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720" r:id="rId4"/>
    <p:sldMasterId id="2147483732" r:id="rId5"/>
    <p:sldMasterId id="2147483744" r:id="rId6"/>
    <p:sldMasterId id="2147483756" r:id="rId7"/>
    <p:sldMasterId id="2147483768" r:id="rId8"/>
    <p:sldMasterId id="2147483780" r:id="rId9"/>
    <p:sldMasterId id="2147483792" r:id="rId10"/>
    <p:sldMasterId id="2147483804" r:id="rId11"/>
  </p:sldMasterIdLst>
  <p:notesMasterIdLst>
    <p:notesMasterId r:id="rId100"/>
  </p:notesMasterIdLst>
  <p:sldIdLst>
    <p:sldId id="256" r:id="rId12"/>
    <p:sldId id="257" r:id="rId13"/>
    <p:sldId id="258" r:id="rId14"/>
    <p:sldId id="259" r:id="rId15"/>
    <p:sldId id="260" r:id="rId16"/>
    <p:sldId id="261" r:id="rId17"/>
    <p:sldId id="262" r:id="rId18"/>
    <p:sldId id="339" r:id="rId19"/>
    <p:sldId id="264" r:id="rId20"/>
    <p:sldId id="265" r:id="rId21"/>
    <p:sldId id="266" r:id="rId22"/>
    <p:sldId id="267" r:id="rId23"/>
    <p:sldId id="355" r:id="rId24"/>
    <p:sldId id="358" r:id="rId25"/>
    <p:sldId id="356"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353" r:id="rId50"/>
    <p:sldId id="354" r:id="rId51"/>
    <p:sldId id="294" r:id="rId52"/>
    <p:sldId id="295" r:id="rId53"/>
    <p:sldId id="296" r:id="rId54"/>
    <p:sldId id="297" r:id="rId55"/>
    <p:sldId id="298" r:id="rId56"/>
    <p:sldId id="299" r:id="rId57"/>
    <p:sldId id="300" r:id="rId58"/>
    <p:sldId id="340" r:id="rId59"/>
    <p:sldId id="302" r:id="rId60"/>
    <p:sldId id="303" r:id="rId61"/>
    <p:sldId id="304" r:id="rId62"/>
    <p:sldId id="305" r:id="rId63"/>
    <p:sldId id="306" r:id="rId64"/>
    <p:sldId id="307" r:id="rId65"/>
    <p:sldId id="311" r:id="rId66"/>
    <p:sldId id="357" r:id="rId67"/>
    <p:sldId id="313" r:id="rId68"/>
    <p:sldId id="314" r:id="rId69"/>
    <p:sldId id="315" r:id="rId70"/>
    <p:sldId id="316" r:id="rId71"/>
    <p:sldId id="317" r:id="rId72"/>
    <p:sldId id="318" r:id="rId73"/>
    <p:sldId id="319" r:id="rId74"/>
    <p:sldId id="320" r:id="rId75"/>
    <p:sldId id="321" r:id="rId76"/>
    <p:sldId id="322" r:id="rId77"/>
    <p:sldId id="359" r:id="rId78"/>
    <p:sldId id="323" r:id="rId79"/>
    <p:sldId id="324" r:id="rId80"/>
    <p:sldId id="325" r:id="rId81"/>
    <p:sldId id="326" r:id="rId82"/>
    <p:sldId id="327" r:id="rId83"/>
    <p:sldId id="328" r:id="rId84"/>
    <p:sldId id="329" r:id="rId85"/>
    <p:sldId id="330" r:id="rId86"/>
    <p:sldId id="331" r:id="rId87"/>
    <p:sldId id="341" r:id="rId88"/>
    <p:sldId id="346" r:id="rId89"/>
    <p:sldId id="345" r:id="rId90"/>
    <p:sldId id="347" r:id="rId91"/>
    <p:sldId id="348" r:id="rId92"/>
    <p:sldId id="336" r:id="rId93"/>
    <p:sldId id="352" r:id="rId94"/>
    <p:sldId id="349" r:id="rId95"/>
    <p:sldId id="350" r:id="rId96"/>
    <p:sldId id="337" r:id="rId97"/>
    <p:sldId id="338" r:id="rId98"/>
    <p:sldId id="335" r:id="rId99"/>
  </p:sldIdLst>
  <p:sldSz cx="18288000" cy="10287000"/>
  <p:notesSz cx="6858000" cy="9144000"/>
  <p:embeddedFontLst>
    <p:embeddedFont>
      <p:font typeface="DIN Pro" panose="020B0604020202020204" charset="0"/>
      <p:regular r:id="rId101"/>
    </p:embeddedFont>
    <p:embeddedFont>
      <p:font typeface="Montserrat Classic" panose="020B0604020202020204" charset="0"/>
      <p:regular r:id="rId102"/>
    </p:embeddedFont>
    <p:embeddedFont>
      <p:font typeface="Montserrat Light Bold" panose="020B0604020202020204" charset="0"/>
      <p:regular r:id="rId103"/>
    </p:embeddedFont>
    <p:embeddedFont>
      <p:font typeface="Cochin" panose="020B0604020202020204" charset="0"/>
      <p:regular r:id="rId104"/>
    </p:embeddedFont>
    <p:embeddedFont>
      <p:font typeface="Argent Bold" panose="020B0604020202020204" charset="0"/>
      <p:regular r:id="rId105"/>
    </p:embeddedFont>
    <p:embeddedFont>
      <p:font typeface="Montserrat Light" panose="020B0604020202020204" charset="0"/>
      <p:regular r:id="rId106"/>
      <p:italic r:id="rId107"/>
    </p:embeddedFont>
    <p:embeddedFont>
      <p:font typeface="Calibri" panose="020F0502020204030204" pitchFamily="34" charset="0"/>
      <p:regular r:id="rId108"/>
      <p:bold r:id="rId109"/>
      <p:italic r:id="rId110"/>
      <p:boldItalic r:id="rId111"/>
    </p:embeddedFont>
    <p:embeddedFont>
      <p:font typeface="Bakerie Bold" panose="020B0604020202020204" charset="0"/>
      <p:regular r:id="rId112"/>
    </p:embeddedFont>
    <p:embeddedFont>
      <p:font typeface="Oswald" panose="020B0604020202020204" charset="0"/>
      <p:regular r:id="rId113"/>
      <p:bold r:id="rId114"/>
    </p:embeddedFont>
    <p:embeddedFont>
      <p:font typeface="Open Sans" panose="020B0604020202020204" charset="0"/>
      <p:regular r:id="rId115"/>
      <p:bold r:id="rId116"/>
      <p:italic r:id="rId117"/>
      <p:boldItalic r:id="rId118"/>
    </p:embeddedFont>
    <p:embeddedFont>
      <p:font typeface="DIN Condensed" panose="020B0604020202020204" charset="0"/>
      <p:regular r:id="rId119"/>
    </p:embeddedFont>
    <p:embeddedFont>
      <p:font typeface="Oswald Bold" panose="020B0604020202020204" charset="0"/>
      <p:regular r:id="rId1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454"/>
    <a:srgbClr val="A17A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6433" autoAdjust="0"/>
  </p:normalViewPr>
  <p:slideViewPr>
    <p:cSldViewPr>
      <p:cViewPr varScale="1">
        <p:scale>
          <a:sx n="57" d="100"/>
          <a:sy n="57" d="100"/>
        </p:scale>
        <p:origin x="490"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117" Type="http://schemas.openxmlformats.org/officeDocument/2006/relationships/font" Target="fonts/font17.fntdata"/><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12" Type="http://schemas.openxmlformats.org/officeDocument/2006/relationships/font" Target="fonts/font12.fntdata"/><Relationship Id="rId16" Type="http://schemas.openxmlformats.org/officeDocument/2006/relationships/slide" Target="slides/slide5.xml"/><Relationship Id="rId107" Type="http://schemas.openxmlformats.org/officeDocument/2006/relationships/font" Target="fonts/font7.fntdata"/><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font" Target="fonts/font2.fntdata"/><Relationship Id="rId123"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slide" Target="slides/slide79.xml"/><Relationship Id="rId95" Type="http://schemas.openxmlformats.org/officeDocument/2006/relationships/slide" Target="slides/slide84.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100" Type="http://schemas.openxmlformats.org/officeDocument/2006/relationships/notesMaster" Target="notesMasters/notesMaster1.xml"/><Relationship Id="rId105" Type="http://schemas.openxmlformats.org/officeDocument/2006/relationships/font" Target="fonts/font5.fntdata"/><Relationship Id="rId113" Type="http://schemas.openxmlformats.org/officeDocument/2006/relationships/font" Target="fonts/font13.fntdata"/><Relationship Id="rId118" Type="http://schemas.openxmlformats.org/officeDocument/2006/relationships/font" Target="fonts/font18.fntdata"/><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103" Type="http://schemas.openxmlformats.org/officeDocument/2006/relationships/font" Target="fonts/font3.fntdata"/><Relationship Id="rId108" Type="http://schemas.openxmlformats.org/officeDocument/2006/relationships/font" Target="fonts/font8.fntdata"/><Relationship Id="rId116" Type="http://schemas.openxmlformats.org/officeDocument/2006/relationships/font" Target="fonts/font16.fntdata"/><Relationship Id="rId124"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slide" Target="slides/slide85.xml"/><Relationship Id="rId11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6" Type="http://schemas.openxmlformats.org/officeDocument/2006/relationships/font" Target="fonts/font6.fntdata"/><Relationship Id="rId114" Type="http://schemas.openxmlformats.org/officeDocument/2006/relationships/font" Target="fonts/font14.fntdata"/><Relationship Id="rId119" Type="http://schemas.openxmlformats.org/officeDocument/2006/relationships/font" Target="fonts/font19.fntdata"/><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font" Target="fonts/font1.fntdata"/><Relationship Id="rId12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font" Target="fonts/font9.fntdata"/><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font" Target="fonts/font4.fntdata"/><Relationship Id="rId120" Type="http://schemas.openxmlformats.org/officeDocument/2006/relationships/font" Target="fonts/font20.fntdata"/><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font" Target="fonts/font10.fntdata"/><Relationship Id="rId115"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B7AD8E-7085-4FB8-89AB-6F685ADF2303}" type="datetimeFigureOut">
              <a:rPr lang="fr-FR" smtClean="0"/>
              <a:t>17/07/2024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E307C-F272-4BB1-9A74-3FCF05464250}" type="slidenum">
              <a:rPr lang="fr-FR" smtClean="0"/>
              <a:t>‹N°›</a:t>
            </a:fld>
            <a:endParaRPr lang="fr-FR"/>
          </a:p>
        </p:txBody>
      </p:sp>
    </p:spTree>
    <p:extLst>
      <p:ext uri="{BB962C8B-B14F-4D97-AF65-F5344CB8AC3E}">
        <p14:creationId xmlns:p14="http://schemas.microsoft.com/office/powerpoint/2010/main" val="221752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7CE307C-F272-4BB1-9A74-3FCF05464250}" type="slidenum">
              <a:rPr lang="fr-FR" smtClean="0"/>
              <a:t>11</a:t>
            </a:fld>
            <a:endParaRPr lang="fr-FR"/>
          </a:p>
        </p:txBody>
      </p:sp>
    </p:spTree>
    <p:extLst>
      <p:ext uri="{BB962C8B-B14F-4D97-AF65-F5344CB8AC3E}">
        <p14:creationId xmlns:p14="http://schemas.microsoft.com/office/powerpoint/2010/main" val="3801393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7CE307C-F272-4BB1-9A74-3FCF05464250}" type="slidenum">
              <a:rPr lang="fr-FR" smtClean="0"/>
              <a:t>13</a:t>
            </a:fld>
            <a:endParaRPr lang="fr-FR"/>
          </a:p>
        </p:txBody>
      </p:sp>
    </p:spTree>
    <p:extLst>
      <p:ext uri="{BB962C8B-B14F-4D97-AF65-F5344CB8AC3E}">
        <p14:creationId xmlns:p14="http://schemas.microsoft.com/office/powerpoint/2010/main" val="163599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7CE307C-F272-4BB1-9A74-3FCF05464250}" type="slidenum">
              <a:rPr lang="fr-FR" smtClean="0"/>
              <a:t>28</a:t>
            </a:fld>
            <a:endParaRPr lang="fr-FR"/>
          </a:p>
        </p:txBody>
      </p:sp>
    </p:spTree>
    <p:extLst>
      <p:ext uri="{BB962C8B-B14F-4D97-AF65-F5344CB8AC3E}">
        <p14:creationId xmlns:p14="http://schemas.microsoft.com/office/powerpoint/2010/main" val="1989943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7CE307C-F272-4BB1-9A74-3FCF05464250}" type="slidenum">
              <a:rPr lang="fr-FR" smtClean="0"/>
              <a:t>63</a:t>
            </a:fld>
            <a:endParaRPr lang="fr-FR"/>
          </a:p>
        </p:txBody>
      </p:sp>
    </p:spTree>
    <p:extLst>
      <p:ext uri="{BB962C8B-B14F-4D97-AF65-F5344CB8AC3E}">
        <p14:creationId xmlns:p14="http://schemas.microsoft.com/office/powerpoint/2010/main" val="4266064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9453511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384327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4777102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280759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5463512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90640384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6046510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0878806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303499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73228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920821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943151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5335881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428644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56259829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6737429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84758021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08191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968763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251591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51798979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66316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722859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22238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97967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098758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46823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382579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10574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587757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708644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78884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645144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96495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27460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920542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952693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457516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681895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5661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805462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42603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965364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65979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7790706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0855383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5657997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8312057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13718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3630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5127902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4461584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61663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595913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276472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9709532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6808095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108665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260887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27710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697458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2241866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2199369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572047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6256790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5296229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9940049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119606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39921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69417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1538509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8768597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4657639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749473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922095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5176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612795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667622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6918338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284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395912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6453952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0479689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575350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972573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0882862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590844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0707907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25469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19259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921763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833846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9241506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2385141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277175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2604015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5208600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716573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39073316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63909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3242720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2161735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794221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7441699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41901706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2474924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6617799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945510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4507627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336156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7582473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74581734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621502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1174510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0821410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9634377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05604379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4068957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44059546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7/17/2024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6613875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84.xml"/><Relationship Id="rId6" Type="http://schemas.openxmlformats.org/officeDocument/2006/relationships/image" Target="../media/image4.svg"/><Relationship Id="rId5" Type="http://schemas.openxmlformats.org/officeDocument/2006/relationships/image" Target="../media/image28.png"/><Relationship Id="rId4" Type="http://schemas.openxmlformats.org/officeDocument/2006/relationships/image" Target="../media/image2.sv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png"/><Relationship Id="rId1" Type="http://schemas.openxmlformats.org/officeDocument/2006/relationships/slideLayout" Target="../slideLayouts/slideLayout11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12.svg"/><Relationship Id="rId3" Type="http://schemas.openxmlformats.org/officeDocument/2006/relationships/image" Target="../media/image33.jpeg"/><Relationship Id="rId7" Type="http://schemas.openxmlformats.org/officeDocument/2006/relationships/image" Target="../media/image6.svg"/><Relationship Id="rId12" Type="http://schemas.openxmlformats.org/officeDocument/2006/relationships/image" Target="../media/image39.png"/><Relationship Id="rId2" Type="http://schemas.openxmlformats.org/officeDocument/2006/relationships/image" Target="../media/image32.png"/><Relationship Id="rId16" Type="http://schemas.openxmlformats.org/officeDocument/2006/relationships/image" Target="../media/image11.png"/><Relationship Id="rId1" Type="http://schemas.openxmlformats.org/officeDocument/2006/relationships/slideLayout" Target="../slideLayouts/slideLayout95.xml"/><Relationship Id="rId6" Type="http://schemas.openxmlformats.org/officeDocument/2006/relationships/image" Target="../media/image36.png"/><Relationship Id="rId11" Type="http://schemas.openxmlformats.org/officeDocument/2006/relationships/image" Target="../media/image10.svg"/><Relationship Id="rId5" Type="http://schemas.openxmlformats.org/officeDocument/2006/relationships/image" Target="../media/image35.png"/><Relationship Id="rId15" Type="http://schemas.openxmlformats.org/officeDocument/2006/relationships/image" Target="../media/image14.svg"/><Relationship Id="rId10" Type="http://schemas.openxmlformats.org/officeDocument/2006/relationships/image" Target="../media/image38.png"/><Relationship Id="rId4" Type="http://schemas.openxmlformats.org/officeDocument/2006/relationships/image" Target="../media/image34.png"/><Relationship Id="rId9" Type="http://schemas.openxmlformats.org/officeDocument/2006/relationships/image" Target="../media/image8.sv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3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3.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jpeg"/></Relationships>
</file>

<file path=ppt/slides/_rels/slide35.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jpe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3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3" Type="http://schemas.openxmlformats.org/officeDocument/2006/relationships/image" Target="../media/image106.png"/><Relationship Id="rId7" Type="http://schemas.openxmlformats.org/officeDocument/2006/relationships/image" Target="../media/image110.png"/><Relationship Id="rId12" Type="http://schemas.openxmlformats.org/officeDocument/2006/relationships/image" Target="../media/image115.png"/><Relationship Id="rId17" Type="http://schemas.openxmlformats.org/officeDocument/2006/relationships/image" Target="../media/image120.jpeg"/><Relationship Id="rId2" Type="http://schemas.openxmlformats.org/officeDocument/2006/relationships/image" Target="../media/image105.png"/><Relationship Id="rId16"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108.png"/><Relationship Id="rId15" Type="http://schemas.openxmlformats.org/officeDocument/2006/relationships/image" Target="../media/image118.pn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png"/><Relationship Id="rId14" Type="http://schemas.openxmlformats.org/officeDocument/2006/relationships/image" Target="../media/image117.png"/></Relationships>
</file>

<file path=ppt/slides/_rels/slide39.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7.xml"/><Relationship Id="rId5" Type="http://schemas.openxmlformats.org/officeDocument/2006/relationships/image" Target="../media/image125.jpg"/><Relationship Id="rId4" Type="http://schemas.openxmlformats.org/officeDocument/2006/relationships/image" Target="../media/image124.jpg"/></Relationships>
</file>

<file path=ppt/slides/_rels/slide4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53.svg"/><Relationship Id="rId7" Type="http://schemas.openxmlformats.org/officeDocument/2006/relationships/image" Target="../media/image111.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4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44.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8.png"/><Relationship Id="rId7" Type="http://schemas.openxmlformats.org/officeDocument/2006/relationships/image" Target="../media/image134.png"/><Relationship Id="rId2" Type="http://schemas.openxmlformats.org/officeDocument/2006/relationships/image" Target="../media/image137.jpeg"/><Relationship Id="rId1" Type="http://schemas.openxmlformats.org/officeDocument/2006/relationships/slideLayout" Target="../slideLayouts/slideLayout7.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4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144.png"/></Relationships>
</file>

<file path=ppt/slides/_rels/slide4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7.xml"/><Relationship Id="rId5" Type="http://schemas.openxmlformats.org/officeDocument/2006/relationships/image" Target="../media/image153.jpeg"/><Relationship Id="rId4" Type="http://schemas.openxmlformats.org/officeDocument/2006/relationships/image" Target="../media/image152.jpeg"/></Relationships>
</file>

<file path=ppt/slides/_rels/slide5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7.xml"/><Relationship Id="rId5" Type="http://schemas.openxmlformats.org/officeDocument/2006/relationships/image" Target="../media/image157.png"/><Relationship Id="rId4" Type="http://schemas.openxmlformats.org/officeDocument/2006/relationships/image" Target="../media/image156.png"/></Relationships>
</file>

<file path=ppt/slides/_rels/slide5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62.jpeg"/><Relationship Id="rId5" Type="http://schemas.openxmlformats.org/officeDocument/2006/relationships/image" Target="../media/image161.png"/><Relationship Id="rId4" Type="http://schemas.openxmlformats.org/officeDocument/2006/relationships/image" Target="../media/image160.png"/></Relationships>
</file>

<file path=ppt/slides/_rels/slide5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6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jpeg"/><Relationship Id="rId1" Type="http://schemas.openxmlformats.org/officeDocument/2006/relationships/slideLayout" Target="../slideLayouts/slideLayout106.xml"/><Relationship Id="rId5" Type="http://schemas.openxmlformats.org/officeDocument/2006/relationships/image" Target="../media/image169.jpeg"/><Relationship Id="rId4" Type="http://schemas.openxmlformats.org/officeDocument/2006/relationships/image" Target="../media/image168.jpeg"/></Relationships>
</file>

<file path=ppt/slides/_rels/slide57.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image" Target="../media/image170.jpeg"/><Relationship Id="rId1" Type="http://schemas.openxmlformats.org/officeDocument/2006/relationships/slideLayout" Target="../slideLayouts/slideLayout7.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58.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jpeg"/><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59.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jpeg"/><Relationship Id="rId1" Type="http://schemas.openxmlformats.org/officeDocument/2006/relationships/slideLayout" Target="../slideLayouts/slideLayout7.xml"/><Relationship Id="rId4" Type="http://schemas.openxmlformats.org/officeDocument/2006/relationships/image" Target="../media/image183.jpeg"/></Relationships>
</file>

<file path=ppt/slides/_rels/slide6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7.jpeg"/></Relationships>
</file>

<file path=ppt/slides/_rels/slide64.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188.jpeg"/><Relationship Id="rId1" Type="http://schemas.openxmlformats.org/officeDocument/2006/relationships/slideLayout" Target="../slideLayouts/slideLayout7.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65.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193.jpeg"/><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66.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204.tiff"/><Relationship Id="rId2" Type="http://schemas.openxmlformats.org/officeDocument/2006/relationships/image" Target="../media/image20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jpeg"/><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72.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20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12.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177.png"/><Relationship Id="rId1" Type="http://schemas.openxmlformats.org/officeDocument/2006/relationships/slideLayout" Target="../slideLayouts/slideLayout7.xml"/><Relationship Id="rId4" Type="http://schemas.openxmlformats.org/officeDocument/2006/relationships/image" Target="../media/image215.png"/></Relationships>
</file>

<file path=ppt/slides/_rels/slide77.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3" Type="http://schemas.openxmlformats.org/officeDocument/2006/relationships/image" Target="../media/image218.jpeg"/><Relationship Id="rId7" Type="http://schemas.openxmlformats.org/officeDocument/2006/relationships/image" Target="../media/image222.jpeg"/><Relationship Id="rId2" Type="http://schemas.openxmlformats.org/officeDocument/2006/relationships/image" Target="../media/image217.jpeg"/><Relationship Id="rId1" Type="http://schemas.openxmlformats.org/officeDocument/2006/relationships/slideLayout" Target="../slideLayouts/slideLayout51.xml"/><Relationship Id="rId6" Type="http://schemas.openxmlformats.org/officeDocument/2006/relationships/image" Target="../media/image221.jpeg"/><Relationship Id="rId5" Type="http://schemas.openxmlformats.org/officeDocument/2006/relationships/image" Target="../media/image220.png"/><Relationship Id="rId4" Type="http://schemas.openxmlformats.org/officeDocument/2006/relationships/image" Target="../media/image219.png"/></Relationships>
</file>

<file path=ppt/slides/_rels/slide79.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23.png"/><Relationship Id="rId1" Type="http://schemas.openxmlformats.org/officeDocument/2006/relationships/slideLayout" Target="../slideLayouts/slideLayout40.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9" Type="http://schemas.openxmlformats.org/officeDocument/2006/relationships/image" Target="../media/image22.svg"/></Relationships>
</file>

<file path=ppt/slides/_rels/slide80.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62.xml"/></Relationships>
</file>

<file path=ppt/slides/_rels/slide81.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73.xml"/></Relationships>
</file>

<file path=ppt/slides/_rels/slide82.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23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37.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image" Target="../media/image238.jpeg"/><Relationship Id="rId1" Type="http://schemas.openxmlformats.org/officeDocument/2006/relationships/slideLayout" Target="../slideLayouts/slideLayout7.xml"/><Relationship Id="rId4" Type="http://schemas.openxmlformats.org/officeDocument/2006/relationships/image" Target="../media/image240.png"/></Relationships>
</file>

<file path=ppt/slides/_rels/slide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393845"/>
            <a:ext cx="18288000" cy="9501028"/>
          </a:xfrm>
          <a:prstGeom prst="rect">
            <a:avLst/>
          </a:prstGeom>
          <a:solidFill>
            <a:srgbClr val="D9D9D9">
              <a:alpha val="30980"/>
            </a:srgbClr>
          </a:solidFill>
        </p:spPr>
      </p:sp>
      <p:sp>
        <p:nvSpPr>
          <p:cNvPr id="3" name="Freeform 3"/>
          <p:cNvSpPr/>
          <p:nvPr/>
        </p:nvSpPr>
        <p:spPr>
          <a:xfrm>
            <a:off x="7020590" y="6305642"/>
            <a:ext cx="4246819" cy="1160797"/>
          </a:xfrm>
          <a:custGeom>
            <a:avLst/>
            <a:gdLst/>
            <a:ahLst/>
            <a:cxnLst/>
            <a:rect l="l" t="t" r="r" b="b"/>
            <a:pathLst>
              <a:path w="4246819" h="1160797">
                <a:moveTo>
                  <a:pt x="0" y="0"/>
                </a:moveTo>
                <a:lnTo>
                  <a:pt x="4246820" y="0"/>
                </a:lnTo>
                <a:lnTo>
                  <a:pt x="4246820" y="1160797"/>
                </a:lnTo>
                <a:lnTo>
                  <a:pt x="0" y="1160797"/>
                </a:lnTo>
                <a:lnTo>
                  <a:pt x="0" y="0"/>
                </a:lnTo>
                <a:close/>
              </a:path>
            </a:pathLst>
          </a:custGeom>
          <a:blipFill>
            <a:blip r:embed="rId2"/>
            <a:stretch>
              <a:fillRect l="-76" r="-76"/>
            </a:stretch>
          </a:blipFill>
        </p:spPr>
      </p:sp>
      <p:sp>
        <p:nvSpPr>
          <p:cNvPr id="4" name="TextBox 4"/>
          <p:cNvSpPr txBox="1"/>
          <p:nvPr/>
        </p:nvSpPr>
        <p:spPr>
          <a:xfrm>
            <a:off x="1867325" y="2722197"/>
            <a:ext cx="14553350" cy="2590453"/>
          </a:xfrm>
          <a:prstGeom prst="rect">
            <a:avLst/>
          </a:prstGeom>
        </p:spPr>
        <p:txBody>
          <a:bodyPr lIns="0" tIns="0" rIns="0" bIns="0" rtlCol="0" anchor="t">
            <a:spAutoFit/>
          </a:bodyPr>
          <a:lstStyle/>
          <a:p>
            <a:pPr algn="ctr">
              <a:lnSpc>
                <a:spcPts val="10062"/>
              </a:lnSpc>
            </a:pPr>
            <a:r>
              <a:rPr lang="en-US" sz="7800" dirty="0" smtClean="0">
                <a:solidFill>
                  <a:srgbClr val="A17A4C"/>
                </a:solidFill>
                <a:latin typeface="Oswald"/>
              </a:rPr>
              <a:t>LE GROUPE </a:t>
            </a:r>
          </a:p>
          <a:p>
            <a:pPr algn="ctr">
              <a:lnSpc>
                <a:spcPts val="10062"/>
              </a:lnSpc>
            </a:pPr>
            <a:r>
              <a:rPr lang="en-US" sz="7800" dirty="0" smtClean="0">
                <a:solidFill>
                  <a:srgbClr val="A17A4C"/>
                </a:solidFill>
                <a:latin typeface="Oswald"/>
              </a:rPr>
              <a:t>VRANKEN-POMMERY MONOPOLE</a:t>
            </a:r>
            <a:endParaRPr lang="en-US" sz="7800" dirty="0">
              <a:solidFill>
                <a:srgbClr val="A17A4C"/>
              </a:solidFill>
              <a:latin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97673" y="6967734"/>
            <a:ext cx="1116213" cy="921525"/>
          </a:xfrm>
          <a:custGeom>
            <a:avLst/>
            <a:gdLst/>
            <a:ahLst/>
            <a:cxnLst/>
            <a:rect l="l" t="t" r="r" b="b"/>
            <a:pathLst>
              <a:path w="1116213" h="921525">
                <a:moveTo>
                  <a:pt x="0" y="0"/>
                </a:moveTo>
                <a:lnTo>
                  <a:pt x="1116213" y="0"/>
                </a:lnTo>
                <a:lnTo>
                  <a:pt x="1116213" y="921525"/>
                </a:lnTo>
                <a:lnTo>
                  <a:pt x="0" y="921525"/>
                </a:lnTo>
                <a:lnTo>
                  <a:pt x="0" y="0"/>
                </a:lnTo>
                <a:close/>
              </a:path>
            </a:pathLst>
          </a:custGeom>
          <a:blipFill>
            <a:blip r:embed="rId2"/>
            <a:stretch>
              <a:fillRect/>
            </a:stretch>
          </a:blipFill>
        </p:spPr>
      </p:sp>
      <p:sp>
        <p:nvSpPr>
          <p:cNvPr id="3" name="Freeform 3"/>
          <p:cNvSpPr/>
          <p:nvPr/>
        </p:nvSpPr>
        <p:spPr>
          <a:xfrm>
            <a:off x="5305615" y="7046947"/>
            <a:ext cx="992704" cy="763099"/>
          </a:xfrm>
          <a:custGeom>
            <a:avLst/>
            <a:gdLst/>
            <a:ahLst/>
            <a:cxnLst/>
            <a:rect l="l" t="t" r="r" b="b"/>
            <a:pathLst>
              <a:path w="992704" h="763099">
                <a:moveTo>
                  <a:pt x="0" y="0"/>
                </a:moveTo>
                <a:lnTo>
                  <a:pt x="992704" y="0"/>
                </a:lnTo>
                <a:lnTo>
                  <a:pt x="992704" y="763099"/>
                </a:lnTo>
                <a:lnTo>
                  <a:pt x="0" y="763099"/>
                </a:lnTo>
                <a:lnTo>
                  <a:pt x="0" y="0"/>
                </a:lnTo>
                <a:close/>
              </a:path>
            </a:pathLst>
          </a:custGeom>
          <a:blipFill>
            <a:blip r:embed="rId3"/>
            <a:stretch>
              <a:fillRect/>
            </a:stretch>
          </a:blipFill>
        </p:spPr>
      </p:sp>
      <p:sp>
        <p:nvSpPr>
          <p:cNvPr id="4" name="Freeform 4"/>
          <p:cNvSpPr/>
          <p:nvPr/>
        </p:nvSpPr>
        <p:spPr>
          <a:xfrm>
            <a:off x="8610600" y="3981859"/>
            <a:ext cx="1019310" cy="1152604"/>
          </a:xfrm>
          <a:custGeom>
            <a:avLst/>
            <a:gdLst/>
            <a:ahLst/>
            <a:cxnLst/>
            <a:rect l="l" t="t" r="r" b="b"/>
            <a:pathLst>
              <a:path w="1019310" h="1152604">
                <a:moveTo>
                  <a:pt x="0" y="0"/>
                </a:moveTo>
                <a:lnTo>
                  <a:pt x="1019310" y="0"/>
                </a:lnTo>
                <a:lnTo>
                  <a:pt x="1019310" y="1152604"/>
                </a:lnTo>
                <a:lnTo>
                  <a:pt x="0" y="1152604"/>
                </a:lnTo>
                <a:lnTo>
                  <a:pt x="0" y="0"/>
                </a:lnTo>
                <a:close/>
              </a:path>
            </a:pathLst>
          </a:custGeom>
          <a:blipFill>
            <a:blip r:embed="rId4"/>
            <a:stretch>
              <a:fillRect/>
            </a:stretch>
          </a:blipFill>
        </p:spPr>
      </p:sp>
      <p:sp>
        <p:nvSpPr>
          <p:cNvPr id="5" name="Freeform 5"/>
          <p:cNvSpPr/>
          <p:nvPr/>
        </p:nvSpPr>
        <p:spPr>
          <a:xfrm>
            <a:off x="2101863" y="4002730"/>
            <a:ext cx="978906" cy="1073171"/>
          </a:xfrm>
          <a:custGeom>
            <a:avLst/>
            <a:gdLst/>
            <a:ahLst/>
            <a:cxnLst/>
            <a:rect l="l" t="t" r="r" b="b"/>
            <a:pathLst>
              <a:path w="978906" h="1073171">
                <a:moveTo>
                  <a:pt x="0" y="0"/>
                </a:moveTo>
                <a:lnTo>
                  <a:pt x="978906" y="0"/>
                </a:lnTo>
                <a:lnTo>
                  <a:pt x="978906" y="1073171"/>
                </a:lnTo>
                <a:lnTo>
                  <a:pt x="0" y="1073171"/>
                </a:lnTo>
                <a:lnTo>
                  <a:pt x="0" y="0"/>
                </a:lnTo>
                <a:close/>
              </a:path>
            </a:pathLst>
          </a:custGeom>
          <a:blipFill>
            <a:blip r:embed="rId5"/>
            <a:stretch>
              <a:fillRect/>
            </a:stretch>
          </a:blipFill>
        </p:spPr>
      </p:sp>
      <p:sp>
        <p:nvSpPr>
          <p:cNvPr id="6" name="Freeform 6"/>
          <p:cNvSpPr/>
          <p:nvPr/>
        </p:nvSpPr>
        <p:spPr>
          <a:xfrm>
            <a:off x="14645368" y="3867302"/>
            <a:ext cx="776853" cy="1267161"/>
          </a:xfrm>
          <a:custGeom>
            <a:avLst/>
            <a:gdLst/>
            <a:ahLst/>
            <a:cxnLst/>
            <a:rect l="l" t="t" r="r" b="b"/>
            <a:pathLst>
              <a:path w="776853" h="1267161">
                <a:moveTo>
                  <a:pt x="0" y="0"/>
                </a:moveTo>
                <a:lnTo>
                  <a:pt x="776853" y="0"/>
                </a:lnTo>
                <a:lnTo>
                  <a:pt x="776853" y="1267161"/>
                </a:lnTo>
                <a:lnTo>
                  <a:pt x="0" y="1267161"/>
                </a:lnTo>
                <a:lnTo>
                  <a:pt x="0" y="0"/>
                </a:lnTo>
                <a:close/>
              </a:path>
            </a:pathLst>
          </a:custGeom>
          <a:blipFill>
            <a:blip r:embed="rId6"/>
            <a:stretch>
              <a:fillRect/>
            </a:stretch>
          </a:blipFill>
        </p:spPr>
      </p:sp>
      <p:sp>
        <p:nvSpPr>
          <p:cNvPr id="8" name="TextBox 8"/>
          <p:cNvSpPr txBox="1"/>
          <p:nvPr/>
        </p:nvSpPr>
        <p:spPr>
          <a:xfrm>
            <a:off x="803114" y="5077518"/>
            <a:ext cx="5144704" cy="1436291"/>
          </a:xfrm>
          <a:prstGeom prst="rect">
            <a:avLst/>
          </a:prstGeom>
        </p:spPr>
        <p:txBody>
          <a:bodyPr wrap="square" lIns="0" tIns="0" rIns="0" bIns="0" rtlCol="0" anchor="t">
            <a:spAutoFit/>
          </a:bodyPr>
          <a:lstStyle/>
          <a:p>
            <a:pPr algn="just">
              <a:lnSpc>
                <a:spcPts val="2758"/>
              </a:lnSpc>
            </a:pPr>
            <a:r>
              <a:rPr lang="fr-FR" sz="1970" dirty="0">
                <a:solidFill>
                  <a:srgbClr val="545454"/>
                </a:solidFill>
                <a:latin typeface="Oswald"/>
              </a:rPr>
              <a:t>DES EMBALLAGES RESPECTUEUX DE L’ENVIRONNEMENT </a:t>
            </a:r>
          </a:p>
          <a:p>
            <a:pPr algn="just">
              <a:lnSpc>
                <a:spcPts val="2758"/>
              </a:lnSpc>
            </a:pPr>
            <a:r>
              <a:rPr lang="fr-FR" sz="1970" dirty="0">
                <a:solidFill>
                  <a:srgbClr val="545454"/>
                </a:solidFill>
                <a:latin typeface="Oswald"/>
              </a:rPr>
              <a:t>Des bouteilles </a:t>
            </a:r>
            <a:r>
              <a:rPr lang="fr-FR" sz="1970" dirty="0" smtClean="0">
                <a:solidFill>
                  <a:srgbClr val="545454"/>
                </a:solidFill>
                <a:latin typeface="Oswald"/>
              </a:rPr>
              <a:t>allégées </a:t>
            </a:r>
            <a:r>
              <a:rPr lang="fr-FR" sz="1970" dirty="0">
                <a:solidFill>
                  <a:srgbClr val="545454"/>
                </a:solidFill>
                <a:latin typeface="Oswald"/>
              </a:rPr>
              <a:t>pour </a:t>
            </a:r>
            <a:r>
              <a:rPr lang="fr-FR" sz="1970" dirty="0" smtClean="0">
                <a:solidFill>
                  <a:srgbClr val="545454"/>
                </a:solidFill>
                <a:latin typeface="Oswald"/>
              </a:rPr>
              <a:t>le champagne</a:t>
            </a:r>
            <a:endParaRPr lang="fr-FR" sz="1970" dirty="0">
              <a:solidFill>
                <a:srgbClr val="545454"/>
              </a:solidFill>
              <a:latin typeface="Oswald"/>
            </a:endParaRPr>
          </a:p>
          <a:p>
            <a:pPr algn="just">
              <a:lnSpc>
                <a:spcPts val="2758"/>
              </a:lnSpc>
            </a:pPr>
            <a:r>
              <a:rPr lang="fr-FR" sz="1970" dirty="0">
                <a:solidFill>
                  <a:srgbClr val="545454"/>
                </a:solidFill>
                <a:latin typeface="Oswald"/>
              </a:rPr>
              <a:t>Utilisation de fibre de cellulose pour nos cartons (fibre vierge et fibre </a:t>
            </a:r>
            <a:r>
              <a:rPr lang="fr-FR" sz="1970" dirty="0" smtClean="0">
                <a:solidFill>
                  <a:srgbClr val="545454"/>
                </a:solidFill>
                <a:latin typeface="Oswald"/>
              </a:rPr>
              <a:t>recyclée)</a:t>
            </a:r>
            <a:endParaRPr lang="fr-FR" sz="1970" dirty="0">
              <a:solidFill>
                <a:srgbClr val="545454"/>
              </a:solidFill>
              <a:latin typeface="Oswald"/>
            </a:endParaRPr>
          </a:p>
        </p:txBody>
      </p:sp>
      <p:sp>
        <p:nvSpPr>
          <p:cNvPr id="9" name="TextBox 9"/>
          <p:cNvSpPr txBox="1"/>
          <p:nvPr/>
        </p:nvSpPr>
        <p:spPr>
          <a:xfrm>
            <a:off x="6638947" y="5096363"/>
            <a:ext cx="4962615" cy="1436291"/>
          </a:xfrm>
          <a:prstGeom prst="rect">
            <a:avLst/>
          </a:prstGeom>
        </p:spPr>
        <p:txBody>
          <a:bodyPr lIns="0" tIns="0" rIns="0" bIns="0" rtlCol="0" anchor="t">
            <a:spAutoFit/>
          </a:bodyPr>
          <a:lstStyle/>
          <a:p>
            <a:pPr algn="ctr">
              <a:lnSpc>
                <a:spcPts val="2758"/>
              </a:lnSpc>
            </a:pPr>
            <a:r>
              <a:rPr lang="fr-FR" sz="1970" dirty="0">
                <a:solidFill>
                  <a:srgbClr val="52584D"/>
                </a:solidFill>
                <a:latin typeface="Oswald"/>
              </a:rPr>
              <a:t>CERTIFICATIONS IFS</a:t>
            </a:r>
          </a:p>
          <a:p>
            <a:pPr algn="ctr">
              <a:lnSpc>
                <a:spcPts val="2758"/>
              </a:lnSpc>
            </a:pPr>
            <a:r>
              <a:rPr lang="fr-FR" sz="1970" dirty="0">
                <a:solidFill>
                  <a:srgbClr val="52584D"/>
                </a:solidFill>
                <a:latin typeface="Oswald"/>
              </a:rPr>
              <a:t>Sites certifiés ISO 9001, ISO 14001, ISO 22000 </a:t>
            </a:r>
          </a:p>
          <a:p>
            <a:pPr algn="ctr">
              <a:lnSpc>
                <a:spcPts val="2758"/>
              </a:lnSpc>
            </a:pPr>
            <a:r>
              <a:rPr lang="fr-FR" sz="1970" dirty="0">
                <a:solidFill>
                  <a:srgbClr val="52584D"/>
                </a:solidFill>
                <a:latin typeface="Oswald"/>
              </a:rPr>
              <a:t>Excellence en matière de qualité, sécurité alimentaire et </a:t>
            </a:r>
            <a:r>
              <a:rPr lang="fr-FR" sz="1970" dirty="0" smtClean="0">
                <a:solidFill>
                  <a:srgbClr val="52584D"/>
                </a:solidFill>
                <a:latin typeface="Oswald"/>
              </a:rPr>
              <a:t>environnement</a:t>
            </a:r>
            <a:endParaRPr lang="fr-FR" sz="1970" dirty="0">
              <a:solidFill>
                <a:srgbClr val="52584D"/>
              </a:solidFill>
              <a:latin typeface="Oswald"/>
            </a:endParaRPr>
          </a:p>
        </p:txBody>
      </p:sp>
      <p:sp>
        <p:nvSpPr>
          <p:cNvPr id="10" name="TextBox 10"/>
          <p:cNvSpPr txBox="1"/>
          <p:nvPr/>
        </p:nvSpPr>
        <p:spPr>
          <a:xfrm>
            <a:off x="12832034" y="5096363"/>
            <a:ext cx="5051221" cy="1795363"/>
          </a:xfrm>
          <a:prstGeom prst="rect">
            <a:avLst/>
          </a:prstGeom>
        </p:spPr>
        <p:txBody>
          <a:bodyPr wrap="square" lIns="0" tIns="0" rIns="0" bIns="0" rtlCol="0" anchor="t">
            <a:spAutoFit/>
          </a:bodyPr>
          <a:lstStyle/>
          <a:p>
            <a:pPr algn="just">
              <a:lnSpc>
                <a:spcPts val="2758"/>
              </a:lnSpc>
              <a:spcBef>
                <a:spcPct val="0"/>
              </a:spcBef>
            </a:pPr>
            <a:r>
              <a:rPr lang="fr-FR" sz="1970" dirty="0">
                <a:solidFill>
                  <a:srgbClr val="52584D"/>
                </a:solidFill>
                <a:latin typeface="Oswald"/>
              </a:rPr>
              <a:t>CUVÉES BIOLOGIQUES</a:t>
            </a:r>
          </a:p>
          <a:p>
            <a:pPr algn="just">
              <a:lnSpc>
                <a:spcPts val="2758"/>
              </a:lnSpc>
              <a:spcBef>
                <a:spcPct val="0"/>
              </a:spcBef>
            </a:pPr>
            <a:r>
              <a:rPr lang="fr-FR" sz="1970" dirty="0">
                <a:solidFill>
                  <a:srgbClr val="52584D"/>
                </a:solidFill>
                <a:latin typeface="Oswald"/>
              </a:rPr>
              <a:t>Toutes les cuvées de nos vignobles de Camargue et du Château La </a:t>
            </a:r>
            <a:r>
              <a:rPr lang="fr-FR" sz="1970" dirty="0" err="1">
                <a:solidFill>
                  <a:srgbClr val="52584D"/>
                </a:solidFill>
                <a:latin typeface="Oswald"/>
              </a:rPr>
              <a:t>Gordonne</a:t>
            </a:r>
            <a:r>
              <a:rPr lang="fr-FR" sz="1970" dirty="0">
                <a:solidFill>
                  <a:srgbClr val="52584D"/>
                </a:solidFill>
                <a:latin typeface="Oswald"/>
              </a:rPr>
              <a:t>  sont issues de la viticulture biologique. </a:t>
            </a:r>
            <a:r>
              <a:rPr lang="fr-FR" sz="1970" dirty="0" smtClean="0">
                <a:solidFill>
                  <a:srgbClr val="52584D"/>
                </a:solidFill>
                <a:latin typeface="Oswald"/>
              </a:rPr>
              <a:t>La </a:t>
            </a:r>
            <a:r>
              <a:rPr lang="fr-FR" sz="1970" dirty="0" err="1">
                <a:solidFill>
                  <a:srgbClr val="52584D"/>
                </a:solidFill>
                <a:latin typeface="Oswald"/>
              </a:rPr>
              <a:t>Quinta</a:t>
            </a:r>
            <a:r>
              <a:rPr lang="fr-FR" sz="1970" dirty="0">
                <a:solidFill>
                  <a:srgbClr val="52584D"/>
                </a:solidFill>
                <a:latin typeface="Oswald"/>
              </a:rPr>
              <a:t> Do </a:t>
            </a:r>
            <a:r>
              <a:rPr lang="fr-FR" sz="1970" dirty="0" err="1">
                <a:solidFill>
                  <a:srgbClr val="52584D"/>
                </a:solidFill>
                <a:latin typeface="Oswald"/>
              </a:rPr>
              <a:t>Grifo</a:t>
            </a:r>
            <a:r>
              <a:rPr lang="fr-FR" sz="1970" dirty="0">
                <a:solidFill>
                  <a:srgbClr val="52584D"/>
                </a:solidFill>
                <a:latin typeface="Oswald"/>
              </a:rPr>
              <a:t> est en cours de  conversion biologique</a:t>
            </a:r>
          </a:p>
        </p:txBody>
      </p:sp>
      <p:sp>
        <p:nvSpPr>
          <p:cNvPr id="11" name="TextBox 11"/>
          <p:cNvSpPr txBox="1"/>
          <p:nvPr/>
        </p:nvSpPr>
        <p:spPr>
          <a:xfrm>
            <a:off x="3888284" y="3234281"/>
            <a:ext cx="10511433" cy="677365"/>
          </a:xfrm>
          <a:prstGeom prst="rect">
            <a:avLst/>
          </a:prstGeom>
        </p:spPr>
        <p:txBody>
          <a:bodyPr lIns="0" tIns="0" rIns="0" bIns="0" rtlCol="0" anchor="t">
            <a:spAutoFit/>
          </a:bodyPr>
          <a:lstStyle/>
          <a:p>
            <a:pPr algn="ctr">
              <a:lnSpc>
                <a:spcPts val="2758"/>
              </a:lnSpc>
              <a:spcBef>
                <a:spcPct val="0"/>
              </a:spcBef>
            </a:pPr>
            <a:r>
              <a:rPr lang="fr-FR" sz="1970" dirty="0" smtClean="0">
                <a:solidFill>
                  <a:srgbClr val="52584D"/>
                </a:solidFill>
                <a:latin typeface="Montserrat Light"/>
              </a:rPr>
              <a:t>Le </a:t>
            </a:r>
            <a:r>
              <a:rPr lang="fr-FR" sz="1970" dirty="0">
                <a:solidFill>
                  <a:srgbClr val="52584D"/>
                </a:solidFill>
                <a:latin typeface="Montserrat Light"/>
              </a:rPr>
              <a:t>groupe </a:t>
            </a:r>
            <a:r>
              <a:rPr lang="fr-FR" sz="1970" dirty="0" err="1">
                <a:solidFill>
                  <a:srgbClr val="52584D"/>
                </a:solidFill>
                <a:latin typeface="Montserrat Light"/>
              </a:rPr>
              <a:t>Vranken-Pommery</a:t>
            </a:r>
            <a:r>
              <a:rPr lang="fr-FR" sz="1970" dirty="0">
                <a:solidFill>
                  <a:srgbClr val="52584D"/>
                </a:solidFill>
                <a:latin typeface="Montserrat Light"/>
              </a:rPr>
              <a:t> Monopole détient le double label </a:t>
            </a:r>
            <a:endParaRPr lang="fr-FR" sz="1970" dirty="0" smtClean="0">
              <a:solidFill>
                <a:srgbClr val="52584D"/>
              </a:solidFill>
              <a:latin typeface="Montserrat Light"/>
            </a:endParaRPr>
          </a:p>
          <a:p>
            <a:pPr algn="ctr">
              <a:lnSpc>
                <a:spcPts val="2758"/>
              </a:lnSpc>
              <a:spcBef>
                <a:spcPct val="0"/>
              </a:spcBef>
            </a:pPr>
            <a:r>
              <a:rPr lang="fr-FR" sz="1970" dirty="0" smtClean="0">
                <a:solidFill>
                  <a:srgbClr val="52584D"/>
                </a:solidFill>
                <a:latin typeface="Montserrat Light"/>
              </a:rPr>
              <a:t>«</a:t>
            </a:r>
            <a:r>
              <a:rPr lang="fr-FR" sz="1970" dirty="0">
                <a:solidFill>
                  <a:srgbClr val="52584D"/>
                </a:solidFill>
                <a:latin typeface="Montserrat Light"/>
              </a:rPr>
              <a:t> Viticulture Durable en Champagne » et « Haute Valeur Environnementale »</a:t>
            </a:r>
          </a:p>
        </p:txBody>
      </p:sp>
      <p:sp>
        <p:nvSpPr>
          <p:cNvPr id="12" name="TextBox 12"/>
          <p:cNvSpPr txBox="1"/>
          <p:nvPr/>
        </p:nvSpPr>
        <p:spPr>
          <a:xfrm>
            <a:off x="3074104" y="7851159"/>
            <a:ext cx="5450905" cy="2154436"/>
          </a:xfrm>
          <a:prstGeom prst="rect">
            <a:avLst/>
          </a:prstGeom>
        </p:spPr>
        <p:txBody>
          <a:bodyPr wrap="square" lIns="0" tIns="0" rIns="0" bIns="0" rtlCol="0" anchor="t">
            <a:spAutoFit/>
          </a:bodyPr>
          <a:lstStyle/>
          <a:p>
            <a:pPr algn="ctr">
              <a:lnSpc>
                <a:spcPts val="2758"/>
              </a:lnSpc>
              <a:spcBef>
                <a:spcPct val="0"/>
              </a:spcBef>
            </a:pPr>
            <a:r>
              <a:rPr lang="fr-FR" sz="1970" dirty="0">
                <a:solidFill>
                  <a:srgbClr val="52584D"/>
                </a:solidFill>
                <a:latin typeface="Oswald"/>
              </a:rPr>
              <a:t>VITICULTURE ÉCO-RESPONSABLE</a:t>
            </a:r>
          </a:p>
          <a:p>
            <a:pPr algn="ctr">
              <a:lnSpc>
                <a:spcPts val="2758"/>
              </a:lnSpc>
              <a:spcBef>
                <a:spcPct val="0"/>
              </a:spcBef>
            </a:pPr>
            <a:r>
              <a:rPr lang="fr-FR" sz="1970" dirty="0">
                <a:solidFill>
                  <a:srgbClr val="52584D"/>
                </a:solidFill>
                <a:latin typeface="Oswald"/>
              </a:rPr>
              <a:t>Respect de l’écosystème, 0% d’herbicides en Champagne</a:t>
            </a:r>
          </a:p>
          <a:p>
            <a:pPr algn="ctr">
              <a:lnSpc>
                <a:spcPts val="2758"/>
              </a:lnSpc>
              <a:spcBef>
                <a:spcPct val="0"/>
              </a:spcBef>
            </a:pPr>
            <a:r>
              <a:rPr lang="fr-FR" sz="1970" dirty="0">
                <a:solidFill>
                  <a:srgbClr val="52584D"/>
                </a:solidFill>
                <a:latin typeface="Oswald"/>
              </a:rPr>
              <a:t>Aménagent paysager des Clos Pompadour avec l’enherbement des rangs : </a:t>
            </a:r>
          </a:p>
          <a:p>
            <a:pPr algn="ctr">
              <a:lnSpc>
                <a:spcPts val="2758"/>
              </a:lnSpc>
              <a:spcBef>
                <a:spcPct val="0"/>
              </a:spcBef>
            </a:pPr>
            <a:r>
              <a:rPr lang="fr-FR" sz="1970" dirty="0">
                <a:solidFill>
                  <a:srgbClr val="52584D"/>
                </a:solidFill>
                <a:latin typeface="Oswald"/>
              </a:rPr>
              <a:t>Créer un micro-habitat pour de nombreuses espèces et limite l’érosion. Eco-pâturage en Camargue (5000 moutons)</a:t>
            </a:r>
          </a:p>
        </p:txBody>
      </p:sp>
      <p:sp>
        <p:nvSpPr>
          <p:cNvPr id="13" name="TextBox 13"/>
          <p:cNvSpPr txBox="1"/>
          <p:nvPr/>
        </p:nvSpPr>
        <p:spPr>
          <a:xfrm>
            <a:off x="10203250" y="7851159"/>
            <a:ext cx="5424562" cy="1795363"/>
          </a:xfrm>
          <a:prstGeom prst="rect">
            <a:avLst/>
          </a:prstGeom>
        </p:spPr>
        <p:txBody>
          <a:bodyPr lIns="0" tIns="0" rIns="0" bIns="0" rtlCol="0" anchor="t">
            <a:spAutoFit/>
          </a:bodyPr>
          <a:lstStyle/>
          <a:p>
            <a:pPr algn="ctr">
              <a:lnSpc>
                <a:spcPts val="2758"/>
              </a:lnSpc>
              <a:spcBef>
                <a:spcPct val="0"/>
              </a:spcBef>
            </a:pPr>
            <a:r>
              <a:rPr lang="fr-FR" sz="1970" dirty="0">
                <a:solidFill>
                  <a:srgbClr val="52584D"/>
                </a:solidFill>
                <a:latin typeface="Oswald"/>
              </a:rPr>
              <a:t>ACTEUR ET TUTEUR</a:t>
            </a:r>
          </a:p>
          <a:p>
            <a:pPr algn="ctr">
              <a:lnSpc>
                <a:spcPts val="2758"/>
              </a:lnSpc>
              <a:spcBef>
                <a:spcPct val="0"/>
              </a:spcBef>
            </a:pPr>
            <a:r>
              <a:rPr lang="fr-FR" sz="1970" dirty="0">
                <a:solidFill>
                  <a:srgbClr val="52584D"/>
                </a:solidFill>
                <a:latin typeface="Oswald"/>
              </a:rPr>
              <a:t>Partenariat avec Avize </a:t>
            </a:r>
            <a:r>
              <a:rPr lang="fr-FR" sz="1970" dirty="0" err="1">
                <a:solidFill>
                  <a:srgbClr val="52584D"/>
                </a:solidFill>
                <a:latin typeface="Oswald"/>
              </a:rPr>
              <a:t>VitiCampus</a:t>
            </a:r>
            <a:r>
              <a:rPr lang="fr-FR" sz="1970" dirty="0">
                <a:solidFill>
                  <a:srgbClr val="52584D"/>
                </a:solidFill>
                <a:latin typeface="Oswald"/>
              </a:rPr>
              <a:t> :</a:t>
            </a:r>
          </a:p>
          <a:p>
            <a:pPr algn="ctr">
              <a:lnSpc>
                <a:spcPts val="2758"/>
              </a:lnSpc>
              <a:spcBef>
                <a:spcPct val="0"/>
              </a:spcBef>
            </a:pPr>
            <a:r>
              <a:rPr lang="fr-FR" sz="1970" dirty="0">
                <a:solidFill>
                  <a:srgbClr val="52584D"/>
                </a:solidFill>
                <a:latin typeface="Oswald"/>
              </a:rPr>
              <a:t>Création d’un réseau pour sensibiliser et aider d’autres vignerons à atteindre leurs objectifs de transformation écologique : Vert </a:t>
            </a:r>
            <a:r>
              <a:rPr lang="fr-FR" sz="1970" dirty="0" err="1" smtClean="0">
                <a:solidFill>
                  <a:srgbClr val="52584D"/>
                </a:solidFill>
                <a:latin typeface="Oswald"/>
              </a:rPr>
              <a:t>Cot’Eau</a:t>
            </a:r>
            <a:endParaRPr lang="fr-FR" sz="1970" dirty="0">
              <a:solidFill>
                <a:srgbClr val="52584D"/>
              </a:solidFill>
              <a:latin typeface="Oswald"/>
            </a:endParaRPr>
          </a:p>
        </p:txBody>
      </p:sp>
      <p:sp>
        <p:nvSpPr>
          <p:cNvPr id="14" name="Freeform 14"/>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7"/>
            <a:stretch>
              <a:fillRect/>
            </a:stretch>
          </a:blipFill>
        </p:spPr>
      </p:sp>
      <p:sp>
        <p:nvSpPr>
          <p:cNvPr id="17" name="Rectangle 16"/>
          <p:cNvSpPr/>
          <p:nvPr/>
        </p:nvSpPr>
        <p:spPr>
          <a:xfrm>
            <a:off x="4571999" y="1195632"/>
            <a:ext cx="9144000" cy="2092881"/>
          </a:xfrm>
          <a:prstGeom prst="rect">
            <a:avLst/>
          </a:prstGeom>
        </p:spPr>
        <p:txBody>
          <a:bodyPr>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8200" y="3009900"/>
            <a:ext cx="5351015" cy="6929153"/>
          </a:xfrm>
          <a:custGeom>
            <a:avLst/>
            <a:gdLst/>
            <a:ahLst/>
            <a:cxnLst/>
            <a:rect l="l" t="t" r="r" b="b"/>
            <a:pathLst>
              <a:path w="6302874" h="8409940">
                <a:moveTo>
                  <a:pt x="0" y="0"/>
                </a:moveTo>
                <a:lnTo>
                  <a:pt x="6302875" y="0"/>
                </a:lnTo>
                <a:lnTo>
                  <a:pt x="6302875" y="8409940"/>
                </a:lnTo>
                <a:lnTo>
                  <a:pt x="0" y="8409940"/>
                </a:lnTo>
                <a:lnTo>
                  <a:pt x="0" y="0"/>
                </a:lnTo>
                <a:close/>
              </a:path>
            </a:pathLst>
          </a:custGeom>
          <a:blipFill>
            <a:blip r:embed="rId3"/>
            <a:stretch>
              <a:fillRect/>
            </a:stretch>
          </a:blipFill>
        </p:spPr>
      </p:sp>
      <p:sp>
        <p:nvSpPr>
          <p:cNvPr id="4" name="TextBox 4"/>
          <p:cNvSpPr txBox="1"/>
          <p:nvPr/>
        </p:nvSpPr>
        <p:spPr>
          <a:xfrm>
            <a:off x="7162800" y="3356054"/>
            <a:ext cx="9985150" cy="6565900"/>
          </a:xfrm>
          <a:prstGeom prst="rect">
            <a:avLst/>
          </a:prstGeom>
        </p:spPr>
        <p:txBody>
          <a:bodyPr lIns="0" tIns="0" rIns="0" bIns="0" rtlCol="0" anchor="t">
            <a:spAutoFit/>
          </a:bodyPr>
          <a:lstStyle/>
          <a:p>
            <a:pPr marL="496569" lvl="1" indent="-248284" algn="just">
              <a:lnSpc>
                <a:spcPts val="3219"/>
              </a:lnSpc>
              <a:buFont typeface="Arial"/>
              <a:buChar char="•"/>
            </a:pPr>
            <a:r>
              <a:rPr lang="en-US" sz="2299" dirty="0" err="1" smtClean="0">
                <a:solidFill>
                  <a:srgbClr val="52584D"/>
                </a:solidFill>
                <a:latin typeface="Oswald"/>
              </a:rPr>
              <a:t>S’inscrire</a:t>
            </a:r>
            <a:r>
              <a:rPr lang="en-US" sz="2299" dirty="0" smtClean="0">
                <a:solidFill>
                  <a:srgbClr val="52584D"/>
                </a:solidFill>
                <a:latin typeface="Oswald"/>
              </a:rPr>
              <a:t> </a:t>
            </a:r>
            <a:r>
              <a:rPr lang="en-US" sz="2299" dirty="0" err="1" smtClean="0">
                <a:solidFill>
                  <a:srgbClr val="52584D"/>
                </a:solidFill>
                <a:latin typeface="Oswald"/>
              </a:rPr>
              <a:t>dans</a:t>
            </a:r>
            <a:r>
              <a:rPr lang="en-US" sz="2299" dirty="0" smtClean="0">
                <a:solidFill>
                  <a:srgbClr val="52584D"/>
                </a:solidFill>
                <a:latin typeface="Oswald"/>
              </a:rPr>
              <a:t> </a:t>
            </a:r>
            <a:r>
              <a:rPr lang="en-US" sz="2299" dirty="0" err="1" smtClean="0">
                <a:solidFill>
                  <a:srgbClr val="52584D"/>
                </a:solidFill>
                <a:latin typeface="Oswald"/>
              </a:rPr>
              <a:t>une</a:t>
            </a:r>
            <a:r>
              <a:rPr lang="en-US" sz="2299" dirty="0" smtClean="0">
                <a:solidFill>
                  <a:srgbClr val="52584D"/>
                </a:solidFill>
                <a:latin typeface="Oswald"/>
              </a:rPr>
              <a:t> </a:t>
            </a:r>
            <a:r>
              <a:rPr lang="en-US" sz="2299" dirty="0" err="1" smtClean="0">
                <a:solidFill>
                  <a:srgbClr val="52584D"/>
                </a:solidFill>
                <a:latin typeface="Oswald"/>
              </a:rPr>
              <a:t>stratégie</a:t>
            </a:r>
            <a:r>
              <a:rPr lang="en-US" sz="2299" dirty="0" smtClean="0">
                <a:solidFill>
                  <a:srgbClr val="52584D"/>
                </a:solidFill>
                <a:latin typeface="Oswald"/>
              </a:rPr>
              <a:t> de </a:t>
            </a:r>
            <a:r>
              <a:rPr lang="en-US" sz="2299" dirty="0" err="1" smtClean="0">
                <a:solidFill>
                  <a:srgbClr val="52584D"/>
                </a:solidFill>
                <a:latin typeface="Oswald"/>
              </a:rPr>
              <a:t>développement</a:t>
            </a:r>
            <a:r>
              <a:rPr lang="en-US" sz="2299" dirty="0" smtClean="0">
                <a:solidFill>
                  <a:srgbClr val="52584D"/>
                </a:solidFill>
                <a:latin typeface="Oswald"/>
              </a:rPr>
              <a:t> durable.</a:t>
            </a:r>
          </a:p>
          <a:p>
            <a:pPr marL="496569" lvl="1" indent="-248284" algn="just">
              <a:lnSpc>
                <a:spcPts val="3219"/>
              </a:lnSpc>
              <a:buFont typeface="Arial"/>
              <a:buChar char="•"/>
            </a:pPr>
            <a:r>
              <a:rPr lang="en-US" sz="2299" dirty="0" err="1" smtClean="0">
                <a:solidFill>
                  <a:srgbClr val="52584D"/>
                </a:solidFill>
                <a:latin typeface="Oswald"/>
              </a:rPr>
              <a:t>Réaliser</a:t>
            </a:r>
            <a:r>
              <a:rPr lang="en-US" sz="2299" dirty="0" smtClean="0">
                <a:solidFill>
                  <a:srgbClr val="52584D"/>
                </a:solidFill>
                <a:latin typeface="Oswald"/>
              </a:rPr>
              <a:t>, </a:t>
            </a:r>
            <a:r>
              <a:rPr lang="en-US" sz="2299" dirty="0" err="1" smtClean="0">
                <a:solidFill>
                  <a:srgbClr val="52584D"/>
                </a:solidFill>
                <a:latin typeface="Oswald"/>
              </a:rPr>
              <a:t>dans</a:t>
            </a:r>
            <a:r>
              <a:rPr lang="en-US" sz="2299" dirty="0" smtClean="0">
                <a:solidFill>
                  <a:srgbClr val="52584D"/>
                </a:solidFill>
                <a:latin typeface="Oswald"/>
              </a:rPr>
              <a:t> la </a:t>
            </a:r>
            <a:r>
              <a:rPr lang="en-US" sz="2299" dirty="0" err="1" smtClean="0">
                <a:solidFill>
                  <a:srgbClr val="52584D"/>
                </a:solidFill>
                <a:latin typeface="Oswald"/>
              </a:rPr>
              <a:t>mesure</a:t>
            </a:r>
            <a:r>
              <a:rPr lang="en-US" sz="2299" dirty="0" smtClean="0">
                <a:solidFill>
                  <a:srgbClr val="52584D"/>
                </a:solidFill>
                <a:latin typeface="Oswald"/>
              </a:rPr>
              <a:t> du possible, la conversion à </a:t>
            </a:r>
            <a:r>
              <a:rPr lang="en-US" sz="2299" dirty="0" err="1" smtClean="0">
                <a:solidFill>
                  <a:srgbClr val="52584D"/>
                </a:solidFill>
                <a:latin typeface="Oswald"/>
              </a:rPr>
              <a:t>l’agriculture</a:t>
            </a:r>
            <a:r>
              <a:rPr lang="en-US" sz="2299" dirty="0" smtClean="0">
                <a:solidFill>
                  <a:srgbClr val="52584D"/>
                </a:solidFill>
                <a:latin typeface="Oswald"/>
              </a:rPr>
              <a:t> </a:t>
            </a:r>
            <a:r>
              <a:rPr lang="en-US" sz="2299" dirty="0" err="1" smtClean="0">
                <a:solidFill>
                  <a:srgbClr val="52584D"/>
                </a:solidFill>
                <a:latin typeface="Oswald"/>
              </a:rPr>
              <a:t>biologique</a:t>
            </a:r>
            <a:r>
              <a:rPr lang="en-US" sz="2299" dirty="0" smtClean="0">
                <a:solidFill>
                  <a:srgbClr val="52584D"/>
                </a:solidFill>
                <a:latin typeface="Oswald"/>
              </a:rPr>
              <a:t> de </a:t>
            </a:r>
            <a:r>
              <a:rPr lang="en-US" sz="2299" dirty="0" err="1" smtClean="0">
                <a:solidFill>
                  <a:srgbClr val="52584D"/>
                </a:solidFill>
                <a:latin typeface="Oswald"/>
              </a:rPr>
              <a:t>nos</a:t>
            </a:r>
            <a:r>
              <a:rPr lang="en-US" sz="2299" dirty="0" smtClean="0">
                <a:solidFill>
                  <a:srgbClr val="52584D"/>
                </a:solidFill>
                <a:latin typeface="Oswald"/>
              </a:rPr>
              <a:t> </a:t>
            </a:r>
            <a:r>
              <a:rPr lang="en-US" sz="2299" dirty="0" err="1" smtClean="0">
                <a:solidFill>
                  <a:srgbClr val="52584D"/>
                </a:solidFill>
                <a:latin typeface="Oswald"/>
              </a:rPr>
              <a:t>vignobles</a:t>
            </a:r>
            <a:r>
              <a:rPr lang="en-US" sz="2299" dirty="0" smtClean="0">
                <a:solidFill>
                  <a:srgbClr val="52584D"/>
                </a:solidFill>
                <a:latin typeface="Oswald"/>
              </a:rPr>
              <a:t> et des </a:t>
            </a:r>
            <a:r>
              <a:rPr lang="en-US" sz="2299" dirty="0" err="1" smtClean="0">
                <a:solidFill>
                  <a:srgbClr val="52584D"/>
                </a:solidFill>
                <a:latin typeface="Oswald"/>
              </a:rPr>
              <a:t>vignobles</a:t>
            </a:r>
            <a:r>
              <a:rPr lang="en-US" sz="2299" dirty="0" smtClean="0">
                <a:solidFill>
                  <a:srgbClr val="52584D"/>
                </a:solidFill>
                <a:latin typeface="Oswald"/>
              </a:rPr>
              <a:t> </a:t>
            </a:r>
            <a:r>
              <a:rPr lang="en-US" sz="2299" dirty="0" err="1" smtClean="0">
                <a:solidFill>
                  <a:srgbClr val="52584D"/>
                </a:solidFill>
                <a:latin typeface="Oswald"/>
              </a:rPr>
              <a:t>partenaires</a:t>
            </a:r>
            <a:endParaRPr lang="en-US" sz="2299" dirty="0">
              <a:solidFill>
                <a:srgbClr val="52584D"/>
              </a:solidFill>
              <a:latin typeface="Oswald"/>
            </a:endParaRPr>
          </a:p>
          <a:p>
            <a:pPr marL="496569" lvl="1" indent="-248284" algn="just">
              <a:lnSpc>
                <a:spcPts val="3219"/>
              </a:lnSpc>
              <a:buFont typeface="Arial"/>
              <a:buChar char="•"/>
            </a:pPr>
            <a:r>
              <a:rPr lang="en-US" sz="2299" dirty="0" smtClean="0">
                <a:solidFill>
                  <a:srgbClr val="52584D"/>
                </a:solidFill>
                <a:latin typeface="Oswald"/>
              </a:rPr>
              <a:t>Limiter </a:t>
            </a:r>
            <a:r>
              <a:rPr lang="en-US" sz="2299" dirty="0" err="1" smtClean="0">
                <a:solidFill>
                  <a:srgbClr val="52584D"/>
                </a:solidFill>
                <a:latin typeface="Oswald"/>
              </a:rPr>
              <a:t>l’impact</a:t>
            </a:r>
            <a:r>
              <a:rPr lang="en-US" sz="2299" dirty="0" smtClean="0">
                <a:solidFill>
                  <a:srgbClr val="52584D"/>
                </a:solidFill>
                <a:latin typeface="Oswald"/>
              </a:rPr>
              <a:t> </a:t>
            </a:r>
            <a:r>
              <a:rPr lang="en-US" sz="2299" dirty="0" err="1" smtClean="0">
                <a:solidFill>
                  <a:srgbClr val="52584D"/>
                </a:solidFill>
                <a:latin typeface="Oswald"/>
              </a:rPr>
              <a:t>environnemental</a:t>
            </a:r>
            <a:r>
              <a:rPr lang="en-US" sz="2299" dirty="0" smtClean="0">
                <a:solidFill>
                  <a:srgbClr val="52584D"/>
                </a:solidFill>
                <a:latin typeface="Oswald"/>
              </a:rPr>
              <a:t> de </a:t>
            </a:r>
            <a:r>
              <a:rPr lang="en-US" sz="2299" dirty="0" err="1" smtClean="0">
                <a:solidFill>
                  <a:srgbClr val="52584D"/>
                </a:solidFill>
                <a:latin typeface="Oswald"/>
              </a:rPr>
              <a:t>ses</a:t>
            </a:r>
            <a:r>
              <a:rPr lang="en-US" sz="2299" dirty="0" smtClean="0">
                <a:solidFill>
                  <a:srgbClr val="52584D"/>
                </a:solidFill>
                <a:latin typeface="Oswald"/>
              </a:rPr>
              <a:t> </a:t>
            </a:r>
            <a:r>
              <a:rPr lang="en-US" sz="2299" dirty="0" err="1" smtClean="0">
                <a:solidFill>
                  <a:srgbClr val="52584D"/>
                </a:solidFill>
                <a:latin typeface="Oswald"/>
              </a:rPr>
              <a:t>activités</a:t>
            </a:r>
            <a:r>
              <a:rPr lang="en-US" sz="2299" dirty="0" smtClean="0">
                <a:solidFill>
                  <a:srgbClr val="52584D"/>
                </a:solidFill>
                <a:latin typeface="Oswald"/>
              </a:rPr>
              <a:t> et de </a:t>
            </a:r>
            <a:r>
              <a:rPr lang="en-US" sz="2299" dirty="0" err="1" smtClean="0">
                <a:solidFill>
                  <a:srgbClr val="52584D"/>
                </a:solidFill>
                <a:latin typeface="Oswald"/>
              </a:rPr>
              <a:t>celles</a:t>
            </a:r>
            <a:r>
              <a:rPr lang="en-US" sz="2299" dirty="0" smtClean="0">
                <a:solidFill>
                  <a:srgbClr val="52584D"/>
                </a:solidFill>
                <a:latin typeface="Oswald"/>
              </a:rPr>
              <a:t> des </a:t>
            </a:r>
            <a:r>
              <a:rPr lang="en-US" sz="2299" dirty="0" err="1" smtClean="0">
                <a:solidFill>
                  <a:srgbClr val="52584D"/>
                </a:solidFill>
                <a:latin typeface="Oswald"/>
              </a:rPr>
              <a:t>autres</a:t>
            </a:r>
            <a:r>
              <a:rPr lang="en-US" sz="2299" dirty="0" smtClean="0">
                <a:solidFill>
                  <a:srgbClr val="52584D"/>
                </a:solidFill>
                <a:latin typeface="Oswald"/>
              </a:rPr>
              <a:t> </a:t>
            </a:r>
            <a:r>
              <a:rPr lang="en-US" sz="2299" dirty="0" err="1" smtClean="0">
                <a:solidFill>
                  <a:srgbClr val="52584D"/>
                </a:solidFill>
                <a:latin typeface="Oswald"/>
              </a:rPr>
              <a:t>sociétés</a:t>
            </a:r>
            <a:r>
              <a:rPr lang="en-US" sz="2299" dirty="0" smtClean="0">
                <a:solidFill>
                  <a:srgbClr val="52584D"/>
                </a:solidFill>
                <a:latin typeface="Oswald"/>
              </a:rPr>
              <a:t> du </a:t>
            </a:r>
            <a:r>
              <a:rPr lang="en-US" sz="2299" dirty="0" err="1" smtClean="0">
                <a:solidFill>
                  <a:srgbClr val="52584D"/>
                </a:solidFill>
                <a:latin typeface="Oswald"/>
              </a:rPr>
              <a:t>groupe</a:t>
            </a:r>
            <a:endParaRPr lang="en-US" sz="2299" dirty="0">
              <a:solidFill>
                <a:srgbClr val="52584D"/>
              </a:solidFill>
              <a:latin typeface="Oswald"/>
            </a:endParaRPr>
          </a:p>
          <a:p>
            <a:pPr marL="496569" lvl="1" indent="-248284" algn="just">
              <a:lnSpc>
                <a:spcPts val="3219"/>
              </a:lnSpc>
              <a:buFont typeface="Arial"/>
              <a:buChar char="•"/>
            </a:pPr>
            <a:r>
              <a:rPr lang="en-US" sz="2299" dirty="0" smtClean="0">
                <a:solidFill>
                  <a:srgbClr val="52584D"/>
                </a:solidFill>
                <a:latin typeface="Oswald"/>
              </a:rPr>
              <a:t>Limiter </a:t>
            </a:r>
            <a:r>
              <a:rPr lang="en-US" sz="2299" dirty="0" err="1" smtClean="0">
                <a:solidFill>
                  <a:srgbClr val="52584D"/>
                </a:solidFill>
                <a:latin typeface="Oswald"/>
              </a:rPr>
              <a:t>l’utilization</a:t>
            </a:r>
            <a:r>
              <a:rPr lang="en-US" sz="2299" dirty="0" smtClean="0">
                <a:solidFill>
                  <a:srgbClr val="52584D"/>
                </a:solidFill>
                <a:latin typeface="Oswald"/>
              </a:rPr>
              <a:t> des </a:t>
            </a:r>
            <a:r>
              <a:rPr lang="en-US" sz="2299" dirty="0" err="1" smtClean="0">
                <a:solidFill>
                  <a:srgbClr val="52584D"/>
                </a:solidFill>
                <a:latin typeface="Oswald"/>
              </a:rPr>
              <a:t>énergies</a:t>
            </a:r>
            <a:r>
              <a:rPr lang="en-US" sz="2299" dirty="0" smtClean="0">
                <a:solidFill>
                  <a:srgbClr val="52584D"/>
                </a:solidFill>
                <a:latin typeface="Oswald"/>
              </a:rPr>
              <a:t> fossils et </a:t>
            </a:r>
            <a:r>
              <a:rPr lang="en-US" sz="2299" dirty="0" err="1" smtClean="0">
                <a:solidFill>
                  <a:srgbClr val="52584D"/>
                </a:solidFill>
                <a:latin typeface="Oswald"/>
              </a:rPr>
              <a:t>promouvoir</a:t>
            </a:r>
            <a:r>
              <a:rPr lang="en-US" sz="2299" dirty="0" smtClean="0">
                <a:solidFill>
                  <a:srgbClr val="52584D"/>
                </a:solidFill>
                <a:latin typeface="Oswald"/>
              </a:rPr>
              <a:t> </a:t>
            </a:r>
            <a:r>
              <a:rPr lang="en-US" sz="2299" dirty="0" err="1" smtClean="0">
                <a:solidFill>
                  <a:srgbClr val="52584D"/>
                </a:solidFill>
                <a:latin typeface="Oswald"/>
              </a:rPr>
              <a:t>l’utilisation</a:t>
            </a:r>
            <a:r>
              <a:rPr lang="en-US" sz="2299" dirty="0" smtClean="0">
                <a:solidFill>
                  <a:srgbClr val="52584D"/>
                </a:solidFill>
                <a:latin typeface="Oswald"/>
              </a:rPr>
              <a:t> des </a:t>
            </a:r>
            <a:r>
              <a:rPr lang="en-US" sz="2299" dirty="0" err="1" smtClean="0">
                <a:solidFill>
                  <a:srgbClr val="52584D"/>
                </a:solidFill>
                <a:latin typeface="Oswald"/>
              </a:rPr>
              <a:t>énergies</a:t>
            </a:r>
            <a:r>
              <a:rPr lang="en-US" sz="2299" dirty="0" smtClean="0">
                <a:solidFill>
                  <a:srgbClr val="52584D"/>
                </a:solidFill>
                <a:latin typeface="Oswald"/>
              </a:rPr>
              <a:t> </a:t>
            </a:r>
            <a:r>
              <a:rPr lang="en-US" sz="2299" dirty="0" err="1" smtClean="0">
                <a:solidFill>
                  <a:srgbClr val="52584D"/>
                </a:solidFill>
                <a:latin typeface="Oswald"/>
              </a:rPr>
              <a:t>renouvelables</a:t>
            </a:r>
            <a:r>
              <a:rPr lang="en-US" sz="2299" dirty="0" smtClean="0">
                <a:solidFill>
                  <a:srgbClr val="52584D"/>
                </a:solidFill>
                <a:latin typeface="Oswald"/>
              </a:rPr>
              <a:t> </a:t>
            </a:r>
            <a:endParaRPr lang="en-US" sz="2299" dirty="0">
              <a:solidFill>
                <a:srgbClr val="52584D"/>
              </a:solidFill>
              <a:latin typeface="Oswald"/>
            </a:endParaRPr>
          </a:p>
          <a:p>
            <a:pPr marL="496569" lvl="1" indent="-248284" algn="just">
              <a:lnSpc>
                <a:spcPts val="3219"/>
              </a:lnSpc>
              <a:buFont typeface="Arial"/>
              <a:buChar char="•"/>
            </a:pPr>
            <a:r>
              <a:rPr lang="en-US" sz="2299" dirty="0" err="1" smtClean="0">
                <a:solidFill>
                  <a:srgbClr val="52584D"/>
                </a:solidFill>
                <a:latin typeface="Oswald"/>
              </a:rPr>
              <a:t>Traiter</a:t>
            </a:r>
            <a:r>
              <a:rPr lang="en-US" sz="2299" dirty="0" smtClean="0">
                <a:solidFill>
                  <a:srgbClr val="52584D"/>
                </a:solidFill>
                <a:latin typeface="Oswald"/>
              </a:rPr>
              <a:t> et/</a:t>
            </a:r>
            <a:r>
              <a:rPr lang="en-US" sz="2299" dirty="0" err="1" smtClean="0">
                <a:solidFill>
                  <a:srgbClr val="52584D"/>
                </a:solidFill>
                <a:latin typeface="Oswald"/>
              </a:rPr>
              <a:t>ou</a:t>
            </a:r>
            <a:r>
              <a:rPr lang="en-US" sz="2299" dirty="0" smtClean="0">
                <a:solidFill>
                  <a:srgbClr val="52584D"/>
                </a:solidFill>
                <a:latin typeface="Oswald"/>
              </a:rPr>
              <a:t> recycler les </a:t>
            </a:r>
            <a:r>
              <a:rPr lang="en-US" sz="2299" dirty="0" err="1" smtClean="0">
                <a:solidFill>
                  <a:srgbClr val="52584D"/>
                </a:solidFill>
                <a:latin typeface="Oswald"/>
              </a:rPr>
              <a:t>déchets</a:t>
            </a:r>
            <a:endParaRPr lang="en-US" sz="2299" dirty="0">
              <a:solidFill>
                <a:srgbClr val="52584D"/>
              </a:solidFill>
              <a:latin typeface="Oswald"/>
            </a:endParaRPr>
          </a:p>
          <a:p>
            <a:pPr marL="496569" lvl="1" indent="-248284" algn="just">
              <a:lnSpc>
                <a:spcPts val="3219"/>
              </a:lnSpc>
              <a:buFont typeface="Arial"/>
              <a:buChar char="•"/>
            </a:pPr>
            <a:r>
              <a:rPr lang="en-US" sz="2299" dirty="0" smtClean="0">
                <a:solidFill>
                  <a:srgbClr val="52584D"/>
                </a:solidFill>
                <a:latin typeface="Oswald"/>
              </a:rPr>
              <a:t>Preserver les </a:t>
            </a:r>
            <a:r>
              <a:rPr lang="en-US" sz="2299" dirty="0" err="1" smtClean="0">
                <a:solidFill>
                  <a:srgbClr val="52584D"/>
                </a:solidFill>
                <a:latin typeface="Oswald"/>
              </a:rPr>
              <a:t>espaces</a:t>
            </a:r>
            <a:r>
              <a:rPr lang="en-US" sz="2299" dirty="0" smtClean="0">
                <a:solidFill>
                  <a:srgbClr val="52584D"/>
                </a:solidFill>
                <a:latin typeface="Oswald"/>
              </a:rPr>
              <a:t> </a:t>
            </a:r>
            <a:r>
              <a:rPr lang="en-US" sz="2299" dirty="0" err="1" smtClean="0">
                <a:solidFill>
                  <a:srgbClr val="52584D"/>
                </a:solidFill>
                <a:latin typeface="Oswald"/>
              </a:rPr>
              <a:t>naturels</a:t>
            </a:r>
            <a:r>
              <a:rPr lang="en-US" sz="2299" dirty="0" smtClean="0">
                <a:solidFill>
                  <a:srgbClr val="52584D"/>
                </a:solidFill>
                <a:latin typeface="Oswald"/>
              </a:rPr>
              <a:t> et la </a:t>
            </a:r>
            <a:r>
              <a:rPr lang="en-US" sz="2299" dirty="0" err="1" smtClean="0">
                <a:solidFill>
                  <a:srgbClr val="52584D"/>
                </a:solidFill>
                <a:latin typeface="Oswald"/>
              </a:rPr>
              <a:t>biodiversité</a:t>
            </a:r>
            <a:r>
              <a:rPr lang="en-US" sz="2299" dirty="0" smtClean="0">
                <a:solidFill>
                  <a:srgbClr val="52584D"/>
                </a:solidFill>
                <a:latin typeface="Oswald"/>
              </a:rPr>
              <a:t> </a:t>
            </a:r>
            <a:endParaRPr lang="en-US" sz="2299" dirty="0">
              <a:solidFill>
                <a:srgbClr val="52584D"/>
              </a:solidFill>
              <a:latin typeface="Oswald"/>
            </a:endParaRPr>
          </a:p>
          <a:p>
            <a:pPr marL="496569" lvl="1" indent="-248284" algn="just">
              <a:lnSpc>
                <a:spcPts val="3219"/>
              </a:lnSpc>
              <a:buFont typeface="Arial"/>
              <a:buChar char="•"/>
            </a:pPr>
            <a:r>
              <a:rPr lang="en-US" sz="2299" dirty="0" err="1" smtClean="0">
                <a:solidFill>
                  <a:srgbClr val="52584D"/>
                </a:solidFill>
                <a:latin typeface="Oswald"/>
              </a:rPr>
              <a:t>Préserver</a:t>
            </a:r>
            <a:r>
              <a:rPr lang="en-US" sz="2299" dirty="0" smtClean="0">
                <a:solidFill>
                  <a:srgbClr val="52584D"/>
                </a:solidFill>
                <a:latin typeface="Oswald"/>
              </a:rPr>
              <a:t> le </a:t>
            </a:r>
            <a:r>
              <a:rPr lang="en-US" sz="2299" dirty="0" err="1" smtClean="0">
                <a:solidFill>
                  <a:srgbClr val="52584D"/>
                </a:solidFill>
                <a:latin typeface="Oswald"/>
              </a:rPr>
              <a:t>patrimoine</a:t>
            </a:r>
            <a:r>
              <a:rPr lang="en-US" sz="2299" dirty="0" smtClean="0">
                <a:solidFill>
                  <a:srgbClr val="52584D"/>
                </a:solidFill>
                <a:latin typeface="Oswald"/>
              </a:rPr>
              <a:t> naturel, </a:t>
            </a:r>
            <a:r>
              <a:rPr lang="en-US" sz="2299" dirty="0" err="1" smtClean="0">
                <a:solidFill>
                  <a:srgbClr val="52584D"/>
                </a:solidFill>
                <a:latin typeface="Oswald"/>
              </a:rPr>
              <a:t>historique</a:t>
            </a:r>
            <a:r>
              <a:rPr lang="en-US" sz="2299" dirty="0" smtClean="0">
                <a:solidFill>
                  <a:srgbClr val="52584D"/>
                </a:solidFill>
                <a:latin typeface="Oswald"/>
              </a:rPr>
              <a:t> et </a:t>
            </a:r>
            <a:r>
              <a:rPr lang="en-US" sz="2299" dirty="0" err="1" smtClean="0">
                <a:solidFill>
                  <a:srgbClr val="52584D"/>
                </a:solidFill>
                <a:latin typeface="Oswald"/>
              </a:rPr>
              <a:t>bâti</a:t>
            </a:r>
            <a:endParaRPr lang="en-US" sz="2299" dirty="0" smtClean="0">
              <a:solidFill>
                <a:srgbClr val="52584D"/>
              </a:solidFill>
              <a:latin typeface="Oswald"/>
            </a:endParaRPr>
          </a:p>
          <a:p>
            <a:pPr marL="496569" lvl="1" indent="-248284" algn="just">
              <a:lnSpc>
                <a:spcPts val="3219"/>
              </a:lnSpc>
              <a:buFont typeface="Arial"/>
              <a:buChar char="•"/>
            </a:pPr>
            <a:r>
              <a:rPr lang="en-US" sz="2299" dirty="0" smtClean="0">
                <a:solidFill>
                  <a:srgbClr val="52584D"/>
                </a:solidFill>
                <a:latin typeface="Oswald"/>
              </a:rPr>
              <a:t>reserve </a:t>
            </a:r>
            <a:r>
              <a:rPr lang="en-US" sz="2299" dirty="0">
                <a:solidFill>
                  <a:srgbClr val="52584D"/>
                </a:solidFill>
                <a:latin typeface="Oswald"/>
              </a:rPr>
              <a:t>the strong identity of terroirs, their human foundations, their ecosystems, but also the specificity and the best quality of their products,</a:t>
            </a:r>
          </a:p>
          <a:p>
            <a:pPr marL="496569" lvl="1" indent="-248284" algn="just">
              <a:lnSpc>
                <a:spcPts val="3219"/>
              </a:lnSpc>
              <a:buFont typeface="Arial"/>
              <a:buChar char="•"/>
            </a:pPr>
            <a:r>
              <a:rPr lang="fr-FR" sz="2299" dirty="0">
                <a:solidFill>
                  <a:srgbClr val="52584D"/>
                </a:solidFill>
                <a:latin typeface="Oswald"/>
              </a:rPr>
              <a:t>Offrir aux sociétés du groupe, aux salariés, aux partenaires, aux clients et aux actionnaires la possibilité d'adhérer aux valeurs précitées en proposant des champagnes et des vins produits dans le monde entier de la plus haute qualité mais avec un impact limité sur l'environnement.</a:t>
            </a:r>
          </a:p>
        </p:txBody>
      </p:sp>
      <p:sp>
        <p:nvSpPr>
          <p:cNvPr id="6" name="Freeform 6"/>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sp>
        <p:nvSpPr>
          <p:cNvPr id="7" name="Rectangle 6"/>
          <p:cNvSpPr/>
          <p:nvPr/>
        </p:nvSpPr>
        <p:spPr>
          <a:xfrm>
            <a:off x="4648200" y="739784"/>
            <a:ext cx="9144000" cy="2092881"/>
          </a:xfrm>
          <a:prstGeom prst="rect">
            <a:avLst/>
          </a:prstGeom>
        </p:spPr>
        <p:txBody>
          <a:bodyPr>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240508" y="3543300"/>
            <a:ext cx="3802052" cy="1875851"/>
            <a:chOff x="-6575" y="0"/>
            <a:chExt cx="5069404" cy="2501134"/>
          </a:xfrm>
        </p:grpSpPr>
        <p:grpSp>
          <p:nvGrpSpPr>
            <p:cNvPr id="4" name="Group 4"/>
            <p:cNvGrpSpPr/>
            <p:nvPr/>
          </p:nvGrpSpPr>
          <p:grpSpPr>
            <a:xfrm>
              <a:off x="0" y="0"/>
              <a:ext cx="5062829" cy="2501134"/>
              <a:chOff x="0" y="0"/>
              <a:chExt cx="1000065" cy="494051"/>
            </a:xfrm>
          </p:grpSpPr>
          <p:sp>
            <p:nvSpPr>
              <p:cNvPr id="5" name="Freeform 5"/>
              <p:cNvSpPr/>
              <p:nvPr/>
            </p:nvSpPr>
            <p:spPr>
              <a:xfrm>
                <a:off x="0" y="0"/>
                <a:ext cx="1000065" cy="494051"/>
              </a:xfrm>
              <a:custGeom>
                <a:avLst/>
                <a:gdLst/>
                <a:ahLst/>
                <a:cxnLst/>
                <a:rect l="l" t="t" r="r" b="b"/>
                <a:pathLst>
                  <a:path w="1000065" h="494051">
                    <a:moveTo>
                      <a:pt x="103983" y="0"/>
                    </a:moveTo>
                    <a:lnTo>
                      <a:pt x="896081" y="0"/>
                    </a:lnTo>
                    <a:cubicBezTo>
                      <a:pt x="953510" y="0"/>
                      <a:pt x="1000065" y="46555"/>
                      <a:pt x="1000065" y="103983"/>
                    </a:cubicBezTo>
                    <a:lnTo>
                      <a:pt x="1000065" y="390068"/>
                    </a:lnTo>
                    <a:cubicBezTo>
                      <a:pt x="1000065" y="447496"/>
                      <a:pt x="953510" y="494051"/>
                      <a:pt x="896081" y="494051"/>
                    </a:cubicBezTo>
                    <a:lnTo>
                      <a:pt x="103983" y="494051"/>
                    </a:lnTo>
                    <a:cubicBezTo>
                      <a:pt x="46555" y="494051"/>
                      <a:pt x="0" y="447496"/>
                      <a:pt x="0" y="390068"/>
                    </a:cubicBezTo>
                    <a:lnTo>
                      <a:pt x="0" y="103983"/>
                    </a:lnTo>
                    <a:cubicBezTo>
                      <a:pt x="0" y="46555"/>
                      <a:pt x="46555" y="0"/>
                      <a:pt x="103983" y="0"/>
                    </a:cubicBezTo>
                    <a:close/>
                  </a:path>
                </a:pathLst>
              </a:custGeom>
              <a:solidFill>
                <a:srgbClr val="DCE6F2"/>
              </a:solidFill>
            </p:spPr>
          </p:sp>
          <p:sp>
            <p:nvSpPr>
              <p:cNvPr id="6" name="TextBox 6"/>
              <p:cNvSpPr txBox="1"/>
              <p:nvPr/>
            </p:nvSpPr>
            <p:spPr>
              <a:xfrm>
                <a:off x="0" y="-38100"/>
                <a:ext cx="1000065" cy="532151"/>
              </a:xfrm>
              <a:prstGeom prst="rect">
                <a:avLst/>
              </a:prstGeom>
            </p:spPr>
            <p:txBody>
              <a:bodyPr lIns="50800" tIns="50800" rIns="50800" bIns="50800" rtlCol="0" anchor="ctr"/>
              <a:lstStyle/>
              <a:p>
                <a:pPr algn="ctr">
                  <a:lnSpc>
                    <a:spcPts val="2100"/>
                  </a:lnSpc>
                </a:pPr>
                <a:endParaRPr/>
              </a:p>
            </p:txBody>
          </p:sp>
        </p:grpSp>
        <p:sp>
          <p:nvSpPr>
            <p:cNvPr id="7" name="TextBox 7"/>
            <p:cNvSpPr txBox="1"/>
            <p:nvPr/>
          </p:nvSpPr>
          <p:spPr>
            <a:xfrm>
              <a:off x="-6575" y="761054"/>
              <a:ext cx="5025178" cy="751573"/>
            </a:xfrm>
            <a:prstGeom prst="rect">
              <a:avLst/>
            </a:prstGeom>
          </p:spPr>
          <p:txBody>
            <a:bodyPr lIns="0" tIns="0" rIns="0" bIns="0" rtlCol="0" anchor="t">
              <a:spAutoFit/>
            </a:bodyPr>
            <a:lstStyle/>
            <a:p>
              <a:pPr algn="ctr">
                <a:lnSpc>
                  <a:spcPts val="4759"/>
                </a:lnSpc>
              </a:pPr>
              <a:r>
                <a:rPr lang="en-US" sz="3399" dirty="0">
                  <a:solidFill>
                    <a:srgbClr val="916D43"/>
                  </a:solidFill>
                  <a:latin typeface="Oswald"/>
                </a:rPr>
                <a:t>“La </a:t>
              </a:r>
              <a:r>
                <a:rPr lang="en-US" sz="3399" dirty="0" err="1">
                  <a:solidFill>
                    <a:srgbClr val="916D43"/>
                  </a:solidFill>
                  <a:latin typeface="Oswald"/>
                </a:rPr>
                <a:t>Vérité</a:t>
              </a:r>
              <a:r>
                <a:rPr lang="en-US" sz="3399" dirty="0">
                  <a:solidFill>
                    <a:srgbClr val="916D43"/>
                  </a:solidFill>
                  <a:latin typeface="Oswald"/>
                </a:rPr>
                <a:t> du Terroir</a:t>
              </a:r>
              <a:r>
                <a:rPr lang="en-US" sz="3399" dirty="0" smtClean="0">
                  <a:solidFill>
                    <a:srgbClr val="916D43"/>
                  </a:solidFill>
                  <a:latin typeface="Oswald"/>
                </a:rPr>
                <a:t>”</a:t>
              </a:r>
              <a:endParaRPr lang="en-US" sz="3399" dirty="0">
                <a:solidFill>
                  <a:srgbClr val="916D43"/>
                </a:solidFill>
                <a:latin typeface="Oswald"/>
              </a:endParaRPr>
            </a:p>
          </p:txBody>
        </p:sp>
      </p:grpSp>
      <p:grpSp>
        <p:nvGrpSpPr>
          <p:cNvPr id="8" name="Group 8"/>
          <p:cNvGrpSpPr/>
          <p:nvPr/>
        </p:nvGrpSpPr>
        <p:grpSpPr>
          <a:xfrm>
            <a:off x="2857727" y="7377354"/>
            <a:ext cx="12572547" cy="1875851"/>
            <a:chOff x="0" y="0"/>
            <a:chExt cx="16763396" cy="2501134"/>
          </a:xfrm>
        </p:grpSpPr>
        <p:grpSp>
          <p:nvGrpSpPr>
            <p:cNvPr id="9" name="Group 9"/>
            <p:cNvGrpSpPr/>
            <p:nvPr/>
          </p:nvGrpSpPr>
          <p:grpSpPr>
            <a:xfrm>
              <a:off x="0" y="0"/>
              <a:ext cx="5062829" cy="2501134"/>
              <a:chOff x="0" y="0"/>
              <a:chExt cx="1000065" cy="494051"/>
            </a:xfrm>
          </p:grpSpPr>
          <p:sp>
            <p:nvSpPr>
              <p:cNvPr id="10" name="Freeform 10"/>
              <p:cNvSpPr/>
              <p:nvPr/>
            </p:nvSpPr>
            <p:spPr>
              <a:xfrm>
                <a:off x="0" y="0"/>
                <a:ext cx="1000065" cy="494051"/>
              </a:xfrm>
              <a:custGeom>
                <a:avLst/>
                <a:gdLst/>
                <a:ahLst/>
                <a:cxnLst/>
                <a:rect l="l" t="t" r="r" b="b"/>
                <a:pathLst>
                  <a:path w="1000065" h="494051">
                    <a:moveTo>
                      <a:pt x="103983" y="0"/>
                    </a:moveTo>
                    <a:lnTo>
                      <a:pt x="896081" y="0"/>
                    </a:lnTo>
                    <a:cubicBezTo>
                      <a:pt x="953510" y="0"/>
                      <a:pt x="1000065" y="46555"/>
                      <a:pt x="1000065" y="103983"/>
                    </a:cubicBezTo>
                    <a:lnTo>
                      <a:pt x="1000065" y="390068"/>
                    </a:lnTo>
                    <a:cubicBezTo>
                      <a:pt x="1000065" y="447496"/>
                      <a:pt x="953510" y="494051"/>
                      <a:pt x="896081" y="494051"/>
                    </a:cubicBezTo>
                    <a:lnTo>
                      <a:pt x="103983" y="494051"/>
                    </a:lnTo>
                    <a:cubicBezTo>
                      <a:pt x="46555" y="494051"/>
                      <a:pt x="0" y="447496"/>
                      <a:pt x="0" y="390068"/>
                    </a:cubicBezTo>
                    <a:lnTo>
                      <a:pt x="0" y="103983"/>
                    </a:lnTo>
                    <a:cubicBezTo>
                      <a:pt x="0" y="46555"/>
                      <a:pt x="46555" y="0"/>
                      <a:pt x="103983" y="0"/>
                    </a:cubicBezTo>
                    <a:close/>
                  </a:path>
                </a:pathLst>
              </a:custGeom>
              <a:solidFill>
                <a:srgbClr val="DCE6F2"/>
              </a:solidFill>
            </p:spPr>
          </p:sp>
          <p:sp>
            <p:nvSpPr>
              <p:cNvPr id="11" name="TextBox 11"/>
              <p:cNvSpPr txBox="1"/>
              <p:nvPr/>
            </p:nvSpPr>
            <p:spPr>
              <a:xfrm>
                <a:off x="0" y="-38100"/>
                <a:ext cx="1000065" cy="532151"/>
              </a:xfrm>
              <a:prstGeom prst="rect">
                <a:avLst/>
              </a:prstGeom>
            </p:spPr>
            <p:txBody>
              <a:bodyPr lIns="50800" tIns="50800" rIns="50800" bIns="50800" rtlCol="0" anchor="ctr"/>
              <a:lstStyle/>
              <a:p>
                <a:pPr algn="ctr">
                  <a:lnSpc>
                    <a:spcPts val="2100"/>
                  </a:lnSpc>
                </a:pPr>
                <a:endParaRPr/>
              </a:p>
            </p:txBody>
          </p:sp>
        </p:grpSp>
        <p:grpSp>
          <p:nvGrpSpPr>
            <p:cNvPr id="12" name="Group 12"/>
            <p:cNvGrpSpPr/>
            <p:nvPr/>
          </p:nvGrpSpPr>
          <p:grpSpPr>
            <a:xfrm>
              <a:off x="5951884" y="0"/>
              <a:ext cx="5062829" cy="2501134"/>
              <a:chOff x="0" y="0"/>
              <a:chExt cx="1000065" cy="494051"/>
            </a:xfrm>
          </p:grpSpPr>
          <p:sp>
            <p:nvSpPr>
              <p:cNvPr id="13" name="Freeform 13"/>
              <p:cNvSpPr/>
              <p:nvPr/>
            </p:nvSpPr>
            <p:spPr>
              <a:xfrm>
                <a:off x="0" y="0"/>
                <a:ext cx="1000065" cy="494051"/>
              </a:xfrm>
              <a:custGeom>
                <a:avLst/>
                <a:gdLst/>
                <a:ahLst/>
                <a:cxnLst/>
                <a:rect l="l" t="t" r="r" b="b"/>
                <a:pathLst>
                  <a:path w="1000065" h="494051">
                    <a:moveTo>
                      <a:pt x="103983" y="0"/>
                    </a:moveTo>
                    <a:lnTo>
                      <a:pt x="896081" y="0"/>
                    </a:lnTo>
                    <a:cubicBezTo>
                      <a:pt x="953510" y="0"/>
                      <a:pt x="1000065" y="46555"/>
                      <a:pt x="1000065" y="103983"/>
                    </a:cubicBezTo>
                    <a:lnTo>
                      <a:pt x="1000065" y="390068"/>
                    </a:lnTo>
                    <a:cubicBezTo>
                      <a:pt x="1000065" y="447496"/>
                      <a:pt x="953510" y="494051"/>
                      <a:pt x="896081" y="494051"/>
                    </a:cubicBezTo>
                    <a:lnTo>
                      <a:pt x="103983" y="494051"/>
                    </a:lnTo>
                    <a:cubicBezTo>
                      <a:pt x="46555" y="494051"/>
                      <a:pt x="0" y="447496"/>
                      <a:pt x="0" y="390068"/>
                    </a:cubicBezTo>
                    <a:lnTo>
                      <a:pt x="0" y="103983"/>
                    </a:lnTo>
                    <a:cubicBezTo>
                      <a:pt x="0" y="46555"/>
                      <a:pt x="46555" y="0"/>
                      <a:pt x="103983" y="0"/>
                    </a:cubicBezTo>
                    <a:close/>
                  </a:path>
                </a:pathLst>
              </a:custGeom>
              <a:solidFill>
                <a:srgbClr val="DCE6F2"/>
              </a:solidFill>
            </p:spPr>
          </p:sp>
          <p:sp>
            <p:nvSpPr>
              <p:cNvPr id="14" name="TextBox 14"/>
              <p:cNvSpPr txBox="1"/>
              <p:nvPr/>
            </p:nvSpPr>
            <p:spPr>
              <a:xfrm>
                <a:off x="0" y="-38100"/>
                <a:ext cx="1000065" cy="532151"/>
              </a:xfrm>
              <a:prstGeom prst="rect">
                <a:avLst/>
              </a:prstGeom>
            </p:spPr>
            <p:txBody>
              <a:bodyPr lIns="50800" tIns="50800" rIns="50800" bIns="50800" rtlCol="0" anchor="ctr"/>
              <a:lstStyle/>
              <a:p>
                <a:pPr algn="ctr">
                  <a:lnSpc>
                    <a:spcPts val="2100"/>
                  </a:lnSpc>
                </a:pPr>
                <a:endParaRPr/>
              </a:p>
            </p:txBody>
          </p:sp>
        </p:grpSp>
        <p:grpSp>
          <p:nvGrpSpPr>
            <p:cNvPr id="15" name="Group 15"/>
            <p:cNvGrpSpPr/>
            <p:nvPr/>
          </p:nvGrpSpPr>
          <p:grpSpPr>
            <a:xfrm>
              <a:off x="11700567" y="0"/>
              <a:ext cx="5062829" cy="2501134"/>
              <a:chOff x="0" y="0"/>
              <a:chExt cx="1000065" cy="494051"/>
            </a:xfrm>
          </p:grpSpPr>
          <p:sp>
            <p:nvSpPr>
              <p:cNvPr id="16" name="Freeform 16"/>
              <p:cNvSpPr/>
              <p:nvPr/>
            </p:nvSpPr>
            <p:spPr>
              <a:xfrm>
                <a:off x="0" y="0"/>
                <a:ext cx="1000065" cy="494051"/>
              </a:xfrm>
              <a:custGeom>
                <a:avLst/>
                <a:gdLst/>
                <a:ahLst/>
                <a:cxnLst/>
                <a:rect l="l" t="t" r="r" b="b"/>
                <a:pathLst>
                  <a:path w="1000065" h="494051">
                    <a:moveTo>
                      <a:pt x="103983" y="0"/>
                    </a:moveTo>
                    <a:lnTo>
                      <a:pt x="896081" y="0"/>
                    </a:lnTo>
                    <a:cubicBezTo>
                      <a:pt x="953510" y="0"/>
                      <a:pt x="1000065" y="46555"/>
                      <a:pt x="1000065" y="103983"/>
                    </a:cubicBezTo>
                    <a:lnTo>
                      <a:pt x="1000065" y="390068"/>
                    </a:lnTo>
                    <a:cubicBezTo>
                      <a:pt x="1000065" y="447496"/>
                      <a:pt x="953510" y="494051"/>
                      <a:pt x="896081" y="494051"/>
                    </a:cubicBezTo>
                    <a:lnTo>
                      <a:pt x="103983" y="494051"/>
                    </a:lnTo>
                    <a:cubicBezTo>
                      <a:pt x="46555" y="494051"/>
                      <a:pt x="0" y="447496"/>
                      <a:pt x="0" y="390068"/>
                    </a:cubicBezTo>
                    <a:lnTo>
                      <a:pt x="0" y="103983"/>
                    </a:lnTo>
                    <a:cubicBezTo>
                      <a:pt x="0" y="46555"/>
                      <a:pt x="46555" y="0"/>
                      <a:pt x="103983" y="0"/>
                    </a:cubicBezTo>
                    <a:close/>
                  </a:path>
                </a:pathLst>
              </a:custGeom>
              <a:solidFill>
                <a:srgbClr val="DCE6F2"/>
              </a:solidFill>
            </p:spPr>
          </p:sp>
          <p:sp>
            <p:nvSpPr>
              <p:cNvPr id="17" name="TextBox 17"/>
              <p:cNvSpPr txBox="1"/>
              <p:nvPr/>
            </p:nvSpPr>
            <p:spPr>
              <a:xfrm>
                <a:off x="0" y="-38100"/>
                <a:ext cx="1000065" cy="532151"/>
              </a:xfrm>
              <a:prstGeom prst="rect">
                <a:avLst/>
              </a:prstGeom>
            </p:spPr>
            <p:txBody>
              <a:bodyPr lIns="50800" tIns="50800" rIns="50800" bIns="50800" rtlCol="0" anchor="ctr"/>
              <a:lstStyle/>
              <a:p>
                <a:pPr algn="ctr">
                  <a:lnSpc>
                    <a:spcPts val="2100"/>
                  </a:lnSpc>
                </a:pPr>
                <a:endParaRPr/>
              </a:p>
            </p:txBody>
          </p:sp>
        </p:grpSp>
        <p:sp>
          <p:nvSpPr>
            <p:cNvPr id="18" name="TextBox 18"/>
            <p:cNvSpPr txBox="1"/>
            <p:nvPr/>
          </p:nvSpPr>
          <p:spPr>
            <a:xfrm>
              <a:off x="18825" y="514603"/>
              <a:ext cx="5025179" cy="1487587"/>
            </a:xfrm>
            <a:prstGeom prst="rect">
              <a:avLst/>
            </a:prstGeom>
          </p:spPr>
          <p:txBody>
            <a:bodyPr lIns="0" tIns="0" rIns="0" bIns="0" rtlCol="0" anchor="t">
              <a:spAutoFit/>
            </a:bodyPr>
            <a:lstStyle/>
            <a:p>
              <a:pPr algn="ctr">
                <a:lnSpc>
                  <a:spcPts val="2940"/>
                </a:lnSpc>
              </a:pPr>
              <a:r>
                <a:rPr lang="fr-FR" sz="2100" dirty="0" smtClean="0">
                  <a:solidFill>
                    <a:srgbClr val="916D43"/>
                  </a:solidFill>
                  <a:latin typeface="Oswald"/>
                </a:rPr>
                <a:t>Produire des Champagne et des vins  de qualités respectant l’environnement et la biodiversité</a:t>
              </a:r>
              <a:endParaRPr lang="fr-FR" sz="2100" dirty="0">
                <a:solidFill>
                  <a:srgbClr val="916D43"/>
                </a:solidFill>
                <a:latin typeface="Oswald"/>
              </a:endParaRPr>
            </a:p>
          </p:txBody>
        </p:sp>
        <p:sp>
          <p:nvSpPr>
            <p:cNvPr id="19" name="TextBox 19"/>
            <p:cNvSpPr txBox="1"/>
            <p:nvPr/>
          </p:nvSpPr>
          <p:spPr>
            <a:xfrm>
              <a:off x="6052008" y="762252"/>
              <a:ext cx="4862579" cy="951800"/>
            </a:xfrm>
            <a:prstGeom prst="rect">
              <a:avLst/>
            </a:prstGeom>
          </p:spPr>
          <p:txBody>
            <a:bodyPr lIns="0" tIns="0" rIns="0" bIns="0" rtlCol="0" anchor="t">
              <a:spAutoFit/>
            </a:bodyPr>
            <a:lstStyle/>
            <a:p>
              <a:pPr algn="ctr">
                <a:lnSpc>
                  <a:spcPts val="2940"/>
                </a:lnSpc>
              </a:pPr>
              <a:r>
                <a:rPr lang="fr-FR" sz="2100" dirty="0" smtClean="0">
                  <a:solidFill>
                    <a:srgbClr val="916D43"/>
                  </a:solidFill>
                  <a:latin typeface="Oswald"/>
                </a:rPr>
                <a:t>Contribuer au développement de nos territoires et terroirs</a:t>
              </a:r>
              <a:endParaRPr lang="fr-FR" sz="2100" dirty="0">
                <a:solidFill>
                  <a:srgbClr val="916D43"/>
                </a:solidFill>
                <a:latin typeface="Oswald"/>
              </a:endParaRPr>
            </a:p>
          </p:txBody>
        </p:sp>
        <p:sp>
          <p:nvSpPr>
            <p:cNvPr id="20" name="TextBox 20"/>
            <p:cNvSpPr txBox="1"/>
            <p:nvPr/>
          </p:nvSpPr>
          <p:spPr>
            <a:xfrm>
              <a:off x="12051035" y="266952"/>
              <a:ext cx="4361893" cy="1938655"/>
            </a:xfrm>
            <a:prstGeom prst="rect">
              <a:avLst/>
            </a:prstGeom>
          </p:spPr>
          <p:txBody>
            <a:bodyPr lIns="0" tIns="0" rIns="0" bIns="0" rtlCol="0" anchor="t">
              <a:spAutoFit/>
            </a:bodyPr>
            <a:lstStyle/>
            <a:p>
              <a:pPr algn="ctr">
                <a:lnSpc>
                  <a:spcPts val="2940"/>
                </a:lnSpc>
              </a:pPr>
              <a:r>
                <a:rPr lang="fr-FR" sz="2100" dirty="0">
                  <a:solidFill>
                    <a:srgbClr val="916D43"/>
                  </a:solidFill>
                  <a:latin typeface="Oswald"/>
                </a:rPr>
                <a:t>Répondre aux aspirations de nos employés en garantissant l'égalité des chances et l'évolution de carrière.</a:t>
              </a:r>
              <a:endParaRPr lang="en-US" sz="2100" dirty="0">
                <a:solidFill>
                  <a:srgbClr val="916D43"/>
                </a:solidFill>
                <a:latin typeface="Oswald"/>
              </a:endParaRPr>
            </a:p>
          </p:txBody>
        </p:sp>
      </p:grpSp>
      <p:sp>
        <p:nvSpPr>
          <p:cNvPr id="21" name="AutoShape 21"/>
          <p:cNvSpPr/>
          <p:nvPr/>
        </p:nvSpPr>
        <p:spPr>
          <a:xfrm flipH="1" flipV="1">
            <a:off x="9124950" y="5419151"/>
            <a:ext cx="0" cy="818093"/>
          </a:xfrm>
          <a:prstGeom prst="line">
            <a:avLst/>
          </a:prstGeom>
          <a:ln w="38100" cap="flat">
            <a:solidFill>
              <a:srgbClr val="916D43"/>
            </a:solidFill>
            <a:prstDash val="solid"/>
            <a:headEnd type="none" w="sm" len="sm"/>
            <a:tailEnd type="none" w="sm" len="sm"/>
          </a:ln>
        </p:spPr>
      </p:sp>
      <p:sp>
        <p:nvSpPr>
          <p:cNvPr id="22" name="AutoShape 22"/>
          <p:cNvSpPr/>
          <p:nvPr/>
        </p:nvSpPr>
        <p:spPr>
          <a:xfrm>
            <a:off x="5897880" y="6246768"/>
            <a:ext cx="6492240" cy="0"/>
          </a:xfrm>
          <a:prstGeom prst="line">
            <a:avLst/>
          </a:prstGeom>
          <a:ln w="38100" cap="flat">
            <a:solidFill>
              <a:srgbClr val="916D43"/>
            </a:solidFill>
            <a:prstDash val="solid"/>
            <a:headEnd type="none" w="sm" len="sm"/>
            <a:tailEnd type="none" w="sm" len="sm"/>
          </a:ln>
        </p:spPr>
      </p:sp>
      <p:sp>
        <p:nvSpPr>
          <p:cNvPr id="23" name="AutoShape 23"/>
          <p:cNvSpPr/>
          <p:nvPr/>
        </p:nvSpPr>
        <p:spPr>
          <a:xfrm flipH="1">
            <a:off x="4777191" y="6251135"/>
            <a:ext cx="1121154" cy="1126218"/>
          </a:xfrm>
          <a:prstGeom prst="line">
            <a:avLst/>
          </a:prstGeom>
          <a:ln w="38100" cap="flat">
            <a:solidFill>
              <a:srgbClr val="916D43"/>
            </a:solidFill>
            <a:prstDash val="solid"/>
            <a:headEnd type="none" w="sm" len="sm"/>
            <a:tailEnd type="arrow" w="med" len="sm"/>
          </a:ln>
        </p:spPr>
      </p:sp>
      <p:sp>
        <p:nvSpPr>
          <p:cNvPr id="24" name="AutoShape 24"/>
          <p:cNvSpPr/>
          <p:nvPr/>
        </p:nvSpPr>
        <p:spPr>
          <a:xfrm>
            <a:off x="12403590" y="6240194"/>
            <a:ext cx="1123689" cy="1123689"/>
          </a:xfrm>
          <a:prstGeom prst="line">
            <a:avLst/>
          </a:prstGeom>
          <a:ln w="38100" cap="flat">
            <a:solidFill>
              <a:srgbClr val="916D43"/>
            </a:solidFill>
            <a:prstDash val="solid"/>
            <a:headEnd type="none" w="sm" len="sm"/>
            <a:tailEnd type="arrow" w="med" len="sm"/>
          </a:ln>
        </p:spPr>
      </p:sp>
      <p:sp>
        <p:nvSpPr>
          <p:cNvPr id="25" name="AutoShape 25"/>
          <p:cNvSpPr/>
          <p:nvPr/>
        </p:nvSpPr>
        <p:spPr>
          <a:xfrm flipH="1">
            <a:off x="9124950" y="6237243"/>
            <a:ext cx="0" cy="847859"/>
          </a:xfrm>
          <a:prstGeom prst="line">
            <a:avLst/>
          </a:prstGeom>
          <a:ln w="38100" cap="flat">
            <a:solidFill>
              <a:srgbClr val="916D43"/>
            </a:solidFill>
            <a:prstDash val="solid"/>
            <a:headEnd type="none" w="sm" len="sm"/>
            <a:tailEnd type="arrow" w="med" len="sm"/>
          </a:ln>
        </p:spPr>
      </p:sp>
      <p:sp>
        <p:nvSpPr>
          <p:cNvPr id="26" name="Freeform 26"/>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2"/>
            <a:stretch>
              <a:fillRect/>
            </a:stretch>
          </a:blipFill>
        </p:spPr>
      </p:sp>
      <p:sp>
        <p:nvSpPr>
          <p:cNvPr id="27" name="Rectangle 26"/>
          <p:cNvSpPr/>
          <p:nvPr/>
        </p:nvSpPr>
        <p:spPr>
          <a:xfrm>
            <a:off x="4571999" y="1195632"/>
            <a:ext cx="9144000" cy="2092881"/>
          </a:xfrm>
          <a:prstGeom prst="rect">
            <a:avLst/>
          </a:prstGeom>
        </p:spPr>
        <p:txBody>
          <a:bodyPr>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91576" y="2918903"/>
            <a:ext cx="191796" cy="860276"/>
            <a:chOff x="0" y="0"/>
            <a:chExt cx="255728" cy="1147035"/>
          </a:xfrm>
        </p:grpSpPr>
        <p:sp>
          <p:nvSpPr>
            <p:cNvPr id="3" name="AutoShape 3"/>
            <p:cNvSpPr/>
            <p:nvPr/>
          </p:nvSpPr>
          <p:spPr>
            <a:xfrm>
              <a:off x="90504" y="0"/>
              <a:ext cx="74720" cy="1019171"/>
            </a:xfrm>
            <a:prstGeom prst="rect">
              <a:avLst/>
            </a:prstGeom>
            <a:solidFill>
              <a:srgbClr val="003057"/>
            </a:solidFill>
          </p:spPr>
        </p:sp>
        <p:sp>
          <p:nvSpPr>
            <p:cNvPr id="4" name="Freeform 4"/>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5" name="Group 5"/>
          <p:cNvGrpSpPr/>
          <p:nvPr/>
        </p:nvGrpSpPr>
        <p:grpSpPr>
          <a:xfrm>
            <a:off x="14235617" y="2871176"/>
            <a:ext cx="3338758" cy="3379014"/>
            <a:chOff x="0" y="0"/>
            <a:chExt cx="4451677" cy="4505353"/>
          </a:xfrm>
        </p:grpSpPr>
        <p:sp>
          <p:nvSpPr>
            <p:cNvPr id="6" name="Freeform 6"/>
            <p:cNvSpPr/>
            <p:nvPr/>
          </p:nvSpPr>
          <p:spPr>
            <a:xfrm rot="-5400000">
              <a:off x="1072663" y="1126338"/>
              <a:ext cx="4505353" cy="2252676"/>
            </a:xfrm>
            <a:custGeom>
              <a:avLst/>
              <a:gdLst/>
              <a:ahLst/>
              <a:cxnLst/>
              <a:rect l="l" t="t" r="r" b="b"/>
              <a:pathLst>
                <a:path w="4505353" h="2252676">
                  <a:moveTo>
                    <a:pt x="0" y="0"/>
                  </a:moveTo>
                  <a:lnTo>
                    <a:pt x="4505352" y="0"/>
                  </a:lnTo>
                  <a:lnTo>
                    <a:pt x="4505352" y="2252676"/>
                  </a:lnTo>
                  <a:lnTo>
                    <a:pt x="0" y="225267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a:off x="0" y="62821"/>
              <a:ext cx="4367011" cy="4367011"/>
            </a:xfrm>
            <a:custGeom>
              <a:avLst/>
              <a:gdLst/>
              <a:ahLst/>
              <a:cxnLst/>
              <a:rect l="l" t="t" r="r" b="b"/>
              <a:pathLst>
                <a:path w="4367011" h="4367011">
                  <a:moveTo>
                    <a:pt x="0" y="0"/>
                  </a:moveTo>
                  <a:lnTo>
                    <a:pt x="4367011" y="0"/>
                  </a:lnTo>
                  <a:lnTo>
                    <a:pt x="4367011" y="4367011"/>
                  </a:lnTo>
                  <a:lnTo>
                    <a:pt x="0" y="436701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grpSp>
      <p:grpSp>
        <p:nvGrpSpPr>
          <p:cNvPr id="8" name="Group 8"/>
          <p:cNvGrpSpPr/>
          <p:nvPr/>
        </p:nvGrpSpPr>
        <p:grpSpPr>
          <a:xfrm>
            <a:off x="7964572" y="2918903"/>
            <a:ext cx="191796" cy="860276"/>
            <a:chOff x="0" y="0"/>
            <a:chExt cx="255728" cy="1147035"/>
          </a:xfrm>
        </p:grpSpPr>
        <p:sp>
          <p:nvSpPr>
            <p:cNvPr id="9" name="AutoShape 9"/>
            <p:cNvSpPr/>
            <p:nvPr/>
          </p:nvSpPr>
          <p:spPr>
            <a:xfrm>
              <a:off x="90504" y="0"/>
              <a:ext cx="74720" cy="1019171"/>
            </a:xfrm>
            <a:prstGeom prst="rect">
              <a:avLst/>
            </a:prstGeom>
            <a:solidFill>
              <a:srgbClr val="003057"/>
            </a:solidFill>
          </p:spPr>
        </p:sp>
        <p:sp>
          <p:nvSpPr>
            <p:cNvPr id="10" name="Freeform 10"/>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11" name="Group 11"/>
          <p:cNvGrpSpPr/>
          <p:nvPr/>
        </p:nvGrpSpPr>
        <p:grpSpPr>
          <a:xfrm>
            <a:off x="5890736" y="6183924"/>
            <a:ext cx="191796" cy="860276"/>
            <a:chOff x="0" y="0"/>
            <a:chExt cx="255728" cy="1147035"/>
          </a:xfrm>
        </p:grpSpPr>
        <p:sp>
          <p:nvSpPr>
            <p:cNvPr id="12" name="AutoShape 12"/>
            <p:cNvSpPr/>
            <p:nvPr/>
          </p:nvSpPr>
          <p:spPr>
            <a:xfrm>
              <a:off x="90504" y="0"/>
              <a:ext cx="74720" cy="1019171"/>
            </a:xfrm>
            <a:prstGeom prst="rect">
              <a:avLst/>
            </a:prstGeom>
            <a:solidFill>
              <a:srgbClr val="003057"/>
            </a:solidFill>
          </p:spPr>
        </p:sp>
        <p:sp>
          <p:nvSpPr>
            <p:cNvPr id="13" name="Freeform 13"/>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14" name="Group 14"/>
          <p:cNvGrpSpPr/>
          <p:nvPr/>
        </p:nvGrpSpPr>
        <p:grpSpPr>
          <a:xfrm>
            <a:off x="11198158" y="6212103"/>
            <a:ext cx="191796" cy="860276"/>
            <a:chOff x="0" y="0"/>
            <a:chExt cx="255728" cy="1147035"/>
          </a:xfrm>
        </p:grpSpPr>
        <p:sp>
          <p:nvSpPr>
            <p:cNvPr id="15" name="AutoShape 15"/>
            <p:cNvSpPr/>
            <p:nvPr/>
          </p:nvSpPr>
          <p:spPr>
            <a:xfrm>
              <a:off x="90504" y="0"/>
              <a:ext cx="74720" cy="1019171"/>
            </a:xfrm>
            <a:prstGeom prst="rect">
              <a:avLst/>
            </a:prstGeom>
            <a:solidFill>
              <a:srgbClr val="003057"/>
            </a:solidFill>
          </p:spPr>
        </p:sp>
        <p:sp>
          <p:nvSpPr>
            <p:cNvPr id="16" name="Freeform 16"/>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17" name="Group 17"/>
          <p:cNvGrpSpPr/>
          <p:nvPr/>
        </p:nvGrpSpPr>
        <p:grpSpPr>
          <a:xfrm>
            <a:off x="15913565" y="6183924"/>
            <a:ext cx="191796" cy="860276"/>
            <a:chOff x="0" y="0"/>
            <a:chExt cx="255728" cy="1147035"/>
          </a:xfrm>
        </p:grpSpPr>
        <p:sp>
          <p:nvSpPr>
            <p:cNvPr id="18" name="AutoShape 18"/>
            <p:cNvSpPr/>
            <p:nvPr/>
          </p:nvSpPr>
          <p:spPr>
            <a:xfrm>
              <a:off x="90504" y="0"/>
              <a:ext cx="74720" cy="1019171"/>
            </a:xfrm>
            <a:prstGeom prst="rect">
              <a:avLst/>
            </a:prstGeom>
            <a:solidFill>
              <a:srgbClr val="003057"/>
            </a:solidFill>
          </p:spPr>
        </p:sp>
        <p:sp>
          <p:nvSpPr>
            <p:cNvPr id="19" name="Freeform 19"/>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20" name="Group 20"/>
          <p:cNvGrpSpPr/>
          <p:nvPr/>
        </p:nvGrpSpPr>
        <p:grpSpPr>
          <a:xfrm>
            <a:off x="1126549" y="6183924"/>
            <a:ext cx="3799047" cy="3858284"/>
            <a:chOff x="0" y="0"/>
            <a:chExt cx="5065396" cy="5144378"/>
          </a:xfrm>
        </p:grpSpPr>
        <p:sp>
          <p:nvSpPr>
            <p:cNvPr id="21" name="Freeform 21"/>
            <p:cNvSpPr/>
            <p:nvPr/>
          </p:nvSpPr>
          <p:spPr>
            <a:xfrm rot="5400000">
              <a:off x="-1286095" y="1286095"/>
              <a:ext cx="5144378" cy="2572189"/>
            </a:xfrm>
            <a:custGeom>
              <a:avLst/>
              <a:gdLst/>
              <a:ahLst/>
              <a:cxnLst/>
              <a:rect l="l" t="t" r="r" b="b"/>
              <a:pathLst>
                <a:path w="5144378" h="2572189">
                  <a:moveTo>
                    <a:pt x="0" y="0"/>
                  </a:moveTo>
                  <a:lnTo>
                    <a:pt x="5144379" y="0"/>
                  </a:lnTo>
                  <a:lnTo>
                    <a:pt x="5144379" y="2572189"/>
                  </a:lnTo>
                  <a:lnTo>
                    <a:pt x="0" y="257218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2" name="Freeform 22"/>
            <p:cNvSpPr/>
            <p:nvPr/>
          </p:nvSpPr>
          <p:spPr>
            <a:xfrm rot="-10800000">
              <a:off x="78982" y="88192"/>
              <a:ext cx="4986414" cy="4986414"/>
            </a:xfrm>
            <a:custGeom>
              <a:avLst/>
              <a:gdLst/>
              <a:ahLst/>
              <a:cxnLst/>
              <a:rect l="l" t="t" r="r" b="b"/>
              <a:pathLst>
                <a:path w="4986414" h="4986414">
                  <a:moveTo>
                    <a:pt x="0" y="0"/>
                  </a:moveTo>
                  <a:lnTo>
                    <a:pt x="4986414" y="0"/>
                  </a:lnTo>
                  <a:lnTo>
                    <a:pt x="4986414" y="4986414"/>
                  </a:lnTo>
                  <a:lnTo>
                    <a:pt x="0" y="498641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grpSp>
      <p:sp>
        <p:nvSpPr>
          <p:cNvPr id="23" name="AutoShape 23"/>
          <p:cNvSpPr/>
          <p:nvPr/>
        </p:nvSpPr>
        <p:spPr>
          <a:xfrm>
            <a:off x="3026073" y="9989879"/>
            <a:ext cx="14614227" cy="54927"/>
          </a:xfrm>
          <a:prstGeom prst="rect">
            <a:avLst/>
          </a:prstGeom>
          <a:solidFill>
            <a:srgbClr val="003057"/>
          </a:solidFill>
        </p:spPr>
      </p:sp>
      <p:sp>
        <p:nvSpPr>
          <p:cNvPr id="24" name="AutoShape 24"/>
          <p:cNvSpPr/>
          <p:nvPr/>
        </p:nvSpPr>
        <p:spPr>
          <a:xfrm>
            <a:off x="3026073" y="6185211"/>
            <a:ext cx="12997855" cy="53783"/>
          </a:xfrm>
          <a:prstGeom prst="rect">
            <a:avLst/>
          </a:prstGeom>
          <a:solidFill>
            <a:srgbClr val="003057"/>
          </a:solidFill>
        </p:spPr>
      </p:sp>
      <p:grpSp>
        <p:nvGrpSpPr>
          <p:cNvPr id="25" name="Group 25"/>
          <p:cNvGrpSpPr/>
          <p:nvPr/>
        </p:nvGrpSpPr>
        <p:grpSpPr>
          <a:xfrm>
            <a:off x="1445584" y="2857500"/>
            <a:ext cx="191796" cy="860276"/>
            <a:chOff x="0" y="0"/>
            <a:chExt cx="255728" cy="1147035"/>
          </a:xfrm>
        </p:grpSpPr>
        <p:sp>
          <p:nvSpPr>
            <p:cNvPr id="26" name="AutoShape 26"/>
            <p:cNvSpPr/>
            <p:nvPr/>
          </p:nvSpPr>
          <p:spPr>
            <a:xfrm>
              <a:off x="90504" y="0"/>
              <a:ext cx="74720" cy="1019171"/>
            </a:xfrm>
            <a:prstGeom prst="rect">
              <a:avLst/>
            </a:prstGeom>
            <a:solidFill>
              <a:srgbClr val="003057"/>
            </a:solidFill>
          </p:spPr>
        </p:sp>
        <p:sp>
          <p:nvSpPr>
            <p:cNvPr id="27" name="Freeform 27"/>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28" name="Group 28"/>
          <p:cNvGrpSpPr/>
          <p:nvPr/>
        </p:nvGrpSpPr>
        <p:grpSpPr>
          <a:xfrm>
            <a:off x="3575378" y="2918903"/>
            <a:ext cx="191796" cy="860276"/>
            <a:chOff x="0" y="0"/>
            <a:chExt cx="255728" cy="1147035"/>
          </a:xfrm>
        </p:grpSpPr>
        <p:sp>
          <p:nvSpPr>
            <p:cNvPr id="29" name="AutoShape 29"/>
            <p:cNvSpPr/>
            <p:nvPr/>
          </p:nvSpPr>
          <p:spPr>
            <a:xfrm>
              <a:off x="90504" y="0"/>
              <a:ext cx="74720" cy="1019171"/>
            </a:xfrm>
            <a:prstGeom prst="rect">
              <a:avLst/>
            </a:prstGeom>
            <a:solidFill>
              <a:srgbClr val="003057"/>
            </a:solidFill>
          </p:spPr>
        </p:sp>
        <p:sp>
          <p:nvSpPr>
            <p:cNvPr id="30" name="Freeform 30"/>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sp>
        <p:nvSpPr>
          <p:cNvPr id="31" name="AutoShape 31"/>
          <p:cNvSpPr/>
          <p:nvPr/>
        </p:nvSpPr>
        <p:spPr>
          <a:xfrm>
            <a:off x="497176" y="2857500"/>
            <a:ext cx="15379245" cy="46403"/>
          </a:xfrm>
          <a:prstGeom prst="rect">
            <a:avLst/>
          </a:prstGeom>
          <a:solidFill>
            <a:srgbClr val="003057"/>
          </a:solidFill>
        </p:spPr>
      </p:sp>
      <p:grpSp>
        <p:nvGrpSpPr>
          <p:cNvPr id="32" name="Group 32"/>
          <p:cNvGrpSpPr/>
          <p:nvPr/>
        </p:nvGrpSpPr>
        <p:grpSpPr>
          <a:xfrm>
            <a:off x="10132926" y="2918903"/>
            <a:ext cx="191796" cy="860276"/>
            <a:chOff x="0" y="0"/>
            <a:chExt cx="255728" cy="1147035"/>
          </a:xfrm>
        </p:grpSpPr>
        <p:sp>
          <p:nvSpPr>
            <p:cNvPr id="33" name="AutoShape 33"/>
            <p:cNvSpPr/>
            <p:nvPr/>
          </p:nvSpPr>
          <p:spPr>
            <a:xfrm>
              <a:off x="90504" y="0"/>
              <a:ext cx="74720" cy="1019171"/>
            </a:xfrm>
            <a:prstGeom prst="rect">
              <a:avLst/>
            </a:prstGeom>
            <a:solidFill>
              <a:srgbClr val="003057"/>
            </a:solidFill>
          </p:spPr>
        </p:sp>
        <p:sp>
          <p:nvSpPr>
            <p:cNvPr id="34" name="Freeform 34"/>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35" name="Group 35"/>
          <p:cNvGrpSpPr/>
          <p:nvPr/>
        </p:nvGrpSpPr>
        <p:grpSpPr>
          <a:xfrm>
            <a:off x="12253655" y="2857500"/>
            <a:ext cx="191796" cy="860276"/>
            <a:chOff x="0" y="0"/>
            <a:chExt cx="255728" cy="1147035"/>
          </a:xfrm>
        </p:grpSpPr>
        <p:sp>
          <p:nvSpPr>
            <p:cNvPr id="36" name="AutoShape 36"/>
            <p:cNvSpPr/>
            <p:nvPr/>
          </p:nvSpPr>
          <p:spPr>
            <a:xfrm>
              <a:off x="90504" y="0"/>
              <a:ext cx="74720" cy="1019171"/>
            </a:xfrm>
            <a:prstGeom prst="rect">
              <a:avLst/>
            </a:prstGeom>
            <a:solidFill>
              <a:srgbClr val="003057"/>
            </a:solidFill>
          </p:spPr>
        </p:sp>
        <p:sp>
          <p:nvSpPr>
            <p:cNvPr id="37" name="Freeform 37"/>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38" name="Group 38"/>
          <p:cNvGrpSpPr/>
          <p:nvPr/>
        </p:nvGrpSpPr>
        <p:grpSpPr>
          <a:xfrm>
            <a:off x="2710569" y="6241852"/>
            <a:ext cx="191796" cy="860276"/>
            <a:chOff x="0" y="0"/>
            <a:chExt cx="255728" cy="1147035"/>
          </a:xfrm>
        </p:grpSpPr>
        <p:sp>
          <p:nvSpPr>
            <p:cNvPr id="39" name="AutoShape 39"/>
            <p:cNvSpPr/>
            <p:nvPr/>
          </p:nvSpPr>
          <p:spPr>
            <a:xfrm>
              <a:off x="90504" y="0"/>
              <a:ext cx="74720" cy="1019171"/>
            </a:xfrm>
            <a:prstGeom prst="rect">
              <a:avLst/>
            </a:prstGeom>
            <a:solidFill>
              <a:srgbClr val="003057"/>
            </a:solidFill>
          </p:spPr>
        </p:sp>
        <p:sp>
          <p:nvSpPr>
            <p:cNvPr id="40" name="Freeform 40"/>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41" name="Group 41"/>
          <p:cNvGrpSpPr/>
          <p:nvPr/>
        </p:nvGrpSpPr>
        <p:grpSpPr>
          <a:xfrm>
            <a:off x="8898158" y="6212103"/>
            <a:ext cx="191796" cy="860276"/>
            <a:chOff x="0" y="0"/>
            <a:chExt cx="255728" cy="1147035"/>
          </a:xfrm>
        </p:grpSpPr>
        <p:sp>
          <p:nvSpPr>
            <p:cNvPr id="42" name="AutoShape 42"/>
            <p:cNvSpPr/>
            <p:nvPr/>
          </p:nvSpPr>
          <p:spPr>
            <a:xfrm>
              <a:off x="90504" y="0"/>
              <a:ext cx="74720" cy="1019171"/>
            </a:xfrm>
            <a:prstGeom prst="rect">
              <a:avLst/>
            </a:prstGeom>
            <a:solidFill>
              <a:srgbClr val="003057"/>
            </a:solidFill>
          </p:spPr>
        </p:sp>
        <p:sp>
          <p:nvSpPr>
            <p:cNvPr id="43" name="Freeform 43"/>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44" name="Group 44"/>
          <p:cNvGrpSpPr/>
          <p:nvPr/>
        </p:nvGrpSpPr>
        <p:grpSpPr>
          <a:xfrm>
            <a:off x="13539062" y="6212103"/>
            <a:ext cx="191796" cy="860276"/>
            <a:chOff x="0" y="0"/>
            <a:chExt cx="255728" cy="1147035"/>
          </a:xfrm>
        </p:grpSpPr>
        <p:sp>
          <p:nvSpPr>
            <p:cNvPr id="45" name="AutoShape 45"/>
            <p:cNvSpPr/>
            <p:nvPr/>
          </p:nvSpPr>
          <p:spPr>
            <a:xfrm>
              <a:off x="90504" y="0"/>
              <a:ext cx="74720" cy="1019171"/>
            </a:xfrm>
            <a:prstGeom prst="rect">
              <a:avLst/>
            </a:prstGeom>
            <a:solidFill>
              <a:srgbClr val="003057"/>
            </a:solidFill>
          </p:spPr>
        </p:sp>
        <p:sp>
          <p:nvSpPr>
            <p:cNvPr id="46" name="Freeform 46"/>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grpSp>
        <p:nvGrpSpPr>
          <p:cNvPr id="47" name="Group 47"/>
          <p:cNvGrpSpPr/>
          <p:nvPr/>
        </p:nvGrpSpPr>
        <p:grpSpPr>
          <a:xfrm>
            <a:off x="14586563" y="2855956"/>
            <a:ext cx="191796" cy="860276"/>
            <a:chOff x="0" y="0"/>
            <a:chExt cx="255728" cy="1147035"/>
          </a:xfrm>
        </p:grpSpPr>
        <p:sp>
          <p:nvSpPr>
            <p:cNvPr id="48" name="AutoShape 48"/>
            <p:cNvSpPr/>
            <p:nvPr/>
          </p:nvSpPr>
          <p:spPr>
            <a:xfrm>
              <a:off x="90504" y="0"/>
              <a:ext cx="74720" cy="1019171"/>
            </a:xfrm>
            <a:prstGeom prst="rect">
              <a:avLst/>
            </a:prstGeom>
            <a:solidFill>
              <a:srgbClr val="003057"/>
            </a:solidFill>
          </p:spPr>
        </p:sp>
        <p:sp>
          <p:nvSpPr>
            <p:cNvPr id="49" name="Freeform 49"/>
            <p:cNvSpPr/>
            <p:nvPr/>
          </p:nvSpPr>
          <p:spPr>
            <a:xfrm>
              <a:off x="0" y="891307"/>
              <a:ext cx="255728" cy="255728"/>
            </a:xfrm>
            <a:custGeom>
              <a:avLst/>
              <a:gdLst/>
              <a:ahLst/>
              <a:cxnLst/>
              <a:rect l="l" t="t" r="r" b="b"/>
              <a:pathLst>
                <a:path w="255728" h="255728">
                  <a:moveTo>
                    <a:pt x="0" y="0"/>
                  </a:moveTo>
                  <a:lnTo>
                    <a:pt x="255728" y="0"/>
                  </a:lnTo>
                  <a:lnTo>
                    <a:pt x="255728" y="255728"/>
                  </a:lnTo>
                  <a:lnTo>
                    <a:pt x="0" y="255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sp>
        <p:nvSpPr>
          <p:cNvPr id="50" name="TextBox 50"/>
          <p:cNvSpPr txBox="1"/>
          <p:nvPr/>
        </p:nvSpPr>
        <p:spPr>
          <a:xfrm>
            <a:off x="14247064" y="3717009"/>
            <a:ext cx="919859"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2014</a:t>
            </a:r>
          </a:p>
        </p:txBody>
      </p:sp>
      <p:sp>
        <p:nvSpPr>
          <p:cNvPr id="51" name="TextBox 51"/>
          <p:cNvSpPr txBox="1"/>
          <p:nvPr/>
        </p:nvSpPr>
        <p:spPr>
          <a:xfrm>
            <a:off x="1847379" y="7572028"/>
            <a:ext cx="2056628" cy="1282402"/>
          </a:xfrm>
          <a:prstGeom prst="rect">
            <a:avLst/>
          </a:prstGeom>
        </p:spPr>
        <p:txBody>
          <a:bodyPr wrap="square" lIns="0" tIns="0" rIns="0" bIns="0" rtlCol="0" anchor="t">
            <a:spAutoFit/>
          </a:bodyPr>
          <a:lstStyle/>
          <a:p>
            <a:pPr algn="ctr">
              <a:lnSpc>
                <a:spcPts val="1960"/>
              </a:lnSpc>
            </a:pPr>
            <a:r>
              <a:rPr lang="fr-FR" sz="1400" dirty="0">
                <a:solidFill>
                  <a:srgbClr val="335273"/>
                </a:solidFill>
                <a:latin typeface="Open Sans"/>
              </a:rPr>
              <a:t>L'ensemble du vignoble de Provence et de Camargue est désormais en agriculture biologique.</a:t>
            </a:r>
            <a:endParaRPr lang="en-US" sz="1400" dirty="0">
              <a:solidFill>
                <a:srgbClr val="335273"/>
              </a:solidFill>
              <a:latin typeface="Open Sans"/>
            </a:endParaRPr>
          </a:p>
        </p:txBody>
      </p:sp>
      <p:sp>
        <p:nvSpPr>
          <p:cNvPr id="52" name="TextBox 52"/>
          <p:cNvSpPr txBox="1"/>
          <p:nvPr/>
        </p:nvSpPr>
        <p:spPr>
          <a:xfrm>
            <a:off x="15576299" y="7043691"/>
            <a:ext cx="867484"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2015</a:t>
            </a:r>
          </a:p>
        </p:txBody>
      </p:sp>
      <p:sp>
        <p:nvSpPr>
          <p:cNvPr id="53" name="TextBox 53"/>
          <p:cNvSpPr txBox="1"/>
          <p:nvPr/>
        </p:nvSpPr>
        <p:spPr>
          <a:xfrm>
            <a:off x="13201573" y="7015229"/>
            <a:ext cx="866775" cy="537845"/>
          </a:xfrm>
          <a:prstGeom prst="rect">
            <a:avLst/>
          </a:prstGeom>
        </p:spPr>
        <p:txBody>
          <a:bodyPr lIns="0" tIns="0" rIns="0" bIns="0" rtlCol="0" anchor="t">
            <a:spAutoFit/>
          </a:bodyPr>
          <a:lstStyle/>
          <a:p>
            <a:pPr algn="ctr">
              <a:lnSpc>
                <a:spcPts val="4480"/>
              </a:lnSpc>
            </a:pPr>
            <a:r>
              <a:rPr lang="en-US" sz="3200">
                <a:solidFill>
                  <a:srgbClr val="916D43"/>
                </a:solidFill>
                <a:latin typeface="Argent Bold"/>
              </a:rPr>
              <a:t>2016</a:t>
            </a:r>
          </a:p>
        </p:txBody>
      </p:sp>
      <p:sp>
        <p:nvSpPr>
          <p:cNvPr id="54" name="TextBox 54"/>
          <p:cNvSpPr txBox="1"/>
          <p:nvPr/>
        </p:nvSpPr>
        <p:spPr>
          <a:xfrm>
            <a:off x="10860445" y="7071870"/>
            <a:ext cx="867221" cy="537845"/>
          </a:xfrm>
          <a:prstGeom prst="rect">
            <a:avLst/>
          </a:prstGeom>
        </p:spPr>
        <p:txBody>
          <a:bodyPr lIns="0" tIns="0" rIns="0" bIns="0" rtlCol="0" anchor="t">
            <a:spAutoFit/>
          </a:bodyPr>
          <a:lstStyle/>
          <a:p>
            <a:pPr algn="ctr">
              <a:lnSpc>
                <a:spcPts val="4480"/>
              </a:lnSpc>
            </a:pPr>
            <a:r>
              <a:rPr lang="en-US" sz="3200">
                <a:solidFill>
                  <a:srgbClr val="916D43"/>
                </a:solidFill>
                <a:latin typeface="Argent Bold"/>
              </a:rPr>
              <a:t>2018</a:t>
            </a:r>
          </a:p>
        </p:txBody>
      </p:sp>
      <p:sp>
        <p:nvSpPr>
          <p:cNvPr id="55" name="TextBox 55"/>
          <p:cNvSpPr txBox="1"/>
          <p:nvPr/>
        </p:nvSpPr>
        <p:spPr>
          <a:xfrm>
            <a:off x="8560669" y="7071870"/>
            <a:ext cx="866775" cy="537845"/>
          </a:xfrm>
          <a:prstGeom prst="rect">
            <a:avLst/>
          </a:prstGeom>
        </p:spPr>
        <p:txBody>
          <a:bodyPr lIns="0" tIns="0" rIns="0" bIns="0" rtlCol="0" anchor="t">
            <a:spAutoFit/>
          </a:bodyPr>
          <a:lstStyle/>
          <a:p>
            <a:pPr algn="ctr">
              <a:lnSpc>
                <a:spcPts val="4480"/>
              </a:lnSpc>
            </a:pPr>
            <a:r>
              <a:rPr lang="en-US" sz="3200" dirty="0">
                <a:solidFill>
                  <a:srgbClr val="916D43"/>
                </a:solidFill>
                <a:latin typeface="Argent Bold"/>
              </a:rPr>
              <a:t>2019</a:t>
            </a:r>
          </a:p>
        </p:txBody>
      </p:sp>
      <p:sp>
        <p:nvSpPr>
          <p:cNvPr id="56" name="TextBox 56"/>
          <p:cNvSpPr txBox="1"/>
          <p:nvPr/>
        </p:nvSpPr>
        <p:spPr>
          <a:xfrm>
            <a:off x="5559944" y="7043691"/>
            <a:ext cx="890436"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2021</a:t>
            </a:r>
          </a:p>
        </p:txBody>
      </p:sp>
      <p:sp>
        <p:nvSpPr>
          <p:cNvPr id="57" name="TextBox 57"/>
          <p:cNvSpPr txBox="1"/>
          <p:nvPr/>
        </p:nvSpPr>
        <p:spPr>
          <a:xfrm>
            <a:off x="2337287" y="7044978"/>
            <a:ext cx="942528"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2024</a:t>
            </a:r>
          </a:p>
        </p:txBody>
      </p:sp>
      <p:sp>
        <p:nvSpPr>
          <p:cNvPr id="58" name="TextBox 58"/>
          <p:cNvSpPr txBox="1"/>
          <p:nvPr/>
        </p:nvSpPr>
        <p:spPr>
          <a:xfrm>
            <a:off x="11906193" y="3718296"/>
            <a:ext cx="895295"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2010</a:t>
            </a:r>
          </a:p>
        </p:txBody>
      </p:sp>
      <p:sp>
        <p:nvSpPr>
          <p:cNvPr id="59" name="TextBox 59"/>
          <p:cNvSpPr txBox="1"/>
          <p:nvPr/>
        </p:nvSpPr>
        <p:spPr>
          <a:xfrm>
            <a:off x="9745281" y="3722029"/>
            <a:ext cx="1013935"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2005</a:t>
            </a:r>
          </a:p>
        </p:txBody>
      </p:sp>
      <p:sp>
        <p:nvSpPr>
          <p:cNvPr id="60" name="TextBox 60"/>
          <p:cNvSpPr txBox="1"/>
          <p:nvPr/>
        </p:nvSpPr>
        <p:spPr>
          <a:xfrm>
            <a:off x="7576705" y="3718296"/>
            <a:ext cx="983963"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2003</a:t>
            </a:r>
          </a:p>
        </p:txBody>
      </p:sp>
      <p:sp>
        <p:nvSpPr>
          <p:cNvPr id="61" name="TextBox 61"/>
          <p:cNvSpPr txBox="1"/>
          <p:nvPr/>
        </p:nvSpPr>
        <p:spPr>
          <a:xfrm>
            <a:off x="5444115" y="3722029"/>
            <a:ext cx="934078" cy="577081"/>
          </a:xfrm>
          <a:prstGeom prst="rect">
            <a:avLst/>
          </a:prstGeom>
        </p:spPr>
        <p:txBody>
          <a:bodyPr wrap="square" lIns="0" tIns="0" rIns="0" bIns="0" rtlCol="0" anchor="t">
            <a:spAutoFit/>
          </a:bodyPr>
          <a:lstStyle/>
          <a:p>
            <a:pPr algn="ctr">
              <a:lnSpc>
                <a:spcPts val="4480"/>
              </a:lnSpc>
            </a:pPr>
            <a:r>
              <a:rPr lang="en-US" sz="3200" dirty="0">
                <a:solidFill>
                  <a:srgbClr val="916D43"/>
                </a:solidFill>
                <a:latin typeface="Argent Bold"/>
              </a:rPr>
              <a:t>2001</a:t>
            </a:r>
          </a:p>
        </p:txBody>
      </p:sp>
      <p:sp>
        <p:nvSpPr>
          <p:cNvPr id="62" name="TextBox 62"/>
          <p:cNvSpPr txBox="1"/>
          <p:nvPr/>
        </p:nvSpPr>
        <p:spPr>
          <a:xfrm>
            <a:off x="3246849" y="3722029"/>
            <a:ext cx="860673" cy="537845"/>
          </a:xfrm>
          <a:prstGeom prst="rect">
            <a:avLst/>
          </a:prstGeom>
        </p:spPr>
        <p:txBody>
          <a:bodyPr lIns="0" tIns="0" rIns="0" bIns="0" rtlCol="0" anchor="t">
            <a:spAutoFit/>
          </a:bodyPr>
          <a:lstStyle/>
          <a:p>
            <a:pPr algn="ctr">
              <a:lnSpc>
                <a:spcPts val="4480"/>
              </a:lnSpc>
            </a:pPr>
            <a:r>
              <a:rPr lang="en-US" sz="3200">
                <a:solidFill>
                  <a:srgbClr val="916D43"/>
                </a:solidFill>
                <a:latin typeface="Argent Bold"/>
              </a:rPr>
              <a:t>1998</a:t>
            </a:r>
          </a:p>
        </p:txBody>
      </p:sp>
      <p:sp>
        <p:nvSpPr>
          <p:cNvPr id="63" name="TextBox 63"/>
          <p:cNvSpPr txBox="1"/>
          <p:nvPr/>
        </p:nvSpPr>
        <p:spPr>
          <a:xfrm>
            <a:off x="1126549" y="3717009"/>
            <a:ext cx="829866" cy="537845"/>
          </a:xfrm>
          <a:prstGeom prst="rect">
            <a:avLst/>
          </a:prstGeom>
        </p:spPr>
        <p:txBody>
          <a:bodyPr lIns="0" tIns="0" rIns="0" bIns="0" rtlCol="0" anchor="t">
            <a:spAutoFit/>
          </a:bodyPr>
          <a:lstStyle/>
          <a:p>
            <a:pPr algn="ctr">
              <a:lnSpc>
                <a:spcPts val="4480"/>
              </a:lnSpc>
            </a:pPr>
            <a:r>
              <a:rPr lang="en-US" sz="3200">
                <a:solidFill>
                  <a:srgbClr val="916D43"/>
                </a:solidFill>
                <a:latin typeface="Argent Bold"/>
              </a:rPr>
              <a:t>1997</a:t>
            </a:r>
          </a:p>
        </p:txBody>
      </p:sp>
      <p:sp>
        <p:nvSpPr>
          <p:cNvPr id="64" name="TextBox 64"/>
          <p:cNvSpPr txBox="1"/>
          <p:nvPr/>
        </p:nvSpPr>
        <p:spPr>
          <a:xfrm>
            <a:off x="4100523" y="7577383"/>
            <a:ext cx="3953149" cy="1795363"/>
          </a:xfrm>
          <a:prstGeom prst="rect">
            <a:avLst/>
          </a:prstGeom>
        </p:spPr>
        <p:txBody>
          <a:bodyPr lIns="0" tIns="0" rIns="0" bIns="0" rtlCol="0" anchor="t">
            <a:spAutoFit/>
          </a:bodyPr>
          <a:lstStyle/>
          <a:p>
            <a:pPr algn="ctr">
              <a:lnSpc>
                <a:spcPts val="1960"/>
              </a:lnSpc>
            </a:pPr>
            <a:r>
              <a:rPr lang="fr-FR" sz="1400" dirty="0">
                <a:solidFill>
                  <a:srgbClr val="335273"/>
                </a:solidFill>
                <a:latin typeface="Open Sans"/>
              </a:rPr>
              <a:t>Le groupe devient la première Maison de Champagne </a:t>
            </a:r>
            <a:r>
              <a:rPr lang="fr-FR" sz="1400" dirty="0" smtClean="0">
                <a:solidFill>
                  <a:srgbClr val="335273"/>
                </a:solidFill>
                <a:latin typeface="Open Sans"/>
              </a:rPr>
              <a:t>« Société à mission » avec </a:t>
            </a:r>
            <a:r>
              <a:rPr lang="fr-FR" sz="1400" dirty="0">
                <a:solidFill>
                  <a:srgbClr val="335273"/>
                </a:solidFill>
                <a:latin typeface="Open Sans"/>
              </a:rPr>
              <a:t>sa Raison d'être La Vérité du Terroir</a:t>
            </a:r>
            <a:r>
              <a:rPr lang="fr-FR" sz="1400" dirty="0" smtClean="0">
                <a:solidFill>
                  <a:srgbClr val="335273"/>
                </a:solidFill>
                <a:latin typeface="Open Sans"/>
              </a:rPr>
              <a:t>.</a:t>
            </a:r>
          </a:p>
          <a:p>
            <a:pPr algn="ctr">
              <a:lnSpc>
                <a:spcPts val="1960"/>
              </a:lnSpc>
            </a:pPr>
            <a:r>
              <a:rPr lang="fr-FR" sz="1400" dirty="0" smtClean="0">
                <a:solidFill>
                  <a:srgbClr val="335273"/>
                </a:solidFill>
                <a:latin typeface="Open Sans"/>
              </a:rPr>
              <a:t>Création </a:t>
            </a:r>
            <a:r>
              <a:rPr lang="fr-FR" sz="1400" dirty="0">
                <a:solidFill>
                  <a:srgbClr val="335273"/>
                </a:solidFill>
                <a:latin typeface="Open Sans"/>
              </a:rPr>
              <a:t>en partenariat avec Avize </a:t>
            </a:r>
            <a:r>
              <a:rPr lang="fr-FR" sz="1400" dirty="0" err="1">
                <a:solidFill>
                  <a:srgbClr val="335273"/>
                </a:solidFill>
                <a:latin typeface="Open Sans"/>
              </a:rPr>
              <a:t>Viti</a:t>
            </a:r>
            <a:r>
              <a:rPr lang="fr-FR" sz="1400" dirty="0">
                <a:solidFill>
                  <a:srgbClr val="335273"/>
                </a:solidFill>
                <a:latin typeface="Open Sans"/>
              </a:rPr>
              <a:t>-campus et l'Agence de l'Eau Seine Normandie du programme Vert </a:t>
            </a:r>
            <a:r>
              <a:rPr lang="fr-FR" sz="1400" dirty="0" err="1">
                <a:solidFill>
                  <a:srgbClr val="335273"/>
                </a:solidFill>
                <a:latin typeface="Open Sans"/>
              </a:rPr>
              <a:t>Cot'Eau</a:t>
            </a:r>
            <a:r>
              <a:rPr lang="fr-FR" sz="1400" dirty="0">
                <a:solidFill>
                  <a:srgbClr val="335273"/>
                </a:solidFill>
                <a:latin typeface="Open Sans"/>
              </a:rPr>
              <a:t> 21</a:t>
            </a:r>
            <a:r>
              <a:rPr lang="fr-FR" sz="1400" dirty="0" smtClean="0">
                <a:solidFill>
                  <a:srgbClr val="335273"/>
                </a:solidFill>
                <a:latin typeface="Open Sans"/>
              </a:rPr>
              <a:t>.</a:t>
            </a:r>
          </a:p>
          <a:p>
            <a:pPr algn="ctr">
              <a:lnSpc>
                <a:spcPts val="1960"/>
              </a:lnSpc>
            </a:pPr>
            <a:r>
              <a:rPr lang="fr-FR" sz="1400" dirty="0" smtClean="0">
                <a:solidFill>
                  <a:srgbClr val="335273"/>
                </a:solidFill>
                <a:latin typeface="Open Sans"/>
              </a:rPr>
              <a:t>Le </a:t>
            </a:r>
            <a:r>
              <a:rPr lang="fr-FR" sz="1400" dirty="0">
                <a:solidFill>
                  <a:srgbClr val="335273"/>
                </a:solidFill>
                <a:latin typeface="Open Sans"/>
              </a:rPr>
              <a:t>Groupe a adhéré au programme Fret 21.</a:t>
            </a:r>
            <a:endParaRPr lang="en-US" sz="1400" dirty="0">
              <a:solidFill>
                <a:srgbClr val="335273"/>
              </a:solidFill>
              <a:latin typeface="Open Sans"/>
            </a:endParaRPr>
          </a:p>
        </p:txBody>
      </p:sp>
      <p:sp>
        <p:nvSpPr>
          <p:cNvPr id="65" name="TextBox 65"/>
          <p:cNvSpPr txBox="1"/>
          <p:nvPr/>
        </p:nvSpPr>
        <p:spPr>
          <a:xfrm>
            <a:off x="8070643" y="7572028"/>
            <a:ext cx="1846828" cy="769441"/>
          </a:xfrm>
          <a:prstGeom prst="rect">
            <a:avLst/>
          </a:prstGeom>
        </p:spPr>
        <p:txBody>
          <a:bodyPr lIns="0" tIns="0" rIns="0" bIns="0" rtlCol="0" anchor="t">
            <a:spAutoFit/>
          </a:bodyPr>
          <a:lstStyle/>
          <a:p>
            <a:pPr algn="ctr">
              <a:lnSpc>
                <a:spcPts val="1960"/>
              </a:lnSpc>
            </a:pPr>
            <a:r>
              <a:rPr lang="en-US" sz="1400" dirty="0" smtClean="0">
                <a:solidFill>
                  <a:srgbClr val="335273"/>
                </a:solidFill>
                <a:latin typeface="Open Sans"/>
              </a:rPr>
              <a:t>Le site de Tours-sur-Marne </a:t>
            </a:r>
            <a:r>
              <a:rPr lang="en-US" sz="1400" dirty="0" err="1" smtClean="0">
                <a:solidFill>
                  <a:srgbClr val="335273"/>
                </a:solidFill>
                <a:latin typeface="Open Sans"/>
              </a:rPr>
              <a:t>devient</a:t>
            </a:r>
            <a:r>
              <a:rPr lang="en-US" sz="1400" dirty="0" smtClean="0">
                <a:solidFill>
                  <a:srgbClr val="335273"/>
                </a:solidFill>
                <a:latin typeface="Open Sans"/>
              </a:rPr>
              <a:t> </a:t>
            </a:r>
            <a:r>
              <a:rPr lang="en-US" sz="1400" dirty="0">
                <a:solidFill>
                  <a:srgbClr val="335273"/>
                </a:solidFill>
                <a:latin typeface="Open Sans"/>
              </a:rPr>
              <a:t>IFS </a:t>
            </a:r>
            <a:r>
              <a:rPr lang="en-US" sz="1400" dirty="0" err="1" smtClean="0">
                <a:solidFill>
                  <a:srgbClr val="335273"/>
                </a:solidFill>
                <a:latin typeface="Open Sans"/>
              </a:rPr>
              <a:t>alimentaire</a:t>
            </a:r>
            <a:r>
              <a:rPr lang="en-US" sz="1400" dirty="0" smtClean="0">
                <a:solidFill>
                  <a:srgbClr val="335273"/>
                </a:solidFill>
                <a:latin typeface="Open Sans"/>
              </a:rPr>
              <a:t> </a:t>
            </a:r>
            <a:r>
              <a:rPr lang="en-US" sz="1400" dirty="0" err="1" smtClean="0">
                <a:solidFill>
                  <a:srgbClr val="335273"/>
                </a:solidFill>
                <a:latin typeface="Open Sans"/>
              </a:rPr>
              <a:t>certifié</a:t>
            </a:r>
            <a:r>
              <a:rPr lang="en-US" sz="1400" dirty="0" smtClean="0">
                <a:solidFill>
                  <a:srgbClr val="335273"/>
                </a:solidFill>
                <a:latin typeface="Open Sans"/>
              </a:rPr>
              <a:t>.</a:t>
            </a:r>
            <a:endParaRPr lang="en-US" sz="1400" dirty="0">
              <a:solidFill>
                <a:srgbClr val="335273"/>
              </a:solidFill>
              <a:latin typeface="Open Sans"/>
            </a:endParaRPr>
          </a:p>
        </p:txBody>
      </p:sp>
      <p:sp>
        <p:nvSpPr>
          <p:cNvPr id="66" name="TextBox 66"/>
          <p:cNvSpPr txBox="1"/>
          <p:nvPr/>
        </p:nvSpPr>
        <p:spPr>
          <a:xfrm>
            <a:off x="10274205" y="7572028"/>
            <a:ext cx="2039702" cy="1264642"/>
          </a:xfrm>
          <a:prstGeom prst="rect">
            <a:avLst/>
          </a:prstGeom>
        </p:spPr>
        <p:txBody>
          <a:bodyPr lIns="0" tIns="0" rIns="0" bIns="0" rtlCol="0" anchor="t">
            <a:spAutoFit/>
          </a:bodyPr>
          <a:lstStyle/>
          <a:p>
            <a:pPr algn="ctr">
              <a:lnSpc>
                <a:spcPts val="1960"/>
              </a:lnSpc>
            </a:pPr>
            <a:r>
              <a:rPr lang="fr-FR" sz="1400" dirty="0">
                <a:solidFill>
                  <a:srgbClr val="335273"/>
                </a:solidFill>
                <a:latin typeface="Open Sans"/>
              </a:rPr>
              <a:t>Certification ISO 22000 pour le Champagne et certification IFS alimentaire pour </a:t>
            </a:r>
            <a:r>
              <a:rPr lang="fr-FR" sz="1400" dirty="0" err="1">
                <a:solidFill>
                  <a:srgbClr val="335273"/>
                </a:solidFill>
                <a:latin typeface="Open Sans"/>
              </a:rPr>
              <a:t>Rozès</a:t>
            </a:r>
            <a:r>
              <a:rPr lang="fr-FR" sz="1400" dirty="0">
                <a:solidFill>
                  <a:srgbClr val="335273"/>
                </a:solidFill>
                <a:latin typeface="Open Sans"/>
              </a:rPr>
              <a:t> au Portugal.</a:t>
            </a:r>
            <a:endParaRPr lang="en-US" sz="1400" dirty="0">
              <a:solidFill>
                <a:srgbClr val="335273"/>
              </a:solidFill>
              <a:latin typeface="Open Sans"/>
            </a:endParaRPr>
          </a:p>
        </p:txBody>
      </p:sp>
      <p:sp>
        <p:nvSpPr>
          <p:cNvPr id="67" name="TextBox 67"/>
          <p:cNvSpPr txBox="1"/>
          <p:nvPr/>
        </p:nvSpPr>
        <p:spPr>
          <a:xfrm>
            <a:off x="12637757" y="7554248"/>
            <a:ext cx="1994407" cy="1282402"/>
          </a:xfrm>
          <a:prstGeom prst="rect">
            <a:avLst/>
          </a:prstGeom>
        </p:spPr>
        <p:txBody>
          <a:bodyPr lIns="0" tIns="0" rIns="0" bIns="0" rtlCol="0" anchor="t">
            <a:spAutoFit/>
          </a:bodyPr>
          <a:lstStyle/>
          <a:p>
            <a:pPr algn="ctr">
              <a:lnSpc>
                <a:spcPts val="1960"/>
              </a:lnSpc>
            </a:pPr>
            <a:r>
              <a:rPr lang="en-US" sz="1400" dirty="0">
                <a:solidFill>
                  <a:srgbClr val="335273"/>
                </a:solidFill>
                <a:latin typeface="Open Sans"/>
              </a:rPr>
              <a:t>Installation </a:t>
            </a:r>
            <a:r>
              <a:rPr lang="en-US" sz="1400" dirty="0" smtClean="0">
                <a:solidFill>
                  <a:srgbClr val="335273"/>
                </a:solidFill>
                <a:latin typeface="Open Sans"/>
              </a:rPr>
              <a:t>de </a:t>
            </a:r>
            <a:r>
              <a:rPr lang="en-US" sz="1400" dirty="0" err="1" smtClean="0">
                <a:solidFill>
                  <a:srgbClr val="335273"/>
                </a:solidFill>
                <a:latin typeface="Open Sans"/>
              </a:rPr>
              <a:t>ruches</a:t>
            </a:r>
            <a:r>
              <a:rPr lang="en-US" sz="1400" dirty="0" smtClean="0">
                <a:solidFill>
                  <a:srgbClr val="335273"/>
                </a:solidFill>
                <a:latin typeface="Open Sans"/>
              </a:rPr>
              <a:t> </a:t>
            </a:r>
            <a:r>
              <a:rPr lang="en-US" sz="1400" dirty="0" err="1" smtClean="0">
                <a:solidFill>
                  <a:srgbClr val="335273"/>
                </a:solidFill>
                <a:latin typeface="Open Sans"/>
              </a:rPr>
              <a:t>dans</a:t>
            </a:r>
            <a:r>
              <a:rPr lang="en-US" sz="1400" dirty="0" smtClean="0">
                <a:solidFill>
                  <a:srgbClr val="335273"/>
                </a:solidFill>
                <a:latin typeface="Open Sans"/>
              </a:rPr>
              <a:t> les Clos Pompadour au Domaine </a:t>
            </a:r>
            <a:r>
              <a:rPr lang="en-US" sz="1400" dirty="0" err="1" smtClean="0">
                <a:solidFill>
                  <a:srgbClr val="335273"/>
                </a:solidFill>
                <a:latin typeface="Open Sans"/>
              </a:rPr>
              <a:t>Pommery</a:t>
            </a:r>
            <a:r>
              <a:rPr lang="en-US" sz="1400" dirty="0" smtClean="0">
                <a:solidFill>
                  <a:srgbClr val="335273"/>
                </a:solidFill>
                <a:latin typeface="Open Sans"/>
              </a:rPr>
              <a:t> à Reims. </a:t>
            </a:r>
            <a:endParaRPr lang="en-US" sz="1400" dirty="0">
              <a:solidFill>
                <a:srgbClr val="335273"/>
              </a:solidFill>
              <a:latin typeface="Open Sans"/>
            </a:endParaRPr>
          </a:p>
        </p:txBody>
      </p:sp>
      <p:sp>
        <p:nvSpPr>
          <p:cNvPr id="68" name="TextBox 68"/>
          <p:cNvSpPr txBox="1"/>
          <p:nvPr/>
        </p:nvSpPr>
        <p:spPr>
          <a:xfrm>
            <a:off x="14984589" y="7552961"/>
            <a:ext cx="2049749" cy="1282402"/>
          </a:xfrm>
          <a:prstGeom prst="rect">
            <a:avLst/>
          </a:prstGeom>
        </p:spPr>
        <p:txBody>
          <a:bodyPr lIns="0" tIns="0" rIns="0" bIns="0" rtlCol="0" anchor="t">
            <a:spAutoFit/>
          </a:bodyPr>
          <a:lstStyle/>
          <a:p>
            <a:pPr algn="ctr">
              <a:lnSpc>
                <a:spcPts val="1960"/>
              </a:lnSpc>
            </a:pPr>
            <a:r>
              <a:rPr lang="en-US" sz="1400" dirty="0" smtClean="0">
                <a:solidFill>
                  <a:srgbClr val="335273"/>
                </a:solidFill>
                <a:latin typeface="Open Sans"/>
              </a:rPr>
              <a:t>Les caves du Domaine </a:t>
            </a:r>
            <a:r>
              <a:rPr lang="en-US" sz="1400" dirty="0" err="1" smtClean="0">
                <a:solidFill>
                  <a:srgbClr val="335273"/>
                </a:solidFill>
                <a:latin typeface="Open Sans"/>
              </a:rPr>
              <a:t>Pommery</a:t>
            </a:r>
            <a:r>
              <a:rPr lang="en-US" sz="1400" dirty="0" smtClean="0">
                <a:solidFill>
                  <a:srgbClr val="335273"/>
                </a:solidFill>
                <a:latin typeface="Open Sans"/>
              </a:rPr>
              <a:t> </a:t>
            </a:r>
            <a:r>
              <a:rPr lang="en-US" sz="1400" dirty="0" err="1" smtClean="0">
                <a:solidFill>
                  <a:srgbClr val="335273"/>
                </a:solidFill>
                <a:latin typeface="Open Sans"/>
              </a:rPr>
              <a:t>ainsi</a:t>
            </a:r>
            <a:r>
              <a:rPr lang="en-US" sz="1400" dirty="0" smtClean="0">
                <a:solidFill>
                  <a:srgbClr val="335273"/>
                </a:solidFill>
                <a:latin typeface="Open Sans"/>
              </a:rPr>
              <a:t> que la Villa Demoiselle </a:t>
            </a:r>
            <a:r>
              <a:rPr lang="en-US" sz="1400" dirty="0" err="1" smtClean="0">
                <a:solidFill>
                  <a:srgbClr val="335273"/>
                </a:solidFill>
                <a:latin typeface="Open Sans"/>
              </a:rPr>
              <a:t>sont</a:t>
            </a:r>
            <a:r>
              <a:rPr lang="en-US" sz="1400" dirty="0" smtClean="0">
                <a:solidFill>
                  <a:srgbClr val="335273"/>
                </a:solidFill>
                <a:latin typeface="Open Sans"/>
              </a:rPr>
              <a:t> </a:t>
            </a:r>
            <a:r>
              <a:rPr lang="en-US" sz="1400" dirty="0" err="1" smtClean="0">
                <a:solidFill>
                  <a:srgbClr val="335273"/>
                </a:solidFill>
                <a:latin typeface="Open Sans"/>
              </a:rPr>
              <a:t>inscrit</a:t>
            </a:r>
            <a:r>
              <a:rPr lang="en-US" sz="1400" dirty="0" smtClean="0">
                <a:solidFill>
                  <a:srgbClr val="335273"/>
                </a:solidFill>
                <a:latin typeface="Open Sans"/>
              </a:rPr>
              <a:t> au </a:t>
            </a:r>
            <a:r>
              <a:rPr lang="en-US" sz="1400" dirty="0" err="1" smtClean="0">
                <a:solidFill>
                  <a:srgbClr val="335273"/>
                </a:solidFill>
                <a:latin typeface="Open Sans"/>
              </a:rPr>
              <a:t>patrimoine</a:t>
            </a:r>
            <a:r>
              <a:rPr lang="en-US" sz="1400" dirty="0" smtClean="0">
                <a:solidFill>
                  <a:srgbClr val="335273"/>
                </a:solidFill>
                <a:latin typeface="Open Sans"/>
              </a:rPr>
              <a:t> </a:t>
            </a:r>
            <a:r>
              <a:rPr lang="en-US" sz="1400" dirty="0" err="1" smtClean="0">
                <a:solidFill>
                  <a:srgbClr val="335273"/>
                </a:solidFill>
                <a:latin typeface="Open Sans"/>
              </a:rPr>
              <a:t>Mondial</a:t>
            </a:r>
            <a:r>
              <a:rPr lang="en-US" sz="1400" dirty="0" smtClean="0">
                <a:solidFill>
                  <a:srgbClr val="335273"/>
                </a:solidFill>
                <a:latin typeface="Open Sans"/>
              </a:rPr>
              <a:t> de L’UNESCO</a:t>
            </a:r>
            <a:endParaRPr lang="en-US" sz="1400" dirty="0">
              <a:solidFill>
                <a:srgbClr val="335273"/>
              </a:solidFill>
              <a:latin typeface="Open Sans"/>
            </a:endParaRPr>
          </a:p>
        </p:txBody>
      </p:sp>
      <p:sp>
        <p:nvSpPr>
          <p:cNvPr id="69" name="TextBox 69"/>
          <p:cNvSpPr txBox="1"/>
          <p:nvPr/>
        </p:nvSpPr>
        <p:spPr>
          <a:xfrm>
            <a:off x="13341865" y="4226279"/>
            <a:ext cx="2906542" cy="1025922"/>
          </a:xfrm>
          <a:prstGeom prst="rect">
            <a:avLst/>
          </a:prstGeom>
        </p:spPr>
        <p:txBody>
          <a:bodyPr wrap="square" lIns="0" tIns="0" rIns="0" bIns="0" rtlCol="0" anchor="t">
            <a:spAutoFit/>
          </a:bodyPr>
          <a:lstStyle/>
          <a:p>
            <a:pPr algn="ctr">
              <a:lnSpc>
                <a:spcPts val="1960"/>
              </a:lnSpc>
            </a:pPr>
            <a:r>
              <a:rPr lang="fr-FR" sz="1400" dirty="0">
                <a:solidFill>
                  <a:srgbClr val="335273"/>
                </a:solidFill>
                <a:latin typeface="Open Sans"/>
              </a:rPr>
              <a:t>Le groupe a obtenu les certifications "Viticulture Durable en Champagne" et "Haute Valeur Environnementale".</a:t>
            </a:r>
            <a:endParaRPr lang="en-US" sz="1400" dirty="0">
              <a:solidFill>
                <a:srgbClr val="335273"/>
              </a:solidFill>
              <a:latin typeface="Open Sans"/>
            </a:endParaRPr>
          </a:p>
        </p:txBody>
      </p:sp>
      <p:sp>
        <p:nvSpPr>
          <p:cNvPr id="70" name="TextBox 70"/>
          <p:cNvSpPr txBox="1"/>
          <p:nvPr/>
        </p:nvSpPr>
        <p:spPr>
          <a:xfrm>
            <a:off x="11391162" y="4249096"/>
            <a:ext cx="1846828" cy="1008161"/>
          </a:xfrm>
          <a:prstGeom prst="rect">
            <a:avLst/>
          </a:prstGeom>
        </p:spPr>
        <p:txBody>
          <a:bodyPr lIns="0" tIns="0" rIns="0" bIns="0" rtlCol="0" anchor="t">
            <a:spAutoFit/>
          </a:bodyPr>
          <a:lstStyle/>
          <a:p>
            <a:pPr algn="ctr">
              <a:lnSpc>
                <a:spcPts val="1960"/>
              </a:lnSpc>
            </a:pPr>
            <a:r>
              <a:rPr lang="en-US" sz="1400" dirty="0" smtClean="0">
                <a:solidFill>
                  <a:srgbClr val="335273"/>
                </a:solidFill>
                <a:latin typeface="Open Sans"/>
              </a:rPr>
              <a:t>Début de la conversion </a:t>
            </a:r>
            <a:r>
              <a:rPr lang="en-US" sz="1400" dirty="0" err="1" smtClean="0">
                <a:solidFill>
                  <a:srgbClr val="335273"/>
                </a:solidFill>
                <a:latin typeface="Open Sans"/>
              </a:rPr>
              <a:t>biologique</a:t>
            </a:r>
            <a:r>
              <a:rPr lang="en-US" sz="1400" dirty="0" smtClean="0">
                <a:solidFill>
                  <a:srgbClr val="335273"/>
                </a:solidFill>
                <a:latin typeface="Open Sans"/>
              </a:rPr>
              <a:t> </a:t>
            </a:r>
            <a:r>
              <a:rPr lang="en-US" sz="1400" dirty="0" err="1" smtClean="0">
                <a:solidFill>
                  <a:srgbClr val="335273"/>
                </a:solidFill>
                <a:latin typeface="Open Sans"/>
              </a:rPr>
              <a:t>en</a:t>
            </a:r>
            <a:r>
              <a:rPr lang="en-US" sz="1400" dirty="0" smtClean="0">
                <a:solidFill>
                  <a:srgbClr val="335273"/>
                </a:solidFill>
                <a:latin typeface="Open Sans"/>
              </a:rPr>
              <a:t> Provence et </a:t>
            </a:r>
            <a:r>
              <a:rPr lang="en-US" sz="1400" dirty="0" err="1" smtClean="0">
                <a:solidFill>
                  <a:srgbClr val="335273"/>
                </a:solidFill>
                <a:latin typeface="Open Sans"/>
              </a:rPr>
              <a:t>en</a:t>
            </a:r>
            <a:r>
              <a:rPr lang="en-US" sz="1400" dirty="0" smtClean="0">
                <a:solidFill>
                  <a:srgbClr val="335273"/>
                </a:solidFill>
                <a:latin typeface="Open Sans"/>
              </a:rPr>
              <a:t> Camargue</a:t>
            </a:r>
            <a:endParaRPr lang="en-US" sz="1400" dirty="0">
              <a:solidFill>
                <a:srgbClr val="335273"/>
              </a:solidFill>
              <a:latin typeface="Open Sans"/>
            </a:endParaRPr>
          </a:p>
        </p:txBody>
      </p:sp>
      <p:sp>
        <p:nvSpPr>
          <p:cNvPr id="71" name="TextBox 71"/>
          <p:cNvSpPr txBox="1"/>
          <p:nvPr/>
        </p:nvSpPr>
        <p:spPr>
          <a:xfrm>
            <a:off x="9305410" y="4258621"/>
            <a:ext cx="1846828" cy="751681"/>
          </a:xfrm>
          <a:prstGeom prst="rect">
            <a:avLst/>
          </a:prstGeom>
        </p:spPr>
        <p:txBody>
          <a:bodyPr lIns="0" tIns="0" rIns="0" bIns="0" rtlCol="0" anchor="t">
            <a:spAutoFit/>
          </a:bodyPr>
          <a:lstStyle/>
          <a:p>
            <a:pPr algn="ctr">
              <a:lnSpc>
                <a:spcPts val="1960"/>
              </a:lnSpc>
            </a:pPr>
            <a:r>
              <a:rPr lang="en-US" sz="1400" dirty="0">
                <a:solidFill>
                  <a:srgbClr val="335273"/>
                </a:solidFill>
                <a:latin typeface="Open Sans"/>
              </a:rPr>
              <a:t>Champagne </a:t>
            </a:r>
            <a:r>
              <a:rPr lang="en-US" sz="1400" dirty="0" err="1">
                <a:solidFill>
                  <a:srgbClr val="335273"/>
                </a:solidFill>
                <a:latin typeface="Open Sans"/>
              </a:rPr>
              <a:t>Vranken</a:t>
            </a:r>
            <a:r>
              <a:rPr lang="en-US" sz="1400" dirty="0">
                <a:solidFill>
                  <a:srgbClr val="335273"/>
                </a:solidFill>
                <a:latin typeface="Open Sans"/>
              </a:rPr>
              <a:t> </a:t>
            </a:r>
            <a:r>
              <a:rPr lang="en-US" sz="1400" dirty="0" err="1" smtClean="0">
                <a:solidFill>
                  <a:srgbClr val="335273"/>
                </a:solidFill>
                <a:latin typeface="Open Sans"/>
              </a:rPr>
              <a:t>est</a:t>
            </a:r>
            <a:r>
              <a:rPr lang="en-US" sz="1400" dirty="0" smtClean="0">
                <a:solidFill>
                  <a:srgbClr val="335273"/>
                </a:solidFill>
                <a:latin typeface="Open Sans"/>
              </a:rPr>
              <a:t> </a:t>
            </a:r>
            <a:r>
              <a:rPr lang="en-US" sz="1400" dirty="0" err="1" smtClean="0">
                <a:solidFill>
                  <a:srgbClr val="335273"/>
                </a:solidFill>
                <a:latin typeface="Open Sans"/>
              </a:rPr>
              <a:t>certifié</a:t>
            </a:r>
            <a:r>
              <a:rPr lang="en-US" sz="1400" dirty="0" smtClean="0">
                <a:solidFill>
                  <a:srgbClr val="335273"/>
                </a:solidFill>
                <a:latin typeface="Open Sans"/>
              </a:rPr>
              <a:t> ISO </a:t>
            </a:r>
            <a:r>
              <a:rPr lang="en-US" sz="1400" dirty="0">
                <a:solidFill>
                  <a:srgbClr val="335273"/>
                </a:solidFill>
                <a:latin typeface="Open Sans"/>
              </a:rPr>
              <a:t>9001 and ISO 14001</a:t>
            </a:r>
          </a:p>
        </p:txBody>
      </p:sp>
      <p:sp>
        <p:nvSpPr>
          <p:cNvPr id="72" name="TextBox 72"/>
          <p:cNvSpPr txBox="1"/>
          <p:nvPr/>
        </p:nvSpPr>
        <p:spPr>
          <a:xfrm>
            <a:off x="7137056" y="4258621"/>
            <a:ext cx="1846828" cy="769441"/>
          </a:xfrm>
          <a:prstGeom prst="rect">
            <a:avLst/>
          </a:prstGeom>
        </p:spPr>
        <p:txBody>
          <a:bodyPr lIns="0" tIns="0" rIns="0" bIns="0" rtlCol="0" anchor="t">
            <a:spAutoFit/>
          </a:bodyPr>
          <a:lstStyle/>
          <a:p>
            <a:pPr algn="ctr">
              <a:lnSpc>
                <a:spcPts val="1960"/>
              </a:lnSpc>
            </a:pPr>
            <a:r>
              <a:rPr lang="en-US" sz="1400" dirty="0" err="1" smtClean="0">
                <a:solidFill>
                  <a:srgbClr val="335273"/>
                </a:solidFill>
                <a:latin typeface="Open Sans"/>
              </a:rPr>
              <a:t>Vranken-Pommery</a:t>
            </a:r>
            <a:r>
              <a:rPr lang="en-US" sz="1400" dirty="0" smtClean="0">
                <a:solidFill>
                  <a:srgbClr val="335273"/>
                </a:solidFill>
                <a:latin typeface="Open Sans"/>
              </a:rPr>
              <a:t> Monopole </a:t>
            </a:r>
            <a:r>
              <a:rPr lang="en-US" sz="1400" dirty="0" err="1" smtClean="0">
                <a:solidFill>
                  <a:srgbClr val="335273"/>
                </a:solidFill>
                <a:latin typeface="Open Sans"/>
              </a:rPr>
              <a:t>signe</a:t>
            </a:r>
            <a:r>
              <a:rPr lang="en-US" sz="1400" dirty="0" smtClean="0">
                <a:solidFill>
                  <a:srgbClr val="335273"/>
                </a:solidFill>
                <a:latin typeface="Open Sans"/>
              </a:rPr>
              <a:t> </a:t>
            </a:r>
            <a:r>
              <a:rPr lang="en-US" sz="1400" dirty="0">
                <a:solidFill>
                  <a:srgbClr val="335273"/>
                </a:solidFill>
                <a:latin typeface="Open Sans"/>
              </a:rPr>
              <a:t>the Global Compact</a:t>
            </a:r>
          </a:p>
        </p:txBody>
      </p:sp>
      <p:sp>
        <p:nvSpPr>
          <p:cNvPr id="73" name="TextBox 73"/>
          <p:cNvSpPr txBox="1"/>
          <p:nvPr/>
        </p:nvSpPr>
        <p:spPr>
          <a:xfrm>
            <a:off x="4920038" y="4258621"/>
            <a:ext cx="1934871" cy="1025922"/>
          </a:xfrm>
          <a:prstGeom prst="rect">
            <a:avLst/>
          </a:prstGeom>
        </p:spPr>
        <p:txBody>
          <a:bodyPr lIns="0" tIns="0" rIns="0" bIns="0" rtlCol="0" anchor="t">
            <a:spAutoFit/>
          </a:bodyPr>
          <a:lstStyle/>
          <a:p>
            <a:pPr algn="ctr">
              <a:lnSpc>
                <a:spcPts val="1960"/>
              </a:lnSpc>
            </a:pPr>
            <a:r>
              <a:rPr lang="fr-FR" sz="1400" dirty="0">
                <a:solidFill>
                  <a:srgbClr val="335273"/>
                </a:solidFill>
                <a:latin typeface="Open Sans"/>
              </a:rPr>
              <a:t>Les vignobles du Douro sont inscrits au patrimoine mondial de l'UNESCO.</a:t>
            </a:r>
            <a:endParaRPr lang="en-US" sz="1400" dirty="0">
              <a:solidFill>
                <a:srgbClr val="335273"/>
              </a:solidFill>
              <a:latin typeface="Open Sans"/>
            </a:endParaRPr>
          </a:p>
        </p:txBody>
      </p:sp>
      <p:sp>
        <p:nvSpPr>
          <p:cNvPr id="74" name="TextBox 74"/>
          <p:cNvSpPr txBox="1"/>
          <p:nvPr/>
        </p:nvSpPr>
        <p:spPr>
          <a:xfrm>
            <a:off x="2710569" y="4258621"/>
            <a:ext cx="1933232" cy="1282402"/>
          </a:xfrm>
          <a:prstGeom prst="rect">
            <a:avLst/>
          </a:prstGeom>
        </p:spPr>
        <p:txBody>
          <a:bodyPr lIns="0" tIns="0" rIns="0" bIns="0" rtlCol="0" anchor="t">
            <a:spAutoFit/>
          </a:bodyPr>
          <a:lstStyle/>
          <a:p>
            <a:pPr algn="ctr">
              <a:lnSpc>
                <a:spcPts val="1960"/>
              </a:lnSpc>
            </a:pPr>
            <a:r>
              <a:rPr lang="en-US" sz="1400" dirty="0" err="1">
                <a:solidFill>
                  <a:srgbClr val="335273"/>
                </a:solidFill>
                <a:latin typeface="Open Sans"/>
              </a:rPr>
              <a:t>Pommery</a:t>
            </a:r>
            <a:r>
              <a:rPr lang="en-US" sz="1400" dirty="0">
                <a:solidFill>
                  <a:srgbClr val="335273"/>
                </a:solidFill>
                <a:latin typeface="Open Sans"/>
              </a:rPr>
              <a:t>: </a:t>
            </a:r>
            <a:r>
              <a:rPr lang="en-US" sz="1400" dirty="0" smtClean="0">
                <a:solidFill>
                  <a:srgbClr val="335273"/>
                </a:solidFill>
                <a:latin typeface="Open Sans"/>
              </a:rPr>
              <a:t>1ère </a:t>
            </a:r>
            <a:r>
              <a:rPr lang="en-US" sz="1400" dirty="0" err="1" smtClean="0">
                <a:solidFill>
                  <a:srgbClr val="335273"/>
                </a:solidFill>
                <a:latin typeface="Open Sans"/>
              </a:rPr>
              <a:t>Maison</a:t>
            </a:r>
            <a:r>
              <a:rPr lang="en-US" sz="1400" dirty="0" smtClean="0">
                <a:solidFill>
                  <a:srgbClr val="335273"/>
                </a:solidFill>
                <a:latin typeface="Open Sans"/>
              </a:rPr>
              <a:t> de Champagne à </a:t>
            </a:r>
            <a:r>
              <a:rPr lang="en-US" sz="1400" dirty="0" err="1" smtClean="0">
                <a:solidFill>
                  <a:srgbClr val="335273"/>
                </a:solidFill>
                <a:latin typeface="Open Sans"/>
              </a:rPr>
              <a:t>recevoir</a:t>
            </a:r>
            <a:r>
              <a:rPr lang="en-US" sz="1400" dirty="0" smtClean="0">
                <a:solidFill>
                  <a:srgbClr val="335273"/>
                </a:solidFill>
                <a:latin typeface="Open Sans"/>
              </a:rPr>
              <a:t>  les certifications ISO 9001 et ISO 14001</a:t>
            </a:r>
            <a:endParaRPr lang="en-US" sz="1400" dirty="0">
              <a:solidFill>
                <a:srgbClr val="335273"/>
              </a:solidFill>
              <a:latin typeface="Open Sans"/>
            </a:endParaRPr>
          </a:p>
        </p:txBody>
      </p:sp>
      <p:sp>
        <p:nvSpPr>
          <p:cNvPr id="75" name="TextBox 75"/>
          <p:cNvSpPr txBox="1"/>
          <p:nvPr/>
        </p:nvSpPr>
        <p:spPr>
          <a:xfrm>
            <a:off x="566376" y="4263070"/>
            <a:ext cx="1933232" cy="1025922"/>
          </a:xfrm>
          <a:prstGeom prst="rect">
            <a:avLst/>
          </a:prstGeom>
        </p:spPr>
        <p:txBody>
          <a:bodyPr lIns="0" tIns="0" rIns="0" bIns="0" rtlCol="0" anchor="t">
            <a:spAutoFit/>
          </a:bodyPr>
          <a:lstStyle/>
          <a:p>
            <a:pPr algn="ctr">
              <a:lnSpc>
                <a:spcPts val="1960"/>
              </a:lnSpc>
            </a:pPr>
            <a:r>
              <a:rPr lang="en-US" sz="1400" dirty="0" err="1" smtClean="0">
                <a:solidFill>
                  <a:srgbClr val="335273"/>
                </a:solidFill>
                <a:latin typeface="Open Sans"/>
              </a:rPr>
              <a:t>Vranken</a:t>
            </a:r>
            <a:r>
              <a:rPr lang="en-US" sz="1400" dirty="0" smtClean="0">
                <a:solidFill>
                  <a:srgbClr val="335273"/>
                </a:solidFill>
                <a:latin typeface="Open Sans"/>
              </a:rPr>
              <a:t>: 1ère </a:t>
            </a:r>
            <a:r>
              <a:rPr lang="en-US" sz="1400" dirty="0" err="1" smtClean="0">
                <a:solidFill>
                  <a:srgbClr val="335273"/>
                </a:solidFill>
                <a:latin typeface="Open Sans"/>
              </a:rPr>
              <a:t>Maison</a:t>
            </a:r>
            <a:r>
              <a:rPr lang="en-US" sz="1400" dirty="0" smtClean="0">
                <a:solidFill>
                  <a:srgbClr val="335273"/>
                </a:solidFill>
                <a:latin typeface="Open Sans"/>
              </a:rPr>
              <a:t> de Champagne à </a:t>
            </a:r>
            <a:r>
              <a:rPr lang="en-US" sz="1400" dirty="0" err="1" smtClean="0">
                <a:solidFill>
                  <a:srgbClr val="335273"/>
                </a:solidFill>
                <a:latin typeface="Open Sans"/>
              </a:rPr>
              <a:t>utiliser</a:t>
            </a:r>
            <a:r>
              <a:rPr lang="en-US" sz="1400" dirty="0" smtClean="0">
                <a:solidFill>
                  <a:srgbClr val="335273"/>
                </a:solidFill>
                <a:latin typeface="Open Sans"/>
              </a:rPr>
              <a:t> des </a:t>
            </a:r>
            <a:r>
              <a:rPr lang="en-US" sz="1400" dirty="0" err="1" smtClean="0">
                <a:solidFill>
                  <a:srgbClr val="335273"/>
                </a:solidFill>
                <a:latin typeface="Open Sans"/>
              </a:rPr>
              <a:t>bouteilles</a:t>
            </a:r>
            <a:r>
              <a:rPr lang="en-US" sz="1400" dirty="0" smtClean="0">
                <a:solidFill>
                  <a:srgbClr val="335273"/>
                </a:solidFill>
                <a:latin typeface="Open Sans"/>
              </a:rPr>
              <a:t> </a:t>
            </a:r>
            <a:r>
              <a:rPr lang="en-US" sz="1400" dirty="0" err="1" smtClean="0">
                <a:solidFill>
                  <a:srgbClr val="335273"/>
                </a:solidFill>
                <a:latin typeface="Open Sans"/>
              </a:rPr>
              <a:t>légères</a:t>
            </a:r>
            <a:r>
              <a:rPr lang="en-US" sz="1400" dirty="0" smtClean="0">
                <a:solidFill>
                  <a:srgbClr val="335273"/>
                </a:solidFill>
                <a:latin typeface="Open Sans"/>
              </a:rPr>
              <a:t>.</a:t>
            </a:r>
            <a:endParaRPr lang="en-US" sz="1400" dirty="0">
              <a:solidFill>
                <a:srgbClr val="335273"/>
              </a:solidFill>
              <a:latin typeface="Open Sans"/>
            </a:endParaRPr>
          </a:p>
        </p:txBody>
      </p:sp>
      <p:sp>
        <p:nvSpPr>
          <p:cNvPr id="78" name="Rectangle 77"/>
          <p:cNvSpPr/>
          <p:nvPr/>
        </p:nvSpPr>
        <p:spPr>
          <a:xfrm>
            <a:off x="4643801" y="722652"/>
            <a:ext cx="9144000" cy="2092881"/>
          </a:xfrm>
          <a:prstGeom prst="rect">
            <a:avLst/>
          </a:prstGeom>
        </p:spPr>
        <p:txBody>
          <a:bodyPr>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
        <p:nvSpPr>
          <p:cNvPr id="79" name="Freeform 26"/>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9"/>
            <a:stretch>
              <a:fillRect/>
            </a:stretch>
          </a:blipFill>
        </p:spPr>
      </p:sp>
    </p:spTree>
    <p:extLst>
      <p:ext uri="{BB962C8B-B14F-4D97-AF65-F5344CB8AC3E}">
        <p14:creationId xmlns:p14="http://schemas.microsoft.com/office/powerpoint/2010/main" val="1126935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289811" y="4018244"/>
            <a:ext cx="13708378" cy="2219071"/>
            <a:chOff x="0" y="-41924"/>
            <a:chExt cx="18277837" cy="2958761"/>
          </a:xfrm>
        </p:grpSpPr>
        <p:grpSp>
          <p:nvGrpSpPr>
            <p:cNvPr id="4" name="Group 4"/>
            <p:cNvGrpSpPr/>
            <p:nvPr/>
          </p:nvGrpSpPr>
          <p:grpSpPr>
            <a:xfrm>
              <a:off x="15891467" y="48846"/>
              <a:ext cx="2386370" cy="1126507"/>
              <a:chOff x="0" y="0"/>
              <a:chExt cx="471382" cy="222520"/>
            </a:xfrm>
          </p:grpSpPr>
          <p:sp>
            <p:nvSpPr>
              <p:cNvPr id="5" name="Freeform 5"/>
              <p:cNvSpPr/>
              <p:nvPr/>
            </p:nvSpPr>
            <p:spPr>
              <a:xfrm>
                <a:off x="0" y="0"/>
                <a:ext cx="471382" cy="222520"/>
              </a:xfrm>
              <a:custGeom>
                <a:avLst/>
                <a:gdLst/>
                <a:ahLst/>
                <a:cxnLst/>
                <a:rect l="l" t="t" r="r" b="b"/>
                <a:pathLst>
                  <a:path w="471382" h="222520">
                    <a:moveTo>
                      <a:pt x="0" y="0"/>
                    </a:moveTo>
                    <a:lnTo>
                      <a:pt x="471382" y="0"/>
                    </a:lnTo>
                    <a:lnTo>
                      <a:pt x="471382" y="222520"/>
                    </a:lnTo>
                    <a:lnTo>
                      <a:pt x="0" y="222520"/>
                    </a:lnTo>
                    <a:close/>
                  </a:path>
                </a:pathLst>
              </a:custGeom>
              <a:solidFill>
                <a:srgbClr val="A21942"/>
              </a:solidFill>
            </p:spPr>
          </p:sp>
          <p:sp>
            <p:nvSpPr>
              <p:cNvPr id="6" name="TextBox 6"/>
              <p:cNvSpPr txBox="1"/>
              <p:nvPr/>
            </p:nvSpPr>
            <p:spPr>
              <a:xfrm>
                <a:off x="0" y="-28575"/>
                <a:ext cx="471382" cy="251095"/>
              </a:xfrm>
              <a:prstGeom prst="rect">
                <a:avLst/>
              </a:prstGeom>
            </p:spPr>
            <p:txBody>
              <a:bodyPr lIns="50800" tIns="50800" rIns="50800" bIns="50800" rtlCol="0" anchor="ctr"/>
              <a:lstStyle/>
              <a:p>
                <a:pPr algn="ctr">
                  <a:lnSpc>
                    <a:spcPts val="1820"/>
                  </a:lnSpc>
                </a:pPr>
                <a:r>
                  <a:rPr lang="en-US" sz="1300">
                    <a:solidFill>
                      <a:srgbClr val="FFFFFF"/>
                    </a:solidFill>
                    <a:latin typeface="Oswald"/>
                  </a:rPr>
                  <a:t>TRAVAIL DÉCENT ET CROISSANCE ÉCONOMIQUE</a:t>
                </a:r>
              </a:p>
            </p:txBody>
          </p:sp>
        </p:grpSp>
        <p:sp>
          <p:nvSpPr>
            <p:cNvPr id="7" name="Freeform 7"/>
            <p:cNvSpPr/>
            <p:nvPr/>
          </p:nvSpPr>
          <p:spPr>
            <a:xfrm>
              <a:off x="0" y="-1"/>
              <a:ext cx="18277837" cy="2916838"/>
            </a:xfrm>
            <a:custGeom>
              <a:avLst/>
              <a:gdLst/>
              <a:ahLst/>
              <a:cxnLst/>
              <a:rect l="l" t="t" r="r" b="b"/>
              <a:pathLst>
                <a:path w="18277837" h="2916838">
                  <a:moveTo>
                    <a:pt x="0" y="0"/>
                  </a:moveTo>
                  <a:lnTo>
                    <a:pt x="18277837" y="0"/>
                  </a:lnTo>
                  <a:lnTo>
                    <a:pt x="18277837" y="2916838"/>
                  </a:lnTo>
                  <a:lnTo>
                    <a:pt x="0" y="2916838"/>
                  </a:lnTo>
                  <a:lnTo>
                    <a:pt x="0" y="0"/>
                  </a:lnTo>
                  <a:close/>
                </a:path>
              </a:pathLst>
            </a:custGeom>
            <a:blipFill>
              <a:blip r:embed="rId2"/>
              <a:stretch>
                <a:fillRect/>
              </a:stretch>
            </a:blipFill>
          </p:spPr>
        </p:sp>
        <p:grpSp>
          <p:nvGrpSpPr>
            <p:cNvPr id="8" name="Group 8"/>
            <p:cNvGrpSpPr/>
            <p:nvPr/>
          </p:nvGrpSpPr>
          <p:grpSpPr>
            <a:xfrm>
              <a:off x="626856" y="18398"/>
              <a:ext cx="2071476" cy="1133189"/>
              <a:chOff x="0" y="-21896"/>
              <a:chExt cx="409180" cy="223840"/>
            </a:xfrm>
          </p:grpSpPr>
          <p:sp>
            <p:nvSpPr>
              <p:cNvPr id="9" name="Freeform 9"/>
              <p:cNvSpPr/>
              <p:nvPr/>
            </p:nvSpPr>
            <p:spPr>
              <a:xfrm>
                <a:off x="0" y="0"/>
                <a:ext cx="409180" cy="185740"/>
              </a:xfrm>
              <a:custGeom>
                <a:avLst/>
                <a:gdLst/>
                <a:ahLst/>
                <a:cxnLst/>
                <a:rect l="l" t="t" r="r" b="b"/>
                <a:pathLst>
                  <a:path w="409180" h="185740">
                    <a:moveTo>
                      <a:pt x="0" y="0"/>
                    </a:moveTo>
                    <a:lnTo>
                      <a:pt x="409180" y="0"/>
                    </a:lnTo>
                    <a:lnTo>
                      <a:pt x="409180" y="185740"/>
                    </a:lnTo>
                    <a:lnTo>
                      <a:pt x="0" y="185740"/>
                    </a:lnTo>
                    <a:close/>
                  </a:path>
                </a:pathLst>
              </a:custGeom>
              <a:solidFill>
                <a:srgbClr val="4C9F38"/>
              </a:solidFill>
            </p:spPr>
          </p:sp>
          <p:sp>
            <p:nvSpPr>
              <p:cNvPr id="10" name="TextBox 10"/>
              <p:cNvSpPr txBox="1"/>
              <p:nvPr/>
            </p:nvSpPr>
            <p:spPr>
              <a:xfrm>
                <a:off x="0" y="-21896"/>
                <a:ext cx="409180" cy="223840"/>
              </a:xfrm>
              <a:prstGeom prst="rect">
                <a:avLst/>
              </a:prstGeom>
            </p:spPr>
            <p:txBody>
              <a:bodyPr lIns="50800" tIns="50800" rIns="50800" bIns="50800" rtlCol="0" anchor="ctr"/>
              <a:lstStyle/>
              <a:p>
                <a:pPr algn="ctr">
                  <a:lnSpc>
                    <a:spcPts val="2100"/>
                  </a:lnSpc>
                </a:pPr>
                <a:r>
                  <a:rPr lang="en-US" sz="1500" dirty="0">
                    <a:solidFill>
                      <a:srgbClr val="FFFFFF"/>
                    </a:solidFill>
                    <a:latin typeface="Oswald"/>
                  </a:rPr>
                  <a:t>SANTÉ ET BIEN ÊTRE</a:t>
                </a:r>
              </a:p>
            </p:txBody>
          </p:sp>
        </p:grpSp>
        <p:grpSp>
          <p:nvGrpSpPr>
            <p:cNvPr id="11" name="Group 11"/>
            <p:cNvGrpSpPr/>
            <p:nvPr/>
          </p:nvGrpSpPr>
          <p:grpSpPr>
            <a:xfrm>
              <a:off x="3752434" y="40289"/>
              <a:ext cx="1665318" cy="1133189"/>
              <a:chOff x="-18181" y="-30992"/>
              <a:chExt cx="328952" cy="223840"/>
            </a:xfrm>
          </p:grpSpPr>
          <p:sp>
            <p:nvSpPr>
              <p:cNvPr id="12" name="Freeform 12"/>
              <p:cNvSpPr/>
              <p:nvPr/>
            </p:nvSpPr>
            <p:spPr>
              <a:xfrm>
                <a:off x="0" y="0"/>
                <a:ext cx="310771" cy="185740"/>
              </a:xfrm>
              <a:custGeom>
                <a:avLst/>
                <a:gdLst/>
                <a:ahLst/>
                <a:cxnLst/>
                <a:rect l="l" t="t" r="r" b="b"/>
                <a:pathLst>
                  <a:path w="310771" h="185740">
                    <a:moveTo>
                      <a:pt x="0" y="0"/>
                    </a:moveTo>
                    <a:lnTo>
                      <a:pt x="310771" y="0"/>
                    </a:lnTo>
                    <a:lnTo>
                      <a:pt x="310771" y="185740"/>
                    </a:lnTo>
                    <a:lnTo>
                      <a:pt x="0" y="185740"/>
                    </a:lnTo>
                    <a:close/>
                  </a:path>
                </a:pathLst>
              </a:custGeom>
              <a:solidFill>
                <a:srgbClr val="C5192D"/>
              </a:solidFill>
            </p:spPr>
          </p:sp>
          <p:sp>
            <p:nvSpPr>
              <p:cNvPr id="13" name="TextBox 13"/>
              <p:cNvSpPr txBox="1"/>
              <p:nvPr/>
            </p:nvSpPr>
            <p:spPr>
              <a:xfrm>
                <a:off x="-18181" y="-30992"/>
                <a:ext cx="310771" cy="223840"/>
              </a:xfrm>
              <a:prstGeom prst="rect">
                <a:avLst/>
              </a:prstGeom>
            </p:spPr>
            <p:txBody>
              <a:bodyPr lIns="50800" tIns="50800" rIns="50800" bIns="50800" rtlCol="0" anchor="ctr"/>
              <a:lstStyle/>
              <a:p>
                <a:pPr>
                  <a:lnSpc>
                    <a:spcPts val="2100"/>
                  </a:lnSpc>
                </a:pPr>
                <a:r>
                  <a:rPr lang="en-US" sz="1500" dirty="0">
                    <a:solidFill>
                      <a:srgbClr val="FFFFFF"/>
                    </a:solidFill>
                    <a:latin typeface="Oswald"/>
                  </a:rPr>
                  <a:t>EDUCATION DE QUALITÉ</a:t>
                </a:r>
              </a:p>
            </p:txBody>
          </p:sp>
        </p:grpSp>
        <p:grpSp>
          <p:nvGrpSpPr>
            <p:cNvPr id="14" name="Group 14"/>
            <p:cNvGrpSpPr/>
            <p:nvPr/>
          </p:nvGrpSpPr>
          <p:grpSpPr>
            <a:xfrm>
              <a:off x="6698347" y="66144"/>
              <a:ext cx="2127881" cy="921107"/>
              <a:chOff x="-3958" y="-25885"/>
              <a:chExt cx="420322" cy="181947"/>
            </a:xfrm>
          </p:grpSpPr>
          <p:sp>
            <p:nvSpPr>
              <p:cNvPr id="15" name="Freeform 15"/>
              <p:cNvSpPr/>
              <p:nvPr/>
            </p:nvSpPr>
            <p:spPr>
              <a:xfrm>
                <a:off x="0" y="0"/>
                <a:ext cx="416364" cy="143847"/>
              </a:xfrm>
              <a:custGeom>
                <a:avLst/>
                <a:gdLst/>
                <a:ahLst/>
                <a:cxnLst/>
                <a:rect l="l" t="t" r="r" b="b"/>
                <a:pathLst>
                  <a:path w="416364" h="143847">
                    <a:moveTo>
                      <a:pt x="0" y="0"/>
                    </a:moveTo>
                    <a:lnTo>
                      <a:pt x="416364" y="0"/>
                    </a:lnTo>
                    <a:lnTo>
                      <a:pt x="416364" y="143847"/>
                    </a:lnTo>
                    <a:lnTo>
                      <a:pt x="0" y="143847"/>
                    </a:lnTo>
                    <a:close/>
                  </a:path>
                </a:pathLst>
              </a:custGeom>
              <a:solidFill>
                <a:srgbClr val="FF3A21"/>
              </a:solidFill>
            </p:spPr>
          </p:sp>
          <p:sp>
            <p:nvSpPr>
              <p:cNvPr id="16" name="TextBox 16"/>
              <p:cNvSpPr txBox="1"/>
              <p:nvPr/>
            </p:nvSpPr>
            <p:spPr>
              <a:xfrm>
                <a:off x="-3958" y="-25885"/>
                <a:ext cx="416364" cy="181947"/>
              </a:xfrm>
              <a:prstGeom prst="rect">
                <a:avLst/>
              </a:prstGeom>
            </p:spPr>
            <p:txBody>
              <a:bodyPr lIns="50800" tIns="50800" rIns="50800" bIns="50800" rtlCol="0" anchor="ctr"/>
              <a:lstStyle/>
              <a:p>
                <a:pPr algn="ctr">
                  <a:lnSpc>
                    <a:spcPts val="2100"/>
                  </a:lnSpc>
                </a:pPr>
                <a:r>
                  <a:rPr lang="en-US" sz="1500" dirty="0">
                    <a:solidFill>
                      <a:srgbClr val="FFFFFF"/>
                    </a:solidFill>
                    <a:latin typeface="Oswald"/>
                  </a:rPr>
                  <a:t>EGALITÉ DES SEXES</a:t>
                </a:r>
              </a:p>
            </p:txBody>
          </p:sp>
        </p:grpSp>
        <p:grpSp>
          <p:nvGrpSpPr>
            <p:cNvPr id="17" name="Group 17"/>
            <p:cNvGrpSpPr/>
            <p:nvPr/>
          </p:nvGrpSpPr>
          <p:grpSpPr>
            <a:xfrm>
              <a:off x="9870310" y="-41924"/>
              <a:ext cx="1986652" cy="1206442"/>
              <a:chOff x="-1979" y="-23333"/>
              <a:chExt cx="392425" cy="238309"/>
            </a:xfrm>
          </p:grpSpPr>
          <p:sp>
            <p:nvSpPr>
              <p:cNvPr id="18" name="Freeform 18"/>
              <p:cNvSpPr/>
              <p:nvPr/>
            </p:nvSpPr>
            <p:spPr>
              <a:xfrm>
                <a:off x="0" y="0"/>
                <a:ext cx="390446" cy="200209"/>
              </a:xfrm>
              <a:custGeom>
                <a:avLst/>
                <a:gdLst/>
                <a:ahLst/>
                <a:cxnLst/>
                <a:rect l="l" t="t" r="r" b="b"/>
                <a:pathLst>
                  <a:path w="390446" h="200209">
                    <a:moveTo>
                      <a:pt x="0" y="0"/>
                    </a:moveTo>
                    <a:lnTo>
                      <a:pt x="390446" y="0"/>
                    </a:lnTo>
                    <a:lnTo>
                      <a:pt x="390446" y="200209"/>
                    </a:lnTo>
                    <a:lnTo>
                      <a:pt x="0" y="200209"/>
                    </a:lnTo>
                    <a:close/>
                  </a:path>
                </a:pathLst>
              </a:custGeom>
              <a:solidFill>
                <a:srgbClr val="26BDE2"/>
              </a:solidFill>
            </p:spPr>
          </p:sp>
          <p:sp>
            <p:nvSpPr>
              <p:cNvPr id="19" name="TextBox 19"/>
              <p:cNvSpPr txBox="1"/>
              <p:nvPr/>
            </p:nvSpPr>
            <p:spPr>
              <a:xfrm>
                <a:off x="-1979" y="-23333"/>
                <a:ext cx="390446" cy="238309"/>
              </a:xfrm>
              <a:prstGeom prst="rect">
                <a:avLst/>
              </a:prstGeom>
            </p:spPr>
            <p:txBody>
              <a:bodyPr lIns="50800" tIns="50800" rIns="50800" bIns="50800" rtlCol="0" anchor="ctr"/>
              <a:lstStyle/>
              <a:p>
                <a:pPr algn="ctr">
                  <a:lnSpc>
                    <a:spcPts val="2100"/>
                  </a:lnSpc>
                </a:pPr>
                <a:r>
                  <a:rPr lang="en-US" sz="1500" dirty="0">
                    <a:solidFill>
                      <a:srgbClr val="FFFFFF"/>
                    </a:solidFill>
                    <a:latin typeface="Oswald"/>
                  </a:rPr>
                  <a:t>EAUX PROPRES ET ASSAINISSEMENT</a:t>
                </a:r>
              </a:p>
            </p:txBody>
          </p:sp>
        </p:grpSp>
        <p:grpSp>
          <p:nvGrpSpPr>
            <p:cNvPr id="20" name="Group 20"/>
            <p:cNvGrpSpPr/>
            <p:nvPr/>
          </p:nvGrpSpPr>
          <p:grpSpPr>
            <a:xfrm>
              <a:off x="12911062" y="-14473"/>
              <a:ext cx="2181386" cy="1133189"/>
              <a:chOff x="0" y="-28389"/>
              <a:chExt cx="430891" cy="223840"/>
            </a:xfrm>
          </p:grpSpPr>
          <p:sp>
            <p:nvSpPr>
              <p:cNvPr id="21" name="Freeform 21"/>
              <p:cNvSpPr/>
              <p:nvPr/>
            </p:nvSpPr>
            <p:spPr>
              <a:xfrm>
                <a:off x="0" y="0"/>
                <a:ext cx="416364" cy="185740"/>
              </a:xfrm>
              <a:custGeom>
                <a:avLst/>
                <a:gdLst/>
                <a:ahLst/>
                <a:cxnLst/>
                <a:rect l="l" t="t" r="r" b="b"/>
                <a:pathLst>
                  <a:path w="416364" h="185740">
                    <a:moveTo>
                      <a:pt x="0" y="0"/>
                    </a:moveTo>
                    <a:lnTo>
                      <a:pt x="416364" y="0"/>
                    </a:lnTo>
                    <a:lnTo>
                      <a:pt x="416364" y="185740"/>
                    </a:lnTo>
                    <a:lnTo>
                      <a:pt x="0" y="185740"/>
                    </a:lnTo>
                    <a:close/>
                  </a:path>
                </a:pathLst>
              </a:custGeom>
              <a:solidFill>
                <a:srgbClr val="FCC30B"/>
              </a:solidFill>
            </p:spPr>
          </p:sp>
          <p:sp>
            <p:nvSpPr>
              <p:cNvPr id="22" name="TextBox 22"/>
              <p:cNvSpPr txBox="1"/>
              <p:nvPr/>
            </p:nvSpPr>
            <p:spPr>
              <a:xfrm>
                <a:off x="14527" y="-28389"/>
                <a:ext cx="416364" cy="223840"/>
              </a:xfrm>
              <a:prstGeom prst="rect">
                <a:avLst/>
              </a:prstGeom>
            </p:spPr>
            <p:txBody>
              <a:bodyPr lIns="50800" tIns="50800" rIns="50800" bIns="50800" rtlCol="0" anchor="ctr"/>
              <a:lstStyle/>
              <a:p>
                <a:pPr>
                  <a:lnSpc>
                    <a:spcPts val="2100"/>
                  </a:lnSpc>
                </a:pPr>
                <a:r>
                  <a:rPr lang="en-US" sz="1500" dirty="0">
                    <a:solidFill>
                      <a:srgbClr val="FFFFFF"/>
                    </a:solidFill>
                    <a:latin typeface="Oswald"/>
                  </a:rPr>
                  <a:t>ENERGIES DURABLES ET ABORDABLES</a:t>
                </a:r>
              </a:p>
            </p:txBody>
          </p:sp>
        </p:grpSp>
      </p:grpSp>
      <p:sp>
        <p:nvSpPr>
          <p:cNvPr id="2" name="Freeform 2"/>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3"/>
            <a:stretch>
              <a:fillRect/>
            </a:stretch>
          </a:blipFill>
        </p:spPr>
      </p:sp>
      <p:grpSp>
        <p:nvGrpSpPr>
          <p:cNvPr id="23" name="Group 23"/>
          <p:cNvGrpSpPr/>
          <p:nvPr/>
        </p:nvGrpSpPr>
        <p:grpSpPr>
          <a:xfrm>
            <a:off x="2289811" y="6373414"/>
            <a:ext cx="13619630" cy="2661811"/>
            <a:chOff x="0" y="-69567"/>
            <a:chExt cx="18159507" cy="3549082"/>
          </a:xfrm>
        </p:grpSpPr>
        <p:sp>
          <p:nvSpPr>
            <p:cNvPr id="24" name="Freeform 24"/>
            <p:cNvSpPr/>
            <p:nvPr/>
          </p:nvSpPr>
          <p:spPr>
            <a:xfrm>
              <a:off x="0" y="1"/>
              <a:ext cx="18159507" cy="3479514"/>
            </a:xfrm>
            <a:custGeom>
              <a:avLst/>
              <a:gdLst/>
              <a:ahLst/>
              <a:cxnLst/>
              <a:rect l="l" t="t" r="r" b="b"/>
              <a:pathLst>
                <a:path w="18159507" h="3479514">
                  <a:moveTo>
                    <a:pt x="0" y="0"/>
                  </a:moveTo>
                  <a:lnTo>
                    <a:pt x="18159507" y="0"/>
                  </a:lnTo>
                  <a:lnTo>
                    <a:pt x="18159507" y="3479514"/>
                  </a:lnTo>
                  <a:lnTo>
                    <a:pt x="0" y="3479514"/>
                  </a:lnTo>
                  <a:lnTo>
                    <a:pt x="0" y="0"/>
                  </a:lnTo>
                  <a:close/>
                </a:path>
              </a:pathLst>
            </a:custGeom>
            <a:blipFill>
              <a:blip r:embed="rId4"/>
              <a:stretch>
                <a:fillRect/>
              </a:stretch>
            </a:blipFill>
          </p:spPr>
        </p:sp>
        <p:grpSp>
          <p:nvGrpSpPr>
            <p:cNvPr id="25" name="Group 25"/>
            <p:cNvGrpSpPr/>
            <p:nvPr/>
          </p:nvGrpSpPr>
          <p:grpSpPr>
            <a:xfrm>
              <a:off x="889348" y="68589"/>
              <a:ext cx="2339496" cy="1133189"/>
              <a:chOff x="-7915" y="-26881"/>
              <a:chExt cx="462123" cy="223840"/>
            </a:xfrm>
          </p:grpSpPr>
          <p:sp>
            <p:nvSpPr>
              <p:cNvPr id="26" name="Freeform 26"/>
              <p:cNvSpPr/>
              <p:nvPr/>
            </p:nvSpPr>
            <p:spPr>
              <a:xfrm>
                <a:off x="0" y="0"/>
                <a:ext cx="454208" cy="185740"/>
              </a:xfrm>
              <a:custGeom>
                <a:avLst/>
                <a:gdLst/>
                <a:ahLst/>
                <a:cxnLst/>
                <a:rect l="l" t="t" r="r" b="b"/>
                <a:pathLst>
                  <a:path w="454208" h="185740">
                    <a:moveTo>
                      <a:pt x="0" y="0"/>
                    </a:moveTo>
                    <a:lnTo>
                      <a:pt x="454208" y="0"/>
                    </a:lnTo>
                    <a:lnTo>
                      <a:pt x="454208" y="185740"/>
                    </a:lnTo>
                    <a:lnTo>
                      <a:pt x="0" y="185740"/>
                    </a:lnTo>
                    <a:close/>
                  </a:path>
                </a:pathLst>
              </a:custGeom>
              <a:solidFill>
                <a:srgbClr val="FD9D24"/>
              </a:solidFill>
            </p:spPr>
          </p:sp>
          <p:sp>
            <p:nvSpPr>
              <p:cNvPr id="27" name="TextBox 27"/>
              <p:cNvSpPr txBox="1"/>
              <p:nvPr/>
            </p:nvSpPr>
            <p:spPr>
              <a:xfrm>
                <a:off x="-7915" y="-26881"/>
                <a:ext cx="454208" cy="223840"/>
              </a:xfrm>
              <a:prstGeom prst="rect">
                <a:avLst/>
              </a:prstGeom>
            </p:spPr>
            <p:txBody>
              <a:bodyPr lIns="50800" tIns="50800" rIns="50800" bIns="50800" rtlCol="0" anchor="ctr"/>
              <a:lstStyle/>
              <a:p>
                <a:pPr>
                  <a:lnSpc>
                    <a:spcPts val="2100"/>
                  </a:lnSpc>
                </a:pPr>
                <a:r>
                  <a:rPr lang="en-US" sz="1500" dirty="0">
                    <a:solidFill>
                      <a:srgbClr val="FFFFFF"/>
                    </a:solidFill>
                    <a:latin typeface="Oswald"/>
                  </a:rPr>
                  <a:t>VILLES ET COMMUNES DURABLES</a:t>
                </a:r>
              </a:p>
            </p:txBody>
          </p:sp>
        </p:grpSp>
        <p:grpSp>
          <p:nvGrpSpPr>
            <p:cNvPr id="28" name="Group 28"/>
            <p:cNvGrpSpPr/>
            <p:nvPr/>
          </p:nvGrpSpPr>
          <p:grpSpPr>
            <a:xfrm>
              <a:off x="4661020" y="-69567"/>
              <a:ext cx="2238914" cy="1609814"/>
              <a:chOff x="0" y="-19050"/>
              <a:chExt cx="442255" cy="317988"/>
            </a:xfrm>
          </p:grpSpPr>
          <p:sp>
            <p:nvSpPr>
              <p:cNvPr id="29" name="Freeform 29"/>
              <p:cNvSpPr/>
              <p:nvPr/>
            </p:nvSpPr>
            <p:spPr>
              <a:xfrm>
                <a:off x="0" y="0"/>
                <a:ext cx="442255" cy="279888"/>
              </a:xfrm>
              <a:custGeom>
                <a:avLst/>
                <a:gdLst/>
                <a:ahLst/>
                <a:cxnLst/>
                <a:rect l="l" t="t" r="r" b="b"/>
                <a:pathLst>
                  <a:path w="442255" h="279888">
                    <a:moveTo>
                      <a:pt x="0" y="0"/>
                    </a:moveTo>
                    <a:lnTo>
                      <a:pt x="442255" y="0"/>
                    </a:lnTo>
                    <a:lnTo>
                      <a:pt x="442255" y="279888"/>
                    </a:lnTo>
                    <a:lnTo>
                      <a:pt x="0" y="279888"/>
                    </a:lnTo>
                    <a:close/>
                  </a:path>
                </a:pathLst>
              </a:custGeom>
              <a:solidFill>
                <a:srgbClr val="BF8B2E"/>
              </a:solidFill>
            </p:spPr>
          </p:sp>
          <p:sp>
            <p:nvSpPr>
              <p:cNvPr id="30" name="TextBox 30"/>
              <p:cNvSpPr txBox="1"/>
              <p:nvPr/>
            </p:nvSpPr>
            <p:spPr>
              <a:xfrm>
                <a:off x="0" y="-19050"/>
                <a:ext cx="442255" cy="317988"/>
              </a:xfrm>
              <a:prstGeom prst="rect">
                <a:avLst/>
              </a:prstGeom>
            </p:spPr>
            <p:txBody>
              <a:bodyPr lIns="50800" tIns="50800" rIns="50800" bIns="50800" rtlCol="0" anchor="ctr"/>
              <a:lstStyle/>
              <a:p>
                <a:pPr>
                  <a:lnSpc>
                    <a:spcPts val="2100"/>
                  </a:lnSpc>
                </a:pPr>
                <a:r>
                  <a:rPr lang="en-US" sz="1500" dirty="0">
                    <a:solidFill>
                      <a:srgbClr val="FFF9F7"/>
                    </a:solidFill>
                    <a:latin typeface="Oswald"/>
                  </a:rPr>
                  <a:t>PRODUCTION ET CONSOMMATION RESPONSABLE</a:t>
                </a:r>
              </a:p>
            </p:txBody>
          </p:sp>
        </p:grpSp>
        <p:grpSp>
          <p:nvGrpSpPr>
            <p:cNvPr id="31" name="Group 31"/>
            <p:cNvGrpSpPr/>
            <p:nvPr/>
          </p:nvGrpSpPr>
          <p:grpSpPr>
            <a:xfrm>
              <a:off x="8352303" y="108811"/>
              <a:ext cx="2123056" cy="939154"/>
              <a:chOff x="-12969" y="-30574"/>
              <a:chExt cx="419369" cy="185512"/>
            </a:xfrm>
          </p:grpSpPr>
          <p:sp>
            <p:nvSpPr>
              <p:cNvPr id="32" name="Freeform 32"/>
              <p:cNvSpPr/>
              <p:nvPr/>
            </p:nvSpPr>
            <p:spPr>
              <a:xfrm>
                <a:off x="0" y="0"/>
                <a:ext cx="406400" cy="147412"/>
              </a:xfrm>
              <a:custGeom>
                <a:avLst/>
                <a:gdLst/>
                <a:ahLst/>
                <a:cxnLst/>
                <a:rect l="l" t="t" r="r" b="b"/>
                <a:pathLst>
                  <a:path w="406400" h="147412">
                    <a:moveTo>
                      <a:pt x="0" y="0"/>
                    </a:moveTo>
                    <a:lnTo>
                      <a:pt x="406400" y="0"/>
                    </a:lnTo>
                    <a:lnTo>
                      <a:pt x="406400" y="147412"/>
                    </a:lnTo>
                    <a:lnTo>
                      <a:pt x="0" y="147412"/>
                    </a:lnTo>
                    <a:close/>
                  </a:path>
                </a:pathLst>
              </a:custGeom>
              <a:solidFill>
                <a:srgbClr val="3F7E44"/>
              </a:solidFill>
            </p:spPr>
          </p:sp>
          <p:sp>
            <p:nvSpPr>
              <p:cNvPr id="33" name="TextBox 33"/>
              <p:cNvSpPr txBox="1"/>
              <p:nvPr/>
            </p:nvSpPr>
            <p:spPr>
              <a:xfrm>
                <a:off x="-12969" y="-30574"/>
                <a:ext cx="406400" cy="185512"/>
              </a:xfrm>
              <a:prstGeom prst="rect">
                <a:avLst/>
              </a:prstGeom>
            </p:spPr>
            <p:txBody>
              <a:bodyPr lIns="50800" tIns="50800" rIns="50800" bIns="50800" rtlCol="0" anchor="ctr"/>
              <a:lstStyle/>
              <a:p>
                <a:pPr algn="ctr">
                  <a:lnSpc>
                    <a:spcPts val="2100"/>
                  </a:lnSpc>
                </a:pPr>
                <a:r>
                  <a:rPr lang="en-US" sz="1500" dirty="0">
                    <a:solidFill>
                      <a:srgbClr val="FFFFFF"/>
                    </a:solidFill>
                    <a:latin typeface="Oswald"/>
                  </a:rPr>
                  <a:t>ACTION CLIMATIQUE</a:t>
                </a:r>
              </a:p>
            </p:txBody>
          </p:sp>
        </p:grpSp>
        <p:grpSp>
          <p:nvGrpSpPr>
            <p:cNvPr id="34" name="Group 34"/>
            <p:cNvGrpSpPr/>
            <p:nvPr/>
          </p:nvGrpSpPr>
          <p:grpSpPr>
            <a:xfrm>
              <a:off x="12050159" y="83321"/>
              <a:ext cx="2365140" cy="998072"/>
              <a:chOff x="0" y="-29790"/>
              <a:chExt cx="467188" cy="197150"/>
            </a:xfrm>
          </p:grpSpPr>
          <p:sp>
            <p:nvSpPr>
              <p:cNvPr id="35" name="Freeform 35"/>
              <p:cNvSpPr/>
              <p:nvPr/>
            </p:nvSpPr>
            <p:spPr>
              <a:xfrm>
                <a:off x="0" y="0"/>
                <a:ext cx="467188" cy="159050"/>
              </a:xfrm>
              <a:custGeom>
                <a:avLst/>
                <a:gdLst/>
                <a:ahLst/>
                <a:cxnLst/>
                <a:rect l="l" t="t" r="r" b="b"/>
                <a:pathLst>
                  <a:path w="467188" h="159050">
                    <a:moveTo>
                      <a:pt x="0" y="0"/>
                    </a:moveTo>
                    <a:lnTo>
                      <a:pt x="467188" y="0"/>
                    </a:lnTo>
                    <a:lnTo>
                      <a:pt x="467188" y="159050"/>
                    </a:lnTo>
                    <a:lnTo>
                      <a:pt x="0" y="159050"/>
                    </a:lnTo>
                    <a:close/>
                  </a:path>
                </a:pathLst>
              </a:custGeom>
              <a:solidFill>
                <a:srgbClr val="0A97D9"/>
              </a:solidFill>
            </p:spPr>
          </p:sp>
          <p:sp>
            <p:nvSpPr>
              <p:cNvPr id="36" name="TextBox 36"/>
              <p:cNvSpPr txBox="1"/>
              <p:nvPr/>
            </p:nvSpPr>
            <p:spPr>
              <a:xfrm>
                <a:off x="0" y="-29790"/>
                <a:ext cx="467188" cy="197150"/>
              </a:xfrm>
              <a:prstGeom prst="rect">
                <a:avLst/>
              </a:prstGeom>
            </p:spPr>
            <p:txBody>
              <a:bodyPr lIns="50800" tIns="50800" rIns="50800" bIns="50800" rtlCol="0" anchor="ctr"/>
              <a:lstStyle/>
              <a:p>
                <a:pPr>
                  <a:lnSpc>
                    <a:spcPts val="2100"/>
                  </a:lnSpc>
                </a:pPr>
                <a:r>
                  <a:rPr lang="en-US" sz="1500" dirty="0">
                    <a:solidFill>
                      <a:srgbClr val="FFFFFF"/>
                    </a:solidFill>
                    <a:latin typeface="Oswald"/>
                  </a:rPr>
                  <a:t>LA VIE SOUS L’EAU</a:t>
                </a:r>
              </a:p>
            </p:txBody>
          </p:sp>
        </p:grpSp>
        <p:grpSp>
          <p:nvGrpSpPr>
            <p:cNvPr id="37" name="Group 37"/>
            <p:cNvGrpSpPr/>
            <p:nvPr/>
          </p:nvGrpSpPr>
          <p:grpSpPr>
            <a:xfrm>
              <a:off x="15674560" y="161061"/>
              <a:ext cx="2097470" cy="1027530"/>
              <a:chOff x="-7915" y="-8615"/>
              <a:chExt cx="414315" cy="202969"/>
            </a:xfrm>
          </p:grpSpPr>
          <p:sp>
            <p:nvSpPr>
              <p:cNvPr id="38" name="Freeform 38"/>
              <p:cNvSpPr/>
              <p:nvPr/>
            </p:nvSpPr>
            <p:spPr>
              <a:xfrm>
                <a:off x="0" y="0"/>
                <a:ext cx="406400" cy="164869"/>
              </a:xfrm>
              <a:custGeom>
                <a:avLst/>
                <a:gdLst/>
                <a:ahLst/>
                <a:cxnLst/>
                <a:rect l="l" t="t" r="r" b="b"/>
                <a:pathLst>
                  <a:path w="406400" h="164869">
                    <a:moveTo>
                      <a:pt x="0" y="0"/>
                    </a:moveTo>
                    <a:lnTo>
                      <a:pt x="406400" y="0"/>
                    </a:lnTo>
                    <a:lnTo>
                      <a:pt x="406400" y="164869"/>
                    </a:lnTo>
                    <a:lnTo>
                      <a:pt x="0" y="164869"/>
                    </a:lnTo>
                    <a:close/>
                  </a:path>
                </a:pathLst>
              </a:custGeom>
              <a:solidFill>
                <a:srgbClr val="56C02B"/>
              </a:solidFill>
            </p:spPr>
          </p:sp>
          <p:sp>
            <p:nvSpPr>
              <p:cNvPr id="39" name="TextBox 39"/>
              <p:cNvSpPr txBox="1"/>
              <p:nvPr/>
            </p:nvSpPr>
            <p:spPr>
              <a:xfrm>
                <a:off x="-7915" y="-8615"/>
                <a:ext cx="406400" cy="202969"/>
              </a:xfrm>
              <a:prstGeom prst="rect">
                <a:avLst/>
              </a:prstGeom>
            </p:spPr>
            <p:txBody>
              <a:bodyPr lIns="50800" tIns="50800" rIns="50800" bIns="50800" rtlCol="0" anchor="ctr"/>
              <a:lstStyle/>
              <a:p>
                <a:pPr>
                  <a:lnSpc>
                    <a:spcPts val="2100"/>
                  </a:lnSpc>
                </a:pPr>
                <a:r>
                  <a:rPr lang="en-US" sz="1500" dirty="0">
                    <a:solidFill>
                      <a:srgbClr val="FFFFFF"/>
                    </a:solidFill>
                    <a:latin typeface="Oswald"/>
                  </a:rPr>
                  <a:t>LA VIE SUR LA TERRE</a:t>
                </a:r>
              </a:p>
            </p:txBody>
          </p:sp>
        </p:grpSp>
      </p:grpSp>
      <p:sp>
        <p:nvSpPr>
          <p:cNvPr id="40" name="TextBox 40"/>
          <p:cNvSpPr txBox="1"/>
          <p:nvPr/>
        </p:nvSpPr>
        <p:spPr>
          <a:xfrm>
            <a:off x="1104364" y="2892081"/>
            <a:ext cx="16154936" cy="967105"/>
          </a:xfrm>
          <a:prstGeom prst="rect">
            <a:avLst/>
          </a:prstGeom>
        </p:spPr>
        <p:txBody>
          <a:bodyPr lIns="0" tIns="0" rIns="0" bIns="0" rtlCol="0" anchor="t">
            <a:spAutoFit/>
          </a:bodyPr>
          <a:lstStyle/>
          <a:p>
            <a:pPr algn="ctr">
              <a:lnSpc>
                <a:spcPts val="3919"/>
              </a:lnSpc>
              <a:spcBef>
                <a:spcPct val="0"/>
              </a:spcBef>
            </a:pPr>
            <a:r>
              <a:rPr lang="en-US" sz="2799">
                <a:solidFill>
                  <a:srgbClr val="545454"/>
                </a:solidFill>
                <a:latin typeface="Oswald"/>
              </a:rPr>
              <a:t>Grâce aux actions déjà entreprises par le groupe, nous sommes en mesure de contribuer à 11 des 17 thèmes des objectifs de développement durable.</a:t>
            </a:r>
          </a:p>
        </p:txBody>
      </p:sp>
      <p:sp>
        <p:nvSpPr>
          <p:cNvPr id="41" name="TextBox 41"/>
          <p:cNvSpPr txBox="1"/>
          <p:nvPr/>
        </p:nvSpPr>
        <p:spPr>
          <a:xfrm>
            <a:off x="5327407" y="215491"/>
            <a:ext cx="7708850" cy="1943735"/>
          </a:xfrm>
          <a:prstGeom prst="rect">
            <a:avLst/>
          </a:prstGeom>
        </p:spPr>
        <p:txBody>
          <a:bodyPr lIns="0" tIns="0" rIns="0" bIns="0" rtlCol="0" anchor="t">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
        <p:nvSpPr>
          <p:cNvPr id="42" name="TextBox 42"/>
          <p:cNvSpPr txBox="1"/>
          <p:nvPr/>
        </p:nvSpPr>
        <p:spPr>
          <a:xfrm>
            <a:off x="6813924" y="2282018"/>
            <a:ext cx="4571405" cy="405765"/>
          </a:xfrm>
          <a:prstGeom prst="rect">
            <a:avLst/>
          </a:prstGeom>
        </p:spPr>
        <p:txBody>
          <a:bodyPr lIns="0" tIns="0" rIns="0" bIns="0" rtlCol="0" anchor="t">
            <a:spAutoFit/>
          </a:bodyPr>
          <a:lstStyle/>
          <a:p>
            <a:pPr algn="ctr">
              <a:lnSpc>
                <a:spcPts val="3359"/>
              </a:lnSpc>
              <a:spcBef>
                <a:spcPct val="0"/>
              </a:spcBef>
            </a:pPr>
            <a:r>
              <a:rPr lang="en-US" sz="2400">
                <a:solidFill>
                  <a:srgbClr val="545454"/>
                </a:solidFill>
                <a:latin typeface="Oswald"/>
              </a:rPr>
              <a:t>OBJECTIFS DE DEVELOPPEMENT DURABLE</a:t>
            </a:r>
          </a:p>
        </p:txBody>
      </p:sp>
      <p:sp>
        <p:nvSpPr>
          <p:cNvPr id="43" name="Rectangle 42"/>
          <p:cNvSpPr/>
          <p:nvPr/>
        </p:nvSpPr>
        <p:spPr>
          <a:xfrm>
            <a:off x="14325600" y="4197577"/>
            <a:ext cx="1583841" cy="546169"/>
          </a:xfrm>
          <a:prstGeom prst="rect">
            <a:avLst/>
          </a:prstGeom>
          <a:solidFill>
            <a:srgbClr val="A21942"/>
          </a:solidFill>
          <a:ln>
            <a:solidFill>
              <a:srgbClr val="A219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47" name="Rectangle 46"/>
          <p:cNvSpPr/>
          <p:nvPr/>
        </p:nvSpPr>
        <p:spPr>
          <a:xfrm>
            <a:off x="14290183" y="4146621"/>
            <a:ext cx="1779908" cy="630942"/>
          </a:xfrm>
          <a:prstGeom prst="rect">
            <a:avLst/>
          </a:prstGeom>
        </p:spPr>
        <p:txBody>
          <a:bodyPr wrap="square">
            <a:spAutoFit/>
          </a:bodyPr>
          <a:lstStyle/>
          <a:p>
            <a:pPr>
              <a:lnSpc>
                <a:spcPts val="2100"/>
              </a:lnSpc>
            </a:pPr>
            <a:r>
              <a:rPr lang="en-US" sz="1200" dirty="0" smtClean="0">
                <a:solidFill>
                  <a:srgbClr val="FFFFFF"/>
                </a:solidFill>
                <a:latin typeface="Oswald"/>
              </a:rPr>
              <a:t>TRAVAIL DECENT ET CROISSANCE ECONOMIQUE</a:t>
            </a:r>
            <a:endParaRPr lang="en-US" sz="1200" dirty="0">
              <a:solidFill>
                <a:srgbClr val="FFFFFF"/>
              </a:solidFill>
              <a:latin typeface="Oswald"/>
            </a:endParaRPr>
          </a:p>
        </p:txBody>
      </p:sp>
    </p:spTree>
    <p:extLst>
      <p:ext uri="{BB962C8B-B14F-4D97-AF65-F5344CB8AC3E}">
        <p14:creationId xmlns:p14="http://schemas.microsoft.com/office/powerpoint/2010/main" val="1692740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6726423" y="3592347"/>
            <a:ext cx="1437591" cy="1437591"/>
            <a:chOff x="0" y="0"/>
            <a:chExt cx="650240" cy="650240"/>
          </a:xfrm>
        </p:grpSpPr>
        <p:sp>
          <p:nvSpPr>
            <p:cNvPr id="3" name="Freeform 3"/>
            <p:cNvSpPr/>
            <p:nvPr/>
          </p:nvSpPr>
          <p:spPr>
            <a:xfrm>
              <a:off x="0" y="0"/>
              <a:ext cx="650240" cy="650240"/>
            </a:xfrm>
            <a:custGeom>
              <a:avLst/>
              <a:gdLst/>
              <a:ahLst/>
              <a:cxnLst/>
              <a:rect l="l" t="t" r="r" b="b"/>
              <a:pathLst>
                <a:path w="650240" h="650240">
                  <a:moveTo>
                    <a:pt x="0" y="0"/>
                  </a:moveTo>
                  <a:lnTo>
                    <a:pt x="0" y="650240"/>
                  </a:lnTo>
                  <a:lnTo>
                    <a:pt x="650240" y="650240"/>
                  </a:lnTo>
                  <a:lnTo>
                    <a:pt x="650240" y="0"/>
                  </a:lnTo>
                  <a:close/>
                </a:path>
              </a:pathLst>
            </a:custGeom>
            <a:blipFill>
              <a:blip r:embed="rId2"/>
              <a:stretch>
                <a:fillRect/>
              </a:stretch>
            </a:blipFill>
          </p:spPr>
        </p:sp>
      </p:grpSp>
      <p:grpSp>
        <p:nvGrpSpPr>
          <p:cNvPr id="4" name="Group 4"/>
          <p:cNvGrpSpPr>
            <a:grpSpLocks noChangeAspect="1"/>
          </p:cNvGrpSpPr>
          <p:nvPr/>
        </p:nvGrpSpPr>
        <p:grpSpPr>
          <a:xfrm>
            <a:off x="13809023" y="3818235"/>
            <a:ext cx="1533257" cy="1024721"/>
            <a:chOff x="0" y="0"/>
            <a:chExt cx="814832" cy="544576"/>
          </a:xfrm>
        </p:grpSpPr>
        <p:sp>
          <p:nvSpPr>
            <p:cNvPr id="5" name="Freeform 5"/>
            <p:cNvSpPr/>
            <p:nvPr/>
          </p:nvSpPr>
          <p:spPr>
            <a:xfrm>
              <a:off x="0" y="0"/>
              <a:ext cx="814832" cy="544576"/>
            </a:xfrm>
            <a:custGeom>
              <a:avLst/>
              <a:gdLst/>
              <a:ahLst/>
              <a:cxnLst/>
              <a:rect l="l" t="t" r="r" b="b"/>
              <a:pathLst>
                <a:path w="814832" h="544576">
                  <a:moveTo>
                    <a:pt x="0" y="0"/>
                  </a:moveTo>
                  <a:lnTo>
                    <a:pt x="0" y="544576"/>
                  </a:lnTo>
                  <a:lnTo>
                    <a:pt x="814832" y="544576"/>
                  </a:lnTo>
                  <a:lnTo>
                    <a:pt x="814832" y="0"/>
                  </a:lnTo>
                  <a:close/>
                </a:path>
              </a:pathLst>
            </a:custGeom>
            <a:blipFill>
              <a:blip r:embed="rId3"/>
              <a:stretch>
                <a:fillRect/>
              </a:stretch>
            </a:blipFill>
          </p:spPr>
        </p:sp>
      </p:grpSp>
      <p:sp>
        <p:nvSpPr>
          <p:cNvPr id="6" name="Freeform 6"/>
          <p:cNvSpPr/>
          <p:nvPr/>
        </p:nvSpPr>
        <p:spPr>
          <a:xfrm>
            <a:off x="3018211" y="3518449"/>
            <a:ext cx="1516479" cy="1624292"/>
          </a:xfrm>
          <a:custGeom>
            <a:avLst/>
            <a:gdLst/>
            <a:ahLst/>
            <a:cxnLst/>
            <a:rect l="l" t="t" r="r" b="b"/>
            <a:pathLst>
              <a:path w="1516479" h="1624292">
                <a:moveTo>
                  <a:pt x="0" y="0"/>
                </a:moveTo>
                <a:lnTo>
                  <a:pt x="1516479" y="0"/>
                </a:lnTo>
                <a:lnTo>
                  <a:pt x="1516479" y="1624292"/>
                </a:lnTo>
                <a:lnTo>
                  <a:pt x="0" y="1624292"/>
                </a:lnTo>
                <a:lnTo>
                  <a:pt x="0" y="0"/>
                </a:lnTo>
                <a:close/>
              </a:path>
            </a:pathLst>
          </a:custGeom>
          <a:blipFill>
            <a:blip r:embed="rId4"/>
            <a:stretch>
              <a:fillRect l="-102372" t="-66737" b="-242043"/>
            </a:stretch>
          </a:blipFill>
        </p:spPr>
      </p:sp>
      <p:sp>
        <p:nvSpPr>
          <p:cNvPr id="7" name="Freeform 7"/>
          <p:cNvSpPr/>
          <p:nvPr/>
        </p:nvSpPr>
        <p:spPr>
          <a:xfrm>
            <a:off x="10377913" y="3592347"/>
            <a:ext cx="1221902" cy="1437591"/>
          </a:xfrm>
          <a:custGeom>
            <a:avLst/>
            <a:gdLst/>
            <a:ahLst/>
            <a:cxnLst/>
            <a:rect l="l" t="t" r="r" b="b"/>
            <a:pathLst>
              <a:path w="1221902" h="1437591">
                <a:moveTo>
                  <a:pt x="0" y="0"/>
                </a:moveTo>
                <a:lnTo>
                  <a:pt x="1221902" y="0"/>
                </a:lnTo>
                <a:lnTo>
                  <a:pt x="1221902" y="1437590"/>
                </a:lnTo>
                <a:lnTo>
                  <a:pt x="0" y="1437590"/>
                </a:lnTo>
                <a:lnTo>
                  <a:pt x="0" y="0"/>
                </a:lnTo>
                <a:close/>
              </a:path>
            </a:pathLst>
          </a:custGeom>
          <a:blipFill>
            <a:blip r:embed="rId5"/>
            <a:stretch>
              <a:fillRect t="-8348" b="-3489"/>
            </a:stretch>
          </a:blipFill>
        </p:spPr>
      </p:sp>
      <p:sp>
        <p:nvSpPr>
          <p:cNvPr id="8" name="Freeform 8"/>
          <p:cNvSpPr/>
          <p:nvPr/>
        </p:nvSpPr>
        <p:spPr>
          <a:xfrm>
            <a:off x="1838524" y="6670593"/>
            <a:ext cx="1057076" cy="1043623"/>
          </a:xfrm>
          <a:custGeom>
            <a:avLst/>
            <a:gdLst/>
            <a:ahLst/>
            <a:cxnLst/>
            <a:rect l="l" t="t" r="r" b="b"/>
            <a:pathLst>
              <a:path w="1057076" h="1043623">
                <a:moveTo>
                  <a:pt x="0" y="0"/>
                </a:moveTo>
                <a:lnTo>
                  <a:pt x="1057076" y="0"/>
                </a:lnTo>
                <a:lnTo>
                  <a:pt x="1057076" y="1043623"/>
                </a:lnTo>
                <a:lnTo>
                  <a:pt x="0" y="104362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4748641" y="6629991"/>
            <a:ext cx="1194959" cy="1084225"/>
          </a:xfrm>
          <a:custGeom>
            <a:avLst/>
            <a:gdLst/>
            <a:ahLst/>
            <a:cxnLst/>
            <a:rect l="l" t="t" r="r" b="b"/>
            <a:pathLst>
              <a:path w="1194959" h="1084225">
                <a:moveTo>
                  <a:pt x="0" y="0"/>
                </a:moveTo>
                <a:lnTo>
                  <a:pt x="1194960" y="0"/>
                </a:lnTo>
                <a:lnTo>
                  <a:pt x="1194960" y="1084224"/>
                </a:lnTo>
                <a:lnTo>
                  <a:pt x="0" y="108422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Freeform 10"/>
          <p:cNvSpPr/>
          <p:nvPr/>
        </p:nvSpPr>
        <p:spPr>
          <a:xfrm>
            <a:off x="8479386" y="6714793"/>
            <a:ext cx="1426614" cy="861312"/>
          </a:xfrm>
          <a:custGeom>
            <a:avLst/>
            <a:gdLst/>
            <a:ahLst/>
            <a:cxnLst/>
            <a:rect l="l" t="t" r="r" b="b"/>
            <a:pathLst>
              <a:path w="1426614" h="861312">
                <a:moveTo>
                  <a:pt x="0" y="0"/>
                </a:moveTo>
                <a:lnTo>
                  <a:pt x="1426614" y="0"/>
                </a:lnTo>
                <a:lnTo>
                  <a:pt x="1426614" y="861312"/>
                </a:lnTo>
                <a:lnTo>
                  <a:pt x="0" y="861312"/>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1" name="Freeform 11"/>
          <p:cNvSpPr/>
          <p:nvPr/>
        </p:nvSpPr>
        <p:spPr>
          <a:xfrm>
            <a:off x="12954000" y="6650338"/>
            <a:ext cx="905027" cy="1043532"/>
          </a:xfrm>
          <a:custGeom>
            <a:avLst/>
            <a:gdLst/>
            <a:ahLst/>
            <a:cxnLst/>
            <a:rect l="l" t="t" r="r" b="b"/>
            <a:pathLst>
              <a:path w="905027" h="1043532">
                <a:moveTo>
                  <a:pt x="0" y="0"/>
                </a:moveTo>
                <a:lnTo>
                  <a:pt x="905027" y="0"/>
                </a:lnTo>
                <a:lnTo>
                  <a:pt x="905027" y="1043532"/>
                </a:lnTo>
                <a:lnTo>
                  <a:pt x="0" y="104353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2" name="Freeform 12"/>
          <p:cNvSpPr/>
          <p:nvPr/>
        </p:nvSpPr>
        <p:spPr>
          <a:xfrm>
            <a:off x="16002000" y="6547861"/>
            <a:ext cx="1149615" cy="1149615"/>
          </a:xfrm>
          <a:custGeom>
            <a:avLst/>
            <a:gdLst/>
            <a:ahLst/>
            <a:cxnLst/>
            <a:rect l="l" t="t" r="r" b="b"/>
            <a:pathLst>
              <a:path w="1149615" h="1149615">
                <a:moveTo>
                  <a:pt x="0" y="0"/>
                </a:moveTo>
                <a:lnTo>
                  <a:pt x="1149615" y="0"/>
                </a:lnTo>
                <a:lnTo>
                  <a:pt x="1149615" y="1149615"/>
                </a:lnTo>
                <a:lnTo>
                  <a:pt x="0" y="1149615"/>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3" name="TextBox 13"/>
          <p:cNvSpPr txBox="1"/>
          <p:nvPr/>
        </p:nvSpPr>
        <p:spPr>
          <a:xfrm>
            <a:off x="11599815" y="7804803"/>
            <a:ext cx="3335385" cy="2051844"/>
          </a:xfrm>
          <a:prstGeom prst="rect">
            <a:avLst/>
          </a:prstGeom>
        </p:spPr>
        <p:txBody>
          <a:bodyPr wrap="square" lIns="0" tIns="0" rIns="0" bIns="0" rtlCol="0" anchor="t">
            <a:spAutoFit/>
          </a:bodyPr>
          <a:lstStyle/>
          <a:p>
            <a:pPr algn="ctr">
              <a:lnSpc>
                <a:spcPts val="3219"/>
              </a:lnSpc>
            </a:pPr>
            <a:r>
              <a:rPr lang="en-US" dirty="0" smtClean="0">
                <a:solidFill>
                  <a:srgbClr val="003057"/>
                </a:solidFill>
                <a:latin typeface="DIN Condensed Bold"/>
              </a:rPr>
              <a:t>VITICULTURE ECO-RESPONSABLE</a:t>
            </a:r>
            <a:endParaRPr lang="en-US" dirty="0">
              <a:solidFill>
                <a:srgbClr val="003057"/>
              </a:solidFill>
              <a:latin typeface="DIN Condensed Bold"/>
            </a:endParaRPr>
          </a:p>
          <a:p>
            <a:pPr algn="ctr">
              <a:lnSpc>
                <a:spcPts val="3219"/>
              </a:lnSpc>
            </a:pPr>
            <a:r>
              <a:rPr lang="fr-FR" dirty="0">
                <a:solidFill>
                  <a:srgbClr val="003057"/>
                </a:solidFill>
                <a:latin typeface="DIN Pro"/>
              </a:rPr>
              <a:t>Respect et protection de l'écosystème 0% d'herbicides en Champagne </a:t>
            </a:r>
            <a:r>
              <a:rPr lang="fr-FR" dirty="0" err="1">
                <a:solidFill>
                  <a:srgbClr val="003057"/>
                </a:solidFill>
                <a:latin typeface="DIN Pro"/>
              </a:rPr>
              <a:t>Ecopâturage</a:t>
            </a:r>
            <a:r>
              <a:rPr lang="fr-FR" dirty="0">
                <a:solidFill>
                  <a:srgbClr val="003057"/>
                </a:solidFill>
                <a:latin typeface="DIN Pro"/>
              </a:rPr>
              <a:t> en Camargue (5000 moutons)</a:t>
            </a:r>
            <a:endParaRPr lang="en-US" dirty="0">
              <a:solidFill>
                <a:srgbClr val="003057"/>
              </a:solidFill>
              <a:latin typeface="DIN Pro"/>
            </a:endParaRPr>
          </a:p>
        </p:txBody>
      </p:sp>
      <p:sp>
        <p:nvSpPr>
          <p:cNvPr id="14" name="TextBox 14"/>
          <p:cNvSpPr txBox="1"/>
          <p:nvPr/>
        </p:nvSpPr>
        <p:spPr>
          <a:xfrm>
            <a:off x="15011400" y="7804803"/>
            <a:ext cx="2906480" cy="2051844"/>
          </a:xfrm>
          <a:prstGeom prst="rect">
            <a:avLst/>
          </a:prstGeom>
        </p:spPr>
        <p:txBody>
          <a:bodyPr lIns="0" tIns="0" rIns="0" bIns="0" rtlCol="0" anchor="t">
            <a:spAutoFit/>
          </a:bodyPr>
          <a:lstStyle/>
          <a:p>
            <a:pPr algn="ctr">
              <a:lnSpc>
                <a:spcPts val="3219"/>
              </a:lnSpc>
            </a:pPr>
            <a:r>
              <a:rPr lang="en-US" dirty="0" smtClean="0">
                <a:solidFill>
                  <a:srgbClr val="003057"/>
                </a:solidFill>
                <a:latin typeface="DIN Condensed Bold"/>
              </a:rPr>
              <a:t>ACTEURS </a:t>
            </a:r>
            <a:r>
              <a:rPr lang="en-US" dirty="0">
                <a:solidFill>
                  <a:srgbClr val="003057"/>
                </a:solidFill>
                <a:latin typeface="DIN Condensed Bold"/>
              </a:rPr>
              <a:t>AND </a:t>
            </a:r>
            <a:r>
              <a:rPr lang="en-US" dirty="0" smtClean="0">
                <a:solidFill>
                  <a:srgbClr val="003057"/>
                </a:solidFill>
                <a:latin typeface="DIN Condensed Bold"/>
              </a:rPr>
              <a:t>TUTEURS</a:t>
            </a:r>
            <a:endParaRPr lang="en-US" dirty="0">
              <a:solidFill>
                <a:srgbClr val="003057"/>
              </a:solidFill>
              <a:latin typeface="DIN Condensed Bold"/>
            </a:endParaRPr>
          </a:p>
          <a:p>
            <a:pPr algn="ctr">
              <a:lnSpc>
                <a:spcPts val="3219"/>
              </a:lnSpc>
            </a:pPr>
            <a:r>
              <a:rPr lang="en-US" dirty="0" err="1" smtClean="0">
                <a:solidFill>
                  <a:srgbClr val="003057"/>
                </a:solidFill>
                <a:latin typeface="DIN Pro"/>
              </a:rPr>
              <a:t>Partenariats</a:t>
            </a:r>
            <a:r>
              <a:rPr lang="en-US" dirty="0" smtClean="0">
                <a:solidFill>
                  <a:srgbClr val="003057"/>
                </a:solidFill>
                <a:latin typeface="DIN Pro"/>
              </a:rPr>
              <a:t> avec </a:t>
            </a:r>
            <a:r>
              <a:rPr lang="en-US" dirty="0" err="1" smtClean="0">
                <a:solidFill>
                  <a:srgbClr val="003057"/>
                </a:solidFill>
                <a:latin typeface="DIN Pro"/>
              </a:rPr>
              <a:t>Avize</a:t>
            </a:r>
            <a:r>
              <a:rPr lang="en-US" dirty="0" smtClean="0">
                <a:solidFill>
                  <a:srgbClr val="003057"/>
                </a:solidFill>
                <a:latin typeface="DIN Pro"/>
              </a:rPr>
              <a:t> </a:t>
            </a:r>
            <a:r>
              <a:rPr lang="en-US" dirty="0" err="1" smtClean="0">
                <a:solidFill>
                  <a:srgbClr val="003057"/>
                </a:solidFill>
                <a:latin typeface="DIN Pro"/>
              </a:rPr>
              <a:t>Viticampus</a:t>
            </a:r>
            <a:r>
              <a:rPr lang="en-US" dirty="0" smtClean="0">
                <a:solidFill>
                  <a:srgbClr val="003057"/>
                </a:solidFill>
                <a:latin typeface="DIN Pro"/>
              </a:rPr>
              <a:t> :</a:t>
            </a:r>
          </a:p>
          <a:p>
            <a:pPr algn="ctr">
              <a:lnSpc>
                <a:spcPts val="3219"/>
              </a:lnSpc>
            </a:pPr>
            <a:r>
              <a:rPr lang="fr-FR" dirty="0">
                <a:solidFill>
                  <a:srgbClr val="003057"/>
                </a:solidFill>
                <a:latin typeface="DIN Pro"/>
              </a:rPr>
              <a:t>Création d'un réseau pour sensibiliser et aider d'autres vignerons à réaliser leur transformation écologique</a:t>
            </a:r>
            <a:endParaRPr lang="en-US" dirty="0" smtClean="0">
              <a:solidFill>
                <a:srgbClr val="003057"/>
              </a:solidFill>
              <a:latin typeface="DIN Pro"/>
            </a:endParaRPr>
          </a:p>
        </p:txBody>
      </p:sp>
      <p:sp>
        <p:nvSpPr>
          <p:cNvPr id="15" name="AutoShape 15"/>
          <p:cNvSpPr/>
          <p:nvPr/>
        </p:nvSpPr>
        <p:spPr>
          <a:xfrm flipV="1">
            <a:off x="685801" y="6080407"/>
            <a:ext cx="17232080" cy="24786"/>
          </a:xfrm>
          <a:prstGeom prst="line">
            <a:avLst/>
          </a:prstGeom>
          <a:ln w="38100" cap="flat">
            <a:solidFill>
              <a:srgbClr val="003057"/>
            </a:solidFill>
            <a:prstDash val="solid"/>
            <a:headEnd type="none" w="sm" len="sm"/>
            <a:tailEnd type="none" w="sm" len="sm"/>
          </a:ln>
        </p:spPr>
      </p:sp>
      <p:sp>
        <p:nvSpPr>
          <p:cNvPr id="17" name="TextBox 17"/>
          <p:cNvSpPr txBox="1"/>
          <p:nvPr/>
        </p:nvSpPr>
        <p:spPr>
          <a:xfrm>
            <a:off x="685800" y="7790040"/>
            <a:ext cx="3215462" cy="1641475"/>
          </a:xfrm>
          <a:prstGeom prst="rect">
            <a:avLst/>
          </a:prstGeom>
        </p:spPr>
        <p:txBody>
          <a:bodyPr wrap="square" lIns="0" tIns="0" rIns="0" bIns="0" rtlCol="0" anchor="t">
            <a:spAutoFit/>
          </a:bodyPr>
          <a:lstStyle/>
          <a:p>
            <a:pPr algn="ctr">
              <a:lnSpc>
                <a:spcPts val="3219"/>
              </a:lnSpc>
            </a:pPr>
            <a:r>
              <a:rPr lang="en-US" dirty="0">
                <a:solidFill>
                  <a:srgbClr val="003057"/>
                </a:solidFill>
                <a:latin typeface="DIN Condensed Bold"/>
              </a:rPr>
              <a:t>CARTON </a:t>
            </a:r>
            <a:r>
              <a:rPr lang="en-US" dirty="0" smtClean="0">
                <a:solidFill>
                  <a:srgbClr val="003057"/>
                </a:solidFill>
                <a:latin typeface="DIN Condensed Bold"/>
              </a:rPr>
              <a:t>ÉCOLOGIQUE</a:t>
            </a:r>
          </a:p>
          <a:p>
            <a:pPr algn="ctr">
              <a:lnSpc>
                <a:spcPts val="3219"/>
              </a:lnSpc>
            </a:pPr>
            <a:r>
              <a:rPr lang="fr-FR" dirty="0" smtClean="0">
                <a:solidFill>
                  <a:srgbClr val="003057"/>
                </a:solidFill>
                <a:latin typeface="DIN Pro"/>
              </a:rPr>
              <a:t>Emballages </a:t>
            </a:r>
            <a:r>
              <a:rPr lang="fr-FR" dirty="0">
                <a:solidFill>
                  <a:srgbClr val="003057"/>
                </a:solidFill>
                <a:latin typeface="DIN Pro"/>
              </a:rPr>
              <a:t>contrôlés et provenant de sources durables. Utilisation de fibres de cellulose (fibres vierges et recyclées)</a:t>
            </a:r>
            <a:endParaRPr lang="en-US" dirty="0">
              <a:solidFill>
                <a:srgbClr val="003057"/>
              </a:solidFill>
              <a:latin typeface="DIN Pro"/>
            </a:endParaRPr>
          </a:p>
        </p:txBody>
      </p:sp>
      <p:sp>
        <p:nvSpPr>
          <p:cNvPr id="18" name="TextBox 18"/>
          <p:cNvSpPr txBox="1"/>
          <p:nvPr/>
        </p:nvSpPr>
        <p:spPr>
          <a:xfrm>
            <a:off x="4114800" y="7790040"/>
            <a:ext cx="2416426" cy="2462213"/>
          </a:xfrm>
          <a:prstGeom prst="rect">
            <a:avLst/>
          </a:prstGeom>
        </p:spPr>
        <p:txBody>
          <a:bodyPr lIns="0" tIns="0" rIns="0" bIns="0" rtlCol="0" anchor="t">
            <a:spAutoFit/>
          </a:bodyPr>
          <a:lstStyle/>
          <a:p>
            <a:pPr algn="ctr">
              <a:lnSpc>
                <a:spcPts val="3219"/>
              </a:lnSpc>
            </a:pPr>
            <a:r>
              <a:rPr lang="en-US" dirty="0" smtClean="0">
                <a:solidFill>
                  <a:srgbClr val="003057"/>
                </a:solidFill>
                <a:latin typeface="DIN Condensed Bold"/>
              </a:rPr>
              <a:t>CERTIFICATIONS IFS</a:t>
            </a:r>
            <a:endParaRPr lang="en-US" dirty="0">
              <a:solidFill>
                <a:srgbClr val="003057"/>
              </a:solidFill>
              <a:latin typeface="DIN Condensed Bold"/>
            </a:endParaRPr>
          </a:p>
          <a:p>
            <a:pPr algn="ctr">
              <a:lnSpc>
                <a:spcPts val="3219"/>
              </a:lnSpc>
            </a:pPr>
            <a:r>
              <a:rPr lang="en-US" dirty="0">
                <a:solidFill>
                  <a:srgbClr val="003057"/>
                </a:solidFill>
                <a:latin typeface="DIN Pro"/>
              </a:rPr>
              <a:t>SITES </a:t>
            </a:r>
            <a:r>
              <a:rPr lang="en-US" dirty="0" err="1" smtClean="0">
                <a:solidFill>
                  <a:srgbClr val="003057"/>
                </a:solidFill>
                <a:latin typeface="DIN Pro"/>
              </a:rPr>
              <a:t>Certifiés</a:t>
            </a:r>
            <a:r>
              <a:rPr lang="en-US" dirty="0" smtClean="0">
                <a:solidFill>
                  <a:srgbClr val="003057"/>
                </a:solidFill>
                <a:latin typeface="DIN Pro"/>
              </a:rPr>
              <a:t> </a:t>
            </a:r>
            <a:r>
              <a:rPr lang="en-US" dirty="0">
                <a:solidFill>
                  <a:srgbClr val="003057"/>
                </a:solidFill>
                <a:latin typeface="DIN Pro"/>
              </a:rPr>
              <a:t>ISO 9001, ISO 14001, ISO 22000</a:t>
            </a:r>
          </a:p>
          <a:p>
            <a:pPr algn="ctr">
              <a:lnSpc>
                <a:spcPts val="3219"/>
              </a:lnSpc>
              <a:spcBef>
                <a:spcPct val="0"/>
              </a:spcBef>
            </a:pPr>
            <a:r>
              <a:rPr lang="fr-FR" dirty="0">
                <a:solidFill>
                  <a:srgbClr val="003057"/>
                </a:solidFill>
                <a:latin typeface="DIN Pro"/>
              </a:rPr>
              <a:t>Excellence en matière de sécurité, de qualité des aliments et de satisfaction de la clientèle</a:t>
            </a:r>
            <a:endParaRPr lang="en-US" dirty="0">
              <a:solidFill>
                <a:srgbClr val="003057"/>
              </a:solidFill>
              <a:latin typeface="DIN Pro"/>
            </a:endParaRPr>
          </a:p>
        </p:txBody>
      </p:sp>
      <p:sp>
        <p:nvSpPr>
          <p:cNvPr id="19" name="TextBox 19"/>
          <p:cNvSpPr txBox="1"/>
          <p:nvPr/>
        </p:nvSpPr>
        <p:spPr>
          <a:xfrm>
            <a:off x="6723644" y="7804803"/>
            <a:ext cx="4553956" cy="2462213"/>
          </a:xfrm>
          <a:prstGeom prst="rect">
            <a:avLst/>
          </a:prstGeom>
        </p:spPr>
        <p:txBody>
          <a:bodyPr wrap="square" lIns="0" tIns="0" rIns="0" bIns="0" rtlCol="0" anchor="t">
            <a:spAutoFit/>
          </a:bodyPr>
          <a:lstStyle/>
          <a:p>
            <a:pPr algn="ctr">
              <a:lnSpc>
                <a:spcPts val="3219"/>
              </a:lnSpc>
            </a:pPr>
            <a:r>
              <a:rPr lang="en-US" dirty="0" smtClean="0">
                <a:solidFill>
                  <a:srgbClr val="003057"/>
                </a:solidFill>
                <a:latin typeface="DIN Condensed Bold"/>
              </a:rPr>
              <a:t>CUVEES FAITES A PARTIR DE RAISINS BIOLOGIQUE </a:t>
            </a:r>
          </a:p>
          <a:p>
            <a:pPr algn="ctr">
              <a:lnSpc>
                <a:spcPts val="3219"/>
              </a:lnSpc>
            </a:pPr>
            <a:r>
              <a:rPr lang="en-US" dirty="0" err="1" smtClean="0">
                <a:solidFill>
                  <a:srgbClr val="003057"/>
                </a:solidFill>
                <a:latin typeface="DIN Pro"/>
              </a:rPr>
              <a:t>Toutes</a:t>
            </a:r>
            <a:r>
              <a:rPr lang="en-US" dirty="0" smtClean="0">
                <a:solidFill>
                  <a:srgbClr val="003057"/>
                </a:solidFill>
                <a:latin typeface="DIN Pro"/>
              </a:rPr>
              <a:t> </a:t>
            </a:r>
            <a:r>
              <a:rPr lang="en-US" dirty="0" err="1" smtClean="0">
                <a:solidFill>
                  <a:srgbClr val="003057"/>
                </a:solidFill>
                <a:latin typeface="DIN Pro"/>
              </a:rPr>
              <a:t>nos</a:t>
            </a:r>
            <a:r>
              <a:rPr lang="en-US" dirty="0" smtClean="0">
                <a:solidFill>
                  <a:srgbClr val="003057"/>
                </a:solidFill>
                <a:latin typeface="DIN Pro"/>
              </a:rPr>
              <a:t> </a:t>
            </a:r>
            <a:r>
              <a:rPr lang="en-US" dirty="0" err="1" smtClean="0">
                <a:solidFill>
                  <a:srgbClr val="003057"/>
                </a:solidFill>
                <a:latin typeface="DIN Pro"/>
              </a:rPr>
              <a:t>cuvées</a:t>
            </a:r>
            <a:r>
              <a:rPr lang="en-US" dirty="0" smtClean="0">
                <a:solidFill>
                  <a:srgbClr val="003057"/>
                </a:solidFill>
                <a:latin typeface="DIN Pro"/>
              </a:rPr>
              <a:t> Rosés de </a:t>
            </a:r>
            <a:r>
              <a:rPr lang="en-US" dirty="0" err="1" smtClean="0">
                <a:solidFill>
                  <a:srgbClr val="003057"/>
                </a:solidFill>
                <a:latin typeface="DIN Pro"/>
              </a:rPr>
              <a:t>Camarque</a:t>
            </a:r>
            <a:r>
              <a:rPr lang="en-US" dirty="0" smtClean="0">
                <a:solidFill>
                  <a:srgbClr val="003057"/>
                </a:solidFill>
                <a:latin typeface="DIN Pro"/>
              </a:rPr>
              <a:t> et de Provence </a:t>
            </a:r>
            <a:r>
              <a:rPr lang="en-US" dirty="0" err="1" smtClean="0">
                <a:solidFill>
                  <a:srgbClr val="003057"/>
                </a:solidFill>
                <a:latin typeface="DIN Pro"/>
              </a:rPr>
              <a:t>sont</a:t>
            </a:r>
            <a:r>
              <a:rPr lang="en-US" dirty="0" smtClean="0">
                <a:solidFill>
                  <a:srgbClr val="003057"/>
                </a:solidFill>
                <a:latin typeface="DIN Pro"/>
              </a:rPr>
              <a:t> issue de la viticulture </a:t>
            </a:r>
            <a:r>
              <a:rPr lang="en-US" dirty="0" err="1" smtClean="0">
                <a:solidFill>
                  <a:srgbClr val="003057"/>
                </a:solidFill>
                <a:latin typeface="DIN Pro"/>
              </a:rPr>
              <a:t>biologique</a:t>
            </a:r>
            <a:r>
              <a:rPr lang="en-US" dirty="0" smtClean="0">
                <a:solidFill>
                  <a:srgbClr val="003057"/>
                </a:solidFill>
                <a:latin typeface="DIN Pro"/>
              </a:rPr>
              <a:t>.</a:t>
            </a:r>
            <a:endParaRPr lang="en-US" dirty="0">
              <a:solidFill>
                <a:srgbClr val="003057"/>
              </a:solidFill>
              <a:latin typeface="DIN Pro"/>
            </a:endParaRPr>
          </a:p>
          <a:p>
            <a:pPr algn="ctr">
              <a:lnSpc>
                <a:spcPts val="3219"/>
              </a:lnSpc>
              <a:spcBef>
                <a:spcPct val="0"/>
              </a:spcBef>
            </a:pPr>
            <a:r>
              <a:rPr lang="fr-FR" dirty="0">
                <a:solidFill>
                  <a:srgbClr val="003057"/>
                </a:solidFill>
                <a:latin typeface="DIN Pro"/>
              </a:rPr>
              <a:t>Les vignobles champenois ont commencé leur conversion à partir de la récolte 2020.</a:t>
            </a:r>
            <a:endParaRPr lang="en-US" dirty="0">
              <a:solidFill>
                <a:srgbClr val="003057"/>
              </a:solidFill>
              <a:latin typeface="DIN Pro"/>
            </a:endParaRPr>
          </a:p>
        </p:txBody>
      </p:sp>
      <p:sp>
        <p:nvSpPr>
          <p:cNvPr id="20" name="TextBox 20"/>
          <p:cNvSpPr txBox="1"/>
          <p:nvPr/>
        </p:nvSpPr>
        <p:spPr>
          <a:xfrm>
            <a:off x="6477000" y="5161738"/>
            <a:ext cx="2036577" cy="923330"/>
          </a:xfrm>
          <a:prstGeom prst="rect">
            <a:avLst/>
          </a:prstGeom>
        </p:spPr>
        <p:txBody>
          <a:bodyPr wrap="square" lIns="0" tIns="0" rIns="0" bIns="0" rtlCol="0" anchor="t">
            <a:spAutoFit/>
          </a:bodyPr>
          <a:lstStyle/>
          <a:p>
            <a:pPr algn="ctr">
              <a:lnSpc>
                <a:spcPts val="2430"/>
              </a:lnSpc>
            </a:pPr>
            <a:r>
              <a:rPr lang="en-US" sz="1736" spc="6" dirty="0" smtClean="0">
                <a:solidFill>
                  <a:srgbClr val="003057"/>
                </a:solidFill>
                <a:latin typeface="DIN Pro Italics"/>
              </a:rPr>
              <a:t>Certification de Haute </a:t>
            </a:r>
            <a:r>
              <a:rPr lang="en-US" sz="1736" spc="6" dirty="0" err="1" smtClean="0">
                <a:solidFill>
                  <a:srgbClr val="003057"/>
                </a:solidFill>
                <a:latin typeface="DIN Pro Italics"/>
              </a:rPr>
              <a:t>Valeur</a:t>
            </a:r>
            <a:r>
              <a:rPr lang="en-US" sz="1736" spc="6" dirty="0" smtClean="0">
                <a:solidFill>
                  <a:srgbClr val="003057"/>
                </a:solidFill>
                <a:latin typeface="DIN Pro Italics"/>
              </a:rPr>
              <a:t> </a:t>
            </a:r>
            <a:r>
              <a:rPr lang="en-US" sz="1736" spc="6" dirty="0" err="1" smtClean="0">
                <a:solidFill>
                  <a:srgbClr val="003057"/>
                </a:solidFill>
                <a:latin typeface="DIN Pro Italics"/>
              </a:rPr>
              <a:t>environnementale</a:t>
            </a:r>
            <a:endParaRPr lang="en-US" sz="1736" spc="6" dirty="0">
              <a:solidFill>
                <a:srgbClr val="003057"/>
              </a:solidFill>
              <a:latin typeface="DIN Pro Italics"/>
            </a:endParaRPr>
          </a:p>
        </p:txBody>
      </p:sp>
      <p:sp>
        <p:nvSpPr>
          <p:cNvPr id="21" name="TextBox 21"/>
          <p:cNvSpPr txBox="1"/>
          <p:nvPr/>
        </p:nvSpPr>
        <p:spPr>
          <a:xfrm>
            <a:off x="2506109" y="5164695"/>
            <a:ext cx="2540681" cy="615553"/>
          </a:xfrm>
          <a:prstGeom prst="rect">
            <a:avLst/>
          </a:prstGeom>
        </p:spPr>
        <p:txBody>
          <a:bodyPr wrap="square" lIns="0" tIns="0" rIns="0" bIns="0" rtlCol="0" anchor="t">
            <a:spAutoFit/>
          </a:bodyPr>
          <a:lstStyle/>
          <a:p>
            <a:pPr algn="ctr">
              <a:lnSpc>
                <a:spcPts val="2430"/>
              </a:lnSpc>
            </a:pPr>
            <a:r>
              <a:rPr lang="en-US" sz="1736" spc="6" dirty="0" smtClean="0">
                <a:solidFill>
                  <a:srgbClr val="003057"/>
                </a:solidFill>
                <a:latin typeface="DIN Pro Italics"/>
              </a:rPr>
              <a:t>Certification de Viticulture Durable</a:t>
            </a:r>
            <a:endParaRPr lang="en-US" sz="1736" spc="6" dirty="0">
              <a:solidFill>
                <a:srgbClr val="003057"/>
              </a:solidFill>
              <a:latin typeface="DIN Pro Italics"/>
            </a:endParaRPr>
          </a:p>
        </p:txBody>
      </p:sp>
      <p:sp>
        <p:nvSpPr>
          <p:cNvPr id="22" name="TextBox 22"/>
          <p:cNvSpPr txBox="1"/>
          <p:nvPr/>
        </p:nvSpPr>
        <p:spPr>
          <a:xfrm>
            <a:off x="10283254" y="5046705"/>
            <a:ext cx="1411219" cy="923330"/>
          </a:xfrm>
          <a:prstGeom prst="rect">
            <a:avLst/>
          </a:prstGeom>
        </p:spPr>
        <p:txBody>
          <a:bodyPr lIns="0" tIns="0" rIns="0" bIns="0" rtlCol="0" anchor="t">
            <a:spAutoFit/>
          </a:bodyPr>
          <a:lstStyle/>
          <a:p>
            <a:pPr algn="ctr">
              <a:lnSpc>
                <a:spcPts val="2430"/>
              </a:lnSpc>
            </a:pPr>
            <a:r>
              <a:rPr lang="en-US" sz="1736" spc="6" dirty="0" smtClean="0">
                <a:solidFill>
                  <a:srgbClr val="003057"/>
                </a:solidFill>
                <a:latin typeface="DIN Pro Italics"/>
              </a:rPr>
              <a:t>Agriculture </a:t>
            </a:r>
            <a:r>
              <a:rPr lang="en-US" sz="1736" spc="6" dirty="0" err="1" smtClean="0">
                <a:solidFill>
                  <a:srgbClr val="003057"/>
                </a:solidFill>
                <a:latin typeface="DIN Pro Italics"/>
              </a:rPr>
              <a:t>Biologique</a:t>
            </a:r>
            <a:endParaRPr lang="en-US" sz="1736" spc="6" dirty="0" smtClean="0">
              <a:solidFill>
                <a:srgbClr val="003057"/>
              </a:solidFill>
              <a:latin typeface="DIN Pro Italics"/>
            </a:endParaRPr>
          </a:p>
          <a:p>
            <a:pPr algn="ctr">
              <a:lnSpc>
                <a:spcPts val="2430"/>
              </a:lnSpc>
            </a:pPr>
            <a:r>
              <a:rPr lang="en-US" sz="1736" spc="6" dirty="0" smtClean="0">
                <a:solidFill>
                  <a:srgbClr val="003057"/>
                </a:solidFill>
                <a:latin typeface="DIN Pro Italics"/>
              </a:rPr>
              <a:t>(FR)</a:t>
            </a:r>
            <a:endParaRPr lang="en-US" sz="1736" spc="6" dirty="0">
              <a:solidFill>
                <a:srgbClr val="003057"/>
              </a:solidFill>
              <a:latin typeface="DIN Pro Italics"/>
            </a:endParaRPr>
          </a:p>
        </p:txBody>
      </p:sp>
      <p:sp>
        <p:nvSpPr>
          <p:cNvPr id="23" name="TextBox 23"/>
          <p:cNvSpPr txBox="1"/>
          <p:nvPr/>
        </p:nvSpPr>
        <p:spPr>
          <a:xfrm>
            <a:off x="13870043" y="5046705"/>
            <a:ext cx="1411219" cy="923330"/>
          </a:xfrm>
          <a:prstGeom prst="rect">
            <a:avLst/>
          </a:prstGeom>
        </p:spPr>
        <p:txBody>
          <a:bodyPr lIns="0" tIns="0" rIns="0" bIns="0" rtlCol="0" anchor="t">
            <a:spAutoFit/>
          </a:bodyPr>
          <a:lstStyle/>
          <a:p>
            <a:pPr algn="ctr">
              <a:lnSpc>
                <a:spcPts val="2430"/>
              </a:lnSpc>
            </a:pPr>
            <a:r>
              <a:rPr lang="en-US" sz="1736" spc="6" dirty="0" smtClean="0">
                <a:solidFill>
                  <a:srgbClr val="003057"/>
                </a:solidFill>
                <a:latin typeface="DIN Pro Italics"/>
              </a:rPr>
              <a:t>Agriculture </a:t>
            </a:r>
            <a:r>
              <a:rPr lang="en-US" sz="1736" spc="6" dirty="0" err="1" smtClean="0">
                <a:solidFill>
                  <a:srgbClr val="003057"/>
                </a:solidFill>
                <a:latin typeface="DIN Pro Italics"/>
              </a:rPr>
              <a:t>Biologique</a:t>
            </a:r>
            <a:endParaRPr lang="en-US" sz="1736" spc="6" dirty="0">
              <a:solidFill>
                <a:srgbClr val="003057"/>
              </a:solidFill>
              <a:latin typeface="DIN Pro Italics"/>
            </a:endParaRPr>
          </a:p>
          <a:p>
            <a:pPr algn="ctr">
              <a:lnSpc>
                <a:spcPts val="2430"/>
              </a:lnSpc>
            </a:pPr>
            <a:r>
              <a:rPr lang="en-US" sz="1736" spc="6" dirty="0" smtClean="0">
                <a:solidFill>
                  <a:srgbClr val="003057"/>
                </a:solidFill>
                <a:latin typeface="DIN Pro Italics"/>
              </a:rPr>
              <a:t>(EU)</a:t>
            </a:r>
            <a:endParaRPr lang="en-US" sz="1736" spc="6" dirty="0">
              <a:solidFill>
                <a:srgbClr val="003057"/>
              </a:solidFill>
              <a:latin typeface="DIN Pro Italics"/>
            </a:endParaRPr>
          </a:p>
        </p:txBody>
      </p:sp>
      <p:sp>
        <p:nvSpPr>
          <p:cNvPr id="24" name="AutoShape 24"/>
          <p:cNvSpPr/>
          <p:nvPr/>
        </p:nvSpPr>
        <p:spPr>
          <a:xfrm>
            <a:off x="685800" y="3314700"/>
            <a:ext cx="17232080" cy="14691"/>
          </a:xfrm>
          <a:prstGeom prst="line">
            <a:avLst/>
          </a:prstGeom>
          <a:ln w="38100" cap="flat">
            <a:solidFill>
              <a:srgbClr val="003057"/>
            </a:solidFill>
            <a:prstDash val="solid"/>
            <a:headEnd type="none" w="sm" len="sm"/>
            <a:tailEnd type="none" w="sm" len="sm"/>
          </a:ln>
        </p:spPr>
      </p:sp>
      <p:sp>
        <p:nvSpPr>
          <p:cNvPr id="25" name="Freeform 7"/>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16"/>
            <a:stretch>
              <a:fillRect/>
            </a:stretch>
          </a:blipFill>
        </p:spPr>
      </p:sp>
      <p:sp>
        <p:nvSpPr>
          <p:cNvPr id="27" name="Rectangle 26"/>
          <p:cNvSpPr/>
          <p:nvPr/>
        </p:nvSpPr>
        <p:spPr>
          <a:xfrm>
            <a:off x="4643801" y="722652"/>
            <a:ext cx="9144000" cy="2092881"/>
          </a:xfrm>
          <a:prstGeom prst="rect">
            <a:avLst/>
          </a:prstGeom>
        </p:spPr>
        <p:txBody>
          <a:bodyPr>
            <a:spAutoFit/>
          </a:bodyPr>
          <a:lstStyle/>
          <a:p>
            <a:pPr lvl="0" algn="ctr">
              <a:lnSpc>
                <a:spcPts val="7840"/>
              </a:lnSpc>
              <a:spcBef>
                <a:spcPct val="0"/>
              </a:spcBef>
            </a:pPr>
            <a:r>
              <a:rPr lang="fr-FR" sz="5600" dirty="0">
                <a:solidFill>
                  <a:srgbClr val="916D43"/>
                </a:solidFill>
                <a:latin typeface="Oswald Bold"/>
              </a:rPr>
              <a:t>NOTRE ENGAGEMENT POUR l’ENVIRONNEMENT</a:t>
            </a:r>
            <a:endParaRPr lang="en-US" sz="5600" dirty="0">
              <a:solidFill>
                <a:srgbClr val="916D43"/>
              </a:solidFill>
              <a:latin typeface="Oswald Bold"/>
            </a:endParaRPr>
          </a:p>
        </p:txBody>
      </p:sp>
    </p:spTree>
    <p:extLst>
      <p:ext uri="{BB962C8B-B14F-4D97-AF65-F5344CB8AC3E}">
        <p14:creationId xmlns:p14="http://schemas.microsoft.com/office/powerpoint/2010/main" val="660021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33601" y="7412865"/>
            <a:ext cx="3461606" cy="2395568"/>
          </a:xfrm>
          <a:custGeom>
            <a:avLst/>
            <a:gdLst/>
            <a:ahLst/>
            <a:cxnLst/>
            <a:rect l="l" t="t" r="r" b="b"/>
            <a:pathLst>
              <a:path w="3686219" h="2457480">
                <a:moveTo>
                  <a:pt x="0" y="0"/>
                </a:moveTo>
                <a:lnTo>
                  <a:pt x="3686219" y="0"/>
                </a:lnTo>
                <a:lnTo>
                  <a:pt x="3686219" y="2457480"/>
                </a:lnTo>
                <a:lnTo>
                  <a:pt x="0" y="2457480"/>
                </a:lnTo>
                <a:lnTo>
                  <a:pt x="0" y="0"/>
                </a:lnTo>
                <a:close/>
              </a:path>
            </a:pathLst>
          </a:custGeom>
          <a:blipFill>
            <a:blip r:embed="rId2"/>
            <a:stretch>
              <a:fillRect/>
            </a:stretch>
          </a:blipFill>
        </p:spPr>
      </p:sp>
      <p:sp>
        <p:nvSpPr>
          <p:cNvPr id="3" name="Freeform 3"/>
          <p:cNvSpPr/>
          <p:nvPr/>
        </p:nvSpPr>
        <p:spPr>
          <a:xfrm>
            <a:off x="7656307" y="7412865"/>
            <a:ext cx="3200400" cy="2395568"/>
          </a:xfrm>
          <a:custGeom>
            <a:avLst/>
            <a:gdLst/>
            <a:ahLst/>
            <a:cxnLst/>
            <a:rect l="l" t="t" r="r" b="b"/>
            <a:pathLst>
              <a:path w="3686219" h="2457480">
                <a:moveTo>
                  <a:pt x="0" y="0"/>
                </a:moveTo>
                <a:lnTo>
                  <a:pt x="3686219" y="0"/>
                </a:lnTo>
                <a:lnTo>
                  <a:pt x="3686219" y="2457480"/>
                </a:lnTo>
                <a:lnTo>
                  <a:pt x="0" y="2457480"/>
                </a:lnTo>
                <a:lnTo>
                  <a:pt x="0" y="0"/>
                </a:lnTo>
                <a:close/>
              </a:path>
            </a:pathLst>
          </a:custGeom>
          <a:blipFill>
            <a:blip r:embed="rId3"/>
            <a:stretch>
              <a:fillRect/>
            </a:stretch>
          </a:blipFill>
        </p:spPr>
      </p:sp>
      <p:sp>
        <p:nvSpPr>
          <p:cNvPr id="5" name="TextBox 5"/>
          <p:cNvSpPr txBox="1"/>
          <p:nvPr/>
        </p:nvSpPr>
        <p:spPr>
          <a:xfrm>
            <a:off x="2025906" y="3626678"/>
            <a:ext cx="3738508" cy="2231380"/>
          </a:xfrm>
          <a:prstGeom prst="rect">
            <a:avLst/>
          </a:prstGeom>
        </p:spPr>
        <p:txBody>
          <a:bodyPr lIns="0" tIns="0" rIns="0" bIns="0" rtlCol="0" anchor="t">
            <a:spAutoFit/>
          </a:bodyPr>
          <a:lstStyle/>
          <a:p>
            <a:pPr algn="ctr">
              <a:lnSpc>
                <a:spcPts val="2940"/>
              </a:lnSpc>
              <a:spcBef>
                <a:spcPct val="0"/>
              </a:spcBef>
            </a:pPr>
            <a:r>
              <a:rPr lang="en-US" sz="2100" dirty="0" smtClean="0">
                <a:solidFill>
                  <a:srgbClr val="916D43"/>
                </a:solidFill>
                <a:latin typeface="Oswald"/>
              </a:rPr>
              <a:t>VITISTIM</a:t>
            </a:r>
          </a:p>
          <a:p>
            <a:pPr algn="just">
              <a:lnSpc>
                <a:spcPts val="2940"/>
              </a:lnSpc>
              <a:spcBef>
                <a:spcPct val="0"/>
              </a:spcBef>
            </a:pPr>
            <a:r>
              <a:rPr lang="fr-FR" sz="2100" dirty="0">
                <a:solidFill>
                  <a:srgbClr val="545454"/>
                </a:solidFill>
                <a:latin typeface="Oswald"/>
              </a:rPr>
              <a:t>Stimuler les défenses naturelles de la vigne à l'aide d'</a:t>
            </a:r>
            <a:r>
              <a:rPr lang="fr-FR" sz="2100" dirty="0" err="1">
                <a:solidFill>
                  <a:srgbClr val="545454"/>
                </a:solidFill>
                <a:latin typeface="Oswald"/>
              </a:rPr>
              <a:t>éliciteurs</a:t>
            </a:r>
            <a:r>
              <a:rPr lang="fr-FR" sz="2100" dirty="0">
                <a:solidFill>
                  <a:srgbClr val="545454"/>
                </a:solidFill>
                <a:latin typeface="Oswald"/>
              </a:rPr>
              <a:t> et de micro-organismes afin de réduire l'utilisation d'intrants, notamment de produits phytosanitaires.</a:t>
            </a:r>
            <a:endParaRPr lang="en-US" sz="2100" dirty="0">
              <a:solidFill>
                <a:srgbClr val="545454"/>
              </a:solidFill>
              <a:latin typeface="Oswald"/>
            </a:endParaRPr>
          </a:p>
        </p:txBody>
      </p:sp>
      <p:sp>
        <p:nvSpPr>
          <p:cNvPr id="6" name="TextBox 6"/>
          <p:cNvSpPr txBox="1"/>
          <p:nvPr/>
        </p:nvSpPr>
        <p:spPr>
          <a:xfrm>
            <a:off x="7247303" y="3622922"/>
            <a:ext cx="4018409" cy="2975173"/>
          </a:xfrm>
          <a:prstGeom prst="rect">
            <a:avLst/>
          </a:prstGeom>
        </p:spPr>
        <p:txBody>
          <a:bodyPr wrap="square" lIns="0" tIns="0" rIns="0" bIns="0" rtlCol="0" anchor="t">
            <a:spAutoFit/>
          </a:bodyPr>
          <a:lstStyle/>
          <a:p>
            <a:pPr algn="ctr">
              <a:lnSpc>
                <a:spcPts val="2940"/>
              </a:lnSpc>
              <a:spcBef>
                <a:spcPct val="0"/>
              </a:spcBef>
            </a:pPr>
            <a:r>
              <a:rPr lang="en-US" sz="2100" dirty="0">
                <a:solidFill>
                  <a:srgbClr val="916D43"/>
                </a:solidFill>
                <a:latin typeface="Oswald"/>
              </a:rPr>
              <a:t>VERT COT’EAUX</a:t>
            </a:r>
          </a:p>
          <a:p>
            <a:pPr algn="just">
              <a:lnSpc>
                <a:spcPts val="2940"/>
              </a:lnSpc>
              <a:spcBef>
                <a:spcPct val="0"/>
              </a:spcBef>
            </a:pPr>
            <a:r>
              <a:rPr lang="fr-FR" sz="2100" dirty="0">
                <a:solidFill>
                  <a:srgbClr val="545454"/>
                </a:solidFill>
                <a:latin typeface="Oswald"/>
              </a:rPr>
              <a:t>3 campagnes viticoles successives pour former, sensibiliser et accompagner les viticulteurs souhaitant améliorer leurs pratiques d'entretien des sols pour atteindre le zéro herbicide et réduire l'utilisation des produits phytosanitaires, y compris les résidus.</a:t>
            </a:r>
            <a:endParaRPr lang="en-US" sz="2100" dirty="0">
              <a:solidFill>
                <a:srgbClr val="545454"/>
              </a:solidFill>
              <a:latin typeface="Oswald"/>
            </a:endParaRPr>
          </a:p>
        </p:txBody>
      </p:sp>
      <p:sp>
        <p:nvSpPr>
          <p:cNvPr id="7" name="TextBox 7"/>
          <p:cNvSpPr txBox="1"/>
          <p:nvPr/>
        </p:nvSpPr>
        <p:spPr>
          <a:xfrm>
            <a:off x="12712110" y="3622922"/>
            <a:ext cx="4127480" cy="3718967"/>
          </a:xfrm>
          <a:prstGeom prst="rect">
            <a:avLst/>
          </a:prstGeom>
        </p:spPr>
        <p:txBody>
          <a:bodyPr lIns="0" tIns="0" rIns="0" bIns="0" rtlCol="0" anchor="t">
            <a:spAutoFit/>
          </a:bodyPr>
          <a:lstStyle/>
          <a:p>
            <a:pPr algn="ctr">
              <a:lnSpc>
                <a:spcPts val="2940"/>
              </a:lnSpc>
              <a:spcBef>
                <a:spcPct val="0"/>
              </a:spcBef>
            </a:pPr>
            <a:r>
              <a:rPr lang="en-US" sz="2100" dirty="0">
                <a:solidFill>
                  <a:srgbClr val="916D43"/>
                </a:solidFill>
                <a:latin typeface="Oswald"/>
              </a:rPr>
              <a:t>MATING DISRUPTION</a:t>
            </a:r>
          </a:p>
          <a:p>
            <a:pPr algn="just">
              <a:lnSpc>
                <a:spcPts val="2940"/>
              </a:lnSpc>
              <a:spcBef>
                <a:spcPct val="0"/>
              </a:spcBef>
            </a:pPr>
            <a:r>
              <a:rPr lang="en-US" sz="2100" dirty="0">
                <a:solidFill>
                  <a:srgbClr val="545454"/>
                </a:solidFill>
                <a:latin typeface="Oswald"/>
              </a:rPr>
              <a:t>Recognized alternative to insecticide treatments. Nearly 90% of vineyards susceptible to grape berry moths use confusion spraying</a:t>
            </a:r>
            <a:r>
              <a:rPr lang="en-US" sz="2100" dirty="0" smtClean="0">
                <a:solidFill>
                  <a:srgbClr val="545454"/>
                </a:solidFill>
                <a:latin typeface="Oswald"/>
              </a:rPr>
              <a:t>.</a:t>
            </a:r>
          </a:p>
          <a:p>
            <a:pPr algn="just">
              <a:lnSpc>
                <a:spcPts val="2940"/>
              </a:lnSpc>
              <a:spcBef>
                <a:spcPct val="0"/>
              </a:spcBef>
            </a:pPr>
            <a:r>
              <a:rPr lang="fr-FR" sz="2100" dirty="0">
                <a:solidFill>
                  <a:srgbClr val="FF0000"/>
                </a:solidFill>
                <a:latin typeface="Oswald"/>
              </a:rPr>
              <a:t>Alternative reconnue aux traitements insecticides. Près de 90 % des vignobles sensibles aux </a:t>
            </a:r>
            <a:r>
              <a:rPr lang="fr-FR" sz="2100" dirty="0" smtClean="0">
                <a:solidFill>
                  <a:srgbClr val="FF0000"/>
                </a:solidFill>
                <a:latin typeface="Oswald"/>
              </a:rPr>
              <a:t>attaques de papillons de </a:t>
            </a:r>
            <a:r>
              <a:rPr lang="fr-FR" sz="2100" dirty="0">
                <a:solidFill>
                  <a:srgbClr val="FF0000"/>
                </a:solidFill>
                <a:latin typeface="Oswald"/>
              </a:rPr>
              <a:t>la grappe utilisent la pulvérisation de confusion.</a:t>
            </a:r>
            <a:endParaRPr lang="en-US" sz="2100" dirty="0">
              <a:solidFill>
                <a:srgbClr val="FF0000"/>
              </a:solidFill>
              <a:latin typeface="Oswald"/>
            </a:endParaRPr>
          </a:p>
        </p:txBody>
      </p:sp>
      <p:sp>
        <p:nvSpPr>
          <p:cNvPr id="11" name="Freeform 7"/>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sp>
        <p:nvSpPr>
          <p:cNvPr id="9" name="Rectangle 8"/>
          <p:cNvSpPr/>
          <p:nvPr/>
        </p:nvSpPr>
        <p:spPr>
          <a:xfrm>
            <a:off x="5764414" y="439795"/>
            <a:ext cx="7471999" cy="2092881"/>
          </a:xfrm>
          <a:prstGeom prst="rect">
            <a:avLst/>
          </a:prstGeom>
        </p:spPr>
        <p:txBody>
          <a:bodyPr wrap="square">
            <a:spAutoFit/>
          </a:bodyPr>
          <a:lstStyle/>
          <a:p>
            <a:pPr lvl="0" algn="ctr">
              <a:lnSpc>
                <a:spcPts val="7840"/>
              </a:lnSpc>
              <a:spcBef>
                <a:spcPct val="0"/>
              </a:spcBef>
            </a:pPr>
            <a:r>
              <a:rPr lang="fr-FR" sz="5600" dirty="0">
                <a:solidFill>
                  <a:srgbClr val="916D43"/>
                </a:solidFill>
                <a:latin typeface="Oswald Bold"/>
              </a:rPr>
              <a:t>NOTRE ENGAGEMENT </a:t>
            </a:r>
            <a:r>
              <a:rPr lang="fr-FR" sz="5600" dirty="0" smtClean="0">
                <a:solidFill>
                  <a:srgbClr val="916D43"/>
                </a:solidFill>
                <a:latin typeface="Oswald Bold"/>
              </a:rPr>
              <a:t>DANS LE VIGNOBLE</a:t>
            </a:r>
            <a:endParaRPr lang="fr-FR" sz="5600" dirty="0">
              <a:solidFill>
                <a:srgbClr val="916D43"/>
              </a:solidFill>
              <a:latin typeface="Oswald Bold"/>
            </a:endParaRPr>
          </a:p>
        </p:txBody>
      </p:sp>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62002" y="7429500"/>
            <a:ext cx="3593352" cy="239556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664525" y="6395313"/>
            <a:ext cx="2529796" cy="3695700"/>
          </a:xfrm>
          <a:custGeom>
            <a:avLst/>
            <a:gdLst/>
            <a:ahLst/>
            <a:cxnLst/>
            <a:rect l="l" t="t" r="r" b="b"/>
            <a:pathLst>
              <a:path w="2725116" h="4087674">
                <a:moveTo>
                  <a:pt x="0" y="0"/>
                </a:moveTo>
                <a:lnTo>
                  <a:pt x="2725116" y="0"/>
                </a:lnTo>
                <a:lnTo>
                  <a:pt x="2725116" y="4087674"/>
                </a:lnTo>
                <a:lnTo>
                  <a:pt x="0" y="4087674"/>
                </a:lnTo>
                <a:lnTo>
                  <a:pt x="0" y="0"/>
                </a:lnTo>
                <a:close/>
              </a:path>
            </a:pathLst>
          </a:custGeom>
          <a:blipFill>
            <a:blip r:embed="rId2"/>
            <a:stretch>
              <a:fillRect/>
            </a:stretch>
          </a:blipFill>
        </p:spPr>
      </p:sp>
      <p:sp>
        <p:nvSpPr>
          <p:cNvPr id="3" name="Freeform 3"/>
          <p:cNvSpPr/>
          <p:nvPr/>
        </p:nvSpPr>
        <p:spPr>
          <a:xfrm>
            <a:off x="8048007" y="6395313"/>
            <a:ext cx="2403776" cy="3690870"/>
          </a:xfrm>
          <a:custGeom>
            <a:avLst/>
            <a:gdLst/>
            <a:ahLst/>
            <a:cxnLst/>
            <a:rect l="l" t="t" r="r" b="b"/>
            <a:pathLst>
              <a:path w="2725116" h="4087674">
                <a:moveTo>
                  <a:pt x="0" y="0"/>
                </a:moveTo>
                <a:lnTo>
                  <a:pt x="2725116" y="0"/>
                </a:lnTo>
                <a:lnTo>
                  <a:pt x="2725116" y="4087673"/>
                </a:lnTo>
                <a:lnTo>
                  <a:pt x="0" y="4087673"/>
                </a:lnTo>
                <a:lnTo>
                  <a:pt x="0" y="0"/>
                </a:lnTo>
                <a:close/>
              </a:path>
            </a:pathLst>
          </a:custGeom>
          <a:blipFill>
            <a:blip r:embed="rId3"/>
            <a:stretch>
              <a:fillRect/>
            </a:stretch>
          </a:blipFill>
        </p:spPr>
      </p:sp>
      <p:sp>
        <p:nvSpPr>
          <p:cNvPr id="4" name="TextBox 4"/>
          <p:cNvSpPr txBox="1"/>
          <p:nvPr/>
        </p:nvSpPr>
        <p:spPr>
          <a:xfrm>
            <a:off x="3999910" y="923925"/>
            <a:ext cx="10499973" cy="953135"/>
          </a:xfrm>
          <a:prstGeom prst="rect">
            <a:avLst/>
          </a:prstGeom>
        </p:spPr>
        <p:txBody>
          <a:bodyPr lIns="0" tIns="0" rIns="0" bIns="0" rtlCol="0" anchor="t">
            <a:spAutoFit/>
          </a:bodyPr>
          <a:lstStyle/>
          <a:p>
            <a:pPr algn="ctr">
              <a:lnSpc>
                <a:spcPts val="7840"/>
              </a:lnSpc>
              <a:spcBef>
                <a:spcPct val="0"/>
              </a:spcBef>
            </a:pPr>
            <a:r>
              <a:rPr lang="en-US" sz="5600" dirty="0">
                <a:solidFill>
                  <a:srgbClr val="916D43"/>
                </a:solidFill>
                <a:latin typeface="Oswald Bold"/>
              </a:rPr>
              <a:t>OUR COMMITMENTS IN PRODUCTION</a:t>
            </a:r>
          </a:p>
        </p:txBody>
      </p:sp>
      <p:sp>
        <p:nvSpPr>
          <p:cNvPr id="5" name="TextBox 5"/>
          <p:cNvSpPr txBox="1"/>
          <p:nvPr/>
        </p:nvSpPr>
        <p:spPr>
          <a:xfrm>
            <a:off x="2895600" y="2933699"/>
            <a:ext cx="3738508" cy="2975173"/>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FRET 21</a:t>
            </a:r>
          </a:p>
          <a:p>
            <a:pPr algn="just">
              <a:lnSpc>
                <a:spcPts val="2940"/>
              </a:lnSpc>
              <a:spcBef>
                <a:spcPct val="0"/>
              </a:spcBef>
            </a:pPr>
            <a:r>
              <a:rPr lang="fr-FR" sz="2100" dirty="0" smtClean="0">
                <a:solidFill>
                  <a:srgbClr val="545454"/>
                </a:solidFill>
                <a:latin typeface="Oswald"/>
              </a:rPr>
              <a:t>Depuis </a:t>
            </a:r>
            <a:r>
              <a:rPr lang="fr-FR" sz="2100" dirty="0">
                <a:solidFill>
                  <a:srgbClr val="545454"/>
                </a:solidFill>
                <a:latin typeface="Oswald"/>
              </a:rPr>
              <a:t>2021, nous participons à l'initiative Fret 21, qui encourage les entreprises agissant en tant que donneurs d'ordre des transporteurs à mieux intégrer l'impact des transports dans leur stratégie de développement durable.</a:t>
            </a:r>
            <a:endParaRPr lang="en-US" sz="2100" dirty="0" smtClean="0">
              <a:solidFill>
                <a:srgbClr val="545454"/>
              </a:solidFill>
              <a:latin typeface="Oswald"/>
            </a:endParaRPr>
          </a:p>
        </p:txBody>
      </p:sp>
      <p:sp>
        <p:nvSpPr>
          <p:cNvPr id="6" name="TextBox 6"/>
          <p:cNvSpPr txBox="1"/>
          <p:nvPr/>
        </p:nvSpPr>
        <p:spPr>
          <a:xfrm>
            <a:off x="7412775" y="2933700"/>
            <a:ext cx="3674241" cy="2975173"/>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LIGHT WEIGHTING BOTTLES</a:t>
            </a:r>
          </a:p>
          <a:p>
            <a:pPr algn="just">
              <a:lnSpc>
                <a:spcPts val="2940"/>
              </a:lnSpc>
              <a:spcBef>
                <a:spcPct val="0"/>
              </a:spcBef>
            </a:pPr>
            <a:r>
              <a:rPr lang="fr-FR" sz="2100" dirty="0" smtClean="0">
                <a:solidFill>
                  <a:srgbClr val="545454"/>
                </a:solidFill>
                <a:latin typeface="Oswald"/>
              </a:rPr>
              <a:t>En </a:t>
            </a:r>
            <a:r>
              <a:rPr lang="fr-FR" sz="2100" dirty="0">
                <a:solidFill>
                  <a:srgbClr val="545454"/>
                </a:solidFill>
                <a:latin typeface="Oswald"/>
              </a:rPr>
              <a:t>1997, VPM a été le premier acteur champenois à décider d'utiliser des bouteilles allégées. L'allègement des bouteilles est également en cours chez GDL, qui prévoit d'expédier ses vins dans un contenant allégé de près de 30 %</a:t>
            </a:r>
            <a:endParaRPr lang="en-US" sz="2100" dirty="0">
              <a:solidFill>
                <a:srgbClr val="545454"/>
              </a:solidFill>
              <a:latin typeface="Oswald"/>
            </a:endParaRPr>
          </a:p>
        </p:txBody>
      </p:sp>
      <p:sp>
        <p:nvSpPr>
          <p:cNvPr id="7" name="TextBox 7"/>
          <p:cNvSpPr txBox="1"/>
          <p:nvPr/>
        </p:nvSpPr>
        <p:spPr>
          <a:xfrm>
            <a:off x="11865683" y="2933699"/>
            <a:ext cx="4127480" cy="2231380"/>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SUPPLIER SPECIFICATIONS</a:t>
            </a:r>
          </a:p>
          <a:p>
            <a:pPr algn="just">
              <a:lnSpc>
                <a:spcPts val="2940"/>
              </a:lnSpc>
              <a:spcBef>
                <a:spcPct val="0"/>
              </a:spcBef>
            </a:pPr>
            <a:r>
              <a:rPr lang="fr-FR" sz="2100" dirty="0" smtClean="0">
                <a:solidFill>
                  <a:srgbClr val="545454"/>
                </a:solidFill>
                <a:latin typeface="Oswald"/>
              </a:rPr>
              <a:t>Nos </a:t>
            </a:r>
            <a:r>
              <a:rPr lang="fr-FR" sz="2100" dirty="0">
                <a:solidFill>
                  <a:srgbClr val="545454"/>
                </a:solidFill>
                <a:latin typeface="Oswald"/>
              </a:rPr>
              <a:t>fournisseurs doivent respecter les spécifications environnementales que nous leur avons données et s'engagent ainsi à partager nos valeurs et nos engagements.</a:t>
            </a:r>
            <a:endParaRPr lang="en-US" sz="2100" dirty="0">
              <a:solidFill>
                <a:srgbClr val="545454"/>
              </a:solidFill>
              <a:latin typeface="Oswald"/>
            </a:endParaRPr>
          </a:p>
        </p:txBody>
      </p:sp>
      <p:sp>
        <p:nvSpPr>
          <p:cNvPr id="9" name="Freeform 7"/>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4564" y="6395313"/>
            <a:ext cx="2460580" cy="369087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38398" y="6646764"/>
            <a:ext cx="2501849" cy="3556373"/>
          </a:xfrm>
          <a:custGeom>
            <a:avLst/>
            <a:gdLst/>
            <a:ahLst/>
            <a:cxnLst/>
            <a:rect l="l" t="t" r="r" b="b"/>
            <a:pathLst>
              <a:path w="3120696" h="4287786">
                <a:moveTo>
                  <a:pt x="0" y="0"/>
                </a:moveTo>
                <a:lnTo>
                  <a:pt x="3120696" y="0"/>
                </a:lnTo>
                <a:lnTo>
                  <a:pt x="3120696" y="4287786"/>
                </a:lnTo>
                <a:lnTo>
                  <a:pt x="0" y="4287786"/>
                </a:lnTo>
                <a:lnTo>
                  <a:pt x="0" y="0"/>
                </a:lnTo>
                <a:close/>
              </a:path>
            </a:pathLst>
          </a:custGeom>
          <a:blipFill>
            <a:blip r:embed="rId2"/>
            <a:stretch>
              <a:fillRect t="-4585" b="-4585"/>
            </a:stretch>
          </a:blipFill>
        </p:spPr>
      </p:sp>
      <p:sp>
        <p:nvSpPr>
          <p:cNvPr id="3" name="Freeform 3"/>
          <p:cNvSpPr/>
          <p:nvPr/>
        </p:nvSpPr>
        <p:spPr>
          <a:xfrm>
            <a:off x="7895654" y="6646764"/>
            <a:ext cx="2335950" cy="3562276"/>
          </a:xfrm>
          <a:custGeom>
            <a:avLst/>
            <a:gdLst/>
            <a:ahLst/>
            <a:cxnLst/>
            <a:rect l="l" t="t" r="r" b="b"/>
            <a:pathLst>
              <a:path w="2739035" h="4287786">
                <a:moveTo>
                  <a:pt x="0" y="0"/>
                </a:moveTo>
                <a:lnTo>
                  <a:pt x="2739035" y="0"/>
                </a:lnTo>
                <a:lnTo>
                  <a:pt x="2739035" y="4287786"/>
                </a:lnTo>
                <a:lnTo>
                  <a:pt x="0" y="4287786"/>
                </a:lnTo>
                <a:lnTo>
                  <a:pt x="0" y="0"/>
                </a:lnTo>
                <a:close/>
              </a:path>
            </a:pathLst>
          </a:custGeom>
          <a:blipFill>
            <a:blip r:embed="rId3"/>
            <a:stretch>
              <a:fillRect l="-4362"/>
            </a:stretch>
          </a:blipFill>
        </p:spPr>
      </p:sp>
      <p:sp>
        <p:nvSpPr>
          <p:cNvPr id="4" name="TextBox 4"/>
          <p:cNvSpPr txBox="1"/>
          <p:nvPr/>
        </p:nvSpPr>
        <p:spPr>
          <a:xfrm>
            <a:off x="1143000" y="923925"/>
            <a:ext cx="15280859" cy="1000274"/>
          </a:xfrm>
          <a:prstGeom prst="rect">
            <a:avLst/>
          </a:prstGeom>
        </p:spPr>
        <p:txBody>
          <a:bodyPr wrap="square" lIns="0" tIns="0" rIns="0" bIns="0" rtlCol="0" anchor="t">
            <a:spAutoFit/>
          </a:bodyPr>
          <a:lstStyle/>
          <a:p>
            <a:pPr algn="ctr">
              <a:lnSpc>
                <a:spcPts val="7840"/>
              </a:lnSpc>
              <a:spcBef>
                <a:spcPct val="0"/>
              </a:spcBef>
            </a:pPr>
            <a:r>
              <a:rPr lang="en-US" sz="5600" dirty="0">
                <a:solidFill>
                  <a:srgbClr val="916D43"/>
                </a:solidFill>
                <a:latin typeface="Oswald Bold"/>
              </a:rPr>
              <a:t>OUR COMMITMENTS TO CORPORATE GOVERNANCE</a:t>
            </a:r>
          </a:p>
        </p:txBody>
      </p:sp>
      <p:sp>
        <p:nvSpPr>
          <p:cNvPr id="5" name="TextBox 5"/>
          <p:cNvSpPr txBox="1"/>
          <p:nvPr/>
        </p:nvSpPr>
        <p:spPr>
          <a:xfrm>
            <a:off x="1531309" y="2933700"/>
            <a:ext cx="4316029" cy="3718967"/>
          </a:xfrm>
          <a:prstGeom prst="rect">
            <a:avLst/>
          </a:prstGeom>
        </p:spPr>
        <p:txBody>
          <a:bodyPr wrap="square" lIns="0" tIns="0" rIns="0" bIns="0" rtlCol="0" anchor="t">
            <a:spAutoFit/>
          </a:bodyPr>
          <a:lstStyle/>
          <a:p>
            <a:pPr algn="ctr">
              <a:lnSpc>
                <a:spcPts val="2940"/>
              </a:lnSpc>
            </a:pPr>
            <a:r>
              <a:rPr lang="en-US" sz="2100" dirty="0">
                <a:solidFill>
                  <a:srgbClr val="916D43"/>
                </a:solidFill>
                <a:latin typeface="Oswald"/>
              </a:rPr>
              <a:t>GLOBAL COMPACT</a:t>
            </a:r>
          </a:p>
          <a:p>
            <a:pPr algn="just">
              <a:lnSpc>
                <a:spcPts val="2940"/>
              </a:lnSpc>
              <a:spcBef>
                <a:spcPct val="0"/>
              </a:spcBef>
            </a:pPr>
            <a:r>
              <a:rPr lang="fr-FR" sz="2100" dirty="0" smtClean="0">
                <a:solidFill>
                  <a:srgbClr val="545454"/>
                </a:solidFill>
                <a:latin typeface="Oswald"/>
              </a:rPr>
              <a:t>En </a:t>
            </a:r>
            <a:r>
              <a:rPr lang="fr-FR" sz="2100" dirty="0">
                <a:solidFill>
                  <a:srgbClr val="545454"/>
                </a:solidFill>
                <a:latin typeface="Oswald"/>
              </a:rPr>
              <a:t>mai 2003, nous nous sommes engagés à respecter et à promouvoir les principes du Pacte mondial. En répondant à cet appel, notre entreprise s'engage volontairement à adopter, soutenir et appliquer 10 principes dans les domaines des droits de l'homme, des droits du travail, de la protection de l'environnement et de la lutte contre la corruption.</a:t>
            </a:r>
            <a:endParaRPr lang="en-US" sz="2100" dirty="0">
              <a:solidFill>
                <a:srgbClr val="545454"/>
              </a:solidFill>
              <a:latin typeface="Oswald"/>
            </a:endParaRPr>
          </a:p>
        </p:txBody>
      </p:sp>
      <p:sp>
        <p:nvSpPr>
          <p:cNvPr id="6" name="TextBox 6"/>
          <p:cNvSpPr txBox="1"/>
          <p:nvPr/>
        </p:nvSpPr>
        <p:spPr>
          <a:xfrm>
            <a:off x="7226509" y="2933700"/>
            <a:ext cx="3674241" cy="2975173"/>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ANTI-CORRUPTION MEASURES</a:t>
            </a:r>
          </a:p>
          <a:p>
            <a:pPr algn="just">
              <a:lnSpc>
                <a:spcPts val="2940"/>
              </a:lnSpc>
              <a:spcBef>
                <a:spcPct val="0"/>
              </a:spcBef>
            </a:pPr>
            <a:r>
              <a:rPr lang="fr-FR" sz="2100" dirty="0" smtClean="0">
                <a:solidFill>
                  <a:srgbClr val="545454"/>
                </a:solidFill>
                <a:latin typeface="Oswald"/>
              </a:rPr>
              <a:t>Rédaction </a:t>
            </a:r>
            <a:r>
              <a:rPr lang="fr-FR" sz="2100" dirty="0">
                <a:solidFill>
                  <a:srgbClr val="545454"/>
                </a:solidFill>
                <a:latin typeface="Oswald"/>
              </a:rPr>
              <a:t>d'un code de conduite anti-corruption, approuvé par le conseil d'administration, qui a également approuvé une charte d'éthique boursière. En outre, le groupe a choisi la solution </a:t>
            </a:r>
            <a:r>
              <a:rPr lang="fr-FR" sz="2100" dirty="0">
                <a:solidFill>
                  <a:srgbClr val="FF0000"/>
                </a:solidFill>
                <a:latin typeface="Oswald"/>
              </a:rPr>
              <a:t>EQS </a:t>
            </a:r>
            <a:r>
              <a:rPr lang="fr-FR" sz="2100" dirty="0" err="1">
                <a:solidFill>
                  <a:srgbClr val="FF0000"/>
                </a:solidFill>
                <a:latin typeface="Oswald"/>
              </a:rPr>
              <a:t>Integrity</a:t>
            </a:r>
            <a:r>
              <a:rPr lang="fr-FR" sz="2100" dirty="0">
                <a:solidFill>
                  <a:srgbClr val="FF0000"/>
                </a:solidFill>
                <a:latin typeface="Oswald"/>
              </a:rPr>
              <a:t> Line </a:t>
            </a:r>
            <a:r>
              <a:rPr lang="fr-FR" sz="2100" dirty="0">
                <a:solidFill>
                  <a:srgbClr val="545454"/>
                </a:solidFill>
                <a:latin typeface="Oswald"/>
              </a:rPr>
              <a:t>pour mettre en place son système d'alerte.</a:t>
            </a:r>
            <a:endParaRPr lang="en-US" sz="2100" dirty="0">
              <a:solidFill>
                <a:srgbClr val="545454"/>
              </a:solidFill>
              <a:latin typeface="Oswald"/>
            </a:endParaRPr>
          </a:p>
        </p:txBody>
      </p:sp>
      <p:sp>
        <p:nvSpPr>
          <p:cNvPr id="7" name="TextBox 7"/>
          <p:cNvSpPr txBox="1"/>
          <p:nvPr/>
        </p:nvSpPr>
        <p:spPr>
          <a:xfrm>
            <a:off x="12279920" y="2934965"/>
            <a:ext cx="4127480" cy="3718967"/>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DATA PROTECTION</a:t>
            </a:r>
          </a:p>
          <a:p>
            <a:pPr algn="just">
              <a:lnSpc>
                <a:spcPts val="2940"/>
              </a:lnSpc>
              <a:spcBef>
                <a:spcPct val="0"/>
              </a:spcBef>
            </a:pPr>
            <a:r>
              <a:rPr lang="fr-FR" sz="2100" dirty="0" smtClean="0">
                <a:solidFill>
                  <a:srgbClr val="545454"/>
                </a:solidFill>
                <a:latin typeface="Oswald"/>
              </a:rPr>
              <a:t>Le </a:t>
            </a:r>
            <a:r>
              <a:rPr lang="fr-FR" sz="2100" dirty="0">
                <a:solidFill>
                  <a:srgbClr val="545454"/>
                </a:solidFill>
                <a:latin typeface="Oswald"/>
              </a:rPr>
              <a:t>groupe </a:t>
            </a:r>
            <a:r>
              <a:rPr lang="fr-FR" sz="2100" dirty="0" err="1">
                <a:solidFill>
                  <a:srgbClr val="545454"/>
                </a:solidFill>
                <a:latin typeface="Oswald"/>
              </a:rPr>
              <a:t>Vranken-Pommery</a:t>
            </a:r>
            <a:r>
              <a:rPr lang="fr-FR" sz="2100" dirty="0">
                <a:solidFill>
                  <a:srgbClr val="545454"/>
                </a:solidFill>
                <a:latin typeface="Oswald"/>
              </a:rPr>
              <a:t> Monopole a d'abord mis en place un délégué interne à la protection des données, puis un délégué à la protection des données. Plusieurs actions d'identification des traitements de données personnelles et des risques ont été menées pour la France et les filiales concernées, et un registre des traitements a été établi.</a:t>
            </a:r>
            <a:endParaRPr lang="en-US" sz="2100" dirty="0">
              <a:solidFill>
                <a:srgbClr val="545454"/>
              </a:solidFill>
              <a:latin typeface="Oswald"/>
            </a:endParaRPr>
          </a:p>
        </p:txBody>
      </p:sp>
      <p:sp>
        <p:nvSpPr>
          <p:cNvPr id="9" name="Freeform 7"/>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58119" y="6640861"/>
            <a:ext cx="2371082" cy="355637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38558" y="3425963"/>
            <a:ext cx="2949442" cy="5960455"/>
          </a:xfrm>
          <a:custGeom>
            <a:avLst/>
            <a:gdLst/>
            <a:ahLst/>
            <a:cxnLst/>
            <a:rect l="l" t="t" r="r" b="b"/>
            <a:pathLst>
              <a:path w="2949442" h="5960455">
                <a:moveTo>
                  <a:pt x="0" y="0"/>
                </a:moveTo>
                <a:lnTo>
                  <a:pt x="2949442" y="0"/>
                </a:lnTo>
                <a:lnTo>
                  <a:pt x="2949442" y="5960455"/>
                </a:lnTo>
                <a:lnTo>
                  <a:pt x="0" y="5960455"/>
                </a:lnTo>
                <a:lnTo>
                  <a:pt x="0" y="0"/>
                </a:lnTo>
                <a:close/>
              </a:path>
            </a:pathLst>
          </a:custGeom>
          <a:blipFill>
            <a:blip r:embed="rId2"/>
            <a:stretch>
              <a:fillRect l="-15047" r="-19677"/>
            </a:stretch>
          </a:blipFill>
        </p:spPr>
      </p:sp>
      <p:sp>
        <p:nvSpPr>
          <p:cNvPr id="3" name="Freeform 3"/>
          <p:cNvSpPr/>
          <p:nvPr/>
        </p:nvSpPr>
        <p:spPr>
          <a:xfrm>
            <a:off x="2721" y="3261168"/>
            <a:ext cx="3158510" cy="6125250"/>
          </a:xfrm>
          <a:custGeom>
            <a:avLst/>
            <a:gdLst/>
            <a:ahLst/>
            <a:cxnLst/>
            <a:rect l="l" t="t" r="r" b="b"/>
            <a:pathLst>
              <a:path w="3158510" h="6125250">
                <a:moveTo>
                  <a:pt x="0" y="0"/>
                </a:moveTo>
                <a:lnTo>
                  <a:pt x="3158510" y="0"/>
                </a:lnTo>
                <a:lnTo>
                  <a:pt x="3158510" y="6125250"/>
                </a:lnTo>
                <a:lnTo>
                  <a:pt x="0" y="6125250"/>
                </a:lnTo>
                <a:lnTo>
                  <a:pt x="0" y="0"/>
                </a:lnTo>
                <a:close/>
              </a:path>
            </a:pathLst>
          </a:custGeom>
          <a:blipFill>
            <a:blip r:embed="rId3"/>
            <a:stretch>
              <a:fillRect l="-16303" r="-12982"/>
            </a:stretch>
          </a:blipFill>
        </p:spPr>
      </p:sp>
      <p:sp>
        <p:nvSpPr>
          <p:cNvPr id="4" name="TextBox 4"/>
          <p:cNvSpPr txBox="1"/>
          <p:nvPr/>
        </p:nvSpPr>
        <p:spPr>
          <a:xfrm>
            <a:off x="3796323" y="298251"/>
            <a:ext cx="11306473" cy="1918539"/>
          </a:xfrm>
          <a:prstGeom prst="rect">
            <a:avLst/>
          </a:prstGeom>
        </p:spPr>
        <p:txBody>
          <a:bodyPr lIns="0" tIns="0" rIns="0" bIns="0" rtlCol="0" anchor="t">
            <a:spAutoFit/>
          </a:bodyPr>
          <a:lstStyle/>
          <a:p>
            <a:pPr algn="ctr">
              <a:lnSpc>
                <a:spcPts val="7840"/>
              </a:lnSpc>
              <a:spcBef>
                <a:spcPct val="0"/>
              </a:spcBef>
            </a:pPr>
            <a:r>
              <a:rPr lang="en-US" sz="5600" dirty="0" smtClean="0">
                <a:solidFill>
                  <a:srgbClr val="916D43"/>
                </a:solidFill>
                <a:latin typeface="Oswald Bold"/>
              </a:rPr>
              <a:t>NOTRE ENGAGEMENT A L’ART ET A LA CULTURE</a:t>
            </a:r>
            <a:endParaRPr lang="en-US" sz="5600" dirty="0">
              <a:solidFill>
                <a:srgbClr val="916D43"/>
              </a:solidFill>
              <a:latin typeface="Oswald Bold"/>
            </a:endParaRPr>
          </a:p>
        </p:txBody>
      </p:sp>
      <p:sp>
        <p:nvSpPr>
          <p:cNvPr id="5" name="TextBox 5"/>
          <p:cNvSpPr txBox="1"/>
          <p:nvPr/>
        </p:nvSpPr>
        <p:spPr>
          <a:xfrm>
            <a:off x="3590219" y="3425963"/>
            <a:ext cx="11306473" cy="3347070"/>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DOMAINE POMMERY</a:t>
            </a:r>
          </a:p>
          <a:p>
            <a:pPr algn="just">
              <a:lnSpc>
                <a:spcPts val="2940"/>
              </a:lnSpc>
              <a:spcBef>
                <a:spcPct val="0"/>
              </a:spcBef>
            </a:pPr>
            <a:r>
              <a:rPr lang="fr-FR" sz="2100" dirty="0" smtClean="0">
                <a:solidFill>
                  <a:srgbClr val="545454"/>
                </a:solidFill>
                <a:latin typeface="Oswald"/>
              </a:rPr>
              <a:t>La </a:t>
            </a:r>
            <a:r>
              <a:rPr lang="fr-FR" sz="2100" dirty="0">
                <a:solidFill>
                  <a:srgbClr val="545454"/>
                </a:solidFill>
                <a:latin typeface="Oswald"/>
              </a:rPr>
              <a:t>Maison </a:t>
            </a:r>
            <a:r>
              <a:rPr lang="fr-FR" sz="2100" dirty="0" err="1">
                <a:solidFill>
                  <a:srgbClr val="545454"/>
                </a:solidFill>
                <a:latin typeface="Oswald"/>
              </a:rPr>
              <a:t>Pommery</a:t>
            </a:r>
            <a:r>
              <a:rPr lang="fr-FR" sz="2100" dirty="0">
                <a:solidFill>
                  <a:srgbClr val="545454"/>
                </a:solidFill>
                <a:latin typeface="Oswald"/>
              </a:rPr>
              <a:t>, mécène et producteur, est un acteur majeur du monde de l'art depuis plus de 180 ans. Elle n'a cessé de collaborer avec des artistes internationaux pour sublimer son patrimoine, ou plus simplement "faire vivre la légèreté de l'art". Et c'est pour rester fidèle à la mémoire et à la volonté de </a:t>
            </a:r>
            <a:r>
              <a:rPr lang="fr-FR" sz="2100" dirty="0" smtClean="0">
                <a:solidFill>
                  <a:srgbClr val="545454"/>
                </a:solidFill>
                <a:latin typeface="Oswald"/>
              </a:rPr>
              <a:t>Jeanne Alexandrine Louise </a:t>
            </a:r>
            <a:r>
              <a:rPr lang="fr-FR" sz="2100" dirty="0" err="1">
                <a:solidFill>
                  <a:srgbClr val="545454"/>
                </a:solidFill>
                <a:latin typeface="Oswald"/>
              </a:rPr>
              <a:t>Pommery</a:t>
            </a:r>
            <a:r>
              <a:rPr lang="fr-FR" sz="2100" dirty="0">
                <a:solidFill>
                  <a:srgbClr val="545454"/>
                </a:solidFill>
                <a:latin typeface="Oswald"/>
              </a:rPr>
              <a:t> que Paul-François </a:t>
            </a:r>
            <a:r>
              <a:rPr lang="fr-FR" sz="2100" dirty="0" err="1">
                <a:solidFill>
                  <a:srgbClr val="545454"/>
                </a:solidFill>
                <a:latin typeface="Oswald"/>
              </a:rPr>
              <a:t>Vranken</a:t>
            </a:r>
            <a:r>
              <a:rPr lang="fr-FR" sz="2100" dirty="0">
                <a:solidFill>
                  <a:srgbClr val="545454"/>
                </a:solidFill>
                <a:latin typeface="Oswald"/>
              </a:rPr>
              <a:t> a choisi l'art contemporain comme axe principal de notre mécénat. C'est en effet dans le monde souterrain imaginé par Madame </a:t>
            </a:r>
            <a:r>
              <a:rPr lang="fr-FR" sz="2100" dirty="0" err="1">
                <a:solidFill>
                  <a:srgbClr val="545454"/>
                </a:solidFill>
                <a:latin typeface="Oswald"/>
              </a:rPr>
              <a:t>Pommery</a:t>
            </a:r>
            <a:r>
              <a:rPr lang="fr-FR" sz="2100" dirty="0">
                <a:solidFill>
                  <a:srgbClr val="545454"/>
                </a:solidFill>
                <a:latin typeface="Oswald"/>
              </a:rPr>
              <a:t>, entre galeries et crayères, que se déroulent les expositions d'Art Contemporain intitulées "Expérience </a:t>
            </a:r>
            <a:r>
              <a:rPr lang="fr-FR" sz="2100" dirty="0" err="1">
                <a:solidFill>
                  <a:srgbClr val="545454"/>
                </a:solidFill>
                <a:latin typeface="Oswald"/>
              </a:rPr>
              <a:t>Pommery</a:t>
            </a:r>
            <a:r>
              <a:rPr lang="fr-FR" sz="2100" dirty="0">
                <a:solidFill>
                  <a:srgbClr val="545454"/>
                </a:solidFill>
                <a:latin typeface="Oswald"/>
              </a:rPr>
              <a:t>". Un parcours exceptionnel à 30 mètres sous terre, </a:t>
            </a:r>
            <a:r>
              <a:rPr lang="fr-FR" sz="2100" dirty="0" smtClean="0">
                <a:solidFill>
                  <a:srgbClr val="545454"/>
                </a:solidFill>
                <a:latin typeface="Oswald"/>
              </a:rPr>
              <a:t>où </a:t>
            </a:r>
            <a:r>
              <a:rPr lang="fr-FR" sz="2100" dirty="0">
                <a:solidFill>
                  <a:srgbClr val="545454"/>
                </a:solidFill>
                <a:latin typeface="Oswald"/>
              </a:rPr>
              <a:t>l'on peut contempler les œuvres des plus grands artistes contemporains, créées in situ pour les Expériences </a:t>
            </a:r>
            <a:r>
              <a:rPr lang="fr-FR" sz="2100" dirty="0" err="1">
                <a:solidFill>
                  <a:srgbClr val="545454"/>
                </a:solidFill>
                <a:latin typeface="Oswald"/>
              </a:rPr>
              <a:t>Pommery</a:t>
            </a:r>
            <a:r>
              <a:rPr lang="fr-FR" sz="2100" dirty="0">
                <a:solidFill>
                  <a:srgbClr val="545454"/>
                </a:solidFill>
                <a:latin typeface="Oswald"/>
              </a:rPr>
              <a:t>, expositions de référence depuis 2003.</a:t>
            </a:r>
            <a:endParaRPr lang="en-US" sz="2100" dirty="0">
              <a:solidFill>
                <a:srgbClr val="545454"/>
              </a:solidFill>
              <a:latin typeface="Oswald"/>
            </a:endParaRPr>
          </a:p>
        </p:txBody>
      </p:sp>
      <p:sp>
        <p:nvSpPr>
          <p:cNvPr id="6" name="TextBox 6"/>
          <p:cNvSpPr txBox="1"/>
          <p:nvPr/>
        </p:nvSpPr>
        <p:spPr>
          <a:xfrm>
            <a:off x="468664" y="2380291"/>
            <a:ext cx="17562463" cy="717376"/>
          </a:xfrm>
          <a:prstGeom prst="rect">
            <a:avLst/>
          </a:prstGeom>
        </p:spPr>
        <p:txBody>
          <a:bodyPr lIns="0" tIns="0" rIns="0" bIns="0" rtlCol="0" anchor="t">
            <a:spAutoFit/>
          </a:bodyPr>
          <a:lstStyle/>
          <a:p>
            <a:pPr algn="ctr">
              <a:lnSpc>
                <a:spcPts val="2940"/>
              </a:lnSpc>
              <a:spcBef>
                <a:spcPct val="0"/>
              </a:spcBef>
            </a:pPr>
            <a:r>
              <a:rPr lang="fr-FR" sz="2100" dirty="0">
                <a:solidFill>
                  <a:srgbClr val="916D43"/>
                </a:solidFill>
                <a:latin typeface="Montserrat Light Bold"/>
              </a:rPr>
              <a:t>Le Groupe </a:t>
            </a:r>
            <a:r>
              <a:rPr lang="fr-FR" sz="2100" dirty="0" err="1">
                <a:solidFill>
                  <a:srgbClr val="916D43"/>
                </a:solidFill>
                <a:latin typeface="Montserrat Light Bold"/>
              </a:rPr>
              <a:t>Vranken-Pommery</a:t>
            </a:r>
            <a:r>
              <a:rPr lang="fr-FR" sz="2100" dirty="0">
                <a:solidFill>
                  <a:srgbClr val="916D43"/>
                </a:solidFill>
                <a:latin typeface="Montserrat Light Bold"/>
              </a:rPr>
              <a:t> Monopole a reçu la médaille du Grand Mécène de la Culture par le gouvernement français en 2012</a:t>
            </a:r>
            <a:endParaRPr lang="en-US" sz="2100" dirty="0">
              <a:solidFill>
                <a:srgbClr val="916D43"/>
              </a:solidFill>
              <a:latin typeface="Montserrat Light Bold"/>
            </a:endParaRPr>
          </a:p>
        </p:txBody>
      </p:sp>
      <p:sp>
        <p:nvSpPr>
          <p:cNvPr id="7" name="Freeform 7"/>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4885" r="-4885"/>
            </a:stretch>
          </a:blipFill>
        </p:spPr>
      </p:sp>
      <p:grpSp>
        <p:nvGrpSpPr>
          <p:cNvPr id="3" name="Group 3"/>
          <p:cNvGrpSpPr/>
          <p:nvPr/>
        </p:nvGrpSpPr>
        <p:grpSpPr>
          <a:xfrm>
            <a:off x="1028700" y="2889487"/>
            <a:ext cx="9833359" cy="4050826"/>
            <a:chOff x="0" y="0"/>
            <a:chExt cx="13111145" cy="5401102"/>
          </a:xfrm>
        </p:grpSpPr>
        <p:sp>
          <p:nvSpPr>
            <p:cNvPr id="4" name="TextBox 4"/>
            <p:cNvSpPr txBox="1"/>
            <p:nvPr/>
          </p:nvSpPr>
          <p:spPr>
            <a:xfrm>
              <a:off x="0" y="1634240"/>
              <a:ext cx="13087609" cy="2332990"/>
            </a:xfrm>
            <a:prstGeom prst="rect">
              <a:avLst/>
            </a:prstGeom>
          </p:spPr>
          <p:txBody>
            <a:bodyPr lIns="0" tIns="0" rIns="0" bIns="0" rtlCol="0" anchor="t">
              <a:spAutoFit/>
            </a:bodyPr>
            <a:lstStyle/>
            <a:p>
              <a:pPr>
                <a:lnSpc>
                  <a:spcPts val="6765"/>
                </a:lnSpc>
              </a:pPr>
              <a:r>
                <a:rPr lang="en-US" sz="6150" dirty="0">
                  <a:solidFill>
                    <a:srgbClr val="916D43"/>
                  </a:solidFill>
                  <a:latin typeface="Oswald"/>
                </a:rPr>
                <a:t>PRESENTATION </a:t>
              </a:r>
            </a:p>
            <a:p>
              <a:pPr algn="l">
                <a:lnSpc>
                  <a:spcPts val="6765"/>
                </a:lnSpc>
              </a:pPr>
              <a:r>
                <a:rPr lang="en-US" sz="6150" dirty="0" smtClean="0">
                  <a:solidFill>
                    <a:srgbClr val="916D43"/>
                  </a:solidFill>
                  <a:latin typeface="Oswald"/>
                </a:rPr>
                <a:t>D’UN GROUPE UNIQUE</a:t>
              </a:r>
              <a:endParaRPr lang="en-US" sz="6150" dirty="0">
                <a:solidFill>
                  <a:srgbClr val="916D43"/>
                </a:solidFill>
                <a:latin typeface="Oswald"/>
              </a:endParaRPr>
            </a:p>
          </p:txBody>
        </p:sp>
        <p:sp>
          <p:nvSpPr>
            <p:cNvPr id="5" name="TextBox 5"/>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INTRODUCTION</a:t>
              </a:r>
            </a:p>
          </p:txBody>
        </p:sp>
        <p:sp>
          <p:nvSpPr>
            <p:cNvPr id="6" name="TextBox 6"/>
            <p:cNvSpPr txBox="1"/>
            <p:nvPr/>
          </p:nvSpPr>
          <p:spPr>
            <a:xfrm>
              <a:off x="0" y="4778523"/>
              <a:ext cx="13111145" cy="622579"/>
            </a:xfrm>
            <a:prstGeom prst="rect">
              <a:avLst/>
            </a:prstGeom>
          </p:spPr>
          <p:txBody>
            <a:bodyPr lIns="0" tIns="0" rIns="0" bIns="0" rtlCol="0" anchor="t">
              <a:spAutoFit/>
            </a:bodyPr>
            <a:lstStyle/>
            <a:p>
              <a:pPr algn="l">
                <a:lnSpc>
                  <a:spcPts val="3919"/>
                </a:lnSpc>
              </a:pPr>
              <a:r>
                <a:rPr lang="en-US" sz="2800">
                  <a:solidFill>
                    <a:srgbClr val="916D43"/>
                  </a:solidFill>
                  <a:latin typeface="Montserrat Classic"/>
                </a:rPr>
                <a:t>VRANKEN-POMMERY MONOPOLE </a:t>
              </a:r>
            </a:p>
          </p:txBody>
        </p:sp>
      </p:grpSp>
      <p:sp>
        <p:nvSpPr>
          <p:cNvPr id="7" name="AutoShape 7"/>
          <p:cNvSpPr/>
          <p:nvPr/>
        </p:nvSpPr>
        <p:spPr>
          <a:xfrm>
            <a:off x="0" y="9829800"/>
            <a:ext cx="18288000" cy="457200"/>
          </a:xfrm>
          <a:prstGeom prst="rect">
            <a:avLst/>
          </a:prstGeom>
          <a:solidFill>
            <a:srgbClr val="D9D9D9">
              <a:alpha val="30980"/>
            </a:srgbClr>
          </a:solid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705607" y="5143500"/>
            <a:ext cx="5582393" cy="3532640"/>
          </a:xfrm>
          <a:custGeom>
            <a:avLst/>
            <a:gdLst/>
            <a:ahLst/>
            <a:cxnLst/>
            <a:rect l="l" t="t" r="r" b="b"/>
            <a:pathLst>
              <a:path w="5582393" h="3532640">
                <a:moveTo>
                  <a:pt x="0" y="0"/>
                </a:moveTo>
                <a:lnTo>
                  <a:pt x="5582393" y="0"/>
                </a:lnTo>
                <a:lnTo>
                  <a:pt x="5582393" y="3532640"/>
                </a:lnTo>
                <a:lnTo>
                  <a:pt x="0" y="3532640"/>
                </a:lnTo>
                <a:lnTo>
                  <a:pt x="0" y="0"/>
                </a:lnTo>
                <a:close/>
              </a:path>
            </a:pathLst>
          </a:custGeom>
          <a:blipFill>
            <a:blip r:embed="rId2"/>
            <a:stretch>
              <a:fillRect t="-5243"/>
            </a:stretch>
          </a:blipFill>
        </p:spPr>
      </p:sp>
      <p:sp>
        <p:nvSpPr>
          <p:cNvPr id="3" name="Freeform 3"/>
          <p:cNvSpPr/>
          <p:nvPr/>
        </p:nvSpPr>
        <p:spPr>
          <a:xfrm>
            <a:off x="0" y="5143500"/>
            <a:ext cx="5304171" cy="3532640"/>
          </a:xfrm>
          <a:custGeom>
            <a:avLst/>
            <a:gdLst/>
            <a:ahLst/>
            <a:cxnLst/>
            <a:rect l="l" t="t" r="r" b="b"/>
            <a:pathLst>
              <a:path w="5304171" h="3532640">
                <a:moveTo>
                  <a:pt x="0" y="0"/>
                </a:moveTo>
                <a:lnTo>
                  <a:pt x="5304171" y="0"/>
                </a:lnTo>
                <a:lnTo>
                  <a:pt x="5304171" y="3532640"/>
                </a:lnTo>
                <a:lnTo>
                  <a:pt x="0" y="3532640"/>
                </a:lnTo>
                <a:lnTo>
                  <a:pt x="0" y="0"/>
                </a:lnTo>
                <a:close/>
              </a:path>
            </a:pathLst>
          </a:custGeom>
          <a:blipFill>
            <a:blip r:embed="rId3"/>
            <a:stretch>
              <a:fillRect/>
            </a:stretch>
          </a:blipFill>
        </p:spPr>
      </p:sp>
      <p:sp>
        <p:nvSpPr>
          <p:cNvPr id="4" name="TextBox 4"/>
          <p:cNvSpPr txBox="1"/>
          <p:nvPr/>
        </p:nvSpPr>
        <p:spPr>
          <a:xfrm>
            <a:off x="2625631" y="923925"/>
            <a:ext cx="13248531" cy="1918539"/>
          </a:xfrm>
          <a:prstGeom prst="rect">
            <a:avLst/>
          </a:prstGeom>
        </p:spPr>
        <p:txBody>
          <a:bodyPr lIns="0" tIns="0" rIns="0" bIns="0" rtlCol="0" anchor="t">
            <a:spAutoFit/>
          </a:bodyPr>
          <a:lstStyle/>
          <a:p>
            <a:pPr algn="ctr">
              <a:lnSpc>
                <a:spcPts val="7840"/>
              </a:lnSpc>
              <a:spcBef>
                <a:spcPct val="0"/>
              </a:spcBef>
            </a:pPr>
            <a:r>
              <a:rPr lang="en-US" sz="5600" dirty="0" smtClean="0">
                <a:solidFill>
                  <a:srgbClr val="916D43"/>
                </a:solidFill>
                <a:latin typeface="Oswald Bold"/>
              </a:rPr>
              <a:t>NOTRE ENGAGEMENT ENVERS LA SANTE ET LE BIEN-ETRE</a:t>
            </a:r>
            <a:endParaRPr lang="en-US" sz="5600" dirty="0">
              <a:solidFill>
                <a:srgbClr val="916D43"/>
              </a:solidFill>
              <a:latin typeface="Oswald Bold"/>
            </a:endParaRPr>
          </a:p>
        </p:txBody>
      </p:sp>
      <p:sp>
        <p:nvSpPr>
          <p:cNvPr id="5" name="TextBox 5"/>
          <p:cNvSpPr txBox="1"/>
          <p:nvPr/>
        </p:nvSpPr>
        <p:spPr>
          <a:xfrm>
            <a:off x="2286000" y="3333398"/>
            <a:ext cx="5547340" cy="1859483"/>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RUN IN REIMS</a:t>
            </a:r>
          </a:p>
          <a:p>
            <a:pPr algn="just">
              <a:lnSpc>
                <a:spcPts val="2940"/>
              </a:lnSpc>
              <a:spcBef>
                <a:spcPct val="0"/>
              </a:spcBef>
            </a:pPr>
            <a:r>
              <a:rPr lang="fr-FR" sz="2100" dirty="0" smtClean="0">
                <a:solidFill>
                  <a:srgbClr val="545454"/>
                </a:solidFill>
                <a:latin typeface="Oswald"/>
              </a:rPr>
              <a:t>Utilisation </a:t>
            </a:r>
            <a:r>
              <a:rPr lang="fr-FR" sz="2100" dirty="0">
                <a:solidFill>
                  <a:srgbClr val="545454"/>
                </a:solidFill>
                <a:latin typeface="Oswald"/>
              </a:rPr>
              <a:t>du cellier Pompadour pour le "village de retrait des dossards".</a:t>
            </a:r>
          </a:p>
          <a:p>
            <a:pPr algn="just">
              <a:lnSpc>
                <a:spcPts val="2940"/>
              </a:lnSpc>
              <a:spcBef>
                <a:spcPct val="0"/>
              </a:spcBef>
            </a:pPr>
            <a:r>
              <a:rPr lang="fr-FR" sz="2100" dirty="0">
                <a:solidFill>
                  <a:srgbClr val="545454"/>
                </a:solidFill>
                <a:latin typeface="Oswald"/>
              </a:rPr>
              <a:t>Remboursement des frais d'inscription pour les employés du groupe</a:t>
            </a:r>
            <a:endParaRPr lang="en-US" sz="2100" dirty="0">
              <a:solidFill>
                <a:srgbClr val="545454"/>
              </a:solidFill>
              <a:latin typeface="Oswald"/>
            </a:endParaRPr>
          </a:p>
        </p:txBody>
      </p:sp>
      <p:sp>
        <p:nvSpPr>
          <p:cNvPr id="7" name="TextBox 7"/>
          <p:cNvSpPr txBox="1"/>
          <p:nvPr/>
        </p:nvSpPr>
        <p:spPr>
          <a:xfrm>
            <a:off x="10820400" y="3323521"/>
            <a:ext cx="5547340" cy="1487587"/>
          </a:xfrm>
          <a:prstGeom prst="rect">
            <a:avLst/>
          </a:prstGeom>
        </p:spPr>
        <p:txBody>
          <a:bodyPr lIns="0" tIns="0" rIns="0" bIns="0" rtlCol="0" anchor="t">
            <a:spAutoFit/>
          </a:bodyPr>
          <a:lstStyle/>
          <a:p>
            <a:pPr algn="ctr">
              <a:lnSpc>
                <a:spcPts val="2940"/>
              </a:lnSpc>
            </a:pPr>
            <a:r>
              <a:rPr lang="en-US" sz="2100" dirty="0" smtClean="0">
                <a:solidFill>
                  <a:srgbClr val="916D43"/>
                </a:solidFill>
                <a:latin typeface="Oswald"/>
              </a:rPr>
              <a:t>YOGA/SOPHROLOGIE</a:t>
            </a:r>
            <a:endParaRPr lang="en-US" sz="2100" dirty="0">
              <a:solidFill>
                <a:srgbClr val="916D43"/>
              </a:solidFill>
              <a:latin typeface="Oswald"/>
            </a:endParaRPr>
          </a:p>
          <a:p>
            <a:pPr algn="just">
              <a:lnSpc>
                <a:spcPts val="2940"/>
              </a:lnSpc>
              <a:spcBef>
                <a:spcPct val="0"/>
              </a:spcBef>
            </a:pPr>
            <a:r>
              <a:rPr lang="en-US" sz="2100" dirty="0" err="1" smtClean="0">
                <a:solidFill>
                  <a:srgbClr val="545454"/>
                </a:solidFill>
                <a:latin typeface="Oswald"/>
              </a:rPr>
              <a:t>Depuis</a:t>
            </a:r>
            <a:r>
              <a:rPr lang="en-US" sz="2100" dirty="0" smtClean="0">
                <a:solidFill>
                  <a:srgbClr val="545454"/>
                </a:solidFill>
                <a:latin typeface="Oswald"/>
              </a:rPr>
              <a:t> </a:t>
            </a:r>
            <a:r>
              <a:rPr lang="en-US" sz="2100" dirty="0" err="1" smtClean="0">
                <a:solidFill>
                  <a:srgbClr val="545454"/>
                </a:solidFill>
                <a:latin typeface="Oswald"/>
              </a:rPr>
              <a:t>décembre</a:t>
            </a:r>
            <a:r>
              <a:rPr lang="en-US" sz="2100" dirty="0" smtClean="0">
                <a:solidFill>
                  <a:srgbClr val="545454"/>
                </a:solidFill>
                <a:latin typeface="Oswald"/>
              </a:rPr>
              <a:t> 2017, des sessions de </a:t>
            </a:r>
            <a:r>
              <a:rPr lang="en-US" sz="2100" dirty="0" err="1" smtClean="0">
                <a:solidFill>
                  <a:srgbClr val="545454"/>
                </a:solidFill>
                <a:latin typeface="Oswald"/>
              </a:rPr>
              <a:t>sophrologie</a:t>
            </a:r>
            <a:r>
              <a:rPr lang="en-US" sz="2100" dirty="0" smtClean="0">
                <a:solidFill>
                  <a:srgbClr val="545454"/>
                </a:solidFill>
                <a:latin typeface="Oswald"/>
              </a:rPr>
              <a:t>, de relaxation  et de Yoga </a:t>
            </a:r>
            <a:r>
              <a:rPr lang="en-US" sz="2100" dirty="0" err="1" smtClean="0">
                <a:solidFill>
                  <a:srgbClr val="545454"/>
                </a:solidFill>
                <a:latin typeface="Oswald"/>
              </a:rPr>
              <a:t>sont</a:t>
            </a:r>
            <a:r>
              <a:rPr lang="en-US" sz="2100" dirty="0" smtClean="0">
                <a:solidFill>
                  <a:srgbClr val="545454"/>
                </a:solidFill>
                <a:latin typeface="Oswald"/>
              </a:rPr>
              <a:t> </a:t>
            </a:r>
            <a:r>
              <a:rPr lang="en-US" sz="2100" dirty="0" err="1" smtClean="0">
                <a:solidFill>
                  <a:srgbClr val="545454"/>
                </a:solidFill>
                <a:latin typeface="Oswald"/>
              </a:rPr>
              <a:t>offertes</a:t>
            </a:r>
            <a:r>
              <a:rPr lang="en-US" sz="2100" dirty="0" smtClean="0">
                <a:solidFill>
                  <a:srgbClr val="545454"/>
                </a:solidFill>
                <a:latin typeface="Oswald"/>
              </a:rPr>
              <a:t> aux </a:t>
            </a:r>
            <a:r>
              <a:rPr lang="en-US" sz="2100" dirty="0" err="1" smtClean="0">
                <a:solidFill>
                  <a:srgbClr val="545454"/>
                </a:solidFill>
                <a:latin typeface="Oswald"/>
              </a:rPr>
              <a:t>employés</a:t>
            </a:r>
            <a:r>
              <a:rPr lang="en-US" sz="2100" dirty="0" smtClean="0">
                <a:solidFill>
                  <a:srgbClr val="545454"/>
                </a:solidFill>
                <a:latin typeface="Oswald"/>
              </a:rPr>
              <a:t> du </a:t>
            </a:r>
            <a:r>
              <a:rPr lang="en-US" sz="2100" dirty="0" err="1" smtClean="0">
                <a:solidFill>
                  <a:srgbClr val="545454"/>
                </a:solidFill>
                <a:latin typeface="Oswald"/>
              </a:rPr>
              <a:t>groupe</a:t>
            </a:r>
            <a:r>
              <a:rPr lang="en-US" sz="2100" dirty="0" smtClean="0">
                <a:solidFill>
                  <a:srgbClr val="545454"/>
                </a:solidFill>
                <a:latin typeface="Oswald"/>
              </a:rPr>
              <a:t>.</a:t>
            </a:r>
            <a:endParaRPr lang="en-US" sz="2100" dirty="0">
              <a:solidFill>
                <a:srgbClr val="545454"/>
              </a:solidFill>
              <a:latin typeface="Oswald"/>
            </a:endParaRPr>
          </a:p>
        </p:txBody>
      </p:sp>
      <p:sp>
        <p:nvSpPr>
          <p:cNvPr id="8" name="TextBox 8"/>
          <p:cNvSpPr txBox="1"/>
          <p:nvPr/>
        </p:nvSpPr>
        <p:spPr>
          <a:xfrm>
            <a:off x="6902861" y="5585108"/>
            <a:ext cx="4691346" cy="3347070"/>
          </a:xfrm>
          <a:prstGeom prst="rect">
            <a:avLst/>
          </a:prstGeom>
        </p:spPr>
        <p:txBody>
          <a:bodyPr lIns="0" tIns="0" rIns="0" bIns="0" rtlCol="0" anchor="t">
            <a:spAutoFit/>
          </a:bodyPr>
          <a:lstStyle/>
          <a:p>
            <a:pPr algn="ctr">
              <a:lnSpc>
                <a:spcPts val="2940"/>
              </a:lnSpc>
              <a:spcBef>
                <a:spcPct val="0"/>
              </a:spcBef>
            </a:pPr>
            <a:r>
              <a:rPr lang="en-US" sz="2100" dirty="0" smtClean="0">
                <a:solidFill>
                  <a:srgbClr val="916D43"/>
                </a:solidFill>
                <a:latin typeface="Oswald"/>
              </a:rPr>
              <a:t>AIDE MEDICALE</a:t>
            </a:r>
            <a:endParaRPr lang="en-US" sz="2100" dirty="0">
              <a:solidFill>
                <a:srgbClr val="916D43"/>
              </a:solidFill>
              <a:latin typeface="Oswald"/>
            </a:endParaRPr>
          </a:p>
          <a:p>
            <a:pPr algn="just">
              <a:lnSpc>
                <a:spcPts val="2940"/>
              </a:lnSpc>
              <a:spcBef>
                <a:spcPct val="0"/>
              </a:spcBef>
            </a:pPr>
            <a:r>
              <a:rPr lang="fr-FR" sz="2100" dirty="0" smtClean="0">
                <a:solidFill>
                  <a:srgbClr val="545454"/>
                </a:solidFill>
                <a:latin typeface="Oswald"/>
              </a:rPr>
              <a:t>Les </a:t>
            </a:r>
            <a:r>
              <a:rPr lang="fr-FR" sz="2100" dirty="0">
                <a:solidFill>
                  <a:srgbClr val="545454"/>
                </a:solidFill>
                <a:latin typeface="Oswald"/>
              </a:rPr>
              <a:t>salariés de la branche Champagne bénéficient d'un service de téléconsultation médicale 24 heures sur 24 et 7 jours sur 7. L'entreprise propose également à ces salariés une cotisation unique et familiale pour la complémentaire santé. Un appel d'offres lancé en 2020 a permis de maintenir le même niveau de cotisation et de couverture</a:t>
            </a:r>
            <a:endParaRPr lang="en-US" sz="2100" dirty="0">
              <a:solidFill>
                <a:srgbClr val="545454"/>
              </a:solidFill>
              <a:latin typeface="Oswald"/>
            </a:endParaRPr>
          </a:p>
        </p:txBody>
      </p:sp>
      <p:sp>
        <p:nvSpPr>
          <p:cNvPr id="9" name="Freeform 9"/>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4"/>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069577" y="5314870"/>
            <a:ext cx="2596599" cy="2493741"/>
          </a:xfrm>
          <a:custGeom>
            <a:avLst/>
            <a:gdLst/>
            <a:ahLst/>
            <a:cxnLst/>
            <a:rect l="l" t="t" r="r" b="b"/>
            <a:pathLst>
              <a:path w="2596599" h="2493741">
                <a:moveTo>
                  <a:pt x="0" y="0"/>
                </a:moveTo>
                <a:lnTo>
                  <a:pt x="2596599" y="0"/>
                </a:lnTo>
                <a:lnTo>
                  <a:pt x="2596599" y="2493741"/>
                </a:lnTo>
                <a:lnTo>
                  <a:pt x="0" y="2493741"/>
                </a:lnTo>
                <a:lnTo>
                  <a:pt x="0" y="0"/>
                </a:lnTo>
                <a:close/>
              </a:path>
            </a:pathLst>
          </a:custGeom>
          <a:blipFill>
            <a:blip r:embed="rId2"/>
            <a:stretch>
              <a:fillRect l="-53441" t="-11768" r="-52366" b="-8237"/>
            </a:stretch>
          </a:blipFill>
        </p:spPr>
      </p:sp>
      <p:sp>
        <p:nvSpPr>
          <p:cNvPr id="3" name="TextBox 3"/>
          <p:cNvSpPr txBox="1"/>
          <p:nvPr/>
        </p:nvSpPr>
        <p:spPr>
          <a:xfrm>
            <a:off x="2517508" y="923925"/>
            <a:ext cx="13464778" cy="1918539"/>
          </a:xfrm>
          <a:prstGeom prst="rect">
            <a:avLst/>
          </a:prstGeom>
        </p:spPr>
        <p:txBody>
          <a:bodyPr lIns="0" tIns="0" rIns="0" bIns="0" rtlCol="0" anchor="t">
            <a:spAutoFit/>
          </a:bodyPr>
          <a:lstStyle/>
          <a:p>
            <a:pPr algn="ctr">
              <a:lnSpc>
                <a:spcPts val="7840"/>
              </a:lnSpc>
              <a:spcBef>
                <a:spcPct val="0"/>
              </a:spcBef>
            </a:pPr>
            <a:r>
              <a:rPr lang="fr-FR" sz="5600" dirty="0">
                <a:solidFill>
                  <a:srgbClr val="916D43"/>
                </a:solidFill>
                <a:latin typeface="Oswald Bold"/>
              </a:rPr>
              <a:t>NOS ENGAGEMENTS EN </a:t>
            </a:r>
            <a:r>
              <a:rPr lang="fr-FR" sz="5600" dirty="0" smtClean="0">
                <a:solidFill>
                  <a:srgbClr val="916D43"/>
                </a:solidFill>
                <a:latin typeface="Oswald Bold"/>
              </a:rPr>
              <a:t>MATIERE </a:t>
            </a:r>
            <a:r>
              <a:rPr lang="fr-FR" sz="5600" dirty="0">
                <a:solidFill>
                  <a:srgbClr val="916D43"/>
                </a:solidFill>
                <a:latin typeface="Oswald Bold"/>
              </a:rPr>
              <a:t>D'ÉGALITÉ DES CHANCES</a:t>
            </a:r>
            <a:endParaRPr lang="en-US" sz="5600" dirty="0">
              <a:solidFill>
                <a:srgbClr val="916D43"/>
              </a:solidFill>
              <a:latin typeface="Oswald Bold"/>
            </a:endParaRPr>
          </a:p>
        </p:txBody>
      </p:sp>
      <p:sp>
        <p:nvSpPr>
          <p:cNvPr id="4" name="TextBox 4"/>
          <p:cNvSpPr txBox="1"/>
          <p:nvPr/>
        </p:nvSpPr>
        <p:spPr>
          <a:xfrm>
            <a:off x="1140332" y="3333398"/>
            <a:ext cx="5547340" cy="2603277"/>
          </a:xfrm>
          <a:prstGeom prst="rect">
            <a:avLst/>
          </a:prstGeom>
        </p:spPr>
        <p:txBody>
          <a:bodyPr lIns="0" tIns="0" rIns="0" bIns="0" rtlCol="0" anchor="t">
            <a:spAutoFit/>
          </a:bodyPr>
          <a:lstStyle/>
          <a:p>
            <a:pPr algn="ctr">
              <a:lnSpc>
                <a:spcPts val="2940"/>
              </a:lnSpc>
            </a:pPr>
            <a:r>
              <a:rPr lang="en-US" sz="2100" dirty="0" smtClean="0">
                <a:solidFill>
                  <a:srgbClr val="916D43"/>
                </a:solidFill>
                <a:latin typeface="Oswald"/>
              </a:rPr>
              <a:t>INTEGRATION PROFESSIONELLE DES JEUNES</a:t>
            </a:r>
            <a:endParaRPr lang="en-US" sz="2100" dirty="0">
              <a:solidFill>
                <a:srgbClr val="916D43"/>
              </a:solidFill>
              <a:latin typeface="Oswald"/>
            </a:endParaRPr>
          </a:p>
          <a:p>
            <a:pPr algn="just">
              <a:lnSpc>
                <a:spcPts val="2940"/>
              </a:lnSpc>
            </a:pPr>
            <a:r>
              <a:rPr lang="en-US" sz="2100" dirty="0" smtClean="0">
                <a:solidFill>
                  <a:srgbClr val="545454"/>
                </a:solidFill>
                <a:latin typeface="Oswald"/>
              </a:rPr>
              <a:t>I</a:t>
            </a:r>
            <a:r>
              <a:rPr lang="fr-FR" sz="2100" dirty="0" smtClean="0">
                <a:solidFill>
                  <a:srgbClr val="545454"/>
                </a:solidFill>
                <a:latin typeface="Oswald"/>
              </a:rPr>
              <a:t>Augmentation </a:t>
            </a:r>
            <a:r>
              <a:rPr lang="fr-FR" sz="2100" dirty="0">
                <a:solidFill>
                  <a:srgbClr val="545454"/>
                </a:solidFill>
                <a:latin typeface="Oswald"/>
              </a:rPr>
              <a:t>du nombre d'alternants dans le groupe chaque année. Projet </a:t>
            </a:r>
            <a:r>
              <a:rPr lang="fr-FR" sz="2100" dirty="0" err="1">
                <a:solidFill>
                  <a:srgbClr val="545454"/>
                </a:solidFill>
                <a:latin typeface="Oswald"/>
              </a:rPr>
              <a:t>Vranken</a:t>
            </a:r>
            <a:r>
              <a:rPr lang="fr-FR" sz="2100" dirty="0">
                <a:solidFill>
                  <a:srgbClr val="545454"/>
                </a:solidFill>
                <a:latin typeface="Oswald"/>
              </a:rPr>
              <a:t> </a:t>
            </a:r>
            <a:r>
              <a:rPr lang="fr-FR" sz="2100" dirty="0" err="1">
                <a:solidFill>
                  <a:srgbClr val="545454"/>
                </a:solidFill>
                <a:latin typeface="Oswald"/>
              </a:rPr>
              <a:t>Estates</a:t>
            </a:r>
            <a:r>
              <a:rPr lang="fr-FR" sz="2100" dirty="0">
                <a:solidFill>
                  <a:srgbClr val="545454"/>
                </a:solidFill>
                <a:latin typeface="Oswald"/>
              </a:rPr>
              <a:t>, qui par le biais d'un CFA (centre de formation d'apprentis), formera des jeunes à la viticulture camarguaise et à ses spécificités, notamment la viticulture dans ce milieu salin et sablonneux particulier.</a:t>
            </a:r>
            <a:endParaRPr lang="en-US" sz="2100" dirty="0">
              <a:solidFill>
                <a:srgbClr val="545454"/>
              </a:solidFill>
              <a:latin typeface="Oswald"/>
            </a:endParaRPr>
          </a:p>
        </p:txBody>
      </p:sp>
      <p:sp>
        <p:nvSpPr>
          <p:cNvPr id="6" name="TextBox 6"/>
          <p:cNvSpPr txBox="1"/>
          <p:nvPr/>
        </p:nvSpPr>
        <p:spPr>
          <a:xfrm>
            <a:off x="11594207" y="3360068"/>
            <a:ext cx="5547340" cy="1487587"/>
          </a:xfrm>
          <a:prstGeom prst="rect">
            <a:avLst/>
          </a:prstGeom>
        </p:spPr>
        <p:txBody>
          <a:bodyPr lIns="0" tIns="0" rIns="0" bIns="0" rtlCol="0" anchor="t">
            <a:spAutoFit/>
          </a:bodyPr>
          <a:lstStyle/>
          <a:p>
            <a:pPr algn="ctr">
              <a:lnSpc>
                <a:spcPts val="2940"/>
              </a:lnSpc>
            </a:pPr>
            <a:r>
              <a:rPr lang="en-US" sz="2100" dirty="0" smtClean="0">
                <a:solidFill>
                  <a:srgbClr val="916D43"/>
                </a:solidFill>
                <a:latin typeface="Oswald"/>
              </a:rPr>
              <a:t>BOURSE D’ETUDE</a:t>
            </a:r>
            <a:endParaRPr lang="en-US" sz="2100" dirty="0">
              <a:solidFill>
                <a:srgbClr val="916D43"/>
              </a:solidFill>
              <a:latin typeface="Oswald"/>
            </a:endParaRPr>
          </a:p>
          <a:p>
            <a:pPr algn="just">
              <a:lnSpc>
                <a:spcPts val="2940"/>
              </a:lnSpc>
              <a:spcBef>
                <a:spcPct val="0"/>
              </a:spcBef>
            </a:pPr>
            <a:r>
              <a:rPr lang="en-US" sz="2100" dirty="0" smtClean="0">
                <a:solidFill>
                  <a:srgbClr val="545454"/>
                </a:solidFill>
                <a:latin typeface="Oswald"/>
              </a:rPr>
              <a:t>C</a:t>
            </a:r>
            <a:r>
              <a:rPr lang="fr-FR" sz="2100" dirty="0" smtClean="0">
                <a:solidFill>
                  <a:srgbClr val="545454"/>
                </a:solidFill>
                <a:latin typeface="Oswald"/>
              </a:rPr>
              <a:t>Chaire </a:t>
            </a:r>
            <a:r>
              <a:rPr lang="fr-FR" sz="2100" dirty="0">
                <a:solidFill>
                  <a:srgbClr val="545454"/>
                </a:solidFill>
                <a:latin typeface="Oswald"/>
              </a:rPr>
              <a:t>avec Sup de Luxe, "Pour l'excellence des métiers de la vente dans le secteur du luxe, avec le soutien du Groupe </a:t>
            </a:r>
            <a:r>
              <a:rPr lang="fr-FR" sz="2100" dirty="0" err="1">
                <a:solidFill>
                  <a:srgbClr val="545454"/>
                </a:solidFill>
                <a:latin typeface="Oswald"/>
              </a:rPr>
              <a:t>Vranken</a:t>
            </a:r>
            <a:r>
              <a:rPr lang="fr-FR" sz="2100" dirty="0">
                <a:solidFill>
                  <a:srgbClr val="545454"/>
                </a:solidFill>
                <a:latin typeface="Oswald"/>
              </a:rPr>
              <a:t> </a:t>
            </a:r>
            <a:r>
              <a:rPr lang="fr-FR" sz="2100" dirty="0" err="1">
                <a:solidFill>
                  <a:srgbClr val="545454"/>
                </a:solidFill>
                <a:latin typeface="Oswald"/>
              </a:rPr>
              <a:t>Pommery</a:t>
            </a:r>
            <a:r>
              <a:rPr lang="fr-FR" sz="2100" dirty="0">
                <a:solidFill>
                  <a:srgbClr val="545454"/>
                </a:solidFill>
                <a:latin typeface="Oswald"/>
              </a:rPr>
              <a:t> Monopole.</a:t>
            </a:r>
            <a:endParaRPr lang="en-US" sz="2100" dirty="0">
              <a:solidFill>
                <a:srgbClr val="545454"/>
              </a:solidFill>
              <a:latin typeface="Oswald"/>
            </a:endParaRPr>
          </a:p>
        </p:txBody>
      </p:sp>
      <p:sp>
        <p:nvSpPr>
          <p:cNvPr id="7" name="TextBox 7"/>
          <p:cNvSpPr txBox="1"/>
          <p:nvPr/>
        </p:nvSpPr>
        <p:spPr>
          <a:xfrm>
            <a:off x="6902861" y="5585108"/>
            <a:ext cx="4691346" cy="3347070"/>
          </a:xfrm>
          <a:prstGeom prst="rect">
            <a:avLst/>
          </a:prstGeom>
        </p:spPr>
        <p:txBody>
          <a:bodyPr lIns="0" tIns="0" rIns="0" bIns="0" rtlCol="0" anchor="t">
            <a:spAutoFit/>
          </a:bodyPr>
          <a:lstStyle/>
          <a:p>
            <a:pPr algn="ctr">
              <a:lnSpc>
                <a:spcPts val="2940"/>
              </a:lnSpc>
            </a:pPr>
            <a:r>
              <a:rPr lang="en-US" sz="2100" dirty="0">
                <a:solidFill>
                  <a:srgbClr val="916D43"/>
                </a:solidFill>
                <a:latin typeface="Oswald"/>
              </a:rPr>
              <a:t>L'EMPLOI DES TRAVAILLEURS </a:t>
            </a:r>
            <a:r>
              <a:rPr lang="en-US" sz="2100" dirty="0" smtClean="0">
                <a:solidFill>
                  <a:srgbClr val="916D43"/>
                </a:solidFill>
                <a:latin typeface="Oswald"/>
              </a:rPr>
              <a:t>HANDICAPÉS</a:t>
            </a:r>
          </a:p>
          <a:p>
            <a:pPr algn="just">
              <a:lnSpc>
                <a:spcPts val="2940"/>
              </a:lnSpc>
            </a:pPr>
            <a:r>
              <a:rPr lang="fr-FR" sz="2100" dirty="0" smtClean="0">
                <a:solidFill>
                  <a:srgbClr val="545454"/>
                </a:solidFill>
                <a:latin typeface="Oswald"/>
              </a:rPr>
              <a:t>L'emploi </a:t>
            </a:r>
            <a:r>
              <a:rPr lang="fr-FR" sz="2100" dirty="0">
                <a:solidFill>
                  <a:srgbClr val="545454"/>
                </a:solidFill>
                <a:latin typeface="Oswald"/>
              </a:rPr>
              <a:t>direct et indirect de personnes handicapées sur nos sites champenois est supérieur à l'obligation légale, représentant en moyenne 6,7% des effectifs</a:t>
            </a:r>
            <a:r>
              <a:rPr lang="fr-FR" sz="2100" dirty="0" smtClean="0">
                <a:solidFill>
                  <a:srgbClr val="545454"/>
                </a:solidFill>
                <a:latin typeface="Oswald"/>
              </a:rPr>
              <a:t>.</a:t>
            </a:r>
          </a:p>
          <a:p>
            <a:pPr algn="just">
              <a:lnSpc>
                <a:spcPts val="2940"/>
              </a:lnSpc>
              <a:spcBef>
                <a:spcPct val="0"/>
              </a:spcBef>
            </a:pPr>
            <a:r>
              <a:rPr lang="fr-FR" sz="2100" dirty="0" smtClean="0">
                <a:solidFill>
                  <a:srgbClr val="545454"/>
                </a:solidFill>
                <a:latin typeface="Oswald"/>
              </a:rPr>
              <a:t>Recours </a:t>
            </a:r>
            <a:r>
              <a:rPr lang="fr-FR" sz="2100" dirty="0">
                <a:solidFill>
                  <a:srgbClr val="545454"/>
                </a:solidFill>
                <a:latin typeface="Oswald"/>
              </a:rPr>
              <a:t>régulier à des ESAT (établissements ou services d'aide par le travail) pour l'entretien des espaces verts et pour certaines opérations de conditionnement.</a:t>
            </a:r>
            <a:endParaRPr lang="en-US" sz="2100" dirty="0">
              <a:solidFill>
                <a:srgbClr val="545454"/>
              </a:solidFill>
              <a:latin typeface="Oswald"/>
            </a:endParaRPr>
          </a:p>
        </p:txBody>
      </p:sp>
      <p:sp>
        <p:nvSpPr>
          <p:cNvPr id="8" name="Freeform 8"/>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3"/>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1773" r="-1773"/>
            </a:stretch>
          </a:blipFill>
        </p:spPr>
      </p:sp>
      <p:sp>
        <p:nvSpPr>
          <p:cNvPr id="3" name="Freeform 3"/>
          <p:cNvSpPr/>
          <p:nvPr/>
        </p:nvSpPr>
        <p:spPr>
          <a:xfrm>
            <a:off x="1436685" y="6843438"/>
            <a:ext cx="2553234" cy="2552154"/>
          </a:xfrm>
          <a:custGeom>
            <a:avLst/>
            <a:gdLst/>
            <a:ahLst/>
            <a:cxnLst/>
            <a:rect l="l" t="t" r="r" b="b"/>
            <a:pathLst>
              <a:path w="2553234" h="2552154">
                <a:moveTo>
                  <a:pt x="0" y="0"/>
                </a:moveTo>
                <a:lnTo>
                  <a:pt x="2553234" y="0"/>
                </a:lnTo>
                <a:lnTo>
                  <a:pt x="2553234" y="2552154"/>
                </a:lnTo>
                <a:lnTo>
                  <a:pt x="0" y="2552154"/>
                </a:lnTo>
                <a:lnTo>
                  <a:pt x="0" y="0"/>
                </a:lnTo>
                <a:close/>
              </a:path>
            </a:pathLst>
          </a:custGeom>
          <a:blipFill>
            <a:blip r:embed="rId3"/>
            <a:stretch>
              <a:fillRect/>
            </a:stretch>
          </a:blipFill>
        </p:spPr>
      </p:sp>
      <p:grpSp>
        <p:nvGrpSpPr>
          <p:cNvPr id="4" name="Group 4"/>
          <p:cNvGrpSpPr/>
          <p:nvPr/>
        </p:nvGrpSpPr>
        <p:grpSpPr>
          <a:xfrm>
            <a:off x="1028700" y="2918062"/>
            <a:ext cx="9833359" cy="4000054"/>
            <a:chOff x="0" y="38100"/>
            <a:chExt cx="13111145" cy="5333406"/>
          </a:xfrm>
        </p:grpSpPr>
        <p:sp>
          <p:nvSpPr>
            <p:cNvPr id="5" name="TextBox 5"/>
            <p:cNvSpPr txBox="1"/>
            <p:nvPr/>
          </p:nvSpPr>
          <p:spPr>
            <a:xfrm>
              <a:off x="0" y="1634240"/>
              <a:ext cx="13087609" cy="2332990"/>
            </a:xfrm>
            <a:prstGeom prst="rect">
              <a:avLst/>
            </a:prstGeom>
          </p:spPr>
          <p:txBody>
            <a:bodyPr lIns="0" tIns="0" rIns="0" bIns="0" rtlCol="0" anchor="t">
              <a:spAutoFit/>
            </a:bodyPr>
            <a:lstStyle/>
            <a:p>
              <a:pPr>
                <a:lnSpc>
                  <a:spcPts val="6765"/>
                </a:lnSpc>
              </a:pPr>
              <a:r>
                <a:rPr lang="en-US" sz="6150">
                  <a:solidFill>
                    <a:srgbClr val="916D43"/>
                  </a:solidFill>
                  <a:latin typeface="Oswald"/>
                </a:rPr>
                <a:t>CHAMPAGNE </a:t>
              </a:r>
            </a:p>
            <a:p>
              <a:pPr algn="l">
                <a:lnSpc>
                  <a:spcPts val="6765"/>
                </a:lnSpc>
              </a:pPr>
              <a:r>
                <a:rPr lang="en-US" sz="6150">
                  <a:solidFill>
                    <a:srgbClr val="916D43"/>
                  </a:solidFill>
                  <a:latin typeface="Oswald"/>
                </a:rPr>
                <a:t>POMMERY</a:t>
              </a:r>
            </a:p>
          </p:txBody>
        </p:sp>
        <p:sp>
          <p:nvSpPr>
            <p:cNvPr id="6" name="TextBox 6"/>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7" name="TextBox 7"/>
            <p:cNvSpPr txBox="1"/>
            <p:nvPr/>
          </p:nvSpPr>
          <p:spPr>
            <a:xfrm>
              <a:off x="0" y="4778523"/>
              <a:ext cx="13111145" cy="592983"/>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UNE MARQUE HISTORIQUE</a:t>
              </a:r>
              <a:endParaRPr lang="en-US" sz="2800" dirty="0">
                <a:solidFill>
                  <a:srgbClr val="916D43"/>
                </a:solidFill>
                <a:latin typeface="Montserrat Classic"/>
              </a:endParaRPr>
            </a:p>
          </p:txBody>
        </p:sp>
      </p:grpSp>
      <p:sp>
        <p:nvSpPr>
          <p:cNvPr id="8" name="AutoShape 8"/>
          <p:cNvSpPr/>
          <p:nvPr/>
        </p:nvSpPr>
        <p:spPr>
          <a:xfrm>
            <a:off x="0" y="9829800"/>
            <a:ext cx="18288000" cy="457200"/>
          </a:xfrm>
          <a:prstGeom prst="rect">
            <a:avLst/>
          </a:prstGeom>
          <a:solidFill>
            <a:srgbClr val="D9D9D9">
              <a:alpha val="30980"/>
            </a:srgbClr>
          </a:solid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39022" y="3349421"/>
            <a:ext cx="3290345" cy="5908879"/>
            <a:chOff x="0" y="0"/>
            <a:chExt cx="4387127" cy="7878506"/>
          </a:xfrm>
        </p:grpSpPr>
        <p:pic>
          <p:nvPicPr>
            <p:cNvPr id="3" name="Picture 3"/>
            <p:cNvPicPr>
              <a:picLocks noChangeAspect="1"/>
            </p:cNvPicPr>
            <p:nvPr/>
          </p:nvPicPr>
          <p:blipFill>
            <a:blip r:embed="rId2"/>
            <a:srcRect l="8298" r="8298"/>
            <a:stretch>
              <a:fillRect/>
            </a:stretch>
          </p:blipFill>
          <p:spPr>
            <a:xfrm>
              <a:off x="0" y="0"/>
              <a:ext cx="4387127" cy="7878506"/>
            </a:xfrm>
            <a:prstGeom prst="rect">
              <a:avLst/>
            </a:prstGeom>
          </p:spPr>
        </p:pic>
      </p:grpSp>
      <p:grpSp>
        <p:nvGrpSpPr>
          <p:cNvPr id="4" name="Group 4"/>
          <p:cNvGrpSpPr/>
          <p:nvPr/>
        </p:nvGrpSpPr>
        <p:grpSpPr>
          <a:xfrm>
            <a:off x="10590636" y="3349421"/>
            <a:ext cx="3290345" cy="5908879"/>
            <a:chOff x="0" y="0"/>
            <a:chExt cx="4387127" cy="7878506"/>
          </a:xfrm>
        </p:grpSpPr>
        <p:pic>
          <p:nvPicPr>
            <p:cNvPr id="5" name="Picture 5"/>
            <p:cNvPicPr>
              <a:picLocks noChangeAspect="1"/>
            </p:cNvPicPr>
            <p:nvPr/>
          </p:nvPicPr>
          <p:blipFill>
            <a:blip r:embed="rId3"/>
            <a:srcRect l="5757" r="5757"/>
            <a:stretch>
              <a:fillRect/>
            </a:stretch>
          </p:blipFill>
          <p:spPr>
            <a:xfrm>
              <a:off x="0" y="0"/>
              <a:ext cx="4387127" cy="7878506"/>
            </a:xfrm>
            <a:prstGeom prst="rect">
              <a:avLst/>
            </a:prstGeom>
          </p:spPr>
        </p:pic>
      </p:grpSp>
      <p:grpSp>
        <p:nvGrpSpPr>
          <p:cNvPr id="6" name="Group 6"/>
          <p:cNvGrpSpPr/>
          <p:nvPr/>
        </p:nvGrpSpPr>
        <p:grpSpPr>
          <a:xfrm>
            <a:off x="14242931" y="3349421"/>
            <a:ext cx="3290345" cy="5908879"/>
            <a:chOff x="0" y="0"/>
            <a:chExt cx="4387127" cy="7878506"/>
          </a:xfrm>
        </p:grpSpPr>
        <p:pic>
          <p:nvPicPr>
            <p:cNvPr id="7" name="Picture 7"/>
            <p:cNvPicPr>
              <a:picLocks noChangeAspect="1"/>
            </p:cNvPicPr>
            <p:nvPr/>
          </p:nvPicPr>
          <p:blipFill>
            <a:blip r:embed="rId4"/>
            <a:srcRect l="31426" r="31426"/>
            <a:stretch>
              <a:fillRect/>
            </a:stretch>
          </p:blipFill>
          <p:spPr>
            <a:xfrm>
              <a:off x="0" y="0"/>
              <a:ext cx="4387127" cy="7878506"/>
            </a:xfrm>
            <a:prstGeom prst="rect">
              <a:avLst/>
            </a:prstGeom>
          </p:spPr>
        </p:pic>
      </p:grpSp>
      <p:sp>
        <p:nvSpPr>
          <p:cNvPr id="8" name="TextBox 8"/>
          <p:cNvSpPr txBox="1"/>
          <p:nvPr/>
        </p:nvSpPr>
        <p:spPr>
          <a:xfrm>
            <a:off x="673189" y="4076700"/>
            <a:ext cx="5910322" cy="5733749"/>
          </a:xfrm>
          <a:prstGeom prst="rect">
            <a:avLst/>
          </a:prstGeom>
        </p:spPr>
        <p:txBody>
          <a:bodyPr lIns="0" tIns="0" rIns="0" bIns="0" rtlCol="0" anchor="t">
            <a:spAutoFit/>
          </a:bodyPr>
          <a:lstStyle/>
          <a:p>
            <a:pPr marL="425324" lvl="1" indent="-212662">
              <a:lnSpc>
                <a:spcPts val="2955"/>
              </a:lnSpc>
              <a:spcBef>
                <a:spcPct val="0"/>
              </a:spcBef>
              <a:buFont typeface="Arial"/>
              <a:buChar char="•"/>
            </a:pPr>
            <a:r>
              <a:rPr lang="fr-FR" sz="1970" dirty="0">
                <a:solidFill>
                  <a:srgbClr val="545454"/>
                </a:solidFill>
                <a:latin typeface="Oswald"/>
              </a:rPr>
              <a:t>Un domaine de 50 hectares, ce qui correspond à la superficie du Louvre, du Jardin des Tuileries ou de la Place de la Concorde</a:t>
            </a:r>
            <a:r>
              <a:rPr lang="fr-FR" sz="1970" dirty="0" smtClean="0">
                <a:solidFill>
                  <a:srgbClr val="545454"/>
                </a:solidFill>
                <a:latin typeface="Oswald"/>
              </a:rPr>
              <a:t>.</a:t>
            </a:r>
          </a:p>
          <a:p>
            <a:pPr marL="425324" lvl="1" indent="-212662">
              <a:lnSpc>
                <a:spcPts val="2955"/>
              </a:lnSpc>
              <a:spcBef>
                <a:spcPct val="0"/>
              </a:spcBef>
              <a:buFont typeface="Arial"/>
              <a:buChar char="•"/>
            </a:pPr>
            <a:endParaRPr lang="en-US" sz="1970" dirty="0">
              <a:solidFill>
                <a:srgbClr val="545454"/>
              </a:solidFill>
              <a:latin typeface="Oswald"/>
            </a:endParaRPr>
          </a:p>
          <a:p>
            <a:pPr marL="425324" lvl="1" indent="-212662" algn="l">
              <a:lnSpc>
                <a:spcPts val="2955"/>
              </a:lnSpc>
              <a:spcBef>
                <a:spcPct val="0"/>
              </a:spcBef>
              <a:buFont typeface="Arial"/>
              <a:buChar char="•"/>
            </a:pPr>
            <a:r>
              <a:rPr lang="en-US" sz="1970" dirty="0" smtClean="0">
                <a:solidFill>
                  <a:srgbClr val="545454"/>
                </a:solidFill>
                <a:latin typeface="Oswald"/>
              </a:rPr>
              <a:t>Expositions </a:t>
            </a:r>
            <a:r>
              <a:rPr lang="en-US" sz="1970" dirty="0" err="1" smtClean="0">
                <a:solidFill>
                  <a:srgbClr val="545454"/>
                </a:solidFill>
                <a:latin typeface="Oswald"/>
              </a:rPr>
              <a:t>d’Art</a:t>
            </a:r>
            <a:r>
              <a:rPr lang="en-US" sz="1970" dirty="0" smtClean="0">
                <a:solidFill>
                  <a:srgbClr val="545454"/>
                </a:solidFill>
                <a:latin typeface="Oswald"/>
              </a:rPr>
              <a:t> </a:t>
            </a:r>
            <a:r>
              <a:rPr lang="en-US" sz="1970" dirty="0" err="1" smtClean="0">
                <a:solidFill>
                  <a:srgbClr val="545454"/>
                </a:solidFill>
                <a:latin typeface="Oswald"/>
              </a:rPr>
              <a:t>Contemporain</a:t>
            </a:r>
            <a:r>
              <a:rPr lang="en-US" sz="1970" dirty="0" smtClean="0">
                <a:solidFill>
                  <a:srgbClr val="545454"/>
                </a:solidFill>
                <a:latin typeface="Oswald"/>
              </a:rPr>
              <a:t> Experience </a:t>
            </a:r>
            <a:r>
              <a:rPr lang="en-US" sz="1970" dirty="0" err="1" smtClean="0">
                <a:solidFill>
                  <a:srgbClr val="545454"/>
                </a:solidFill>
                <a:latin typeface="Oswald"/>
              </a:rPr>
              <a:t>Pommery</a:t>
            </a:r>
            <a:r>
              <a:rPr lang="en-US" sz="1970" dirty="0" smtClean="0">
                <a:solidFill>
                  <a:srgbClr val="545454"/>
                </a:solidFill>
                <a:latin typeface="Oswald"/>
              </a:rPr>
              <a:t> #</a:t>
            </a:r>
          </a:p>
          <a:p>
            <a:pPr marL="212662" lvl="1" algn="l">
              <a:lnSpc>
                <a:spcPts val="2955"/>
              </a:lnSpc>
              <a:spcBef>
                <a:spcPct val="0"/>
              </a:spcBef>
            </a:pPr>
            <a:endParaRPr lang="en-US" sz="1970" dirty="0">
              <a:solidFill>
                <a:srgbClr val="545454"/>
              </a:solidFill>
              <a:latin typeface="Oswald"/>
            </a:endParaRPr>
          </a:p>
          <a:p>
            <a:pPr marL="425324" lvl="1" indent="-212662" algn="l">
              <a:lnSpc>
                <a:spcPts val="2955"/>
              </a:lnSpc>
              <a:spcBef>
                <a:spcPct val="0"/>
              </a:spcBef>
              <a:buFont typeface="Arial"/>
              <a:buChar char="•"/>
            </a:pPr>
            <a:r>
              <a:rPr lang="en-US" sz="1970" dirty="0">
                <a:solidFill>
                  <a:srgbClr val="545454"/>
                </a:solidFill>
                <a:latin typeface="Oswald"/>
              </a:rPr>
              <a:t>18 </a:t>
            </a:r>
            <a:r>
              <a:rPr lang="en-US" sz="1970" dirty="0" err="1" smtClean="0">
                <a:solidFill>
                  <a:srgbClr val="545454"/>
                </a:solidFill>
                <a:latin typeface="Oswald"/>
              </a:rPr>
              <a:t>kilomètres</a:t>
            </a:r>
            <a:r>
              <a:rPr lang="en-US" sz="1970" dirty="0" smtClean="0">
                <a:solidFill>
                  <a:srgbClr val="545454"/>
                </a:solidFill>
                <a:latin typeface="Oswald"/>
              </a:rPr>
              <a:t> de caves</a:t>
            </a:r>
          </a:p>
          <a:p>
            <a:pPr marL="425324" lvl="1" indent="-212662" algn="l">
              <a:lnSpc>
                <a:spcPts val="2955"/>
              </a:lnSpc>
              <a:spcBef>
                <a:spcPct val="0"/>
              </a:spcBef>
              <a:buFont typeface="Arial"/>
              <a:buChar char="•"/>
            </a:pPr>
            <a:endParaRPr lang="en-US" sz="1970" dirty="0">
              <a:solidFill>
                <a:srgbClr val="545454"/>
              </a:solidFill>
              <a:latin typeface="Oswald"/>
            </a:endParaRPr>
          </a:p>
          <a:p>
            <a:pPr marL="425324" lvl="1" indent="-212662" algn="l">
              <a:lnSpc>
                <a:spcPts val="2955"/>
              </a:lnSpc>
              <a:spcBef>
                <a:spcPct val="0"/>
              </a:spcBef>
              <a:buFont typeface="Arial"/>
              <a:buChar char="•"/>
            </a:pPr>
            <a:r>
              <a:rPr lang="en-US" sz="1970" dirty="0">
                <a:solidFill>
                  <a:srgbClr val="545454"/>
                </a:solidFill>
                <a:latin typeface="Oswald"/>
              </a:rPr>
              <a:t>60 </a:t>
            </a:r>
            <a:r>
              <a:rPr lang="en-US" sz="1970" dirty="0" err="1" smtClean="0">
                <a:solidFill>
                  <a:srgbClr val="545454"/>
                </a:solidFill>
                <a:latin typeface="Oswald"/>
              </a:rPr>
              <a:t>crayères</a:t>
            </a:r>
            <a:r>
              <a:rPr lang="en-US" sz="1970" dirty="0" smtClean="0">
                <a:solidFill>
                  <a:srgbClr val="545454"/>
                </a:solidFill>
                <a:latin typeface="Oswald"/>
              </a:rPr>
              <a:t> Gallo-romaine</a:t>
            </a:r>
          </a:p>
          <a:p>
            <a:pPr marL="212662" lvl="1" algn="l">
              <a:lnSpc>
                <a:spcPts val="2955"/>
              </a:lnSpc>
              <a:spcBef>
                <a:spcPct val="0"/>
              </a:spcBef>
            </a:pPr>
            <a:endParaRPr lang="en-US" sz="1970" dirty="0">
              <a:solidFill>
                <a:srgbClr val="545454"/>
              </a:solidFill>
              <a:latin typeface="Oswald"/>
            </a:endParaRPr>
          </a:p>
          <a:p>
            <a:pPr marL="425324" lvl="1" indent="-212662" algn="l">
              <a:lnSpc>
                <a:spcPts val="2955"/>
              </a:lnSpc>
              <a:spcBef>
                <a:spcPct val="0"/>
              </a:spcBef>
              <a:buFont typeface="Arial"/>
              <a:buChar char="•"/>
            </a:pPr>
            <a:r>
              <a:rPr lang="en-US" sz="1970" dirty="0" smtClean="0">
                <a:solidFill>
                  <a:srgbClr val="545454"/>
                </a:solidFill>
                <a:latin typeface="Oswald"/>
              </a:rPr>
              <a:t>Un </a:t>
            </a:r>
            <a:r>
              <a:rPr lang="en-US" sz="1970" dirty="0" err="1" smtClean="0">
                <a:solidFill>
                  <a:srgbClr val="545454"/>
                </a:solidFill>
                <a:latin typeface="Oswald"/>
              </a:rPr>
              <a:t>escalier</a:t>
            </a:r>
            <a:r>
              <a:rPr lang="en-US" sz="1970" dirty="0" smtClean="0">
                <a:solidFill>
                  <a:srgbClr val="545454"/>
                </a:solidFill>
                <a:latin typeface="Oswald"/>
              </a:rPr>
              <a:t> de 116 marches</a:t>
            </a:r>
            <a:endParaRPr lang="en-US" sz="1970" dirty="0">
              <a:solidFill>
                <a:srgbClr val="545454"/>
              </a:solidFill>
              <a:latin typeface="Oswald"/>
            </a:endParaRPr>
          </a:p>
          <a:p>
            <a:pPr algn="l">
              <a:lnSpc>
                <a:spcPts val="2955"/>
              </a:lnSpc>
              <a:spcBef>
                <a:spcPct val="0"/>
              </a:spcBef>
            </a:pPr>
            <a:endParaRPr lang="en-US" sz="1970" dirty="0">
              <a:solidFill>
                <a:srgbClr val="545454"/>
              </a:solidFill>
              <a:latin typeface="Oswald"/>
            </a:endParaRPr>
          </a:p>
          <a:p>
            <a:pPr marL="425324" lvl="1" indent="-212662" algn="l">
              <a:lnSpc>
                <a:spcPts val="2955"/>
              </a:lnSpc>
              <a:spcBef>
                <a:spcPct val="0"/>
              </a:spcBef>
              <a:buFont typeface="Arial"/>
              <a:buChar char="•"/>
            </a:pPr>
            <a:r>
              <a:rPr lang="en-US" sz="1970" dirty="0" smtClean="0">
                <a:solidFill>
                  <a:srgbClr val="545454"/>
                </a:solidFill>
                <a:latin typeface="Oswald"/>
              </a:rPr>
              <a:t>Les Clos </a:t>
            </a:r>
            <a:r>
              <a:rPr lang="en-US" sz="1970" dirty="0">
                <a:solidFill>
                  <a:srgbClr val="545454"/>
                </a:solidFill>
                <a:latin typeface="Oswald"/>
              </a:rPr>
              <a:t>Pompadour: </a:t>
            </a:r>
            <a:r>
              <a:rPr lang="en-US" sz="1970" dirty="0" smtClean="0">
                <a:solidFill>
                  <a:srgbClr val="545454"/>
                </a:solidFill>
                <a:latin typeface="Oswald"/>
              </a:rPr>
              <a:t>Un </a:t>
            </a:r>
            <a:r>
              <a:rPr lang="en-US" sz="1970" dirty="0" err="1" smtClean="0">
                <a:solidFill>
                  <a:srgbClr val="545454"/>
                </a:solidFill>
                <a:latin typeface="Oswald"/>
              </a:rPr>
              <a:t>vignoble</a:t>
            </a:r>
            <a:r>
              <a:rPr lang="en-US" sz="1970" dirty="0" smtClean="0">
                <a:solidFill>
                  <a:srgbClr val="545454"/>
                </a:solidFill>
                <a:latin typeface="Oswald"/>
              </a:rPr>
              <a:t> au Coeur de la </a:t>
            </a:r>
            <a:r>
              <a:rPr lang="en-US" sz="1970" dirty="0" err="1" smtClean="0">
                <a:solidFill>
                  <a:srgbClr val="545454"/>
                </a:solidFill>
                <a:latin typeface="Oswald"/>
              </a:rPr>
              <a:t>ville</a:t>
            </a:r>
            <a:r>
              <a:rPr lang="en-US" sz="1970" dirty="0" smtClean="0">
                <a:solidFill>
                  <a:srgbClr val="545454"/>
                </a:solidFill>
                <a:latin typeface="Oswald"/>
              </a:rPr>
              <a:t> de Reims</a:t>
            </a:r>
            <a:endParaRPr lang="en-US" sz="1970" dirty="0">
              <a:solidFill>
                <a:srgbClr val="545454"/>
              </a:solidFill>
              <a:latin typeface="Oswald"/>
            </a:endParaRPr>
          </a:p>
          <a:p>
            <a:pPr marL="0" lvl="1" indent="0" algn="l">
              <a:lnSpc>
                <a:spcPts val="2955"/>
              </a:lnSpc>
              <a:spcBef>
                <a:spcPct val="0"/>
              </a:spcBef>
            </a:pPr>
            <a:endParaRPr lang="en-US" sz="1970" dirty="0">
              <a:solidFill>
                <a:srgbClr val="545454"/>
              </a:solidFill>
              <a:latin typeface="Oswald"/>
            </a:endParaRPr>
          </a:p>
        </p:txBody>
      </p:sp>
      <p:sp>
        <p:nvSpPr>
          <p:cNvPr id="9" name="TextBox 9"/>
          <p:cNvSpPr txBox="1"/>
          <p:nvPr/>
        </p:nvSpPr>
        <p:spPr>
          <a:xfrm>
            <a:off x="656140" y="1085850"/>
            <a:ext cx="5910322" cy="2592705"/>
          </a:xfrm>
          <a:prstGeom prst="rect">
            <a:avLst/>
          </a:prstGeom>
        </p:spPr>
        <p:txBody>
          <a:bodyPr lIns="0" tIns="0" rIns="0" bIns="0" rtlCol="0" anchor="t">
            <a:spAutoFit/>
          </a:bodyPr>
          <a:lstStyle/>
          <a:p>
            <a:pPr>
              <a:lnSpc>
                <a:spcPts val="6765"/>
              </a:lnSpc>
            </a:pPr>
            <a:r>
              <a:rPr lang="en-US" sz="6150" dirty="0">
                <a:solidFill>
                  <a:srgbClr val="916D43"/>
                </a:solidFill>
                <a:latin typeface="Oswald"/>
              </a:rPr>
              <a:t>DOMAINE POMMERY</a:t>
            </a:r>
          </a:p>
          <a:p>
            <a:pPr>
              <a:lnSpc>
                <a:spcPts val="6765"/>
              </a:lnSpc>
            </a:pPr>
            <a:r>
              <a:rPr lang="en-US" sz="6150" dirty="0" smtClean="0">
                <a:solidFill>
                  <a:srgbClr val="916D43"/>
                </a:solidFill>
                <a:latin typeface="Oswald"/>
              </a:rPr>
              <a:t>UN LIEU UNIQUE</a:t>
            </a:r>
            <a:endParaRPr lang="en-US" sz="6150" dirty="0">
              <a:solidFill>
                <a:srgbClr val="916D43"/>
              </a:solidFill>
              <a:latin typeface="Oswald"/>
            </a:endParaRPr>
          </a:p>
          <a:p>
            <a:pPr algn="l">
              <a:lnSpc>
                <a:spcPts val="6765"/>
              </a:lnSpc>
            </a:pPr>
            <a:r>
              <a:rPr lang="en-US" sz="6150" dirty="0" smtClean="0">
                <a:solidFill>
                  <a:srgbClr val="916D43"/>
                </a:solidFill>
                <a:latin typeface="Oswald"/>
              </a:rPr>
              <a:t>A </a:t>
            </a:r>
            <a:r>
              <a:rPr lang="en-US" sz="6150" dirty="0">
                <a:solidFill>
                  <a:srgbClr val="916D43"/>
                </a:solidFill>
                <a:latin typeface="Oswald"/>
              </a:rPr>
              <a:t>REIMS</a:t>
            </a:r>
          </a:p>
        </p:txBody>
      </p:sp>
      <p:sp>
        <p:nvSpPr>
          <p:cNvPr id="10" name="TextBox 10"/>
          <p:cNvSpPr txBox="1"/>
          <p:nvPr/>
        </p:nvSpPr>
        <p:spPr>
          <a:xfrm>
            <a:off x="1028700" y="4272737"/>
            <a:ext cx="5910322" cy="481222"/>
          </a:xfrm>
          <a:prstGeom prst="rect">
            <a:avLst/>
          </a:prstGeom>
        </p:spPr>
        <p:txBody>
          <a:bodyPr lIns="0" tIns="0" rIns="0" bIns="0" rtlCol="0" anchor="t">
            <a:spAutoFit/>
          </a:bodyPr>
          <a:lstStyle/>
          <a:p>
            <a:pPr algn="l">
              <a:lnSpc>
                <a:spcPts val="3919"/>
              </a:lnSpc>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99301" y="0"/>
            <a:ext cx="6342842" cy="10287000"/>
          </a:xfrm>
          <a:custGeom>
            <a:avLst/>
            <a:gdLst/>
            <a:ahLst/>
            <a:cxnLst/>
            <a:rect l="l" t="t" r="r" b="b"/>
            <a:pathLst>
              <a:path w="6342842" h="10287000">
                <a:moveTo>
                  <a:pt x="0" y="0"/>
                </a:moveTo>
                <a:lnTo>
                  <a:pt x="6342842" y="0"/>
                </a:lnTo>
                <a:lnTo>
                  <a:pt x="6342842" y="10287000"/>
                </a:lnTo>
                <a:lnTo>
                  <a:pt x="0" y="10287000"/>
                </a:lnTo>
                <a:lnTo>
                  <a:pt x="0" y="0"/>
                </a:lnTo>
                <a:close/>
              </a:path>
            </a:pathLst>
          </a:custGeom>
          <a:blipFill>
            <a:blip r:embed="rId2"/>
            <a:stretch>
              <a:fillRect l="-16427" r="-16427"/>
            </a:stretch>
          </a:blipFill>
        </p:spPr>
      </p:sp>
      <p:grpSp>
        <p:nvGrpSpPr>
          <p:cNvPr id="3" name="Group 3"/>
          <p:cNvGrpSpPr/>
          <p:nvPr/>
        </p:nvGrpSpPr>
        <p:grpSpPr>
          <a:xfrm>
            <a:off x="1028700" y="1240092"/>
            <a:ext cx="8115300" cy="5112684"/>
            <a:chOff x="0" y="83820"/>
            <a:chExt cx="10820400" cy="6816912"/>
          </a:xfrm>
        </p:grpSpPr>
        <p:sp>
          <p:nvSpPr>
            <p:cNvPr id="4" name="TextBox 4"/>
            <p:cNvSpPr txBox="1"/>
            <p:nvPr/>
          </p:nvSpPr>
          <p:spPr>
            <a:xfrm>
              <a:off x="0" y="83820"/>
              <a:ext cx="10820400" cy="4172083"/>
            </a:xfrm>
            <a:prstGeom prst="rect">
              <a:avLst/>
            </a:prstGeom>
          </p:spPr>
          <p:txBody>
            <a:bodyPr lIns="0" tIns="0" rIns="0" bIns="0" rtlCol="0" anchor="t">
              <a:spAutoFit/>
            </a:bodyPr>
            <a:lstStyle/>
            <a:p>
              <a:pPr>
                <a:lnSpc>
                  <a:spcPts val="6104"/>
                </a:lnSpc>
              </a:pPr>
              <a:r>
                <a:rPr lang="en-US" sz="5549" spc="277" dirty="0">
                  <a:solidFill>
                    <a:srgbClr val="916D43"/>
                  </a:solidFill>
                  <a:latin typeface="Oswald"/>
                </a:rPr>
                <a:t>MADAME POMMERY, </a:t>
              </a:r>
              <a:r>
                <a:rPr lang="en-US" sz="5549" spc="277" dirty="0" smtClean="0">
                  <a:solidFill>
                    <a:srgbClr val="916D43"/>
                  </a:solidFill>
                  <a:latin typeface="Oswald"/>
                </a:rPr>
                <a:t>CREATRICE DU CHAMPAGNE BRUT</a:t>
              </a:r>
              <a:endParaRPr lang="en-US" sz="5549" spc="277" dirty="0">
                <a:solidFill>
                  <a:srgbClr val="916D43"/>
                </a:solidFill>
                <a:latin typeface="Oswald"/>
              </a:endParaRPr>
            </a:p>
            <a:p>
              <a:pPr>
                <a:lnSpc>
                  <a:spcPts val="6104"/>
                </a:lnSpc>
              </a:pPr>
              <a:r>
                <a:rPr lang="en-US" sz="5549" spc="277" dirty="0">
                  <a:solidFill>
                    <a:srgbClr val="916D43"/>
                  </a:solidFill>
                  <a:latin typeface="Oswald"/>
                </a:rPr>
                <a:t>1874 - 2024</a:t>
              </a:r>
            </a:p>
          </p:txBody>
        </p:sp>
        <p:sp>
          <p:nvSpPr>
            <p:cNvPr id="5" name="TextBox 5"/>
            <p:cNvSpPr txBox="1"/>
            <p:nvPr/>
          </p:nvSpPr>
          <p:spPr>
            <a:xfrm>
              <a:off x="264536" y="5026544"/>
              <a:ext cx="10291327" cy="1874188"/>
            </a:xfrm>
            <a:prstGeom prst="rect">
              <a:avLst/>
            </a:prstGeom>
          </p:spPr>
          <p:txBody>
            <a:bodyPr lIns="0" tIns="0" rIns="0" bIns="0" rtlCol="0" anchor="t">
              <a:spAutoFit/>
            </a:bodyPr>
            <a:lstStyle/>
            <a:p>
              <a:pPr>
                <a:lnSpc>
                  <a:spcPts val="2758"/>
                </a:lnSpc>
              </a:pPr>
              <a:r>
                <a:rPr lang="fr-FR" sz="1970" dirty="0" smtClean="0">
                  <a:solidFill>
                    <a:srgbClr val="52584D"/>
                  </a:solidFill>
                  <a:latin typeface="Oswald"/>
                </a:rPr>
                <a:t>En </a:t>
              </a:r>
              <a:r>
                <a:rPr lang="fr-FR" sz="1970" dirty="0">
                  <a:solidFill>
                    <a:srgbClr val="52584D"/>
                  </a:solidFill>
                  <a:latin typeface="Oswald"/>
                </a:rPr>
                <a:t>1858, elle prend la tête de </a:t>
              </a:r>
              <a:r>
                <a:rPr lang="fr-FR" sz="1970" dirty="0" err="1">
                  <a:solidFill>
                    <a:srgbClr val="52584D"/>
                  </a:solidFill>
                  <a:latin typeface="Oswald"/>
                </a:rPr>
                <a:t>Pommery</a:t>
              </a:r>
              <a:r>
                <a:rPr lang="fr-FR" sz="1970" dirty="0">
                  <a:solidFill>
                    <a:srgbClr val="52584D"/>
                  </a:solidFill>
                  <a:latin typeface="Oswald"/>
                </a:rPr>
                <a:t> &amp; </a:t>
              </a:r>
              <a:r>
                <a:rPr lang="fr-FR" sz="1970" dirty="0" err="1">
                  <a:solidFill>
                    <a:srgbClr val="52584D"/>
                  </a:solidFill>
                  <a:latin typeface="Oswald"/>
                </a:rPr>
                <a:t>Greno</a:t>
              </a:r>
              <a:r>
                <a:rPr lang="fr-FR" sz="1970" dirty="0">
                  <a:solidFill>
                    <a:srgbClr val="52584D"/>
                  </a:solidFill>
                  <a:latin typeface="Oswald"/>
                </a:rPr>
                <a:t> à la mort de son mari. Femme en avance sur son temps, elle crée en 1874 </a:t>
              </a:r>
              <a:r>
                <a:rPr lang="fr-FR" sz="1970" dirty="0" err="1">
                  <a:solidFill>
                    <a:srgbClr val="52584D"/>
                  </a:solidFill>
                  <a:latin typeface="Oswald"/>
                </a:rPr>
                <a:t>Pommery</a:t>
              </a:r>
              <a:r>
                <a:rPr lang="fr-FR" sz="1970" dirty="0">
                  <a:solidFill>
                    <a:srgbClr val="52584D"/>
                  </a:solidFill>
                  <a:latin typeface="Oswald"/>
                </a:rPr>
                <a:t> Nature, le premier champagne brut à connaître un succès commercial, rompant ainsi avec la tradition des vins très doux.</a:t>
              </a:r>
              <a:endParaRPr lang="en-US" sz="1970" dirty="0">
                <a:solidFill>
                  <a:srgbClr val="52584D"/>
                </a:solidFill>
                <a:latin typeface="Oswald"/>
              </a:endParaRPr>
            </a:p>
          </p:txBody>
        </p:sp>
      </p:grpSp>
      <p:sp>
        <p:nvSpPr>
          <p:cNvPr id="6" name="TextBox 6"/>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
        <p:nvSpPr>
          <p:cNvPr id="7" name="TextBox 7"/>
          <p:cNvSpPr txBox="1"/>
          <p:nvPr/>
        </p:nvSpPr>
        <p:spPr>
          <a:xfrm>
            <a:off x="1028700" y="7291493"/>
            <a:ext cx="8441331" cy="1000274"/>
          </a:xfrm>
          <a:prstGeom prst="rect">
            <a:avLst/>
          </a:prstGeom>
        </p:spPr>
        <p:txBody>
          <a:bodyPr lIns="0" tIns="0" rIns="0" bIns="0" rtlCol="0" anchor="t">
            <a:spAutoFit/>
          </a:bodyPr>
          <a:lstStyle/>
          <a:p>
            <a:pPr algn="ctr">
              <a:lnSpc>
                <a:spcPts val="3919"/>
              </a:lnSpc>
              <a:spcBef>
                <a:spcPct val="0"/>
              </a:spcBef>
            </a:pPr>
            <a:r>
              <a:rPr lang="en-US" sz="2799" dirty="0" smtClean="0">
                <a:solidFill>
                  <a:srgbClr val="003057"/>
                </a:solidFill>
                <a:latin typeface="Bakerie Bold"/>
              </a:rPr>
              <a:t>“</a:t>
            </a:r>
            <a:r>
              <a:rPr lang="en-US" sz="2799" dirty="0" err="1" smtClean="0">
                <a:solidFill>
                  <a:srgbClr val="003057"/>
                </a:solidFill>
                <a:latin typeface="Bakerie Bold"/>
              </a:rPr>
              <a:t>Damas</a:t>
            </a:r>
            <a:r>
              <a:rPr lang="en-US" sz="2799" dirty="0" smtClean="0">
                <a:solidFill>
                  <a:srgbClr val="003057"/>
                </a:solidFill>
                <a:latin typeface="Bakerie Bold"/>
              </a:rPr>
              <a:t>, </a:t>
            </a:r>
            <a:r>
              <a:rPr lang="en-US" sz="2799" dirty="0" err="1" smtClean="0">
                <a:solidFill>
                  <a:srgbClr val="003057"/>
                </a:solidFill>
                <a:latin typeface="Bakerie Bold"/>
              </a:rPr>
              <a:t>il</a:t>
            </a:r>
            <a:r>
              <a:rPr lang="en-US" sz="2799" dirty="0" smtClean="0">
                <a:solidFill>
                  <a:srgbClr val="003057"/>
                </a:solidFill>
                <a:latin typeface="Bakerie Bold"/>
              </a:rPr>
              <a:t> nous </a:t>
            </a:r>
            <a:r>
              <a:rPr lang="en-US" sz="2799" dirty="0" err="1" smtClean="0">
                <a:solidFill>
                  <a:srgbClr val="003057"/>
                </a:solidFill>
                <a:latin typeface="Bakerie Bold"/>
              </a:rPr>
              <a:t>faut</a:t>
            </a:r>
            <a:r>
              <a:rPr lang="en-US" sz="2799" dirty="0" smtClean="0">
                <a:solidFill>
                  <a:srgbClr val="003057"/>
                </a:solidFill>
                <a:latin typeface="Bakerie Bold"/>
              </a:rPr>
              <a:t> un vin </a:t>
            </a:r>
            <a:r>
              <a:rPr lang="en-US" sz="2799" dirty="0" err="1" smtClean="0">
                <a:solidFill>
                  <a:srgbClr val="003057"/>
                </a:solidFill>
                <a:latin typeface="Bakerie Bold"/>
              </a:rPr>
              <a:t>aussi</a:t>
            </a:r>
            <a:r>
              <a:rPr lang="en-US" sz="2799" dirty="0" smtClean="0">
                <a:solidFill>
                  <a:srgbClr val="003057"/>
                </a:solidFill>
                <a:latin typeface="Bakerie Bold"/>
              </a:rPr>
              <a:t> sec que possible </a:t>
            </a:r>
            <a:r>
              <a:rPr lang="en-US" sz="2799" dirty="0" err="1" smtClean="0">
                <a:solidFill>
                  <a:srgbClr val="003057"/>
                </a:solidFill>
                <a:latin typeface="Bakerie Bold"/>
              </a:rPr>
              <a:t>mais</a:t>
            </a:r>
            <a:r>
              <a:rPr lang="en-US" sz="2799" dirty="0" smtClean="0">
                <a:solidFill>
                  <a:srgbClr val="003057"/>
                </a:solidFill>
                <a:latin typeface="Bakerie Bold"/>
              </a:rPr>
              <a:t> sans </a:t>
            </a:r>
            <a:r>
              <a:rPr lang="en-US" sz="2799" dirty="0" err="1" smtClean="0">
                <a:solidFill>
                  <a:srgbClr val="003057"/>
                </a:solidFill>
                <a:latin typeface="Bakerie Bold"/>
              </a:rPr>
              <a:t>raideur</a:t>
            </a:r>
            <a:r>
              <a:rPr lang="en-US" sz="2799" dirty="0" smtClean="0">
                <a:solidFill>
                  <a:srgbClr val="003057"/>
                </a:solidFill>
                <a:latin typeface="Bakerie Bold"/>
              </a:rPr>
              <a:t>… Qui </a:t>
            </a:r>
            <a:r>
              <a:rPr lang="en-US" sz="2799" dirty="0" err="1" smtClean="0">
                <a:solidFill>
                  <a:srgbClr val="003057"/>
                </a:solidFill>
                <a:latin typeface="Bakerie Bold"/>
              </a:rPr>
              <a:t>soit</a:t>
            </a:r>
            <a:r>
              <a:rPr lang="en-US" sz="2799" dirty="0" smtClean="0">
                <a:solidFill>
                  <a:srgbClr val="003057"/>
                </a:solidFill>
                <a:latin typeface="Bakerie Bold"/>
              </a:rPr>
              <a:t> </a:t>
            </a:r>
            <a:r>
              <a:rPr lang="en-US" sz="2799" dirty="0" err="1" smtClean="0">
                <a:solidFill>
                  <a:srgbClr val="003057"/>
                </a:solidFill>
                <a:latin typeface="Bakerie Bold"/>
              </a:rPr>
              <a:t>moelleux</a:t>
            </a:r>
            <a:r>
              <a:rPr lang="en-US" sz="2799" dirty="0" smtClean="0">
                <a:solidFill>
                  <a:srgbClr val="003057"/>
                </a:solidFill>
                <a:latin typeface="Bakerie Bold"/>
              </a:rPr>
              <a:t>, </a:t>
            </a:r>
            <a:r>
              <a:rPr lang="en-US" sz="2799" dirty="0" err="1" smtClean="0">
                <a:solidFill>
                  <a:srgbClr val="003057"/>
                </a:solidFill>
                <a:latin typeface="Bakerie Bold"/>
              </a:rPr>
              <a:t>velouté</a:t>
            </a:r>
            <a:r>
              <a:rPr lang="en-US" sz="2799" dirty="0" smtClean="0">
                <a:solidFill>
                  <a:srgbClr val="003057"/>
                </a:solidFill>
                <a:latin typeface="Bakerie Bold"/>
              </a:rPr>
              <a:t> et </a:t>
            </a:r>
            <a:r>
              <a:rPr lang="en-US" sz="2799" dirty="0" err="1" smtClean="0">
                <a:solidFill>
                  <a:srgbClr val="003057"/>
                </a:solidFill>
                <a:latin typeface="Bakerie Bold"/>
              </a:rPr>
              <a:t>bien</a:t>
            </a:r>
            <a:r>
              <a:rPr lang="en-US" sz="2799" dirty="0" smtClean="0">
                <a:solidFill>
                  <a:srgbClr val="003057"/>
                </a:solidFill>
                <a:latin typeface="Bakerie Bold"/>
              </a:rPr>
              <a:t> </a:t>
            </a:r>
            <a:r>
              <a:rPr lang="en-US" sz="2799" dirty="0" err="1" smtClean="0">
                <a:solidFill>
                  <a:srgbClr val="003057"/>
                </a:solidFill>
                <a:latin typeface="Bakerie Bold"/>
              </a:rPr>
              <a:t>foutu</a:t>
            </a:r>
            <a:r>
              <a:rPr lang="en-US" sz="2799" dirty="0" smtClean="0">
                <a:solidFill>
                  <a:srgbClr val="003057"/>
                </a:solidFill>
                <a:latin typeface="Bakerie Bold"/>
              </a:rPr>
              <a:t>… </a:t>
            </a:r>
            <a:r>
              <a:rPr lang="en-US" sz="2799" dirty="0" err="1" smtClean="0">
                <a:solidFill>
                  <a:srgbClr val="003057"/>
                </a:solidFill>
                <a:latin typeface="Bakerie Bold"/>
              </a:rPr>
              <a:t>Soignez</a:t>
            </a:r>
            <a:r>
              <a:rPr lang="en-US" sz="2799" dirty="0" smtClean="0">
                <a:solidFill>
                  <a:srgbClr val="003057"/>
                </a:solidFill>
                <a:latin typeface="Bakerie Bold"/>
              </a:rPr>
              <a:t> la finesse </a:t>
            </a:r>
            <a:r>
              <a:rPr lang="en-US" sz="2799" dirty="0" err="1" smtClean="0">
                <a:solidFill>
                  <a:srgbClr val="003057"/>
                </a:solidFill>
                <a:latin typeface="Bakerie Bold"/>
              </a:rPr>
              <a:t>avant</a:t>
            </a:r>
            <a:r>
              <a:rPr lang="en-US" sz="2799" dirty="0" smtClean="0">
                <a:solidFill>
                  <a:srgbClr val="003057"/>
                </a:solidFill>
                <a:latin typeface="Bakerie Bold"/>
              </a:rPr>
              <a:t> tout.”</a:t>
            </a:r>
            <a:endParaRPr lang="en-US" sz="2799" dirty="0">
              <a:solidFill>
                <a:srgbClr val="003057"/>
              </a:solidFill>
              <a:latin typeface="Bakerie Bold"/>
            </a:endParaRPr>
          </a:p>
        </p:txBody>
      </p:sp>
      <p:sp>
        <p:nvSpPr>
          <p:cNvPr id="8" name="TextBox 8"/>
          <p:cNvSpPr txBox="1"/>
          <p:nvPr/>
        </p:nvSpPr>
        <p:spPr>
          <a:xfrm>
            <a:off x="3139768" y="8572500"/>
            <a:ext cx="4929932" cy="339725"/>
          </a:xfrm>
          <a:prstGeom prst="rect">
            <a:avLst/>
          </a:prstGeom>
        </p:spPr>
        <p:txBody>
          <a:bodyPr lIns="0" tIns="0" rIns="0" bIns="0" rtlCol="0" anchor="t">
            <a:spAutoFit/>
          </a:bodyPr>
          <a:lstStyle/>
          <a:p>
            <a:pPr marL="0" lvl="0" indent="0" algn="l">
              <a:lnSpc>
                <a:spcPts val="2799"/>
              </a:lnSpc>
              <a:spcBef>
                <a:spcPct val="0"/>
              </a:spcBef>
            </a:pPr>
            <a:r>
              <a:rPr lang="en-US" sz="1999" u="none" strike="noStrike" dirty="0">
                <a:solidFill>
                  <a:srgbClr val="52584D"/>
                </a:solidFill>
                <a:latin typeface="Oswald"/>
              </a:rPr>
              <a:t>Madame </a:t>
            </a:r>
            <a:r>
              <a:rPr lang="en-US" sz="1999" u="none" strike="noStrike" dirty="0" err="1">
                <a:solidFill>
                  <a:srgbClr val="52584D"/>
                </a:solidFill>
                <a:latin typeface="Oswald"/>
              </a:rPr>
              <a:t>Pommery</a:t>
            </a:r>
            <a:r>
              <a:rPr lang="en-US" sz="1999" u="none" strike="noStrike" dirty="0">
                <a:solidFill>
                  <a:srgbClr val="52584D"/>
                </a:solidFill>
                <a:latin typeface="Oswald"/>
              </a:rPr>
              <a:t> </a:t>
            </a:r>
            <a:r>
              <a:rPr lang="en-US" sz="1999" u="none" strike="noStrike" dirty="0" smtClean="0">
                <a:solidFill>
                  <a:srgbClr val="52584D"/>
                </a:solidFill>
                <a:latin typeface="Oswald"/>
              </a:rPr>
              <a:t>à son chef de cave Olivier </a:t>
            </a:r>
            <a:r>
              <a:rPr lang="en-US" sz="1999" u="none" strike="noStrike" dirty="0" err="1">
                <a:solidFill>
                  <a:srgbClr val="52584D"/>
                </a:solidFill>
                <a:latin typeface="Oswald"/>
              </a:rPr>
              <a:t>Damas</a:t>
            </a:r>
            <a:endParaRPr lang="en-US" sz="1999" u="none" strike="noStrike" dirty="0">
              <a:solidFill>
                <a:srgbClr val="52584D"/>
              </a:solidFill>
              <a:latin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4836162" y="4932973"/>
            <a:ext cx="2974760" cy="4586685"/>
          </a:xfrm>
          <a:custGeom>
            <a:avLst/>
            <a:gdLst/>
            <a:ahLst/>
            <a:cxnLst/>
            <a:rect l="l" t="t" r="r" b="b"/>
            <a:pathLst>
              <a:path w="2974760" h="4586685">
                <a:moveTo>
                  <a:pt x="0" y="0"/>
                </a:moveTo>
                <a:lnTo>
                  <a:pt x="2974760" y="0"/>
                </a:lnTo>
                <a:lnTo>
                  <a:pt x="2974760" y="4586685"/>
                </a:lnTo>
                <a:lnTo>
                  <a:pt x="0" y="4586685"/>
                </a:lnTo>
                <a:lnTo>
                  <a:pt x="0" y="0"/>
                </a:lnTo>
                <a:close/>
              </a:path>
            </a:pathLst>
          </a:custGeom>
          <a:blipFill>
            <a:blip r:embed="rId2"/>
            <a:stretch>
              <a:fillRect l="-55633" r="-76080"/>
            </a:stretch>
          </a:blipFill>
        </p:spPr>
      </p:sp>
      <p:sp>
        <p:nvSpPr>
          <p:cNvPr id="5" name="Freeform 5"/>
          <p:cNvSpPr/>
          <p:nvPr/>
        </p:nvSpPr>
        <p:spPr>
          <a:xfrm>
            <a:off x="8460129" y="4932973"/>
            <a:ext cx="4832919" cy="4580368"/>
          </a:xfrm>
          <a:custGeom>
            <a:avLst/>
            <a:gdLst/>
            <a:ahLst/>
            <a:cxnLst/>
            <a:rect l="l" t="t" r="r" b="b"/>
            <a:pathLst>
              <a:path w="4832919" h="4580368">
                <a:moveTo>
                  <a:pt x="0" y="0"/>
                </a:moveTo>
                <a:lnTo>
                  <a:pt x="4832919" y="0"/>
                </a:lnTo>
                <a:lnTo>
                  <a:pt x="4832919" y="4580368"/>
                </a:lnTo>
                <a:lnTo>
                  <a:pt x="0" y="4580368"/>
                </a:lnTo>
                <a:lnTo>
                  <a:pt x="0" y="0"/>
                </a:lnTo>
                <a:close/>
              </a:path>
            </a:pathLst>
          </a:custGeom>
          <a:blipFill>
            <a:blip r:embed="rId3"/>
            <a:stretch>
              <a:fillRect/>
            </a:stretch>
          </a:blipFill>
        </p:spPr>
      </p:sp>
      <p:sp>
        <p:nvSpPr>
          <p:cNvPr id="6" name="TextBox 6"/>
          <p:cNvSpPr txBox="1"/>
          <p:nvPr/>
        </p:nvSpPr>
        <p:spPr>
          <a:xfrm>
            <a:off x="0" y="928688"/>
            <a:ext cx="18288000" cy="1013098"/>
          </a:xfrm>
          <a:prstGeom prst="rect">
            <a:avLst/>
          </a:prstGeom>
        </p:spPr>
        <p:txBody>
          <a:bodyPr lIns="0" tIns="0" rIns="0" bIns="0" rtlCol="0" anchor="t">
            <a:spAutoFit/>
          </a:bodyPr>
          <a:lstStyle/>
          <a:p>
            <a:pPr algn="ctr">
              <a:lnSpc>
                <a:spcPts val="7920"/>
              </a:lnSpc>
            </a:pPr>
            <a:r>
              <a:rPr lang="en-US" sz="6600" spc="132" dirty="0" smtClean="0">
                <a:solidFill>
                  <a:srgbClr val="916D43"/>
                </a:solidFill>
                <a:latin typeface="Oswald"/>
              </a:rPr>
              <a:t>UNE MAISON FAMILIALE</a:t>
            </a:r>
            <a:endParaRPr lang="en-US" sz="6600" spc="132" dirty="0">
              <a:solidFill>
                <a:srgbClr val="916D43"/>
              </a:solidFill>
              <a:latin typeface="Oswald"/>
            </a:endParaRPr>
          </a:p>
        </p:txBody>
      </p:sp>
      <p:sp>
        <p:nvSpPr>
          <p:cNvPr id="7" name="TextBox 7"/>
          <p:cNvSpPr txBox="1"/>
          <p:nvPr/>
        </p:nvSpPr>
        <p:spPr>
          <a:xfrm>
            <a:off x="3505603" y="3615418"/>
            <a:ext cx="11276794" cy="615553"/>
          </a:xfrm>
          <a:prstGeom prst="rect">
            <a:avLst/>
          </a:prstGeom>
        </p:spPr>
        <p:txBody>
          <a:bodyPr lIns="0" tIns="0" rIns="0" bIns="0" rtlCol="0" anchor="t">
            <a:spAutoFit/>
          </a:bodyPr>
          <a:lstStyle/>
          <a:p>
            <a:pPr algn="ctr">
              <a:lnSpc>
                <a:spcPts val="2400"/>
              </a:lnSpc>
            </a:pPr>
            <a:r>
              <a:rPr lang="fr-FR" sz="2000" spc="40" dirty="0" smtClean="0">
                <a:solidFill>
                  <a:srgbClr val="52584D"/>
                </a:solidFill>
                <a:latin typeface="Oswald"/>
              </a:rPr>
              <a:t>AUJOURD'HUI</a:t>
            </a:r>
            <a:r>
              <a:rPr lang="fr-FR" sz="2000" spc="40" dirty="0">
                <a:solidFill>
                  <a:srgbClr val="52584D"/>
                </a:solidFill>
                <a:latin typeface="Oswald"/>
              </a:rPr>
              <a:t>, LE LIEN FÉMININ PERSISTE </a:t>
            </a:r>
            <a:r>
              <a:rPr lang="fr-FR" sz="2000" spc="40" dirty="0" smtClean="0">
                <a:solidFill>
                  <a:srgbClr val="52584D"/>
                </a:solidFill>
                <a:latin typeface="Oswald"/>
              </a:rPr>
              <a:t>AU COEUR </a:t>
            </a:r>
            <a:r>
              <a:rPr lang="fr-FR" sz="2000" spc="40" dirty="0">
                <a:solidFill>
                  <a:srgbClr val="52584D"/>
                </a:solidFill>
                <a:latin typeface="Oswald"/>
              </a:rPr>
              <a:t>DE LA MAISON POMMERY : NATHALIE VRANKEN, MAILYS VRANKEN ET PAULINE VRANKEN PERPÉTUENT LE STYLE DE LA MAISON CRÉÉE PAR MADAME POMMERY</a:t>
            </a:r>
            <a:endParaRPr lang="en-US" sz="2000" spc="40" dirty="0" smtClean="0">
              <a:solidFill>
                <a:srgbClr val="52584D"/>
              </a:solidFill>
              <a:latin typeface="Oswald"/>
            </a:endParaRPr>
          </a:p>
        </p:txBody>
      </p:sp>
      <p:sp>
        <p:nvSpPr>
          <p:cNvPr id="8" name="TextBox 8"/>
          <p:cNvSpPr txBox="1"/>
          <p:nvPr/>
        </p:nvSpPr>
        <p:spPr>
          <a:xfrm>
            <a:off x="5211797" y="9668963"/>
            <a:ext cx="2223489" cy="314217"/>
          </a:xfrm>
          <a:prstGeom prst="rect">
            <a:avLst/>
          </a:prstGeom>
        </p:spPr>
        <p:txBody>
          <a:bodyPr lIns="0" tIns="0" rIns="0" bIns="0" rtlCol="0" anchor="t">
            <a:spAutoFit/>
          </a:bodyPr>
          <a:lstStyle/>
          <a:p>
            <a:pPr algn="ctr">
              <a:lnSpc>
                <a:spcPts val="2400"/>
              </a:lnSpc>
            </a:pPr>
            <a:r>
              <a:rPr lang="en-US" sz="2000" spc="40">
                <a:solidFill>
                  <a:srgbClr val="52584D"/>
                </a:solidFill>
                <a:latin typeface="Oswald"/>
              </a:rPr>
              <a:t>NATHALIE VRANKEN</a:t>
            </a:r>
          </a:p>
        </p:txBody>
      </p:sp>
      <p:sp>
        <p:nvSpPr>
          <p:cNvPr id="9" name="TextBox 9"/>
          <p:cNvSpPr txBox="1"/>
          <p:nvPr/>
        </p:nvSpPr>
        <p:spPr>
          <a:xfrm>
            <a:off x="8301341" y="9668963"/>
            <a:ext cx="5150497" cy="314217"/>
          </a:xfrm>
          <a:prstGeom prst="rect">
            <a:avLst/>
          </a:prstGeom>
        </p:spPr>
        <p:txBody>
          <a:bodyPr lIns="0" tIns="0" rIns="0" bIns="0" rtlCol="0" anchor="t">
            <a:spAutoFit/>
          </a:bodyPr>
          <a:lstStyle/>
          <a:p>
            <a:pPr algn="ctr">
              <a:lnSpc>
                <a:spcPts val="2400"/>
              </a:lnSpc>
            </a:pPr>
            <a:r>
              <a:rPr lang="en-US" sz="2000" spc="40">
                <a:solidFill>
                  <a:srgbClr val="52584D"/>
                </a:solidFill>
                <a:latin typeface="Oswald"/>
              </a:rPr>
              <a:t>PAULINE VRANKEN &amp; MAILYS VRANKEN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6733162" y="2763202"/>
            <a:ext cx="10948284" cy="7127362"/>
          </a:xfrm>
          <a:prstGeom prst="rect">
            <a:avLst/>
          </a:prstGeom>
          <a:solidFill>
            <a:srgbClr val="FFFFFF"/>
          </a:solidFill>
        </p:spPr>
      </p:sp>
      <p:sp>
        <p:nvSpPr>
          <p:cNvPr id="4" name="Freeform 4"/>
          <p:cNvSpPr/>
          <p:nvPr/>
        </p:nvSpPr>
        <p:spPr>
          <a:xfrm>
            <a:off x="7320128" y="462853"/>
            <a:ext cx="2783094" cy="4349577"/>
          </a:xfrm>
          <a:custGeom>
            <a:avLst/>
            <a:gdLst/>
            <a:ahLst/>
            <a:cxnLst/>
            <a:rect l="l" t="t" r="r" b="b"/>
            <a:pathLst>
              <a:path w="2783094" h="4349577">
                <a:moveTo>
                  <a:pt x="0" y="0"/>
                </a:moveTo>
                <a:lnTo>
                  <a:pt x="2783094" y="0"/>
                </a:lnTo>
                <a:lnTo>
                  <a:pt x="2783094" y="4349576"/>
                </a:lnTo>
                <a:lnTo>
                  <a:pt x="0" y="4349576"/>
                </a:lnTo>
                <a:lnTo>
                  <a:pt x="0" y="0"/>
                </a:lnTo>
                <a:close/>
              </a:path>
            </a:pathLst>
          </a:custGeom>
          <a:blipFill>
            <a:blip r:embed="rId2"/>
            <a:stretch>
              <a:fillRect l="-2095" r="-2095"/>
            </a:stretch>
          </a:blipFill>
        </p:spPr>
      </p:sp>
      <p:sp>
        <p:nvSpPr>
          <p:cNvPr id="5" name="Freeform 5"/>
          <p:cNvSpPr/>
          <p:nvPr/>
        </p:nvSpPr>
        <p:spPr>
          <a:xfrm>
            <a:off x="10561407" y="462853"/>
            <a:ext cx="2783094" cy="4351272"/>
          </a:xfrm>
          <a:custGeom>
            <a:avLst/>
            <a:gdLst/>
            <a:ahLst/>
            <a:cxnLst/>
            <a:rect l="l" t="t" r="r" b="b"/>
            <a:pathLst>
              <a:path w="2783094" h="4351272">
                <a:moveTo>
                  <a:pt x="0" y="0"/>
                </a:moveTo>
                <a:lnTo>
                  <a:pt x="2783094" y="0"/>
                </a:lnTo>
                <a:lnTo>
                  <a:pt x="2783094" y="4351272"/>
                </a:lnTo>
                <a:lnTo>
                  <a:pt x="0" y="4351272"/>
                </a:lnTo>
                <a:lnTo>
                  <a:pt x="0" y="0"/>
                </a:lnTo>
                <a:close/>
              </a:path>
            </a:pathLst>
          </a:custGeom>
          <a:blipFill>
            <a:blip r:embed="rId3"/>
            <a:stretch>
              <a:fillRect l="-5861" r="-5861"/>
            </a:stretch>
          </a:blipFill>
        </p:spPr>
      </p:sp>
      <p:sp>
        <p:nvSpPr>
          <p:cNvPr id="6" name="Freeform 6"/>
          <p:cNvSpPr/>
          <p:nvPr/>
        </p:nvSpPr>
        <p:spPr>
          <a:xfrm>
            <a:off x="13789527" y="462853"/>
            <a:ext cx="2783094" cy="4349577"/>
          </a:xfrm>
          <a:custGeom>
            <a:avLst/>
            <a:gdLst/>
            <a:ahLst/>
            <a:cxnLst/>
            <a:rect l="l" t="t" r="r" b="b"/>
            <a:pathLst>
              <a:path w="2783094" h="4349577">
                <a:moveTo>
                  <a:pt x="0" y="0"/>
                </a:moveTo>
                <a:lnTo>
                  <a:pt x="2783094" y="0"/>
                </a:lnTo>
                <a:lnTo>
                  <a:pt x="2783094" y="4349576"/>
                </a:lnTo>
                <a:lnTo>
                  <a:pt x="0" y="4349576"/>
                </a:lnTo>
                <a:lnTo>
                  <a:pt x="0" y="0"/>
                </a:lnTo>
                <a:close/>
              </a:path>
            </a:pathLst>
          </a:custGeom>
          <a:blipFill>
            <a:blip r:embed="rId4"/>
            <a:stretch>
              <a:fillRect l="-2095" r="-2095"/>
            </a:stretch>
          </a:blipFill>
        </p:spPr>
      </p:sp>
      <p:sp>
        <p:nvSpPr>
          <p:cNvPr id="7" name="TextBox 7"/>
          <p:cNvSpPr txBox="1"/>
          <p:nvPr/>
        </p:nvSpPr>
        <p:spPr>
          <a:xfrm>
            <a:off x="998029" y="2533649"/>
            <a:ext cx="5514441" cy="5078313"/>
          </a:xfrm>
          <a:prstGeom prst="rect">
            <a:avLst/>
          </a:prstGeom>
        </p:spPr>
        <p:txBody>
          <a:bodyPr wrap="square" lIns="0" tIns="0" rIns="0" bIns="0" rtlCol="0" anchor="t">
            <a:spAutoFit/>
          </a:bodyPr>
          <a:lstStyle/>
          <a:p>
            <a:pPr>
              <a:lnSpc>
                <a:spcPts val="9900"/>
              </a:lnSpc>
            </a:pPr>
            <a:r>
              <a:rPr lang="fr-FR" sz="9000" dirty="0">
                <a:solidFill>
                  <a:srgbClr val="916D43"/>
                </a:solidFill>
                <a:latin typeface="Oswald"/>
              </a:rPr>
              <a:t>LES ATOUTS DE LA MAISON POMMERY</a:t>
            </a:r>
            <a:endParaRPr lang="en-US" sz="9000" dirty="0">
              <a:solidFill>
                <a:srgbClr val="916D43"/>
              </a:solidFill>
              <a:latin typeface="Oswald"/>
            </a:endParaRPr>
          </a:p>
        </p:txBody>
      </p:sp>
      <p:grpSp>
        <p:nvGrpSpPr>
          <p:cNvPr id="8" name="Group 8"/>
          <p:cNvGrpSpPr/>
          <p:nvPr/>
        </p:nvGrpSpPr>
        <p:grpSpPr>
          <a:xfrm>
            <a:off x="7087721" y="4943208"/>
            <a:ext cx="3015501" cy="3504040"/>
            <a:chOff x="-335276" y="-47625"/>
            <a:chExt cx="4020668" cy="4672055"/>
          </a:xfrm>
        </p:grpSpPr>
        <p:sp>
          <p:nvSpPr>
            <p:cNvPr id="9" name="TextBox 9"/>
            <p:cNvSpPr txBox="1"/>
            <p:nvPr/>
          </p:nvSpPr>
          <p:spPr>
            <a:xfrm>
              <a:off x="-335276" y="1153393"/>
              <a:ext cx="3681703" cy="3471037"/>
            </a:xfrm>
            <a:prstGeom prst="rect">
              <a:avLst/>
            </a:prstGeom>
          </p:spPr>
          <p:txBody>
            <a:bodyPr lIns="0" tIns="0" rIns="0" bIns="0" rtlCol="0" anchor="t">
              <a:spAutoFit/>
            </a:bodyPr>
            <a:lstStyle/>
            <a:p>
              <a:pPr marL="453390" lvl="1" indent="-226695">
                <a:lnSpc>
                  <a:spcPts val="2940"/>
                </a:lnSpc>
                <a:buFont typeface="Arial"/>
                <a:buChar char="•"/>
              </a:pPr>
              <a:r>
                <a:rPr lang="en-US" sz="2100" dirty="0" err="1" smtClean="0">
                  <a:solidFill>
                    <a:srgbClr val="52584D"/>
                  </a:solidFill>
                  <a:latin typeface="Oswald"/>
                </a:rPr>
                <a:t>Historique</a:t>
              </a:r>
              <a:r>
                <a:rPr lang="en-US" sz="2100" dirty="0" smtClean="0">
                  <a:solidFill>
                    <a:srgbClr val="52584D"/>
                  </a:solidFill>
                  <a:latin typeface="Oswald"/>
                </a:rPr>
                <a:t> et </a:t>
              </a:r>
              <a:r>
                <a:rPr lang="en-US" sz="2100" dirty="0" err="1" smtClean="0">
                  <a:solidFill>
                    <a:srgbClr val="52584D"/>
                  </a:solidFill>
                  <a:latin typeface="Oswald"/>
                </a:rPr>
                <a:t>contemporaine</a:t>
              </a:r>
              <a:endParaRPr lang="en-US" sz="2100" dirty="0">
                <a:solidFill>
                  <a:srgbClr val="52584D"/>
                </a:solidFill>
                <a:latin typeface="Oswald"/>
              </a:endParaRPr>
            </a:p>
            <a:p>
              <a:pPr marL="453390" lvl="1" indent="-226695">
                <a:lnSpc>
                  <a:spcPts val="2940"/>
                </a:lnSpc>
                <a:buFont typeface="Arial"/>
                <a:buChar char="•"/>
              </a:pPr>
              <a:r>
                <a:rPr lang="en-US" sz="2100" dirty="0" err="1" smtClean="0">
                  <a:solidFill>
                    <a:srgbClr val="52584D"/>
                  </a:solidFill>
                  <a:latin typeface="Oswald"/>
                </a:rPr>
                <a:t>Une</a:t>
              </a:r>
              <a:r>
                <a:rPr lang="en-US" sz="2100" dirty="0" smtClean="0">
                  <a:solidFill>
                    <a:srgbClr val="52584D"/>
                  </a:solidFill>
                  <a:latin typeface="Oswald"/>
                </a:rPr>
                <a:t> marque </a:t>
              </a:r>
              <a:r>
                <a:rPr lang="en-US" sz="2100" dirty="0" err="1" smtClean="0">
                  <a:solidFill>
                    <a:srgbClr val="52584D"/>
                  </a:solidFill>
                  <a:latin typeface="Oswald"/>
                </a:rPr>
                <a:t>liée</a:t>
              </a:r>
              <a:r>
                <a:rPr lang="en-US" sz="2100" dirty="0" smtClean="0">
                  <a:solidFill>
                    <a:srgbClr val="52584D"/>
                  </a:solidFill>
                  <a:latin typeface="Oswald"/>
                </a:rPr>
                <a:t> </a:t>
              </a:r>
              <a:r>
                <a:rPr lang="en-US" sz="2100" dirty="0" err="1" smtClean="0">
                  <a:solidFill>
                    <a:srgbClr val="52584D"/>
                  </a:solidFill>
                  <a:latin typeface="Oswald"/>
                </a:rPr>
                <a:t>historiquement</a:t>
              </a:r>
              <a:r>
                <a:rPr lang="en-US" sz="2100" dirty="0" smtClean="0">
                  <a:solidFill>
                    <a:srgbClr val="52584D"/>
                  </a:solidFill>
                  <a:latin typeface="Oswald"/>
                </a:rPr>
                <a:t> à </a:t>
              </a:r>
              <a:r>
                <a:rPr lang="en-US" sz="2100" dirty="0" err="1" smtClean="0">
                  <a:solidFill>
                    <a:srgbClr val="52584D"/>
                  </a:solidFill>
                  <a:latin typeface="Oswald"/>
                </a:rPr>
                <a:t>l’Art</a:t>
              </a:r>
              <a:endParaRPr lang="en-US" sz="2100" dirty="0">
                <a:solidFill>
                  <a:srgbClr val="52584D"/>
                </a:solidFill>
                <a:latin typeface="Oswald"/>
              </a:endParaRPr>
            </a:p>
            <a:p>
              <a:pPr marL="453390" lvl="1" indent="-226695">
                <a:lnSpc>
                  <a:spcPts val="2940"/>
                </a:lnSpc>
                <a:buFont typeface="Arial"/>
                <a:buChar char="•"/>
              </a:pPr>
              <a:r>
                <a:rPr lang="en-US" sz="2100" dirty="0" smtClean="0">
                  <a:solidFill>
                    <a:srgbClr val="52584D"/>
                  </a:solidFill>
                  <a:latin typeface="Oswald"/>
                </a:rPr>
                <a:t>Forte presence </a:t>
              </a:r>
              <a:r>
                <a:rPr lang="en-US" sz="2100" dirty="0" err="1" smtClean="0">
                  <a:solidFill>
                    <a:srgbClr val="52584D"/>
                  </a:solidFill>
                  <a:latin typeface="Oswald"/>
                </a:rPr>
                <a:t>internationale</a:t>
              </a:r>
              <a:endParaRPr lang="en-US" sz="2100" dirty="0">
                <a:solidFill>
                  <a:srgbClr val="52584D"/>
                </a:solidFill>
                <a:latin typeface="Oswald"/>
              </a:endParaRPr>
            </a:p>
            <a:p>
              <a:pPr algn="l">
                <a:lnSpc>
                  <a:spcPts val="2940"/>
                </a:lnSpc>
              </a:pPr>
              <a:endParaRPr lang="en-US" sz="2100" dirty="0">
                <a:solidFill>
                  <a:srgbClr val="52584D"/>
                </a:solidFill>
                <a:latin typeface="Oswald"/>
              </a:endParaRPr>
            </a:p>
          </p:txBody>
        </p:sp>
        <p:sp>
          <p:nvSpPr>
            <p:cNvPr id="10" name="TextBox 10"/>
            <p:cNvSpPr txBox="1"/>
            <p:nvPr/>
          </p:nvSpPr>
          <p:spPr>
            <a:xfrm>
              <a:off x="0" y="-47625"/>
              <a:ext cx="3685392" cy="612133"/>
            </a:xfrm>
            <a:prstGeom prst="rect">
              <a:avLst/>
            </a:prstGeom>
          </p:spPr>
          <p:txBody>
            <a:bodyPr lIns="0" tIns="0" rIns="0" bIns="0" rtlCol="0" anchor="t">
              <a:spAutoFit/>
            </a:bodyPr>
            <a:lstStyle/>
            <a:p>
              <a:pPr algn="l">
                <a:lnSpc>
                  <a:spcPts val="3919"/>
                </a:lnSpc>
              </a:pPr>
              <a:r>
                <a:rPr lang="en-US" sz="2799" dirty="0" smtClean="0">
                  <a:solidFill>
                    <a:srgbClr val="52584D"/>
                  </a:solidFill>
                  <a:latin typeface="Oswald"/>
                </a:rPr>
                <a:t>L’IDENTITE POMMERY</a:t>
              </a:r>
              <a:endParaRPr lang="en-US" sz="2799" dirty="0">
                <a:solidFill>
                  <a:srgbClr val="52584D"/>
                </a:solidFill>
                <a:latin typeface="Oswald"/>
              </a:endParaRPr>
            </a:p>
          </p:txBody>
        </p:sp>
      </p:grpSp>
      <p:grpSp>
        <p:nvGrpSpPr>
          <p:cNvPr id="11" name="Group 11"/>
          <p:cNvGrpSpPr/>
          <p:nvPr/>
        </p:nvGrpSpPr>
        <p:grpSpPr>
          <a:xfrm>
            <a:off x="10203556" y="4943208"/>
            <a:ext cx="3140945" cy="4619730"/>
            <a:chOff x="-502535" y="-47625"/>
            <a:chExt cx="4187927" cy="6159640"/>
          </a:xfrm>
        </p:grpSpPr>
        <p:sp>
          <p:nvSpPr>
            <p:cNvPr id="12" name="TextBox 12"/>
            <p:cNvSpPr txBox="1"/>
            <p:nvPr/>
          </p:nvSpPr>
          <p:spPr>
            <a:xfrm>
              <a:off x="-502535" y="1153392"/>
              <a:ext cx="4187927" cy="4958623"/>
            </a:xfrm>
            <a:prstGeom prst="rect">
              <a:avLst/>
            </a:prstGeom>
          </p:spPr>
          <p:txBody>
            <a:bodyPr wrap="square" lIns="0" tIns="0" rIns="0" bIns="0" rtlCol="0" anchor="t">
              <a:spAutoFit/>
            </a:bodyPr>
            <a:lstStyle/>
            <a:p>
              <a:pPr marL="453390" lvl="1" indent="-226695">
                <a:lnSpc>
                  <a:spcPts val="2940"/>
                </a:lnSpc>
                <a:buFont typeface="Arial"/>
                <a:buChar char="•"/>
              </a:pPr>
              <a:r>
                <a:rPr lang="en-US" sz="2100" dirty="0" smtClean="0">
                  <a:solidFill>
                    <a:srgbClr val="52584D"/>
                  </a:solidFill>
                  <a:latin typeface="Oswald"/>
                </a:rPr>
                <a:t>Un style inimitable “</a:t>
              </a:r>
              <a:r>
                <a:rPr lang="en-US" sz="2100" dirty="0" err="1" smtClean="0">
                  <a:solidFill>
                    <a:srgbClr val="52584D"/>
                  </a:solidFill>
                  <a:latin typeface="Oswald"/>
                </a:rPr>
                <a:t>fraîcheur</a:t>
              </a:r>
              <a:r>
                <a:rPr lang="en-US" sz="2100" dirty="0" smtClean="0">
                  <a:solidFill>
                    <a:srgbClr val="52584D"/>
                  </a:solidFill>
                  <a:latin typeface="Oswald"/>
                </a:rPr>
                <a:t>, finesse et </a:t>
              </a:r>
              <a:r>
                <a:rPr lang="en-US" sz="2100" dirty="0" err="1" smtClean="0">
                  <a:solidFill>
                    <a:srgbClr val="52584D"/>
                  </a:solidFill>
                  <a:latin typeface="Oswald"/>
                </a:rPr>
                <a:t>vivacité</a:t>
              </a:r>
              <a:r>
                <a:rPr lang="en-US" sz="2100" dirty="0" smtClean="0">
                  <a:solidFill>
                    <a:srgbClr val="52584D"/>
                  </a:solidFill>
                  <a:latin typeface="Oswald"/>
                </a:rPr>
                <a:t>”</a:t>
              </a:r>
              <a:endParaRPr lang="en-US" sz="2100" dirty="0">
                <a:solidFill>
                  <a:srgbClr val="52584D"/>
                </a:solidFill>
                <a:latin typeface="Oswald"/>
              </a:endParaRPr>
            </a:p>
            <a:p>
              <a:pPr marL="453390" lvl="1" indent="-226695">
                <a:lnSpc>
                  <a:spcPts val="2940"/>
                </a:lnSpc>
                <a:buFont typeface="Arial"/>
                <a:buChar char="•"/>
              </a:pPr>
              <a:r>
                <a:rPr lang="en-US" sz="2100" dirty="0" err="1" smtClean="0">
                  <a:solidFill>
                    <a:srgbClr val="52584D"/>
                  </a:solidFill>
                  <a:latin typeface="Oswald"/>
                </a:rPr>
                <a:t>Une</a:t>
              </a:r>
              <a:r>
                <a:rPr lang="en-US" sz="2100" dirty="0" smtClean="0">
                  <a:solidFill>
                    <a:srgbClr val="52584D"/>
                  </a:solidFill>
                  <a:latin typeface="Oswald"/>
                </a:rPr>
                <a:t> marque </a:t>
              </a:r>
              <a:r>
                <a:rPr lang="en-US" sz="2100" dirty="0" err="1" smtClean="0">
                  <a:solidFill>
                    <a:srgbClr val="52584D"/>
                  </a:solidFill>
                  <a:latin typeface="Oswald"/>
                </a:rPr>
                <a:t>connue</a:t>
              </a:r>
              <a:r>
                <a:rPr lang="en-US" sz="2100" dirty="0" smtClean="0">
                  <a:solidFill>
                    <a:srgbClr val="52584D"/>
                  </a:solidFill>
                  <a:latin typeface="Oswald"/>
                </a:rPr>
                <a:t> pour </a:t>
              </a:r>
              <a:r>
                <a:rPr lang="en-US" sz="2100" dirty="0" err="1" smtClean="0">
                  <a:solidFill>
                    <a:srgbClr val="52584D"/>
                  </a:solidFill>
                  <a:latin typeface="Oswald"/>
                </a:rPr>
                <a:t>sa</a:t>
              </a:r>
              <a:r>
                <a:rPr lang="en-US" sz="2100" dirty="0" smtClean="0">
                  <a:solidFill>
                    <a:srgbClr val="52584D"/>
                  </a:solidFill>
                  <a:latin typeface="Oswald"/>
                </a:rPr>
                <a:t> </a:t>
              </a:r>
              <a:r>
                <a:rPr lang="en-US" sz="2100" dirty="0" err="1" smtClean="0">
                  <a:solidFill>
                    <a:srgbClr val="52584D"/>
                  </a:solidFill>
                  <a:latin typeface="Oswald"/>
                </a:rPr>
                <a:t>couleur</a:t>
              </a:r>
              <a:r>
                <a:rPr lang="en-US" sz="2100" dirty="0" smtClean="0">
                  <a:solidFill>
                    <a:srgbClr val="52584D"/>
                  </a:solidFill>
                  <a:latin typeface="Oswald"/>
                </a:rPr>
                <a:t> “Bleu Royal”</a:t>
              </a:r>
              <a:endParaRPr lang="en-US" sz="2100" dirty="0">
                <a:solidFill>
                  <a:srgbClr val="52584D"/>
                </a:solidFill>
                <a:latin typeface="Oswald"/>
              </a:endParaRPr>
            </a:p>
            <a:p>
              <a:pPr marL="453390" lvl="1" indent="-226695">
                <a:lnSpc>
                  <a:spcPts val="2940"/>
                </a:lnSpc>
                <a:buFont typeface="Arial"/>
                <a:buChar char="•"/>
              </a:pPr>
              <a:r>
                <a:rPr lang="fr-FR" sz="2100" dirty="0">
                  <a:solidFill>
                    <a:srgbClr val="52584D"/>
                  </a:solidFill>
                  <a:latin typeface="Oswald"/>
                </a:rPr>
                <a:t>Une qualité constante des champagnes </a:t>
              </a:r>
              <a:r>
                <a:rPr lang="fr-FR" sz="2100" dirty="0" err="1" smtClean="0">
                  <a:solidFill>
                    <a:srgbClr val="52584D"/>
                  </a:solidFill>
                  <a:latin typeface="Oswald"/>
                </a:rPr>
                <a:t>Pommery</a:t>
              </a:r>
              <a:endParaRPr lang="fr-FR" sz="2100" dirty="0" smtClean="0">
                <a:solidFill>
                  <a:srgbClr val="52584D"/>
                </a:solidFill>
                <a:latin typeface="Oswald"/>
              </a:endParaRPr>
            </a:p>
            <a:p>
              <a:pPr marL="453390" lvl="1" indent="-226695">
                <a:lnSpc>
                  <a:spcPts val="2940"/>
                </a:lnSpc>
                <a:buFont typeface="Arial"/>
                <a:buChar char="•"/>
              </a:pPr>
              <a:r>
                <a:rPr lang="fr-FR" sz="2100" dirty="0">
                  <a:solidFill>
                    <a:srgbClr val="52584D"/>
                  </a:solidFill>
                  <a:latin typeface="Oswald"/>
                </a:rPr>
                <a:t>Une durée de vieillissement plus longue pour chaque </a:t>
              </a:r>
              <a:r>
                <a:rPr lang="fr-FR" sz="2100" dirty="0" smtClean="0">
                  <a:solidFill>
                    <a:srgbClr val="52584D"/>
                  </a:solidFill>
                  <a:latin typeface="Oswald"/>
                </a:rPr>
                <a:t>cuvée</a:t>
              </a:r>
              <a:endParaRPr lang="en-US" sz="2100" dirty="0">
                <a:solidFill>
                  <a:srgbClr val="52584D"/>
                </a:solidFill>
                <a:latin typeface="Oswald"/>
              </a:endParaRPr>
            </a:p>
          </p:txBody>
        </p:sp>
        <p:sp>
          <p:nvSpPr>
            <p:cNvPr id="13" name="TextBox 13"/>
            <p:cNvSpPr txBox="1"/>
            <p:nvPr/>
          </p:nvSpPr>
          <p:spPr>
            <a:xfrm>
              <a:off x="0" y="-47625"/>
              <a:ext cx="3685392" cy="613198"/>
            </a:xfrm>
            <a:prstGeom prst="rect">
              <a:avLst/>
            </a:prstGeom>
          </p:spPr>
          <p:txBody>
            <a:bodyPr lIns="0" tIns="0" rIns="0" bIns="0" rtlCol="0" anchor="t">
              <a:spAutoFit/>
            </a:bodyPr>
            <a:lstStyle/>
            <a:p>
              <a:pPr algn="l">
                <a:lnSpc>
                  <a:spcPts val="3919"/>
                </a:lnSpc>
              </a:pPr>
              <a:r>
                <a:rPr lang="en-US" sz="2799" dirty="0" smtClean="0">
                  <a:solidFill>
                    <a:srgbClr val="52584D"/>
                  </a:solidFill>
                  <a:latin typeface="Oswald"/>
                </a:rPr>
                <a:t>LE STYLE POMMERY</a:t>
              </a:r>
              <a:endParaRPr lang="en-US" sz="2799" dirty="0">
                <a:solidFill>
                  <a:srgbClr val="52584D"/>
                </a:solidFill>
                <a:latin typeface="Oswald"/>
              </a:endParaRPr>
            </a:p>
          </p:txBody>
        </p:sp>
      </p:grpSp>
      <p:grpSp>
        <p:nvGrpSpPr>
          <p:cNvPr id="14" name="Group 14"/>
          <p:cNvGrpSpPr/>
          <p:nvPr/>
        </p:nvGrpSpPr>
        <p:grpSpPr>
          <a:xfrm>
            <a:off x="13653578" y="4943208"/>
            <a:ext cx="3201160" cy="5363523"/>
            <a:chOff x="-181265" y="-47625"/>
            <a:chExt cx="4268213" cy="7151364"/>
          </a:xfrm>
        </p:grpSpPr>
        <p:sp>
          <p:nvSpPr>
            <p:cNvPr id="15" name="TextBox 15"/>
            <p:cNvSpPr txBox="1"/>
            <p:nvPr/>
          </p:nvSpPr>
          <p:spPr>
            <a:xfrm>
              <a:off x="-181265" y="1153392"/>
              <a:ext cx="4082857" cy="5950347"/>
            </a:xfrm>
            <a:prstGeom prst="rect">
              <a:avLst/>
            </a:prstGeom>
          </p:spPr>
          <p:txBody>
            <a:bodyPr lIns="0" tIns="0" rIns="0" bIns="0" rtlCol="0" anchor="t">
              <a:spAutoFit/>
            </a:bodyPr>
            <a:lstStyle/>
            <a:p>
              <a:pPr marL="453390" lvl="1" indent="-226695">
                <a:lnSpc>
                  <a:spcPts val="2940"/>
                </a:lnSpc>
                <a:buFont typeface="Arial"/>
                <a:buChar char="•"/>
              </a:pPr>
              <a:r>
                <a:rPr lang="en-US" sz="2100" dirty="0" err="1" smtClean="0">
                  <a:solidFill>
                    <a:srgbClr val="52584D"/>
                  </a:solidFill>
                  <a:latin typeface="Oswald"/>
                </a:rPr>
                <a:t>Cuvées</a:t>
              </a:r>
              <a:r>
                <a:rPr lang="en-US" sz="2100" dirty="0" smtClean="0">
                  <a:solidFill>
                    <a:srgbClr val="52584D"/>
                  </a:solidFill>
                  <a:latin typeface="Oswald"/>
                </a:rPr>
                <a:t> </a:t>
              </a:r>
              <a:r>
                <a:rPr lang="en-US" sz="2100" dirty="0" err="1" smtClean="0">
                  <a:solidFill>
                    <a:srgbClr val="52584D"/>
                  </a:solidFill>
                  <a:latin typeface="Oswald"/>
                </a:rPr>
                <a:t>avant-gardiste</a:t>
              </a:r>
              <a:r>
                <a:rPr lang="en-US" sz="2100" dirty="0" smtClean="0">
                  <a:solidFill>
                    <a:srgbClr val="52584D"/>
                  </a:solidFill>
                  <a:latin typeface="Oswald"/>
                </a:rPr>
                <a:t>, </a:t>
              </a:r>
              <a:r>
                <a:rPr lang="en-US" sz="2100" dirty="0" err="1" smtClean="0">
                  <a:solidFill>
                    <a:srgbClr val="52584D"/>
                  </a:solidFill>
                  <a:latin typeface="Oswald"/>
                </a:rPr>
                <a:t>innovantes</a:t>
              </a:r>
              <a:r>
                <a:rPr lang="en-US" sz="2100" dirty="0" smtClean="0">
                  <a:solidFill>
                    <a:srgbClr val="52584D"/>
                  </a:solidFill>
                  <a:latin typeface="Oswald"/>
                </a:rPr>
                <a:t> et </a:t>
              </a:r>
              <a:r>
                <a:rPr lang="en-US" sz="2100" dirty="0" err="1" smtClean="0">
                  <a:solidFill>
                    <a:srgbClr val="52584D"/>
                  </a:solidFill>
                  <a:latin typeface="Oswald"/>
                </a:rPr>
                <a:t>audacieuses</a:t>
              </a:r>
              <a:r>
                <a:rPr lang="en-US" sz="2100" dirty="0" smtClean="0">
                  <a:solidFill>
                    <a:srgbClr val="52584D"/>
                  </a:solidFill>
                  <a:latin typeface="Oswald"/>
                </a:rPr>
                <a:t> (</a:t>
              </a:r>
              <a:r>
                <a:rPr lang="en-US" sz="2100" dirty="0">
                  <a:solidFill>
                    <a:srgbClr val="52584D"/>
                  </a:solidFill>
                  <a:latin typeface="Oswald"/>
                </a:rPr>
                <a:t>Pop, Blue Sky, Louise Nature)</a:t>
              </a:r>
            </a:p>
            <a:p>
              <a:pPr marL="453390" lvl="1" indent="-226695">
                <a:lnSpc>
                  <a:spcPts val="2940"/>
                </a:lnSpc>
                <a:buFont typeface="Arial"/>
                <a:buChar char="•"/>
              </a:pPr>
              <a:r>
                <a:rPr lang="fr-FR" sz="2100" dirty="0" smtClean="0">
                  <a:solidFill>
                    <a:srgbClr val="52584D"/>
                  </a:solidFill>
                  <a:latin typeface="Oswald"/>
                </a:rPr>
                <a:t>Une </a:t>
              </a:r>
              <a:r>
                <a:rPr lang="fr-FR" sz="2100" dirty="0">
                  <a:solidFill>
                    <a:srgbClr val="52584D"/>
                  </a:solidFill>
                  <a:latin typeface="Oswald"/>
                </a:rPr>
                <a:t>large gamme de cuvées à l'échelle des crus de Champagne</a:t>
              </a:r>
              <a:endParaRPr lang="en-US" sz="2100" dirty="0">
                <a:solidFill>
                  <a:srgbClr val="52584D"/>
                </a:solidFill>
                <a:latin typeface="Oswald"/>
              </a:endParaRPr>
            </a:p>
            <a:p>
              <a:pPr marL="453390" lvl="1" indent="-226695">
                <a:lnSpc>
                  <a:spcPts val="2940"/>
                </a:lnSpc>
                <a:buFont typeface="Arial"/>
                <a:buChar char="•"/>
              </a:pPr>
              <a:r>
                <a:rPr lang="fr-FR" sz="2100" dirty="0" smtClean="0">
                  <a:solidFill>
                    <a:srgbClr val="52584D"/>
                  </a:solidFill>
                  <a:latin typeface="Oswald"/>
                </a:rPr>
                <a:t>Différents </a:t>
              </a:r>
              <a:r>
                <a:rPr lang="fr-FR" sz="2100" dirty="0">
                  <a:solidFill>
                    <a:srgbClr val="52584D"/>
                  </a:solidFill>
                  <a:latin typeface="Oswald"/>
                </a:rPr>
                <a:t>formats de bouteilles dans lesquels les champagnes </a:t>
              </a:r>
              <a:r>
                <a:rPr lang="fr-FR" sz="2100" dirty="0" err="1">
                  <a:solidFill>
                    <a:srgbClr val="52584D"/>
                  </a:solidFill>
                  <a:latin typeface="Oswald"/>
                </a:rPr>
                <a:t>Pommery</a:t>
              </a:r>
              <a:r>
                <a:rPr lang="fr-FR" sz="2100" dirty="0">
                  <a:solidFill>
                    <a:srgbClr val="52584D"/>
                  </a:solidFill>
                  <a:latin typeface="Oswald"/>
                </a:rPr>
                <a:t> vieillissent en cave</a:t>
              </a:r>
              <a:endParaRPr lang="en-US" sz="2100" dirty="0">
                <a:solidFill>
                  <a:srgbClr val="52584D"/>
                </a:solidFill>
                <a:latin typeface="Oswald"/>
              </a:endParaRPr>
            </a:p>
            <a:p>
              <a:pPr algn="l">
                <a:lnSpc>
                  <a:spcPts val="2940"/>
                </a:lnSpc>
              </a:pPr>
              <a:endParaRPr lang="en-US" sz="2100" dirty="0">
                <a:solidFill>
                  <a:srgbClr val="52584D"/>
                </a:solidFill>
                <a:latin typeface="Oswald"/>
              </a:endParaRPr>
            </a:p>
          </p:txBody>
        </p:sp>
        <p:sp>
          <p:nvSpPr>
            <p:cNvPr id="16" name="TextBox 16"/>
            <p:cNvSpPr txBox="1"/>
            <p:nvPr/>
          </p:nvSpPr>
          <p:spPr>
            <a:xfrm>
              <a:off x="0" y="-47625"/>
              <a:ext cx="4086948" cy="666849"/>
            </a:xfrm>
            <a:prstGeom prst="rect">
              <a:avLst/>
            </a:prstGeom>
          </p:spPr>
          <p:txBody>
            <a:bodyPr lIns="0" tIns="0" rIns="0" bIns="0" rtlCol="0" anchor="t">
              <a:spAutoFit/>
            </a:bodyPr>
            <a:lstStyle/>
            <a:p>
              <a:pPr algn="l">
                <a:lnSpc>
                  <a:spcPts val="3919"/>
                </a:lnSpc>
              </a:pPr>
              <a:r>
                <a:rPr lang="en-US" sz="2799" dirty="0" smtClean="0">
                  <a:solidFill>
                    <a:srgbClr val="52584D"/>
                  </a:solidFill>
                  <a:latin typeface="Oswald"/>
                </a:rPr>
                <a:t>LA GAMME POMMERY</a:t>
              </a:r>
              <a:endParaRPr lang="en-US" sz="2799" dirty="0">
                <a:solidFill>
                  <a:srgbClr val="52584D"/>
                </a:solidFill>
                <a:latin typeface="Oswald"/>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8189" y="2977189"/>
            <a:ext cx="14573122" cy="5247998"/>
          </a:xfrm>
          <a:custGeom>
            <a:avLst/>
            <a:gdLst/>
            <a:ahLst/>
            <a:cxnLst/>
            <a:rect l="l" t="t" r="r" b="b"/>
            <a:pathLst>
              <a:path w="14573122" h="5247998">
                <a:moveTo>
                  <a:pt x="0" y="0"/>
                </a:moveTo>
                <a:lnTo>
                  <a:pt x="14573123" y="0"/>
                </a:lnTo>
                <a:lnTo>
                  <a:pt x="14573123" y="5247998"/>
                </a:lnTo>
                <a:lnTo>
                  <a:pt x="0" y="5247998"/>
                </a:lnTo>
                <a:lnTo>
                  <a:pt x="0" y="0"/>
                </a:lnTo>
                <a:close/>
              </a:path>
            </a:pathLst>
          </a:custGeom>
          <a:blipFill>
            <a:blip r:embed="rId3"/>
            <a:stretch>
              <a:fillRect l="-2665"/>
            </a:stretch>
          </a:blipFill>
        </p:spPr>
        <p:txBody>
          <a:bodyPr/>
          <a:lstStyle/>
          <a:p>
            <a:endParaRPr lang="fr-FR" dirty="0"/>
          </a:p>
        </p:txBody>
      </p:sp>
      <p:sp>
        <p:nvSpPr>
          <p:cNvPr id="3" name="Freeform 3"/>
          <p:cNvSpPr/>
          <p:nvPr/>
        </p:nvSpPr>
        <p:spPr>
          <a:xfrm>
            <a:off x="2767206" y="6447450"/>
            <a:ext cx="1390392" cy="1777736"/>
          </a:xfrm>
          <a:custGeom>
            <a:avLst/>
            <a:gdLst/>
            <a:ahLst/>
            <a:cxnLst/>
            <a:rect l="l" t="t" r="r" b="b"/>
            <a:pathLst>
              <a:path w="1390392" h="1777736">
                <a:moveTo>
                  <a:pt x="0" y="0"/>
                </a:moveTo>
                <a:lnTo>
                  <a:pt x="1390393" y="0"/>
                </a:lnTo>
                <a:lnTo>
                  <a:pt x="1390393" y="1777737"/>
                </a:lnTo>
                <a:lnTo>
                  <a:pt x="0" y="1777737"/>
                </a:lnTo>
                <a:lnTo>
                  <a:pt x="0" y="0"/>
                </a:lnTo>
                <a:close/>
              </a:path>
            </a:pathLst>
          </a:custGeom>
          <a:blipFill>
            <a:blip r:embed="rId4"/>
            <a:stretch>
              <a:fillRect/>
            </a:stretch>
          </a:blipFill>
        </p:spPr>
      </p:sp>
      <p:sp>
        <p:nvSpPr>
          <p:cNvPr id="4" name="Freeform 4"/>
          <p:cNvSpPr/>
          <p:nvPr/>
        </p:nvSpPr>
        <p:spPr>
          <a:xfrm>
            <a:off x="12756087" y="3039099"/>
            <a:ext cx="1390392" cy="1777736"/>
          </a:xfrm>
          <a:custGeom>
            <a:avLst/>
            <a:gdLst/>
            <a:ahLst/>
            <a:cxnLst/>
            <a:rect l="l" t="t" r="r" b="b"/>
            <a:pathLst>
              <a:path w="1390392" h="1777736">
                <a:moveTo>
                  <a:pt x="0" y="0"/>
                </a:moveTo>
                <a:lnTo>
                  <a:pt x="1390392" y="0"/>
                </a:lnTo>
                <a:lnTo>
                  <a:pt x="1390392" y="1777737"/>
                </a:lnTo>
                <a:lnTo>
                  <a:pt x="0" y="1777737"/>
                </a:lnTo>
                <a:lnTo>
                  <a:pt x="0" y="0"/>
                </a:lnTo>
                <a:close/>
              </a:path>
            </a:pathLst>
          </a:custGeom>
          <a:blipFill>
            <a:blip r:embed="rId5"/>
            <a:stretch>
              <a:fillRect t="-8658" b="-8658"/>
            </a:stretch>
          </a:blipFill>
        </p:spPr>
      </p:sp>
      <p:sp>
        <p:nvSpPr>
          <p:cNvPr id="5" name="Freeform 5"/>
          <p:cNvSpPr/>
          <p:nvPr/>
        </p:nvSpPr>
        <p:spPr>
          <a:xfrm>
            <a:off x="10868236" y="6338789"/>
            <a:ext cx="1390392" cy="1777736"/>
          </a:xfrm>
          <a:custGeom>
            <a:avLst/>
            <a:gdLst/>
            <a:ahLst/>
            <a:cxnLst/>
            <a:rect l="l" t="t" r="r" b="b"/>
            <a:pathLst>
              <a:path w="1390392" h="1777736">
                <a:moveTo>
                  <a:pt x="0" y="0"/>
                </a:moveTo>
                <a:lnTo>
                  <a:pt x="1390392" y="0"/>
                </a:lnTo>
                <a:lnTo>
                  <a:pt x="1390392" y="1777736"/>
                </a:lnTo>
                <a:lnTo>
                  <a:pt x="0" y="1777736"/>
                </a:lnTo>
                <a:lnTo>
                  <a:pt x="0" y="0"/>
                </a:lnTo>
                <a:close/>
              </a:path>
            </a:pathLst>
          </a:custGeom>
          <a:blipFill>
            <a:blip r:embed="rId6"/>
            <a:stretch>
              <a:fillRect l="-13721" r="-13721"/>
            </a:stretch>
          </a:blipFill>
        </p:spPr>
      </p:sp>
      <p:sp>
        <p:nvSpPr>
          <p:cNvPr id="6" name="Freeform 6"/>
          <p:cNvSpPr/>
          <p:nvPr/>
        </p:nvSpPr>
        <p:spPr>
          <a:xfrm>
            <a:off x="4799066" y="3077296"/>
            <a:ext cx="1390392" cy="1777736"/>
          </a:xfrm>
          <a:custGeom>
            <a:avLst/>
            <a:gdLst/>
            <a:ahLst/>
            <a:cxnLst/>
            <a:rect l="l" t="t" r="r" b="b"/>
            <a:pathLst>
              <a:path w="1390392" h="1777736">
                <a:moveTo>
                  <a:pt x="0" y="0"/>
                </a:moveTo>
                <a:lnTo>
                  <a:pt x="1390393" y="0"/>
                </a:lnTo>
                <a:lnTo>
                  <a:pt x="1390393" y="1777736"/>
                </a:lnTo>
                <a:lnTo>
                  <a:pt x="0" y="1777736"/>
                </a:lnTo>
                <a:lnTo>
                  <a:pt x="0" y="0"/>
                </a:lnTo>
                <a:close/>
              </a:path>
            </a:pathLst>
          </a:custGeom>
          <a:blipFill>
            <a:blip r:embed="rId7"/>
            <a:stretch>
              <a:fillRect l="-28059" t="-25142" r="-12540" b="-16203"/>
            </a:stretch>
          </a:blipFill>
        </p:spPr>
      </p:sp>
      <p:sp>
        <p:nvSpPr>
          <p:cNvPr id="7" name="TextBox 7"/>
          <p:cNvSpPr txBox="1"/>
          <p:nvPr/>
        </p:nvSpPr>
        <p:spPr>
          <a:xfrm>
            <a:off x="1867325" y="1065701"/>
            <a:ext cx="14553350" cy="930275"/>
          </a:xfrm>
          <a:prstGeom prst="rect">
            <a:avLst/>
          </a:prstGeom>
        </p:spPr>
        <p:txBody>
          <a:bodyPr lIns="0" tIns="0" rIns="0" bIns="0" rtlCol="0" anchor="t">
            <a:spAutoFit/>
          </a:bodyPr>
          <a:lstStyle/>
          <a:p>
            <a:pPr algn="ctr">
              <a:lnSpc>
                <a:spcPts val="7150"/>
              </a:lnSpc>
            </a:pPr>
            <a:r>
              <a:rPr lang="en-US" sz="6500">
                <a:solidFill>
                  <a:srgbClr val="916D43"/>
                </a:solidFill>
                <a:latin typeface="Oswald"/>
              </a:rPr>
              <a:t>HISTORY</a:t>
            </a:r>
          </a:p>
        </p:txBody>
      </p:sp>
      <p:sp>
        <p:nvSpPr>
          <p:cNvPr id="8" name="TextBox 8"/>
          <p:cNvSpPr txBox="1"/>
          <p:nvPr/>
        </p:nvSpPr>
        <p:spPr>
          <a:xfrm>
            <a:off x="2531736" y="2991538"/>
            <a:ext cx="2291142" cy="1603003"/>
          </a:xfrm>
          <a:prstGeom prst="rect">
            <a:avLst/>
          </a:prstGeom>
        </p:spPr>
        <p:txBody>
          <a:bodyPr wrap="square" lIns="0" tIns="0" rIns="0" bIns="0" rtlCol="0" anchor="t">
            <a:spAutoFit/>
          </a:bodyPr>
          <a:lstStyle/>
          <a:p>
            <a:pPr>
              <a:lnSpc>
                <a:spcPts val="2519"/>
              </a:lnSpc>
            </a:pPr>
            <a:r>
              <a:rPr lang="en-US" sz="1799" dirty="0" err="1" smtClean="0">
                <a:solidFill>
                  <a:srgbClr val="A17A4C"/>
                </a:solidFill>
                <a:latin typeface="Oswald Bold"/>
              </a:rPr>
              <a:t>Création</a:t>
            </a:r>
            <a:r>
              <a:rPr lang="en-US" sz="1799" dirty="0" smtClean="0">
                <a:solidFill>
                  <a:srgbClr val="A17A4C"/>
                </a:solidFill>
                <a:latin typeface="Oswald Bold"/>
              </a:rPr>
              <a:t> par </a:t>
            </a:r>
            <a:r>
              <a:rPr lang="en-US" sz="1799" dirty="0" err="1" smtClean="0">
                <a:solidFill>
                  <a:srgbClr val="A17A4C"/>
                </a:solidFill>
                <a:latin typeface="Oswald Bold"/>
              </a:rPr>
              <a:t>Greno</a:t>
            </a:r>
            <a:endParaRPr lang="en-US" sz="1799" dirty="0">
              <a:solidFill>
                <a:srgbClr val="A17A4C"/>
              </a:solidFill>
              <a:latin typeface="Oswald Bold"/>
            </a:endParaRPr>
          </a:p>
          <a:p>
            <a:pPr>
              <a:lnSpc>
                <a:spcPts val="2519"/>
              </a:lnSpc>
            </a:pPr>
            <a:r>
              <a:rPr lang="en-US" sz="1799" dirty="0" err="1">
                <a:solidFill>
                  <a:srgbClr val="52584D"/>
                </a:solidFill>
                <a:latin typeface="Oswald"/>
              </a:rPr>
              <a:t>Maison</a:t>
            </a:r>
            <a:r>
              <a:rPr lang="en-US" sz="1799" dirty="0">
                <a:solidFill>
                  <a:srgbClr val="52584D"/>
                </a:solidFill>
                <a:latin typeface="Oswald"/>
              </a:rPr>
              <a:t> de champagne </a:t>
            </a:r>
            <a:r>
              <a:rPr lang="en-US" sz="1799" dirty="0" err="1" smtClean="0">
                <a:solidFill>
                  <a:srgbClr val="52584D"/>
                </a:solidFill>
                <a:latin typeface="Oswald"/>
              </a:rPr>
              <a:t>fondée</a:t>
            </a:r>
            <a:r>
              <a:rPr lang="en-US" sz="1799" dirty="0" smtClean="0">
                <a:solidFill>
                  <a:srgbClr val="52584D"/>
                </a:solidFill>
                <a:latin typeface="Oswald"/>
              </a:rPr>
              <a:t> par Narcisse </a:t>
            </a:r>
            <a:r>
              <a:rPr lang="en-US" sz="1799" dirty="0" err="1" smtClean="0">
                <a:solidFill>
                  <a:srgbClr val="52584D"/>
                </a:solidFill>
                <a:latin typeface="Oswald"/>
              </a:rPr>
              <a:t>Greno</a:t>
            </a:r>
            <a:r>
              <a:rPr lang="en-US" sz="1799" dirty="0" smtClean="0">
                <a:solidFill>
                  <a:srgbClr val="52584D"/>
                </a:solidFill>
                <a:latin typeface="Oswald"/>
              </a:rPr>
              <a:t>, </a:t>
            </a:r>
            <a:r>
              <a:rPr lang="en-US" sz="1799" dirty="0" err="1" smtClean="0">
                <a:solidFill>
                  <a:srgbClr val="52584D"/>
                </a:solidFill>
                <a:latin typeface="Oswald"/>
              </a:rPr>
              <a:t>futur</a:t>
            </a:r>
            <a:r>
              <a:rPr lang="en-US" sz="1799" dirty="0" smtClean="0">
                <a:solidFill>
                  <a:srgbClr val="52584D"/>
                </a:solidFill>
                <a:latin typeface="Oswald"/>
              </a:rPr>
              <a:t> </a:t>
            </a:r>
            <a:r>
              <a:rPr lang="en-US" sz="1799" dirty="0" err="1" smtClean="0">
                <a:solidFill>
                  <a:srgbClr val="52584D"/>
                </a:solidFill>
                <a:latin typeface="Oswald"/>
              </a:rPr>
              <a:t>associé</a:t>
            </a:r>
            <a:r>
              <a:rPr lang="en-US" sz="1799" dirty="0" smtClean="0">
                <a:solidFill>
                  <a:srgbClr val="52584D"/>
                </a:solidFill>
                <a:latin typeface="Oswald"/>
              </a:rPr>
              <a:t> de Monsieur </a:t>
            </a:r>
            <a:r>
              <a:rPr lang="en-US" sz="1799" dirty="0" err="1" smtClean="0">
                <a:solidFill>
                  <a:srgbClr val="52584D"/>
                </a:solidFill>
                <a:latin typeface="Oswald"/>
              </a:rPr>
              <a:t>Pommery</a:t>
            </a:r>
            <a:endParaRPr lang="en-US" sz="1799" dirty="0">
              <a:solidFill>
                <a:srgbClr val="52584D"/>
              </a:solidFill>
              <a:latin typeface="Oswald"/>
            </a:endParaRPr>
          </a:p>
        </p:txBody>
      </p:sp>
      <p:sp>
        <p:nvSpPr>
          <p:cNvPr id="9" name="TextBox 9"/>
          <p:cNvSpPr txBox="1"/>
          <p:nvPr/>
        </p:nvSpPr>
        <p:spPr>
          <a:xfrm>
            <a:off x="4422924" y="6476019"/>
            <a:ext cx="2142678" cy="1628651"/>
          </a:xfrm>
          <a:prstGeom prst="rect">
            <a:avLst/>
          </a:prstGeom>
        </p:spPr>
        <p:txBody>
          <a:bodyPr lIns="0" tIns="0" rIns="0" bIns="0" rtlCol="0" anchor="t">
            <a:spAutoFit/>
          </a:bodyPr>
          <a:lstStyle/>
          <a:p>
            <a:pPr>
              <a:lnSpc>
                <a:spcPts val="2519"/>
              </a:lnSpc>
            </a:pPr>
            <a:r>
              <a:rPr lang="en-US" sz="1799" dirty="0">
                <a:solidFill>
                  <a:srgbClr val="A17A4C"/>
                </a:solidFill>
                <a:latin typeface="Oswald Bold"/>
              </a:rPr>
              <a:t>Madame </a:t>
            </a:r>
            <a:r>
              <a:rPr lang="en-US" sz="1799" dirty="0" err="1">
                <a:solidFill>
                  <a:srgbClr val="A17A4C"/>
                </a:solidFill>
                <a:latin typeface="Oswald Bold"/>
              </a:rPr>
              <a:t>Pommery</a:t>
            </a:r>
            <a:endParaRPr lang="en-US" sz="1799" dirty="0">
              <a:solidFill>
                <a:srgbClr val="A17A4C"/>
              </a:solidFill>
              <a:latin typeface="Oswald Bold"/>
            </a:endParaRPr>
          </a:p>
          <a:p>
            <a:pPr>
              <a:lnSpc>
                <a:spcPts val="2519"/>
              </a:lnSpc>
            </a:pPr>
            <a:r>
              <a:rPr lang="fr-FR" sz="1799" dirty="0" smtClean="0">
                <a:solidFill>
                  <a:srgbClr val="52584D"/>
                </a:solidFill>
                <a:latin typeface="Oswald"/>
              </a:rPr>
              <a:t>Madame </a:t>
            </a:r>
            <a:r>
              <a:rPr lang="fr-FR" sz="1799" dirty="0" err="1" smtClean="0">
                <a:solidFill>
                  <a:srgbClr val="52584D"/>
                </a:solidFill>
                <a:latin typeface="Oswald"/>
              </a:rPr>
              <a:t>Pommery</a:t>
            </a:r>
            <a:r>
              <a:rPr lang="fr-FR" sz="1799" dirty="0" smtClean="0">
                <a:solidFill>
                  <a:srgbClr val="52584D"/>
                </a:solidFill>
                <a:latin typeface="Oswald"/>
              </a:rPr>
              <a:t> reprend l’entreprise de son défunt mari</a:t>
            </a:r>
          </a:p>
          <a:p>
            <a:pPr>
              <a:lnSpc>
                <a:spcPts val="2659"/>
              </a:lnSpc>
            </a:pPr>
            <a:endParaRPr lang="en-US" sz="1799" dirty="0">
              <a:solidFill>
                <a:srgbClr val="52584D"/>
              </a:solidFill>
              <a:latin typeface="Oswald"/>
            </a:endParaRPr>
          </a:p>
        </p:txBody>
      </p:sp>
      <p:sp>
        <p:nvSpPr>
          <p:cNvPr id="10" name="TextBox 10"/>
          <p:cNvSpPr txBox="1"/>
          <p:nvPr/>
        </p:nvSpPr>
        <p:spPr>
          <a:xfrm>
            <a:off x="6517977" y="2962803"/>
            <a:ext cx="2142678" cy="1949252"/>
          </a:xfrm>
          <a:prstGeom prst="rect">
            <a:avLst/>
          </a:prstGeom>
        </p:spPr>
        <p:txBody>
          <a:bodyPr lIns="0" tIns="0" rIns="0" bIns="0" rtlCol="0" anchor="t">
            <a:spAutoFit/>
          </a:bodyPr>
          <a:lstStyle/>
          <a:p>
            <a:pPr>
              <a:lnSpc>
                <a:spcPts val="2519"/>
              </a:lnSpc>
            </a:pPr>
            <a:r>
              <a:rPr lang="en-US" sz="1799" dirty="0" err="1" smtClean="0">
                <a:solidFill>
                  <a:srgbClr val="A17A4C"/>
                </a:solidFill>
                <a:latin typeface="Oswald Bold"/>
              </a:rPr>
              <a:t>Pommery</a:t>
            </a:r>
            <a:r>
              <a:rPr lang="en-US" sz="1799" dirty="0" smtClean="0">
                <a:solidFill>
                  <a:srgbClr val="A17A4C"/>
                </a:solidFill>
                <a:latin typeface="Oswald Bold"/>
              </a:rPr>
              <a:t> Brut Nature</a:t>
            </a:r>
            <a:endParaRPr lang="en-US" sz="1799" dirty="0">
              <a:solidFill>
                <a:srgbClr val="A17A4C"/>
              </a:solidFill>
              <a:latin typeface="Oswald Bold"/>
            </a:endParaRPr>
          </a:p>
          <a:p>
            <a:pPr>
              <a:lnSpc>
                <a:spcPts val="2519"/>
              </a:lnSpc>
            </a:pPr>
            <a:r>
              <a:rPr lang="en-US" sz="1799" dirty="0" smtClean="0">
                <a:solidFill>
                  <a:srgbClr val="52584D"/>
                </a:solidFill>
                <a:latin typeface="Oswald"/>
              </a:rPr>
              <a:t>Elaboration du </a:t>
            </a:r>
            <a:r>
              <a:rPr lang="en-US" sz="1799" dirty="0" err="1" smtClean="0">
                <a:solidFill>
                  <a:srgbClr val="52584D"/>
                </a:solidFill>
                <a:latin typeface="Oswald"/>
              </a:rPr>
              <a:t>Pommery</a:t>
            </a:r>
            <a:r>
              <a:rPr lang="en-US" sz="1799" dirty="0" smtClean="0">
                <a:solidFill>
                  <a:srgbClr val="52584D"/>
                </a:solidFill>
                <a:latin typeface="Oswald"/>
              </a:rPr>
              <a:t> Nature, Premier brut de </a:t>
            </a:r>
            <a:r>
              <a:rPr lang="en-US" sz="1799" dirty="0" err="1" smtClean="0">
                <a:solidFill>
                  <a:srgbClr val="52584D"/>
                </a:solidFill>
                <a:latin typeface="Oswald"/>
              </a:rPr>
              <a:t>l’histoire</a:t>
            </a:r>
            <a:r>
              <a:rPr lang="en-US" sz="1799" dirty="0" smtClean="0">
                <a:solidFill>
                  <a:srgbClr val="52584D"/>
                </a:solidFill>
                <a:latin typeface="Oswald"/>
              </a:rPr>
              <a:t> de la Champagne</a:t>
            </a:r>
            <a:endParaRPr lang="en-US" sz="1799" dirty="0">
              <a:solidFill>
                <a:srgbClr val="52584D"/>
              </a:solidFill>
              <a:latin typeface="Oswald"/>
            </a:endParaRPr>
          </a:p>
          <a:p>
            <a:pPr>
              <a:lnSpc>
                <a:spcPts val="2659"/>
              </a:lnSpc>
            </a:pPr>
            <a:endParaRPr lang="en-US" sz="1799" dirty="0">
              <a:solidFill>
                <a:srgbClr val="52584D"/>
              </a:solidFill>
              <a:latin typeface="Oswald"/>
            </a:endParaRPr>
          </a:p>
        </p:txBody>
      </p:sp>
      <p:sp>
        <p:nvSpPr>
          <p:cNvPr id="11" name="TextBox 11"/>
          <p:cNvSpPr txBox="1"/>
          <p:nvPr/>
        </p:nvSpPr>
        <p:spPr>
          <a:xfrm>
            <a:off x="8458857" y="6342682"/>
            <a:ext cx="2142678" cy="2590453"/>
          </a:xfrm>
          <a:prstGeom prst="rect">
            <a:avLst/>
          </a:prstGeom>
        </p:spPr>
        <p:txBody>
          <a:bodyPr lIns="0" tIns="0" rIns="0" bIns="0" rtlCol="0" anchor="t">
            <a:spAutoFit/>
          </a:bodyPr>
          <a:lstStyle/>
          <a:p>
            <a:pPr>
              <a:lnSpc>
                <a:spcPts val="2519"/>
              </a:lnSpc>
            </a:pPr>
            <a:r>
              <a:rPr lang="en-US" sz="1799" dirty="0">
                <a:solidFill>
                  <a:srgbClr val="A17A4C"/>
                </a:solidFill>
                <a:latin typeface="Oswald Bold"/>
              </a:rPr>
              <a:t>Building of the Domaine</a:t>
            </a:r>
          </a:p>
          <a:p>
            <a:pPr>
              <a:lnSpc>
                <a:spcPts val="2519"/>
              </a:lnSpc>
            </a:pPr>
            <a:r>
              <a:rPr lang="en-US" sz="1799" dirty="0" smtClean="0">
                <a:solidFill>
                  <a:srgbClr val="52584D"/>
                </a:solidFill>
                <a:latin typeface="Oswald"/>
              </a:rPr>
              <a:t>20 </a:t>
            </a:r>
            <a:r>
              <a:rPr lang="en-US" sz="1799" dirty="0" err="1" smtClean="0">
                <a:solidFill>
                  <a:srgbClr val="52584D"/>
                </a:solidFill>
                <a:latin typeface="Oswald"/>
              </a:rPr>
              <a:t>ans</a:t>
            </a:r>
            <a:r>
              <a:rPr lang="en-US" sz="1799" dirty="0" smtClean="0">
                <a:solidFill>
                  <a:srgbClr val="52584D"/>
                </a:solidFill>
                <a:latin typeface="Oswald"/>
              </a:rPr>
              <a:t> </a:t>
            </a:r>
            <a:r>
              <a:rPr lang="en-US" sz="1799" dirty="0" err="1" smtClean="0">
                <a:solidFill>
                  <a:srgbClr val="52584D"/>
                </a:solidFill>
                <a:latin typeface="Oswald"/>
              </a:rPr>
              <a:t>ont</a:t>
            </a:r>
            <a:r>
              <a:rPr lang="en-US" sz="1799" dirty="0" smtClean="0">
                <a:solidFill>
                  <a:srgbClr val="52584D"/>
                </a:solidFill>
                <a:latin typeface="Oswald"/>
              </a:rPr>
              <a:t> </a:t>
            </a:r>
            <a:r>
              <a:rPr lang="en-US" sz="1799" dirty="0" err="1" smtClean="0">
                <a:solidFill>
                  <a:srgbClr val="52584D"/>
                </a:solidFill>
                <a:latin typeface="Oswald"/>
              </a:rPr>
              <a:t>été</a:t>
            </a:r>
            <a:r>
              <a:rPr lang="en-US" sz="1799" dirty="0" smtClean="0">
                <a:solidFill>
                  <a:srgbClr val="52584D"/>
                </a:solidFill>
                <a:latin typeface="Oswald"/>
              </a:rPr>
              <a:t> necessaire pour </a:t>
            </a:r>
            <a:r>
              <a:rPr lang="en-US" sz="1799" dirty="0" err="1" smtClean="0">
                <a:solidFill>
                  <a:srgbClr val="52584D"/>
                </a:solidFill>
                <a:latin typeface="Oswald"/>
              </a:rPr>
              <a:t>construire</a:t>
            </a:r>
            <a:r>
              <a:rPr lang="en-US" sz="1799" dirty="0" smtClean="0">
                <a:solidFill>
                  <a:srgbClr val="52584D"/>
                </a:solidFill>
                <a:latin typeface="Oswald"/>
              </a:rPr>
              <a:t> le Domaine </a:t>
            </a:r>
            <a:r>
              <a:rPr lang="en-US" sz="1799" dirty="0" err="1" smtClean="0">
                <a:solidFill>
                  <a:srgbClr val="52584D"/>
                </a:solidFill>
                <a:latin typeface="Oswald"/>
              </a:rPr>
              <a:t>Pommery</a:t>
            </a:r>
            <a:r>
              <a:rPr lang="en-US" sz="1799" dirty="0" smtClean="0">
                <a:solidFill>
                  <a:srgbClr val="52584D"/>
                </a:solidFill>
                <a:latin typeface="Oswald"/>
              </a:rPr>
              <a:t> </a:t>
            </a:r>
            <a:r>
              <a:rPr lang="en-US" sz="1799" dirty="0" err="1" smtClean="0">
                <a:solidFill>
                  <a:srgbClr val="52584D"/>
                </a:solidFill>
                <a:latin typeface="Oswald"/>
              </a:rPr>
              <a:t>dans</a:t>
            </a:r>
            <a:r>
              <a:rPr lang="en-US" sz="1799" dirty="0" smtClean="0">
                <a:solidFill>
                  <a:srgbClr val="52584D"/>
                </a:solidFill>
                <a:latin typeface="Oswald"/>
              </a:rPr>
              <a:t> un style </a:t>
            </a:r>
            <a:r>
              <a:rPr lang="en-US" sz="1799" dirty="0" err="1" smtClean="0">
                <a:solidFill>
                  <a:srgbClr val="52584D"/>
                </a:solidFill>
                <a:latin typeface="Oswald"/>
              </a:rPr>
              <a:t>Néo-Elizabethain</a:t>
            </a:r>
            <a:r>
              <a:rPr lang="en-US" sz="1799" dirty="0">
                <a:solidFill>
                  <a:srgbClr val="52584D"/>
                </a:solidFill>
                <a:latin typeface="Oswald"/>
              </a:rPr>
              <a:t>.</a:t>
            </a:r>
          </a:p>
          <a:p>
            <a:pPr>
              <a:lnSpc>
                <a:spcPts val="2519"/>
              </a:lnSpc>
            </a:pPr>
            <a:endParaRPr lang="en-US" sz="1799" dirty="0">
              <a:solidFill>
                <a:srgbClr val="52584D"/>
              </a:solidFill>
              <a:latin typeface="Oswald"/>
            </a:endParaRPr>
          </a:p>
          <a:p>
            <a:pPr>
              <a:lnSpc>
                <a:spcPts val="2659"/>
              </a:lnSpc>
            </a:pPr>
            <a:endParaRPr lang="en-US" sz="1799" dirty="0">
              <a:solidFill>
                <a:srgbClr val="52584D"/>
              </a:solidFill>
              <a:latin typeface="Oswald"/>
            </a:endParaRPr>
          </a:p>
        </p:txBody>
      </p:sp>
      <p:sp>
        <p:nvSpPr>
          <p:cNvPr id="12" name="TextBox 12"/>
          <p:cNvSpPr txBox="1"/>
          <p:nvPr/>
        </p:nvSpPr>
        <p:spPr>
          <a:xfrm>
            <a:off x="10527555" y="2962803"/>
            <a:ext cx="2142678" cy="2269852"/>
          </a:xfrm>
          <a:prstGeom prst="rect">
            <a:avLst/>
          </a:prstGeom>
        </p:spPr>
        <p:txBody>
          <a:bodyPr lIns="0" tIns="0" rIns="0" bIns="0" rtlCol="0" anchor="t">
            <a:spAutoFit/>
          </a:bodyPr>
          <a:lstStyle/>
          <a:p>
            <a:pPr>
              <a:lnSpc>
                <a:spcPts val="2519"/>
              </a:lnSpc>
            </a:pPr>
            <a:r>
              <a:rPr lang="en-US" sz="1799" dirty="0" smtClean="0">
                <a:solidFill>
                  <a:srgbClr val="A17A4C"/>
                </a:solidFill>
                <a:latin typeface="Oswald Bold"/>
              </a:rPr>
              <a:t>Naissance du POP</a:t>
            </a:r>
            <a:endParaRPr lang="en-US" sz="1799" dirty="0">
              <a:solidFill>
                <a:srgbClr val="A17A4C"/>
              </a:solidFill>
              <a:latin typeface="Oswald Bold"/>
            </a:endParaRPr>
          </a:p>
          <a:p>
            <a:pPr>
              <a:lnSpc>
                <a:spcPts val="2519"/>
              </a:lnSpc>
            </a:pPr>
            <a:r>
              <a:rPr lang="en-US" sz="1799" dirty="0" err="1" smtClean="0">
                <a:solidFill>
                  <a:srgbClr val="52584D"/>
                </a:solidFill>
                <a:latin typeface="Oswald"/>
              </a:rPr>
              <a:t>Exactement</a:t>
            </a:r>
            <a:r>
              <a:rPr lang="en-US" sz="1799" dirty="0" smtClean="0">
                <a:solidFill>
                  <a:srgbClr val="52584D"/>
                </a:solidFill>
                <a:latin typeface="Oswald"/>
              </a:rPr>
              <a:t> </a:t>
            </a:r>
            <a:r>
              <a:rPr lang="en-US" sz="1799" dirty="0" err="1" smtClean="0">
                <a:solidFill>
                  <a:srgbClr val="52584D"/>
                </a:solidFill>
                <a:latin typeface="Oswald"/>
              </a:rPr>
              <a:t>comme</a:t>
            </a:r>
            <a:r>
              <a:rPr lang="en-US" sz="1799" dirty="0" smtClean="0">
                <a:solidFill>
                  <a:srgbClr val="52584D"/>
                </a:solidFill>
                <a:latin typeface="Oswald"/>
              </a:rPr>
              <a:t> la </a:t>
            </a:r>
            <a:r>
              <a:rPr lang="en-US" sz="1799" dirty="0" err="1" smtClean="0">
                <a:solidFill>
                  <a:srgbClr val="52584D"/>
                </a:solidFill>
                <a:latin typeface="Oswald"/>
              </a:rPr>
              <a:t>Maison</a:t>
            </a:r>
            <a:r>
              <a:rPr lang="en-US" sz="1799" dirty="0" smtClean="0">
                <a:solidFill>
                  <a:srgbClr val="52584D"/>
                </a:solidFill>
                <a:latin typeface="Oswald"/>
              </a:rPr>
              <a:t> </a:t>
            </a:r>
            <a:r>
              <a:rPr lang="en-US" sz="1799" dirty="0" err="1" smtClean="0">
                <a:solidFill>
                  <a:srgbClr val="52584D"/>
                </a:solidFill>
                <a:latin typeface="Oswald"/>
              </a:rPr>
              <a:t>Pommery</a:t>
            </a:r>
            <a:r>
              <a:rPr lang="en-US" sz="1799" dirty="0" smtClean="0">
                <a:solidFill>
                  <a:srgbClr val="52584D"/>
                </a:solidFill>
                <a:latin typeface="Oswald"/>
              </a:rPr>
              <a:t>, POP </a:t>
            </a:r>
            <a:r>
              <a:rPr lang="en-US" sz="1799" dirty="0" err="1" smtClean="0">
                <a:solidFill>
                  <a:srgbClr val="52584D"/>
                </a:solidFill>
                <a:latin typeface="Oswald"/>
              </a:rPr>
              <a:t>est</a:t>
            </a:r>
            <a:r>
              <a:rPr lang="en-US" sz="1799" dirty="0" smtClean="0">
                <a:solidFill>
                  <a:srgbClr val="52584D"/>
                </a:solidFill>
                <a:latin typeface="Oswald"/>
              </a:rPr>
              <a:t> </a:t>
            </a:r>
            <a:r>
              <a:rPr lang="en-US" sz="1799" dirty="0" err="1" smtClean="0">
                <a:solidFill>
                  <a:srgbClr val="52584D"/>
                </a:solidFill>
                <a:latin typeface="Oswald"/>
              </a:rPr>
              <a:t>gamme</a:t>
            </a:r>
            <a:r>
              <a:rPr lang="en-US" sz="1799" dirty="0" smtClean="0">
                <a:solidFill>
                  <a:srgbClr val="52584D"/>
                </a:solidFill>
                <a:latin typeface="Oswald"/>
              </a:rPr>
              <a:t> </a:t>
            </a:r>
            <a:r>
              <a:rPr lang="en-US" sz="1799" dirty="0" err="1" smtClean="0">
                <a:solidFill>
                  <a:srgbClr val="52584D"/>
                </a:solidFill>
                <a:latin typeface="Oswald"/>
              </a:rPr>
              <a:t>avant-gardiste</a:t>
            </a:r>
            <a:r>
              <a:rPr lang="en-US" sz="1799" dirty="0" smtClean="0">
                <a:solidFill>
                  <a:srgbClr val="52584D"/>
                </a:solidFill>
                <a:latin typeface="Oswald"/>
              </a:rPr>
              <a:t> avec son format </a:t>
            </a:r>
            <a:r>
              <a:rPr lang="en-US" sz="1799" dirty="0" err="1" smtClean="0">
                <a:solidFill>
                  <a:srgbClr val="52584D"/>
                </a:solidFill>
                <a:latin typeface="Oswald"/>
              </a:rPr>
              <a:t>nomade</a:t>
            </a:r>
            <a:r>
              <a:rPr lang="en-US" sz="1799" dirty="0" smtClean="0">
                <a:solidFill>
                  <a:srgbClr val="52584D"/>
                </a:solidFill>
                <a:latin typeface="Oswald"/>
              </a:rPr>
              <a:t> et </a:t>
            </a:r>
            <a:r>
              <a:rPr lang="en-US" sz="1799" dirty="0" err="1" smtClean="0">
                <a:solidFill>
                  <a:srgbClr val="52584D"/>
                </a:solidFill>
                <a:latin typeface="Oswald"/>
              </a:rPr>
              <a:t>festif</a:t>
            </a:r>
            <a:endParaRPr lang="en-US" sz="1799" dirty="0">
              <a:solidFill>
                <a:srgbClr val="52584D"/>
              </a:solidFill>
              <a:latin typeface="Oswald"/>
            </a:endParaRPr>
          </a:p>
          <a:p>
            <a:pPr>
              <a:lnSpc>
                <a:spcPts val="2659"/>
              </a:lnSpc>
            </a:pPr>
            <a:endParaRPr lang="en-US" sz="1799" dirty="0">
              <a:solidFill>
                <a:srgbClr val="52584D"/>
              </a:solidFill>
              <a:latin typeface="Oswald"/>
            </a:endParaRPr>
          </a:p>
        </p:txBody>
      </p:sp>
      <p:sp>
        <p:nvSpPr>
          <p:cNvPr id="13" name="TextBox 13"/>
          <p:cNvSpPr txBox="1"/>
          <p:nvPr/>
        </p:nvSpPr>
        <p:spPr>
          <a:xfrm>
            <a:off x="12670232" y="6342682"/>
            <a:ext cx="2417367" cy="2564805"/>
          </a:xfrm>
          <a:prstGeom prst="rect">
            <a:avLst/>
          </a:prstGeom>
        </p:spPr>
        <p:txBody>
          <a:bodyPr wrap="square" lIns="0" tIns="0" rIns="0" bIns="0" rtlCol="0" anchor="t">
            <a:spAutoFit/>
          </a:bodyPr>
          <a:lstStyle/>
          <a:p>
            <a:pPr>
              <a:lnSpc>
                <a:spcPts val="2519"/>
              </a:lnSpc>
            </a:pPr>
            <a:r>
              <a:rPr lang="en-US" sz="1799" dirty="0">
                <a:solidFill>
                  <a:srgbClr val="A17A4C"/>
                </a:solidFill>
                <a:latin typeface="Oswald Bold"/>
              </a:rPr>
              <a:t>Birth of</a:t>
            </a:r>
          </a:p>
          <a:p>
            <a:pPr>
              <a:lnSpc>
                <a:spcPts val="2519"/>
              </a:lnSpc>
            </a:pPr>
            <a:r>
              <a:rPr lang="en-US" sz="1799" dirty="0" smtClean="0">
                <a:solidFill>
                  <a:srgbClr val="A17A4C"/>
                </a:solidFill>
                <a:latin typeface="Oswald Bold"/>
              </a:rPr>
              <a:t>Royal </a:t>
            </a:r>
            <a:r>
              <a:rPr lang="en-US" sz="1799" dirty="0">
                <a:solidFill>
                  <a:srgbClr val="A17A4C"/>
                </a:solidFill>
                <a:latin typeface="Oswald Bold"/>
              </a:rPr>
              <a:t>Blue Sky</a:t>
            </a:r>
          </a:p>
          <a:p>
            <a:pPr>
              <a:lnSpc>
                <a:spcPts val="2519"/>
              </a:lnSpc>
            </a:pPr>
            <a:r>
              <a:rPr lang="fr-FR" sz="1799" dirty="0">
                <a:solidFill>
                  <a:srgbClr val="52584D"/>
                </a:solidFill>
                <a:latin typeface="Oswald"/>
              </a:rPr>
              <a:t>Dans un souci de modernité et d'innovation, la Maison </a:t>
            </a:r>
            <a:r>
              <a:rPr lang="fr-FR" sz="1799" dirty="0" err="1">
                <a:solidFill>
                  <a:srgbClr val="52584D"/>
                </a:solidFill>
                <a:latin typeface="Oswald"/>
              </a:rPr>
              <a:t>Pommery</a:t>
            </a:r>
            <a:r>
              <a:rPr lang="fr-FR" sz="1799" dirty="0">
                <a:solidFill>
                  <a:srgbClr val="52584D"/>
                </a:solidFill>
                <a:latin typeface="Oswald"/>
              </a:rPr>
              <a:t> a décidé de lancer un champagne demi-sec à déguster avec des glaçons : le Royal Blue </a:t>
            </a:r>
            <a:r>
              <a:rPr lang="fr-FR" sz="1799" dirty="0" err="1">
                <a:solidFill>
                  <a:srgbClr val="52584D"/>
                </a:solidFill>
                <a:latin typeface="Oswald"/>
              </a:rPr>
              <a:t>Sky</a:t>
            </a:r>
            <a:r>
              <a:rPr lang="fr-FR" sz="1799" dirty="0">
                <a:solidFill>
                  <a:srgbClr val="52584D"/>
                </a:solidFill>
                <a:latin typeface="Oswald"/>
              </a:rPr>
              <a:t>. </a:t>
            </a:r>
            <a:endParaRPr lang="en-US" sz="1799" dirty="0">
              <a:solidFill>
                <a:srgbClr val="52584D"/>
              </a:solidFill>
              <a:latin typeface="Oswald"/>
            </a:endParaRPr>
          </a:p>
        </p:txBody>
      </p:sp>
      <p:sp>
        <p:nvSpPr>
          <p:cNvPr id="14" name="TextBox 14"/>
          <p:cNvSpPr txBox="1"/>
          <p:nvPr/>
        </p:nvSpPr>
        <p:spPr>
          <a:xfrm>
            <a:off x="14537133" y="2939089"/>
            <a:ext cx="2142678" cy="1628651"/>
          </a:xfrm>
          <a:prstGeom prst="rect">
            <a:avLst/>
          </a:prstGeom>
        </p:spPr>
        <p:txBody>
          <a:bodyPr lIns="0" tIns="0" rIns="0" bIns="0" rtlCol="0" anchor="t">
            <a:spAutoFit/>
          </a:bodyPr>
          <a:lstStyle/>
          <a:p>
            <a:pPr>
              <a:lnSpc>
                <a:spcPts val="2519"/>
              </a:lnSpc>
            </a:pPr>
            <a:r>
              <a:rPr lang="en-US" sz="1799" dirty="0">
                <a:solidFill>
                  <a:srgbClr val="A17A4C"/>
                </a:solidFill>
                <a:latin typeface="Oswald Bold"/>
              </a:rPr>
              <a:t>The </a:t>
            </a:r>
            <a:r>
              <a:rPr lang="en-US" sz="1799" dirty="0" err="1">
                <a:solidFill>
                  <a:srgbClr val="A17A4C"/>
                </a:solidFill>
                <a:latin typeface="Oswald Bold"/>
              </a:rPr>
              <a:t>Cellarmaster</a:t>
            </a:r>
            <a:endParaRPr lang="en-US" sz="1799" dirty="0">
              <a:solidFill>
                <a:srgbClr val="A17A4C"/>
              </a:solidFill>
              <a:latin typeface="Oswald Bold"/>
            </a:endParaRPr>
          </a:p>
          <a:p>
            <a:pPr>
              <a:lnSpc>
                <a:spcPts val="2519"/>
              </a:lnSpc>
            </a:pPr>
            <a:r>
              <a:rPr lang="en-US" sz="1799" dirty="0">
                <a:solidFill>
                  <a:srgbClr val="52584D"/>
                </a:solidFill>
                <a:latin typeface="Oswald"/>
              </a:rPr>
              <a:t>Clément </a:t>
            </a:r>
            <a:r>
              <a:rPr lang="en-US" sz="1799" dirty="0" err="1">
                <a:solidFill>
                  <a:srgbClr val="52584D"/>
                </a:solidFill>
                <a:latin typeface="Oswald"/>
              </a:rPr>
              <a:t>Pierlot</a:t>
            </a:r>
            <a:r>
              <a:rPr lang="en-US" sz="1799" dirty="0">
                <a:solidFill>
                  <a:srgbClr val="52584D"/>
                </a:solidFill>
                <a:latin typeface="Oswald"/>
              </a:rPr>
              <a:t> became the 10th </a:t>
            </a:r>
            <a:r>
              <a:rPr lang="en-US" sz="1799" dirty="0" err="1">
                <a:solidFill>
                  <a:srgbClr val="52584D"/>
                </a:solidFill>
                <a:latin typeface="Oswald"/>
              </a:rPr>
              <a:t>Cellarmaster</a:t>
            </a:r>
            <a:r>
              <a:rPr lang="en-US" sz="1799" dirty="0">
                <a:solidFill>
                  <a:srgbClr val="52584D"/>
                </a:solidFill>
                <a:latin typeface="Oswald"/>
              </a:rPr>
              <a:t> of </a:t>
            </a:r>
            <a:r>
              <a:rPr lang="en-US" sz="1799" dirty="0" err="1">
                <a:solidFill>
                  <a:srgbClr val="52584D"/>
                </a:solidFill>
                <a:latin typeface="Oswald"/>
              </a:rPr>
              <a:t>Maison</a:t>
            </a:r>
            <a:r>
              <a:rPr lang="en-US" sz="1799" dirty="0">
                <a:solidFill>
                  <a:srgbClr val="52584D"/>
                </a:solidFill>
                <a:latin typeface="Oswald"/>
              </a:rPr>
              <a:t> </a:t>
            </a:r>
            <a:r>
              <a:rPr lang="en-US" sz="1799" dirty="0" err="1" smtClean="0">
                <a:solidFill>
                  <a:srgbClr val="52584D"/>
                </a:solidFill>
                <a:latin typeface="Oswald"/>
              </a:rPr>
              <a:t>Pommery</a:t>
            </a:r>
            <a:endParaRPr lang="en-US" sz="1799" dirty="0">
              <a:solidFill>
                <a:srgbClr val="52584D"/>
              </a:solidFill>
              <a:latin typeface="Oswald"/>
            </a:endParaRPr>
          </a:p>
          <a:p>
            <a:pPr>
              <a:lnSpc>
                <a:spcPts val="2659"/>
              </a:lnSpc>
            </a:pPr>
            <a:endParaRPr lang="en-US" sz="1799" dirty="0">
              <a:solidFill>
                <a:srgbClr val="52584D"/>
              </a:solidFill>
              <a:latin typeface="Oswald"/>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4060" r="-4060"/>
            </a:stretch>
          </a:blipFill>
        </p:spPr>
      </p:sp>
      <p:sp>
        <p:nvSpPr>
          <p:cNvPr id="3" name="Freeform 3"/>
          <p:cNvSpPr/>
          <p:nvPr/>
        </p:nvSpPr>
        <p:spPr>
          <a:xfrm>
            <a:off x="323850" y="338958"/>
            <a:ext cx="5924847" cy="9609083"/>
          </a:xfrm>
          <a:custGeom>
            <a:avLst/>
            <a:gdLst/>
            <a:ahLst/>
            <a:cxnLst/>
            <a:rect l="l" t="t" r="r" b="b"/>
            <a:pathLst>
              <a:path w="5924847" h="9609083">
                <a:moveTo>
                  <a:pt x="0" y="0"/>
                </a:moveTo>
                <a:lnTo>
                  <a:pt x="5924847" y="0"/>
                </a:lnTo>
                <a:lnTo>
                  <a:pt x="5924847" y="9609084"/>
                </a:lnTo>
                <a:lnTo>
                  <a:pt x="0" y="9609084"/>
                </a:lnTo>
                <a:lnTo>
                  <a:pt x="0" y="0"/>
                </a:lnTo>
                <a:close/>
              </a:path>
            </a:pathLst>
          </a:custGeom>
          <a:blipFill>
            <a:blip r:embed="rId3"/>
            <a:stretch>
              <a:fillRect l="-4087" r="-4087"/>
            </a:stretch>
          </a:blipFill>
        </p:spPr>
      </p:sp>
      <p:grpSp>
        <p:nvGrpSpPr>
          <p:cNvPr id="4" name="Group 4"/>
          <p:cNvGrpSpPr/>
          <p:nvPr/>
        </p:nvGrpSpPr>
        <p:grpSpPr>
          <a:xfrm>
            <a:off x="6572988" y="1181100"/>
            <a:ext cx="5142026" cy="7384534"/>
            <a:chOff x="-403044" y="318824"/>
            <a:chExt cx="6856034" cy="9846044"/>
          </a:xfrm>
        </p:grpSpPr>
        <p:sp>
          <p:nvSpPr>
            <p:cNvPr id="5" name="TextBox 5"/>
            <p:cNvSpPr txBox="1"/>
            <p:nvPr/>
          </p:nvSpPr>
          <p:spPr>
            <a:xfrm>
              <a:off x="-403044" y="318824"/>
              <a:ext cx="6856034" cy="2359620"/>
            </a:xfrm>
            <a:prstGeom prst="rect">
              <a:avLst/>
            </a:prstGeom>
          </p:spPr>
          <p:txBody>
            <a:bodyPr wrap="square" lIns="0" tIns="0" rIns="0" bIns="0" rtlCol="0" anchor="t">
              <a:spAutoFit/>
            </a:bodyPr>
            <a:lstStyle/>
            <a:p>
              <a:pPr algn="ctr">
                <a:lnSpc>
                  <a:spcPts val="4620"/>
                </a:lnSpc>
              </a:pPr>
              <a:r>
                <a:rPr lang="en-US" sz="4200" spc="210" dirty="0">
                  <a:solidFill>
                    <a:srgbClr val="916D43"/>
                  </a:solidFill>
                  <a:latin typeface="Oswald"/>
                </a:rPr>
                <a:t>DOMAINE POMMERY,</a:t>
              </a:r>
            </a:p>
            <a:p>
              <a:pPr algn="ctr">
                <a:lnSpc>
                  <a:spcPts val="4620"/>
                </a:lnSpc>
              </a:pPr>
              <a:r>
                <a:rPr lang="en-US" sz="4200" spc="210" dirty="0" smtClean="0">
                  <a:solidFill>
                    <a:srgbClr val="916D43"/>
                  </a:solidFill>
                  <a:latin typeface="Oswald"/>
                </a:rPr>
                <a:t>UN CENTRE ARTISTIQUE POLYCULTUREL</a:t>
              </a:r>
              <a:endParaRPr lang="en-US" sz="4200" spc="210" dirty="0">
                <a:solidFill>
                  <a:srgbClr val="916D43"/>
                </a:solidFill>
                <a:latin typeface="Oswald"/>
              </a:endParaRPr>
            </a:p>
          </p:txBody>
        </p:sp>
        <p:sp>
          <p:nvSpPr>
            <p:cNvPr id="6" name="TextBox 6"/>
            <p:cNvSpPr txBox="1"/>
            <p:nvPr/>
          </p:nvSpPr>
          <p:spPr>
            <a:xfrm>
              <a:off x="147909" y="3222797"/>
              <a:ext cx="5754128" cy="6942071"/>
            </a:xfrm>
            <a:prstGeom prst="rect">
              <a:avLst/>
            </a:prstGeom>
          </p:spPr>
          <p:txBody>
            <a:bodyPr lIns="0" tIns="0" rIns="0" bIns="0" rtlCol="0" anchor="t">
              <a:spAutoFit/>
            </a:bodyPr>
            <a:lstStyle/>
            <a:p>
              <a:pPr algn="ctr">
                <a:lnSpc>
                  <a:spcPts val="2939"/>
                </a:lnSpc>
              </a:pPr>
              <a:r>
                <a:rPr lang="fr-FR" sz="2099" dirty="0" smtClean="0">
                  <a:solidFill>
                    <a:srgbClr val="52584D"/>
                  </a:solidFill>
                  <a:latin typeface="Oswald"/>
                </a:rPr>
                <a:t>En </a:t>
              </a:r>
              <a:r>
                <a:rPr lang="fr-FR" sz="2099" dirty="0">
                  <a:solidFill>
                    <a:srgbClr val="52584D"/>
                  </a:solidFill>
                  <a:latin typeface="Oswald"/>
                </a:rPr>
                <a:t>20 ans, </a:t>
              </a:r>
              <a:r>
                <a:rPr lang="fr-FR" sz="2099" b="1" dirty="0" err="1">
                  <a:solidFill>
                    <a:srgbClr val="52584D"/>
                  </a:solidFill>
                  <a:latin typeface="Oswald"/>
                </a:rPr>
                <a:t>Experience</a:t>
              </a:r>
              <a:r>
                <a:rPr lang="fr-FR" sz="2099" b="1" dirty="0">
                  <a:solidFill>
                    <a:srgbClr val="52584D"/>
                  </a:solidFill>
                  <a:latin typeface="Oswald"/>
                </a:rPr>
                <a:t> </a:t>
              </a:r>
              <a:r>
                <a:rPr lang="fr-FR" sz="2099" b="1" dirty="0" err="1">
                  <a:solidFill>
                    <a:srgbClr val="52584D"/>
                  </a:solidFill>
                  <a:latin typeface="Oswald"/>
                </a:rPr>
                <a:t>Pommery</a:t>
              </a:r>
              <a:r>
                <a:rPr lang="fr-FR" sz="2099" b="1" dirty="0">
                  <a:solidFill>
                    <a:srgbClr val="52584D"/>
                  </a:solidFill>
                  <a:latin typeface="Oswald"/>
                </a:rPr>
                <a:t> </a:t>
              </a:r>
              <a:r>
                <a:rPr lang="fr-FR" sz="2099" dirty="0">
                  <a:solidFill>
                    <a:srgbClr val="52584D"/>
                  </a:solidFill>
                  <a:latin typeface="Oswald"/>
                </a:rPr>
                <a:t>a accueilli plus de </a:t>
              </a:r>
              <a:r>
                <a:rPr lang="fr-FR" sz="2099" b="1" dirty="0">
                  <a:solidFill>
                    <a:srgbClr val="52584D"/>
                  </a:solidFill>
                  <a:latin typeface="Oswald"/>
                </a:rPr>
                <a:t>400 artistes </a:t>
              </a:r>
              <a:r>
                <a:rPr lang="fr-FR" sz="2099" dirty="0">
                  <a:solidFill>
                    <a:srgbClr val="52584D"/>
                  </a:solidFill>
                  <a:latin typeface="Oswald"/>
                </a:rPr>
                <a:t>de la </a:t>
              </a:r>
              <a:r>
                <a:rPr lang="fr-FR" sz="2099" b="1" dirty="0">
                  <a:solidFill>
                    <a:srgbClr val="52584D"/>
                  </a:solidFill>
                  <a:latin typeface="Oswald"/>
                </a:rPr>
                <a:t>scène contemporaine</a:t>
              </a:r>
              <a:r>
                <a:rPr lang="fr-FR" sz="2099" dirty="0">
                  <a:solidFill>
                    <a:srgbClr val="52584D"/>
                  </a:solidFill>
                  <a:latin typeface="Oswald"/>
                </a:rPr>
                <a:t> mondiale pour présenter leurs </a:t>
              </a:r>
              <a:r>
                <a:rPr lang="fr-FR" sz="2099" dirty="0" err="1" smtClean="0">
                  <a:solidFill>
                    <a:srgbClr val="52584D"/>
                  </a:solidFill>
                  <a:latin typeface="Oswald"/>
                </a:rPr>
                <a:t>chefs-d’oeuvre</a:t>
              </a:r>
              <a:r>
                <a:rPr lang="fr-FR" sz="2099" dirty="0" smtClean="0">
                  <a:solidFill>
                    <a:srgbClr val="52584D"/>
                  </a:solidFill>
                  <a:latin typeface="Oswald"/>
                </a:rPr>
                <a:t> </a:t>
              </a:r>
              <a:r>
                <a:rPr lang="fr-FR" sz="2099" dirty="0">
                  <a:solidFill>
                    <a:srgbClr val="52584D"/>
                  </a:solidFill>
                  <a:latin typeface="Oswald"/>
                </a:rPr>
                <a:t>dans le Domaine. </a:t>
              </a:r>
              <a:endParaRPr lang="en-US" sz="2099" dirty="0">
                <a:solidFill>
                  <a:srgbClr val="52584D"/>
                </a:solidFill>
                <a:latin typeface="Oswald"/>
              </a:endParaRPr>
            </a:p>
            <a:p>
              <a:pPr algn="ctr">
                <a:lnSpc>
                  <a:spcPts val="2940"/>
                </a:lnSpc>
              </a:pPr>
              <a:endParaRPr lang="en-US" sz="2099" dirty="0" smtClean="0">
                <a:solidFill>
                  <a:srgbClr val="52584D"/>
                </a:solidFill>
                <a:latin typeface="Oswald Bold"/>
              </a:endParaRPr>
            </a:p>
            <a:p>
              <a:pPr algn="ctr">
                <a:lnSpc>
                  <a:spcPts val="2940"/>
                </a:lnSpc>
              </a:pPr>
              <a:r>
                <a:rPr lang="fr-FR" sz="2099" dirty="0">
                  <a:solidFill>
                    <a:srgbClr val="52584D"/>
                  </a:solidFill>
                  <a:latin typeface="Oswald" panose="020B0604020202020204" charset="0"/>
                </a:rPr>
                <a:t>Cet engagement en faveur de la culture est au </a:t>
              </a:r>
              <a:r>
                <a:rPr lang="fr-FR" sz="2099" dirty="0" err="1" smtClean="0">
                  <a:solidFill>
                    <a:srgbClr val="52584D"/>
                  </a:solidFill>
                  <a:latin typeface="Oswald" panose="020B0604020202020204" charset="0"/>
                </a:rPr>
                <a:t>coeur</a:t>
              </a:r>
              <a:r>
                <a:rPr lang="fr-FR" sz="2099" dirty="0" smtClean="0">
                  <a:solidFill>
                    <a:srgbClr val="52584D"/>
                  </a:solidFill>
                  <a:latin typeface="Oswald" panose="020B0604020202020204" charset="0"/>
                </a:rPr>
                <a:t> </a:t>
              </a:r>
              <a:r>
                <a:rPr lang="fr-FR" sz="2099" dirty="0">
                  <a:solidFill>
                    <a:srgbClr val="52584D"/>
                  </a:solidFill>
                  <a:latin typeface="Oswald" panose="020B0604020202020204" charset="0"/>
                </a:rPr>
                <a:t>de l'éthique du groupe </a:t>
              </a:r>
              <a:r>
                <a:rPr lang="fr-FR" sz="2099" dirty="0" err="1">
                  <a:solidFill>
                    <a:srgbClr val="52584D"/>
                  </a:solidFill>
                  <a:latin typeface="Oswald" panose="020B0604020202020204" charset="0"/>
                </a:rPr>
                <a:t>Vranken</a:t>
              </a:r>
              <a:r>
                <a:rPr lang="fr-FR" sz="2099" dirty="0">
                  <a:solidFill>
                    <a:srgbClr val="52584D"/>
                  </a:solidFill>
                  <a:latin typeface="Oswald" panose="020B0604020202020204" charset="0"/>
                </a:rPr>
                <a:t>-Monopole. Le Groupe s'est vu décerner le titre de " </a:t>
              </a:r>
              <a:r>
                <a:rPr lang="fr-FR" sz="2099" b="1" dirty="0">
                  <a:solidFill>
                    <a:srgbClr val="52584D"/>
                  </a:solidFill>
                  <a:latin typeface="Oswald" panose="020B0604020202020204" charset="0"/>
                </a:rPr>
                <a:t>Grand mécène de la Culture </a:t>
              </a:r>
              <a:r>
                <a:rPr lang="fr-FR" sz="2099" dirty="0">
                  <a:solidFill>
                    <a:srgbClr val="52584D"/>
                  </a:solidFill>
                  <a:latin typeface="Oswald" panose="020B0604020202020204" charset="0"/>
                </a:rPr>
                <a:t>", une reconnaissance de la France et notamment du Ministère de la Culture pour récompenser les actions menées par le Groupe en tant que mécène auprès de </a:t>
              </a:r>
              <a:r>
                <a:rPr lang="fr-FR" sz="2099" b="1" dirty="0">
                  <a:solidFill>
                    <a:srgbClr val="52584D"/>
                  </a:solidFill>
                  <a:latin typeface="Oswald" panose="020B0604020202020204" charset="0"/>
                </a:rPr>
                <a:t>grandes institutions nationales et internationales</a:t>
              </a:r>
              <a:r>
                <a:rPr lang="fr-FR" sz="2099" dirty="0">
                  <a:solidFill>
                    <a:srgbClr val="52584D"/>
                  </a:solidFill>
                  <a:latin typeface="Oswald" panose="020B0604020202020204" charset="0"/>
                </a:rPr>
                <a:t>.</a:t>
              </a:r>
              <a:endParaRPr lang="en-US" sz="2099" dirty="0">
                <a:solidFill>
                  <a:srgbClr val="52584D"/>
                </a:solidFill>
                <a:latin typeface="Oswald" panose="020B0604020202020204" charset="0"/>
              </a:endParaRPr>
            </a:p>
          </p:txBody>
        </p:sp>
      </p:gr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75921" y="3009900"/>
            <a:ext cx="19639842" cy="6523468"/>
          </a:xfrm>
          <a:prstGeom prst="rect">
            <a:avLst/>
          </a:prstGeom>
          <a:solidFill>
            <a:srgbClr val="D9D9D9">
              <a:alpha val="30980"/>
            </a:srgbClr>
          </a:solidFill>
        </p:spPr>
      </p:sp>
      <p:sp>
        <p:nvSpPr>
          <p:cNvPr id="3" name="Freeform 3"/>
          <p:cNvSpPr/>
          <p:nvPr/>
        </p:nvSpPr>
        <p:spPr>
          <a:xfrm>
            <a:off x="2372801" y="3804877"/>
            <a:ext cx="2363431" cy="3375084"/>
          </a:xfrm>
          <a:custGeom>
            <a:avLst/>
            <a:gdLst/>
            <a:ahLst/>
            <a:cxnLst/>
            <a:rect l="l" t="t" r="r" b="b"/>
            <a:pathLst>
              <a:path w="2363431" h="3375084">
                <a:moveTo>
                  <a:pt x="0" y="0"/>
                </a:moveTo>
                <a:lnTo>
                  <a:pt x="2363431" y="0"/>
                </a:lnTo>
                <a:lnTo>
                  <a:pt x="2363431" y="3375084"/>
                </a:lnTo>
                <a:lnTo>
                  <a:pt x="0" y="3375084"/>
                </a:lnTo>
                <a:lnTo>
                  <a:pt x="0" y="0"/>
                </a:lnTo>
                <a:close/>
              </a:path>
            </a:pathLst>
          </a:custGeom>
          <a:blipFill>
            <a:blip r:embed="rId2"/>
            <a:stretch>
              <a:fillRect/>
            </a:stretch>
          </a:blipFill>
        </p:spPr>
      </p:sp>
      <p:sp>
        <p:nvSpPr>
          <p:cNvPr id="4" name="Freeform 4"/>
          <p:cNvSpPr/>
          <p:nvPr/>
        </p:nvSpPr>
        <p:spPr>
          <a:xfrm>
            <a:off x="6099123" y="3804877"/>
            <a:ext cx="2363431" cy="3375084"/>
          </a:xfrm>
          <a:custGeom>
            <a:avLst/>
            <a:gdLst/>
            <a:ahLst/>
            <a:cxnLst/>
            <a:rect l="l" t="t" r="r" b="b"/>
            <a:pathLst>
              <a:path w="2363431" h="3375084">
                <a:moveTo>
                  <a:pt x="0" y="0"/>
                </a:moveTo>
                <a:lnTo>
                  <a:pt x="2363431" y="0"/>
                </a:lnTo>
                <a:lnTo>
                  <a:pt x="2363431" y="3375084"/>
                </a:lnTo>
                <a:lnTo>
                  <a:pt x="0" y="3375084"/>
                </a:lnTo>
                <a:lnTo>
                  <a:pt x="0" y="0"/>
                </a:lnTo>
                <a:close/>
              </a:path>
            </a:pathLst>
          </a:custGeom>
          <a:blipFill>
            <a:blip r:embed="rId3"/>
            <a:stretch>
              <a:fillRect t="-258" b="-258"/>
            </a:stretch>
          </a:blipFill>
        </p:spPr>
      </p:sp>
      <p:sp>
        <p:nvSpPr>
          <p:cNvPr id="5" name="Freeform 5"/>
          <p:cNvSpPr/>
          <p:nvPr/>
        </p:nvSpPr>
        <p:spPr>
          <a:xfrm>
            <a:off x="9824629" y="3804877"/>
            <a:ext cx="2363431" cy="3375084"/>
          </a:xfrm>
          <a:custGeom>
            <a:avLst/>
            <a:gdLst/>
            <a:ahLst/>
            <a:cxnLst/>
            <a:rect l="l" t="t" r="r" b="b"/>
            <a:pathLst>
              <a:path w="2363431" h="3375084">
                <a:moveTo>
                  <a:pt x="0" y="0"/>
                </a:moveTo>
                <a:lnTo>
                  <a:pt x="2363431" y="0"/>
                </a:lnTo>
                <a:lnTo>
                  <a:pt x="2363431" y="3375084"/>
                </a:lnTo>
                <a:lnTo>
                  <a:pt x="0" y="3375084"/>
                </a:lnTo>
                <a:lnTo>
                  <a:pt x="0" y="0"/>
                </a:lnTo>
                <a:close/>
              </a:path>
            </a:pathLst>
          </a:custGeom>
          <a:blipFill>
            <a:blip r:embed="rId4"/>
            <a:stretch>
              <a:fillRect l="-553" r="-553"/>
            </a:stretch>
          </a:blipFill>
        </p:spPr>
      </p:sp>
      <p:sp>
        <p:nvSpPr>
          <p:cNvPr id="6" name="Freeform 6"/>
          <p:cNvSpPr/>
          <p:nvPr/>
        </p:nvSpPr>
        <p:spPr>
          <a:xfrm>
            <a:off x="13550135" y="3804877"/>
            <a:ext cx="2363431" cy="3375084"/>
          </a:xfrm>
          <a:custGeom>
            <a:avLst/>
            <a:gdLst/>
            <a:ahLst/>
            <a:cxnLst/>
            <a:rect l="l" t="t" r="r" b="b"/>
            <a:pathLst>
              <a:path w="2363431" h="3375084">
                <a:moveTo>
                  <a:pt x="0" y="0"/>
                </a:moveTo>
                <a:lnTo>
                  <a:pt x="2363431" y="0"/>
                </a:lnTo>
                <a:lnTo>
                  <a:pt x="2363431" y="3375084"/>
                </a:lnTo>
                <a:lnTo>
                  <a:pt x="0" y="3375084"/>
                </a:lnTo>
                <a:lnTo>
                  <a:pt x="0" y="0"/>
                </a:lnTo>
                <a:close/>
              </a:path>
            </a:pathLst>
          </a:custGeom>
          <a:blipFill>
            <a:blip r:embed="rId5"/>
            <a:stretch>
              <a:fillRect r="-1427"/>
            </a:stretch>
          </a:blipFill>
        </p:spPr>
      </p:sp>
      <p:sp>
        <p:nvSpPr>
          <p:cNvPr id="7" name="TextBox 7"/>
          <p:cNvSpPr txBox="1"/>
          <p:nvPr/>
        </p:nvSpPr>
        <p:spPr>
          <a:xfrm>
            <a:off x="1867325" y="998259"/>
            <a:ext cx="14553350" cy="2205732"/>
          </a:xfrm>
          <a:prstGeom prst="rect">
            <a:avLst/>
          </a:prstGeom>
        </p:spPr>
        <p:txBody>
          <a:bodyPr lIns="0" tIns="0" rIns="0" bIns="0" rtlCol="0" anchor="t">
            <a:spAutoFit/>
          </a:bodyPr>
          <a:lstStyle/>
          <a:p>
            <a:pPr algn="ctr">
              <a:lnSpc>
                <a:spcPts val="8580"/>
              </a:lnSpc>
            </a:pPr>
            <a:r>
              <a:rPr lang="en-US" sz="7800" dirty="0" smtClean="0">
                <a:solidFill>
                  <a:srgbClr val="A17A4C"/>
                </a:solidFill>
                <a:latin typeface="Oswald"/>
              </a:rPr>
              <a:t>ADN DU GROUPE </a:t>
            </a:r>
          </a:p>
          <a:p>
            <a:pPr algn="ctr">
              <a:lnSpc>
                <a:spcPts val="8580"/>
              </a:lnSpc>
            </a:pPr>
            <a:r>
              <a:rPr lang="en-US" sz="7800" dirty="0" smtClean="0">
                <a:solidFill>
                  <a:srgbClr val="A17A4C"/>
                </a:solidFill>
                <a:latin typeface="Oswald"/>
              </a:rPr>
              <a:t>VRANKEN-POMMERY MONOPOLE</a:t>
            </a:r>
            <a:endParaRPr lang="en-US" sz="7800" dirty="0">
              <a:solidFill>
                <a:srgbClr val="A17A4C"/>
              </a:solidFill>
              <a:latin typeface="Oswald"/>
            </a:endParaRPr>
          </a:p>
        </p:txBody>
      </p:sp>
      <p:grpSp>
        <p:nvGrpSpPr>
          <p:cNvPr id="8" name="Group 8"/>
          <p:cNvGrpSpPr/>
          <p:nvPr/>
        </p:nvGrpSpPr>
        <p:grpSpPr>
          <a:xfrm>
            <a:off x="2219237" y="7333250"/>
            <a:ext cx="2670559" cy="1812163"/>
            <a:chOff x="0" y="-57150"/>
            <a:chExt cx="3560745" cy="2416217"/>
          </a:xfrm>
        </p:grpSpPr>
        <p:sp>
          <p:nvSpPr>
            <p:cNvPr id="9" name="TextBox 9"/>
            <p:cNvSpPr txBox="1"/>
            <p:nvPr/>
          </p:nvSpPr>
          <p:spPr>
            <a:xfrm>
              <a:off x="33609" y="649198"/>
              <a:ext cx="3493528" cy="1709869"/>
            </a:xfrm>
            <a:prstGeom prst="rect">
              <a:avLst/>
            </a:prstGeom>
          </p:spPr>
          <p:txBody>
            <a:bodyPr lIns="0" tIns="0" rIns="0" bIns="0" rtlCol="0" anchor="t">
              <a:spAutoFit/>
            </a:bodyPr>
            <a:lstStyle/>
            <a:p>
              <a:pPr algn="ctr">
                <a:lnSpc>
                  <a:spcPts val="2519"/>
                </a:lnSpc>
              </a:pPr>
              <a:r>
                <a:rPr lang="fr-FR" sz="1799" dirty="0">
                  <a:solidFill>
                    <a:srgbClr val="545454"/>
                  </a:solidFill>
                  <a:latin typeface="Montserrat Light"/>
                </a:rPr>
                <a:t>Groupe familial </a:t>
              </a:r>
              <a:r>
                <a:rPr lang="fr-FR" sz="1799" dirty="0" smtClean="0">
                  <a:solidFill>
                    <a:srgbClr val="545454"/>
                  </a:solidFill>
                  <a:latin typeface="Montserrat Light"/>
                </a:rPr>
                <a:t>coté </a:t>
              </a:r>
              <a:r>
                <a:rPr lang="fr-FR" sz="1799" dirty="0">
                  <a:solidFill>
                    <a:srgbClr val="545454"/>
                  </a:solidFill>
                  <a:latin typeface="Montserrat Light"/>
                </a:rPr>
                <a:t>en bourse fondé en 1976 et dirigé par Paul-François </a:t>
              </a:r>
              <a:r>
                <a:rPr lang="fr-FR" sz="1799" dirty="0" err="1" smtClean="0">
                  <a:solidFill>
                    <a:srgbClr val="545454"/>
                  </a:solidFill>
                  <a:latin typeface="Montserrat Light"/>
                </a:rPr>
                <a:t>Vranken</a:t>
              </a:r>
              <a:r>
                <a:rPr lang="fr-FR" sz="1799" dirty="0" smtClean="0">
                  <a:solidFill>
                    <a:srgbClr val="545454"/>
                  </a:solidFill>
                  <a:latin typeface="Montserrat Light"/>
                </a:rPr>
                <a:t>.</a:t>
              </a:r>
              <a:endParaRPr lang="fr-FR" sz="1799" dirty="0">
                <a:solidFill>
                  <a:srgbClr val="545454"/>
                </a:solidFill>
                <a:latin typeface="Montserrat Light"/>
              </a:endParaRPr>
            </a:p>
          </p:txBody>
        </p:sp>
        <p:sp>
          <p:nvSpPr>
            <p:cNvPr id="10" name="TextBox 10"/>
            <p:cNvSpPr txBox="1"/>
            <p:nvPr/>
          </p:nvSpPr>
          <p:spPr>
            <a:xfrm>
              <a:off x="0" y="-57150"/>
              <a:ext cx="3560745" cy="556611"/>
            </a:xfrm>
            <a:prstGeom prst="rect">
              <a:avLst/>
            </a:prstGeom>
          </p:spPr>
          <p:txBody>
            <a:bodyPr lIns="0" tIns="0" rIns="0" bIns="0" rtlCol="0" anchor="t">
              <a:spAutoFit/>
            </a:bodyPr>
            <a:lstStyle/>
            <a:p>
              <a:pPr algn="ctr">
                <a:lnSpc>
                  <a:spcPts val="3500"/>
                </a:lnSpc>
              </a:pPr>
              <a:r>
                <a:rPr lang="en-US" sz="2500">
                  <a:solidFill>
                    <a:srgbClr val="52584D"/>
                  </a:solidFill>
                  <a:latin typeface="Montserrat Classic"/>
                </a:rPr>
                <a:t>FAMILIAL</a:t>
              </a:r>
            </a:p>
          </p:txBody>
        </p:sp>
      </p:grpSp>
      <p:grpSp>
        <p:nvGrpSpPr>
          <p:cNvPr id="11" name="Group 11"/>
          <p:cNvGrpSpPr/>
          <p:nvPr/>
        </p:nvGrpSpPr>
        <p:grpSpPr>
          <a:xfrm>
            <a:off x="5945559" y="7333250"/>
            <a:ext cx="2670559" cy="2132765"/>
            <a:chOff x="0" y="-57150"/>
            <a:chExt cx="3560745" cy="2843685"/>
          </a:xfrm>
        </p:grpSpPr>
        <p:sp>
          <p:nvSpPr>
            <p:cNvPr id="12" name="TextBox 12"/>
            <p:cNvSpPr txBox="1"/>
            <p:nvPr/>
          </p:nvSpPr>
          <p:spPr>
            <a:xfrm>
              <a:off x="33609" y="649198"/>
              <a:ext cx="3493528" cy="2137337"/>
            </a:xfrm>
            <a:prstGeom prst="rect">
              <a:avLst/>
            </a:prstGeom>
          </p:spPr>
          <p:txBody>
            <a:bodyPr lIns="0" tIns="0" rIns="0" bIns="0" rtlCol="0" anchor="t">
              <a:spAutoFit/>
            </a:bodyPr>
            <a:lstStyle/>
            <a:p>
              <a:pPr algn="ctr">
                <a:lnSpc>
                  <a:spcPts val="2519"/>
                </a:lnSpc>
              </a:pPr>
              <a:r>
                <a:rPr lang="fr-FR" sz="1799" dirty="0">
                  <a:solidFill>
                    <a:srgbClr val="545454"/>
                  </a:solidFill>
                  <a:latin typeface="Montserrat Light"/>
                </a:rPr>
                <a:t>Les marques du Groupe sont présentes dans plus de 130 pays grâce aux 10 filiales.</a:t>
              </a:r>
            </a:p>
            <a:p>
              <a:pPr algn="ctr">
                <a:lnSpc>
                  <a:spcPts val="2520"/>
                </a:lnSpc>
              </a:pPr>
              <a:endParaRPr lang="en-US" sz="1799" dirty="0">
                <a:solidFill>
                  <a:srgbClr val="545454"/>
                </a:solidFill>
                <a:latin typeface="Montserrat Light"/>
              </a:endParaRPr>
            </a:p>
          </p:txBody>
        </p:sp>
        <p:sp>
          <p:nvSpPr>
            <p:cNvPr id="13" name="TextBox 13"/>
            <p:cNvSpPr txBox="1"/>
            <p:nvPr/>
          </p:nvSpPr>
          <p:spPr>
            <a:xfrm>
              <a:off x="0" y="-57150"/>
              <a:ext cx="3560745" cy="556611"/>
            </a:xfrm>
            <a:prstGeom prst="rect">
              <a:avLst/>
            </a:prstGeom>
          </p:spPr>
          <p:txBody>
            <a:bodyPr lIns="0" tIns="0" rIns="0" bIns="0" rtlCol="0" anchor="t">
              <a:spAutoFit/>
            </a:bodyPr>
            <a:lstStyle/>
            <a:p>
              <a:pPr algn="ctr">
                <a:lnSpc>
                  <a:spcPts val="3500"/>
                </a:lnSpc>
              </a:pPr>
              <a:r>
                <a:rPr lang="en-US" sz="2500">
                  <a:solidFill>
                    <a:srgbClr val="52584D"/>
                  </a:solidFill>
                  <a:latin typeface="Montserrat Classic"/>
                </a:rPr>
                <a:t>INTERNATIONAL</a:t>
              </a:r>
            </a:p>
          </p:txBody>
        </p:sp>
      </p:grpSp>
      <p:grpSp>
        <p:nvGrpSpPr>
          <p:cNvPr id="14" name="Group 14"/>
          <p:cNvGrpSpPr/>
          <p:nvPr/>
        </p:nvGrpSpPr>
        <p:grpSpPr>
          <a:xfrm>
            <a:off x="9671882" y="7333250"/>
            <a:ext cx="2670559" cy="2182241"/>
            <a:chOff x="0" y="-57150"/>
            <a:chExt cx="3560745" cy="2909653"/>
          </a:xfrm>
        </p:grpSpPr>
        <p:sp>
          <p:nvSpPr>
            <p:cNvPr id="15" name="TextBox 15"/>
            <p:cNvSpPr txBox="1"/>
            <p:nvPr/>
          </p:nvSpPr>
          <p:spPr>
            <a:xfrm>
              <a:off x="33609" y="715166"/>
              <a:ext cx="3493528" cy="2137337"/>
            </a:xfrm>
            <a:prstGeom prst="rect">
              <a:avLst/>
            </a:prstGeom>
          </p:spPr>
          <p:txBody>
            <a:bodyPr lIns="0" tIns="0" rIns="0" bIns="0" rtlCol="0" anchor="t">
              <a:spAutoFit/>
            </a:bodyPr>
            <a:lstStyle/>
            <a:p>
              <a:pPr algn="ctr">
                <a:lnSpc>
                  <a:spcPts val="2519"/>
                </a:lnSpc>
              </a:pPr>
              <a:r>
                <a:rPr lang="fr-FR" sz="1799" dirty="0">
                  <a:solidFill>
                    <a:srgbClr val="545454"/>
                  </a:solidFill>
                  <a:latin typeface="Montserrat Light"/>
                </a:rPr>
                <a:t>Engagé pour l’innovation, l’éthique, l’environnement, et la maitrise du savoir-faire. </a:t>
              </a:r>
            </a:p>
            <a:p>
              <a:pPr algn="ctr">
                <a:lnSpc>
                  <a:spcPts val="2520"/>
                </a:lnSpc>
              </a:pPr>
              <a:endParaRPr lang="en-US" sz="1799" dirty="0">
                <a:solidFill>
                  <a:srgbClr val="545454"/>
                </a:solidFill>
                <a:latin typeface="Montserrat Light"/>
              </a:endParaRPr>
            </a:p>
          </p:txBody>
        </p:sp>
        <p:sp>
          <p:nvSpPr>
            <p:cNvPr id="16" name="TextBox 16"/>
            <p:cNvSpPr txBox="1"/>
            <p:nvPr/>
          </p:nvSpPr>
          <p:spPr>
            <a:xfrm>
              <a:off x="0" y="-57150"/>
              <a:ext cx="3560745" cy="666849"/>
            </a:xfrm>
            <a:prstGeom prst="rect">
              <a:avLst/>
            </a:prstGeom>
          </p:spPr>
          <p:txBody>
            <a:bodyPr lIns="0" tIns="0" rIns="0" bIns="0" rtlCol="0" anchor="t">
              <a:spAutoFit/>
            </a:bodyPr>
            <a:lstStyle/>
            <a:p>
              <a:pPr algn="ctr">
                <a:lnSpc>
                  <a:spcPts val="3919"/>
                </a:lnSpc>
              </a:pPr>
              <a:r>
                <a:rPr lang="en-US" sz="2800" dirty="0" smtClean="0">
                  <a:solidFill>
                    <a:srgbClr val="545454"/>
                  </a:solidFill>
                  <a:latin typeface="Montserrat Classic"/>
                </a:rPr>
                <a:t>ENGAGE</a:t>
              </a:r>
              <a:endParaRPr lang="en-US" sz="2800" dirty="0">
                <a:solidFill>
                  <a:srgbClr val="545454"/>
                </a:solidFill>
                <a:latin typeface="Montserrat Classic"/>
              </a:endParaRPr>
            </a:p>
          </p:txBody>
        </p:sp>
      </p:grpSp>
      <p:grpSp>
        <p:nvGrpSpPr>
          <p:cNvPr id="17" name="Group 17"/>
          <p:cNvGrpSpPr/>
          <p:nvPr/>
        </p:nvGrpSpPr>
        <p:grpSpPr>
          <a:xfrm>
            <a:off x="13398204" y="7333251"/>
            <a:ext cx="2756195" cy="2823441"/>
            <a:chOff x="0" y="-57149"/>
            <a:chExt cx="3674926" cy="3764588"/>
          </a:xfrm>
        </p:grpSpPr>
        <p:sp>
          <p:nvSpPr>
            <p:cNvPr id="18" name="TextBox 18"/>
            <p:cNvSpPr txBox="1"/>
            <p:nvPr/>
          </p:nvSpPr>
          <p:spPr>
            <a:xfrm>
              <a:off x="33608" y="715167"/>
              <a:ext cx="3641318" cy="2992272"/>
            </a:xfrm>
            <a:prstGeom prst="rect">
              <a:avLst/>
            </a:prstGeom>
          </p:spPr>
          <p:txBody>
            <a:bodyPr wrap="square" lIns="0" tIns="0" rIns="0" bIns="0" rtlCol="0" anchor="t">
              <a:spAutoFit/>
            </a:bodyPr>
            <a:lstStyle/>
            <a:p>
              <a:pPr algn="ctr">
                <a:lnSpc>
                  <a:spcPts val="2519"/>
                </a:lnSpc>
              </a:pPr>
              <a:r>
                <a:rPr lang="fr-FR" sz="1799" dirty="0">
                  <a:solidFill>
                    <a:srgbClr val="545454"/>
                  </a:solidFill>
                  <a:latin typeface="Montserrat Light"/>
                </a:rPr>
                <a:t>Le plus important vignoble d’Europe présent en Provence, Champagne</a:t>
              </a:r>
              <a:r>
                <a:rPr lang="fr-FR" sz="1799" dirty="0" smtClean="0">
                  <a:solidFill>
                    <a:srgbClr val="545454"/>
                  </a:solidFill>
                  <a:latin typeface="Montserrat Light"/>
                </a:rPr>
                <a:t>, Camargue, dans </a:t>
              </a:r>
              <a:r>
                <a:rPr lang="fr-FR" sz="1799" dirty="0">
                  <a:solidFill>
                    <a:srgbClr val="545454"/>
                  </a:solidFill>
                  <a:latin typeface="Montserrat Light"/>
                </a:rPr>
                <a:t>la Vallée du </a:t>
              </a:r>
              <a:r>
                <a:rPr lang="fr-FR" sz="1799" dirty="0" smtClean="0">
                  <a:solidFill>
                    <a:srgbClr val="545454"/>
                  </a:solidFill>
                  <a:latin typeface="Montserrat Light"/>
                </a:rPr>
                <a:t>Douro</a:t>
              </a:r>
              <a:r>
                <a:rPr lang="fr-FR" sz="1799" dirty="0">
                  <a:solidFill>
                    <a:srgbClr val="545454"/>
                  </a:solidFill>
                  <a:latin typeface="Montserrat Light"/>
                </a:rPr>
                <a:t> </a:t>
              </a:r>
              <a:r>
                <a:rPr lang="fr-FR" sz="1799" dirty="0" smtClean="0">
                  <a:solidFill>
                    <a:srgbClr val="545454"/>
                  </a:solidFill>
                  <a:latin typeface="Montserrat Light"/>
                </a:rPr>
                <a:t>et le New Hampshire.</a:t>
              </a:r>
              <a:endParaRPr lang="fr-FR" sz="1799" dirty="0">
                <a:solidFill>
                  <a:srgbClr val="545454"/>
                </a:solidFill>
                <a:latin typeface="Montserrat Light"/>
              </a:endParaRPr>
            </a:p>
            <a:p>
              <a:pPr algn="ctr">
                <a:lnSpc>
                  <a:spcPts val="2520"/>
                </a:lnSpc>
              </a:pPr>
              <a:endParaRPr lang="en-US" sz="1799" dirty="0">
                <a:solidFill>
                  <a:srgbClr val="545454"/>
                </a:solidFill>
                <a:latin typeface="Montserrat Light"/>
              </a:endParaRPr>
            </a:p>
          </p:txBody>
        </p:sp>
        <p:sp>
          <p:nvSpPr>
            <p:cNvPr id="19" name="TextBox 19"/>
            <p:cNvSpPr txBox="1"/>
            <p:nvPr/>
          </p:nvSpPr>
          <p:spPr>
            <a:xfrm>
              <a:off x="0" y="-57149"/>
              <a:ext cx="3560745" cy="666849"/>
            </a:xfrm>
            <a:prstGeom prst="rect">
              <a:avLst/>
            </a:prstGeom>
          </p:spPr>
          <p:txBody>
            <a:bodyPr lIns="0" tIns="0" rIns="0" bIns="0" rtlCol="0" anchor="t">
              <a:spAutoFit/>
            </a:bodyPr>
            <a:lstStyle/>
            <a:p>
              <a:pPr algn="ctr">
                <a:lnSpc>
                  <a:spcPts val="3919"/>
                </a:lnSpc>
              </a:pPr>
              <a:r>
                <a:rPr lang="en-US" sz="2800" dirty="0" smtClean="0">
                  <a:solidFill>
                    <a:srgbClr val="52584D"/>
                  </a:solidFill>
                  <a:latin typeface="Montserrat Classic"/>
                </a:rPr>
                <a:t>AUDACIEUX</a:t>
              </a:r>
              <a:endParaRPr lang="en-US" sz="2800" dirty="0">
                <a:solidFill>
                  <a:srgbClr val="52584D"/>
                </a:solidFill>
                <a:latin typeface="Montserrat Classic"/>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4060" r="-4060"/>
            </a:stretch>
          </a:blipFill>
        </p:spPr>
      </p:sp>
      <p:sp>
        <p:nvSpPr>
          <p:cNvPr id="3" name="Freeform 3"/>
          <p:cNvSpPr/>
          <p:nvPr/>
        </p:nvSpPr>
        <p:spPr>
          <a:xfrm>
            <a:off x="323850" y="338958"/>
            <a:ext cx="2843725" cy="4612034"/>
          </a:xfrm>
          <a:custGeom>
            <a:avLst/>
            <a:gdLst/>
            <a:ahLst/>
            <a:cxnLst/>
            <a:rect l="l" t="t" r="r" b="b"/>
            <a:pathLst>
              <a:path w="2843725" h="4612034">
                <a:moveTo>
                  <a:pt x="0" y="0"/>
                </a:moveTo>
                <a:lnTo>
                  <a:pt x="2843725" y="0"/>
                </a:lnTo>
                <a:lnTo>
                  <a:pt x="2843725" y="4612034"/>
                </a:lnTo>
                <a:lnTo>
                  <a:pt x="0" y="4612034"/>
                </a:lnTo>
                <a:lnTo>
                  <a:pt x="0" y="0"/>
                </a:lnTo>
                <a:close/>
              </a:path>
            </a:pathLst>
          </a:custGeom>
          <a:blipFill>
            <a:blip r:embed="rId3"/>
            <a:stretch>
              <a:fillRect l="-4097" r="-4097"/>
            </a:stretch>
          </a:blipFill>
        </p:spPr>
      </p:sp>
      <p:sp>
        <p:nvSpPr>
          <p:cNvPr id="4" name="Freeform 4"/>
          <p:cNvSpPr/>
          <p:nvPr/>
        </p:nvSpPr>
        <p:spPr>
          <a:xfrm>
            <a:off x="323850" y="5336008"/>
            <a:ext cx="2843725" cy="4612034"/>
          </a:xfrm>
          <a:custGeom>
            <a:avLst/>
            <a:gdLst/>
            <a:ahLst/>
            <a:cxnLst/>
            <a:rect l="l" t="t" r="r" b="b"/>
            <a:pathLst>
              <a:path w="2843725" h="4612034">
                <a:moveTo>
                  <a:pt x="0" y="0"/>
                </a:moveTo>
                <a:lnTo>
                  <a:pt x="2843725" y="0"/>
                </a:lnTo>
                <a:lnTo>
                  <a:pt x="2843725" y="4612034"/>
                </a:lnTo>
                <a:lnTo>
                  <a:pt x="0" y="4612034"/>
                </a:lnTo>
                <a:lnTo>
                  <a:pt x="0" y="0"/>
                </a:lnTo>
                <a:close/>
              </a:path>
            </a:pathLst>
          </a:custGeom>
          <a:blipFill>
            <a:blip r:embed="rId4"/>
            <a:stretch>
              <a:fillRect l="-4060" r="-4060"/>
            </a:stretch>
          </a:blipFill>
        </p:spPr>
      </p:sp>
      <p:sp>
        <p:nvSpPr>
          <p:cNvPr id="5" name="Freeform 5"/>
          <p:cNvSpPr/>
          <p:nvPr/>
        </p:nvSpPr>
        <p:spPr>
          <a:xfrm>
            <a:off x="3516708" y="338958"/>
            <a:ext cx="8039732" cy="4612034"/>
          </a:xfrm>
          <a:custGeom>
            <a:avLst/>
            <a:gdLst/>
            <a:ahLst/>
            <a:cxnLst/>
            <a:rect l="l" t="t" r="r" b="b"/>
            <a:pathLst>
              <a:path w="8039732" h="4612034">
                <a:moveTo>
                  <a:pt x="0" y="0"/>
                </a:moveTo>
                <a:lnTo>
                  <a:pt x="8039733" y="0"/>
                </a:lnTo>
                <a:lnTo>
                  <a:pt x="8039733" y="4612034"/>
                </a:lnTo>
                <a:lnTo>
                  <a:pt x="0" y="4612034"/>
                </a:lnTo>
                <a:lnTo>
                  <a:pt x="0" y="0"/>
                </a:lnTo>
                <a:close/>
              </a:path>
            </a:pathLst>
          </a:custGeom>
          <a:blipFill>
            <a:blip r:embed="rId5"/>
            <a:stretch>
              <a:fillRect t="-8106" b="-8106"/>
            </a:stretch>
          </a:blipFill>
        </p:spPr>
      </p:sp>
      <p:sp>
        <p:nvSpPr>
          <p:cNvPr id="6" name="Freeform 6"/>
          <p:cNvSpPr/>
          <p:nvPr/>
        </p:nvSpPr>
        <p:spPr>
          <a:xfrm>
            <a:off x="3572570" y="5336008"/>
            <a:ext cx="8039732" cy="4612034"/>
          </a:xfrm>
          <a:custGeom>
            <a:avLst/>
            <a:gdLst/>
            <a:ahLst/>
            <a:cxnLst/>
            <a:rect l="l" t="t" r="r" b="b"/>
            <a:pathLst>
              <a:path w="8039732" h="4612034">
                <a:moveTo>
                  <a:pt x="0" y="0"/>
                </a:moveTo>
                <a:lnTo>
                  <a:pt x="8039732" y="0"/>
                </a:lnTo>
                <a:lnTo>
                  <a:pt x="8039732" y="4612034"/>
                </a:lnTo>
                <a:lnTo>
                  <a:pt x="0" y="4612034"/>
                </a:lnTo>
                <a:lnTo>
                  <a:pt x="0" y="0"/>
                </a:lnTo>
                <a:close/>
              </a:path>
            </a:pathLst>
          </a:custGeom>
          <a:blipFill>
            <a:blip r:embed="rId6"/>
            <a:stretch>
              <a:fillRect t="-9454" b="-9454"/>
            </a:stretch>
          </a:blipFill>
        </p:spPr>
      </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4060" r="-4060"/>
            </a:stretch>
          </a:blipFill>
        </p:spPr>
      </p:sp>
      <p:grpSp>
        <p:nvGrpSpPr>
          <p:cNvPr id="3" name="Group 3"/>
          <p:cNvGrpSpPr/>
          <p:nvPr/>
        </p:nvGrpSpPr>
        <p:grpSpPr>
          <a:xfrm>
            <a:off x="1028700" y="1511606"/>
            <a:ext cx="8115300" cy="6988439"/>
            <a:chOff x="0" y="83820"/>
            <a:chExt cx="10820400" cy="9317917"/>
          </a:xfrm>
        </p:grpSpPr>
        <p:sp>
          <p:nvSpPr>
            <p:cNvPr id="4" name="TextBox 4"/>
            <p:cNvSpPr txBox="1"/>
            <p:nvPr/>
          </p:nvSpPr>
          <p:spPr>
            <a:xfrm>
              <a:off x="0" y="83820"/>
              <a:ext cx="10820400" cy="1079077"/>
            </a:xfrm>
            <a:prstGeom prst="rect">
              <a:avLst/>
            </a:prstGeom>
          </p:spPr>
          <p:txBody>
            <a:bodyPr lIns="0" tIns="0" rIns="0" bIns="0" rtlCol="0" anchor="t">
              <a:spAutoFit/>
            </a:bodyPr>
            <a:lstStyle/>
            <a:p>
              <a:pPr>
                <a:lnSpc>
                  <a:spcPts val="6160"/>
                </a:lnSpc>
              </a:pPr>
              <a:r>
                <a:rPr lang="en-US" sz="5600" spc="280">
                  <a:solidFill>
                    <a:srgbClr val="916D43"/>
                  </a:solidFill>
                  <a:latin typeface="Oswald"/>
                </a:rPr>
                <a:t>PATRONAGE </a:t>
              </a:r>
            </a:p>
          </p:txBody>
        </p:sp>
        <p:sp>
          <p:nvSpPr>
            <p:cNvPr id="5" name="TextBox 5"/>
            <p:cNvSpPr txBox="1"/>
            <p:nvPr/>
          </p:nvSpPr>
          <p:spPr>
            <a:xfrm>
              <a:off x="264536" y="1963805"/>
              <a:ext cx="10291327" cy="7437932"/>
            </a:xfrm>
            <a:prstGeom prst="rect">
              <a:avLst/>
            </a:prstGeom>
          </p:spPr>
          <p:txBody>
            <a:bodyPr lIns="0" tIns="0" rIns="0" bIns="0" rtlCol="0" anchor="t">
              <a:spAutoFit/>
            </a:bodyPr>
            <a:lstStyle/>
            <a:p>
              <a:pPr>
                <a:lnSpc>
                  <a:spcPts val="2939"/>
                </a:lnSpc>
              </a:pPr>
              <a:r>
                <a:rPr lang="fr-FR" sz="2099" dirty="0" err="1" smtClean="0">
                  <a:solidFill>
                    <a:srgbClr val="52584D"/>
                  </a:solidFill>
                  <a:latin typeface="Oswald"/>
                </a:rPr>
                <a:t>Pommery</a:t>
              </a:r>
              <a:r>
                <a:rPr lang="fr-FR" sz="2099" dirty="0" smtClean="0">
                  <a:solidFill>
                    <a:srgbClr val="52584D"/>
                  </a:solidFill>
                  <a:latin typeface="Oswald"/>
                </a:rPr>
                <a:t> </a:t>
              </a:r>
              <a:r>
                <a:rPr lang="fr-FR" sz="2099" dirty="0">
                  <a:solidFill>
                    <a:srgbClr val="52584D"/>
                  </a:solidFill>
                  <a:latin typeface="Oswald"/>
                </a:rPr>
                <a:t>est devenu l'un des partenaires majeurs d'institutions et d'événements culturels d'envergure nationale : musées (Centre Pompidou, Centre Pompidou-Metz, Musée d'Orsay), festivals (Festival de Ramatuelle), qui contribuent au rayonnement et à la diffusion de la culture contemporaine en France et à l'étranger. </a:t>
              </a:r>
              <a:endParaRPr lang="en-US" sz="2099" dirty="0">
                <a:solidFill>
                  <a:srgbClr val="52584D"/>
                </a:solidFill>
                <a:latin typeface="Oswald"/>
              </a:endParaRPr>
            </a:p>
            <a:p>
              <a:pPr>
                <a:lnSpc>
                  <a:spcPts val="2939"/>
                </a:lnSpc>
              </a:pPr>
              <a:endParaRPr lang="en-US" sz="2099" dirty="0">
                <a:solidFill>
                  <a:srgbClr val="52584D"/>
                </a:solidFill>
                <a:latin typeface="Oswald"/>
              </a:endParaRPr>
            </a:p>
            <a:p>
              <a:pPr>
                <a:lnSpc>
                  <a:spcPts val="2939"/>
                </a:lnSpc>
              </a:pPr>
              <a:r>
                <a:rPr lang="fr-FR" sz="2099" dirty="0" err="1">
                  <a:solidFill>
                    <a:srgbClr val="52584D"/>
                  </a:solidFill>
                  <a:latin typeface="Oswald"/>
                </a:rPr>
                <a:t>Pommery</a:t>
              </a:r>
              <a:r>
                <a:rPr lang="fr-FR" sz="2099" dirty="0">
                  <a:solidFill>
                    <a:srgbClr val="52584D"/>
                  </a:solidFill>
                  <a:latin typeface="Oswald"/>
                </a:rPr>
                <a:t> est ainsi devenu le champagne de l'art et des artistes. Symbole du luxe français, </a:t>
              </a:r>
              <a:r>
                <a:rPr lang="fr-FR" sz="2099" dirty="0" err="1">
                  <a:solidFill>
                    <a:srgbClr val="52584D"/>
                  </a:solidFill>
                  <a:latin typeface="Oswald"/>
                </a:rPr>
                <a:t>Pommery</a:t>
              </a:r>
              <a:r>
                <a:rPr lang="fr-FR" sz="2099" dirty="0">
                  <a:solidFill>
                    <a:srgbClr val="52584D"/>
                  </a:solidFill>
                  <a:latin typeface="Oswald"/>
                </a:rPr>
                <a:t> s'exporte et affirme sa présence dans les </a:t>
              </a:r>
              <a:r>
                <a:rPr lang="fr-FR" sz="2099" dirty="0" smtClean="0">
                  <a:solidFill>
                    <a:srgbClr val="52584D"/>
                  </a:solidFill>
                  <a:latin typeface="Oswald"/>
                </a:rPr>
                <a:t>salons internationaux </a:t>
              </a:r>
              <a:r>
                <a:rPr lang="fr-FR" sz="2099" dirty="0">
                  <a:solidFill>
                    <a:srgbClr val="52584D"/>
                  </a:solidFill>
                  <a:latin typeface="Oswald"/>
                </a:rPr>
                <a:t>d'art contemporain, les festivals de musique prestigieux et les musées internationaux : </a:t>
              </a:r>
              <a:r>
                <a:rPr lang="fr-FR" sz="2099" dirty="0" err="1">
                  <a:solidFill>
                    <a:srgbClr val="52584D"/>
                  </a:solidFill>
                  <a:latin typeface="Oswald"/>
                </a:rPr>
                <a:t>Armory</a:t>
              </a:r>
              <a:r>
                <a:rPr lang="fr-FR" sz="2099" dirty="0">
                  <a:solidFill>
                    <a:srgbClr val="52584D"/>
                  </a:solidFill>
                  <a:latin typeface="Oswald"/>
                </a:rPr>
                <a:t> Show à New York, Mori Museum à Tokyo, Museum of </a:t>
              </a:r>
              <a:r>
                <a:rPr lang="fr-FR" sz="2099" dirty="0" err="1">
                  <a:solidFill>
                    <a:srgbClr val="52584D"/>
                  </a:solidFill>
                  <a:latin typeface="Oswald"/>
                </a:rPr>
                <a:t>Contemporary</a:t>
              </a:r>
              <a:r>
                <a:rPr lang="fr-FR" sz="2099" dirty="0">
                  <a:solidFill>
                    <a:srgbClr val="52584D"/>
                  </a:solidFill>
                  <a:latin typeface="Oswald"/>
                </a:rPr>
                <a:t> Art à Sydney. </a:t>
              </a:r>
              <a:endParaRPr lang="en-US" sz="2099" dirty="0">
                <a:solidFill>
                  <a:srgbClr val="52584D"/>
                </a:solidFill>
                <a:latin typeface="Oswald"/>
              </a:endParaRPr>
            </a:p>
            <a:p>
              <a:pPr>
                <a:lnSpc>
                  <a:spcPts val="2939"/>
                </a:lnSpc>
              </a:pPr>
              <a:endParaRPr lang="en-US" sz="2099" dirty="0">
                <a:solidFill>
                  <a:srgbClr val="52584D"/>
                </a:solidFill>
                <a:latin typeface="Oswald"/>
              </a:endParaRPr>
            </a:p>
            <a:p>
              <a:pPr>
                <a:lnSpc>
                  <a:spcPts val="2940"/>
                </a:lnSpc>
              </a:pPr>
              <a:r>
                <a:rPr lang="en-US" sz="2100" dirty="0" smtClean="0">
                  <a:solidFill>
                    <a:srgbClr val="52584D"/>
                  </a:solidFill>
                  <a:latin typeface="Oswald"/>
                </a:rPr>
                <a:t>Le </a:t>
              </a:r>
              <a:r>
                <a:rPr lang="en-US" sz="2100" dirty="0" err="1" smtClean="0">
                  <a:solidFill>
                    <a:srgbClr val="52584D"/>
                  </a:solidFill>
                  <a:latin typeface="Oswald"/>
                </a:rPr>
                <a:t>Vendredi</a:t>
              </a:r>
              <a:r>
                <a:rPr lang="en-US" sz="2100" dirty="0" smtClean="0">
                  <a:solidFill>
                    <a:srgbClr val="52584D"/>
                  </a:solidFill>
                  <a:latin typeface="Oswald"/>
                </a:rPr>
                <a:t> 23 Mars 2012, Paul-François </a:t>
              </a:r>
              <a:r>
                <a:rPr lang="en-US" sz="2100" dirty="0" err="1" smtClean="0">
                  <a:solidFill>
                    <a:srgbClr val="52584D"/>
                  </a:solidFill>
                  <a:latin typeface="Oswald"/>
                </a:rPr>
                <a:t>Vranken</a:t>
              </a:r>
              <a:r>
                <a:rPr lang="en-US" sz="2100" dirty="0" smtClean="0">
                  <a:solidFill>
                    <a:srgbClr val="52584D"/>
                  </a:solidFill>
                  <a:latin typeface="Oswald"/>
                </a:rPr>
                <a:t> </a:t>
              </a:r>
              <a:r>
                <a:rPr lang="en-US" sz="2100" dirty="0" err="1" smtClean="0">
                  <a:solidFill>
                    <a:srgbClr val="52584D"/>
                  </a:solidFill>
                  <a:latin typeface="Oswald"/>
                </a:rPr>
                <a:t>s’est</a:t>
              </a:r>
              <a:r>
                <a:rPr lang="en-US" sz="2100" dirty="0" smtClean="0">
                  <a:solidFill>
                    <a:srgbClr val="52584D"/>
                  </a:solidFill>
                  <a:latin typeface="Oswald"/>
                </a:rPr>
                <a:t> vu </a:t>
              </a:r>
              <a:r>
                <a:rPr lang="en-US" sz="2100" dirty="0" err="1" smtClean="0">
                  <a:solidFill>
                    <a:srgbClr val="52584D"/>
                  </a:solidFill>
                  <a:latin typeface="Oswald"/>
                </a:rPr>
                <a:t>remettre</a:t>
              </a:r>
              <a:r>
                <a:rPr lang="en-US" sz="2100" dirty="0">
                  <a:solidFill>
                    <a:srgbClr val="52584D"/>
                  </a:solidFill>
                  <a:latin typeface="Oswald"/>
                </a:rPr>
                <a:t> </a:t>
              </a:r>
              <a:r>
                <a:rPr lang="en-US" sz="2100" dirty="0" smtClean="0">
                  <a:solidFill>
                    <a:srgbClr val="52584D"/>
                  </a:solidFill>
                  <a:latin typeface="Oswald"/>
                </a:rPr>
                <a:t>la </a:t>
              </a:r>
              <a:r>
                <a:rPr lang="en-US" sz="2100" dirty="0" err="1" smtClean="0">
                  <a:solidFill>
                    <a:srgbClr val="52584D"/>
                  </a:solidFill>
                  <a:latin typeface="Oswald"/>
                </a:rPr>
                <a:t>médaille</a:t>
              </a:r>
              <a:r>
                <a:rPr lang="en-US" sz="2100" dirty="0" smtClean="0">
                  <a:solidFill>
                    <a:srgbClr val="52584D"/>
                  </a:solidFill>
                  <a:latin typeface="Oswald"/>
                </a:rPr>
                <a:t> de “Grand </a:t>
              </a:r>
              <a:r>
                <a:rPr lang="en-US" sz="2100" dirty="0" err="1" smtClean="0">
                  <a:solidFill>
                    <a:srgbClr val="52584D"/>
                  </a:solidFill>
                  <a:latin typeface="Oswald"/>
                </a:rPr>
                <a:t>Mécène</a:t>
              </a:r>
              <a:r>
                <a:rPr lang="en-US" sz="2100" dirty="0" smtClean="0">
                  <a:solidFill>
                    <a:srgbClr val="52584D"/>
                  </a:solidFill>
                  <a:latin typeface="Oswald"/>
                </a:rPr>
                <a:t> de la Culture” au nom du </a:t>
              </a:r>
              <a:r>
                <a:rPr lang="en-US" sz="2100" dirty="0" err="1" smtClean="0">
                  <a:solidFill>
                    <a:srgbClr val="52584D"/>
                  </a:solidFill>
                  <a:latin typeface="Oswald"/>
                </a:rPr>
                <a:t>groupe</a:t>
              </a:r>
              <a:r>
                <a:rPr lang="en-US" sz="2100" dirty="0" smtClean="0">
                  <a:solidFill>
                    <a:srgbClr val="52584D"/>
                  </a:solidFill>
                  <a:latin typeface="Oswald"/>
                </a:rPr>
                <a:t> </a:t>
              </a:r>
              <a:r>
                <a:rPr lang="en-US" sz="2100" dirty="0" err="1" smtClean="0">
                  <a:solidFill>
                    <a:srgbClr val="52584D"/>
                  </a:solidFill>
                  <a:latin typeface="Oswald"/>
                </a:rPr>
                <a:t>Vranken-Pommery</a:t>
              </a:r>
              <a:r>
                <a:rPr lang="en-US" sz="2100" dirty="0" smtClean="0">
                  <a:solidFill>
                    <a:srgbClr val="52584D"/>
                  </a:solidFill>
                  <a:latin typeface="Oswald"/>
                </a:rPr>
                <a:t> Monopole par le </a:t>
              </a:r>
              <a:r>
                <a:rPr lang="en-US" sz="2100" dirty="0" err="1" smtClean="0">
                  <a:solidFill>
                    <a:srgbClr val="52584D"/>
                  </a:solidFill>
                  <a:latin typeface="Oswald"/>
                </a:rPr>
                <a:t>Ministre</a:t>
              </a:r>
              <a:r>
                <a:rPr lang="en-US" sz="2100" dirty="0" smtClean="0">
                  <a:solidFill>
                    <a:srgbClr val="52584D"/>
                  </a:solidFill>
                  <a:latin typeface="Oswald"/>
                </a:rPr>
                <a:t> de Culture et de la Communication.</a:t>
              </a:r>
            </a:p>
          </p:txBody>
        </p:sp>
      </p:grpSp>
      <p:sp>
        <p:nvSpPr>
          <p:cNvPr id="6" name="TextBox 6"/>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86185" y="3970956"/>
            <a:ext cx="2899941" cy="2573993"/>
          </a:xfrm>
          <a:custGeom>
            <a:avLst/>
            <a:gdLst/>
            <a:ahLst/>
            <a:cxnLst/>
            <a:rect l="l" t="t" r="r" b="b"/>
            <a:pathLst>
              <a:path w="2899941" h="2573993">
                <a:moveTo>
                  <a:pt x="0" y="0"/>
                </a:moveTo>
                <a:lnTo>
                  <a:pt x="2899942" y="0"/>
                </a:lnTo>
                <a:lnTo>
                  <a:pt x="2899942" y="2573994"/>
                </a:lnTo>
                <a:lnTo>
                  <a:pt x="0" y="2573994"/>
                </a:lnTo>
                <a:lnTo>
                  <a:pt x="0" y="0"/>
                </a:lnTo>
                <a:close/>
              </a:path>
            </a:pathLst>
          </a:custGeom>
          <a:blipFill>
            <a:blip r:embed="rId2"/>
            <a:stretch>
              <a:fillRect l="-27435" r="-27435"/>
            </a:stretch>
          </a:blipFill>
        </p:spPr>
      </p:sp>
      <p:sp>
        <p:nvSpPr>
          <p:cNvPr id="3" name="Freeform 3"/>
          <p:cNvSpPr/>
          <p:nvPr/>
        </p:nvSpPr>
        <p:spPr>
          <a:xfrm>
            <a:off x="7528452" y="3970956"/>
            <a:ext cx="2899941" cy="2573993"/>
          </a:xfrm>
          <a:custGeom>
            <a:avLst/>
            <a:gdLst/>
            <a:ahLst/>
            <a:cxnLst/>
            <a:rect l="l" t="t" r="r" b="b"/>
            <a:pathLst>
              <a:path w="2899941" h="2573993">
                <a:moveTo>
                  <a:pt x="0" y="0"/>
                </a:moveTo>
                <a:lnTo>
                  <a:pt x="2899941" y="0"/>
                </a:lnTo>
                <a:lnTo>
                  <a:pt x="2899941" y="2573994"/>
                </a:lnTo>
                <a:lnTo>
                  <a:pt x="0" y="2573994"/>
                </a:lnTo>
                <a:lnTo>
                  <a:pt x="0" y="0"/>
                </a:lnTo>
                <a:close/>
              </a:path>
            </a:pathLst>
          </a:custGeom>
          <a:blipFill>
            <a:blip r:embed="rId3"/>
            <a:stretch>
              <a:fillRect l="-16570" r="-16570"/>
            </a:stretch>
          </a:blipFill>
        </p:spPr>
      </p:sp>
      <p:sp>
        <p:nvSpPr>
          <p:cNvPr id="4" name="Freeform 4"/>
          <p:cNvSpPr/>
          <p:nvPr/>
        </p:nvSpPr>
        <p:spPr>
          <a:xfrm>
            <a:off x="5657319" y="7096992"/>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4"/>
            <a:stretch>
              <a:fillRect l="-9140" r="-9140"/>
            </a:stretch>
          </a:blipFill>
        </p:spPr>
      </p:sp>
      <p:sp>
        <p:nvSpPr>
          <p:cNvPr id="5" name="TextBox 5"/>
          <p:cNvSpPr txBox="1"/>
          <p:nvPr/>
        </p:nvSpPr>
        <p:spPr>
          <a:xfrm>
            <a:off x="7528452" y="6608417"/>
            <a:ext cx="2899941" cy="593725"/>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Centre Pompidou - Metz</a:t>
            </a:r>
          </a:p>
          <a:p>
            <a:pPr>
              <a:lnSpc>
                <a:spcPts val="2520"/>
              </a:lnSpc>
            </a:pPr>
            <a:endParaRPr lang="en-US" sz="1699">
              <a:solidFill>
                <a:srgbClr val="52584D"/>
              </a:solidFill>
              <a:latin typeface="Oswald Bold"/>
            </a:endParaRPr>
          </a:p>
        </p:txBody>
      </p:sp>
      <p:sp>
        <p:nvSpPr>
          <p:cNvPr id="6" name="Freeform 6"/>
          <p:cNvSpPr/>
          <p:nvPr/>
        </p:nvSpPr>
        <p:spPr>
          <a:xfrm>
            <a:off x="9399586" y="7096992"/>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5"/>
            <a:stretch>
              <a:fillRect l="-18277" r="-18277"/>
            </a:stretch>
          </a:blipFill>
        </p:spPr>
      </p:sp>
      <p:sp>
        <p:nvSpPr>
          <p:cNvPr id="7" name="Freeform 7"/>
          <p:cNvSpPr/>
          <p:nvPr/>
        </p:nvSpPr>
        <p:spPr>
          <a:xfrm>
            <a:off x="11266593" y="3970956"/>
            <a:ext cx="2899941" cy="2573993"/>
          </a:xfrm>
          <a:custGeom>
            <a:avLst/>
            <a:gdLst/>
            <a:ahLst/>
            <a:cxnLst/>
            <a:rect l="l" t="t" r="r" b="b"/>
            <a:pathLst>
              <a:path w="2899941" h="2573993">
                <a:moveTo>
                  <a:pt x="0" y="0"/>
                </a:moveTo>
                <a:lnTo>
                  <a:pt x="2899941" y="0"/>
                </a:lnTo>
                <a:lnTo>
                  <a:pt x="2899941" y="2573994"/>
                </a:lnTo>
                <a:lnTo>
                  <a:pt x="0" y="2573994"/>
                </a:lnTo>
                <a:lnTo>
                  <a:pt x="0" y="0"/>
                </a:lnTo>
                <a:close/>
              </a:path>
            </a:pathLst>
          </a:custGeom>
          <a:blipFill>
            <a:blip r:embed="rId6"/>
            <a:stretch>
              <a:fillRect l="-16570" r="-16570"/>
            </a:stretch>
          </a:blipFill>
        </p:spPr>
      </p:sp>
      <p:sp>
        <p:nvSpPr>
          <p:cNvPr id="8" name="TextBox 8"/>
          <p:cNvSpPr txBox="1"/>
          <p:nvPr/>
        </p:nvSpPr>
        <p:spPr>
          <a:xfrm>
            <a:off x="1867325" y="702228"/>
            <a:ext cx="14553350" cy="1835150"/>
          </a:xfrm>
          <a:prstGeom prst="rect">
            <a:avLst/>
          </a:prstGeom>
        </p:spPr>
        <p:txBody>
          <a:bodyPr lIns="0" tIns="0" rIns="0" bIns="0" rtlCol="0" anchor="t">
            <a:spAutoFit/>
          </a:bodyPr>
          <a:lstStyle/>
          <a:p>
            <a:pPr algn="ctr">
              <a:lnSpc>
                <a:spcPts val="7150"/>
              </a:lnSpc>
            </a:pPr>
            <a:r>
              <a:rPr lang="en-US" sz="6500" dirty="0">
                <a:solidFill>
                  <a:srgbClr val="916D43"/>
                </a:solidFill>
                <a:latin typeface="Oswald"/>
              </a:rPr>
              <a:t>CHAMPAGNE POMMERY</a:t>
            </a:r>
          </a:p>
          <a:p>
            <a:pPr algn="ctr">
              <a:lnSpc>
                <a:spcPts val="7150"/>
              </a:lnSpc>
            </a:pPr>
            <a:r>
              <a:rPr lang="en-US" sz="6500" dirty="0" smtClean="0">
                <a:solidFill>
                  <a:srgbClr val="916D43"/>
                </a:solidFill>
                <a:latin typeface="Oswald"/>
              </a:rPr>
              <a:t>ET L’ART</a:t>
            </a:r>
            <a:endParaRPr lang="en-US" sz="6500" dirty="0">
              <a:solidFill>
                <a:srgbClr val="916D43"/>
              </a:solidFill>
              <a:latin typeface="Oswald"/>
            </a:endParaRPr>
          </a:p>
        </p:txBody>
      </p:sp>
      <p:sp>
        <p:nvSpPr>
          <p:cNvPr id="9" name="TextBox 9"/>
          <p:cNvSpPr txBox="1"/>
          <p:nvPr/>
        </p:nvSpPr>
        <p:spPr>
          <a:xfrm>
            <a:off x="3923210" y="6570331"/>
            <a:ext cx="2899941"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Centre Pompidou - Paris</a:t>
            </a:r>
          </a:p>
        </p:txBody>
      </p:sp>
      <p:sp>
        <p:nvSpPr>
          <p:cNvPr id="10" name="TextBox 10"/>
          <p:cNvSpPr txBox="1"/>
          <p:nvPr/>
        </p:nvSpPr>
        <p:spPr>
          <a:xfrm>
            <a:off x="5657319" y="9737660"/>
            <a:ext cx="2899941" cy="593725"/>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Musée d'Orsay - Paris</a:t>
            </a:r>
          </a:p>
          <a:p>
            <a:pPr>
              <a:lnSpc>
                <a:spcPts val="2520"/>
              </a:lnSpc>
            </a:pPr>
            <a:endParaRPr lang="en-US" sz="1699">
              <a:solidFill>
                <a:srgbClr val="52584D"/>
              </a:solidFill>
              <a:latin typeface="Oswald Bold"/>
            </a:endParaRPr>
          </a:p>
        </p:txBody>
      </p:sp>
      <p:sp>
        <p:nvSpPr>
          <p:cNvPr id="11" name="TextBox 11"/>
          <p:cNvSpPr txBox="1"/>
          <p:nvPr/>
        </p:nvSpPr>
        <p:spPr>
          <a:xfrm>
            <a:off x="5822896" y="3121143"/>
            <a:ext cx="6642208" cy="493981"/>
          </a:xfrm>
          <a:prstGeom prst="rect">
            <a:avLst/>
          </a:prstGeom>
        </p:spPr>
        <p:txBody>
          <a:bodyPr lIns="0" tIns="0" rIns="0" bIns="0" rtlCol="0" anchor="t">
            <a:spAutoFit/>
          </a:bodyPr>
          <a:lstStyle/>
          <a:p>
            <a:pPr algn="ctr">
              <a:lnSpc>
                <a:spcPts val="4200"/>
              </a:lnSpc>
            </a:pPr>
            <a:r>
              <a:rPr lang="en-US" sz="3000" dirty="0" smtClean="0">
                <a:solidFill>
                  <a:srgbClr val="916D43"/>
                </a:solidFill>
                <a:latin typeface="Oswald"/>
              </a:rPr>
              <a:t>PATRON</a:t>
            </a:r>
            <a:endParaRPr lang="en-US" sz="3000" dirty="0">
              <a:solidFill>
                <a:srgbClr val="916D43"/>
              </a:solidFill>
              <a:latin typeface="Oswald"/>
            </a:endParaRPr>
          </a:p>
        </p:txBody>
      </p:sp>
      <p:sp>
        <p:nvSpPr>
          <p:cNvPr id="12" name="TextBox 12"/>
          <p:cNvSpPr txBox="1"/>
          <p:nvPr/>
        </p:nvSpPr>
        <p:spPr>
          <a:xfrm>
            <a:off x="9399586" y="9737660"/>
            <a:ext cx="2899941" cy="280670"/>
          </a:xfrm>
          <a:prstGeom prst="rect">
            <a:avLst/>
          </a:prstGeom>
        </p:spPr>
        <p:txBody>
          <a:bodyPr lIns="0" tIns="0" rIns="0" bIns="0" rtlCol="0" anchor="t">
            <a:spAutoFit/>
          </a:bodyPr>
          <a:lstStyle/>
          <a:p>
            <a:pPr algn="ctr">
              <a:lnSpc>
                <a:spcPts val="2379"/>
              </a:lnSpc>
            </a:pPr>
            <a:r>
              <a:rPr lang="en-US" sz="1699" dirty="0" err="1" smtClean="0">
                <a:solidFill>
                  <a:srgbClr val="52584D"/>
                </a:solidFill>
                <a:latin typeface="Oswald Bold"/>
              </a:rPr>
              <a:t>Musée</a:t>
            </a:r>
            <a:r>
              <a:rPr lang="en-US" sz="1699" dirty="0" smtClean="0">
                <a:solidFill>
                  <a:srgbClr val="52584D"/>
                </a:solidFill>
                <a:latin typeface="Oswald Bold"/>
              </a:rPr>
              <a:t> Mori </a:t>
            </a:r>
            <a:r>
              <a:rPr lang="en-US" sz="1699" dirty="0">
                <a:solidFill>
                  <a:srgbClr val="52584D"/>
                </a:solidFill>
                <a:latin typeface="Oswald Bold"/>
              </a:rPr>
              <a:t>- Tokyo</a:t>
            </a:r>
          </a:p>
        </p:txBody>
      </p:sp>
      <p:sp>
        <p:nvSpPr>
          <p:cNvPr id="13" name="TextBox 13"/>
          <p:cNvSpPr txBox="1"/>
          <p:nvPr/>
        </p:nvSpPr>
        <p:spPr>
          <a:xfrm>
            <a:off x="10931313" y="6570331"/>
            <a:ext cx="3570501" cy="307777"/>
          </a:xfrm>
          <a:prstGeom prst="rect">
            <a:avLst/>
          </a:prstGeom>
        </p:spPr>
        <p:txBody>
          <a:bodyPr lIns="0" tIns="0" rIns="0" bIns="0" rtlCol="0" anchor="t">
            <a:spAutoFit/>
          </a:bodyPr>
          <a:lstStyle/>
          <a:p>
            <a:pPr algn="ctr">
              <a:lnSpc>
                <a:spcPts val="2379"/>
              </a:lnSpc>
            </a:pPr>
            <a:r>
              <a:rPr lang="en-US" sz="1699" dirty="0" err="1" smtClean="0">
                <a:solidFill>
                  <a:srgbClr val="52584D"/>
                </a:solidFill>
                <a:latin typeface="Oswald Bold"/>
              </a:rPr>
              <a:t>Musée</a:t>
            </a:r>
            <a:r>
              <a:rPr lang="en-US" sz="1699" dirty="0" smtClean="0">
                <a:solidFill>
                  <a:srgbClr val="52584D"/>
                </a:solidFill>
                <a:latin typeface="Oswald Bold"/>
              </a:rPr>
              <a:t> des Arts </a:t>
            </a:r>
            <a:r>
              <a:rPr lang="en-US" sz="1699" dirty="0" err="1" smtClean="0">
                <a:solidFill>
                  <a:srgbClr val="52584D"/>
                </a:solidFill>
                <a:latin typeface="Oswald Bold"/>
              </a:rPr>
              <a:t>Contemporains</a:t>
            </a:r>
            <a:r>
              <a:rPr lang="en-US" sz="1699" dirty="0" smtClean="0">
                <a:solidFill>
                  <a:srgbClr val="52584D"/>
                </a:solidFill>
                <a:latin typeface="Oswald Bold"/>
              </a:rPr>
              <a:t> </a:t>
            </a:r>
            <a:r>
              <a:rPr lang="en-US" sz="1699" dirty="0">
                <a:solidFill>
                  <a:srgbClr val="52584D"/>
                </a:solidFill>
                <a:latin typeface="Oswald Bold"/>
              </a:rPr>
              <a:t>- Sydney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524696" y="3764344"/>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2"/>
            <a:stretch>
              <a:fillRect l="-9114" r="-9114"/>
            </a:stretch>
          </a:blipFill>
        </p:spPr>
      </p:sp>
      <p:sp>
        <p:nvSpPr>
          <p:cNvPr id="3" name="Freeform 3"/>
          <p:cNvSpPr/>
          <p:nvPr/>
        </p:nvSpPr>
        <p:spPr>
          <a:xfrm>
            <a:off x="11266963" y="3764344"/>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3"/>
            <a:stretch>
              <a:fillRect l="-7090" r="-50680"/>
            </a:stretch>
          </a:blipFill>
        </p:spPr>
      </p:sp>
      <p:sp>
        <p:nvSpPr>
          <p:cNvPr id="4" name="Freeform 4"/>
          <p:cNvSpPr/>
          <p:nvPr/>
        </p:nvSpPr>
        <p:spPr>
          <a:xfrm>
            <a:off x="7524696" y="6846972"/>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4"/>
            <a:stretch>
              <a:fillRect l="-34823" r="-34823"/>
            </a:stretch>
          </a:blipFill>
        </p:spPr>
      </p:sp>
      <p:sp>
        <p:nvSpPr>
          <p:cNvPr id="5" name="Freeform 5"/>
          <p:cNvSpPr/>
          <p:nvPr/>
        </p:nvSpPr>
        <p:spPr>
          <a:xfrm>
            <a:off x="11266963" y="6885072"/>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5"/>
            <a:stretch>
              <a:fillRect l="-16570" r="-16570"/>
            </a:stretch>
          </a:blipFill>
        </p:spPr>
      </p:sp>
      <p:sp>
        <p:nvSpPr>
          <p:cNvPr id="6" name="Freeform 6"/>
          <p:cNvSpPr/>
          <p:nvPr/>
        </p:nvSpPr>
        <p:spPr>
          <a:xfrm>
            <a:off x="4121096" y="3764344"/>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6"/>
            <a:stretch>
              <a:fillRect l="-16544" r="-16544"/>
            </a:stretch>
          </a:blipFill>
        </p:spPr>
      </p:sp>
      <p:sp>
        <p:nvSpPr>
          <p:cNvPr id="7" name="Freeform 7"/>
          <p:cNvSpPr/>
          <p:nvPr/>
        </p:nvSpPr>
        <p:spPr>
          <a:xfrm>
            <a:off x="4121096" y="6885072"/>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7"/>
            <a:stretch>
              <a:fillRect l="-16570" r="-16570"/>
            </a:stretch>
          </a:blipFill>
        </p:spPr>
      </p:sp>
      <p:sp>
        <p:nvSpPr>
          <p:cNvPr id="8" name="TextBox 8"/>
          <p:cNvSpPr txBox="1"/>
          <p:nvPr/>
        </p:nvSpPr>
        <p:spPr>
          <a:xfrm>
            <a:off x="1867325" y="702228"/>
            <a:ext cx="14553350" cy="1835150"/>
          </a:xfrm>
          <a:prstGeom prst="rect">
            <a:avLst/>
          </a:prstGeom>
        </p:spPr>
        <p:txBody>
          <a:bodyPr lIns="0" tIns="0" rIns="0" bIns="0" rtlCol="0" anchor="t">
            <a:spAutoFit/>
          </a:bodyPr>
          <a:lstStyle/>
          <a:p>
            <a:pPr algn="ctr">
              <a:lnSpc>
                <a:spcPts val="7150"/>
              </a:lnSpc>
            </a:pPr>
            <a:r>
              <a:rPr lang="en-US" sz="6500" dirty="0">
                <a:solidFill>
                  <a:srgbClr val="916D43"/>
                </a:solidFill>
                <a:latin typeface="Oswald"/>
              </a:rPr>
              <a:t>CHAMPAGNE POMMERY</a:t>
            </a:r>
          </a:p>
          <a:p>
            <a:pPr algn="ctr">
              <a:lnSpc>
                <a:spcPts val="7150"/>
              </a:lnSpc>
            </a:pPr>
            <a:r>
              <a:rPr lang="en-US" sz="6500" dirty="0" smtClean="0">
                <a:solidFill>
                  <a:srgbClr val="916D43"/>
                </a:solidFill>
                <a:latin typeface="Oswald"/>
              </a:rPr>
              <a:t>ET L’ART</a:t>
            </a:r>
            <a:endParaRPr lang="en-US" sz="6500" dirty="0">
              <a:solidFill>
                <a:srgbClr val="916D43"/>
              </a:solidFill>
              <a:latin typeface="Oswald"/>
            </a:endParaRPr>
          </a:p>
        </p:txBody>
      </p:sp>
      <p:sp>
        <p:nvSpPr>
          <p:cNvPr id="9" name="TextBox 9"/>
          <p:cNvSpPr txBox="1"/>
          <p:nvPr/>
        </p:nvSpPr>
        <p:spPr>
          <a:xfrm>
            <a:off x="5822896" y="2856983"/>
            <a:ext cx="6642208" cy="493981"/>
          </a:xfrm>
          <a:prstGeom prst="rect">
            <a:avLst/>
          </a:prstGeom>
        </p:spPr>
        <p:txBody>
          <a:bodyPr lIns="0" tIns="0" rIns="0" bIns="0" rtlCol="0" anchor="t">
            <a:spAutoFit/>
          </a:bodyPr>
          <a:lstStyle/>
          <a:p>
            <a:pPr algn="ctr">
              <a:lnSpc>
                <a:spcPts val="4200"/>
              </a:lnSpc>
            </a:pPr>
            <a:r>
              <a:rPr lang="en-US" sz="3000" dirty="0" smtClean="0">
                <a:solidFill>
                  <a:srgbClr val="916D43"/>
                </a:solidFill>
                <a:latin typeface="Oswald"/>
              </a:rPr>
              <a:t>PATRON</a:t>
            </a:r>
            <a:endParaRPr lang="en-US" sz="3000" dirty="0">
              <a:solidFill>
                <a:srgbClr val="916D43"/>
              </a:solidFill>
              <a:latin typeface="Oswald"/>
            </a:endParaRPr>
          </a:p>
        </p:txBody>
      </p:sp>
      <p:sp>
        <p:nvSpPr>
          <p:cNvPr id="10" name="TextBox 10"/>
          <p:cNvSpPr txBox="1"/>
          <p:nvPr/>
        </p:nvSpPr>
        <p:spPr>
          <a:xfrm>
            <a:off x="7524696" y="6363718"/>
            <a:ext cx="2899941"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Armory Show - New York</a:t>
            </a:r>
          </a:p>
        </p:txBody>
      </p:sp>
      <p:sp>
        <p:nvSpPr>
          <p:cNvPr id="11" name="TextBox 11"/>
          <p:cNvSpPr txBox="1"/>
          <p:nvPr/>
        </p:nvSpPr>
        <p:spPr>
          <a:xfrm>
            <a:off x="7524696" y="9430490"/>
            <a:ext cx="2899941" cy="307777"/>
          </a:xfrm>
          <a:prstGeom prst="rect">
            <a:avLst/>
          </a:prstGeom>
        </p:spPr>
        <p:txBody>
          <a:bodyPr lIns="0" tIns="0" rIns="0" bIns="0" rtlCol="0" anchor="t">
            <a:spAutoFit/>
          </a:bodyPr>
          <a:lstStyle/>
          <a:p>
            <a:pPr algn="ctr">
              <a:lnSpc>
                <a:spcPts val="2379"/>
              </a:lnSpc>
            </a:pPr>
            <a:r>
              <a:rPr lang="en-US" sz="1699" dirty="0">
                <a:solidFill>
                  <a:srgbClr val="52584D"/>
                </a:solidFill>
                <a:latin typeface="Oswald Bold"/>
              </a:rPr>
              <a:t>Rencontre </a:t>
            </a:r>
            <a:r>
              <a:rPr lang="en-US" sz="1699" dirty="0" smtClean="0">
                <a:solidFill>
                  <a:srgbClr val="52584D"/>
                </a:solidFill>
                <a:latin typeface="Oswald Bold"/>
              </a:rPr>
              <a:t>Musicale </a:t>
            </a:r>
            <a:r>
              <a:rPr lang="en-US" sz="1699" dirty="0" err="1">
                <a:solidFill>
                  <a:srgbClr val="52584D"/>
                </a:solidFill>
                <a:latin typeface="Oswald Bold"/>
              </a:rPr>
              <a:t>d'Evian</a:t>
            </a:r>
            <a:r>
              <a:rPr lang="en-US" sz="1699" dirty="0">
                <a:solidFill>
                  <a:srgbClr val="52584D"/>
                </a:solidFill>
                <a:latin typeface="Oswald Bold"/>
              </a:rPr>
              <a:t> </a:t>
            </a:r>
          </a:p>
        </p:txBody>
      </p:sp>
      <p:sp>
        <p:nvSpPr>
          <p:cNvPr id="12" name="TextBox 12"/>
          <p:cNvSpPr txBox="1"/>
          <p:nvPr/>
        </p:nvSpPr>
        <p:spPr>
          <a:xfrm>
            <a:off x="11266963" y="6401805"/>
            <a:ext cx="2899941"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Art Basel - Miami</a:t>
            </a:r>
          </a:p>
        </p:txBody>
      </p:sp>
      <p:sp>
        <p:nvSpPr>
          <p:cNvPr id="13" name="TextBox 13"/>
          <p:cNvSpPr txBox="1"/>
          <p:nvPr/>
        </p:nvSpPr>
        <p:spPr>
          <a:xfrm>
            <a:off x="11266963" y="9525740"/>
            <a:ext cx="2899941" cy="307777"/>
          </a:xfrm>
          <a:prstGeom prst="rect">
            <a:avLst/>
          </a:prstGeom>
        </p:spPr>
        <p:txBody>
          <a:bodyPr lIns="0" tIns="0" rIns="0" bIns="0" rtlCol="0" anchor="t">
            <a:spAutoFit/>
          </a:bodyPr>
          <a:lstStyle/>
          <a:p>
            <a:pPr algn="ctr">
              <a:lnSpc>
                <a:spcPts val="2379"/>
              </a:lnSpc>
            </a:pPr>
            <a:r>
              <a:rPr lang="en-US" sz="1699" dirty="0">
                <a:solidFill>
                  <a:srgbClr val="52584D"/>
                </a:solidFill>
                <a:latin typeface="Oswald Bold"/>
              </a:rPr>
              <a:t>Festival </a:t>
            </a:r>
            <a:r>
              <a:rPr lang="en-US" sz="1699" dirty="0" smtClean="0">
                <a:solidFill>
                  <a:srgbClr val="52584D"/>
                </a:solidFill>
                <a:latin typeface="Oswald Bold"/>
              </a:rPr>
              <a:t>de </a:t>
            </a:r>
            <a:r>
              <a:rPr lang="en-US" sz="1699" dirty="0" err="1" smtClean="0">
                <a:solidFill>
                  <a:srgbClr val="52584D"/>
                </a:solidFill>
                <a:latin typeface="Oswald Bold"/>
              </a:rPr>
              <a:t>Ramatuelle</a:t>
            </a:r>
            <a:endParaRPr lang="en-US" sz="1699" dirty="0">
              <a:solidFill>
                <a:srgbClr val="52584D"/>
              </a:solidFill>
              <a:latin typeface="Oswald Bold"/>
            </a:endParaRPr>
          </a:p>
        </p:txBody>
      </p:sp>
      <p:sp>
        <p:nvSpPr>
          <p:cNvPr id="14" name="TextBox 14"/>
          <p:cNvSpPr txBox="1"/>
          <p:nvPr/>
        </p:nvSpPr>
        <p:spPr>
          <a:xfrm>
            <a:off x="4121096" y="6401805"/>
            <a:ext cx="2899941"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Equita - Lyon </a:t>
            </a:r>
          </a:p>
        </p:txBody>
      </p:sp>
      <p:sp>
        <p:nvSpPr>
          <p:cNvPr id="15" name="TextBox 15"/>
          <p:cNvSpPr txBox="1"/>
          <p:nvPr/>
        </p:nvSpPr>
        <p:spPr>
          <a:xfrm>
            <a:off x="4121096" y="9572486"/>
            <a:ext cx="2899941"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24H du Mans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10021008" y="338716"/>
            <a:ext cx="8933742" cy="9609568"/>
          </a:xfrm>
          <a:prstGeom prst="rect">
            <a:avLst/>
          </a:prstGeom>
          <a:solidFill>
            <a:srgbClr val="FEFFF8"/>
          </a:solidFill>
        </p:spPr>
      </p:sp>
      <p:sp>
        <p:nvSpPr>
          <p:cNvPr id="4" name="Freeform 4"/>
          <p:cNvSpPr/>
          <p:nvPr/>
        </p:nvSpPr>
        <p:spPr>
          <a:xfrm>
            <a:off x="11052739" y="1738752"/>
            <a:ext cx="2926223" cy="3239742"/>
          </a:xfrm>
          <a:custGeom>
            <a:avLst/>
            <a:gdLst/>
            <a:ahLst/>
            <a:cxnLst/>
            <a:rect l="l" t="t" r="r" b="b"/>
            <a:pathLst>
              <a:path w="2926223" h="3239742">
                <a:moveTo>
                  <a:pt x="0" y="0"/>
                </a:moveTo>
                <a:lnTo>
                  <a:pt x="2926223" y="0"/>
                </a:lnTo>
                <a:lnTo>
                  <a:pt x="2926223" y="3239742"/>
                </a:lnTo>
                <a:lnTo>
                  <a:pt x="0" y="3239742"/>
                </a:lnTo>
                <a:lnTo>
                  <a:pt x="0" y="0"/>
                </a:lnTo>
                <a:close/>
              </a:path>
            </a:pathLst>
          </a:custGeom>
          <a:blipFill>
            <a:blip r:embed="rId2"/>
            <a:stretch>
              <a:fillRect l="-32554" r="-33516"/>
            </a:stretch>
          </a:blipFill>
        </p:spPr>
      </p:sp>
      <p:sp>
        <p:nvSpPr>
          <p:cNvPr id="5" name="Freeform 5"/>
          <p:cNvSpPr/>
          <p:nvPr/>
        </p:nvSpPr>
        <p:spPr>
          <a:xfrm>
            <a:off x="14333077" y="1738752"/>
            <a:ext cx="2926223" cy="3239742"/>
          </a:xfrm>
          <a:custGeom>
            <a:avLst/>
            <a:gdLst/>
            <a:ahLst/>
            <a:cxnLst/>
            <a:rect l="l" t="t" r="r" b="b"/>
            <a:pathLst>
              <a:path w="2926223" h="3239742">
                <a:moveTo>
                  <a:pt x="0" y="0"/>
                </a:moveTo>
                <a:lnTo>
                  <a:pt x="2926223" y="0"/>
                </a:lnTo>
                <a:lnTo>
                  <a:pt x="2926223" y="3239742"/>
                </a:lnTo>
                <a:lnTo>
                  <a:pt x="0" y="3239742"/>
                </a:lnTo>
                <a:lnTo>
                  <a:pt x="0" y="0"/>
                </a:lnTo>
                <a:close/>
              </a:path>
            </a:pathLst>
          </a:custGeom>
          <a:blipFill>
            <a:blip r:embed="rId3"/>
            <a:stretch>
              <a:fillRect l="-9466" r="-56605"/>
            </a:stretch>
          </a:blipFill>
        </p:spPr>
      </p:sp>
      <p:sp>
        <p:nvSpPr>
          <p:cNvPr id="6" name="Freeform 6"/>
          <p:cNvSpPr/>
          <p:nvPr/>
        </p:nvSpPr>
        <p:spPr>
          <a:xfrm>
            <a:off x="11052739" y="5308506"/>
            <a:ext cx="2926223" cy="3239742"/>
          </a:xfrm>
          <a:custGeom>
            <a:avLst/>
            <a:gdLst/>
            <a:ahLst/>
            <a:cxnLst/>
            <a:rect l="l" t="t" r="r" b="b"/>
            <a:pathLst>
              <a:path w="2926223" h="3239742">
                <a:moveTo>
                  <a:pt x="0" y="0"/>
                </a:moveTo>
                <a:lnTo>
                  <a:pt x="2926223" y="0"/>
                </a:lnTo>
                <a:lnTo>
                  <a:pt x="2926223" y="3239742"/>
                </a:lnTo>
                <a:lnTo>
                  <a:pt x="0" y="3239742"/>
                </a:lnTo>
                <a:lnTo>
                  <a:pt x="0" y="0"/>
                </a:lnTo>
                <a:close/>
              </a:path>
            </a:pathLst>
          </a:custGeom>
          <a:blipFill>
            <a:blip r:embed="rId4"/>
            <a:stretch>
              <a:fillRect l="-5357" r="-5357"/>
            </a:stretch>
          </a:blipFill>
        </p:spPr>
      </p:sp>
      <p:sp>
        <p:nvSpPr>
          <p:cNvPr id="7" name="Freeform 7"/>
          <p:cNvSpPr/>
          <p:nvPr/>
        </p:nvSpPr>
        <p:spPr>
          <a:xfrm>
            <a:off x="14333077" y="5308506"/>
            <a:ext cx="2926223" cy="3239742"/>
          </a:xfrm>
          <a:custGeom>
            <a:avLst/>
            <a:gdLst/>
            <a:ahLst/>
            <a:cxnLst/>
            <a:rect l="l" t="t" r="r" b="b"/>
            <a:pathLst>
              <a:path w="2926223" h="3239742">
                <a:moveTo>
                  <a:pt x="0" y="0"/>
                </a:moveTo>
                <a:lnTo>
                  <a:pt x="2926223" y="0"/>
                </a:lnTo>
                <a:lnTo>
                  <a:pt x="2926223" y="3239742"/>
                </a:lnTo>
                <a:lnTo>
                  <a:pt x="0" y="3239742"/>
                </a:lnTo>
                <a:lnTo>
                  <a:pt x="0" y="0"/>
                </a:lnTo>
                <a:close/>
              </a:path>
            </a:pathLst>
          </a:custGeom>
          <a:blipFill>
            <a:blip r:embed="rId5"/>
            <a:stretch>
              <a:fillRect r="-66008"/>
            </a:stretch>
          </a:blipFill>
        </p:spPr>
      </p:sp>
      <p:grpSp>
        <p:nvGrpSpPr>
          <p:cNvPr id="8" name="Group 8"/>
          <p:cNvGrpSpPr/>
          <p:nvPr/>
        </p:nvGrpSpPr>
        <p:grpSpPr>
          <a:xfrm>
            <a:off x="1028700" y="1042428"/>
            <a:ext cx="8325558" cy="8313649"/>
            <a:chOff x="0" y="85725"/>
            <a:chExt cx="11100744" cy="11084863"/>
          </a:xfrm>
        </p:grpSpPr>
        <p:sp>
          <p:nvSpPr>
            <p:cNvPr id="9" name="TextBox 9"/>
            <p:cNvSpPr txBox="1"/>
            <p:nvPr/>
          </p:nvSpPr>
          <p:spPr>
            <a:xfrm>
              <a:off x="0" y="85725"/>
              <a:ext cx="11100744" cy="5078313"/>
            </a:xfrm>
            <a:prstGeom prst="rect">
              <a:avLst/>
            </a:prstGeom>
          </p:spPr>
          <p:txBody>
            <a:bodyPr wrap="square" lIns="0" tIns="0" rIns="0" bIns="0" rtlCol="0" anchor="t">
              <a:spAutoFit/>
            </a:bodyPr>
            <a:lstStyle/>
            <a:p>
              <a:pPr algn="l">
                <a:lnSpc>
                  <a:spcPts val="9900"/>
                </a:lnSpc>
              </a:pPr>
              <a:r>
                <a:rPr lang="en-US" sz="9000" dirty="0" smtClean="0">
                  <a:solidFill>
                    <a:srgbClr val="A17A4C"/>
                  </a:solidFill>
                  <a:latin typeface="Oswald"/>
                </a:rPr>
                <a:t>UNE PLACE IMPORTANTE DANS LA GASTRONOMIE</a:t>
              </a:r>
              <a:endParaRPr lang="en-US" sz="9000" dirty="0">
                <a:solidFill>
                  <a:srgbClr val="A17A4C"/>
                </a:solidFill>
                <a:latin typeface="Oswald"/>
              </a:endParaRPr>
            </a:p>
          </p:txBody>
        </p:sp>
        <p:sp>
          <p:nvSpPr>
            <p:cNvPr id="10" name="TextBox 10"/>
            <p:cNvSpPr txBox="1"/>
            <p:nvPr/>
          </p:nvSpPr>
          <p:spPr>
            <a:xfrm>
              <a:off x="0" y="5612892"/>
              <a:ext cx="10418745" cy="766233"/>
            </a:xfrm>
            <a:prstGeom prst="rect">
              <a:avLst/>
            </a:prstGeom>
          </p:spPr>
          <p:txBody>
            <a:bodyPr lIns="0" tIns="0" rIns="0" bIns="0" rtlCol="0" anchor="t">
              <a:spAutoFit/>
            </a:bodyPr>
            <a:lstStyle/>
            <a:p>
              <a:pPr algn="l">
                <a:lnSpc>
                  <a:spcPts val="4399"/>
                </a:lnSpc>
              </a:pPr>
              <a:r>
                <a:rPr lang="en-US" sz="3999" spc="199">
                  <a:solidFill>
                    <a:srgbClr val="52584D"/>
                  </a:solidFill>
                  <a:latin typeface="Oswald"/>
                </a:rPr>
                <a:t>BOCUSE D'OR </a:t>
              </a:r>
            </a:p>
          </p:txBody>
        </p:sp>
        <p:sp>
          <p:nvSpPr>
            <p:cNvPr id="11" name="TextBox 11"/>
            <p:cNvSpPr txBox="1"/>
            <p:nvPr/>
          </p:nvSpPr>
          <p:spPr>
            <a:xfrm>
              <a:off x="16417" y="6553941"/>
              <a:ext cx="10402328" cy="4616647"/>
            </a:xfrm>
            <a:prstGeom prst="rect">
              <a:avLst/>
            </a:prstGeom>
          </p:spPr>
          <p:txBody>
            <a:bodyPr lIns="0" tIns="0" rIns="0" bIns="0" rtlCol="0" anchor="t">
              <a:spAutoFit/>
            </a:bodyPr>
            <a:lstStyle/>
            <a:p>
              <a:pPr>
                <a:lnSpc>
                  <a:spcPts val="3044"/>
                </a:lnSpc>
              </a:pPr>
              <a:r>
                <a:rPr lang="fr-FR" sz="2174" dirty="0" smtClean="0">
                  <a:solidFill>
                    <a:srgbClr val="52584D"/>
                  </a:solidFill>
                  <a:latin typeface="Oswald"/>
                </a:rPr>
                <a:t>Créé </a:t>
              </a:r>
              <a:r>
                <a:rPr lang="fr-FR" sz="2174" dirty="0">
                  <a:solidFill>
                    <a:srgbClr val="52584D"/>
                  </a:solidFill>
                  <a:latin typeface="Oswald"/>
                </a:rPr>
                <a:t>par le célèbre chef Paul Bocuse en 1987, il s'agit d'un concours culinaire international qui célèbre les meilleurs chefs et leurs créations culinaires.</a:t>
              </a:r>
              <a:endParaRPr lang="en-US" sz="2174" dirty="0" smtClean="0">
                <a:solidFill>
                  <a:srgbClr val="52584D"/>
                </a:solidFill>
                <a:latin typeface="Oswald"/>
              </a:endParaRPr>
            </a:p>
            <a:p>
              <a:pPr>
                <a:lnSpc>
                  <a:spcPts val="3044"/>
                </a:lnSpc>
              </a:pPr>
              <a:endParaRPr lang="en-US" sz="2174" dirty="0">
                <a:solidFill>
                  <a:srgbClr val="52584D"/>
                </a:solidFill>
                <a:latin typeface="Oswald"/>
              </a:endParaRPr>
            </a:p>
            <a:p>
              <a:pPr>
                <a:lnSpc>
                  <a:spcPts val="3044"/>
                </a:lnSpc>
              </a:pPr>
              <a:r>
                <a:rPr lang="en-US" sz="2174" dirty="0" err="1" smtClean="0">
                  <a:solidFill>
                    <a:srgbClr val="52584D"/>
                  </a:solidFill>
                  <a:latin typeface="Oswald"/>
                </a:rPr>
                <a:t>En</a:t>
              </a:r>
              <a:r>
                <a:rPr lang="en-US" sz="2174" dirty="0" smtClean="0">
                  <a:solidFill>
                    <a:srgbClr val="52584D"/>
                  </a:solidFill>
                  <a:latin typeface="Oswald"/>
                </a:rPr>
                <a:t> </a:t>
              </a:r>
              <a:r>
                <a:rPr lang="en-US" sz="2174" dirty="0" err="1" smtClean="0">
                  <a:solidFill>
                    <a:srgbClr val="52584D"/>
                  </a:solidFill>
                  <a:latin typeface="Oswald"/>
                </a:rPr>
                <a:t>tant</a:t>
              </a:r>
              <a:r>
                <a:rPr lang="en-US" sz="2174" dirty="0" smtClean="0">
                  <a:solidFill>
                    <a:srgbClr val="52584D"/>
                  </a:solidFill>
                  <a:latin typeface="Oswald"/>
                </a:rPr>
                <a:t> que Champagne </a:t>
              </a:r>
              <a:r>
                <a:rPr lang="en-US" sz="2174" dirty="0" err="1" smtClean="0">
                  <a:solidFill>
                    <a:srgbClr val="52584D"/>
                  </a:solidFill>
                  <a:latin typeface="Oswald"/>
                </a:rPr>
                <a:t>officiel</a:t>
              </a:r>
              <a:r>
                <a:rPr lang="en-US" sz="2174" dirty="0" smtClean="0">
                  <a:solidFill>
                    <a:srgbClr val="52584D"/>
                  </a:solidFill>
                  <a:latin typeface="Oswald"/>
                </a:rPr>
                <a:t> de la competition, </a:t>
              </a:r>
              <a:r>
                <a:rPr lang="en-US" sz="2174" dirty="0" err="1" smtClean="0">
                  <a:solidFill>
                    <a:srgbClr val="52584D"/>
                  </a:solidFill>
                  <a:latin typeface="Oswald"/>
                </a:rPr>
                <a:t>Pommery</a:t>
              </a:r>
              <a:r>
                <a:rPr lang="en-US" sz="2174" dirty="0" smtClean="0">
                  <a:solidFill>
                    <a:srgbClr val="52584D"/>
                  </a:solidFill>
                  <a:latin typeface="Oswald"/>
                </a:rPr>
                <a:t> </a:t>
              </a:r>
              <a:r>
                <a:rPr lang="en-US" sz="2174" dirty="0" err="1" smtClean="0">
                  <a:solidFill>
                    <a:srgbClr val="52584D"/>
                  </a:solidFill>
                  <a:latin typeface="Oswald"/>
                </a:rPr>
                <a:t>est</a:t>
              </a:r>
              <a:r>
                <a:rPr lang="en-US" sz="2174" dirty="0" smtClean="0">
                  <a:solidFill>
                    <a:srgbClr val="52584D"/>
                  </a:solidFill>
                  <a:latin typeface="Oswald"/>
                </a:rPr>
                <a:t> au </a:t>
              </a:r>
              <a:r>
                <a:rPr lang="en-US" sz="2174" dirty="0" err="1" smtClean="0">
                  <a:solidFill>
                    <a:srgbClr val="52584D"/>
                  </a:solidFill>
                  <a:latin typeface="Oswald"/>
                </a:rPr>
                <a:t>centre</a:t>
              </a:r>
              <a:r>
                <a:rPr lang="en-US" sz="2174" dirty="0" smtClean="0">
                  <a:solidFill>
                    <a:srgbClr val="52584D"/>
                  </a:solidFill>
                  <a:latin typeface="Oswald"/>
                </a:rPr>
                <a:t> de </a:t>
              </a:r>
              <a:r>
                <a:rPr lang="en-US" sz="2174" dirty="0" err="1" smtClean="0">
                  <a:solidFill>
                    <a:srgbClr val="52584D"/>
                  </a:solidFill>
                  <a:latin typeface="Oswald"/>
                </a:rPr>
                <a:t>toutes</a:t>
              </a:r>
              <a:r>
                <a:rPr lang="en-US" sz="2174" dirty="0" smtClean="0">
                  <a:solidFill>
                    <a:srgbClr val="52584D"/>
                  </a:solidFill>
                  <a:latin typeface="Oswald"/>
                </a:rPr>
                <a:t> les </a:t>
              </a:r>
              <a:r>
                <a:rPr lang="en-US" sz="2174" dirty="0" err="1" smtClean="0">
                  <a:solidFill>
                    <a:srgbClr val="52584D"/>
                  </a:solidFill>
                  <a:latin typeface="Oswald"/>
                </a:rPr>
                <a:t>étapes</a:t>
              </a:r>
              <a:r>
                <a:rPr lang="en-US" sz="2174" dirty="0" smtClean="0">
                  <a:solidFill>
                    <a:srgbClr val="52584D"/>
                  </a:solidFill>
                  <a:latin typeface="Oswald"/>
                </a:rPr>
                <a:t> de la competition, de la selection </a:t>
              </a:r>
              <a:r>
                <a:rPr lang="en-US" sz="2174" dirty="0" err="1" smtClean="0">
                  <a:solidFill>
                    <a:srgbClr val="52584D"/>
                  </a:solidFill>
                  <a:latin typeface="Oswald"/>
                </a:rPr>
                <a:t>jusqu’à</a:t>
              </a:r>
              <a:r>
                <a:rPr lang="en-US" sz="2174" dirty="0" smtClean="0">
                  <a:solidFill>
                    <a:srgbClr val="52584D"/>
                  </a:solidFill>
                  <a:latin typeface="Oswald"/>
                </a:rPr>
                <a:t> la </a:t>
              </a:r>
              <a:r>
                <a:rPr lang="en-US" sz="2174" dirty="0" err="1" smtClean="0">
                  <a:solidFill>
                    <a:srgbClr val="52584D"/>
                  </a:solidFill>
                  <a:latin typeface="Oswald"/>
                </a:rPr>
                <a:t>célébration</a:t>
              </a:r>
              <a:r>
                <a:rPr lang="en-US" sz="2174" dirty="0" smtClean="0">
                  <a:solidFill>
                    <a:srgbClr val="52584D"/>
                  </a:solidFill>
                  <a:latin typeface="Oswald"/>
                </a:rPr>
                <a:t> du </a:t>
              </a:r>
              <a:r>
                <a:rPr lang="en-US" sz="2174" dirty="0" err="1" smtClean="0">
                  <a:solidFill>
                    <a:srgbClr val="52584D"/>
                  </a:solidFill>
                  <a:latin typeface="Oswald"/>
                </a:rPr>
                <a:t>vainqueur</a:t>
              </a:r>
              <a:r>
                <a:rPr lang="en-US" sz="2174" dirty="0" smtClean="0">
                  <a:solidFill>
                    <a:srgbClr val="52584D"/>
                  </a:solidFill>
                  <a:latin typeface="Oswald"/>
                </a:rPr>
                <a:t>.</a:t>
              </a:r>
            </a:p>
            <a:p>
              <a:pPr>
                <a:lnSpc>
                  <a:spcPts val="3045"/>
                </a:lnSpc>
              </a:pPr>
              <a:endParaRPr lang="fr-FR" sz="2175" dirty="0">
                <a:solidFill>
                  <a:srgbClr val="52584D"/>
                </a:solidFill>
                <a:latin typeface="Oswald"/>
              </a:endParaRPr>
            </a:p>
            <a:p>
              <a:pPr>
                <a:lnSpc>
                  <a:spcPts val="3045"/>
                </a:lnSpc>
              </a:pPr>
              <a:r>
                <a:rPr lang="fr-FR" sz="2175" dirty="0">
                  <a:solidFill>
                    <a:srgbClr val="52584D"/>
                  </a:solidFill>
                  <a:latin typeface="Oswald"/>
                </a:rPr>
                <a:t>Notre engagement dans cet événement souligne notre lien de longue date avec le monde de la haute cuisine et les valeurs que nous partageons.</a:t>
              </a: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64584" y="3102518"/>
            <a:ext cx="9042198" cy="5860882"/>
          </a:xfrm>
          <a:custGeom>
            <a:avLst/>
            <a:gdLst/>
            <a:ahLst/>
            <a:cxnLst/>
            <a:rect l="l" t="t" r="r" b="b"/>
            <a:pathLst>
              <a:path w="9042198" h="5860882">
                <a:moveTo>
                  <a:pt x="0" y="0"/>
                </a:moveTo>
                <a:lnTo>
                  <a:pt x="9042198" y="0"/>
                </a:lnTo>
                <a:lnTo>
                  <a:pt x="9042198" y="5860881"/>
                </a:lnTo>
                <a:lnTo>
                  <a:pt x="0" y="5860881"/>
                </a:lnTo>
                <a:lnTo>
                  <a:pt x="0" y="0"/>
                </a:lnTo>
                <a:close/>
              </a:path>
            </a:pathLst>
          </a:custGeom>
          <a:blipFill>
            <a:blip r:embed="rId2"/>
            <a:stretch>
              <a:fillRect/>
            </a:stretch>
          </a:blipFill>
        </p:spPr>
      </p:sp>
      <p:sp>
        <p:nvSpPr>
          <p:cNvPr id="3" name="Freeform 3"/>
          <p:cNvSpPr/>
          <p:nvPr/>
        </p:nvSpPr>
        <p:spPr>
          <a:xfrm>
            <a:off x="12323475" y="3102518"/>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3"/>
            <a:stretch>
              <a:fillRect l="-58570" b="-1693"/>
            </a:stretch>
          </a:blipFill>
        </p:spPr>
      </p:sp>
      <p:sp>
        <p:nvSpPr>
          <p:cNvPr id="4" name="Freeform 4"/>
          <p:cNvSpPr/>
          <p:nvPr/>
        </p:nvSpPr>
        <p:spPr>
          <a:xfrm>
            <a:off x="12323475" y="6389406"/>
            <a:ext cx="2899941" cy="2573993"/>
          </a:xfrm>
          <a:custGeom>
            <a:avLst/>
            <a:gdLst/>
            <a:ahLst/>
            <a:cxnLst/>
            <a:rect l="l" t="t" r="r" b="b"/>
            <a:pathLst>
              <a:path w="2899941" h="2573993">
                <a:moveTo>
                  <a:pt x="0" y="0"/>
                </a:moveTo>
                <a:lnTo>
                  <a:pt x="2899941" y="0"/>
                </a:lnTo>
                <a:lnTo>
                  <a:pt x="2899941" y="2573993"/>
                </a:lnTo>
                <a:lnTo>
                  <a:pt x="0" y="2573993"/>
                </a:lnTo>
                <a:lnTo>
                  <a:pt x="0" y="0"/>
                </a:lnTo>
                <a:close/>
              </a:path>
            </a:pathLst>
          </a:custGeom>
          <a:blipFill>
            <a:blip r:embed="rId4"/>
            <a:stretch>
              <a:fillRect l="-3757" r="-42390"/>
            </a:stretch>
          </a:blipFill>
        </p:spPr>
      </p:sp>
      <p:sp>
        <p:nvSpPr>
          <p:cNvPr id="5" name="Freeform 5"/>
          <p:cNvSpPr/>
          <p:nvPr/>
        </p:nvSpPr>
        <p:spPr>
          <a:xfrm>
            <a:off x="9207103" y="3134675"/>
            <a:ext cx="2899679" cy="2541836"/>
          </a:xfrm>
          <a:custGeom>
            <a:avLst/>
            <a:gdLst/>
            <a:ahLst/>
            <a:cxnLst/>
            <a:rect l="l" t="t" r="r" b="b"/>
            <a:pathLst>
              <a:path w="2899679" h="2541836">
                <a:moveTo>
                  <a:pt x="0" y="0"/>
                </a:moveTo>
                <a:lnTo>
                  <a:pt x="2899679" y="0"/>
                </a:lnTo>
                <a:lnTo>
                  <a:pt x="2899679" y="2541836"/>
                </a:lnTo>
                <a:lnTo>
                  <a:pt x="0" y="2541836"/>
                </a:lnTo>
                <a:lnTo>
                  <a:pt x="0" y="0"/>
                </a:lnTo>
                <a:close/>
              </a:path>
            </a:pathLst>
          </a:custGeom>
          <a:blipFill>
            <a:blip r:embed="rId5"/>
            <a:stretch>
              <a:fillRect l="-33247" t="-668" b="-668"/>
            </a:stretch>
          </a:blipFill>
        </p:spPr>
      </p:sp>
      <p:sp>
        <p:nvSpPr>
          <p:cNvPr id="6" name="Freeform 6"/>
          <p:cNvSpPr/>
          <p:nvPr/>
        </p:nvSpPr>
        <p:spPr>
          <a:xfrm>
            <a:off x="6135712" y="3102518"/>
            <a:ext cx="2852316" cy="2573993"/>
          </a:xfrm>
          <a:custGeom>
            <a:avLst/>
            <a:gdLst/>
            <a:ahLst/>
            <a:cxnLst/>
            <a:rect l="l" t="t" r="r" b="b"/>
            <a:pathLst>
              <a:path w="2852316" h="2573993">
                <a:moveTo>
                  <a:pt x="0" y="0"/>
                </a:moveTo>
                <a:lnTo>
                  <a:pt x="2852316" y="0"/>
                </a:lnTo>
                <a:lnTo>
                  <a:pt x="2852316" y="2573993"/>
                </a:lnTo>
                <a:lnTo>
                  <a:pt x="0" y="2573993"/>
                </a:lnTo>
                <a:lnTo>
                  <a:pt x="0" y="0"/>
                </a:lnTo>
                <a:close/>
              </a:path>
            </a:pathLst>
          </a:custGeom>
          <a:blipFill>
            <a:blip r:embed="rId6"/>
            <a:stretch>
              <a:fillRect l="-9169" r="-45531"/>
            </a:stretch>
          </a:blipFill>
        </p:spPr>
      </p:sp>
      <p:sp>
        <p:nvSpPr>
          <p:cNvPr id="7" name="Freeform 7"/>
          <p:cNvSpPr/>
          <p:nvPr/>
        </p:nvSpPr>
        <p:spPr>
          <a:xfrm>
            <a:off x="3064584" y="3102518"/>
            <a:ext cx="2852054" cy="2573993"/>
          </a:xfrm>
          <a:custGeom>
            <a:avLst/>
            <a:gdLst/>
            <a:ahLst/>
            <a:cxnLst/>
            <a:rect l="l" t="t" r="r" b="b"/>
            <a:pathLst>
              <a:path w="2852054" h="2573993">
                <a:moveTo>
                  <a:pt x="0" y="0"/>
                </a:moveTo>
                <a:lnTo>
                  <a:pt x="2852053" y="0"/>
                </a:lnTo>
                <a:lnTo>
                  <a:pt x="2852053" y="2573993"/>
                </a:lnTo>
                <a:lnTo>
                  <a:pt x="0" y="2573993"/>
                </a:lnTo>
                <a:lnTo>
                  <a:pt x="0" y="0"/>
                </a:lnTo>
                <a:close/>
              </a:path>
            </a:pathLst>
          </a:custGeom>
          <a:blipFill>
            <a:blip r:embed="rId7"/>
            <a:stretch>
              <a:fillRect l="-2545" r="-32830"/>
            </a:stretch>
          </a:blipFill>
        </p:spPr>
      </p:sp>
      <p:sp>
        <p:nvSpPr>
          <p:cNvPr id="8" name="TextBox 8"/>
          <p:cNvSpPr txBox="1"/>
          <p:nvPr/>
        </p:nvSpPr>
        <p:spPr>
          <a:xfrm>
            <a:off x="1867325" y="702228"/>
            <a:ext cx="14553350" cy="1835150"/>
          </a:xfrm>
          <a:prstGeom prst="rect">
            <a:avLst/>
          </a:prstGeom>
        </p:spPr>
        <p:txBody>
          <a:bodyPr lIns="0" tIns="0" rIns="0" bIns="0" rtlCol="0" anchor="t">
            <a:spAutoFit/>
          </a:bodyPr>
          <a:lstStyle/>
          <a:p>
            <a:pPr algn="ctr">
              <a:lnSpc>
                <a:spcPts val="7150"/>
              </a:lnSpc>
            </a:pPr>
            <a:r>
              <a:rPr lang="en-US" sz="6500">
                <a:solidFill>
                  <a:srgbClr val="916D43"/>
                </a:solidFill>
                <a:latin typeface="Oswald"/>
              </a:rPr>
              <a:t>CHAMPAGNE POMMERY</a:t>
            </a:r>
          </a:p>
          <a:p>
            <a:pPr algn="ctr">
              <a:lnSpc>
                <a:spcPts val="7150"/>
              </a:lnSpc>
            </a:pPr>
            <a:r>
              <a:rPr lang="en-US" sz="6500">
                <a:solidFill>
                  <a:srgbClr val="916D43"/>
                </a:solidFill>
                <a:latin typeface="Oswald"/>
              </a:rPr>
              <a:t> IN EMBLEMATIC RESTAURANTS</a:t>
            </a:r>
          </a:p>
        </p:txBody>
      </p:sp>
      <p:sp>
        <p:nvSpPr>
          <p:cNvPr id="9" name="TextBox 9"/>
          <p:cNvSpPr txBox="1"/>
          <p:nvPr/>
        </p:nvSpPr>
        <p:spPr>
          <a:xfrm>
            <a:off x="12323475" y="5751882"/>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Senequier – Saint Tropez</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0" name="TextBox 10"/>
          <p:cNvSpPr txBox="1"/>
          <p:nvPr/>
        </p:nvSpPr>
        <p:spPr>
          <a:xfrm>
            <a:off x="3064584" y="5714611"/>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Restaurant Lucas Carton - Paris</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1" name="TextBox 11"/>
          <p:cNvSpPr txBox="1"/>
          <p:nvPr/>
        </p:nvSpPr>
        <p:spPr>
          <a:xfrm>
            <a:off x="6135712" y="5742357"/>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Dal Pescatore Santini - Italy</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2" name="TextBox 12"/>
          <p:cNvSpPr txBox="1"/>
          <p:nvPr/>
        </p:nvSpPr>
        <p:spPr>
          <a:xfrm>
            <a:off x="9207103" y="5751882"/>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Okura Hotel - Tokyo</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3" name="TextBox 13"/>
          <p:cNvSpPr txBox="1"/>
          <p:nvPr/>
        </p:nvSpPr>
        <p:spPr>
          <a:xfrm>
            <a:off x="12323475" y="9076871"/>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Le Meurice – Paris I</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4" name="TextBox 14"/>
          <p:cNvSpPr txBox="1"/>
          <p:nvPr/>
        </p:nvSpPr>
        <p:spPr>
          <a:xfrm>
            <a:off x="3064584" y="9039599"/>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Hotel Danieli - Venezia</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
        <p:nvSpPr>
          <p:cNvPr id="15" name="TextBox 15"/>
          <p:cNvSpPr txBox="1"/>
          <p:nvPr/>
        </p:nvSpPr>
        <p:spPr>
          <a:xfrm>
            <a:off x="6135712" y="9067346"/>
            <a:ext cx="2899941" cy="936154"/>
          </a:xfrm>
          <a:prstGeom prst="rect">
            <a:avLst/>
          </a:prstGeom>
        </p:spPr>
        <p:txBody>
          <a:bodyPr lIns="0" tIns="0" rIns="0" bIns="0" rtlCol="0" anchor="t">
            <a:spAutoFit/>
          </a:bodyPr>
          <a:lstStyle/>
          <a:p>
            <a:pPr algn="ctr">
              <a:lnSpc>
                <a:spcPts val="2379"/>
              </a:lnSpc>
            </a:pPr>
            <a:r>
              <a:rPr lang="en-US" sz="1699" dirty="0">
                <a:solidFill>
                  <a:srgbClr val="52584D"/>
                </a:solidFill>
                <a:latin typeface="Oswald Bold"/>
              </a:rPr>
              <a:t>Villa </a:t>
            </a:r>
            <a:r>
              <a:rPr lang="en-US" sz="1699" dirty="0" err="1">
                <a:solidFill>
                  <a:srgbClr val="52584D"/>
                </a:solidFill>
                <a:latin typeface="Oswald Bold"/>
              </a:rPr>
              <a:t>d’Este</a:t>
            </a:r>
            <a:r>
              <a:rPr lang="en-US" sz="1699" dirty="0">
                <a:solidFill>
                  <a:srgbClr val="52584D"/>
                </a:solidFill>
                <a:latin typeface="Oswald Bold"/>
              </a:rPr>
              <a:t> – </a:t>
            </a:r>
            <a:r>
              <a:rPr lang="en-US" sz="1699" dirty="0" smtClean="0">
                <a:solidFill>
                  <a:srgbClr val="52584D"/>
                </a:solidFill>
                <a:latin typeface="Oswald Bold"/>
              </a:rPr>
              <a:t>Lake Como</a:t>
            </a:r>
            <a:endParaRPr lang="en-US" sz="1699" dirty="0">
              <a:solidFill>
                <a:srgbClr val="52584D"/>
              </a:solidFill>
              <a:latin typeface="Oswald Bold"/>
            </a:endParaRPr>
          </a:p>
          <a:p>
            <a:pPr algn="ctr">
              <a:lnSpc>
                <a:spcPts val="2379"/>
              </a:lnSpc>
            </a:pPr>
            <a:endParaRPr lang="en-US" sz="1699" dirty="0">
              <a:solidFill>
                <a:srgbClr val="52584D"/>
              </a:solidFill>
              <a:latin typeface="Oswald Bold"/>
            </a:endParaRPr>
          </a:p>
          <a:p>
            <a:pPr>
              <a:lnSpc>
                <a:spcPts val="2520"/>
              </a:lnSpc>
            </a:pPr>
            <a:endParaRPr lang="en-US" sz="1699" dirty="0">
              <a:solidFill>
                <a:srgbClr val="52584D"/>
              </a:solidFill>
              <a:latin typeface="Oswald Bold"/>
            </a:endParaRPr>
          </a:p>
        </p:txBody>
      </p:sp>
      <p:sp>
        <p:nvSpPr>
          <p:cNvPr id="16" name="TextBox 16"/>
          <p:cNvSpPr txBox="1"/>
          <p:nvPr/>
        </p:nvSpPr>
        <p:spPr>
          <a:xfrm>
            <a:off x="9207103" y="9076871"/>
            <a:ext cx="2899941" cy="88900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Dîner des Chefs – Elysée</a:t>
            </a:r>
          </a:p>
          <a:p>
            <a:pPr algn="ctr">
              <a:lnSpc>
                <a:spcPts val="2379"/>
              </a:lnSpc>
            </a:pPr>
            <a:endParaRPr lang="en-US" sz="1699">
              <a:solidFill>
                <a:srgbClr val="52584D"/>
              </a:solidFill>
              <a:latin typeface="Oswald Bold"/>
            </a:endParaRPr>
          </a:p>
          <a:p>
            <a:pPr>
              <a:lnSpc>
                <a:spcPts val="2520"/>
              </a:lnSpc>
            </a:pPr>
            <a:endParaRPr lang="en-US" sz="1699">
              <a:solidFill>
                <a:srgbClr val="52584D"/>
              </a:solidFill>
              <a:latin typeface="Oswald Bold"/>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98488" y="4201681"/>
            <a:ext cx="2475871" cy="2582817"/>
          </a:xfrm>
          <a:custGeom>
            <a:avLst/>
            <a:gdLst/>
            <a:ahLst/>
            <a:cxnLst/>
            <a:rect l="l" t="t" r="r" b="b"/>
            <a:pathLst>
              <a:path w="2475871" h="2582817">
                <a:moveTo>
                  <a:pt x="0" y="0"/>
                </a:moveTo>
                <a:lnTo>
                  <a:pt x="2475871" y="0"/>
                </a:lnTo>
                <a:lnTo>
                  <a:pt x="2475871" y="2582817"/>
                </a:lnTo>
                <a:lnTo>
                  <a:pt x="0" y="2582817"/>
                </a:lnTo>
                <a:lnTo>
                  <a:pt x="0" y="0"/>
                </a:lnTo>
                <a:close/>
              </a:path>
            </a:pathLst>
          </a:custGeom>
          <a:blipFill>
            <a:blip r:embed="rId2"/>
            <a:stretch>
              <a:fillRect/>
            </a:stretch>
          </a:blipFill>
        </p:spPr>
      </p:sp>
      <p:sp>
        <p:nvSpPr>
          <p:cNvPr id="3" name="Freeform 3"/>
          <p:cNvSpPr/>
          <p:nvPr/>
        </p:nvSpPr>
        <p:spPr>
          <a:xfrm>
            <a:off x="7694029" y="4201681"/>
            <a:ext cx="3495686" cy="2713951"/>
          </a:xfrm>
          <a:custGeom>
            <a:avLst/>
            <a:gdLst/>
            <a:ahLst/>
            <a:cxnLst/>
            <a:rect l="l" t="t" r="r" b="b"/>
            <a:pathLst>
              <a:path w="3495686" h="2713951">
                <a:moveTo>
                  <a:pt x="0" y="0"/>
                </a:moveTo>
                <a:lnTo>
                  <a:pt x="3495687" y="0"/>
                </a:lnTo>
                <a:lnTo>
                  <a:pt x="3495687" y="2713951"/>
                </a:lnTo>
                <a:lnTo>
                  <a:pt x="0" y="2713951"/>
                </a:lnTo>
                <a:lnTo>
                  <a:pt x="0" y="0"/>
                </a:lnTo>
                <a:close/>
              </a:path>
            </a:pathLst>
          </a:custGeom>
          <a:blipFill>
            <a:blip r:embed="rId3"/>
            <a:stretch>
              <a:fillRect/>
            </a:stretch>
          </a:blipFill>
        </p:spPr>
      </p:sp>
      <p:sp>
        <p:nvSpPr>
          <p:cNvPr id="4" name="Freeform 4"/>
          <p:cNvSpPr/>
          <p:nvPr/>
        </p:nvSpPr>
        <p:spPr>
          <a:xfrm>
            <a:off x="12015793" y="4521654"/>
            <a:ext cx="3687121" cy="2074005"/>
          </a:xfrm>
          <a:custGeom>
            <a:avLst/>
            <a:gdLst/>
            <a:ahLst/>
            <a:cxnLst/>
            <a:rect l="l" t="t" r="r" b="b"/>
            <a:pathLst>
              <a:path w="3687121" h="2074005">
                <a:moveTo>
                  <a:pt x="0" y="0"/>
                </a:moveTo>
                <a:lnTo>
                  <a:pt x="3687121" y="0"/>
                </a:lnTo>
                <a:lnTo>
                  <a:pt x="3687121" y="2074005"/>
                </a:lnTo>
                <a:lnTo>
                  <a:pt x="0" y="2074005"/>
                </a:lnTo>
                <a:lnTo>
                  <a:pt x="0" y="0"/>
                </a:lnTo>
                <a:close/>
              </a:path>
            </a:pathLst>
          </a:custGeom>
          <a:blipFill>
            <a:blip r:embed="rId4"/>
            <a:stretch>
              <a:fillRect/>
            </a:stretch>
          </a:blipFill>
        </p:spPr>
      </p:sp>
      <p:sp>
        <p:nvSpPr>
          <p:cNvPr id="5" name="TextBox 5"/>
          <p:cNvSpPr txBox="1"/>
          <p:nvPr/>
        </p:nvSpPr>
        <p:spPr>
          <a:xfrm>
            <a:off x="1867325" y="702228"/>
            <a:ext cx="14553350" cy="1835150"/>
          </a:xfrm>
          <a:prstGeom prst="rect">
            <a:avLst/>
          </a:prstGeom>
        </p:spPr>
        <p:txBody>
          <a:bodyPr lIns="0" tIns="0" rIns="0" bIns="0" rtlCol="0" anchor="t">
            <a:spAutoFit/>
          </a:bodyPr>
          <a:lstStyle/>
          <a:p>
            <a:pPr algn="ctr">
              <a:lnSpc>
                <a:spcPts val="7150"/>
              </a:lnSpc>
            </a:pPr>
            <a:r>
              <a:rPr lang="en-US" sz="6500">
                <a:solidFill>
                  <a:srgbClr val="916D43"/>
                </a:solidFill>
                <a:latin typeface="Oswald"/>
              </a:rPr>
              <a:t>PRESTIGIOUS </a:t>
            </a:r>
          </a:p>
          <a:p>
            <a:pPr algn="ctr">
              <a:lnSpc>
                <a:spcPts val="7150"/>
              </a:lnSpc>
            </a:pPr>
            <a:r>
              <a:rPr lang="en-US" sz="6500">
                <a:solidFill>
                  <a:srgbClr val="916D43"/>
                </a:solidFill>
                <a:latin typeface="Oswald"/>
              </a:rPr>
              <a:t>PARTNERSHIPS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9562648" y="338716"/>
            <a:ext cx="8725352" cy="9609568"/>
          </a:xfrm>
          <a:prstGeom prst="rect">
            <a:avLst/>
          </a:prstGeom>
          <a:solidFill>
            <a:srgbClr val="FFFFFF"/>
          </a:solidFill>
        </p:spPr>
      </p:sp>
      <p:sp>
        <p:nvSpPr>
          <p:cNvPr id="4" name="Freeform 4"/>
          <p:cNvSpPr/>
          <p:nvPr/>
        </p:nvSpPr>
        <p:spPr>
          <a:xfrm>
            <a:off x="11355003" y="781384"/>
            <a:ext cx="5904297" cy="8856445"/>
          </a:xfrm>
          <a:custGeom>
            <a:avLst/>
            <a:gdLst/>
            <a:ahLst/>
            <a:cxnLst/>
            <a:rect l="l" t="t" r="r" b="b"/>
            <a:pathLst>
              <a:path w="5904297" h="8856445">
                <a:moveTo>
                  <a:pt x="0" y="0"/>
                </a:moveTo>
                <a:lnTo>
                  <a:pt x="5904297" y="0"/>
                </a:lnTo>
                <a:lnTo>
                  <a:pt x="5904297" y="8856445"/>
                </a:lnTo>
                <a:lnTo>
                  <a:pt x="0" y="8856445"/>
                </a:lnTo>
                <a:lnTo>
                  <a:pt x="0" y="0"/>
                </a:lnTo>
                <a:close/>
              </a:path>
            </a:pathLst>
          </a:custGeom>
          <a:blipFill>
            <a:blip r:embed="rId2"/>
            <a:stretch>
              <a:fillRect/>
            </a:stretch>
          </a:blipFill>
        </p:spPr>
      </p:sp>
      <p:grpSp>
        <p:nvGrpSpPr>
          <p:cNvPr id="5" name="Group 5"/>
          <p:cNvGrpSpPr/>
          <p:nvPr/>
        </p:nvGrpSpPr>
        <p:grpSpPr>
          <a:xfrm>
            <a:off x="1028700" y="2336767"/>
            <a:ext cx="7814059" cy="5620332"/>
            <a:chOff x="0" y="85725"/>
            <a:chExt cx="10418745" cy="7493775"/>
          </a:xfrm>
        </p:grpSpPr>
        <p:sp>
          <p:nvSpPr>
            <p:cNvPr id="6" name="TextBox 6"/>
            <p:cNvSpPr txBox="1"/>
            <p:nvPr/>
          </p:nvSpPr>
          <p:spPr>
            <a:xfrm>
              <a:off x="0" y="85725"/>
              <a:ext cx="10412867" cy="1742931"/>
            </a:xfrm>
            <a:prstGeom prst="rect">
              <a:avLst/>
            </a:prstGeom>
          </p:spPr>
          <p:txBody>
            <a:bodyPr lIns="0" tIns="0" rIns="0" bIns="0" rtlCol="0" anchor="t">
              <a:spAutoFit/>
            </a:bodyPr>
            <a:lstStyle/>
            <a:p>
              <a:pPr algn="l">
                <a:lnSpc>
                  <a:spcPts val="9900"/>
                </a:lnSpc>
              </a:pPr>
              <a:r>
                <a:rPr lang="en-US" sz="9000">
                  <a:solidFill>
                    <a:srgbClr val="A17A4C"/>
                  </a:solidFill>
                  <a:latin typeface="Oswald"/>
                </a:rPr>
                <a:t>CLEMENT PIERLOT</a:t>
              </a:r>
            </a:p>
          </p:txBody>
        </p:sp>
        <p:sp>
          <p:nvSpPr>
            <p:cNvPr id="7" name="TextBox 7"/>
            <p:cNvSpPr txBox="1"/>
            <p:nvPr/>
          </p:nvSpPr>
          <p:spPr>
            <a:xfrm>
              <a:off x="0" y="2260381"/>
              <a:ext cx="10418745" cy="766233"/>
            </a:xfrm>
            <a:prstGeom prst="rect">
              <a:avLst/>
            </a:prstGeom>
          </p:spPr>
          <p:txBody>
            <a:bodyPr lIns="0" tIns="0" rIns="0" bIns="0" rtlCol="0" anchor="t">
              <a:spAutoFit/>
            </a:bodyPr>
            <a:lstStyle/>
            <a:p>
              <a:pPr algn="l">
                <a:lnSpc>
                  <a:spcPts val="4399"/>
                </a:lnSpc>
              </a:pPr>
              <a:r>
                <a:rPr lang="en-US" sz="3999" spc="199" dirty="0" smtClean="0">
                  <a:solidFill>
                    <a:srgbClr val="52584D"/>
                  </a:solidFill>
                  <a:latin typeface="Oswald"/>
                </a:rPr>
                <a:t>Chef de cave</a:t>
              </a:r>
              <a:endParaRPr lang="en-US" sz="3999" spc="199" dirty="0">
                <a:solidFill>
                  <a:srgbClr val="52584D"/>
                </a:solidFill>
                <a:latin typeface="Oswald"/>
              </a:endParaRPr>
            </a:p>
          </p:txBody>
        </p:sp>
        <p:sp>
          <p:nvSpPr>
            <p:cNvPr id="8" name="TextBox 8"/>
            <p:cNvSpPr txBox="1"/>
            <p:nvPr/>
          </p:nvSpPr>
          <p:spPr>
            <a:xfrm>
              <a:off x="0" y="3612603"/>
              <a:ext cx="10402328" cy="3966897"/>
            </a:xfrm>
            <a:prstGeom prst="rect">
              <a:avLst/>
            </a:prstGeom>
          </p:spPr>
          <p:txBody>
            <a:bodyPr lIns="0" tIns="0" rIns="0" bIns="0" rtlCol="0" anchor="t">
              <a:spAutoFit/>
            </a:bodyPr>
            <a:lstStyle/>
            <a:p>
              <a:pPr>
                <a:lnSpc>
                  <a:spcPts val="2940"/>
                </a:lnSpc>
              </a:pPr>
              <a:r>
                <a:rPr lang="en-US" sz="2100" dirty="0" err="1" smtClean="0">
                  <a:solidFill>
                    <a:srgbClr val="52584D"/>
                  </a:solidFill>
                  <a:latin typeface="Oswald"/>
                </a:rPr>
                <a:t>Dixième</a:t>
              </a:r>
              <a:r>
                <a:rPr lang="en-US" sz="2100" dirty="0" smtClean="0">
                  <a:solidFill>
                    <a:srgbClr val="52584D"/>
                  </a:solidFill>
                  <a:latin typeface="Oswald"/>
                </a:rPr>
                <a:t> chef de cave de la </a:t>
              </a:r>
              <a:r>
                <a:rPr lang="en-US" sz="2100" dirty="0" err="1" smtClean="0">
                  <a:solidFill>
                    <a:srgbClr val="52584D"/>
                  </a:solidFill>
                  <a:latin typeface="Oswald"/>
                </a:rPr>
                <a:t>Maison</a:t>
              </a:r>
              <a:r>
                <a:rPr lang="en-US" sz="2100" dirty="0" smtClean="0">
                  <a:solidFill>
                    <a:srgbClr val="52584D"/>
                  </a:solidFill>
                  <a:latin typeface="Oswald"/>
                </a:rPr>
                <a:t> </a:t>
              </a:r>
              <a:r>
                <a:rPr lang="en-US" sz="2100" dirty="0" err="1" smtClean="0">
                  <a:solidFill>
                    <a:srgbClr val="52584D"/>
                  </a:solidFill>
                  <a:latin typeface="Oswald"/>
                </a:rPr>
                <a:t>Pommery</a:t>
              </a:r>
              <a:r>
                <a:rPr lang="en-US" sz="2100" dirty="0" smtClean="0">
                  <a:solidFill>
                    <a:srgbClr val="52584D"/>
                  </a:solidFill>
                  <a:latin typeface="Oswald"/>
                </a:rPr>
                <a:t>, Clément </a:t>
              </a:r>
              <a:r>
                <a:rPr lang="en-US" sz="2100" dirty="0" err="1" smtClean="0">
                  <a:solidFill>
                    <a:srgbClr val="52584D"/>
                  </a:solidFill>
                  <a:latin typeface="Oswald"/>
                </a:rPr>
                <a:t>Pierlot</a:t>
              </a:r>
              <a:r>
                <a:rPr lang="en-US" sz="2100" dirty="0" smtClean="0">
                  <a:solidFill>
                    <a:srgbClr val="52584D"/>
                  </a:solidFill>
                  <a:latin typeface="Oswald"/>
                </a:rPr>
                <a:t> </a:t>
              </a:r>
              <a:r>
                <a:rPr lang="en-US" sz="2100" dirty="0" err="1" smtClean="0">
                  <a:solidFill>
                    <a:srgbClr val="52584D"/>
                  </a:solidFill>
                  <a:latin typeface="Oswald"/>
                </a:rPr>
                <a:t>est</a:t>
              </a:r>
              <a:r>
                <a:rPr lang="en-US" sz="2100" dirty="0" smtClean="0">
                  <a:solidFill>
                    <a:srgbClr val="52584D"/>
                  </a:solidFill>
                  <a:latin typeface="Oswald"/>
                </a:rPr>
                <a:t> le </a:t>
              </a:r>
              <a:r>
                <a:rPr lang="en-US" sz="2100" dirty="0" err="1" smtClean="0">
                  <a:solidFill>
                    <a:srgbClr val="52584D"/>
                  </a:solidFill>
                  <a:latin typeface="Oswald"/>
                </a:rPr>
                <a:t>garant</a:t>
              </a:r>
              <a:r>
                <a:rPr lang="en-US" sz="2100" dirty="0" smtClean="0">
                  <a:solidFill>
                    <a:srgbClr val="52584D"/>
                  </a:solidFill>
                  <a:latin typeface="Oswald"/>
                </a:rPr>
                <a:t> du style </a:t>
              </a:r>
              <a:r>
                <a:rPr lang="en-US" sz="2100" dirty="0" err="1" smtClean="0">
                  <a:solidFill>
                    <a:srgbClr val="52584D"/>
                  </a:solidFill>
                  <a:latin typeface="Oswald"/>
                </a:rPr>
                <a:t>Pommery</a:t>
              </a:r>
              <a:r>
                <a:rPr lang="en-US" sz="2100" dirty="0" smtClean="0">
                  <a:solidFill>
                    <a:srgbClr val="52584D"/>
                  </a:solidFill>
                  <a:latin typeface="Oswald"/>
                </a:rPr>
                <a:t>.</a:t>
              </a:r>
              <a:endParaRPr lang="en-US" sz="2100" dirty="0">
                <a:solidFill>
                  <a:srgbClr val="52584D"/>
                </a:solidFill>
                <a:latin typeface="Oswald"/>
              </a:endParaRPr>
            </a:p>
            <a:p>
              <a:pPr>
                <a:lnSpc>
                  <a:spcPts val="2940"/>
                </a:lnSpc>
              </a:pPr>
              <a:endParaRPr lang="fr-FR" sz="2100" dirty="0" smtClean="0">
                <a:solidFill>
                  <a:srgbClr val="52584D"/>
                </a:solidFill>
                <a:latin typeface="Oswald"/>
              </a:endParaRPr>
            </a:p>
            <a:p>
              <a:pPr>
                <a:lnSpc>
                  <a:spcPts val="2940"/>
                </a:lnSpc>
              </a:pPr>
              <a:r>
                <a:rPr lang="fr-FR" sz="2100" dirty="0" smtClean="0">
                  <a:solidFill>
                    <a:srgbClr val="52584D"/>
                  </a:solidFill>
                  <a:latin typeface="Oswald"/>
                </a:rPr>
                <a:t>Année </a:t>
              </a:r>
              <a:r>
                <a:rPr lang="fr-FR" sz="2100" dirty="0">
                  <a:solidFill>
                    <a:srgbClr val="52584D"/>
                  </a:solidFill>
                  <a:latin typeface="Oswald"/>
                </a:rPr>
                <a:t>après année, il recrée avec soin et précision un bouquet et une saveur qui sont les signes distinctifs des champagnes </a:t>
              </a:r>
              <a:r>
                <a:rPr lang="fr-FR" sz="2100" dirty="0" err="1">
                  <a:solidFill>
                    <a:srgbClr val="52584D"/>
                  </a:solidFill>
                  <a:latin typeface="Oswald"/>
                </a:rPr>
                <a:t>Pommery</a:t>
              </a:r>
              <a:r>
                <a:rPr lang="fr-FR" sz="2100" dirty="0">
                  <a:solidFill>
                    <a:srgbClr val="52584D"/>
                  </a:solidFill>
                  <a:latin typeface="Oswald"/>
                </a:rPr>
                <a:t>. </a:t>
              </a:r>
            </a:p>
            <a:p>
              <a:pPr>
                <a:lnSpc>
                  <a:spcPts val="2940"/>
                </a:lnSpc>
              </a:pPr>
              <a:endParaRPr lang="en-US" sz="2100" dirty="0">
                <a:solidFill>
                  <a:srgbClr val="52584D"/>
                </a:solidFill>
                <a:latin typeface="Oswald"/>
              </a:endParaRPr>
            </a:p>
            <a:p>
              <a:pPr>
                <a:lnSpc>
                  <a:spcPts val="2940"/>
                </a:lnSpc>
              </a:pPr>
              <a:r>
                <a:rPr lang="fr-FR" sz="2100" dirty="0" smtClean="0">
                  <a:solidFill>
                    <a:srgbClr val="52584D"/>
                  </a:solidFill>
                  <a:latin typeface="Oswald"/>
                </a:rPr>
                <a:t>Clément </a:t>
              </a:r>
              <a:r>
                <a:rPr lang="fr-FR" sz="2100" dirty="0">
                  <a:solidFill>
                    <a:srgbClr val="52584D"/>
                  </a:solidFill>
                  <a:latin typeface="Oswald"/>
                </a:rPr>
                <a:t>Pierlot s'attache à produire des vins dans le plus grand respect de l'environnement tout au long de l'année.</a:t>
              </a:r>
              <a:endParaRPr lang="en-US" sz="2100" dirty="0">
                <a:solidFill>
                  <a:srgbClr val="52584D"/>
                </a:solidFill>
                <a:latin typeface="Oswald"/>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16384" y="247650"/>
            <a:ext cx="3855231" cy="2325661"/>
          </a:xfrm>
          <a:custGeom>
            <a:avLst/>
            <a:gdLst/>
            <a:ahLst/>
            <a:cxnLst/>
            <a:rect l="l" t="t" r="r" b="b"/>
            <a:pathLst>
              <a:path w="3855231" h="2325661">
                <a:moveTo>
                  <a:pt x="0" y="0"/>
                </a:moveTo>
                <a:lnTo>
                  <a:pt x="3855232" y="0"/>
                </a:lnTo>
                <a:lnTo>
                  <a:pt x="3855232" y="2325661"/>
                </a:lnTo>
                <a:lnTo>
                  <a:pt x="0" y="2325661"/>
                </a:lnTo>
                <a:lnTo>
                  <a:pt x="0" y="0"/>
                </a:lnTo>
                <a:close/>
              </a:path>
            </a:pathLst>
          </a:custGeom>
          <a:blipFill>
            <a:blip r:embed="rId2"/>
            <a:stretch>
              <a:fillRect t="-32849" b="-32849"/>
            </a:stretch>
          </a:blipFill>
        </p:spPr>
      </p:sp>
      <p:grpSp>
        <p:nvGrpSpPr>
          <p:cNvPr id="3" name="Group 3"/>
          <p:cNvGrpSpPr/>
          <p:nvPr/>
        </p:nvGrpSpPr>
        <p:grpSpPr>
          <a:xfrm>
            <a:off x="1430713" y="3077693"/>
            <a:ext cx="3992841" cy="2799754"/>
            <a:chOff x="0" y="0"/>
            <a:chExt cx="5323788" cy="3733005"/>
          </a:xfrm>
        </p:grpSpPr>
        <p:sp>
          <p:nvSpPr>
            <p:cNvPr id="4" name="Freeform 4"/>
            <p:cNvSpPr/>
            <p:nvPr/>
          </p:nvSpPr>
          <p:spPr>
            <a:xfrm>
              <a:off x="0" y="0"/>
              <a:ext cx="1102792" cy="3733005"/>
            </a:xfrm>
            <a:custGeom>
              <a:avLst/>
              <a:gdLst/>
              <a:ahLst/>
              <a:cxnLst/>
              <a:rect l="l" t="t" r="r" b="b"/>
              <a:pathLst>
                <a:path w="1102792" h="3733005">
                  <a:moveTo>
                    <a:pt x="0" y="0"/>
                  </a:moveTo>
                  <a:lnTo>
                    <a:pt x="1102792" y="0"/>
                  </a:lnTo>
                  <a:lnTo>
                    <a:pt x="1102792" y="3733005"/>
                  </a:lnTo>
                  <a:lnTo>
                    <a:pt x="0" y="3733005"/>
                  </a:lnTo>
                  <a:lnTo>
                    <a:pt x="0" y="0"/>
                  </a:lnTo>
                  <a:close/>
                </a:path>
              </a:pathLst>
            </a:custGeom>
            <a:blipFill>
              <a:blip r:embed="rId3"/>
              <a:stretch>
                <a:fillRect/>
              </a:stretch>
            </a:blipFill>
          </p:spPr>
        </p:sp>
        <p:sp>
          <p:nvSpPr>
            <p:cNvPr id="5" name="Freeform 5"/>
            <p:cNvSpPr/>
            <p:nvPr/>
          </p:nvSpPr>
          <p:spPr>
            <a:xfrm>
              <a:off x="1051992" y="0"/>
              <a:ext cx="1102792" cy="3733005"/>
            </a:xfrm>
            <a:custGeom>
              <a:avLst/>
              <a:gdLst/>
              <a:ahLst/>
              <a:cxnLst/>
              <a:rect l="l" t="t" r="r" b="b"/>
              <a:pathLst>
                <a:path w="1102792" h="3733005">
                  <a:moveTo>
                    <a:pt x="0" y="0"/>
                  </a:moveTo>
                  <a:lnTo>
                    <a:pt x="1102792" y="0"/>
                  </a:lnTo>
                  <a:lnTo>
                    <a:pt x="1102792" y="3733005"/>
                  </a:lnTo>
                  <a:lnTo>
                    <a:pt x="0" y="3733005"/>
                  </a:lnTo>
                  <a:lnTo>
                    <a:pt x="0" y="0"/>
                  </a:lnTo>
                  <a:close/>
                </a:path>
              </a:pathLst>
            </a:custGeom>
            <a:blipFill>
              <a:blip r:embed="rId4"/>
              <a:stretch>
                <a:fillRect/>
              </a:stretch>
            </a:blipFill>
          </p:spPr>
        </p:sp>
        <p:sp>
          <p:nvSpPr>
            <p:cNvPr id="6" name="Freeform 6"/>
            <p:cNvSpPr/>
            <p:nvPr/>
          </p:nvSpPr>
          <p:spPr>
            <a:xfrm>
              <a:off x="3001113" y="0"/>
              <a:ext cx="1222103" cy="3733005"/>
            </a:xfrm>
            <a:custGeom>
              <a:avLst/>
              <a:gdLst/>
              <a:ahLst/>
              <a:cxnLst/>
              <a:rect l="l" t="t" r="r" b="b"/>
              <a:pathLst>
                <a:path w="1222103" h="3733005">
                  <a:moveTo>
                    <a:pt x="0" y="0"/>
                  </a:moveTo>
                  <a:lnTo>
                    <a:pt x="1222103" y="0"/>
                  </a:lnTo>
                  <a:lnTo>
                    <a:pt x="1222103" y="3733005"/>
                  </a:lnTo>
                  <a:lnTo>
                    <a:pt x="0" y="3733005"/>
                  </a:lnTo>
                  <a:lnTo>
                    <a:pt x="0" y="0"/>
                  </a:lnTo>
                  <a:close/>
                </a:path>
              </a:pathLst>
            </a:custGeom>
            <a:blipFill>
              <a:blip r:embed="rId5"/>
              <a:stretch>
                <a:fillRect l="-4951" t="-6778" r="-19806"/>
              </a:stretch>
            </a:blipFill>
          </p:spPr>
        </p:sp>
        <p:sp>
          <p:nvSpPr>
            <p:cNvPr id="7" name="Freeform 7"/>
            <p:cNvSpPr/>
            <p:nvPr/>
          </p:nvSpPr>
          <p:spPr>
            <a:xfrm>
              <a:off x="4205092" y="44450"/>
              <a:ext cx="1118696" cy="3644105"/>
            </a:xfrm>
            <a:custGeom>
              <a:avLst/>
              <a:gdLst/>
              <a:ahLst/>
              <a:cxnLst/>
              <a:rect l="l" t="t" r="r" b="b"/>
              <a:pathLst>
                <a:path w="1118696" h="3644105">
                  <a:moveTo>
                    <a:pt x="0" y="0"/>
                  </a:moveTo>
                  <a:lnTo>
                    <a:pt x="1118696" y="0"/>
                  </a:lnTo>
                  <a:lnTo>
                    <a:pt x="1118696" y="3644105"/>
                  </a:lnTo>
                  <a:lnTo>
                    <a:pt x="0" y="3644105"/>
                  </a:lnTo>
                  <a:lnTo>
                    <a:pt x="0" y="0"/>
                  </a:lnTo>
                  <a:close/>
                </a:path>
              </a:pathLst>
            </a:custGeom>
            <a:blipFill>
              <a:blip r:embed="rId6"/>
              <a:stretch>
                <a:fillRect t="-1834" b="-2082"/>
              </a:stretch>
            </a:blipFill>
          </p:spPr>
        </p:sp>
        <p:sp>
          <p:nvSpPr>
            <p:cNvPr id="8" name="Freeform 8"/>
            <p:cNvSpPr/>
            <p:nvPr/>
          </p:nvSpPr>
          <p:spPr>
            <a:xfrm>
              <a:off x="2154784" y="0"/>
              <a:ext cx="996208" cy="3688555"/>
            </a:xfrm>
            <a:custGeom>
              <a:avLst/>
              <a:gdLst/>
              <a:ahLst/>
              <a:cxnLst/>
              <a:rect l="l" t="t" r="r" b="b"/>
              <a:pathLst>
                <a:path w="996208" h="3688555">
                  <a:moveTo>
                    <a:pt x="0" y="0"/>
                  </a:moveTo>
                  <a:lnTo>
                    <a:pt x="996208" y="0"/>
                  </a:lnTo>
                  <a:lnTo>
                    <a:pt x="996208" y="3688555"/>
                  </a:lnTo>
                  <a:lnTo>
                    <a:pt x="0" y="3688555"/>
                  </a:lnTo>
                  <a:lnTo>
                    <a:pt x="0" y="0"/>
                  </a:lnTo>
                  <a:close/>
                </a:path>
              </a:pathLst>
            </a:custGeom>
            <a:blipFill>
              <a:blip r:embed="rId7"/>
              <a:stretch>
                <a:fillRect l="-86688" t="-9096" r="-80192" b="-1299"/>
              </a:stretch>
            </a:blipFill>
          </p:spPr>
        </p:sp>
      </p:grpSp>
      <p:sp>
        <p:nvSpPr>
          <p:cNvPr id="9" name="Freeform 9"/>
          <p:cNvSpPr/>
          <p:nvPr/>
        </p:nvSpPr>
        <p:spPr>
          <a:xfrm>
            <a:off x="15881123" y="3103524"/>
            <a:ext cx="771069" cy="2733079"/>
          </a:xfrm>
          <a:custGeom>
            <a:avLst/>
            <a:gdLst/>
            <a:ahLst/>
            <a:cxnLst/>
            <a:rect l="l" t="t" r="r" b="b"/>
            <a:pathLst>
              <a:path w="771069" h="2733079">
                <a:moveTo>
                  <a:pt x="0" y="0"/>
                </a:moveTo>
                <a:lnTo>
                  <a:pt x="771068" y="0"/>
                </a:lnTo>
                <a:lnTo>
                  <a:pt x="771068" y="2733078"/>
                </a:lnTo>
                <a:lnTo>
                  <a:pt x="0" y="2733078"/>
                </a:lnTo>
                <a:lnTo>
                  <a:pt x="0" y="0"/>
                </a:lnTo>
                <a:close/>
              </a:path>
            </a:pathLst>
          </a:custGeom>
          <a:blipFill>
            <a:blip r:embed="rId8"/>
            <a:stretch>
              <a:fillRect l="-41725" t="-5255" r="-42470" b="-1891"/>
            </a:stretch>
          </a:blipFill>
        </p:spPr>
      </p:sp>
      <p:grpSp>
        <p:nvGrpSpPr>
          <p:cNvPr id="10" name="Group 10"/>
          <p:cNvGrpSpPr/>
          <p:nvPr/>
        </p:nvGrpSpPr>
        <p:grpSpPr>
          <a:xfrm>
            <a:off x="7984499" y="3413812"/>
            <a:ext cx="2866383" cy="2413265"/>
            <a:chOff x="0" y="0"/>
            <a:chExt cx="3821844" cy="3217687"/>
          </a:xfrm>
        </p:grpSpPr>
        <p:sp>
          <p:nvSpPr>
            <p:cNvPr id="11" name="Freeform 11"/>
            <p:cNvSpPr/>
            <p:nvPr/>
          </p:nvSpPr>
          <p:spPr>
            <a:xfrm>
              <a:off x="0" y="0"/>
              <a:ext cx="1053442" cy="3217687"/>
            </a:xfrm>
            <a:custGeom>
              <a:avLst/>
              <a:gdLst/>
              <a:ahLst/>
              <a:cxnLst/>
              <a:rect l="l" t="t" r="r" b="b"/>
              <a:pathLst>
                <a:path w="1053442" h="3217687">
                  <a:moveTo>
                    <a:pt x="0" y="0"/>
                  </a:moveTo>
                  <a:lnTo>
                    <a:pt x="1053442" y="0"/>
                  </a:lnTo>
                  <a:lnTo>
                    <a:pt x="1053442" y="3217687"/>
                  </a:lnTo>
                  <a:lnTo>
                    <a:pt x="0" y="3217687"/>
                  </a:lnTo>
                  <a:lnTo>
                    <a:pt x="0" y="0"/>
                  </a:lnTo>
                  <a:close/>
                </a:path>
              </a:pathLst>
            </a:custGeom>
            <a:blipFill>
              <a:blip r:embed="rId9"/>
              <a:stretch>
                <a:fillRect l="-7659" t="-3008" b="-2467"/>
              </a:stretch>
            </a:blipFill>
          </p:spPr>
        </p:sp>
        <p:sp>
          <p:nvSpPr>
            <p:cNvPr id="12" name="Freeform 12"/>
            <p:cNvSpPr/>
            <p:nvPr/>
          </p:nvSpPr>
          <p:spPr>
            <a:xfrm>
              <a:off x="845407" y="0"/>
              <a:ext cx="1138864" cy="3217687"/>
            </a:xfrm>
            <a:custGeom>
              <a:avLst/>
              <a:gdLst/>
              <a:ahLst/>
              <a:cxnLst/>
              <a:rect l="l" t="t" r="r" b="b"/>
              <a:pathLst>
                <a:path w="1138864" h="3217687">
                  <a:moveTo>
                    <a:pt x="0" y="0"/>
                  </a:moveTo>
                  <a:lnTo>
                    <a:pt x="1138864" y="0"/>
                  </a:lnTo>
                  <a:lnTo>
                    <a:pt x="1138864" y="3217687"/>
                  </a:lnTo>
                  <a:lnTo>
                    <a:pt x="0" y="3217687"/>
                  </a:lnTo>
                  <a:lnTo>
                    <a:pt x="0" y="0"/>
                  </a:lnTo>
                  <a:close/>
                </a:path>
              </a:pathLst>
            </a:custGeom>
            <a:blipFill>
              <a:blip r:embed="rId10"/>
              <a:stretch>
                <a:fillRect t="-3953" b="-2095"/>
              </a:stretch>
            </a:blipFill>
          </p:spPr>
        </p:sp>
        <p:sp>
          <p:nvSpPr>
            <p:cNvPr id="13" name="Freeform 13"/>
            <p:cNvSpPr/>
            <p:nvPr/>
          </p:nvSpPr>
          <p:spPr>
            <a:xfrm>
              <a:off x="2680606" y="0"/>
              <a:ext cx="1141238" cy="3217687"/>
            </a:xfrm>
            <a:custGeom>
              <a:avLst/>
              <a:gdLst/>
              <a:ahLst/>
              <a:cxnLst/>
              <a:rect l="l" t="t" r="r" b="b"/>
              <a:pathLst>
                <a:path w="1141238" h="3217687">
                  <a:moveTo>
                    <a:pt x="0" y="0"/>
                  </a:moveTo>
                  <a:lnTo>
                    <a:pt x="1141238" y="0"/>
                  </a:lnTo>
                  <a:lnTo>
                    <a:pt x="1141238" y="3217687"/>
                  </a:lnTo>
                  <a:lnTo>
                    <a:pt x="0" y="3217687"/>
                  </a:lnTo>
                  <a:lnTo>
                    <a:pt x="0" y="0"/>
                  </a:lnTo>
                  <a:close/>
                </a:path>
              </a:pathLst>
            </a:custGeom>
            <a:blipFill>
              <a:blip r:embed="rId11"/>
              <a:stretch>
                <a:fillRect t="-4169" b="-2100"/>
              </a:stretch>
            </a:blipFill>
          </p:spPr>
        </p:sp>
        <p:sp>
          <p:nvSpPr>
            <p:cNvPr id="14" name="Freeform 14"/>
            <p:cNvSpPr/>
            <p:nvPr/>
          </p:nvSpPr>
          <p:spPr>
            <a:xfrm>
              <a:off x="1887921" y="0"/>
              <a:ext cx="919895" cy="3217687"/>
            </a:xfrm>
            <a:custGeom>
              <a:avLst/>
              <a:gdLst/>
              <a:ahLst/>
              <a:cxnLst/>
              <a:rect l="l" t="t" r="r" b="b"/>
              <a:pathLst>
                <a:path w="919895" h="3217687">
                  <a:moveTo>
                    <a:pt x="0" y="0"/>
                  </a:moveTo>
                  <a:lnTo>
                    <a:pt x="919896" y="0"/>
                  </a:lnTo>
                  <a:lnTo>
                    <a:pt x="919896" y="3217687"/>
                  </a:lnTo>
                  <a:lnTo>
                    <a:pt x="0" y="3217687"/>
                  </a:lnTo>
                  <a:lnTo>
                    <a:pt x="0" y="0"/>
                  </a:lnTo>
                  <a:close/>
                </a:path>
              </a:pathLst>
            </a:custGeom>
            <a:blipFill>
              <a:blip r:embed="rId12"/>
              <a:stretch>
                <a:fillRect l="-62924" t="-9669" r="-62924" b="-4947"/>
              </a:stretch>
            </a:blipFill>
          </p:spPr>
        </p:sp>
      </p:grpSp>
      <p:grpSp>
        <p:nvGrpSpPr>
          <p:cNvPr id="15" name="Group 15"/>
          <p:cNvGrpSpPr/>
          <p:nvPr/>
        </p:nvGrpSpPr>
        <p:grpSpPr>
          <a:xfrm>
            <a:off x="11563200" y="6966512"/>
            <a:ext cx="2496590" cy="2766416"/>
            <a:chOff x="0" y="0"/>
            <a:chExt cx="3328787" cy="3688555"/>
          </a:xfrm>
        </p:grpSpPr>
        <p:sp>
          <p:nvSpPr>
            <p:cNvPr id="16" name="Freeform 16"/>
            <p:cNvSpPr/>
            <p:nvPr/>
          </p:nvSpPr>
          <p:spPr>
            <a:xfrm>
              <a:off x="0" y="0"/>
              <a:ext cx="1115107" cy="3688555"/>
            </a:xfrm>
            <a:custGeom>
              <a:avLst/>
              <a:gdLst/>
              <a:ahLst/>
              <a:cxnLst/>
              <a:rect l="l" t="t" r="r" b="b"/>
              <a:pathLst>
                <a:path w="1115107" h="3688555">
                  <a:moveTo>
                    <a:pt x="0" y="0"/>
                  </a:moveTo>
                  <a:lnTo>
                    <a:pt x="1115107" y="0"/>
                  </a:lnTo>
                  <a:lnTo>
                    <a:pt x="1115107" y="3688555"/>
                  </a:lnTo>
                  <a:lnTo>
                    <a:pt x="0" y="3688555"/>
                  </a:lnTo>
                  <a:lnTo>
                    <a:pt x="0" y="0"/>
                  </a:lnTo>
                  <a:close/>
                </a:path>
              </a:pathLst>
            </a:custGeom>
            <a:blipFill>
              <a:blip r:embed="rId13"/>
              <a:stretch>
                <a:fillRect l="-140032" t="-9460" r="-136121" b="-4257"/>
              </a:stretch>
            </a:blipFill>
          </p:spPr>
        </p:sp>
        <p:sp>
          <p:nvSpPr>
            <p:cNvPr id="17" name="Freeform 17"/>
            <p:cNvSpPr/>
            <p:nvPr/>
          </p:nvSpPr>
          <p:spPr>
            <a:xfrm>
              <a:off x="1115107" y="0"/>
              <a:ext cx="1097345" cy="3688555"/>
            </a:xfrm>
            <a:custGeom>
              <a:avLst/>
              <a:gdLst/>
              <a:ahLst/>
              <a:cxnLst/>
              <a:rect l="l" t="t" r="r" b="b"/>
              <a:pathLst>
                <a:path w="1097345" h="3688555">
                  <a:moveTo>
                    <a:pt x="0" y="0"/>
                  </a:moveTo>
                  <a:lnTo>
                    <a:pt x="1097345" y="0"/>
                  </a:lnTo>
                  <a:lnTo>
                    <a:pt x="1097345" y="3688555"/>
                  </a:lnTo>
                  <a:lnTo>
                    <a:pt x="0" y="3688555"/>
                  </a:lnTo>
                  <a:lnTo>
                    <a:pt x="0" y="0"/>
                  </a:lnTo>
                  <a:close/>
                </a:path>
              </a:pathLst>
            </a:custGeom>
            <a:blipFill>
              <a:blip r:embed="rId14"/>
              <a:stretch>
                <a:fillRect/>
              </a:stretch>
            </a:blipFill>
          </p:spPr>
        </p:sp>
        <p:sp>
          <p:nvSpPr>
            <p:cNvPr id="18" name="Freeform 18"/>
            <p:cNvSpPr/>
            <p:nvPr/>
          </p:nvSpPr>
          <p:spPr>
            <a:xfrm>
              <a:off x="2154780" y="0"/>
              <a:ext cx="1174007" cy="3688555"/>
            </a:xfrm>
            <a:custGeom>
              <a:avLst/>
              <a:gdLst/>
              <a:ahLst/>
              <a:cxnLst/>
              <a:rect l="l" t="t" r="r" b="b"/>
              <a:pathLst>
                <a:path w="1174007" h="3688555">
                  <a:moveTo>
                    <a:pt x="0" y="0"/>
                  </a:moveTo>
                  <a:lnTo>
                    <a:pt x="1174007" y="0"/>
                  </a:lnTo>
                  <a:lnTo>
                    <a:pt x="1174007" y="3688555"/>
                  </a:lnTo>
                  <a:lnTo>
                    <a:pt x="0" y="3688555"/>
                  </a:lnTo>
                  <a:lnTo>
                    <a:pt x="0" y="0"/>
                  </a:lnTo>
                  <a:close/>
                </a:path>
              </a:pathLst>
            </a:custGeom>
            <a:blipFill>
              <a:blip r:embed="rId15"/>
              <a:stretch>
                <a:fillRect l="-27837" t="-8449" r="-34931" b="-4892"/>
              </a:stretch>
            </a:blipFill>
          </p:spPr>
        </p:sp>
      </p:grpSp>
      <p:sp>
        <p:nvSpPr>
          <p:cNvPr id="19" name="Freeform 19"/>
          <p:cNvSpPr/>
          <p:nvPr/>
        </p:nvSpPr>
        <p:spPr>
          <a:xfrm>
            <a:off x="5868835" y="6367717"/>
            <a:ext cx="1141367" cy="3365211"/>
          </a:xfrm>
          <a:custGeom>
            <a:avLst/>
            <a:gdLst/>
            <a:ahLst/>
            <a:cxnLst/>
            <a:rect l="l" t="t" r="r" b="b"/>
            <a:pathLst>
              <a:path w="1141367" h="3365211">
                <a:moveTo>
                  <a:pt x="0" y="0"/>
                </a:moveTo>
                <a:lnTo>
                  <a:pt x="1141368" y="0"/>
                </a:lnTo>
                <a:lnTo>
                  <a:pt x="1141368" y="3365211"/>
                </a:lnTo>
                <a:lnTo>
                  <a:pt x="0" y="3365211"/>
                </a:lnTo>
                <a:lnTo>
                  <a:pt x="0" y="0"/>
                </a:lnTo>
                <a:close/>
              </a:path>
            </a:pathLst>
          </a:custGeom>
          <a:blipFill>
            <a:blip r:embed="rId16"/>
            <a:stretch>
              <a:fillRect/>
            </a:stretch>
          </a:blipFill>
        </p:spPr>
      </p:sp>
      <p:sp>
        <p:nvSpPr>
          <p:cNvPr id="20" name="Freeform 20"/>
          <p:cNvSpPr/>
          <p:nvPr/>
        </p:nvSpPr>
        <p:spPr>
          <a:xfrm>
            <a:off x="13630735" y="3070186"/>
            <a:ext cx="858110" cy="2766416"/>
          </a:xfrm>
          <a:custGeom>
            <a:avLst/>
            <a:gdLst/>
            <a:ahLst/>
            <a:cxnLst/>
            <a:rect l="l" t="t" r="r" b="b"/>
            <a:pathLst>
              <a:path w="858110" h="2766416">
                <a:moveTo>
                  <a:pt x="0" y="0"/>
                </a:moveTo>
                <a:lnTo>
                  <a:pt x="858110" y="0"/>
                </a:lnTo>
                <a:lnTo>
                  <a:pt x="858110" y="2766416"/>
                </a:lnTo>
                <a:lnTo>
                  <a:pt x="0" y="2766416"/>
                </a:lnTo>
                <a:lnTo>
                  <a:pt x="0" y="0"/>
                </a:lnTo>
                <a:close/>
              </a:path>
            </a:pathLst>
          </a:custGeom>
          <a:blipFill>
            <a:blip r:embed="rId17"/>
            <a:stretch>
              <a:fillRect l="-23400" t="-3629" r="-21728" b="-1469"/>
            </a:stretch>
          </a:blipFill>
        </p:spPr>
      </p:sp>
      <p:sp>
        <p:nvSpPr>
          <p:cNvPr id="21" name="TextBox 21"/>
          <p:cNvSpPr txBox="1"/>
          <p:nvPr/>
        </p:nvSpPr>
        <p:spPr>
          <a:xfrm>
            <a:off x="5399251" y="9704353"/>
            <a:ext cx="2080536" cy="307777"/>
          </a:xfrm>
          <a:prstGeom prst="rect">
            <a:avLst/>
          </a:prstGeom>
        </p:spPr>
        <p:txBody>
          <a:bodyPr lIns="0" tIns="0" rIns="0" bIns="0" rtlCol="0" anchor="t">
            <a:spAutoFit/>
          </a:bodyPr>
          <a:lstStyle/>
          <a:p>
            <a:pPr algn="ctr">
              <a:lnSpc>
                <a:spcPts val="2379"/>
              </a:lnSpc>
            </a:pPr>
            <a:r>
              <a:rPr lang="en-US" sz="1699" dirty="0" smtClean="0">
                <a:solidFill>
                  <a:srgbClr val="52584D"/>
                </a:solidFill>
                <a:latin typeface="Oswald Bold"/>
              </a:rPr>
              <a:t>LES CLOS </a:t>
            </a:r>
            <a:r>
              <a:rPr lang="en-US" sz="1699" dirty="0">
                <a:solidFill>
                  <a:srgbClr val="52584D"/>
                </a:solidFill>
                <a:latin typeface="Oswald Bold"/>
              </a:rPr>
              <a:t>POMPADOUR </a:t>
            </a:r>
          </a:p>
        </p:txBody>
      </p:sp>
      <p:sp>
        <p:nvSpPr>
          <p:cNvPr id="22" name="TextBox 22"/>
          <p:cNvSpPr txBox="1"/>
          <p:nvPr/>
        </p:nvSpPr>
        <p:spPr>
          <a:xfrm>
            <a:off x="11714077" y="9704353"/>
            <a:ext cx="2080536"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CUVEE LOUISE</a:t>
            </a:r>
          </a:p>
        </p:txBody>
      </p:sp>
      <p:sp>
        <p:nvSpPr>
          <p:cNvPr id="23" name="TextBox 23"/>
          <p:cNvSpPr txBox="1"/>
          <p:nvPr/>
        </p:nvSpPr>
        <p:spPr>
          <a:xfrm>
            <a:off x="8377423" y="5848872"/>
            <a:ext cx="2080536"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POP</a:t>
            </a:r>
          </a:p>
        </p:txBody>
      </p:sp>
      <p:sp>
        <p:nvSpPr>
          <p:cNvPr id="24" name="TextBox 24"/>
          <p:cNvSpPr txBox="1"/>
          <p:nvPr/>
        </p:nvSpPr>
        <p:spPr>
          <a:xfrm>
            <a:off x="2386865" y="5848872"/>
            <a:ext cx="2080536"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BRUT ROYAL RANGE</a:t>
            </a:r>
          </a:p>
        </p:txBody>
      </p:sp>
      <p:sp>
        <p:nvSpPr>
          <p:cNvPr id="25" name="TextBox 25"/>
          <p:cNvSpPr txBox="1"/>
          <p:nvPr/>
        </p:nvSpPr>
        <p:spPr>
          <a:xfrm>
            <a:off x="15226389" y="5858397"/>
            <a:ext cx="2080536"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APANAGE 1874</a:t>
            </a:r>
          </a:p>
        </p:txBody>
      </p:sp>
      <p:sp>
        <p:nvSpPr>
          <p:cNvPr id="26" name="TextBox 26"/>
          <p:cNvSpPr txBox="1"/>
          <p:nvPr/>
        </p:nvSpPr>
        <p:spPr>
          <a:xfrm>
            <a:off x="13019522" y="5848872"/>
            <a:ext cx="2080536" cy="280670"/>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CUVEE 150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79830" y="7390843"/>
            <a:ext cx="1868248" cy="1867457"/>
          </a:xfrm>
          <a:custGeom>
            <a:avLst/>
            <a:gdLst/>
            <a:ahLst/>
            <a:cxnLst/>
            <a:rect l="l" t="t" r="r" b="b"/>
            <a:pathLst>
              <a:path w="1868248" h="1867457">
                <a:moveTo>
                  <a:pt x="0" y="0"/>
                </a:moveTo>
                <a:lnTo>
                  <a:pt x="1868248" y="0"/>
                </a:lnTo>
                <a:lnTo>
                  <a:pt x="1868248" y="1867457"/>
                </a:lnTo>
                <a:lnTo>
                  <a:pt x="0" y="1867457"/>
                </a:lnTo>
                <a:lnTo>
                  <a:pt x="0" y="0"/>
                </a:lnTo>
                <a:close/>
              </a:path>
            </a:pathLst>
          </a:custGeom>
          <a:blipFill>
            <a:blip r:embed="rId2"/>
            <a:stretch>
              <a:fillRect/>
            </a:stretch>
          </a:blipFill>
        </p:spPr>
      </p:sp>
      <p:sp>
        <p:nvSpPr>
          <p:cNvPr id="3" name="AutoShape 3"/>
          <p:cNvSpPr/>
          <p:nvPr/>
        </p:nvSpPr>
        <p:spPr>
          <a:xfrm>
            <a:off x="0" y="9829800"/>
            <a:ext cx="18288000" cy="457200"/>
          </a:xfrm>
          <a:prstGeom prst="rect">
            <a:avLst/>
          </a:prstGeom>
          <a:solidFill>
            <a:srgbClr val="D9D9D9">
              <a:alpha val="30980"/>
            </a:srgbClr>
          </a:solidFill>
        </p:spPr>
      </p:sp>
      <p:grpSp>
        <p:nvGrpSpPr>
          <p:cNvPr id="5" name="Group 5"/>
          <p:cNvGrpSpPr/>
          <p:nvPr/>
        </p:nvGrpSpPr>
        <p:grpSpPr>
          <a:xfrm>
            <a:off x="1028700" y="3346687"/>
            <a:ext cx="9833359" cy="3142804"/>
            <a:chOff x="0" y="38100"/>
            <a:chExt cx="13111145" cy="4190406"/>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dirty="0" smtClean="0">
                  <a:solidFill>
                    <a:srgbClr val="916D43"/>
                  </a:solidFill>
                  <a:latin typeface="Oswald"/>
                </a:rPr>
                <a:t>POP</a:t>
              </a:r>
              <a:endParaRPr lang="en-US" sz="6150" dirty="0">
                <a:solidFill>
                  <a:srgbClr val="916D43"/>
                </a:solidFill>
                <a:latin typeface="Oswald"/>
              </a:endParaRP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endParaRPr/>
            </a:p>
          </p:txBody>
        </p:sp>
        <p:sp>
          <p:nvSpPr>
            <p:cNvPr id="8" name="TextBox 8"/>
            <p:cNvSpPr txBox="1"/>
            <p:nvPr/>
          </p:nvSpPr>
          <p:spPr>
            <a:xfrm>
              <a:off x="0" y="3635523"/>
              <a:ext cx="13111145" cy="592983"/>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CHAMPAGNE POMMERY </a:t>
              </a:r>
              <a:endParaRPr lang="en-US" sz="2800" dirty="0">
                <a:solidFill>
                  <a:srgbClr val="916D43"/>
                </a:solidFill>
                <a:latin typeface="Montserrat Classic"/>
              </a:endParaRPr>
            </a:p>
          </p:txBody>
        </p:sp>
      </p:grpSp>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r="16051"/>
          <a:stretch/>
        </p:blipFill>
        <p:spPr>
          <a:xfrm>
            <a:off x="11201400" y="438809"/>
            <a:ext cx="6477000" cy="9102457"/>
          </a:xfrm>
          <a:prstGeom prst="rect">
            <a:avLst/>
          </a:prstGeom>
        </p:spPr>
      </p:pic>
    </p:spTree>
    <p:extLst>
      <p:ext uri="{BB962C8B-B14F-4D97-AF65-F5344CB8AC3E}">
        <p14:creationId xmlns:p14="http://schemas.microsoft.com/office/powerpoint/2010/main" val="3430626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945690" cy="10888582"/>
          </a:xfrm>
          <a:custGeom>
            <a:avLst/>
            <a:gdLst/>
            <a:ahLst/>
            <a:cxnLst/>
            <a:rect l="l" t="t" r="r" b="b"/>
            <a:pathLst>
              <a:path w="8945690" h="10888582">
                <a:moveTo>
                  <a:pt x="0" y="0"/>
                </a:moveTo>
                <a:lnTo>
                  <a:pt x="8945690" y="0"/>
                </a:lnTo>
                <a:lnTo>
                  <a:pt x="8945690" y="10888582"/>
                </a:lnTo>
                <a:lnTo>
                  <a:pt x="0" y="10888582"/>
                </a:lnTo>
                <a:lnTo>
                  <a:pt x="0" y="0"/>
                </a:lnTo>
                <a:close/>
              </a:path>
            </a:pathLst>
          </a:custGeom>
          <a:blipFill>
            <a:blip r:embed="rId2"/>
            <a:stretch>
              <a:fillRect/>
            </a:stretch>
          </a:blipFill>
        </p:spPr>
      </p:sp>
      <p:sp>
        <p:nvSpPr>
          <p:cNvPr id="3" name="Freeform 3"/>
          <p:cNvSpPr/>
          <p:nvPr/>
        </p:nvSpPr>
        <p:spPr>
          <a:xfrm>
            <a:off x="11107717" y="0"/>
            <a:ext cx="4468669" cy="1221436"/>
          </a:xfrm>
          <a:custGeom>
            <a:avLst/>
            <a:gdLst/>
            <a:ahLst/>
            <a:cxnLst/>
            <a:rect l="l" t="t" r="r" b="b"/>
            <a:pathLst>
              <a:path w="4468669" h="1221436">
                <a:moveTo>
                  <a:pt x="0" y="0"/>
                </a:moveTo>
                <a:lnTo>
                  <a:pt x="4468670" y="0"/>
                </a:lnTo>
                <a:lnTo>
                  <a:pt x="4468670" y="1221436"/>
                </a:lnTo>
                <a:lnTo>
                  <a:pt x="0" y="1221436"/>
                </a:lnTo>
                <a:lnTo>
                  <a:pt x="0" y="0"/>
                </a:lnTo>
                <a:close/>
              </a:path>
            </a:pathLst>
          </a:custGeom>
          <a:blipFill>
            <a:blip r:embed="rId3"/>
            <a:stretch>
              <a:fillRect/>
            </a:stretch>
          </a:blipFill>
        </p:spPr>
      </p:sp>
      <p:sp>
        <p:nvSpPr>
          <p:cNvPr id="4" name="TextBox 4"/>
          <p:cNvSpPr txBox="1"/>
          <p:nvPr/>
        </p:nvSpPr>
        <p:spPr>
          <a:xfrm>
            <a:off x="8945690" y="1314946"/>
            <a:ext cx="9342310" cy="8617744"/>
          </a:xfrm>
          <a:prstGeom prst="rect">
            <a:avLst/>
          </a:prstGeom>
        </p:spPr>
        <p:txBody>
          <a:bodyPr wrap="square" lIns="0" tIns="0" rIns="0" bIns="0" rtlCol="0" anchor="t">
            <a:spAutoFit/>
          </a:bodyPr>
          <a:lstStyle/>
          <a:p>
            <a:pPr marL="431801" lvl="1" indent="-215900">
              <a:lnSpc>
                <a:spcPts val="2800"/>
              </a:lnSpc>
              <a:buFont typeface="Arial"/>
              <a:buChar char="•"/>
            </a:pPr>
            <a:r>
              <a:rPr lang="fr-FR" sz="2000" dirty="0">
                <a:solidFill>
                  <a:srgbClr val="52584D"/>
                </a:solidFill>
                <a:latin typeface="Oswald"/>
              </a:rPr>
              <a:t>Groupe familial fondé et dirigé par Paul-François </a:t>
            </a:r>
            <a:r>
              <a:rPr lang="fr-FR" sz="2000" dirty="0" err="1">
                <a:solidFill>
                  <a:srgbClr val="52584D"/>
                </a:solidFill>
                <a:latin typeface="Oswald"/>
              </a:rPr>
              <a:t>Vranken</a:t>
            </a:r>
            <a:r>
              <a:rPr lang="fr-FR" sz="2000" dirty="0">
                <a:solidFill>
                  <a:srgbClr val="52584D"/>
                </a:solidFill>
                <a:latin typeface="Oswald"/>
              </a:rPr>
              <a:t> en </a:t>
            </a:r>
            <a:r>
              <a:rPr lang="fr-FR" sz="2000" dirty="0" smtClean="0">
                <a:solidFill>
                  <a:srgbClr val="52584D"/>
                </a:solidFill>
                <a:latin typeface="Oswald"/>
              </a:rPr>
              <a:t>1976</a:t>
            </a: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Les </a:t>
            </a:r>
            <a:r>
              <a:rPr lang="en-US" sz="2000" dirty="0" err="1" smtClean="0">
                <a:solidFill>
                  <a:srgbClr val="52584D"/>
                </a:solidFill>
                <a:latin typeface="Oswald"/>
              </a:rPr>
              <a:t>valeurs</a:t>
            </a:r>
            <a:r>
              <a:rPr lang="en-US" sz="2000" dirty="0" smtClean="0">
                <a:solidFill>
                  <a:srgbClr val="52584D"/>
                </a:solidFill>
                <a:latin typeface="Oswald"/>
              </a:rPr>
              <a:t> de </a:t>
            </a:r>
            <a:r>
              <a:rPr lang="en-US" sz="2000" dirty="0" err="1" smtClean="0">
                <a:solidFill>
                  <a:srgbClr val="52584D"/>
                </a:solidFill>
                <a:latin typeface="Oswald"/>
              </a:rPr>
              <a:t>l’entreprise</a:t>
            </a:r>
            <a:r>
              <a:rPr lang="en-US" sz="2000" dirty="0" smtClean="0">
                <a:solidFill>
                  <a:srgbClr val="52584D"/>
                </a:solidFill>
                <a:latin typeface="Oswald"/>
              </a:rPr>
              <a:t> : </a:t>
            </a:r>
            <a:r>
              <a:rPr lang="fr-FR" sz="2000" dirty="0">
                <a:solidFill>
                  <a:srgbClr val="52584D"/>
                </a:solidFill>
                <a:latin typeface="Oswald"/>
              </a:rPr>
              <a:t>INNOVATION – SAVOIR-FAIRE – AUDACE – ETHIQUE &amp; GOUVERNANCE</a:t>
            </a:r>
          </a:p>
          <a:p>
            <a:pPr>
              <a:lnSpc>
                <a:spcPts val="2800"/>
              </a:lnSpc>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Des </a:t>
            </a:r>
            <a:r>
              <a:rPr lang="en-US" sz="2000" dirty="0" err="1" smtClean="0">
                <a:solidFill>
                  <a:srgbClr val="52584D"/>
                </a:solidFill>
                <a:latin typeface="Oswald"/>
              </a:rPr>
              <a:t>vins</a:t>
            </a:r>
            <a:r>
              <a:rPr lang="en-US" sz="2000" dirty="0" smtClean="0">
                <a:solidFill>
                  <a:srgbClr val="52584D"/>
                </a:solidFill>
                <a:latin typeface="Oswald"/>
              </a:rPr>
              <a:t> </a:t>
            </a:r>
            <a:r>
              <a:rPr lang="en-US" sz="2000" dirty="0" err="1" smtClean="0">
                <a:solidFill>
                  <a:srgbClr val="52584D"/>
                </a:solidFill>
                <a:latin typeface="Oswald"/>
              </a:rPr>
              <a:t>issus</a:t>
            </a:r>
            <a:r>
              <a:rPr lang="en-US" sz="2000" dirty="0" smtClean="0">
                <a:solidFill>
                  <a:srgbClr val="52584D"/>
                </a:solidFill>
                <a:latin typeface="Oswald"/>
              </a:rPr>
              <a:t> de </a:t>
            </a:r>
            <a:r>
              <a:rPr lang="en-US" sz="2000" dirty="0" err="1" smtClean="0">
                <a:solidFill>
                  <a:srgbClr val="52584D"/>
                </a:solidFill>
                <a:latin typeface="Oswald"/>
              </a:rPr>
              <a:t>nos</a:t>
            </a:r>
            <a:r>
              <a:rPr lang="en-US" sz="2000" dirty="0" smtClean="0">
                <a:solidFill>
                  <a:srgbClr val="52584D"/>
                </a:solidFill>
                <a:latin typeface="Oswald"/>
              </a:rPr>
              <a:t> </a:t>
            </a:r>
            <a:r>
              <a:rPr lang="en-US" sz="2000" dirty="0" err="1" smtClean="0">
                <a:solidFill>
                  <a:srgbClr val="52584D"/>
                </a:solidFill>
                <a:latin typeface="Oswald"/>
              </a:rPr>
              <a:t>Maisons</a:t>
            </a:r>
            <a:r>
              <a:rPr lang="en-US" sz="2000" dirty="0" smtClean="0">
                <a:solidFill>
                  <a:srgbClr val="52584D"/>
                </a:solidFill>
                <a:latin typeface="Oswald"/>
              </a:rPr>
              <a:t>, </a:t>
            </a:r>
            <a:r>
              <a:rPr lang="en-US" sz="2000" dirty="0" err="1" smtClean="0">
                <a:solidFill>
                  <a:srgbClr val="52584D"/>
                </a:solidFill>
                <a:latin typeface="Oswald"/>
              </a:rPr>
              <a:t>Domaines</a:t>
            </a:r>
            <a:r>
              <a:rPr lang="en-US" sz="2000" dirty="0" smtClean="0">
                <a:solidFill>
                  <a:srgbClr val="52584D"/>
                </a:solidFill>
                <a:latin typeface="Oswald"/>
              </a:rPr>
              <a:t> et Châteaux</a:t>
            </a: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La conduit de </a:t>
            </a:r>
            <a:r>
              <a:rPr lang="en-US" sz="2000" dirty="0" err="1" smtClean="0">
                <a:solidFill>
                  <a:srgbClr val="52584D"/>
                </a:solidFill>
                <a:latin typeface="Oswald"/>
              </a:rPr>
              <a:t>nos</a:t>
            </a:r>
            <a:r>
              <a:rPr lang="en-US" sz="2000" dirty="0" smtClean="0">
                <a:solidFill>
                  <a:srgbClr val="52584D"/>
                </a:solidFill>
                <a:latin typeface="Oswald"/>
              </a:rPr>
              <a:t> </a:t>
            </a:r>
            <a:r>
              <a:rPr lang="en-US" sz="2000" dirty="0" err="1" smtClean="0">
                <a:solidFill>
                  <a:srgbClr val="52584D"/>
                </a:solidFill>
                <a:latin typeface="Oswald"/>
              </a:rPr>
              <a:t>vignobles</a:t>
            </a:r>
            <a:r>
              <a:rPr lang="en-US" sz="2000" dirty="0" smtClean="0">
                <a:solidFill>
                  <a:srgbClr val="52584D"/>
                </a:solidFill>
                <a:latin typeface="Oswald"/>
              </a:rPr>
              <a:t>, un engagement fort et durable </a:t>
            </a:r>
            <a:r>
              <a:rPr lang="en-US" sz="2000" dirty="0" err="1" smtClean="0">
                <a:solidFill>
                  <a:srgbClr val="52584D"/>
                </a:solidFill>
                <a:latin typeface="Oswald"/>
              </a:rPr>
              <a:t>en</a:t>
            </a:r>
            <a:r>
              <a:rPr lang="en-US" sz="2000" dirty="0" smtClean="0">
                <a:solidFill>
                  <a:srgbClr val="52584D"/>
                </a:solidFill>
                <a:latin typeface="Oswald"/>
              </a:rPr>
              <a:t> Champagne pour </a:t>
            </a:r>
            <a:r>
              <a:rPr lang="en-US" sz="2000" dirty="0" err="1" smtClean="0">
                <a:solidFill>
                  <a:srgbClr val="52584D"/>
                </a:solidFill>
                <a:latin typeface="Oswald"/>
              </a:rPr>
              <a:t>demain</a:t>
            </a:r>
            <a:r>
              <a:rPr lang="en-US" sz="2000" dirty="0" smtClean="0">
                <a:solidFill>
                  <a:srgbClr val="52584D"/>
                </a:solidFill>
                <a:latin typeface="Oswald"/>
              </a:rPr>
              <a:t> : certifications HVE, Viticulture Durable </a:t>
            </a:r>
            <a:r>
              <a:rPr lang="en-US" sz="2000" dirty="0" err="1" smtClean="0">
                <a:solidFill>
                  <a:srgbClr val="52584D"/>
                </a:solidFill>
                <a:latin typeface="Oswald"/>
              </a:rPr>
              <a:t>en</a:t>
            </a:r>
            <a:r>
              <a:rPr lang="en-US" sz="2000" dirty="0" smtClean="0">
                <a:solidFill>
                  <a:srgbClr val="52584D"/>
                </a:solidFill>
                <a:latin typeface="Oswald"/>
              </a:rPr>
              <a:t> Champagne, Bio…</a:t>
            </a: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err="1" smtClean="0">
                <a:solidFill>
                  <a:srgbClr val="52584D"/>
                </a:solidFill>
                <a:latin typeface="Oswald"/>
              </a:rPr>
              <a:t>Une</a:t>
            </a:r>
            <a:r>
              <a:rPr lang="en-US" sz="2000" dirty="0" smtClean="0">
                <a:solidFill>
                  <a:srgbClr val="52584D"/>
                </a:solidFill>
                <a:latin typeface="Oswald"/>
              </a:rPr>
              <a:t> expertise </a:t>
            </a:r>
            <a:r>
              <a:rPr lang="en-US" sz="2000" dirty="0" err="1" smtClean="0">
                <a:solidFill>
                  <a:srgbClr val="52584D"/>
                </a:solidFill>
                <a:latin typeface="Oswald"/>
              </a:rPr>
              <a:t>oenologique</a:t>
            </a:r>
            <a:r>
              <a:rPr lang="en-US" sz="2000" dirty="0" smtClean="0">
                <a:solidFill>
                  <a:srgbClr val="52584D"/>
                </a:solidFill>
                <a:latin typeface="Oswald"/>
              </a:rPr>
              <a:t> </a:t>
            </a:r>
            <a:r>
              <a:rPr lang="en-US" sz="2000" dirty="0" err="1" smtClean="0">
                <a:solidFill>
                  <a:srgbClr val="52584D"/>
                </a:solidFill>
                <a:latin typeface="Oswald"/>
              </a:rPr>
              <a:t>indéniable</a:t>
            </a:r>
            <a:endParaRPr lang="en-US" sz="2000" dirty="0">
              <a:solidFill>
                <a:srgbClr val="52584D"/>
              </a:solidFill>
              <a:latin typeface="Oswald"/>
            </a:endParaRPr>
          </a:p>
          <a:p>
            <a:pPr>
              <a:lnSpc>
                <a:spcPts val="2800"/>
              </a:lnSpc>
            </a:pPr>
            <a:endParaRPr lang="en-US" sz="2000" dirty="0">
              <a:solidFill>
                <a:srgbClr val="52584D"/>
              </a:solidFill>
              <a:latin typeface="Oswald"/>
            </a:endParaRPr>
          </a:p>
          <a:p>
            <a:pPr marL="431801" lvl="1" indent="-215900">
              <a:lnSpc>
                <a:spcPts val="2800"/>
              </a:lnSpc>
              <a:buFont typeface="Arial"/>
              <a:buChar char="•"/>
            </a:pPr>
            <a:r>
              <a:rPr lang="en-US" sz="2000" dirty="0" err="1" smtClean="0">
                <a:solidFill>
                  <a:srgbClr val="52584D"/>
                </a:solidFill>
                <a:latin typeface="Oswald"/>
              </a:rPr>
              <a:t>Depuis</a:t>
            </a:r>
            <a:r>
              <a:rPr lang="en-US" sz="2000" dirty="0" smtClean="0">
                <a:solidFill>
                  <a:srgbClr val="52584D"/>
                </a:solidFill>
                <a:latin typeface="Oswald"/>
              </a:rPr>
              <a:t> 2021, </a:t>
            </a:r>
            <a:r>
              <a:rPr lang="en-US" sz="2000" dirty="0" err="1" smtClean="0">
                <a:solidFill>
                  <a:srgbClr val="52584D"/>
                </a:solidFill>
                <a:latin typeface="Oswald"/>
              </a:rPr>
              <a:t>Vranken-Pommery</a:t>
            </a:r>
            <a:r>
              <a:rPr lang="en-US" sz="2000" dirty="0" smtClean="0">
                <a:solidFill>
                  <a:srgbClr val="52584D"/>
                </a:solidFill>
                <a:latin typeface="Oswald"/>
              </a:rPr>
              <a:t> Monopole </a:t>
            </a:r>
            <a:r>
              <a:rPr lang="en-US" sz="2000" dirty="0" err="1" smtClean="0">
                <a:solidFill>
                  <a:srgbClr val="52584D"/>
                </a:solidFill>
                <a:latin typeface="Oswald"/>
              </a:rPr>
              <a:t>est</a:t>
            </a:r>
            <a:r>
              <a:rPr lang="en-US" sz="2000" dirty="0" smtClean="0">
                <a:solidFill>
                  <a:srgbClr val="52584D"/>
                </a:solidFill>
                <a:latin typeface="Oswald"/>
              </a:rPr>
              <a:t> </a:t>
            </a:r>
            <a:r>
              <a:rPr lang="en-US" sz="2000" dirty="0" err="1" smtClean="0">
                <a:solidFill>
                  <a:srgbClr val="52584D"/>
                </a:solidFill>
                <a:latin typeface="Oswald"/>
              </a:rPr>
              <a:t>considéré</a:t>
            </a:r>
            <a:r>
              <a:rPr lang="en-US" sz="2000" dirty="0" smtClean="0">
                <a:solidFill>
                  <a:srgbClr val="52584D"/>
                </a:solidFill>
                <a:latin typeface="Oswald"/>
              </a:rPr>
              <a:t> </a:t>
            </a:r>
            <a:r>
              <a:rPr lang="en-US" sz="2000" dirty="0" err="1" smtClean="0">
                <a:solidFill>
                  <a:srgbClr val="52584D"/>
                </a:solidFill>
                <a:latin typeface="Oswald"/>
              </a:rPr>
              <a:t>comme</a:t>
            </a:r>
            <a:r>
              <a:rPr lang="en-US" sz="2000" dirty="0" smtClean="0">
                <a:solidFill>
                  <a:srgbClr val="52584D"/>
                </a:solidFill>
                <a:latin typeface="Oswald"/>
              </a:rPr>
              <a:t> </a:t>
            </a:r>
            <a:r>
              <a:rPr lang="en-US" sz="2000" dirty="0" err="1" smtClean="0">
                <a:solidFill>
                  <a:srgbClr val="52584D"/>
                </a:solidFill>
                <a:latin typeface="Oswald"/>
              </a:rPr>
              <a:t>une</a:t>
            </a:r>
            <a:r>
              <a:rPr lang="en-US" sz="2000" dirty="0" smtClean="0">
                <a:solidFill>
                  <a:srgbClr val="52584D"/>
                </a:solidFill>
                <a:latin typeface="Oswald"/>
              </a:rPr>
              <a:t> </a:t>
            </a:r>
            <a:r>
              <a:rPr lang="en-US" sz="2000" dirty="0" err="1" smtClean="0">
                <a:solidFill>
                  <a:srgbClr val="52584D"/>
                </a:solidFill>
                <a:latin typeface="Oswald"/>
              </a:rPr>
              <a:t>Société</a:t>
            </a:r>
            <a:r>
              <a:rPr lang="en-US" sz="2000" dirty="0" smtClean="0">
                <a:solidFill>
                  <a:srgbClr val="52584D"/>
                </a:solidFill>
                <a:latin typeface="Oswald"/>
              </a:rPr>
              <a:t> à Mission</a:t>
            </a: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Nos </a:t>
            </a:r>
            <a:r>
              <a:rPr lang="en-US" sz="2000" dirty="0" err="1" smtClean="0">
                <a:solidFill>
                  <a:srgbClr val="52584D"/>
                </a:solidFill>
                <a:latin typeface="Oswald"/>
              </a:rPr>
              <a:t>Maisons</a:t>
            </a:r>
            <a:r>
              <a:rPr lang="en-US" sz="2000" dirty="0" smtClean="0">
                <a:solidFill>
                  <a:srgbClr val="52584D"/>
                </a:solidFill>
                <a:latin typeface="Oswald"/>
              </a:rPr>
              <a:t>, </a:t>
            </a:r>
            <a:r>
              <a:rPr lang="en-US" sz="2000" dirty="0" err="1" smtClean="0">
                <a:solidFill>
                  <a:srgbClr val="52584D"/>
                </a:solidFill>
                <a:latin typeface="Oswald"/>
              </a:rPr>
              <a:t>Domaines</a:t>
            </a:r>
            <a:r>
              <a:rPr lang="en-US" sz="2000" dirty="0" smtClean="0">
                <a:solidFill>
                  <a:srgbClr val="52584D"/>
                </a:solidFill>
                <a:latin typeface="Oswald"/>
              </a:rPr>
              <a:t> et Châteaux constituent un </a:t>
            </a:r>
            <a:r>
              <a:rPr lang="en-US" sz="2000" dirty="0" err="1" smtClean="0">
                <a:solidFill>
                  <a:srgbClr val="52584D"/>
                </a:solidFill>
                <a:latin typeface="Oswald"/>
              </a:rPr>
              <a:t>portefeuille</a:t>
            </a:r>
            <a:r>
              <a:rPr lang="en-US" sz="2000" dirty="0" smtClean="0">
                <a:solidFill>
                  <a:srgbClr val="52584D"/>
                </a:solidFill>
                <a:latin typeface="Oswald"/>
              </a:rPr>
              <a:t> de marques unique et de </a:t>
            </a:r>
            <a:r>
              <a:rPr lang="en-US" sz="2000" dirty="0" err="1" smtClean="0">
                <a:solidFill>
                  <a:srgbClr val="52584D"/>
                </a:solidFill>
                <a:latin typeface="Oswald"/>
              </a:rPr>
              <a:t>notoriété</a:t>
            </a:r>
            <a:r>
              <a:rPr lang="en-US" sz="2000" dirty="0" smtClean="0">
                <a:solidFill>
                  <a:srgbClr val="52584D"/>
                </a:solidFill>
                <a:latin typeface="Oswald"/>
              </a:rPr>
              <a:t> </a:t>
            </a:r>
            <a:r>
              <a:rPr lang="en-US" sz="2000" dirty="0" err="1" smtClean="0">
                <a:solidFill>
                  <a:srgbClr val="52584D"/>
                </a:solidFill>
                <a:latin typeface="Oswald"/>
              </a:rPr>
              <a:t>internationale</a:t>
            </a:r>
            <a:endParaRPr lang="en-US" sz="2000" dirty="0" smtClean="0">
              <a:solidFill>
                <a:srgbClr val="52584D"/>
              </a:solidFill>
              <a:latin typeface="Oswald"/>
            </a:endParaRP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La Passion de </a:t>
            </a:r>
            <a:r>
              <a:rPr lang="en-US" sz="2000" dirty="0" err="1" smtClean="0">
                <a:solidFill>
                  <a:srgbClr val="52584D"/>
                </a:solidFill>
                <a:latin typeface="Oswald"/>
              </a:rPr>
              <a:t>l’élaboration</a:t>
            </a:r>
            <a:r>
              <a:rPr lang="en-US" sz="2000" dirty="0" smtClean="0">
                <a:solidFill>
                  <a:srgbClr val="52584D"/>
                </a:solidFill>
                <a:latin typeface="Oswald"/>
              </a:rPr>
              <a:t> des grands </a:t>
            </a:r>
            <a:r>
              <a:rPr lang="en-US" sz="2000" dirty="0" err="1" smtClean="0">
                <a:solidFill>
                  <a:srgbClr val="52584D"/>
                </a:solidFill>
                <a:latin typeface="Oswald"/>
              </a:rPr>
              <a:t>vins</a:t>
            </a:r>
            <a:r>
              <a:rPr lang="en-US" sz="2000" dirty="0" smtClean="0">
                <a:solidFill>
                  <a:srgbClr val="52584D"/>
                </a:solidFill>
                <a:latin typeface="Oswald"/>
              </a:rPr>
              <a:t> : </a:t>
            </a:r>
          </a:p>
          <a:p>
            <a:pPr marL="215901" lvl="1">
              <a:lnSpc>
                <a:spcPts val="2800"/>
              </a:lnSpc>
            </a:pPr>
            <a:r>
              <a:rPr lang="en-US" sz="2000" dirty="0" smtClean="0">
                <a:solidFill>
                  <a:srgbClr val="52584D"/>
                </a:solidFill>
                <a:latin typeface="Oswald"/>
              </a:rPr>
              <a:t>    LA VIGNE – L’ELABORATION DU VIN – LA DISTRIBUTION &amp; LE MARKETING</a:t>
            </a:r>
            <a:endParaRPr lang="en-US" sz="2000" dirty="0">
              <a:solidFill>
                <a:srgbClr val="52584D"/>
              </a:solidFill>
              <a:latin typeface="Oswald"/>
            </a:endParaRPr>
          </a:p>
          <a:p>
            <a:pPr>
              <a:lnSpc>
                <a:spcPts val="2800"/>
              </a:lnSpc>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La Champagne et le </a:t>
            </a:r>
            <a:r>
              <a:rPr lang="en-US" sz="2000" dirty="0" err="1" smtClean="0">
                <a:solidFill>
                  <a:srgbClr val="52584D"/>
                </a:solidFill>
                <a:latin typeface="Oswald"/>
              </a:rPr>
              <a:t>domaine</a:t>
            </a:r>
            <a:r>
              <a:rPr lang="en-US" sz="2000" dirty="0" smtClean="0">
                <a:solidFill>
                  <a:srgbClr val="52584D"/>
                </a:solidFill>
                <a:latin typeface="Oswald"/>
              </a:rPr>
              <a:t> </a:t>
            </a:r>
            <a:r>
              <a:rPr lang="en-US" sz="2000" dirty="0" err="1" smtClean="0">
                <a:solidFill>
                  <a:srgbClr val="52584D"/>
                </a:solidFill>
                <a:latin typeface="Oswald"/>
              </a:rPr>
              <a:t>Vranken-Pommery</a:t>
            </a:r>
            <a:r>
              <a:rPr lang="en-US" sz="2000" dirty="0" smtClean="0">
                <a:solidFill>
                  <a:srgbClr val="52584D"/>
                </a:solidFill>
                <a:latin typeface="Oswald"/>
              </a:rPr>
              <a:t>, </a:t>
            </a:r>
            <a:r>
              <a:rPr lang="en-US" sz="2000" dirty="0" err="1" smtClean="0">
                <a:solidFill>
                  <a:srgbClr val="52584D"/>
                </a:solidFill>
                <a:latin typeface="Oswald"/>
              </a:rPr>
              <a:t>inscrits</a:t>
            </a:r>
            <a:r>
              <a:rPr lang="en-US" sz="2000" dirty="0" smtClean="0">
                <a:solidFill>
                  <a:srgbClr val="52584D"/>
                </a:solidFill>
                <a:latin typeface="Oswald"/>
              </a:rPr>
              <a:t> au </a:t>
            </a:r>
            <a:r>
              <a:rPr lang="en-US" sz="2000" dirty="0" err="1" smtClean="0">
                <a:solidFill>
                  <a:srgbClr val="52584D"/>
                </a:solidFill>
                <a:latin typeface="Oswald"/>
              </a:rPr>
              <a:t>Patrimoine</a:t>
            </a:r>
            <a:r>
              <a:rPr lang="en-US" sz="2000" dirty="0" smtClean="0">
                <a:solidFill>
                  <a:srgbClr val="52584D"/>
                </a:solidFill>
                <a:latin typeface="Oswald"/>
              </a:rPr>
              <a:t> </a:t>
            </a:r>
            <a:r>
              <a:rPr lang="en-US" sz="2000" dirty="0" err="1" smtClean="0">
                <a:solidFill>
                  <a:srgbClr val="52584D"/>
                </a:solidFill>
                <a:latin typeface="Oswald"/>
              </a:rPr>
              <a:t>mondial</a:t>
            </a:r>
            <a:r>
              <a:rPr lang="en-US" sz="2000" dirty="0" smtClean="0">
                <a:solidFill>
                  <a:srgbClr val="52584D"/>
                </a:solidFill>
                <a:latin typeface="Oswald"/>
              </a:rPr>
              <a:t> de </a:t>
            </a:r>
            <a:r>
              <a:rPr lang="en-US" sz="2000" dirty="0" err="1" smtClean="0">
                <a:solidFill>
                  <a:srgbClr val="52584D"/>
                </a:solidFill>
                <a:latin typeface="Oswald"/>
              </a:rPr>
              <a:t>l’UNESCO</a:t>
            </a:r>
            <a:r>
              <a:rPr lang="en-US" sz="2000" dirty="0" smtClean="0">
                <a:solidFill>
                  <a:srgbClr val="52584D"/>
                </a:solidFill>
                <a:latin typeface="Oswald"/>
              </a:rPr>
              <a:t> </a:t>
            </a:r>
            <a:r>
              <a:rPr lang="en-US" sz="2000" dirty="0" err="1" smtClean="0">
                <a:solidFill>
                  <a:srgbClr val="52584D"/>
                </a:solidFill>
                <a:latin typeface="Oswald"/>
              </a:rPr>
              <a:t>depuis</a:t>
            </a:r>
            <a:r>
              <a:rPr lang="en-US" sz="2000" dirty="0" smtClean="0">
                <a:solidFill>
                  <a:srgbClr val="52584D"/>
                </a:solidFill>
                <a:latin typeface="Oswald"/>
              </a:rPr>
              <a:t> 2015</a:t>
            </a:r>
          </a:p>
          <a:p>
            <a:pPr marL="431801" lvl="1" indent="-215900">
              <a:lnSpc>
                <a:spcPts val="2800"/>
              </a:lnSpc>
              <a:buFont typeface="Arial"/>
              <a:buChar char="•"/>
            </a:pPr>
            <a:endParaRPr lang="en-US" sz="2000" dirty="0">
              <a:solidFill>
                <a:srgbClr val="52584D"/>
              </a:solidFill>
              <a:latin typeface="Oswald"/>
            </a:endParaRPr>
          </a:p>
          <a:p>
            <a:pPr marL="431801" lvl="1" indent="-215900">
              <a:lnSpc>
                <a:spcPts val="2800"/>
              </a:lnSpc>
              <a:buFont typeface="Arial"/>
              <a:buChar char="•"/>
            </a:pPr>
            <a:r>
              <a:rPr lang="en-US" sz="2000" dirty="0" smtClean="0">
                <a:solidFill>
                  <a:srgbClr val="52584D"/>
                </a:solidFill>
                <a:latin typeface="Oswald"/>
              </a:rPr>
              <a:t>La </a:t>
            </a:r>
            <a:r>
              <a:rPr lang="en-US" sz="2000" dirty="0" err="1" smtClean="0">
                <a:solidFill>
                  <a:srgbClr val="52584D"/>
                </a:solidFill>
                <a:latin typeface="Oswald"/>
              </a:rPr>
              <a:t>vallée</a:t>
            </a:r>
            <a:r>
              <a:rPr lang="en-US" sz="2000" dirty="0" smtClean="0">
                <a:solidFill>
                  <a:srgbClr val="52584D"/>
                </a:solidFill>
                <a:latin typeface="Oswald"/>
              </a:rPr>
              <a:t> du Douro et </a:t>
            </a:r>
            <a:r>
              <a:rPr lang="en-US" sz="2000" dirty="0" err="1" smtClean="0">
                <a:solidFill>
                  <a:srgbClr val="52584D"/>
                </a:solidFill>
                <a:latin typeface="Oswald"/>
              </a:rPr>
              <a:t>ses</a:t>
            </a:r>
            <a:r>
              <a:rPr lang="en-US" sz="2000" dirty="0" smtClean="0">
                <a:solidFill>
                  <a:srgbClr val="52584D"/>
                </a:solidFill>
                <a:latin typeface="Oswald"/>
              </a:rPr>
              <a:t> </a:t>
            </a:r>
            <a:r>
              <a:rPr lang="en-US" sz="2000" dirty="0" err="1" smtClean="0">
                <a:solidFill>
                  <a:srgbClr val="52584D"/>
                </a:solidFill>
                <a:latin typeface="Oswald"/>
              </a:rPr>
              <a:t>superbes</a:t>
            </a:r>
            <a:r>
              <a:rPr lang="en-US" sz="2000" dirty="0" smtClean="0">
                <a:solidFill>
                  <a:srgbClr val="52584D"/>
                </a:solidFill>
                <a:latin typeface="Oswald"/>
              </a:rPr>
              <a:t> </a:t>
            </a:r>
            <a:r>
              <a:rPr lang="en-US" sz="2000" dirty="0" err="1" smtClean="0">
                <a:solidFill>
                  <a:srgbClr val="52584D"/>
                </a:solidFill>
                <a:latin typeface="Oswald"/>
              </a:rPr>
              <a:t>paysages</a:t>
            </a:r>
            <a:r>
              <a:rPr lang="en-US" sz="2000" dirty="0" smtClean="0">
                <a:solidFill>
                  <a:srgbClr val="52584D"/>
                </a:solidFill>
                <a:latin typeface="Oswald"/>
              </a:rPr>
              <a:t>, </a:t>
            </a:r>
            <a:r>
              <a:rPr lang="en-US" sz="2000" dirty="0" err="1" smtClean="0">
                <a:solidFill>
                  <a:srgbClr val="52584D"/>
                </a:solidFill>
                <a:latin typeface="Oswald"/>
              </a:rPr>
              <a:t>inscrits</a:t>
            </a:r>
            <a:r>
              <a:rPr lang="en-US" sz="2000" dirty="0" smtClean="0">
                <a:solidFill>
                  <a:srgbClr val="52584D"/>
                </a:solidFill>
                <a:latin typeface="Oswald"/>
              </a:rPr>
              <a:t> au </a:t>
            </a:r>
            <a:r>
              <a:rPr lang="en-US" sz="2000" dirty="0" err="1" smtClean="0">
                <a:solidFill>
                  <a:srgbClr val="52584D"/>
                </a:solidFill>
                <a:latin typeface="Oswald"/>
              </a:rPr>
              <a:t>Patrimoine</a:t>
            </a:r>
            <a:r>
              <a:rPr lang="en-US" sz="2000" dirty="0" smtClean="0">
                <a:solidFill>
                  <a:srgbClr val="52584D"/>
                </a:solidFill>
                <a:latin typeface="Oswald"/>
              </a:rPr>
              <a:t> de </a:t>
            </a:r>
            <a:r>
              <a:rPr lang="en-US" sz="2000" dirty="0" err="1" smtClean="0">
                <a:solidFill>
                  <a:srgbClr val="52584D"/>
                </a:solidFill>
                <a:latin typeface="Oswald"/>
              </a:rPr>
              <a:t>l’UNESCO</a:t>
            </a:r>
            <a:r>
              <a:rPr lang="en-US" sz="2000" dirty="0" smtClean="0">
                <a:solidFill>
                  <a:srgbClr val="52584D"/>
                </a:solidFill>
                <a:latin typeface="Oswald"/>
              </a:rPr>
              <a:t> </a:t>
            </a:r>
            <a:r>
              <a:rPr lang="en-US" sz="2000" dirty="0" err="1" smtClean="0">
                <a:solidFill>
                  <a:srgbClr val="52584D"/>
                </a:solidFill>
                <a:latin typeface="Oswald"/>
              </a:rPr>
              <a:t>depuis</a:t>
            </a:r>
            <a:r>
              <a:rPr lang="en-US" sz="2000" dirty="0" smtClean="0">
                <a:solidFill>
                  <a:srgbClr val="52584D"/>
                </a:solidFill>
                <a:latin typeface="Oswald"/>
              </a:rPr>
              <a:t> 2001</a:t>
            </a:r>
            <a:endParaRPr lang="en-US" sz="2000" dirty="0">
              <a:solidFill>
                <a:srgbClr val="52584D"/>
              </a:solidFill>
              <a:latin typeface="Oswald"/>
            </a:endParaRPr>
          </a:p>
        </p:txBody>
      </p:sp>
      <p:sp>
        <p:nvSpPr>
          <p:cNvPr id="5" name="TextBox 5"/>
          <p:cNvSpPr txBox="1"/>
          <p:nvPr/>
        </p:nvSpPr>
        <p:spPr>
          <a:xfrm>
            <a:off x="266509" y="4359275"/>
            <a:ext cx="8103245" cy="2766976"/>
          </a:xfrm>
          <a:prstGeom prst="rect">
            <a:avLst/>
          </a:prstGeom>
        </p:spPr>
        <p:txBody>
          <a:bodyPr lIns="0" tIns="0" rIns="0" bIns="0" rtlCol="0" anchor="t">
            <a:spAutoFit/>
          </a:bodyPr>
          <a:lstStyle/>
          <a:p>
            <a:pPr algn="ctr">
              <a:lnSpc>
                <a:spcPts val="11200"/>
              </a:lnSpc>
              <a:spcBef>
                <a:spcPct val="0"/>
              </a:spcBef>
            </a:pPr>
            <a:r>
              <a:rPr lang="en-US" sz="8000" dirty="0" smtClean="0">
                <a:solidFill>
                  <a:srgbClr val="916D43"/>
                </a:solidFill>
                <a:latin typeface="Montserrat Light Bold"/>
              </a:rPr>
              <a:t>QUI SOMMES-NOUS?</a:t>
            </a:r>
            <a:endParaRPr lang="en-US" sz="8000" dirty="0">
              <a:solidFill>
                <a:srgbClr val="916D43"/>
              </a:solidFill>
              <a:latin typeface="Montserrat Light Bo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567057" y="1743002"/>
            <a:ext cx="9692243" cy="6800995"/>
          </a:xfrm>
          <a:prstGeom prst="rect">
            <a:avLst/>
          </a:prstGeom>
          <a:solidFill>
            <a:srgbClr val="FFFFFF"/>
          </a:solidFill>
        </p:spPr>
      </p:sp>
      <p:sp>
        <p:nvSpPr>
          <p:cNvPr id="6" name="TextBox 6"/>
          <p:cNvSpPr txBox="1"/>
          <p:nvPr/>
        </p:nvSpPr>
        <p:spPr>
          <a:xfrm>
            <a:off x="638366" y="855424"/>
            <a:ext cx="7076582" cy="4219104"/>
          </a:xfrm>
          <a:prstGeom prst="rect">
            <a:avLst/>
          </a:prstGeom>
        </p:spPr>
        <p:txBody>
          <a:bodyPr wrap="square" lIns="0" tIns="0" rIns="0" bIns="0" rtlCol="0" anchor="t">
            <a:spAutoFit/>
          </a:bodyPr>
          <a:lstStyle/>
          <a:p>
            <a:pPr>
              <a:lnSpc>
                <a:spcPts val="7480"/>
              </a:lnSpc>
            </a:pPr>
            <a:r>
              <a:rPr lang="en-US" sz="6800" dirty="0" smtClean="0">
                <a:solidFill>
                  <a:srgbClr val="A17A4C"/>
                </a:solidFill>
                <a:latin typeface="Oswald"/>
              </a:rPr>
              <a:t>POP LE PETIT PLAISIR PERSONNEL</a:t>
            </a:r>
          </a:p>
          <a:p>
            <a:pPr>
              <a:lnSpc>
                <a:spcPts val="7480"/>
              </a:lnSpc>
            </a:pPr>
            <a:r>
              <a:rPr lang="en-US" sz="6800" dirty="0" smtClean="0">
                <a:solidFill>
                  <a:srgbClr val="A17A4C"/>
                </a:solidFill>
                <a:latin typeface="Oswald"/>
              </a:rPr>
              <a:t># POMMERY EXPERIENCE</a:t>
            </a:r>
            <a:endParaRPr lang="en-US" sz="6800" dirty="0">
              <a:solidFill>
                <a:srgbClr val="A17A4C"/>
              </a:solidFill>
              <a:latin typeface="Oswald"/>
            </a:endParaRPr>
          </a:p>
          <a:p>
            <a:pPr algn="l">
              <a:lnSpc>
                <a:spcPts val="2860"/>
              </a:lnSpc>
            </a:pPr>
            <a:endParaRPr lang="en-US" sz="6800" dirty="0">
              <a:solidFill>
                <a:srgbClr val="A17A4C"/>
              </a:solidFill>
              <a:latin typeface="Oswald"/>
            </a:endParaRPr>
          </a:p>
        </p:txBody>
      </p:sp>
      <p:sp>
        <p:nvSpPr>
          <p:cNvPr id="7" name="TextBox 7"/>
          <p:cNvSpPr txBox="1"/>
          <p:nvPr/>
        </p:nvSpPr>
        <p:spPr>
          <a:xfrm>
            <a:off x="672776" y="4762500"/>
            <a:ext cx="5827083" cy="1795363"/>
          </a:xfrm>
          <a:prstGeom prst="rect">
            <a:avLst/>
          </a:prstGeom>
        </p:spPr>
        <p:txBody>
          <a:bodyPr lIns="0" tIns="0" rIns="0" bIns="0" rtlCol="0" anchor="t">
            <a:spAutoFit/>
          </a:bodyPr>
          <a:lstStyle/>
          <a:p>
            <a:pPr>
              <a:lnSpc>
                <a:spcPts val="2780"/>
              </a:lnSpc>
            </a:pPr>
            <a:r>
              <a:rPr lang="en-US" sz="2075" dirty="0" smtClean="0">
                <a:solidFill>
                  <a:srgbClr val="545454"/>
                </a:solidFill>
                <a:latin typeface="Oswald"/>
              </a:rPr>
              <a:t>‘The only wildly offbeat champagne moment that only a palace can offer…’</a:t>
            </a:r>
          </a:p>
          <a:p>
            <a:pPr>
              <a:lnSpc>
                <a:spcPts val="2780"/>
              </a:lnSpc>
            </a:pPr>
            <a:r>
              <a:rPr lang="fr-FR" sz="2075" dirty="0" smtClean="0">
                <a:solidFill>
                  <a:srgbClr val="FF0000"/>
                </a:solidFill>
                <a:latin typeface="Oswald"/>
              </a:rPr>
              <a:t>‘L'unique </a:t>
            </a:r>
            <a:r>
              <a:rPr lang="fr-FR" sz="2075" dirty="0">
                <a:solidFill>
                  <a:srgbClr val="FF0000"/>
                </a:solidFill>
                <a:latin typeface="Oswald"/>
              </a:rPr>
              <a:t>moment de champagne décalé </a:t>
            </a:r>
            <a:r>
              <a:rPr lang="fr-FR" sz="2075" dirty="0" smtClean="0">
                <a:solidFill>
                  <a:srgbClr val="FF0000"/>
                </a:solidFill>
                <a:latin typeface="Oswald"/>
              </a:rPr>
              <a:t>que </a:t>
            </a:r>
            <a:r>
              <a:rPr lang="fr-FR" sz="2075" dirty="0">
                <a:solidFill>
                  <a:srgbClr val="FF0000"/>
                </a:solidFill>
                <a:latin typeface="Oswald"/>
              </a:rPr>
              <a:t>seul un </a:t>
            </a:r>
            <a:r>
              <a:rPr lang="fr-FR" sz="2075" dirty="0" smtClean="0">
                <a:solidFill>
                  <a:srgbClr val="FF0000"/>
                </a:solidFill>
                <a:latin typeface="Oswald"/>
              </a:rPr>
              <a:t>palace </a:t>
            </a:r>
            <a:r>
              <a:rPr lang="fr-FR" sz="2075" dirty="0">
                <a:solidFill>
                  <a:srgbClr val="FF0000"/>
                </a:solidFill>
                <a:latin typeface="Oswald"/>
              </a:rPr>
              <a:t>peut offrir</a:t>
            </a:r>
            <a:r>
              <a:rPr lang="fr-FR" sz="2075" dirty="0" smtClean="0">
                <a:solidFill>
                  <a:srgbClr val="FF0000"/>
                </a:solidFill>
                <a:latin typeface="Oswald"/>
              </a:rPr>
              <a:t>...’</a:t>
            </a:r>
            <a:endParaRPr lang="fr-FR" sz="2075" dirty="0">
              <a:solidFill>
                <a:srgbClr val="FF0000"/>
              </a:solidFill>
              <a:latin typeface="Oswald"/>
            </a:endParaRPr>
          </a:p>
          <a:p>
            <a:pPr>
              <a:lnSpc>
                <a:spcPts val="2780"/>
              </a:lnSpc>
            </a:pPr>
            <a:endParaRPr lang="en-US" sz="2075" dirty="0">
              <a:solidFill>
                <a:srgbClr val="545454"/>
              </a:solidFill>
              <a:latin typeface="Oswald"/>
            </a:endParaRPr>
          </a:p>
        </p:txBody>
      </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l="3380" t="1505" r="2915" b="2170"/>
          <a:stretch/>
        </p:blipFill>
        <p:spPr>
          <a:xfrm rot="21374055">
            <a:off x="3711920" y="6013498"/>
            <a:ext cx="2878317" cy="39194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p:cNvPicPr>
            <a:picLocks noChangeAspect="1"/>
          </p:cNvPicPr>
          <p:nvPr/>
        </p:nvPicPr>
        <p:blipFill rotWithShape="1">
          <a:blip r:embed="rId3" cstate="print">
            <a:extLst>
              <a:ext uri="{28A0092B-C50C-407E-A947-70E740481C1C}">
                <a14:useLocalDpi xmlns:a14="http://schemas.microsoft.com/office/drawing/2010/main" val="0"/>
              </a:ext>
            </a:extLst>
          </a:blip>
          <a:srcRect l="32881" r="20839"/>
          <a:stretch/>
        </p:blipFill>
        <p:spPr>
          <a:xfrm>
            <a:off x="7714948" y="2632442"/>
            <a:ext cx="3124200" cy="5062875"/>
          </a:xfrm>
          <a:prstGeom prst="rect">
            <a:avLst/>
          </a:prstGeom>
        </p:spPr>
      </p:pic>
      <p:pic>
        <p:nvPicPr>
          <p:cNvPr id="12" name="Image 11"/>
          <p:cNvPicPr>
            <a:picLocks noChangeAspect="1"/>
          </p:cNvPicPr>
          <p:nvPr/>
        </p:nvPicPr>
        <p:blipFill rotWithShape="1">
          <a:blip r:embed="rId4">
            <a:extLst>
              <a:ext uri="{28A0092B-C50C-407E-A947-70E740481C1C}">
                <a14:useLocalDpi xmlns:a14="http://schemas.microsoft.com/office/drawing/2010/main" val="0"/>
              </a:ext>
            </a:extLst>
          </a:blip>
          <a:srcRect l="5479" r="53294"/>
          <a:stretch/>
        </p:blipFill>
        <p:spPr>
          <a:xfrm>
            <a:off x="10943107" y="2632442"/>
            <a:ext cx="3124200" cy="5054479"/>
          </a:xfrm>
          <a:prstGeom prst="rect">
            <a:avLst/>
          </a:prstGeom>
        </p:spPr>
      </p:pic>
      <p:pic>
        <p:nvPicPr>
          <p:cNvPr id="13" name="Image 12"/>
          <p:cNvPicPr>
            <a:picLocks noChangeAspect="1"/>
          </p:cNvPicPr>
          <p:nvPr/>
        </p:nvPicPr>
        <p:blipFill rotWithShape="1">
          <a:blip r:embed="rId5">
            <a:extLst>
              <a:ext uri="{28A0092B-C50C-407E-A947-70E740481C1C}">
                <a14:useLocalDpi xmlns:a14="http://schemas.microsoft.com/office/drawing/2010/main" val="0"/>
              </a:ext>
            </a:extLst>
          </a:blip>
          <a:srcRect l="16417" t="928" r="53001"/>
          <a:stretch/>
        </p:blipFill>
        <p:spPr>
          <a:xfrm>
            <a:off x="14188622" y="2628900"/>
            <a:ext cx="3122658" cy="5058021"/>
          </a:xfrm>
          <a:prstGeom prst="rect">
            <a:avLst/>
          </a:prstGeom>
        </p:spPr>
      </p:pic>
    </p:spTree>
    <p:extLst>
      <p:ext uri="{BB962C8B-B14F-4D97-AF65-F5344CB8AC3E}">
        <p14:creationId xmlns:p14="http://schemas.microsoft.com/office/powerpoint/2010/main" val="19712390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56337" y="0"/>
            <a:ext cx="18288000" cy="10287000"/>
          </a:xfrm>
          <a:prstGeom prst="rect">
            <a:avLst/>
          </a:prstGeom>
          <a:solidFill>
            <a:srgbClr val="D9D9D9">
              <a:alpha val="30980"/>
            </a:srgbClr>
          </a:solidFill>
        </p:spPr>
      </p:sp>
      <p:sp>
        <p:nvSpPr>
          <p:cNvPr id="3" name="AutoShape 3"/>
          <p:cNvSpPr/>
          <p:nvPr/>
        </p:nvSpPr>
        <p:spPr>
          <a:xfrm>
            <a:off x="9562648" y="338716"/>
            <a:ext cx="8725352" cy="9609568"/>
          </a:xfrm>
          <a:prstGeom prst="rect">
            <a:avLst/>
          </a:prstGeom>
          <a:solidFill>
            <a:srgbClr val="FFFFFF"/>
          </a:solidFill>
        </p:spPr>
      </p:sp>
      <p:grpSp>
        <p:nvGrpSpPr>
          <p:cNvPr id="4" name="Group 4"/>
          <p:cNvGrpSpPr/>
          <p:nvPr/>
        </p:nvGrpSpPr>
        <p:grpSpPr>
          <a:xfrm>
            <a:off x="657246" y="753861"/>
            <a:ext cx="8662679" cy="8320221"/>
            <a:chOff x="-495271" y="44365"/>
            <a:chExt cx="11550238" cy="11093627"/>
          </a:xfrm>
        </p:grpSpPr>
        <p:sp>
          <p:nvSpPr>
            <p:cNvPr id="5" name="TextBox 5"/>
            <p:cNvSpPr txBox="1"/>
            <p:nvPr/>
          </p:nvSpPr>
          <p:spPr>
            <a:xfrm>
              <a:off x="-494302" y="44365"/>
              <a:ext cx="11549269" cy="3385543"/>
            </a:xfrm>
            <a:prstGeom prst="rect">
              <a:avLst/>
            </a:prstGeom>
          </p:spPr>
          <p:txBody>
            <a:bodyPr wrap="square" lIns="0" tIns="0" rIns="0" bIns="0" rtlCol="0" anchor="t">
              <a:spAutoFit/>
            </a:bodyPr>
            <a:lstStyle/>
            <a:p>
              <a:pPr>
                <a:lnSpc>
                  <a:spcPts val="9900"/>
                </a:lnSpc>
              </a:pPr>
              <a:r>
                <a:rPr lang="en-US" sz="6600" dirty="0" smtClean="0">
                  <a:solidFill>
                    <a:srgbClr val="A17A4C"/>
                  </a:solidFill>
                  <a:latin typeface="Oswald"/>
                </a:rPr>
                <a:t>CUVEES POMMERY </a:t>
              </a:r>
            </a:p>
            <a:p>
              <a:pPr>
                <a:lnSpc>
                  <a:spcPts val="9900"/>
                </a:lnSpc>
              </a:pPr>
              <a:r>
                <a:rPr lang="en-US" sz="6600" dirty="0" smtClean="0">
                  <a:solidFill>
                    <a:srgbClr val="A17A4C"/>
                  </a:solidFill>
                  <a:latin typeface="Oswald"/>
                </a:rPr>
                <a:t>LA PYRAMIDE QUALITATIVE</a:t>
              </a:r>
              <a:endParaRPr lang="en-US" sz="6600" dirty="0">
                <a:solidFill>
                  <a:srgbClr val="A17A4C"/>
                </a:solidFill>
                <a:latin typeface="Oswald"/>
              </a:endParaRPr>
            </a:p>
          </p:txBody>
        </p:sp>
        <p:sp>
          <p:nvSpPr>
            <p:cNvPr id="6" name="TextBox 6"/>
            <p:cNvSpPr txBox="1"/>
            <p:nvPr/>
          </p:nvSpPr>
          <p:spPr>
            <a:xfrm>
              <a:off x="-494302" y="3937619"/>
              <a:ext cx="10418745" cy="742315"/>
            </a:xfrm>
            <a:prstGeom prst="rect">
              <a:avLst/>
            </a:prstGeom>
          </p:spPr>
          <p:txBody>
            <a:bodyPr lIns="0" tIns="0" rIns="0" bIns="0" rtlCol="0" anchor="t">
              <a:spAutoFit/>
            </a:bodyPr>
            <a:lstStyle/>
            <a:p>
              <a:pPr algn="l">
                <a:lnSpc>
                  <a:spcPts val="4290"/>
                </a:lnSpc>
              </a:pPr>
              <a:r>
                <a:rPr lang="en-US" sz="3900" spc="195" dirty="0">
                  <a:solidFill>
                    <a:srgbClr val="52584D"/>
                  </a:solidFill>
                  <a:latin typeface="Oswald"/>
                </a:rPr>
                <a:t>UNIQUE </a:t>
              </a:r>
              <a:r>
                <a:rPr lang="en-US" sz="3900" spc="195" dirty="0" smtClean="0">
                  <a:solidFill>
                    <a:srgbClr val="52584D"/>
                  </a:solidFill>
                  <a:latin typeface="Oswald"/>
                </a:rPr>
                <a:t>EN </a:t>
              </a:r>
              <a:r>
                <a:rPr lang="en-US" sz="3900" spc="195" dirty="0">
                  <a:solidFill>
                    <a:srgbClr val="52584D"/>
                  </a:solidFill>
                  <a:latin typeface="Oswald"/>
                </a:rPr>
                <a:t>CHAMPAGNE </a:t>
              </a:r>
            </a:p>
          </p:txBody>
        </p:sp>
        <p:sp>
          <p:nvSpPr>
            <p:cNvPr id="7" name="TextBox 7"/>
            <p:cNvSpPr txBox="1"/>
            <p:nvPr/>
          </p:nvSpPr>
          <p:spPr>
            <a:xfrm>
              <a:off x="-495271" y="5187646"/>
              <a:ext cx="10402328" cy="5950346"/>
            </a:xfrm>
            <a:prstGeom prst="rect">
              <a:avLst/>
            </a:prstGeom>
          </p:spPr>
          <p:txBody>
            <a:bodyPr lIns="0" tIns="0" rIns="0" bIns="0" rtlCol="0" anchor="t">
              <a:spAutoFit/>
            </a:bodyPr>
            <a:lstStyle/>
            <a:p>
              <a:pPr>
                <a:lnSpc>
                  <a:spcPts val="2940"/>
                </a:lnSpc>
              </a:pPr>
              <a:r>
                <a:rPr lang="fr-FR" sz="2100" dirty="0" smtClean="0">
                  <a:solidFill>
                    <a:srgbClr val="545454"/>
                  </a:solidFill>
                  <a:latin typeface="Oswald"/>
                </a:rPr>
                <a:t>La </a:t>
              </a:r>
              <a:r>
                <a:rPr lang="fr-FR" sz="2100" dirty="0">
                  <a:solidFill>
                    <a:srgbClr val="545454"/>
                  </a:solidFill>
                  <a:latin typeface="Oswald"/>
                </a:rPr>
                <a:t>variété des raisins utilisés dans nos champagnes, </a:t>
              </a:r>
              <a:r>
                <a:rPr lang="fr-FR" sz="2100" b="1" dirty="0">
                  <a:solidFill>
                    <a:srgbClr val="545454"/>
                  </a:solidFill>
                  <a:latin typeface="Oswald"/>
                </a:rPr>
                <a:t>la qualité de la récolte annuelle</a:t>
              </a:r>
              <a:r>
                <a:rPr lang="fr-FR" sz="2100" dirty="0">
                  <a:solidFill>
                    <a:srgbClr val="545454"/>
                  </a:solidFill>
                  <a:latin typeface="Oswald"/>
                </a:rPr>
                <a:t>, la </a:t>
              </a:r>
              <a:r>
                <a:rPr lang="fr-FR" sz="2100" b="1" dirty="0">
                  <a:solidFill>
                    <a:srgbClr val="545454"/>
                  </a:solidFill>
                  <a:latin typeface="Oswald"/>
                </a:rPr>
                <a:t>sélection des millésimes pour les assemblages</a:t>
              </a:r>
              <a:r>
                <a:rPr lang="fr-FR" sz="2100" dirty="0">
                  <a:solidFill>
                    <a:srgbClr val="545454"/>
                  </a:solidFill>
                  <a:latin typeface="Oswald"/>
                </a:rPr>
                <a:t>, le temps de vieillissement en cave... autant de paramètres et de soins qui nuancent les arômes. </a:t>
              </a:r>
              <a:r>
                <a:rPr lang="fr-FR" sz="2100" dirty="0" err="1">
                  <a:solidFill>
                    <a:srgbClr val="545454"/>
                  </a:solidFill>
                  <a:latin typeface="Oswald"/>
                </a:rPr>
                <a:t>Pommery</a:t>
              </a:r>
              <a:r>
                <a:rPr lang="fr-FR" sz="2100" dirty="0">
                  <a:solidFill>
                    <a:srgbClr val="545454"/>
                  </a:solidFill>
                  <a:latin typeface="Oswald"/>
                </a:rPr>
                <a:t> s'appuie sur un principe fondamental : </a:t>
              </a:r>
              <a:r>
                <a:rPr lang="fr-FR" sz="2100" b="1" dirty="0">
                  <a:solidFill>
                    <a:srgbClr val="545454"/>
                  </a:solidFill>
                  <a:latin typeface="Oswald"/>
                </a:rPr>
                <a:t>c'est la sélection des millésimes qui composent l'assemblage, fusionnés et vieillis longuement en cave </a:t>
              </a:r>
              <a:r>
                <a:rPr lang="fr-FR" sz="2100" dirty="0">
                  <a:solidFill>
                    <a:srgbClr val="545454"/>
                  </a:solidFill>
                  <a:latin typeface="Oswald"/>
                </a:rPr>
                <a:t>- et non le dosage - qui doit être à l'origine de la typicité des vins.</a:t>
              </a:r>
              <a:endParaRPr lang="en-US" sz="2100" dirty="0">
                <a:solidFill>
                  <a:srgbClr val="545454"/>
                </a:solidFill>
                <a:latin typeface="Oswald"/>
              </a:endParaRPr>
            </a:p>
            <a:p>
              <a:pPr>
                <a:lnSpc>
                  <a:spcPts val="2940"/>
                </a:lnSpc>
              </a:pPr>
              <a:endParaRPr lang="en-US" sz="2100" dirty="0">
                <a:solidFill>
                  <a:srgbClr val="545454"/>
                </a:solidFill>
                <a:latin typeface="Oswald"/>
              </a:endParaRPr>
            </a:p>
            <a:p>
              <a:pPr>
                <a:lnSpc>
                  <a:spcPts val="2940"/>
                </a:lnSpc>
              </a:pPr>
              <a:r>
                <a:rPr lang="fr-FR" sz="2100" dirty="0" smtClean="0">
                  <a:solidFill>
                    <a:srgbClr val="545454"/>
                  </a:solidFill>
                  <a:latin typeface="Oswald"/>
                </a:rPr>
                <a:t>Le </a:t>
              </a:r>
              <a:r>
                <a:rPr lang="fr-FR" sz="2100" dirty="0">
                  <a:solidFill>
                    <a:srgbClr val="545454"/>
                  </a:solidFill>
                  <a:latin typeface="Oswald"/>
                </a:rPr>
                <a:t>Brut Royal réunit près de quarante crus champenois différents. L'Apanage 1874 est élaboré à partir de 17 crus. </a:t>
              </a:r>
              <a:r>
                <a:rPr lang="fr-FR" sz="2100" dirty="0" smtClean="0">
                  <a:solidFill>
                    <a:srgbClr val="545454"/>
                  </a:solidFill>
                  <a:latin typeface="Oswald"/>
                </a:rPr>
                <a:t>Le Millésimé est composé à 100% de </a:t>
              </a:r>
              <a:r>
                <a:rPr lang="fr-FR" sz="2100" dirty="0">
                  <a:solidFill>
                    <a:srgbClr val="545454"/>
                  </a:solidFill>
                  <a:latin typeface="Oswald"/>
                </a:rPr>
                <a:t>sept grands </a:t>
              </a:r>
              <a:r>
                <a:rPr lang="fr-FR" sz="2100" dirty="0" smtClean="0">
                  <a:solidFill>
                    <a:srgbClr val="545454"/>
                  </a:solidFill>
                  <a:latin typeface="Oswald"/>
                </a:rPr>
                <a:t>crus. </a:t>
              </a:r>
              <a:r>
                <a:rPr lang="fr-FR" sz="2100" dirty="0">
                  <a:solidFill>
                    <a:srgbClr val="545454"/>
                  </a:solidFill>
                  <a:latin typeface="Oswald"/>
                </a:rPr>
                <a:t>La Cuvée Louise, la plus raffinée, est un assemblage de trois grands crus parmi les plus délicats. Enfin, le Clos Pompadour est élaboré à partir d'une seule </a:t>
              </a:r>
              <a:r>
                <a:rPr lang="fr-FR" sz="2100" dirty="0" smtClean="0">
                  <a:solidFill>
                    <a:srgbClr val="545454"/>
                  </a:solidFill>
                  <a:latin typeface="Oswald"/>
                </a:rPr>
                <a:t>et unique parcelle située en plein centre de la ville de Reims.</a:t>
              </a:r>
              <a:endParaRPr lang="en-US" sz="2100" dirty="0">
                <a:solidFill>
                  <a:srgbClr val="545454"/>
                </a:solidFill>
                <a:latin typeface="Oswald"/>
              </a:endParaRPr>
            </a:p>
          </p:txBody>
        </p:sp>
      </p:grpSp>
      <p:sp>
        <p:nvSpPr>
          <p:cNvPr id="8" name="Freeform 8"/>
          <p:cNvSpPr/>
          <p:nvPr/>
        </p:nvSpPr>
        <p:spPr>
          <a:xfrm>
            <a:off x="10048094" y="3293018"/>
            <a:ext cx="6818182" cy="5906250"/>
          </a:xfrm>
          <a:custGeom>
            <a:avLst/>
            <a:gdLst/>
            <a:ahLst/>
            <a:cxnLst/>
            <a:rect l="l" t="t" r="r" b="b"/>
            <a:pathLst>
              <a:path w="6818182" h="5906250">
                <a:moveTo>
                  <a:pt x="0" y="0"/>
                </a:moveTo>
                <a:lnTo>
                  <a:pt x="6818181" y="0"/>
                </a:lnTo>
                <a:lnTo>
                  <a:pt x="6818181" y="5906250"/>
                </a:lnTo>
                <a:lnTo>
                  <a:pt x="0" y="590625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1911992" y="3080754"/>
            <a:ext cx="723603" cy="2451968"/>
          </a:xfrm>
          <a:custGeom>
            <a:avLst/>
            <a:gdLst/>
            <a:ahLst/>
            <a:cxnLst/>
            <a:rect l="l" t="t" r="r" b="b"/>
            <a:pathLst>
              <a:path w="723603" h="2451968">
                <a:moveTo>
                  <a:pt x="0" y="0"/>
                </a:moveTo>
                <a:lnTo>
                  <a:pt x="723603" y="0"/>
                </a:lnTo>
                <a:lnTo>
                  <a:pt x="723603" y="2451969"/>
                </a:lnTo>
                <a:lnTo>
                  <a:pt x="0" y="2451969"/>
                </a:lnTo>
                <a:lnTo>
                  <a:pt x="0" y="0"/>
                </a:lnTo>
                <a:close/>
              </a:path>
            </a:pathLst>
          </a:custGeom>
          <a:blipFill>
            <a:blip r:embed="rId4"/>
            <a:stretch>
              <a:fillRect l="-32228" r="-32228"/>
            </a:stretch>
          </a:blipFill>
        </p:spPr>
      </p:sp>
      <p:sp>
        <p:nvSpPr>
          <p:cNvPr id="10" name="Freeform 10"/>
          <p:cNvSpPr/>
          <p:nvPr/>
        </p:nvSpPr>
        <p:spPr>
          <a:xfrm>
            <a:off x="11138144" y="4306738"/>
            <a:ext cx="723603" cy="2451968"/>
          </a:xfrm>
          <a:custGeom>
            <a:avLst/>
            <a:gdLst/>
            <a:ahLst/>
            <a:cxnLst/>
            <a:rect l="l" t="t" r="r" b="b"/>
            <a:pathLst>
              <a:path w="723603" h="2451968">
                <a:moveTo>
                  <a:pt x="0" y="0"/>
                </a:moveTo>
                <a:lnTo>
                  <a:pt x="723603" y="0"/>
                </a:lnTo>
                <a:lnTo>
                  <a:pt x="723603" y="2451969"/>
                </a:lnTo>
                <a:lnTo>
                  <a:pt x="0" y="2451969"/>
                </a:lnTo>
                <a:lnTo>
                  <a:pt x="0" y="0"/>
                </a:lnTo>
                <a:close/>
              </a:path>
            </a:pathLst>
          </a:custGeom>
          <a:blipFill>
            <a:blip r:embed="rId5"/>
            <a:stretch>
              <a:fillRect/>
            </a:stretch>
          </a:blipFill>
        </p:spPr>
      </p:sp>
      <p:sp>
        <p:nvSpPr>
          <p:cNvPr id="11" name="Freeform 11"/>
          <p:cNvSpPr/>
          <p:nvPr/>
        </p:nvSpPr>
        <p:spPr>
          <a:xfrm>
            <a:off x="9818986" y="6806332"/>
            <a:ext cx="723603" cy="2451968"/>
          </a:xfrm>
          <a:custGeom>
            <a:avLst/>
            <a:gdLst/>
            <a:ahLst/>
            <a:cxnLst/>
            <a:rect l="l" t="t" r="r" b="b"/>
            <a:pathLst>
              <a:path w="723603" h="2451968">
                <a:moveTo>
                  <a:pt x="0" y="0"/>
                </a:moveTo>
                <a:lnTo>
                  <a:pt x="723603" y="0"/>
                </a:lnTo>
                <a:lnTo>
                  <a:pt x="723603" y="2451968"/>
                </a:lnTo>
                <a:lnTo>
                  <a:pt x="0" y="2451968"/>
                </a:lnTo>
                <a:lnTo>
                  <a:pt x="0" y="0"/>
                </a:lnTo>
                <a:close/>
              </a:path>
            </a:pathLst>
          </a:custGeom>
          <a:blipFill>
            <a:blip r:embed="rId6"/>
            <a:stretch>
              <a:fillRect/>
            </a:stretch>
          </a:blipFill>
        </p:spPr>
      </p:sp>
      <p:sp>
        <p:nvSpPr>
          <p:cNvPr id="12" name="Freeform 12"/>
          <p:cNvSpPr/>
          <p:nvPr/>
        </p:nvSpPr>
        <p:spPr>
          <a:xfrm>
            <a:off x="10552114" y="5574431"/>
            <a:ext cx="702342" cy="2368551"/>
          </a:xfrm>
          <a:custGeom>
            <a:avLst/>
            <a:gdLst/>
            <a:ahLst/>
            <a:cxnLst/>
            <a:rect l="l" t="t" r="r" b="b"/>
            <a:pathLst>
              <a:path w="702342" h="2368551">
                <a:moveTo>
                  <a:pt x="0" y="0"/>
                </a:moveTo>
                <a:lnTo>
                  <a:pt x="702342" y="0"/>
                </a:lnTo>
                <a:lnTo>
                  <a:pt x="702342" y="2368551"/>
                </a:lnTo>
                <a:lnTo>
                  <a:pt x="0" y="2368551"/>
                </a:lnTo>
                <a:lnTo>
                  <a:pt x="0" y="0"/>
                </a:lnTo>
                <a:close/>
              </a:path>
            </a:pathLst>
          </a:custGeom>
          <a:blipFill>
            <a:blip r:embed="rId7"/>
            <a:stretch>
              <a:fillRect l="-40023" t="-5205" r="-33559" b="-922"/>
            </a:stretch>
          </a:blipFill>
        </p:spPr>
      </p:sp>
      <p:sp>
        <p:nvSpPr>
          <p:cNvPr id="13" name="Freeform 13"/>
          <p:cNvSpPr/>
          <p:nvPr/>
        </p:nvSpPr>
        <p:spPr>
          <a:xfrm>
            <a:off x="12587970" y="1946267"/>
            <a:ext cx="821590" cy="2284271"/>
          </a:xfrm>
          <a:custGeom>
            <a:avLst/>
            <a:gdLst/>
            <a:ahLst/>
            <a:cxnLst/>
            <a:rect l="l" t="t" r="r" b="b"/>
            <a:pathLst>
              <a:path w="821590" h="2284271">
                <a:moveTo>
                  <a:pt x="0" y="0"/>
                </a:moveTo>
                <a:lnTo>
                  <a:pt x="821590" y="0"/>
                </a:lnTo>
                <a:lnTo>
                  <a:pt x="821590" y="2284271"/>
                </a:lnTo>
                <a:lnTo>
                  <a:pt x="0" y="2284271"/>
                </a:lnTo>
                <a:lnTo>
                  <a:pt x="0" y="0"/>
                </a:lnTo>
                <a:close/>
              </a:path>
            </a:pathLst>
          </a:custGeom>
          <a:blipFill>
            <a:blip r:embed="rId8"/>
            <a:stretch>
              <a:fillRect t="-3076" b="-3076"/>
            </a:stretch>
          </a:blipFill>
        </p:spPr>
      </p:sp>
      <p:sp>
        <p:nvSpPr>
          <p:cNvPr id="14" name="TextBox 14"/>
          <p:cNvSpPr txBox="1"/>
          <p:nvPr/>
        </p:nvSpPr>
        <p:spPr>
          <a:xfrm>
            <a:off x="14489230" y="4695020"/>
            <a:ext cx="1801030" cy="615553"/>
          </a:xfrm>
          <a:prstGeom prst="rect">
            <a:avLst/>
          </a:prstGeom>
        </p:spPr>
        <p:txBody>
          <a:bodyPr lIns="0" tIns="0" rIns="0" bIns="0" rtlCol="0" anchor="t">
            <a:spAutoFit/>
          </a:bodyPr>
          <a:lstStyle/>
          <a:p>
            <a:pPr algn="ctr">
              <a:lnSpc>
                <a:spcPts val="2379"/>
              </a:lnSpc>
            </a:pPr>
            <a:r>
              <a:rPr lang="en-US" sz="1699" dirty="0">
                <a:solidFill>
                  <a:srgbClr val="52584D"/>
                </a:solidFill>
                <a:latin typeface="Oswald Bold"/>
              </a:rPr>
              <a:t>CUVÉE </a:t>
            </a:r>
            <a:r>
              <a:rPr lang="en-US" sz="1699" dirty="0" smtClean="0">
                <a:solidFill>
                  <a:srgbClr val="52584D"/>
                </a:solidFill>
                <a:latin typeface="Oswald Bold"/>
              </a:rPr>
              <a:t>LOUISE</a:t>
            </a:r>
            <a:endParaRPr lang="en-US" sz="1699" dirty="0">
              <a:solidFill>
                <a:srgbClr val="52584D"/>
              </a:solidFill>
              <a:latin typeface="Oswald Bold"/>
            </a:endParaRPr>
          </a:p>
          <a:p>
            <a:pPr algn="ctr">
              <a:lnSpc>
                <a:spcPts val="2379"/>
              </a:lnSpc>
            </a:pPr>
            <a:r>
              <a:rPr lang="en-US" sz="1699" dirty="0">
                <a:solidFill>
                  <a:srgbClr val="52584D"/>
                </a:solidFill>
                <a:latin typeface="Oswald"/>
              </a:rPr>
              <a:t>3 GRANDS CRUS</a:t>
            </a:r>
          </a:p>
        </p:txBody>
      </p:sp>
      <p:sp>
        <p:nvSpPr>
          <p:cNvPr id="15" name="TextBox 15"/>
          <p:cNvSpPr txBox="1"/>
          <p:nvPr/>
        </p:nvSpPr>
        <p:spPr>
          <a:xfrm>
            <a:off x="15027817" y="5885645"/>
            <a:ext cx="2723845" cy="615553"/>
          </a:xfrm>
          <a:prstGeom prst="rect">
            <a:avLst/>
          </a:prstGeom>
        </p:spPr>
        <p:txBody>
          <a:bodyPr lIns="0" tIns="0" rIns="0" bIns="0" rtlCol="0" anchor="t">
            <a:spAutoFit/>
          </a:bodyPr>
          <a:lstStyle/>
          <a:p>
            <a:pPr algn="ctr">
              <a:lnSpc>
                <a:spcPts val="2379"/>
              </a:lnSpc>
            </a:pPr>
            <a:r>
              <a:rPr lang="en-US" sz="1699" dirty="0">
                <a:solidFill>
                  <a:srgbClr val="52584D"/>
                </a:solidFill>
                <a:latin typeface="Oswald Bold"/>
              </a:rPr>
              <a:t>GRAND CRU </a:t>
            </a:r>
            <a:r>
              <a:rPr lang="en-US" sz="1699" dirty="0" smtClean="0">
                <a:solidFill>
                  <a:srgbClr val="52584D"/>
                </a:solidFill>
                <a:latin typeface="Oswald Bold"/>
              </a:rPr>
              <a:t>VINTAGE</a:t>
            </a:r>
            <a:endParaRPr lang="en-US" sz="1699" dirty="0">
              <a:solidFill>
                <a:srgbClr val="52584D"/>
              </a:solidFill>
              <a:latin typeface="Oswald Bold"/>
            </a:endParaRPr>
          </a:p>
          <a:p>
            <a:pPr algn="ctr">
              <a:lnSpc>
                <a:spcPts val="2379"/>
              </a:lnSpc>
            </a:pPr>
            <a:r>
              <a:rPr lang="en-US" sz="1699" dirty="0">
                <a:solidFill>
                  <a:srgbClr val="52584D"/>
                </a:solidFill>
                <a:latin typeface="Oswald"/>
              </a:rPr>
              <a:t>7 GRANDS CRUS</a:t>
            </a:r>
          </a:p>
        </p:txBody>
      </p:sp>
      <p:sp>
        <p:nvSpPr>
          <p:cNvPr id="16" name="TextBox 16"/>
          <p:cNvSpPr txBox="1"/>
          <p:nvPr/>
        </p:nvSpPr>
        <p:spPr>
          <a:xfrm>
            <a:off x="15876114" y="7169734"/>
            <a:ext cx="1770774" cy="615553"/>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APANAGE </a:t>
            </a:r>
            <a:r>
              <a:rPr lang="en-US" sz="1699" smtClean="0">
                <a:solidFill>
                  <a:srgbClr val="52584D"/>
                </a:solidFill>
                <a:latin typeface="Oswald Bold"/>
              </a:rPr>
              <a:t>1874</a:t>
            </a:r>
            <a:endParaRPr lang="en-US" sz="1699">
              <a:solidFill>
                <a:srgbClr val="52584D"/>
              </a:solidFill>
              <a:latin typeface="Oswald Bold"/>
            </a:endParaRPr>
          </a:p>
          <a:p>
            <a:pPr algn="ctr">
              <a:lnSpc>
                <a:spcPts val="2379"/>
              </a:lnSpc>
            </a:pPr>
            <a:r>
              <a:rPr lang="en-US" sz="1699" dirty="0">
                <a:solidFill>
                  <a:srgbClr val="52584D"/>
                </a:solidFill>
                <a:latin typeface="Oswald"/>
              </a:rPr>
              <a:t>17 CRUS</a:t>
            </a:r>
          </a:p>
        </p:txBody>
      </p:sp>
      <p:sp>
        <p:nvSpPr>
          <p:cNvPr id="17" name="TextBox 17"/>
          <p:cNvSpPr txBox="1"/>
          <p:nvPr/>
        </p:nvSpPr>
        <p:spPr>
          <a:xfrm>
            <a:off x="16557940" y="8454728"/>
            <a:ext cx="1473723" cy="575945"/>
          </a:xfrm>
          <a:prstGeom prst="rect">
            <a:avLst/>
          </a:prstGeom>
        </p:spPr>
        <p:txBody>
          <a:bodyPr lIns="0" tIns="0" rIns="0" bIns="0" rtlCol="0" anchor="t">
            <a:spAutoFit/>
          </a:bodyPr>
          <a:lstStyle/>
          <a:p>
            <a:pPr algn="ctr">
              <a:lnSpc>
                <a:spcPts val="2379"/>
              </a:lnSpc>
            </a:pPr>
            <a:r>
              <a:rPr lang="en-US" sz="1699">
                <a:solidFill>
                  <a:srgbClr val="52584D"/>
                </a:solidFill>
                <a:latin typeface="Oswald Bold"/>
              </a:rPr>
              <a:t>BRUT ROYAL</a:t>
            </a:r>
          </a:p>
          <a:p>
            <a:pPr algn="ctr">
              <a:lnSpc>
                <a:spcPts val="2379"/>
              </a:lnSpc>
            </a:pPr>
            <a:r>
              <a:rPr lang="en-US" sz="1699">
                <a:solidFill>
                  <a:srgbClr val="52584D"/>
                </a:solidFill>
                <a:latin typeface="Oswald"/>
              </a:rPr>
              <a:t>40 CRUS</a:t>
            </a:r>
          </a:p>
        </p:txBody>
      </p:sp>
      <p:sp>
        <p:nvSpPr>
          <p:cNvPr id="18" name="TextBox 18"/>
          <p:cNvSpPr txBox="1"/>
          <p:nvPr/>
        </p:nvSpPr>
        <p:spPr>
          <a:xfrm>
            <a:off x="13767003" y="3520963"/>
            <a:ext cx="2080536" cy="615553"/>
          </a:xfrm>
          <a:prstGeom prst="rect">
            <a:avLst/>
          </a:prstGeom>
        </p:spPr>
        <p:txBody>
          <a:bodyPr lIns="0" tIns="0" rIns="0" bIns="0" rtlCol="0" anchor="t">
            <a:spAutoFit/>
          </a:bodyPr>
          <a:lstStyle/>
          <a:p>
            <a:pPr algn="ctr">
              <a:lnSpc>
                <a:spcPts val="2379"/>
              </a:lnSpc>
            </a:pPr>
            <a:r>
              <a:rPr lang="en-US" sz="1699" dirty="0" smtClean="0">
                <a:solidFill>
                  <a:srgbClr val="52584D"/>
                </a:solidFill>
                <a:latin typeface="Oswald Bold"/>
              </a:rPr>
              <a:t>LES CLOS POMPADOUR </a:t>
            </a:r>
            <a:endParaRPr lang="en-US" sz="1699" dirty="0">
              <a:solidFill>
                <a:srgbClr val="52584D"/>
              </a:solidFill>
              <a:latin typeface="Oswald Bold"/>
            </a:endParaRPr>
          </a:p>
          <a:p>
            <a:pPr algn="ctr">
              <a:lnSpc>
                <a:spcPts val="2379"/>
              </a:lnSpc>
            </a:pPr>
            <a:r>
              <a:rPr lang="en-US" sz="1699" dirty="0">
                <a:solidFill>
                  <a:srgbClr val="52584D"/>
                </a:solidFill>
                <a:latin typeface="Oswald"/>
              </a:rPr>
              <a:t>MONO CRU</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79830" y="7390843"/>
            <a:ext cx="1868248" cy="1867457"/>
          </a:xfrm>
          <a:custGeom>
            <a:avLst/>
            <a:gdLst/>
            <a:ahLst/>
            <a:cxnLst/>
            <a:rect l="l" t="t" r="r" b="b"/>
            <a:pathLst>
              <a:path w="1868248" h="1867457">
                <a:moveTo>
                  <a:pt x="0" y="0"/>
                </a:moveTo>
                <a:lnTo>
                  <a:pt x="1868248" y="0"/>
                </a:lnTo>
                <a:lnTo>
                  <a:pt x="1868248" y="1867457"/>
                </a:lnTo>
                <a:lnTo>
                  <a:pt x="0" y="1867457"/>
                </a:lnTo>
                <a:lnTo>
                  <a:pt x="0" y="0"/>
                </a:lnTo>
                <a:close/>
              </a:path>
            </a:pathLst>
          </a:custGeom>
          <a:blipFill>
            <a:blip r:embed="rId2"/>
            <a:stretch>
              <a:fillRect/>
            </a:stretch>
          </a:blipFill>
        </p:spPr>
      </p:sp>
      <p:sp>
        <p:nvSpPr>
          <p:cNvPr id="3" name="AutoShape 3"/>
          <p:cNvSpPr/>
          <p:nvPr/>
        </p:nvSpPr>
        <p:spPr>
          <a:xfrm>
            <a:off x="0" y="9829800"/>
            <a:ext cx="18288000" cy="457200"/>
          </a:xfrm>
          <a:prstGeom prst="rect">
            <a:avLst/>
          </a:prstGeom>
          <a:solidFill>
            <a:srgbClr val="D9D9D9">
              <a:alpha val="30980"/>
            </a:srgbClr>
          </a:solidFill>
        </p:spPr>
      </p:sp>
      <p:sp>
        <p:nvSpPr>
          <p:cNvPr id="4" name="Freeform 4"/>
          <p:cNvSpPr/>
          <p:nvPr/>
        </p:nvSpPr>
        <p:spPr>
          <a:xfrm>
            <a:off x="11669741" y="434208"/>
            <a:ext cx="5974256" cy="8961383"/>
          </a:xfrm>
          <a:custGeom>
            <a:avLst/>
            <a:gdLst/>
            <a:ahLst/>
            <a:cxnLst/>
            <a:rect l="l" t="t" r="r" b="b"/>
            <a:pathLst>
              <a:path w="5974256" h="8961383">
                <a:moveTo>
                  <a:pt x="0" y="0"/>
                </a:moveTo>
                <a:lnTo>
                  <a:pt x="5974255" y="0"/>
                </a:lnTo>
                <a:lnTo>
                  <a:pt x="5974255" y="8961384"/>
                </a:lnTo>
                <a:lnTo>
                  <a:pt x="0" y="8961384"/>
                </a:lnTo>
                <a:lnTo>
                  <a:pt x="0" y="0"/>
                </a:lnTo>
                <a:close/>
              </a:path>
            </a:pathLst>
          </a:custGeom>
          <a:blipFill>
            <a:blip r:embed="rId3"/>
            <a:stretch>
              <a:fillRect/>
            </a:stretch>
          </a:blipFill>
        </p:spPr>
      </p:sp>
      <p:grpSp>
        <p:nvGrpSpPr>
          <p:cNvPr id="5" name="Group 5"/>
          <p:cNvGrpSpPr/>
          <p:nvPr/>
        </p:nvGrpSpPr>
        <p:grpSpPr>
          <a:xfrm>
            <a:off x="1028700" y="3346687"/>
            <a:ext cx="9833359" cy="3142804"/>
            <a:chOff x="0" y="38100"/>
            <a:chExt cx="13111145" cy="4190406"/>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CUVÉE LOUISE</a:t>
              </a: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endParaRPr/>
            </a:p>
          </p:txBody>
        </p:sp>
        <p:sp>
          <p:nvSpPr>
            <p:cNvPr id="8" name="TextBox 8"/>
            <p:cNvSpPr txBox="1"/>
            <p:nvPr/>
          </p:nvSpPr>
          <p:spPr>
            <a:xfrm>
              <a:off x="0" y="3635523"/>
              <a:ext cx="13111145" cy="592983"/>
            </a:xfrm>
            <a:prstGeom prst="rect">
              <a:avLst/>
            </a:prstGeom>
          </p:spPr>
          <p:txBody>
            <a:bodyPr lIns="0" tIns="0" rIns="0" bIns="0" rtlCol="0" anchor="t">
              <a:spAutoFit/>
            </a:bodyPr>
            <a:lstStyle/>
            <a:p>
              <a:pPr>
                <a:lnSpc>
                  <a:spcPts val="3919"/>
                </a:lnSpc>
              </a:pPr>
              <a:r>
                <a:rPr lang="en-US" sz="2800" dirty="0">
                  <a:solidFill>
                    <a:srgbClr val="916D43"/>
                  </a:solidFill>
                  <a:latin typeface="Montserrat Classic"/>
                </a:rPr>
                <a:t>CHAMPAGNE POMMERY </a:t>
              </a: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36056" y="2991057"/>
            <a:ext cx="305125" cy="30512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A9B65"/>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5636056" y="3819254"/>
            <a:ext cx="305125" cy="30512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47B1"/>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5636056" y="4648254"/>
            <a:ext cx="305125" cy="30512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9FD1"/>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3722659" y="2857721"/>
            <a:ext cx="305125" cy="30512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ABEA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14" name="Group 14"/>
          <p:cNvGrpSpPr/>
          <p:nvPr/>
        </p:nvGrpSpPr>
        <p:grpSpPr>
          <a:xfrm>
            <a:off x="13722659" y="3876038"/>
            <a:ext cx="305125" cy="30512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FA98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17" name="Group 17"/>
          <p:cNvGrpSpPr/>
          <p:nvPr/>
        </p:nvGrpSpPr>
        <p:grpSpPr>
          <a:xfrm>
            <a:off x="13722659" y="4514918"/>
            <a:ext cx="305125" cy="305125"/>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5B8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sp>
        <p:nvSpPr>
          <p:cNvPr id="20" name="TextBox 20"/>
          <p:cNvSpPr txBox="1"/>
          <p:nvPr/>
        </p:nvSpPr>
        <p:spPr>
          <a:xfrm>
            <a:off x="6088727" y="2952957"/>
            <a:ext cx="2598492" cy="641201"/>
          </a:xfrm>
          <a:prstGeom prst="rect">
            <a:avLst/>
          </a:prstGeom>
        </p:spPr>
        <p:txBody>
          <a:bodyPr lIns="0" tIns="0" rIns="0" bIns="0" rtlCol="0" anchor="t">
            <a:spAutoFit/>
          </a:bodyPr>
          <a:lstStyle/>
          <a:p>
            <a:pPr>
              <a:lnSpc>
                <a:spcPts val="2519"/>
              </a:lnSpc>
            </a:pPr>
            <a:r>
              <a:rPr lang="en-US" sz="1799" dirty="0" smtClean="0">
                <a:solidFill>
                  <a:srgbClr val="545454"/>
                </a:solidFill>
                <a:latin typeface="Oswald"/>
              </a:rPr>
              <a:t>La </a:t>
            </a:r>
            <a:r>
              <a:rPr lang="en-US" sz="1799" dirty="0" err="1" smtClean="0">
                <a:solidFill>
                  <a:srgbClr val="545454"/>
                </a:solidFill>
                <a:latin typeface="Oswald"/>
              </a:rPr>
              <a:t>couleur</a:t>
            </a:r>
            <a:r>
              <a:rPr lang="en-US" sz="1799" dirty="0" smtClean="0">
                <a:solidFill>
                  <a:srgbClr val="545454"/>
                </a:solidFill>
                <a:latin typeface="Oswald"/>
              </a:rPr>
              <a:t> or </a:t>
            </a:r>
            <a:r>
              <a:rPr lang="en-US" sz="1799" dirty="0" err="1" smtClean="0">
                <a:solidFill>
                  <a:srgbClr val="545454"/>
                </a:solidFill>
                <a:latin typeface="Oswald"/>
              </a:rPr>
              <a:t>représente</a:t>
            </a:r>
            <a:r>
              <a:rPr lang="en-US" sz="1799" dirty="0" smtClean="0">
                <a:solidFill>
                  <a:srgbClr val="545454"/>
                </a:solidFill>
                <a:latin typeface="Oswald"/>
              </a:rPr>
              <a:t> le </a:t>
            </a:r>
            <a:r>
              <a:rPr lang="en-US" sz="1799" dirty="0" err="1" smtClean="0">
                <a:solidFill>
                  <a:srgbClr val="545454"/>
                </a:solidFill>
                <a:latin typeface="Oswald"/>
              </a:rPr>
              <a:t>précieux</a:t>
            </a:r>
            <a:r>
              <a:rPr lang="en-US" sz="1799" dirty="0" smtClean="0">
                <a:solidFill>
                  <a:srgbClr val="545454"/>
                </a:solidFill>
                <a:latin typeface="Oswald"/>
              </a:rPr>
              <a:t> Chardonnay</a:t>
            </a:r>
            <a:endParaRPr lang="en-US" sz="1799" dirty="0">
              <a:solidFill>
                <a:srgbClr val="545454"/>
              </a:solidFill>
              <a:latin typeface="Oswald"/>
            </a:endParaRPr>
          </a:p>
        </p:txBody>
      </p:sp>
      <p:sp>
        <p:nvSpPr>
          <p:cNvPr id="21" name="TextBox 21"/>
          <p:cNvSpPr txBox="1"/>
          <p:nvPr/>
        </p:nvSpPr>
        <p:spPr>
          <a:xfrm>
            <a:off x="6088727" y="3781154"/>
            <a:ext cx="2746038" cy="641201"/>
          </a:xfrm>
          <a:prstGeom prst="rect">
            <a:avLst/>
          </a:prstGeom>
        </p:spPr>
        <p:txBody>
          <a:bodyPr wrap="square" lIns="0" tIns="0" rIns="0" bIns="0" rtlCol="0" anchor="t">
            <a:spAutoFit/>
          </a:bodyPr>
          <a:lstStyle/>
          <a:p>
            <a:pPr>
              <a:lnSpc>
                <a:spcPts val="2519"/>
              </a:lnSpc>
            </a:pPr>
            <a:r>
              <a:rPr lang="en-US" sz="1799" dirty="0" smtClean="0">
                <a:solidFill>
                  <a:srgbClr val="545454"/>
                </a:solidFill>
                <a:latin typeface="Oswald"/>
              </a:rPr>
              <a:t>Le Bleu </a:t>
            </a:r>
            <a:r>
              <a:rPr lang="en-US" sz="1799" dirty="0" err="1" smtClean="0">
                <a:solidFill>
                  <a:srgbClr val="545454"/>
                </a:solidFill>
                <a:latin typeface="Oswald"/>
              </a:rPr>
              <a:t>est</a:t>
            </a:r>
            <a:r>
              <a:rPr lang="en-US" sz="1799" dirty="0" smtClean="0">
                <a:solidFill>
                  <a:srgbClr val="545454"/>
                </a:solidFill>
                <a:latin typeface="Oswald"/>
              </a:rPr>
              <a:t> la </a:t>
            </a:r>
            <a:r>
              <a:rPr lang="en-US" sz="1799" dirty="0" err="1" smtClean="0">
                <a:solidFill>
                  <a:srgbClr val="545454"/>
                </a:solidFill>
                <a:latin typeface="Oswald"/>
              </a:rPr>
              <a:t>couleur</a:t>
            </a:r>
            <a:r>
              <a:rPr lang="en-US" sz="1799" dirty="0" smtClean="0">
                <a:solidFill>
                  <a:srgbClr val="545454"/>
                </a:solidFill>
                <a:latin typeface="Oswald"/>
              </a:rPr>
              <a:t> </a:t>
            </a:r>
            <a:r>
              <a:rPr lang="en-US" sz="1799" dirty="0" err="1" smtClean="0">
                <a:solidFill>
                  <a:srgbClr val="545454"/>
                </a:solidFill>
                <a:latin typeface="Oswald"/>
              </a:rPr>
              <a:t>iconnique</a:t>
            </a:r>
            <a:r>
              <a:rPr lang="en-US" sz="1799" dirty="0" smtClean="0">
                <a:solidFill>
                  <a:srgbClr val="545454"/>
                </a:solidFill>
                <a:latin typeface="Oswald"/>
              </a:rPr>
              <a:t> de la </a:t>
            </a:r>
            <a:r>
              <a:rPr lang="en-US" sz="1799" dirty="0" err="1" smtClean="0">
                <a:solidFill>
                  <a:srgbClr val="545454"/>
                </a:solidFill>
                <a:latin typeface="Oswald"/>
              </a:rPr>
              <a:t>Maison</a:t>
            </a:r>
            <a:r>
              <a:rPr lang="en-US" sz="1799" dirty="0" smtClean="0">
                <a:solidFill>
                  <a:srgbClr val="545454"/>
                </a:solidFill>
                <a:latin typeface="Oswald"/>
              </a:rPr>
              <a:t> </a:t>
            </a:r>
            <a:r>
              <a:rPr lang="en-US" sz="1799" dirty="0" err="1" smtClean="0">
                <a:solidFill>
                  <a:srgbClr val="545454"/>
                </a:solidFill>
                <a:latin typeface="Oswald"/>
              </a:rPr>
              <a:t>Pommery</a:t>
            </a:r>
            <a:endParaRPr lang="en-US" sz="1799" dirty="0">
              <a:solidFill>
                <a:srgbClr val="545454"/>
              </a:solidFill>
              <a:latin typeface="Oswald"/>
            </a:endParaRPr>
          </a:p>
        </p:txBody>
      </p:sp>
      <p:sp>
        <p:nvSpPr>
          <p:cNvPr id="22" name="TextBox 22"/>
          <p:cNvSpPr txBox="1"/>
          <p:nvPr/>
        </p:nvSpPr>
        <p:spPr>
          <a:xfrm>
            <a:off x="6088727" y="4610154"/>
            <a:ext cx="2598492" cy="935641"/>
          </a:xfrm>
          <a:prstGeom prst="rect">
            <a:avLst/>
          </a:prstGeom>
        </p:spPr>
        <p:txBody>
          <a:bodyPr lIns="0" tIns="0" rIns="0" bIns="0" rtlCol="0" anchor="t">
            <a:spAutoFit/>
          </a:bodyPr>
          <a:lstStyle/>
          <a:p>
            <a:pPr>
              <a:lnSpc>
                <a:spcPts val="2519"/>
              </a:lnSpc>
            </a:pPr>
            <a:r>
              <a:rPr lang="en-US" sz="1799" dirty="0" smtClean="0">
                <a:solidFill>
                  <a:srgbClr val="545454"/>
                </a:solidFill>
                <a:latin typeface="Oswald"/>
              </a:rPr>
              <a:t>Le Vert </a:t>
            </a:r>
            <a:r>
              <a:rPr lang="en-US" sz="1799" dirty="0" err="1" smtClean="0">
                <a:solidFill>
                  <a:srgbClr val="545454"/>
                </a:solidFill>
                <a:latin typeface="Oswald"/>
              </a:rPr>
              <a:t>d’eau</a:t>
            </a:r>
            <a:r>
              <a:rPr lang="en-US" sz="1799" dirty="0" smtClean="0">
                <a:solidFill>
                  <a:srgbClr val="545454"/>
                </a:solidFill>
                <a:latin typeface="Oswald"/>
              </a:rPr>
              <a:t> </a:t>
            </a:r>
            <a:r>
              <a:rPr lang="en-US" sz="1799" dirty="0" err="1" smtClean="0">
                <a:solidFill>
                  <a:srgbClr val="545454"/>
                </a:solidFill>
                <a:latin typeface="Oswald"/>
              </a:rPr>
              <a:t>révèle</a:t>
            </a:r>
            <a:r>
              <a:rPr lang="en-US" sz="1799" dirty="0" smtClean="0">
                <a:solidFill>
                  <a:srgbClr val="545454"/>
                </a:solidFill>
                <a:latin typeface="Oswald"/>
              </a:rPr>
              <a:t> </a:t>
            </a:r>
            <a:r>
              <a:rPr lang="en-US" sz="1799" dirty="0" err="1" smtClean="0">
                <a:solidFill>
                  <a:srgbClr val="545454"/>
                </a:solidFill>
                <a:latin typeface="Oswald"/>
              </a:rPr>
              <a:t>notre</a:t>
            </a:r>
            <a:r>
              <a:rPr lang="en-US" sz="1799" dirty="0" smtClean="0">
                <a:solidFill>
                  <a:srgbClr val="545454"/>
                </a:solidFill>
                <a:latin typeface="Oswald"/>
              </a:rPr>
              <a:t> engagement pour la </a:t>
            </a:r>
            <a:r>
              <a:rPr lang="en-US" sz="1799" dirty="0" err="1" smtClean="0">
                <a:solidFill>
                  <a:srgbClr val="545454"/>
                </a:solidFill>
                <a:latin typeface="Oswald"/>
              </a:rPr>
              <a:t>biodiversité</a:t>
            </a:r>
            <a:endParaRPr lang="en-US" sz="1799" dirty="0">
              <a:solidFill>
                <a:srgbClr val="545454"/>
              </a:solidFill>
              <a:latin typeface="Oswald"/>
            </a:endParaRPr>
          </a:p>
        </p:txBody>
      </p:sp>
      <p:sp>
        <p:nvSpPr>
          <p:cNvPr id="23" name="Freeform 23"/>
          <p:cNvSpPr/>
          <p:nvPr/>
        </p:nvSpPr>
        <p:spPr>
          <a:xfrm>
            <a:off x="8687219" y="1696884"/>
            <a:ext cx="5035441" cy="6893233"/>
          </a:xfrm>
          <a:custGeom>
            <a:avLst/>
            <a:gdLst/>
            <a:ahLst/>
            <a:cxnLst/>
            <a:rect l="l" t="t" r="r" b="b"/>
            <a:pathLst>
              <a:path w="5035441" h="6893233">
                <a:moveTo>
                  <a:pt x="0" y="0"/>
                </a:moveTo>
                <a:lnTo>
                  <a:pt x="5035440" y="0"/>
                </a:lnTo>
                <a:lnTo>
                  <a:pt x="5035440" y="6893232"/>
                </a:lnTo>
                <a:lnTo>
                  <a:pt x="0" y="6893232"/>
                </a:lnTo>
                <a:lnTo>
                  <a:pt x="0" y="0"/>
                </a:lnTo>
                <a:close/>
              </a:path>
            </a:pathLst>
          </a:custGeom>
          <a:blipFill>
            <a:blip r:embed="rId2"/>
            <a:stretch>
              <a:fillRect l="-6492" t="-26" b="-26"/>
            </a:stretch>
          </a:blipFill>
        </p:spPr>
      </p:sp>
      <p:sp>
        <p:nvSpPr>
          <p:cNvPr id="24" name="Freeform 24"/>
          <p:cNvSpPr/>
          <p:nvPr/>
        </p:nvSpPr>
        <p:spPr>
          <a:xfrm>
            <a:off x="1798716" y="1944799"/>
            <a:ext cx="3694465" cy="6770117"/>
          </a:xfrm>
          <a:custGeom>
            <a:avLst/>
            <a:gdLst/>
            <a:ahLst/>
            <a:cxnLst/>
            <a:rect l="l" t="t" r="r" b="b"/>
            <a:pathLst>
              <a:path w="3694465" h="6770117">
                <a:moveTo>
                  <a:pt x="0" y="0"/>
                </a:moveTo>
                <a:lnTo>
                  <a:pt x="3694465" y="0"/>
                </a:lnTo>
                <a:lnTo>
                  <a:pt x="3694465" y="6770117"/>
                </a:lnTo>
                <a:lnTo>
                  <a:pt x="0" y="6770117"/>
                </a:lnTo>
                <a:lnTo>
                  <a:pt x="0" y="0"/>
                </a:lnTo>
                <a:close/>
              </a:path>
            </a:pathLst>
          </a:custGeom>
          <a:blipFill>
            <a:blip r:embed="rId3"/>
            <a:stretch>
              <a:fillRect r="-12126"/>
            </a:stretch>
          </a:blipFill>
        </p:spPr>
      </p:sp>
      <p:sp>
        <p:nvSpPr>
          <p:cNvPr id="25" name="Freeform 25"/>
          <p:cNvSpPr/>
          <p:nvPr/>
        </p:nvSpPr>
        <p:spPr>
          <a:xfrm>
            <a:off x="236138" y="2599665"/>
            <a:ext cx="2467137" cy="5971401"/>
          </a:xfrm>
          <a:custGeom>
            <a:avLst/>
            <a:gdLst/>
            <a:ahLst/>
            <a:cxnLst/>
            <a:rect l="l" t="t" r="r" b="b"/>
            <a:pathLst>
              <a:path w="2467137" h="5971401">
                <a:moveTo>
                  <a:pt x="0" y="0"/>
                </a:moveTo>
                <a:lnTo>
                  <a:pt x="2467136" y="0"/>
                </a:lnTo>
                <a:lnTo>
                  <a:pt x="2467136" y="5971401"/>
                </a:lnTo>
                <a:lnTo>
                  <a:pt x="0" y="5971401"/>
                </a:lnTo>
                <a:lnTo>
                  <a:pt x="0" y="0"/>
                </a:lnTo>
                <a:close/>
              </a:path>
            </a:pathLst>
          </a:custGeom>
          <a:blipFill>
            <a:blip r:embed="rId4"/>
            <a:stretch>
              <a:fillRect t="-8360" b="-3304"/>
            </a:stretch>
          </a:blipFill>
        </p:spPr>
      </p:sp>
      <p:sp>
        <p:nvSpPr>
          <p:cNvPr id="26" name="TextBox 26"/>
          <p:cNvSpPr txBox="1"/>
          <p:nvPr/>
        </p:nvSpPr>
        <p:spPr>
          <a:xfrm>
            <a:off x="1537637" y="8904987"/>
            <a:ext cx="2854613" cy="306705"/>
          </a:xfrm>
          <a:prstGeom prst="rect">
            <a:avLst/>
          </a:prstGeom>
        </p:spPr>
        <p:txBody>
          <a:bodyPr lIns="0" tIns="0" rIns="0" bIns="0" rtlCol="0" anchor="t">
            <a:spAutoFit/>
          </a:bodyPr>
          <a:lstStyle/>
          <a:p>
            <a:pPr algn="ctr">
              <a:lnSpc>
                <a:spcPts val="2519"/>
              </a:lnSpc>
            </a:pPr>
            <a:r>
              <a:rPr lang="en-US" sz="1799" dirty="0">
                <a:solidFill>
                  <a:srgbClr val="545454"/>
                </a:solidFill>
                <a:latin typeface="Oswald Bold"/>
              </a:rPr>
              <a:t>CUVÉE LOUISE EXTRA-BRUT</a:t>
            </a:r>
          </a:p>
        </p:txBody>
      </p:sp>
      <p:sp>
        <p:nvSpPr>
          <p:cNvPr id="27" name="TextBox 27"/>
          <p:cNvSpPr txBox="1"/>
          <p:nvPr/>
        </p:nvSpPr>
        <p:spPr>
          <a:xfrm>
            <a:off x="9298069" y="8904987"/>
            <a:ext cx="3068738" cy="306705"/>
          </a:xfrm>
          <a:prstGeom prst="rect">
            <a:avLst/>
          </a:prstGeom>
        </p:spPr>
        <p:txBody>
          <a:bodyPr lIns="0" tIns="0" rIns="0" bIns="0" rtlCol="0" anchor="t">
            <a:spAutoFit/>
          </a:bodyPr>
          <a:lstStyle/>
          <a:p>
            <a:pPr algn="ctr">
              <a:lnSpc>
                <a:spcPts val="2519"/>
              </a:lnSpc>
            </a:pPr>
            <a:r>
              <a:rPr lang="en-US" sz="1799">
                <a:solidFill>
                  <a:srgbClr val="545454"/>
                </a:solidFill>
                <a:latin typeface="Oswald Bold"/>
              </a:rPr>
              <a:t>CUVÉE LOUISE ROSÉ</a:t>
            </a:r>
          </a:p>
        </p:txBody>
      </p:sp>
      <p:sp>
        <p:nvSpPr>
          <p:cNvPr id="28" name="TextBox 28"/>
          <p:cNvSpPr txBox="1"/>
          <p:nvPr/>
        </p:nvSpPr>
        <p:spPr>
          <a:xfrm>
            <a:off x="5052125" y="459722"/>
            <a:ext cx="8826316" cy="885884"/>
          </a:xfrm>
          <a:prstGeom prst="rect">
            <a:avLst/>
          </a:prstGeom>
        </p:spPr>
        <p:txBody>
          <a:bodyPr lIns="0" tIns="0" rIns="0" bIns="0" rtlCol="0" anchor="t">
            <a:spAutoFit/>
          </a:bodyPr>
          <a:lstStyle/>
          <a:p>
            <a:pPr algn="ctr">
              <a:lnSpc>
                <a:spcPts val="3639"/>
              </a:lnSpc>
            </a:pPr>
            <a:r>
              <a:rPr lang="fr-FR" sz="2599" dirty="0">
                <a:solidFill>
                  <a:srgbClr val="545454"/>
                </a:solidFill>
                <a:latin typeface="Oswald Bold"/>
              </a:rPr>
              <a:t>Les lignes colorées rappellent les rangées de vignes de nos vignobles d'Aÿ-Champagne, de Cramant et d'Avize. </a:t>
            </a:r>
            <a:endParaRPr lang="fr-FR" sz="2599" dirty="0" smtClean="0">
              <a:solidFill>
                <a:srgbClr val="545454"/>
              </a:solidFill>
              <a:latin typeface="Oswald Bold"/>
            </a:endParaRPr>
          </a:p>
        </p:txBody>
      </p:sp>
      <p:sp>
        <p:nvSpPr>
          <p:cNvPr id="29" name="TextBox 29"/>
          <p:cNvSpPr txBox="1"/>
          <p:nvPr/>
        </p:nvSpPr>
        <p:spPr>
          <a:xfrm>
            <a:off x="14256044" y="2799756"/>
            <a:ext cx="3769988" cy="935641"/>
          </a:xfrm>
          <a:prstGeom prst="rect">
            <a:avLst/>
          </a:prstGeom>
        </p:spPr>
        <p:txBody>
          <a:bodyPr lIns="0" tIns="0" rIns="0" bIns="0" rtlCol="0" anchor="t">
            <a:spAutoFit/>
          </a:bodyPr>
          <a:lstStyle/>
          <a:p>
            <a:pPr>
              <a:lnSpc>
                <a:spcPts val="2519"/>
              </a:lnSpc>
            </a:pPr>
            <a:r>
              <a:rPr lang="fr-FR" sz="1799" dirty="0" smtClean="0">
                <a:solidFill>
                  <a:srgbClr val="545454"/>
                </a:solidFill>
                <a:latin typeface="Oswald"/>
              </a:rPr>
              <a:t>Le Rose </a:t>
            </a:r>
            <a:r>
              <a:rPr lang="fr-FR" sz="1799" dirty="0">
                <a:solidFill>
                  <a:srgbClr val="545454"/>
                </a:solidFill>
                <a:latin typeface="Oswald"/>
              </a:rPr>
              <a:t>pour l'assemblage délicat de Champagne et de vin rouge du village Grand Cru de Bouzy</a:t>
            </a:r>
            <a:endParaRPr lang="en-US" sz="1799" dirty="0">
              <a:solidFill>
                <a:srgbClr val="545454"/>
              </a:solidFill>
              <a:latin typeface="Oswald"/>
            </a:endParaRPr>
          </a:p>
        </p:txBody>
      </p:sp>
      <p:sp>
        <p:nvSpPr>
          <p:cNvPr id="30" name="TextBox 30"/>
          <p:cNvSpPr txBox="1"/>
          <p:nvPr/>
        </p:nvSpPr>
        <p:spPr>
          <a:xfrm>
            <a:off x="14256044" y="3890341"/>
            <a:ext cx="3505474" cy="294440"/>
          </a:xfrm>
          <a:prstGeom prst="rect">
            <a:avLst/>
          </a:prstGeom>
        </p:spPr>
        <p:txBody>
          <a:bodyPr lIns="0" tIns="0" rIns="0" bIns="0" rtlCol="0" anchor="t">
            <a:spAutoFit/>
          </a:bodyPr>
          <a:lstStyle/>
          <a:p>
            <a:pPr>
              <a:lnSpc>
                <a:spcPts val="2519"/>
              </a:lnSpc>
            </a:pPr>
            <a:r>
              <a:rPr lang="en-US" sz="1799" dirty="0" err="1" smtClean="0">
                <a:solidFill>
                  <a:srgbClr val="545454"/>
                </a:solidFill>
                <a:latin typeface="Oswald"/>
              </a:rPr>
              <a:t>L’Or</a:t>
            </a:r>
            <a:r>
              <a:rPr lang="en-US" sz="1799" dirty="0" smtClean="0">
                <a:solidFill>
                  <a:srgbClr val="545454"/>
                </a:solidFill>
                <a:latin typeface="Oswald"/>
              </a:rPr>
              <a:t> pour le </a:t>
            </a:r>
            <a:r>
              <a:rPr lang="en-US" sz="1799" dirty="0" err="1" smtClean="0">
                <a:solidFill>
                  <a:srgbClr val="545454"/>
                </a:solidFill>
                <a:latin typeface="Oswald"/>
              </a:rPr>
              <a:t>précieux</a:t>
            </a:r>
            <a:r>
              <a:rPr lang="en-US" sz="1799" dirty="0" smtClean="0">
                <a:solidFill>
                  <a:srgbClr val="545454"/>
                </a:solidFill>
                <a:latin typeface="Oswald"/>
              </a:rPr>
              <a:t> Chardonnay</a:t>
            </a:r>
            <a:endParaRPr lang="en-US" sz="1799" dirty="0">
              <a:solidFill>
                <a:srgbClr val="545454"/>
              </a:solidFill>
              <a:latin typeface="Oswald"/>
            </a:endParaRPr>
          </a:p>
        </p:txBody>
      </p:sp>
      <p:sp>
        <p:nvSpPr>
          <p:cNvPr id="31" name="TextBox 31"/>
          <p:cNvSpPr txBox="1"/>
          <p:nvPr/>
        </p:nvSpPr>
        <p:spPr>
          <a:xfrm>
            <a:off x="14256044" y="4476416"/>
            <a:ext cx="3769988" cy="935641"/>
          </a:xfrm>
          <a:prstGeom prst="rect">
            <a:avLst/>
          </a:prstGeom>
        </p:spPr>
        <p:txBody>
          <a:bodyPr lIns="0" tIns="0" rIns="0" bIns="0" rtlCol="0" anchor="t">
            <a:spAutoFit/>
          </a:bodyPr>
          <a:lstStyle/>
          <a:p>
            <a:pPr>
              <a:lnSpc>
                <a:spcPts val="2519"/>
              </a:lnSpc>
            </a:pPr>
            <a:r>
              <a:rPr lang="fr-FR" sz="1799" dirty="0" smtClean="0">
                <a:solidFill>
                  <a:srgbClr val="545454"/>
                </a:solidFill>
                <a:latin typeface="Oswald"/>
              </a:rPr>
              <a:t>Bleu </a:t>
            </a:r>
            <a:r>
              <a:rPr lang="fr-FR" sz="1799" dirty="0">
                <a:solidFill>
                  <a:srgbClr val="545454"/>
                </a:solidFill>
                <a:latin typeface="Oswald"/>
              </a:rPr>
              <a:t>pour l'eau afin d'exprimer le véritable engagement de notre Maison envers son utilisation</a:t>
            </a:r>
            <a:endParaRPr lang="en-US" sz="1799" dirty="0">
              <a:solidFill>
                <a:srgbClr val="545454"/>
              </a:solidFill>
              <a:latin typeface="Oswald"/>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0197" y="762000"/>
            <a:ext cx="6382047" cy="9525000"/>
          </a:xfrm>
          <a:custGeom>
            <a:avLst/>
            <a:gdLst/>
            <a:ahLst/>
            <a:cxnLst/>
            <a:rect l="l" t="t" r="r" b="b"/>
            <a:pathLst>
              <a:path w="6382047" h="9525000">
                <a:moveTo>
                  <a:pt x="0" y="0"/>
                </a:moveTo>
                <a:lnTo>
                  <a:pt x="6382046" y="0"/>
                </a:lnTo>
                <a:lnTo>
                  <a:pt x="6382046" y="9525000"/>
                </a:lnTo>
                <a:lnTo>
                  <a:pt x="0" y="9525000"/>
                </a:lnTo>
                <a:lnTo>
                  <a:pt x="0" y="0"/>
                </a:lnTo>
                <a:close/>
              </a:path>
            </a:pathLst>
          </a:custGeom>
          <a:blipFill>
            <a:blip r:embed="rId2"/>
            <a:stretch>
              <a:fillRect t="-252" b="-252"/>
            </a:stretch>
          </a:blipFill>
        </p:spPr>
      </p:sp>
      <p:sp>
        <p:nvSpPr>
          <p:cNvPr id="3" name="Freeform 3"/>
          <p:cNvSpPr/>
          <p:nvPr/>
        </p:nvSpPr>
        <p:spPr>
          <a:xfrm>
            <a:off x="7770937" y="3130228"/>
            <a:ext cx="4212155" cy="5554451"/>
          </a:xfrm>
          <a:custGeom>
            <a:avLst/>
            <a:gdLst/>
            <a:ahLst/>
            <a:cxnLst/>
            <a:rect l="l" t="t" r="r" b="b"/>
            <a:pathLst>
              <a:path w="4212155" h="5554451">
                <a:moveTo>
                  <a:pt x="0" y="0"/>
                </a:moveTo>
                <a:lnTo>
                  <a:pt x="4212155" y="0"/>
                </a:lnTo>
                <a:lnTo>
                  <a:pt x="4212155" y="5554451"/>
                </a:lnTo>
                <a:lnTo>
                  <a:pt x="0" y="5554451"/>
                </a:lnTo>
                <a:lnTo>
                  <a:pt x="0" y="0"/>
                </a:lnTo>
                <a:close/>
              </a:path>
            </a:pathLst>
          </a:custGeom>
          <a:blipFill>
            <a:blip r:embed="rId3"/>
            <a:stretch>
              <a:fillRect l="-766" r="-1210"/>
            </a:stretch>
          </a:blipFill>
        </p:spPr>
      </p:sp>
      <p:sp>
        <p:nvSpPr>
          <p:cNvPr id="4" name="TextBox 4"/>
          <p:cNvSpPr txBox="1"/>
          <p:nvPr/>
        </p:nvSpPr>
        <p:spPr>
          <a:xfrm>
            <a:off x="12460469" y="3263867"/>
            <a:ext cx="4798831" cy="5745163"/>
          </a:xfrm>
          <a:prstGeom prst="rect">
            <a:avLst/>
          </a:prstGeom>
        </p:spPr>
        <p:txBody>
          <a:bodyPr lIns="0" tIns="0" rIns="0" bIns="0" rtlCol="0" anchor="t">
            <a:spAutoFit/>
          </a:bodyPr>
          <a:lstStyle/>
          <a:p>
            <a:pPr algn="l">
              <a:lnSpc>
                <a:spcPts val="3219"/>
              </a:lnSpc>
            </a:pPr>
            <a:r>
              <a:rPr lang="en-US" sz="2299" dirty="0" smtClean="0">
                <a:solidFill>
                  <a:srgbClr val="545454"/>
                </a:solidFill>
                <a:latin typeface="Oswald"/>
              </a:rPr>
              <a:t>La </a:t>
            </a:r>
            <a:r>
              <a:rPr lang="en-US" sz="2299" dirty="0" err="1" smtClean="0">
                <a:solidFill>
                  <a:srgbClr val="545454"/>
                </a:solidFill>
                <a:latin typeface="Oswald"/>
              </a:rPr>
              <a:t>Cuvée</a:t>
            </a:r>
            <a:r>
              <a:rPr lang="en-US" sz="2299" dirty="0" smtClean="0">
                <a:solidFill>
                  <a:srgbClr val="545454"/>
                </a:solidFill>
                <a:latin typeface="Oswald"/>
              </a:rPr>
              <a:t> Louise Nature </a:t>
            </a:r>
            <a:r>
              <a:rPr lang="en-US" sz="2299" dirty="0" err="1" smtClean="0">
                <a:solidFill>
                  <a:srgbClr val="545454"/>
                </a:solidFill>
                <a:latin typeface="Oswald"/>
              </a:rPr>
              <a:t>est</a:t>
            </a:r>
            <a:r>
              <a:rPr lang="en-US" sz="2299" dirty="0" smtClean="0">
                <a:solidFill>
                  <a:srgbClr val="545454"/>
                </a:solidFill>
                <a:latin typeface="Oswald"/>
              </a:rPr>
              <a:t> </a:t>
            </a:r>
            <a:r>
              <a:rPr lang="en-US" sz="2299" dirty="0" err="1" smtClean="0">
                <a:solidFill>
                  <a:srgbClr val="545454"/>
                </a:solidFill>
                <a:latin typeface="Oswald"/>
              </a:rPr>
              <a:t>l’expression</a:t>
            </a:r>
            <a:r>
              <a:rPr lang="en-US" sz="2299" dirty="0" smtClean="0">
                <a:solidFill>
                  <a:srgbClr val="545454"/>
                </a:solidFill>
                <a:latin typeface="Oswald"/>
              </a:rPr>
              <a:t> la plus </a:t>
            </a:r>
            <a:r>
              <a:rPr lang="en-US" sz="2299" dirty="0" err="1" smtClean="0">
                <a:solidFill>
                  <a:srgbClr val="545454"/>
                </a:solidFill>
                <a:latin typeface="Oswald"/>
              </a:rPr>
              <a:t>authentique</a:t>
            </a:r>
            <a:r>
              <a:rPr lang="en-US" sz="2299" dirty="0" smtClean="0">
                <a:solidFill>
                  <a:srgbClr val="545454"/>
                </a:solidFill>
                <a:latin typeface="Oswald"/>
              </a:rPr>
              <a:t> et la plus pure des grands terroirs qui la </a:t>
            </a:r>
            <a:r>
              <a:rPr lang="en-US" sz="2299" dirty="0" err="1" smtClean="0">
                <a:solidFill>
                  <a:srgbClr val="545454"/>
                </a:solidFill>
                <a:latin typeface="Oswald"/>
              </a:rPr>
              <a:t>composent</a:t>
            </a:r>
            <a:r>
              <a:rPr lang="en-US" sz="2299" dirty="0" smtClean="0">
                <a:solidFill>
                  <a:srgbClr val="545454"/>
                </a:solidFill>
                <a:latin typeface="Oswald"/>
              </a:rPr>
              <a:t>. Elle </a:t>
            </a:r>
            <a:r>
              <a:rPr lang="en-US" sz="2299" dirty="0" err="1" smtClean="0">
                <a:solidFill>
                  <a:srgbClr val="545454"/>
                </a:solidFill>
                <a:latin typeface="Oswald"/>
              </a:rPr>
              <a:t>est</a:t>
            </a:r>
            <a:r>
              <a:rPr lang="en-US" sz="2299" dirty="0" smtClean="0">
                <a:solidFill>
                  <a:srgbClr val="545454"/>
                </a:solidFill>
                <a:latin typeface="Oswald"/>
              </a:rPr>
              <a:t> </a:t>
            </a:r>
            <a:r>
              <a:rPr lang="en-US" sz="2299" dirty="0" err="1" smtClean="0">
                <a:solidFill>
                  <a:srgbClr val="545454"/>
                </a:solidFill>
                <a:latin typeface="Oswald"/>
              </a:rPr>
              <a:t>réservée</a:t>
            </a:r>
            <a:r>
              <a:rPr lang="en-US" sz="2299" dirty="0" smtClean="0">
                <a:solidFill>
                  <a:srgbClr val="545454"/>
                </a:solidFill>
                <a:latin typeface="Oswald"/>
              </a:rPr>
              <a:t> aux </a:t>
            </a:r>
            <a:r>
              <a:rPr lang="en-US" sz="2299" dirty="0" err="1" smtClean="0">
                <a:solidFill>
                  <a:srgbClr val="545454"/>
                </a:solidFill>
                <a:latin typeface="Oswald"/>
              </a:rPr>
              <a:t>millésimés</a:t>
            </a:r>
            <a:r>
              <a:rPr lang="en-US" sz="2299" dirty="0" smtClean="0">
                <a:solidFill>
                  <a:srgbClr val="545454"/>
                </a:solidFill>
                <a:latin typeface="Oswald"/>
              </a:rPr>
              <a:t> les plus </a:t>
            </a:r>
            <a:r>
              <a:rPr lang="en-US" sz="2299" dirty="0" err="1" smtClean="0">
                <a:solidFill>
                  <a:srgbClr val="545454"/>
                </a:solidFill>
                <a:latin typeface="Oswald"/>
              </a:rPr>
              <a:t>exceptionnels</a:t>
            </a:r>
            <a:r>
              <a:rPr lang="en-US" sz="2299" dirty="0" smtClean="0">
                <a:solidFill>
                  <a:srgbClr val="545454"/>
                </a:solidFill>
                <a:latin typeface="Oswald"/>
              </a:rPr>
              <a:t> qui </a:t>
            </a:r>
            <a:r>
              <a:rPr lang="en-US" sz="2299" dirty="0" err="1" smtClean="0">
                <a:solidFill>
                  <a:srgbClr val="545454"/>
                </a:solidFill>
                <a:latin typeface="Oswald"/>
              </a:rPr>
              <a:t>permettent</a:t>
            </a:r>
            <a:r>
              <a:rPr lang="en-US" sz="2299" dirty="0" smtClean="0">
                <a:solidFill>
                  <a:srgbClr val="545454"/>
                </a:solidFill>
                <a:latin typeface="Oswald"/>
              </a:rPr>
              <a:t> </a:t>
            </a:r>
            <a:r>
              <a:rPr lang="en-US" sz="2299" dirty="0" err="1" smtClean="0">
                <a:solidFill>
                  <a:srgbClr val="545454"/>
                </a:solidFill>
                <a:latin typeface="Oswald"/>
              </a:rPr>
              <a:t>une</a:t>
            </a:r>
            <a:r>
              <a:rPr lang="en-US" sz="2299" dirty="0" smtClean="0">
                <a:solidFill>
                  <a:srgbClr val="545454"/>
                </a:solidFill>
                <a:latin typeface="Oswald"/>
              </a:rPr>
              <a:t> vision </a:t>
            </a:r>
            <a:r>
              <a:rPr lang="en-US" sz="2299" dirty="0" err="1" smtClean="0">
                <a:solidFill>
                  <a:srgbClr val="545454"/>
                </a:solidFill>
                <a:latin typeface="Oswald"/>
              </a:rPr>
              <a:t>raffinée</a:t>
            </a:r>
            <a:r>
              <a:rPr lang="en-US" sz="2299" dirty="0" smtClean="0">
                <a:solidFill>
                  <a:srgbClr val="545454"/>
                </a:solidFill>
                <a:latin typeface="Oswald"/>
              </a:rPr>
              <a:t> de Louise avec </a:t>
            </a:r>
            <a:r>
              <a:rPr lang="en-US" sz="2299" dirty="0" err="1" smtClean="0">
                <a:solidFill>
                  <a:srgbClr val="545454"/>
                </a:solidFill>
                <a:latin typeface="Oswald"/>
              </a:rPr>
              <a:t>leur</a:t>
            </a:r>
            <a:r>
              <a:rPr lang="en-US" sz="2299" dirty="0" smtClean="0">
                <a:solidFill>
                  <a:srgbClr val="545454"/>
                </a:solidFill>
                <a:latin typeface="Oswald"/>
              </a:rPr>
              <a:t> </a:t>
            </a:r>
            <a:r>
              <a:rPr lang="en-US" sz="2299" dirty="0" err="1" smtClean="0">
                <a:solidFill>
                  <a:srgbClr val="545454"/>
                </a:solidFill>
                <a:latin typeface="Oswald"/>
              </a:rPr>
              <a:t>richesse</a:t>
            </a:r>
            <a:r>
              <a:rPr lang="en-US" sz="2299" dirty="0" smtClean="0">
                <a:solidFill>
                  <a:srgbClr val="545454"/>
                </a:solidFill>
                <a:latin typeface="Oswald"/>
              </a:rPr>
              <a:t>, et </a:t>
            </a:r>
            <a:r>
              <a:rPr lang="en-US" sz="2299" dirty="0" err="1" smtClean="0">
                <a:solidFill>
                  <a:srgbClr val="545454"/>
                </a:solidFill>
                <a:latin typeface="Oswald"/>
              </a:rPr>
              <a:t>leur</a:t>
            </a:r>
            <a:r>
              <a:rPr lang="en-US" sz="2299" dirty="0" smtClean="0">
                <a:solidFill>
                  <a:srgbClr val="545454"/>
                </a:solidFill>
                <a:latin typeface="Oswald"/>
              </a:rPr>
              <a:t> parfait </a:t>
            </a:r>
            <a:r>
              <a:rPr lang="en-US" sz="2299" dirty="0" err="1" smtClean="0">
                <a:solidFill>
                  <a:srgbClr val="545454"/>
                </a:solidFill>
                <a:latin typeface="Oswald"/>
              </a:rPr>
              <a:t>harmonie</a:t>
            </a:r>
            <a:r>
              <a:rPr lang="en-US" sz="2299" dirty="0" smtClean="0">
                <a:solidFill>
                  <a:srgbClr val="545454"/>
                </a:solidFill>
                <a:latin typeface="Oswald"/>
              </a:rPr>
              <a:t>.</a:t>
            </a:r>
          </a:p>
          <a:p>
            <a:pPr>
              <a:lnSpc>
                <a:spcPts val="3219"/>
              </a:lnSpc>
            </a:pPr>
            <a:r>
              <a:rPr lang="fr-FR" sz="2299" dirty="0">
                <a:solidFill>
                  <a:srgbClr val="545454"/>
                </a:solidFill>
                <a:latin typeface="Oswald"/>
              </a:rPr>
              <a:t>Avec sa minéralité et ses saveurs incomparables, la Cuvée Louise Nature 2006, deuxième création de la Cuvée Louise Nature, est une cuvée confidentielle </a:t>
            </a:r>
            <a:r>
              <a:rPr lang="fr-FR" sz="2299" dirty="0" smtClean="0">
                <a:solidFill>
                  <a:srgbClr val="545454"/>
                </a:solidFill>
                <a:latin typeface="Oswald"/>
              </a:rPr>
              <a:t>où </a:t>
            </a:r>
            <a:r>
              <a:rPr lang="fr-FR" sz="2299" dirty="0">
                <a:solidFill>
                  <a:srgbClr val="545454"/>
                </a:solidFill>
                <a:latin typeface="Oswald"/>
              </a:rPr>
              <a:t>la Nature revêt différentes significations : de son sens premier lié à l'absence de dosage à la connotation plus spirituelle d'un lien au terroir et donc à la nature</a:t>
            </a:r>
            <a:r>
              <a:rPr lang="fr-FR" sz="2299" dirty="0" smtClean="0">
                <a:solidFill>
                  <a:srgbClr val="545454"/>
                </a:solidFill>
                <a:latin typeface="Oswald"/>
              </a:rPr>
              <a:t>.</a:t>
            </a:r>
            <a:endParaRPr lang="fr-FR" sz="2299" dirty="0">
              <a:solidFill>
                <a:srgbClr val="545454"/>
              </a:solidFill>
              <a:latin typeface="Oswald"/>
            </a:endParaRPr>
          </a:p>
        </p:txBody>
      </p:sp>
      <p:sp>
        <p:nvSpPr>
          <p:cNvPr id="5" name="TextBox 5"/>
          <p:cNvSpPr txBox="1"/>
          <p:nvPr/>
        </p:nvSpPr>
        <p:spPr>
          <a:xfrm>
            <a:off x="8514601" y="8749270"/>
            <a:ext cx="2743512" cy="621030"/>
          </a:xfrm>
          <a:prstGeom prst="rect">
            <a:avLst/>
          </a:prstGeom>
        </p:spPr>
        <p:txBody>
          <a:bodyPr lIns="0" tIns="0" rIns="0" bIns="0" rtlCol="0" anchor="t">
            <a:spAutoFit/>
          </a:bodyPr>
          <a:lstStyle/>
          <a:p>
            <a:pPr algn="ctr">
              <a:lnSpc>
                <a:spcPts val="2519"/>
              </a:lnSpc>
            </a:pPr>
            <a:r>
              <a:rPr lang="en-US" sz="1799">
                <a:solidFill>
                  <a:srgbClr val="545454"/>
                </a:solidFill>
                <a:latin typeface="Oswald Bold"/>
              </a:rPr>
              <a:t>CUVÉE LOUISE </a:t>
            </a:r>
          </a:p>
          <a:p>
            <a:pPr algn="ctr">
              <a:lnSpc>
                <a:spcPts val="2519"/>
              </a:lnSpc>
            </a:pPr>
            <a:r>
              <a:rPr lang="en-US" sz="1799">
                <a:solidFill>
                  <a:srgbClr val="545454"/>
                </a:solidFill>
                <a:latin typeface="Oswald Bold"/>
              </a:rPr>
              <a:t>BRUT NATURE</a:t>
            </a:r>
          </a:p>
        </p:txBody>
      </p:sp>
      <p:sp>
        <p:nvSpPr>
          <p:cNvPr id="6" name="AutoShape 6"/>
          <p:cNvSpPr/>
          <p:nvPr/>
        </p:nvSpPr>
        <p:spPr>
          <a:xfrm>
            <a:off x="930197" y="0"/>
            <a:ext cx="6382047" cy="454388"/>
          </a:xfrm>
          <a:prstGeom prst="rect">
            <a:avLst/>
          </a:prstGeom>
          <a:solidFill>
            <a:srgbClr val="D9D9D9">
              <a:alpha val="30980"/>
            </a:srgbClr>
          </a:solidFill>
        </p:spPr>
      </p:sp>
      <p:sp>
        <p:nvSpPr>
          <p:cNvPr id="7" name="TextBox 7"/>
          <p:cNvSpPr txBox="1"/>
          <p:nvPr/>
        </p:nvSpPr>
        <p:spPr>
          <a:xfrm>
            <a:off x="7770937" y="1091777"/>
            <a:ext cx="9488363" cy="577081"/>
          </a:xfrm>
          <a:prstGeom prst="rect">
            <a:avLst/>
          </a:prstGeom>
        </p:spPr>
        <p:txBody>
          <a:bodyPr wrap="square" lIns="0" tIns="0" rIns="0" bIns="0" rtlCol="0" anchor="t">
            <a:spAutoFit/>
          </a:bodyPr>
          <a:lstStyle/>
          <a:p>
            <a:pPr algn="l">
              <a:lnSpc>
                <a:spcPts val="4509"/>
              </a:lnSpc>
            </a:pPr>
            <a:r>
              <a:rPr lang="en-US" sz="4099" spc="204" dirty="0">
                <a:solidFill>
                  <a:srgbClr val="A17A4C"/>
                </a:solidFill>
                <a:latin typeface="Oswald"/>
              </a:rPr>
              <a:t>CUVÉE LOUISE - </a:t>
            </a:r>
            <a:r>
              <a:rPr lang="en-US" sz="4099" spc="204" dirty="0" smtClean="0">
                <a:solidFill>
                  <a:srgbClr val="A17A4C"/>
                </a:solidFill>
                <a:latin typeface="Oswald"/>
              </a:rPr>
              <a:t>EXCEPTION PAR </a:t>
            </a:r>
            <a:r>
              <a:rPr lang="en-US" sz="4099" spc="204" dirty="0">
                <a:solidFill>
                  <a:srgbClr val="A17A4C"/>
                </a:solidFill>
                <a:latin typeface="Oswald"/>
              </a:rPr>
              <a:t>POMMERY</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0197" y="762000"/>
            <a:ext cx="6382047" cy="9525000"/>
          </a:xfrm>
          <a:custGeom>
            <a:avLst/>
            <a:gdLst/>
            <a:ahLst/>
            <a:cxnLst/>
            <a:rect l="l" t="t" r="r" b="b"/>
            <a:pathLst>
              <a:path w="6382047" h="9525000">
                <a:moveTo>
                  <a:pt x="0" y="0"/>
                </a:moveTo>
                <a:lnTo>
                  <a:pt x="6382046" y="0"/>
                </a:lnTo>
                <a:lnTo>
                  <a:pt x="6382046" y="9525000"/>
                </a:lnTo>
                <a:lnTo>
                  <a:pt x="0" y="9525000"/>
                </a:lnTo>
                <a:lnTo>
                  <a:pt x="0" y="0"/>
                </a:lnTo>
                <a:close/>
              </a:path>
            </a:pathLst>
          </a:custGeom>
          <a:blipFill>
            <a:blip r:embed="rId2"/>
            <a:stretch>
              <a:fillRect l="-8330" r="-8330"/>
            </a:stretch>
          </a:blipFill>
        </p:spPr>
      </p:sp>
      <p:sp>
        <p:nvSpPr>
          <p:cNvPr id="3" name="AutoShape 3"/>
          <p:cNvSpPr/>
          <p:nvPr/>
        </p:nvSpPr>
        <p:spPr>
          <a:xfrm>
            <a:off x="930197" y="0"/>
            <a:ext cx="6382047" cy="454388"/>
          </a:xfrm>
          <a:prstGeom prst="rect">
            <a:avLst/>
          </a:prstGeom>
          <a:solidFill>
            <a:srgbClr val="D9D9D9">
              <a:alpha val="30980"/>
            </a:srgbClr>
          </a:solidFill>
        </p:spPr>
      </p:sp>
      <p:sp>
        <p:nvSpPr>
          <p:cNvPr id="4" name="Freeform 4"/>
          <p:cNvSpPr/>
          <p:nvPr/>
        </p:nvSpPr>
        <p:spPr>
          <a:xfrm>
            <a:off x="14270811" y="2356501"/>
            <a:ext cx="3113323" cy="7483948"/>
          </a:xfrm>
          <a:custGeom>
            <a:avLst/>
            <a:gdLst/>
            <a:ahLst/>
            <a:cxnLst/>
            <a:rect l="l" t="t" r="r" b="b"/>
            <a:pathLst>
              <a:path w="3113323" h="7483948">
                <a:moveTo>
                  <a:pt x="0" y="0"/>
                </a:moveTo>
                <a:lnTo>
                  <a:pt x="3113322" y="0"/>
                </a:lnTo>
                <a:lnTo>
                  <a:pt x="3113322" y="7483949"/>
                </a:lnTo>
                <a:lnTo>
                  <a:pt x="0" y="7483949"/>
                </a:lnTo>
                <a:lnTo>
                  <a:pt x="0" y="0"/>
                </a:lnTo>
                <a:close/>
              </a:path>
            </a:pathLst>
          </a:custGeom>
          <a:blipFill>
            <a:blip r:embed="rId3"/>
            <a:stretch>
              <a:fillRect/>
            </a:stretch>
          </a:blipFill>
        </p:spPr>
      </p:sp>
      <p:sp>
        <p:nvSpPr>
          <p:cNvPr id="5" name="Freeform 5"/>
          <p:cNvSpPr/>
          <p:nvPr/>
        </p:nvSpPr>
        <p:spPr>
          <a:xfrm>
            <a:off x="12121629" y="3008243"/>
            <a:ext cx="3264251" cy="6928835"/>
          </a:xfrm>
          <a:custGeom>
            <a:avLst/>
            <a:gdLst/>
            <a:ahLst/>
            <a:cxnLst/>
            <a:rect l="l" t="t" r="r" b="b"/>
            <a:pathLst>
              <a:path w="3264251" h="6928835">
                <a:moveTo>
                  <a:pt x="0" y="0"/>
                </a:moveTo>
                <a:lnTo>
                  <a:pt x="3264251" y="0"/>
                </a:lnTo>
                <a:lnTo>
                  <a:pt x="3264251" y="6928835"/>
                </a:lnTo>
                <a:lnTo>
                  <a:pt x="0" y="6928835"/>
                </a:lnTo>
                <a:lnTo>
                  <a:pt x="0" y="0"/>
                </a:lnTo>
                <a:close/>
              </a:path>
            </a:pathLst>
          </a:custGeom>
          <a:blipFill>
            <a:blip r:embed="rId4"/>
            <a:stretch>
              <a:fillRect/>
            </a:stretch>
          </a:blipFill>
        </p:spPr>
      </p:sp>
      <p:sp>
        <p:nvSpPr>
          <p:cNvPr id="6" name="Freeform 6"/>
          <p:cNvSpPr/>
          <p:nvPr/>
        </p:nvSpPr>
        <p:spPr>
          <a:xfrm>
            <a:off x="10463479" y="3634908"/>
            <a:ext cx="2879371" cy="6205542"/>
          </a:xfrm>
          <a:custGeom>
            <a:avLst/>
            <a:gdLst/>
            <a:ahLst/>
            <a:cxnLst/>
            <a:rect l="l" t="t" r="r" b="b"/>
            <a:pathLst>
              <a:path w="2879371" h="6205542">
                <a:moveTo>
                  <a:pt x="0" y="0"/>
                </a:moveTo>
                <a:lnTo>
                  <a:pt x="2879371" y="0"/>
                </a:lnTo>
                <a:lnTo>
                  <a:pt x="2879371" y="6205542"/>
                </a:lnTo>
                <a:lnTo>
                  <a:pt x="0" y="6205542"/>
                </a:lnTo>
                <a:lnTo>
                  <a:pt x="0" y="0"/>
                </a:lnTo>
                <a:close/>
              </a:path>
            </a:pathLst>
          </a:custGeom>
          <a:blipFill>
            <a:blip r:embed="rId5"/>
            <a:stretch>
              <a:fillRect/>
            </a:stretch>
          </a:blipFill>
        </p:spPr>
      </p:sp>
      <p:sp>
        <p:nvSpPr>
          <p:cNvPr id="7" name="Freeform 7"/>
          <p:cNvSpPr/>
          <p:nvPr/>
        </p:nvSpPr>
        <p:spPr>
          <a:xfrm>
            <a:off x="9019860" y="4621607"/>
            <a:ext cx="2597585" cy="5199793"/>
          </a:xfrm>
          <a:custGeom>
            <a:avLst/>
            <a:gdLst/>
            <a:ahLst/>
            <a:cxnLst/>
            <a:rect l="l" t="t" r="r" b="b"/>
            <a:pathLst>
              <a:path w="2597585" h="5199793">
                <a:moveTo>
                  <a:pt x="0" y="0"/>
                </a:moveTo>
                <a:lnTo>
                  <a:pt x="2597585" y="0"/>
                </a:lnTo>
                <a:lnTo>
                  <a:pt x="2597585" y="5199793"/>
                </a:lnTo>
                <a:lnTo>
                  <a:pt x="0" y="5199793"/>
                </a:lnTo>
                <a:lnTo>
                  <a:pt x="0" y="0"/>
                </a:lnTo>
                <a:close/>
              </a:path>
            </a:pathLst>
          </a:custGeom>
          <a:blipFill>
            <a:blip r:embed="rId6"/>
            <a:stretch>
              <a:fillRect/>
            </a:stretch>
          </a:blipFill>
        </p:spPr>
      </p:sp>
      <p:sp>
        <p:nvSpPr>
          <p:cNvPr id="8" name="Freeform 8"/>
          <p:cNvSpPr/>
          <p:nvPr/>
        </p:nvSpPr>
        <p:spPr>
          <a:xfrm>
            <a:off x="8001577" y="5341070"/>
            <a:ext cx="1772568" cy="4480329"/>
          </a:xfrm>
          <a:custGeom>
            <a:avLst/>
            <a:gdLst/>
            <a:ahLst/>
            <a:cxnLst/>
            <a:rect l="l" t="t" r="r" b="b"/>
            <a:pathLst>
              <a:path w="1772568" h="4480329">
                <a:moveTo>
                  <a:pt x="0" y="0"/>
                </a:moveTo>
                <a:lnTo>
                  <a:pt x="1772568" y="0"/>
                </a:lnTo>
                <a:lnTo>
                  <a:pt x="1772568" y="4480330"/>
                </a:lnTo>
                <a:lnTo>
                  <a:pt x="0" y="4480330"/>
                </a:lnTo>
                <a:lnTo>
                  <a:pt x="0" y="0"/>
                </a:lnTo>
                <a:close/>
              </a:path>
            </a:pathLst>
          </a:custGeom>
          <a:blipFill>
            <a:blip r:embed="rId7"/>
            <a:stretch>
              <a:fillRect t="-4409" b="-2518"/>
            </a:stretch>
          </a:blipFill>
        </p:spPr>
      </p:sp>
      <p:sp>
        <p:nvSpPr>
          <p:cNvPr id="9" name="TextBox 9"/>
          <p:cNvSpPr txBox="1"/>
          <p:nvPr/>
        </p:nvSpPr>
        <p:spPr>
          <a:xfrm>
            <a:off x="7770937" y="1920256"/>
            <a:ext cx="10069921" cy="1308050"/>
          </a:xfrm>
          <a:prstGeom prst="rect">
            <a:avLst/>
          </a:prstGeom>
        </p:spPr>
        <p:txBody>
          <a:bodyPr lIns="0" tIns="0" rIns="0" bIns="0" rtlCol="0" anchor="t">
            <a:spAutoFit/>
          </a:bodyPr>
          <a:lstStyle/>
          <a:p>
            <a:pPr algn="l">
              <a:lnSpc>
                <a:spcPts val="3359"/>
              </a:lnSpc>
            </a:pPr>
            <a:r>
              <a:rPr lang="en-US" sz="2400" dirty="0" smtClean="0">
                <a:solidFill>
                  <a:srgbClr val="545454"/>
                </a:solidFill>
                <a:latin typeface="Oswald"/>
              </a:rPr>
              <a:t>La </a:t>
            </a:r>
            <a:r>
              <a:rPr lang="en-US" sz="2400" dirty="0" err="1" smtClean="0">
                <a:solidFill>
                  <a:srgbClr val="545454"/>
                </a:solidFill>
                <a:latin typeface="Oswald"/>
              </a:rPr>
              <a:t>Cuvée</a:t>
            </a:r>
            <a:r>
              <a:rPr lang="en-US" sz="2400" dirty="0" smtClean="0">
                <a:solidFill>
                  <a:srgbClr val="545454"/>
                </a:solidFill>
                <a:latin typeface="Oswald"/>
              </a:rPr>
              <a:t> Louise </a:t>
            </a:r>
            <a:r>
              <a:rPr lang="en-US" sz="2400" dirty="0" err="1" smtClean="0">
                <a:solidFill>
                  <a:srgbClr val="545454"/>
                </a:solidFill>
                <a:latin typeface="Oswald"/>
              </a:rPr>
              <a:t>est</a:t>
            </a:r>
            <a:r>
              <a:rPr lang="en-US" sz="2400" dirty="0" smtClean="0">
                <a:solidFill>
                  <a:srgbClr val="545454"/>
                </a:solidFill>
                <a:latin typeface="Oswald"/>
              </a:rPr>
              <a:t> </a:t>
            </a:r>
            <a:r>
              <a:rPr lang="en-US" sz="2400" dirty="0" err="1" smtClean="0">
                <a:solidFill>
                  <a:srgbClr val="545454"/>
                </a:solidFill>
                <a:latin typeface="Oswald"/>
              </a:rPr>
              <a:t>disponible</a:t>
            </a:r>
            <a:r>
              <a:rPr lang="en-US" sz="2400" dirty="0" smtClean="0">
                <a:solidFill>
                  <a:srgbClr val="545454"/>
                </a:solidFill>
                <a:latin typeface="Oswald"/>
              </a:rPr>
              <a:t> </a:t>
            </a:r>
            <a:r>
              <a:rPr lang="en-US" sz="2400" dirty="0" err="1" smtClean="0">
                <a:solidFill>
                  <a:srgbClr val="545454"/>
                </a:solidFill>
                <a:latin typeface="Oswald"/>
              </a:rPr>
              <a:t>en</a:t>
            </a:r>
            <a:r>
              <a:rPr lang="en-US" sz="2400" dirty="0" smtClean="0">
                <a:solidFill>
                  <a:srgbClr val="545454"/>
                </a:solidFill>
                <a:latin typeface="Oswald"/>
              </a:rPr>
              <a:t> </a:t>
            </a:r>
            <a:r>
              <a:rPr lang="en-US" sz="2400" dirty="0" err="1" smtClean="0">
                <a:solidFill>
                  <a:srgbClr val="545454"/>
                </a:solidFill>
                <a:latin typeface="Oswald"/>
              </a:rPr>
              <a:t>plusieurs</a:t>
            </a:r>
            <a:r>
              <a:rPr lang="en-US" sz="2400" dirty="0" smtClean="0">
                <a:solidFill>
                  <a:srgbClr val="545454"/>
                </a:solidFill>
                <a:latin typeface="Oswald"/>
              </a:rPr>
              <a:t> </a:t>
            </a:r>
            <a:r>
              <a:rPr lang="en-US" sz="2400" dirty="0" err="1" smtClean="0">
                <a:solidFill>
                  <a:srgbClr val="545454"/>
                </a:solidFill>
                <a:latin typeface="Oswald"/>
              </a:rPr>
              <a:t>tailles</a:t>
            </a:r>
            <a:r>
              <a:rPr lang="en-US" sz="2400" dirty="0" smtClean="0">
                <a:solidFill>
                  <a:srgbClr val="545454"/>
                </a:solidFill>
                <a:latin typeface="Oswald"/>
              </a:rPr>
              <a:t> de flacons </a:t>
            </a:r>
            <a:r>
              <a:rPr lang="en-US" sz="2400" dirty="0" err="1" smtClean="0">
                <a:solidFill>
                  <a:srgbClr val="545454"/>
                </a:solidFill>
                <a:latin typeface="Oswald"/>
              </a:rPr>
              <a:t>exceptionnelles</a:t>
            </a:r>
            <a:r>
              <a:rPr lang="en-US" sz="2400" dirty="0" smtClean="0">
                <a:solidFill>
                  <a:srgbClr val="545454"/>
                </a:solidFill>
                <a:latin typeface="Oswald"/>
              </a:rPr>
              <a:t>, </a:t>
            </a:r>
            <a:r>
              <a:rPr lang="en-US" sz="2400" dirty="0" err="1" smtClean="0">
                <a:solidFill>
                  <a:srgbClr val="545454"/>
                </a:solidFill>
                <a:latin typeface="Oswald"/>
              </a:rPr>
              <a:t>chacune</a:t>
            </a:r>
            <a:r>
              <a:rPr lang="en-US" sz="2400" dirty="0" smtClean="0">
                <a:solidFill>
                  <a:srgbClr val="545454"/>
                </a:solidFill>
                <a:latin typeface="Oswald"/>
              </a:rPr>
              <a:t> avec son </a:t>
            </a:r>
            <a:r>
              <a:rPr lang="en-US" sz="2400" dirty="0" err="1" smtClean="0">
                <a:solidFill>
                  <a:srgbClr val="545454"/>
                </a:solidFill>
                <a:latin typeface="Oswald"/>
              </a:rPr>
              <a:t>propre</a:t>
            </a:r>
            <a:r>
              <a:rPr lang="en-US" sz="2400" dirty="0" smtClean="0">
                <a:solidFill>
                  <a:srgbClr val="545454"/>
                </a:solidFill>
                <a:latin typeface="Oswald"/>
              </a:rPr>
              <a:t> </a:t>
            </a:r>
            <a:r>
              <a:rPr lang="en-US" sz="2400" dirty="0" err="1" smtClean="0">
                <a:solidFill>
                  <a:srgbClr val="545454"/>
                </a:solidFill>
                <a:latin typeface="Oswald"/>
              </a:rPr>
              <a:t>Millésimé</a:t>
            </a:r>
            <a:r>
              <a:rPr lang="en-US" sz="2400" dirty="0" smtClean="0">
                <a:solidFill>
                  <a:srgbClr val="545454"/>
                </a:solidFill>
                <a:latin typeface="Oswald"/>
              </a:rPr>
              <a:t>: 1995 </a:t>
            </a:r>
            <a:r>
              <a:rPr lang="en-US" sz="2400" dirty="0" err="1">
                <a:solidFill>
                  <a:srgbClr val="545454"/>
                </a:solidFill>
                <a:latin typeface="Oswald"/>
              </a:rPr>
              <a:t>S</a:t>
            </a:r>
            <a:r>
              <a:rPr lang="en-US" sz="2400" dirty="0" err="1" smtClean="0">
                <a:solidFill>
                  <a:srgbClr val="545454"/>
                </a:solidFill>
                <a:latin typeface="Oswald"/>
              </a:rPr>
              <a:t>almanazar</a:t>
            </a:r>
            <a:r>
              <a:rPr lang="en-US" sz="2400" dirty="0" smtClean="0">
                <a:solidFill>
                  <a:srgbClr val="545454"/>
                </a:solidFill>
                <a:latin typeface="Oswald"/>
              </a:rPr>
              <a:t> et Methuselah, </a:t>
            </a:r>
            <a:r>
              <a:rPr lang="en-US" sz="2400" dirty="0">
                <a:solidFill>
                  <a:srgbClr val="545454"/>
                </a:solidFill>
                <a:latin typeface="Oswald"/>
              </a:rPr>
              <a:t>1995 J</a:t>
            </a:r>
            <a:r>
              <a:rPr lang="en-US" sz="2400" dirty="0" smtClean="0">
                <a:solidFill>
                  <a:srgbClr val="545454"/>
                </a:solidFill>
                <a:latin typeface="Oswald"/>
              </a:rPr>
              <a:t>eroboam</a:t>
            </a:r>
            <a:r>
              <a:rPr lang="en-US" sz="2400" dirty="0">
                <a:solidFill>
                  <a:srgbClr val="545454"/>
                </a:solidFill>
                <a:latin typeface="Oswald"/>
              </a:rPr>
              <a:t>, 2005 M</a:t>
            </a:r>
            <a:r>
              <a:rPr lang="en-US" sz="2400" dirty="0" smtClean="0">
                <a:solidFill>
                  <a:srgbClr val="545454"/>
                </a:solidFill>
                <a:latin typeface="Oswald"/>
              </a:rPr>
              <a:t>agnum </a:t>
            </a:r>
            <a:r>
              <a:rPr lang="en-US" sz="2400" dirty="0">
                <a:solidFill>
                  <a:srgbClr val="545454"/>
                </a:solidFill>
                <a:latin typeface="Oswald"/>
              </a:rPr>
              <a:t>and </a:t>
            </a:r>
            <a:r>
              <a:rPr lang="en-US" sz="2400" dirty="0" smtClean="0">
                <a:solidFill>
                  <a:srgbClr val="545454"/>
                </a:solidFill>
                <a:latin typeface="Oswald"/>
              </a:rPr>
              <a:t>2006 bottle</a:t>
            </a:r>
            <a:r>
              <a:rPr lang="en-US" sz="2400" dirty="0">
                <a:solidFill>
                  <a:srgbClr val="545454"/>
                </a:solidFill>
                <a:latin typeface="Oswald"/>
              </a:rPr>
              <a:t>.</a:t>
            </a:r>
          </a:p>
        </p:txBody>
      </p:sp>
      <p:sp>
        <p:nvSpPr>
          <p:cNvPr id="10" name="TextBox 10"/>
          <p:cNvSpPr txBox="1"/>
          <p:nvPr/>
        </p:nvSpPr>
        <p:spPr>
          <a:xfrm>
            <a:off x="7770937" y="1127020"/>
            <a:ext cx="8424309" cy="534035"/>
          </a:xfrm>
          <a:prstGeom prst="rect">
            <a:avLst/>
          </a:prstGeom>
        </p:spPr>
        <p:txBody>
          <a:bodyPr lIns="0" tIns="0" rIns="0" bIns="0" rtlCol="0" anchor="t">
            <a:spAutoFit/>
          </a:bodyPr>
          <a:lstStyle/>
          <a:p>
            <a:pPr algn="l">
              <a:lnSpc>
                <a:spcPts val="4180"/>
              </a:lnSpc>
            </a:pPr>
            <a:r>
              <a:rPr lang="en-US" sz="3800" spc="190" dirty="0">
                <a:solidFill>
                  <a:srgbClr val="A17A4C"/>
                </a:solidFill>
                <a:latin typeface="Oswald"/>
              </a:rPr>
              <a:t>CUVÉE </a:t>
            </a:r>
            <a:r>
              <a:rPr lang="en-US" sz="3800" spc="190" dirty="0" smtClean="0">
                <a:solidFill>
                  <a:srgbClr val="A17A4C"/>
                </a:solidFill>
                <a:latin typeface="Oswald"/>
              </a:rPr>
              <a:t>LOUISE: DEGUSTATION VERTICALE</a:t>
            </a:r>
            <a:endParaRPr lang="en-US" sz="3800" spc="190" dirty="0">
              <a:solidFill>
                <a:srgbClr val="A17A4C"/>
              </a:solidFill>
              <a:latin typeface="Oswald"/>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7971" r="-7971"/>
            </a:stretch>
          </a:blipFill>
        </p:spPr>
      </p:sp>
      <p:sp>
        <p:nvSpPr>
          <p:cNvPr id="3" name="Freeform 3"/>
          <p:cNvSpPr/>
          <p:nvPr/>
        </p:nvSpPr>
        <p:spPr>
          <a:xfrm>
            <a:off x="323850" y="338958"/>
            <a:ext cx="5924847" cy="9609083"/>
          </a:xfrm>
          <a:custGeom>
            <a:avLst/>
            <a:gdLst/>
            <a:ahLst/>
            <a:cxnLst/>
            <a:rect l="l" t="t" r="r" b="b"/>
            <a:pathLst>
              <a:path w="5924847" h="9609083">
                <a:moveTo>
                  <a:pt x="0" y="0"/>
                </a:moveTo>
                <a:lnTo>
                  <a:pt x="5924847" y="0"/>
                </a:lnTo>
                <a:lnTo>
                  <a:pt x="5924847" y="9609084"/>
                </a:lnTo>
                <a:lnTo>
                  <a:pt x="0" y="9609084"/>
                </a:lnTo>
                <a:lnTo>
                  <a:pt x="0" y="0"/>
                </a:lnTo>
                <a:close/>
              </a:path>
            </a:pathLst>
          </a:custGeom>
          <a:blipFill>
            <a:blip r:embed="rId3"/>
            <a:stretch>
              <a:fillRect l="-3958" r="-3958"/>
            </a:stretch>
          </a:blipFill>
        </p:spPr>
      </p:sp>
      <p:grpSp>
        <p:nvGrpSpPr>
          <p:cNvPr id="4" name="Group 4"/>
          <p:cNvGrpSpPr/>
          <p:nvPr/>
        </p:nvGrpSpPr>
        <p:grpSpPr>
          <a:xfrm>
            <a:off x="6875271" y="2612667"/>
            <a:ext cx="4537459" cy="6326134"/>
            <a:chOff x="0" y="64770"/>
            <a:chExt cx="6049945" cy="8434841"/>
          </a:xfrm>
        </p:grpSpPr>
        <p:sp>
          <p:nvSpPr>
            <p:cNvPr id="5" name="TextBox 5"/>
            <p:cNvSpPr txBox="1"/>
            <p:nvPr/>
          </p:nvSpPr>
          <p:spPr>
            <a:xfrm>
              <a:off x="0" y="64770"/>
              <a:ext cx="6049945" cy="735244"/>
            </a:xfrm>
            <a:prstGeom prst="rect">
              <a:avLst/>
            </a:prstGeom>
          </p:spPr>
          <p:txBody>
            <a:bodyPr lIns="0" tIns="0" rIns="0" bIns="0" rtlCol="0" anchor="t">
              <a:spAutoFit/>
            </a:bodyPr>
            <a:lstStyle/>
            <a:p>
              <a:pPr algn="ctr">
                <a:lnSpc>
                  <a:spcPts val="4344"/>
                </a:lnSpc>
              </a:pPr>
              <a:r>
                <a:rPr lang="en-US" sz="3949" spc="197" dirty="0" smtClean="0">
                  <a:solidFill>
                    <a:srgbClr val="916D43"/>
                  </a:solidFill>
                  <a:latin typeface="Oswald"/>
                </a:rPr>
                <a:t>SECRET DES CAVES</a:t>
              </a:r>
              <a:endParaRPr lang="en-US" sz="3949" spc="197" dirty="0">
                <a:solidFill>
                  <a:srgbClr val="916D43"/>
                </a:solidFill>
                <a:latin typeface="Oswald"/>
              </a:endParaRPr>
            </a:p>
          </p:txBody>
        </p:sp>
        <p:sp>
          <p:nvSpPr>
            <p:cNvPr id="6" name="TextBox 6"/>
            <p:cNvSpPr txBox="1"/>
            <p:nvPr/>
          </p:nvSpPr>
          <p:spPr>
            <a:xfrm>
              <a:off x="147909" y="1608840"/>
              <a:ext cx="5754128" cy="6890771"/>
            </a:xfrm>
            <a:prstGeom prst="rect">
              <a:avLst/>
            </a:prstGeom>
          </p:spPr>
          <p:txBody>
            <a:bodyPr lIns="0" tIns="0" rIns="0" bIns="0" rtlCol="0" anchor="t">
              <a:spAutoFit/>
            </a:bodyPr>
            <a:lstStyle/>
            <a:p>
              <a:pPr algn="ctr">
                <a:lnSpc>
                  <a:spcPts val="3079"/>
                </a:lnSpc>
              </a:pPr>
              <a:r>
                <a:rPr lang="en-US" sz="2199" dirty="0" smtClean="0">
                  <a:solidFill>
                    <a:srgbClr val="545454"/>
                  </a:solidFill>
                  <a:latin typeface="Oswald Bold"/>
                </a:rPr>
                <a:t>DEGORGEMENT A LA VOLEE</a:t>
              </a:r>
              <a:endParaRPr lang="en-US" sz="2199" dirty="0">
                <a:solidFill>
                  <a:srgbClr val="545454"/>
                </a:solidFill>
                <a:latin typeface="Oswald Bold"/>
              </a:endParaRPr>
            </a:p>
            <a:p>
              <a:pPr algn="ctr">
                <a:lnSpc>
                  <a:spcPts val="3079"/>
                </a:lnSpc>
              </a:pPr>
              <a:r>
                <a:rPr lang="fr-FR" sz="2199" dirty="0" smtClean="0">
                  <a:solidFill>
                    <a:srgbClr val="545454"/>
                  </a:solidFill>
                  <a:latin typeface="Oswald"/>
                </a:rPr>
                <a:t>Les Champagnes de </a:t>
              </a:r>
              <a:r>
                <a:rPr lang="fr-FR" sz="2199" dirty="0">
                  <a:solidFill>
                    <a:srgbClr val="545454"/>
                  </a:solidFill>
                  <a:latin typeface="Oswald"/>
                </a:rPr>
                <a:t>la Maison </a:t>
              </a:r>
              <a:r>
                <a:rPr lang="fr-FR" sz="2199" dirty="0" err="1">
                  <a:solidFill>
                    <a:srgbClr val="545454"/>
                  </a:solidFill>
                  <a:latin typeface="Oswald"/>
                </a:rPr>
                <a:t>Pommery</a:t>
              </a:r>
              <a:r>
                <a:rPr lang="fr-FR" sz="2199" dirty="0">
                  <a:solidFill>
                    <a:srgbClr val="545454"/>
                  </a:solidFill>
                  <a:latin typeface="Oswald"/>
                </a:rPr>
                <a:t> vieillissent dans leur propre bouteille pendant plus d'une décennie. Jéroboams, Mathusalem, Salmanazars et autres grandes bouteilles sont dégorgés manuellement, dans le respect de la tradition champenoise.</a:t>
              </a:r>
            </a:p>
            <a:p>
              <a:pPr algn="ctr">
                <a:lnSpc>
                  <a:spcPts val="3079"/>
                </a:lnSpc>
              </a:pPr>
              <a:endParaRPr lang="en-US" sz="2199" dirty="0" smtClean="0">
                <a:solidFill>
                  <a:srgbClr val="545454"/>
                </a:solidFill>
                <a:latin typeface="Oswald Bold"/>
              </a:endParaRPr>
            </a:p>
            <a:p>
              <a:pPr algn="ctr">
                <a:lnSpc>
                  <a:spcPts val="3079"/>
                </a:lnSpc>
              </a:pPr>
              <a:r>
                <a:rPr lang="en-US" sz="2199" dirty="0" smtClean="0">
                  <a:solidFill>
                    <a:srgbClr val="545454"/>
                  </a:solidFill>
                  <a:latin typeface="Oswald Bold"/>
                </a:rPr>
                <a:t>ETIQUETAGE A LA MAIN</a:t>
              </a:r>
              <a:endParaRPr lang="en-US" sz="2199" dirty="0">
                <a:solidFill>
                  <a:srgbClr val="545454"/>
                </a:solidFill>
                <a:latin typeface="Oswald Bold"/>
              </a:endParaRPr>
            </a:p>
            <a:p>
              <a:pPr algn="ctr">
                <a:lnSpc>
                  <a:spcPts val="3079"/>
                </a:lnSpc>
              </a:pPr>
              <a:r>
                <a:rPr lang="en-US" sz="2199" dirty="0" smtClean="0">
                  <a:solidFill>
                    <a:srgbClr val="545454"/>
                  </a:solidFill>
                  <a:latin typeface="Oswald"/>
                </a:rPr>
                <a:t>La </a:t>
              </a:r>
              <a:r>
                <a:rPr lang="en-US" sz="2199" dirty="0" err="1" smtClean="0">
                  <a:solidFill>
                    <a:srgbClr val="545454"/>
                  </a:solidFill>
                  <a:latin typeface="Oswald"/>
                </a:rPr>
                <a:t>coiffe</a:t>
              </a:r>
              <a:r>
                <a:rPr lang="en-US" sz="2199" dirty="0" smtClean="0">
                  <a:solidFill>
                    <a:srgbClr val="545454"/>
                  </a:solidFill>
                  <a:latin typeface="Oswald"/>
                </a:rPr>
                <a:t> de la </a:t>
              </a:r>
              <a:r>
                <a:rPr lang="en-US" sz="2199" dirty="0" err="1" smtClean="0">
                  <a:solidFill>
                    <a:srgbClr val="545454"/>
                  </a:solidFill>
                  <a:latin typeface="Oswald"/>
                </a:rPr>
                <a:t>bouteille</a:t>
              </a:r>
              <a:r>
                <a:rPr lang="en-US" sz="2199" dirty="0">
                  <a:solidFill>
                    <a:srgbClr val="545454"/>
                  </a:solidFill>
                  <a:latin typeface="Oswald"/>
                </a:rPr>
                <a:t> </a:t>
              </a:r>
              <a:r>
                <a:rPr lang="en-US" sz="2199" dirty="0" err="1" smtClean="0">
                  <a:solidFill>
                    <a:srgbClr val="545454"/>
                  </a:solidFill>
                  <a:latin typeface="Oswald"/>
                </a:rPr>
                <a:t>est</a:t>
              </a:r>
              <a:r>
                <a:rPr lang="en-US" sz="2199" dirty="0" smtClean="0">
                  <a:solidFill>
                    <a:srgbClr val="545454"/>
                  </a:solidFill>
                  <a:latin typeface="Oswald"/>
                </a:rPr>
                <a:t> </a:t>
              </a:r>
              <a:r>
                <a:rPr lang="en-US" sz="2199" dirty="0" err="1" smtClean="0">
                  <a:solidFill>
                    <a:srgbClr val="545454"/>
                  </a:solidFill>
                  <a:latin typeface="Oswald"/>
                </a:rPr>
                <a:t>réalisée</a:t>
              </a:r>
              <a:r>
                <a:rPr lang="en-US" sz="2199" dirty="0" smtClean="0">
                  <a:solidFill>
                    <a:srgbClr val="545454"/>
                  </a:solidFill>
                  <a:latin typeface="Oswald"/>
                </a:rPr>
                <a:t> à la main.</a:t>
              </a:r>
              <a:endParaRPr lang="en-US" sz="2199" dirty="0">
                <a:solidFill>
                  <a:srgbClr val="545454"/>
                </a:solidFill>
                <a:latin typeface="Oswald"/>
              </a:endParaRPr>
            </a:p>
            <a:p>
              <a:pPr algn="ctr">
                <a:lnSpc>
                  <a:spcPts val="3079"/>
                </a:lnSpc>
              </a:pPr>
              <a:endParaRPr lang="en-US" sz="2199" dirty="0">
                <a:solidFill>
                  <a:srgbClr val="545454"/>
                </a:solidFill>
                <a:latin typeface="Oswald"/>
              </a:endParaRPr>
            </a:p>
          </p:txBody>
        </p:sp>
      </p:gr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8156015"/>
            <a:ext cx="3344482" cy="1102285"/>
          </a:xfrm>
          <a:custGeom>
            <a:avLst/>
            <a:gdLst/>
            <a:ahLst/>
            <a:cxnLst/>
            <a:rect l="l" t="t" r="r" b="b"/>
            <a:pathLst>
              <a:path w="3344482" h="1102285">
                <a:moveTo>
                  <a:pt x="0" y="0"/>
                </a:moveTo>
                <a:lnTo>
                  <a:pt x="3344482" y="0"/>
                </a:lnTo>
                <a:lnTo>
                  <a:pt x="3344482" y="1102285"/>
                </a:lnTo>
                <a:lnTo>
                  <a:pt x="0" y="1102285"/>
                </a:lnTo>
                <a:lnTo>
                  <a:pt x="0" y="0"/>
                </a:lnTo>
                <a:close/>
              </a:path>
            </a:pathLst>
          </a:custGeom>
          <a:blipFill>
            <a:blip r:embed="rId2"/>
            <a:stretch>
              <a:fillRect/>
            </a:stretch>
          </a:blipFill>
        </p:spPr>
      </p:sp>
      <p:sp>
        <p:nvSpPr>
          <p:cNvPr id="3" name="Freeform 3"/>
          <p:cNvSpPr/>
          <p:nvPr/>
        </p:nvSpPr>
        <p:spPr>
          <a:xfrm>
            <a:off x="9788787" y="748815"/>
            <a:ext cx="8186377" cy="8789371"/>
          </a:xfrm>
          <a:custGeom>
            <a:avLst/>
            <a:gdLst/>
            <a:ahLst/>
            <a:cxnLst/>
            <a:rect l="l" t="t" r="r" b="b"/>
            <a:pathLst>
              <a:path w="8186377" h="8789371">
                <a:moveTo>
                  <a:pt x="0" y="0"/>
                </a:moveTo>
                <a:lnTo>
                  <a:pt x="8186378" y="0"/>
                </a:lnTo>
                <a:lnTo>
                  <a:pt x="8186378" y="8789370"/>
                </a:lnTo>
                <a:lnTo>
                  <a:pt x="0" y="8789370"/>
                </a:lnTo>
                <a:lnTo>
                  <a:pt x="0" y="0"/>
                </a:lnTo>
                <a:close/>
              </a:path>
            </a:pathLst>
          </a:custGeom>
          <a:blipFill>
            <a:blip r:embed="rId3"/>
            <a:stretch>
              <a:fillRect l="-22980" r="-26657"/>
            </a:stretch>
          </a:blipFill>
        </p:spPr>
      </p:sp>
      <p:grpSp>
        <p:nvGrpSpPr>
          <p:cNvPr id="4" name="Group 4"/>
          <p:cNvGrpSpPr/>
          <p:nvPr/>
        </p:nvGrpSpPr>
        <p:grpSpPr>
          <a:xfrm>
            <a:off x="1028700" y="2918008"/>
            <a:ext cx="9833359" cy="4000054"/>
            <a:chOff x="0" y="38100"/>
            <a:chExt cx="13111145" cy="5333406"/>
          </a:xfrm>
        </p:grpSpPr>
        <p:sp>
          <p:nvSpPr>
            <p:cNvPr id="5" name="TextBox 5"/>
            <p:cNvSpPr txBox="1"/>
            <p:nvPr/>
          </p:nvSpPr>
          <p:spPr>
            <a:xfrm>
              <a:off x="0" y="1634240"/>
              <a:ext cx="13087609" cy="2332990"/>
            </a:xfrm>
            <a:prstGeom prst="rect">
              <a:avLst/>
            </a:prstGeom>
          </p:spPr>
          <p:txBody>
            <a:bodyPr lIns="0" tIns="0" rIns="0" bIns="0" rtlCol="0" anchor="t">
              <a:spAutoFit/>
            </a:bodyPr>
            <a:lstStyle/>
            <a:p>
              <a:pPr>
                <a:lnSpc>
                  <a:spcPts val="6765"/>
                </a:lnSpc>
              </a:pPr>
              <a:r>
                <a:rPr lang="en-US" sz="6150" dirty="0">
                  <a:solidFill>
                    <a:srgbClr val="916D43"/>
                  </a:solidFill>
                  <a:latin typeface="Oswald"/>
                </a:rPr>
                <a:t>CHAMPAGNE </a:t>
              </a:r>
            </a:p>
            <a:p>
              <a:pPr algn="l">
                <a:lnSpc>
                  <a:spcPts val="6765"/>
                </a:lnSpc>
              </a:pPr>
              <a:r>
                <a:rPr lang="en-US" sz="6150" dirty="0" smtClean="0">
                  <a:solidFill>
                    <a:srgbClr val="916D43"/>
                  </a:solidFill>
                  <a:latin typeface="Oswald"/>
                </a:rPr>
                <a:t>VRANKEN</a:t>
              </a:r>
              <a:endParaRPr lang="en-US" sz="6150" dirty="0">
                <a:solidFill>
                  <a:srgbClr val="916D43"/>
                </a:solidFill>
                <a:latin typeface="Oswald"/>
              </a:endParaRPr>
            </a:p>
          </p:txBody>
        </p:sp>
        <p:sp>
          <p:nvSpPr>
            <p:cNvPr id="6" name="TextBox 6"/>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7" name="TextBox 7"/>
            <p:cNvSpPr txBox="1"/>
            <p:nvPr/>
          </p:nvSpPr>
          <p:spPr>
            <a:xfrm>
              <a:off x="0" y="4778523"/>
              <a:ext cx="13111145" cy="592983"/>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UNE MARQUE EMBLEMATIQUE</a:t>
              </a:r>
              <a:endParaRPr lang="en-US" sz="2800" dirty="0">
                <a:solidFill>
                  <a:srgbClr val="916D43"/>
                </a:solidFill>
                <a:latin typeface="Montserrat Classic"/>
              </a:endParaRPr>
            </a:p>
          </p:txBody>
        </p:sp>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275986"/>
            <a:ext cx="8226452" cy="5820503"/>
          </a:xfrm>
          <a:custGeom>
            <a:avLst/>
            <a:gdLst/>
            <a:ahLst/>
            <a:cxnLst/>
            <a:rect l="l" t="t" r="r" b="b"/>
            <a:pathLst>
              <a:path w="8226452" h="5820503">
                <a:moveTo>
                  <a:pt x="0" y="0"/>
                </a:moveTo>
                <a:lnTo>
                  <a:pt x="8226452" y="0"/>
                </a:lnTo>
                <a:lnTo>
                  <a:pt x="8226452" y="5820503"/>
                </a:lnTo>
                <a:lnTo>
                  <a:pt x="0" y="5820503"/>
                </a:lnTo>
                <a:lnTo>
                  <a:pt x="0" y="0"/>
                </a:lnTo>
                <a:close/>
              </a:path>
            </a:pathLst>
          </a:custGeom>
          <a:blipFill>
            <a:blip r:embed="rId2"/>
            <a:stretch>
              <a:fillRect/>
            </a:stretch>
          </a:blipFill>
        </p:spPr>
      </p:sp>
      <p:sp>
        <p:nvSpPr>
          <p:cNvPr id="3" name="Freeform 3"/>
          <p:cNvSpPr/>
          <p:nvPr/>
        </p:nvSpPr>
        <p:spPr>
          <a:xfrm>
            <a:off x="8129754" y="2012538"/>
            <a:ext cx="5874473" cy="5884982"/>
          </a:xfrm>
          <a:custGeom>
            <a:avLst/>
            <a:gdLst/>
            <a:ahLst/>
            <a:cxnLst/>
            <a:rect l="l" t="t" r="r" b="b"/>
            <a:pathLst>
              <a:path w="5874473" h="5884982">
                <a:moveTo>
                  <a:pt x="0" y="0"/>
                </a:moveTo>
                <a:lnTo>
                  <a:pt x="5874473" y="0"/>
                </a:lnTo>
                <a:lnTo>
                  <a:pt x="5874473" y="5884982"/>
                </a:lnTo>
                <a:lnTo>
                  <a:pt x="0" y="5884982"/>
                </a:lnTo>
                <a:lnTo>
                  <a:pt x="0" y="0"/>
                </a:lnTo>
                <a:close/>
              </a:path>
            </a:pathLst>
          </a:custGeom>
          <a:blipFill>
            <a:blip r:embed="rId3"/>
            <a:stretch>
              <a:fillRect/>
            </a:stretch>
          </a:blipFill>
        </p:spPr>
      </p:sp>
      <p:sp>
        <p:nvSpPr>
          <p:cNvPr id="4" name="TextBox 4"/>
          <p:cNvSpPr txBox="1"/>
          <p:nvPr/>
        </p:nvSpPr>
        <p:spPr>
          <a:xfrm>
            <a:off x="569004" y="466451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1976</a:t>
            </a:r>
          </a:p>
        </p:txBody>
      </p:sp>
      <p:sp>
        <p:nvSpPr>
          <p:cNvPr id="5" name="TextBox 5"/>
          <p:cNvSpPr txBox="1"/>
          <p:nvPr/>
        </p:nvSpPr>
        <p:spPr>
          <a:xfrm>
            <a:off x="2477671" y="466451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1985</a:t>
            </a:r>
          </a:p>
        </p:txBody>
      </p:sp>
      <p:sp>
        <p:nvSpPr>
          <p:cNvPr id="6" name="TextBox 6"/>
          <p:cNvSpPr txBox="1"/>
          <p:nvPr/>
        </p:nvSpPr>
        <p:spPr>
          <a:xfrm>
            <a:off x="4452541" y="466451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2004</a:t>
            </a:r>
          </a:p>
        </p:txBody>
      </p:sp>
      <p:sp>
        <p:nvSpPr>
          <p:cNvPr id="7" name="TextBox 7"/>
          <p:cNvSpPr txBox="1"/>
          <p:nvPr/>
        </p:nvSpPr>
        <p:spPr>
          <a:xfrm>
            <a:off x="6431955" y="466451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2005</a:t>
            </a:r>
          </a:p>
        </p:txBody>
      </p:sp>
      <p:sp>
        <p:nvSpPr>
          <p:cNvPr id="8" name="TextBox 8"/>
          <p:cNvSpPr txBox="1"/>
          <p:nvPr/>
        </p:nvSpPr>
        <p:spPr>
          <a:xfrm>
            <a:off x="8460419" y="466451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2011</a:t>
            </a:r>
          </a:p>
        </p:txBody>
      </p:sp>
      <p:sp>
        <p:nvSpPr>
          <p:cNvPr id="9" name="TextBox 9"/>
          <p:cNvSpPr txBox="1"/>
          <p:nvPr/>
        </p:nvSpPr>
        <p:spPr>
          <a:xfrm>
            <a:off x="10516033" y="464722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2016</a:t>
            </a:r>
          </a:p>
        </p:txBody>
      </p:sp>
      <p:sp>
        <p:nvSpPr>
          <p:cNvPr id="10" name="TextBox 10"/>
          <p:cNvSpPr txBox="1"/>
          <p:nvPr/>
        </p:nvSpPr>
        <p:spPr>
          <a:xfrm>
            <a:off x="12457569" y="4629937"/>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2017</a:t>
            </a:r>
          </a:p>
        </p:txBody>
      </p:sp>
      <p:sp>
        <p:nvSpPr>
          <p:cNvPr id="11" name="TextBox 11"/>
          <p:cNvSpPr txBox="1"/>
          <p:nvPr/>
        </p:nvSpPr>
        <p:spPr>
          <a:xfrm>
            <a:off x="1054909" y="2671782"/>
            <a:ext cx="2274178" cy="961802"/>
          </a:xfrm>
          <a:prstGeom prst="rect">
            <a:avLst/>
          </a:prstGeom>
        </p:spPr>
        <p:txBody>
          <a:bodyPr wrap="square" lIns="0" tIns="0" rIns="0" bIns="0" rtlCol="0" anchor="t">
            <a:spAutoFit/>
          </a:bodyPr>
          <a:lstStyle/>
          <a:p>
            <a:pPr algn="just">
              <a:lnSpc>
                <a:spcPts val="2519"/>
              </a:lnSpc>
              <a:spcBef>
                <a:spcPct val="0"/>
              </a:spcBef>
            </a:pPr>
            <a:r>
              <a:rPr lang="en-US" sz="1799" dirty="0">
                <a:solidFill>
                  <a:srgbClr val="545454"/>
                </a:solidFill>
                <a:latin typeface="Oswald"/>
              </a:rPr>
              <a:t>Paul-François </a:t>
            </a:r>
            <a:r>
              <a:rPr lang="en-US" sz="1799" dirty="0" err="1">
                <a:solidFill>
                  <a:srgbClr val="545454"/>
                </a:solidFill>
                <a:latin typeface="Oswald"/>
              </a:rPr>
              <a:t>Vranken</a:t>
            </a:r>
            <a:r>
              <a:rPr lang="en-US" sz="1799" dirty="0">
                <a:solidFill>
                  <a:srgbClr val="545454"/>
                </a:solidFill>
                <a:latin typeface="Oswald"/>
              </a:rPr>
              <a:t> </a:t>
            </a:r>
            <a:r>
              <a:rPr lang="en-US" sz="1799" dirty="0" err="1" smtClean="0">
                <a:solidFill>
                  <a:srgbClr val="545454"/>
                </a:solidFill>
                <a:latin typeface="Oswald"/>
              </a:rPr>
              <a:t>créé</a:t>
            </a:r>
            <a:r>
              <a:rPr lang="en-US" sz="1799" dirty="0" smtClean="0">
                <a:solidFill>
                  <a:srgbClr val="545454"/>
                </a:solidFill>
                <a:latin typeface="Oswald"/>
              </a:rPr>
              <a:t> la marque et </a:t>
            </a:r>
            <a:r>
              <a:rPr lang="en-US" sz="1799" dirty="0" err="1" smtClean="0">
                <a:solidFill>
                  <a:srgbClr val="545454"/>
                </a:solidFill>
                <a:latin typeface="Oswald"/>
              </a:rPr>
              <a:t>l’entreprise</a:t>
            </a:r>
            <a:r>
              <a:rPr lang="en-US" sz="1799" dirty="0" smtClean="0">
                <a:solidFill>
                  <a:srgbClr val="545454"/>
                </a:solidFill>
                <a:latin typeface="Oswald"/>
              </a:rPr>
              <a:t>  </a:t>
            </a:r>
            <a:r>
              <a:rPr lang="en-US" sz="1799" dirty="0" err="1" smtClean="0">
                <a:solidFill>
                  <a:srgbClr val="545454"/>
                </a:solidFill>
                <a:latin typeface="Oswald"/>
              </a:rPr>
              <a:t>Vranken</a:t>
            </a:r>
            <a:r>
              <a:rPr lang="en-US" sz="1799" dirty="0">
                <a:solidFill>
                  <a:srgbClr val="545454"/>
                </a:solidFill>
                <a:latin typeface="Oswald"/>
              </a:rPr>
              <a:t>.</a:t>
            </a:r>
          </a:p>
        </p:txBody>
      </p:sp>
      <p:sp>
        <p:nvSpPr>
          <p:cNvPr id="12" name="TextBox 12"/>
          <p:cNvSpPr txBox="1"/>
          <p:nvPr/>
        </p:nvSpPr>
        <p:spPr>
          <a:xfrm>
            <a:off x="1054909" y="2334460"/>
            <a:ext cx="1154891" cy="294440"/>
          </a:xfrm>
          <a:prstGeom prst="rect">
            <a:avLst/>
          </a:prstGeom>
        </p:spPr>
        <p:txBody>
          <a:bodyPr wrap="square" lIns="0" tIns="0" rIns="0" bIns="0" rtlCol="0" anchor="t">
            <a:spAutoFit/>
          </a:bodyPr>
          <a:lstStyle/>
          <a:p>
            <a:pPr>
              <a:lnSpc>
                <a:spcPts val="2519"/>
              </a:lnSpc>
              <a:spcBef>
                <a:spcPct val="0"/>
              </a:spcBef>
            </a:pPr>
            <a:r>
              <a:rPr lang="en-US" sz="1799" dirty="0" err="1" smtClean="0">
                <a:solidFill>
                  <a:srgbClr val="A17A4C"/>
                </a:solidFill>
                <a:latin typeface="Oswald Bold"/>
              </a:rPr>
              <a:t>Création</a:t>
            </a:r>
            <a:endParaRPr lang="en-US" sz="1799" dirty="0">
              <a:solidFill>
                <a:srgbClr val="A17A4C"/>
              </a:solidFill>
              <a:latin typeface="Oswald Bold"/>
            </a:endParaRPr>
          </a:p>
        </p:txBody>
      </p:sp>
      <p:sp>
        <p:nvSpPr>
          <p:cNvPr id="13" name="TextBox 13"/>
          <p:cNvSpPr txBox="1"/>
          <p:nvPr/>
        </p:nvSpPr>
        <p:spPr>
          <a:xfrm>
            <a:off x="5046706" y="2671782"/>
            <a:ext cx="2327613" cy="961802"/>
          </a:xfrm>
          <a:prstGeom prst="rect">
            <a:avLst/>
          </a:prstGeom>
        </p:spPr>
        <p:txBody>
          <a:bodyPr wrap="square" lIns="0" tIns="0" rIns="0" bIns="0" rtlCol="0" anchor="t">
            <a:spAutoFit/>
          </a:bodyPr>
          <a:lstStyle/>
          <a:p>
            <a:pPr algn="just">
              <a:lnSpc>
                <a:spcPts val="2519"/>
              </a:lnSpc>
              <a:spcBef>
                <a:spcPct val="0"/>
              </a:spcBef>
            </a:pPr>
            <a:r>
              <a:rPr lang="en-US" sz="1799" dirty="0" err="1" smtClean="0">
                <a:solidFill>
                  <a:srgbClr val="545454"/>
                </a:solidFill>
                <a:latin typeface="Oswald"/>
              </a:rPr>
              <a:t>Achat</a:t>
            </a:r>
            <a:r>
              <a:rPr lang="en-US" sz="1799" dirty="0" smtClean="0">
                <a:solidFill>
                  <a:srgbClr val="545454"/>
                </a:solidFill>
                <a:latin typeface="Oswald"/>
              </a:rPr>
              <a:t> de la Villa Demoiselle qui </a:t>
            </a:r>
            <a:r>
              <a:rPr lang="en-US" sz="1799" dirty="0" err="1" smtClean="0">
                <a:solidFill>
                  <a:srgbClr val="545454"/>
                </a:solidFill>
                <a:latin typeface="Oswald"/>
              </a:rPr>
              <a:t>devient</a:t>
            </a:r>
            <a:r>
              <a:rPr lang="en-US" sz="1799" dirty="0" smtClean="0">
                <a:solidFill>
                  <a:srgbClr val="545454"/>
                </a:solidFill>
                <a:latin typeface="Oswald"/>
              </a:rPr>
              <a:t> le siege social des Champagnes </a:t>
            </a:r>
            <a:r>
              <a:rPr lang="en-US" sz="1799" dirty="0" err="1" smtClean="0">
                <a:solidFill>
                  <a:srgbClr val="545454"/>
                </a:solidFill>
                <a:latin typeface="Oswald"/>
              </a:rPr>
              <a:t>Vranken</a:t>
            </a:r>
            <a:endParaRPr lang="en-US" sz="1799" dirty="0">
              <a:solidFill>
                <a:srgbClr val="545454"/>
              </a:solidFill>
              <a:latin typeface="Oswald"/>
            </a:endParaRPr>
          </a:p>
        </p:txBody>
      </p:sp>
      <p:sp>
        <p:nvSpPr>
          <p:cNvPr id="14" name="TextBox 14"/>
          <p:cNvSpPr txBox="1"/>
          <p:nvPr/>
        </p:nvSpPr>
        <p:spPr>
          <a:xfrm>
            <a:off x="5046707" y="2295430"/>
            <a:ext cx="1494532" cy="306705"/>
          </a:xfrm>
          <a:prstGeom prst="rect">
            <a:avLst/>
          </a:prstGeom>
        </p:spPr>
        <p:txBody>
          <a:bodyPr lIns="0" tIns="0" rIns="0" bIns="0" rtlCol="0" anchor="t">
            <a:spAutoFit/>
          </a:bodyPr>
          <a:lstStyle/>
          <a:p>
            <a:pPr algn="ctr">
              <a:lnSpc>
                <a:spcPts val="2519"/>
              </a:lnSpc>
              <a:spcBef>
                <a:spcPct val="0"/>
              </a:spcBef>
            </a:pPr>
            <a:r>
              <a:rPr lang="en-US" sz="1799">
                <a:solidFill>
                  <a:srgbClr val="A17A4C"/>
                </a:solidFill>
                <a:latin typeface="Oswald Bold"/>
              </a:rPr>
              <a:t>Villa Demoiselle</a:t>
            </a:r>
          </a:p>
        </p:txBody>
      </p:sp>
      <p:sp>
        <p:nvSpPr>
          <p:cNvPr id="15" name="TextBox 15"/>
          <p:cNvSpPr txBox="1"/>
          <p:nvPr/>
        </p:nvSpPr>
        <p:spPr>
          <a:xfrm>
            <a:off x="8992859" y="2671782"/>
            <a:ext cx="2659740" cy="961802"/>
          </a:xfrm>
          <a:prstGeom prst="rect">
            <a:avLst/>
          </a:prstGeom>
        </p:spPr>
        <p:txBody>
          <a:bodyPr lIns="0" tIns="0" rIns="0" bIns="0" rtlCol="0" anchor="t">
            <a:spAutoFit/>
          </a:bodyPr>
          <a:lstStyle/>
          <a:p>
            <a:pPr algn="just">
              <a:lnSpc>
                <a:spcPts val="2519"/>
              </a:lnSpc>
              <a:spcBef>
                <a:spcPct val="0"/>
              </a:spcBef>
            </a:pPr>
            <a:r>
              <a:rPr lang="en-US" sz="1799" dirty="0" err="1" smtClean="0">
                <a:solidFill>
                  <a:srgbClr val="545454"/>
                </a:solidFill>
                <a:latin typeface="Oswald"/>
              </a:rPr>
              <a:t>Création</a:t>
            </a:r>
            <a:r>
              <a:rPr lang="en-US" sz="1799" dirty="0" smtClean="0">
                <a:solidFill>
                  <a:srgbClr val="545454"/>
                </a:solidFill>
                <a:latin typeface="Oswald"/>
              </a:rPr>
              <a:t> des </a:t>
            </a:r>
            <a:r>
              <a:rPr lang="en-US" sz="1799" dirty="0" err="1" smtClean="0">
                <a:solidFill>
                  <a:srgbClr val="545454"/>
                </a:solidFill>
                <a:latin typeface="Oswald"/>
              </a:rPr>
              <a:t>Millésimés</a:t>
            </a:r>
            <a:r>
              <a:rPr lang="en-US" sz="1799" dirty="0" smtClean="0">
                <a:solidFill>
                  <a:srgbClr val="545454"/>
                </a:solidFill>
                <a:latin typeface="Oswald"/>
              </a:rPr>
              <a:t> d’Or pour le 35ème </a:t>
            </a:r>
            <a:r>
              <a:rPr lang="en-US" sz="1799" dirty="0" err="1" smtClean="0">
                <a:solidFill>
                  <a:srgbClr val="545454"/>
                </a:solidFill>
                <a:latin typeface="Oswald"/>
              </a:rPr>
              <a:t>anniversaire</a:t>
            </a:r>
            <a:r>
              <a:rPr lang="en-US" sz="1799" dirty="0" smtClean="0">
                <a:solidFill>
                  <a:srgbClr val="545454"/>
                </a:solidFill>
                <a:latin typeface="Oswald"/>
              </a:rPr>
              <a:t> de la </a:t>
            </a:r>
            <a:r>
              <a:rPr lang="en-US" sz="1799" dirty="0" err="1" smtClean="0">
                <a:solidFill>
                  <a:srgbClr val="545454"/>
                </a:solidFill>
                <a:latin typeface="Oswald"/>
              </a:rPr>
              <a:t>Maison</a:t>
            </a:r>
            <a:r>
              <a:rPr lang="en-US" sz="1799" dirty="0" smtClean="0">
                <a:solidFill>
                  <a:srgbClr val="545454"/>
                </a:solidFill>
                <a:latin typeface="Oswald"/>
              </a:rPr>
              <a:t> </a:t>
            </a:r>
            <a:r>
              <a:rPr lang="en-US" sz="1799" dirty="0" err="1" smtClean="0">
                <a:solidFill>
                  <a:srgbClr val="545454"/>
                </a:solidFill>
                <a:latin typeface="Oswald"/>
              </a:rPr>
              <a:t>Vranken</a:t>
            </a:r>
            <a:endParaRPr lang="en-US" sz="1799" dirty="0">
              <a:solidFill>
                <a:srgbClr val="545454"/>
              </a:solidFill>
              <a:latin typeface="Oswald"/>
            </a:endParaRPr>
          </a:p>
        </p:txBody>
      </p:sp>
      <p:sp>
        <p:nvSpPr>
          <p:cNvPr id="16" name="TextBox 16"/>
          <p:cNvSpPr txBox="1"/>
          <p:nvPr/>
        </p:nvSpPr>
        <p:spPr>
          <a:xfrm>
            <a:off x="8987203" y="2300193"/>
            <a:ext cx="1434852" cy="320601"/>
          </a:xfrm>
          <a:prstGeom prst="rect">
            <a:avLst/>
          </a:prstGeom>
        </p:spPr>
        <p:txBody>
          <a:bodyPr lIns="0" tIns="0" rIns="0" bIns="0" rtlCol="0" anchor="t">
            <a:spAutoFit/>
          </a:bodyPr>
          <a:lstStyle/>
          <a:p>
            <a:pPr algn="ctr">
              <a:lnSpc>
                <a:spcPts val="2519"/>
              </a:lnSpc>
              <a:spcBef>
                <a:spcPct val="0"/>
              </a:spcBef>
            </a:pPr>
            <a:r>
              <a:rPr lang="en-US" sz="1799" dirty="0" err="1" smtClean="0">
                <a:solidFill>
                  <a:srgbClr val="A17A4C"/>
                </a:solidFill>
                <a:latin typeface="Oswald Bold"/>
              </a:rPr>
              <a:t>Millésimés</a:t>
            </a:r>
            <a:r>
              <a:rPr lang="en-US" sz="1799" dirty="0" smtClean="0">
                <a:solidFill>
                  <a:srgbClr val="A17A4C"/>
                </a:solidFill>
                <a:latin typeface="Oswald Bold"/>
              </a:rPr>
              <a:t> </a:t>
            </a:r>
            <a:r>
              <a:rPr lang="en-US" sz="1799" dirty="0">
                <a:solidFill>
                  <a:srgbClr val="A17A4C"/>
                </a:solidFill>
                <a:latin typeface="Oswald Bold"/>
              </a:rPr>
              <a:t>d’Or</a:t>
            </a:r>
          </a:p>
        </p:txBody>
      </p:sp>
      <p:sp>
        <p:nvSpPr>
          <p:cNvPr id="17" name="TextBox 17"/>
          <p:cNvSpPr txBox="1"/>
          <p:nvPr/>
        </p:nvSpPr>
        <p:spPr>
          <a:xfrm>
            <a:off x="12942882" y="2671782"/>
            <a:ext cx="3316427" cy="935641"/>
          </a:xfrm>
          <a:prstGeom prst="rect">
            <a:avLst/>
          </a:prstGeom>
        </p:spPr>
        <p:txBody>
          <a:bodyPr lIns="0" tIns="0" rIns="0" bIns="0" rtlCol="0" anchor="t">
            <a:spAutoFit/>
          </a:bodyPr>
          <a:lstStyle/>
          <a:p>
            <a:pPr algn="just">
              <a:lnSpc>
                <a:spcPts val="2519"/>
              </a:lnSpc>
              <a:spcBef>
                <a:spcPct val="0"/>
              </a:spcBef>
            </a:pPr>
            <a:r>
              <a:rPr lang="en-US" sz="1799" dirty="0" smtClean="0">
                <a:solidFill>
                  <a:srgbClr val="545454"/>
                </a:solidFill>
                <a:latin typeface="Oswald"/>
              </a:rPr>
              <a:t>Creation de la </a:t>
            </a:r>
            <a:r>
              <a:rPr lang="en-US" sz="1799" dirty="0" err="1" smtClean="0">
                <a:solidFill>
                  <a:srgbClr val="545454"/>
                </a:solidFill>
                <a:latin typeface="Oswald"/>
              </a:rPr>
              <a:t>gamme</a:t>
            </a:r>
            <a:r>
              <a:rPr lang="en-US" sz="1799" dirty="0" smtClean="0">
                <a:solidFill>
                  <a:srgbClr val="545454"/>
                </a:solidFill>
                <a:latin typeface="Oswald"/>
              </a:rPr>
              <a:t> </a:t>
            </a:r>
            <a:r>
              <a:rPr lang="en-US" sz="1799" dirty="0" err="1" smtClean="0">
                <a:solidFill>
                  <a:srgbClr val="545454"/>
                </a:solidFill>
                <a:latin typeface="Oswald"/>
              </a:rPr>
              <a:t>Vranken</a:t>
            </a:r>
            <a:r>
              <a:rPr lang="en-US" sz="1799" dirty="0" smtClean="0">
                <a:solidFill>
                  <a:srgbClr val="545454"/>
                </a:solidFill>
                <a:latin typeface="Oswald"/>
              </a:rPr>
              <a:t> Brut Nature avec un Champagne Grand Cru, un </a:t>
            </a:r>
            <a:r>
              <a:rPr lang="en-US" sz="1799" dirty="0" err="1" smtClean="0">
                <a:solidFill>
                  <a:srgbClr val="545454"/>
                </a:solidFill>
                <a:latin typeface="Oswald"/>
              </a:rPr>
              <a:t>Millésimé</a:t>
            </a:r>
            <a:r>
              <a:rPr lang="en-US" sz="1799" dirty="0" smtClean="0">
                <a:solidFill>
                  <a:srgbClr val="545454"/>
                </a:solidFill>
                <a:latin typeface="Oswald"/>
              </a:rPr>
              <a:t>, un Brut Rosé et un Brut</a:t>
            </a:r>
            <a:endParaRPr lang="en-US" sz="1799" dirty="0">
              <a:solidFill>
                <a:srgbClr val="545454"/>
              </a:solidFill>
              <a:latin typeface="Oswald"/>
            </a:endParaRPr>
          </a:p>
        </p:txBody>
      </p:sp>
      <p:sp>
        <p:nvSpPr>
          <p:cNvPr id="18" name="TextBox 18"/>
          <p:cNvSpPr txBox="1"/>
          <p:nvPr/>
        </p:nvSpPr>
        <p:spPr>
          <a:xfrm>
            <a:off x="12946380" y="2295430"/>
            <a:ext cx="1829571" cy="320601"/>
          </a:xfrm>
          <a:prstGeom prst="rect">
            <a:avLst/>
          </a:prstGeom>
        </p:spPr>
        <p:txBody>
          <a:bodyPr wrap="square" lIns="0" tIns="0" rIns="0" bIns="0" rtlCol="0" anchor="t">
            <a:spAutoFit/>
          </a:bodyPr>
          <a:lstStyle/>
          <a:p>
            <a:pPr>
              <a:lnSpc>
                <a:spcPts val="2519"/>
              </a:lnSpc>
              <a:spcBef>
                <a:spcPct val="0"/>
              </a:spcBef>
            </a:pPr>
            <a:r>
              <a:rPr lang="en-US" sz="1799" dirty="0" err="1">
                <a:solidFill>
                  <a:srgbClr val="A17A4C"/>
                </a:solidFill>
                <a:latin typeface="Oswald Bold"/>
              </a:rPr>
              <a:t>Vranken</a:t>
            </a:r>
            <a:r>
              <a:rPr lang="en-US" sz="1799" dirty="0">
                <a:solidFill>
                  <a:srgbClr val="A17A4C"/>
                </a:solidFill>
                <a:latin typeface="Oswald Bold"/>
              </a:rPr>
              <a:t> Nature</a:t>
            </a:r>
          </a:p>
        </p:txBody>
      </p:sp>
      <p:sp>
        <p:nvSpPr>
          <p:cNvPr id="19" name="TextBox 19"/>
          <p:cNvSpPr txBox="1"/>
          <p:nvPr/>
        </p:nvSpPr>
        <p:spPr>
          <a:xfrm>
            <a:off x="3033726" y="6875408"/>
            <a:ext cx="2863126" cy="961802"/>
          </a:xfrm>
          <a:prstGeom prst="rect">
            <a:avLst/>
          </a:prstGeom>
        </p:spPr>
        <p:txBody>
          <a:bodyPr lIns="0" tIns="0" rIns="0" bIns="0" rtlCol="0" anchor="t">
            <a:spAutoFit/>
          </a:bodyPr>
          <a:lstStyle/>
          <a:p>
            <a:pPr algn="just">
              <a:lnSpc>
                <a:spcPts val="2519"/>
              </a:lnSpc>
              <a:spcBef>
                <a:spcPct val="0"/>
              </a:spcBef>
            </a:pPr>
            <a:r>
              <a:rPr lang="en-US" sz="1799" dirty="0">
                <a:solidFill>
                  <a:srgbClr val="545454"/>
                </a:solidFill>
                <a:latin typeface="Oswald"/>
              </a:rPr>
              <a:t>Paul-François </a:t>
            </a:r>
            <a:r>
              <a:rPr lang="en-US" sz="1799" dirty="0" err="1">
                <a:solidFill>
                  <a:srgbClr val="545454"/>
                </a:solidFill>
                <a:latin typeface="Oswald"/>
              </a:rPr>
              <a:t>Vranken</a:t>
            </a:r>
            <a:r>
              <a:rPr lang="en-US" sz="1799" dirty="0">
                <a:solidFill>
                  <a:srgbClr val="545454"/>
                </a:solidFill>
                <a:latin typeface="Oswald"/>
              </a:rPr>
              <a:t> </a:t>
            </a:r>
            <a:r>
              <a:rPr lang="en-US" sz="1799" dirty="0" err="1" smtClean="0">
                <a:solidFill>
                  <a:srgbClr val="545454"/>
                </a:solidFill>
                <a:latin typeface="Oswald"/>
              </a:rPr>
              <a:t>acquiert</a:t>
            </a:r>
            <a:r>
              <a:rPr lang="en-US" sz="1799" dirty="0" smtClean="0">
                <a:solidFill>
                  <a:srgbClr val="545454"/>
                </a:solidFill>
                <a:latin typeface="Oswald"/>
              </a:rPr>
              <a:t> le Château </a:t>
            </a:r>
            <a:r>
              <a:rPr lang="en-US" sz="1799" dirty="0">
                <a:solidFill>
                  <a:srgbClr val="545454"/>
                </a:solidFill>
                <a:latin typeface="Oswald"/>
              </a:rPr>
              <a:t>des </a:t>
            </a:r>
            <a:r>
              <a:rPr lang="en-US" sz="1799" dirty="0" err="1" smtClean="0">
                <a:solidFill>
                  <a:srgbClr val="545454"/>
                </a:solidFill>
                <a:latin typeface="Oswald"/>
              </a:rPr>
              <a:t>Castaignes</a:t>
            </a:r>
            <a:r>
              <a:rPr lang="en-US" sz="1799" dirty="0">
                <a:solidFill>
                  <a:srgbClr val="545454"/>
                </a:solidFill>
                <a:latin typeface="Oswald"/>
              </a:rPr>
              <a:t> </a:t>
            </a:r>
            <a:r>
              <a:rPr lang="en-US" sz="1799" dirty="0" smtClean="0">
                <a:solidFill>
                  <a:srgbClr val="545454"/>
                </a:solidFill>
                <a:latin typeface="Oswald"/>
              </a:rPr>
              <a:t>et </a:t>
            </a:r>
            <a:r>
              <a:rPr lang="en-US" sz="1799" dirty="0" err="1" smtClean="0">
                <a:solidFill>
                  <a:srgbClr val="545454"/>
                </a:solidFill>
                <a:latin typeface="Oswald"/>
              </a:rPr>
              <a:t>créé</a:t>
            </a:r>
            <a:r>
              <a:rPr lang="en-US" sz="1799" dirty="0" smtClean="0">
                <a:solidFill>
                  <a:srgbClr val="545454"/>
                </a:solidFill>
                <a:latin typeface="Oswald"/>
              </a:rPr>
              <a:t> </a:t>
            </a:r>
            <a:r>
              <a:rPr lang="en-US" sz="1799" dirty="0" err="1" smtClean="0">
                <a:solidFill>
                  <a:srgbClr val="545454"/>
                </a:solidFill>
                <a:latin typeface="Oswald"/>
              </a:rPr>
              <a:t>l’emblématique</a:t>
            </a:r>
            <a:r>
              <a:rPr lang="en-US" sz="1799" dirty="0" smtClean="0">
                <a:solidFill>
                  <a:srgbClr val="545454"/>
                </a:solidFill>
                <a:latin typeface="Oswald"/>
              </a:rPr>
              <a:t> cuvee Demoiselle</a:t>
            </a:r>
            <a:endParaRPr lang="en-US" sz="1799" dirty="0">
              <a:solidFill>
                <a:srgbClr val="545454"/>
              </a:solidFill>
              <a:latin typeface="Oswald"/>
            </a:endParaRPr>
          </a:p>
        </p:txBody>
      </p:sp>
      <p:sp>
        <p:nvSpPr>
          <p:cNvPr id="20" name="TextBox 20"/>
          <p:cNvSpPr txBox="1"/>
          <p:nvPr/>
        </p:nvSpPr>
        <p:spPr>
          <a:xfrm>
            <a:off x="2896974" y="7932659"/>
            <a:ext cx="2432503" cy="306705"/>
          </a:xfrm>
          <a:prstGeom prst="rect">
            <a:avLst/>
          </a:prstGeom>
        </p:spPr>
        <p:txBody>
          <a:bodyPr lIns="0" tIns="0" rIns="0" bIns="0" rtlCol="0" anchor="t">
            <a:spAutoFit/>
          </a:bodyPr>
          <a:lstStyle/>
          <a:p>
            <a:pPr algn="ctr">
              <a:lnSpc>
                <a:spcPts val="2519"/>
              </a:lnSpc>
              <a:spcBef>
                <a:spcPct val="0"/>
              </a:spcBef>
            </a:pPr>
            <a:r>
              <a:rPr lang="en-US" sz="1799" dirty="0">
                <a:solidFill>
                  <a:srgbClr val="A17A4C"/>
                </a:solidFill>
                <a:latin typeface="Oswald Bold"/>
              </a:rPr>
              <a:t>Château des </a:t>
            </a:r>
            <a:r>
              <a:rPr lang="en-US" sz="1799" dirty="0" err="1">
                <a:solidFill>
                  <a:srgbClr val="A17A4C"/>
                </a:solidFill>
                <a:latin typeface="Oswald Bold"/>
              </a:rPr>
              <a:t>Castaignes</a:t>
            </a:r>
            <a:endParaRPr lang="en-US" sz="1799" dirty="0">
              <a:solidFill>
                <a:srgbClr val="A17A4C"/>
              </a:solidFill>
              <a:latin typeface="Oswald Bold"/>
            </a:endParaRPr>
          </a:p>
        </p:txBody>
      </p:sp>
      <p:sp>
        <p:nvSpPr>
          <p:cNvPr id="21" name="TextBox 21"/>
          <p:cNvSpPr txBox="1"/>
          <p:nvPr/>
        </p:nvSpPr>
        <p:spPr>
          <a:xfrm>
            <a:off x="6976766" y="6574234"/>
            <a:ext cx="3190512" cy="1282402"/>
          </a:xfrm>
          <a:prstGeom prst="rect">
            <a:avLst/>
          </a:prstGeom>
        </p:spPr>
        <p:txBody>
          <a:bodyPr wrap="square" lIns="0" tIns="0" rIns="0" bIns="0" rtlCol="0" anchor="t">
            <a:spAutoFit/>
          </a:bodyPr>
          <a:lstStyle/>
          <a:p>
            <a:pPr algn="just">
              <a:lnSpc>
                <a:spcPts val="2519"/>
              </a:lnSpc>
              <a:spcBef>
                <a:spcPct val="0"/>
              </a:spcBef>
            </a:pPr>
            <a:r>
              <a:rPr lang="en-US" sz="1799" dirty="0" smtClean="0">
                <a:solidFill>
                  <a:srgbClr val="545454"/>
                </a:solidFill>
                <a:latin typeface="Oswald"/>
              </a:rPr>
              <a:t>20 </a:t>
            </a:r>
            <a:r>
              <a:rPr lang="en-US" sz="1799" dirty="0" err="1" smtClean="0">
                <a:solidFill>
                  <a:srgbClr val="545454"/>
                </a:solidFill>
                <a:latin typeface="Oswald"/>
              </a:rPr>
              <a:t>ans</a:t>
            </a:r>
            <a:r>
              <a:rPr lang="en-US" sz="1799" dirty="0" smtClean="0">
                <a:solidFill>
                  <a:srgbClr val="545454"/>
                </a:solidFill>
                <a:latin typeface="Oswald"/>
              </a:rPr>
              <a:t> après la creation de la </a:t>
            </a:r>
            <a:r>
              <a:rPr lang="en-US" sz="1799" dirty="0" err="1" smtClean="0">
                <a:solidFill>
                  <a:srgbClr val="545454"/>
                </a:solidFill>
                <a:latin typeface="Oswald"/>
              </a:rPr>
              <a:t>Cuvée</a:t>
            </a:r>
            <a:r>
              <a:rPr lang="en-US" sz="1799" dirty="0" smtClean="0">
                <a:solidFill>
                  <a:srgbClr val="545454"/>
                </a:solidFill>
                <a:latin typeface="Oswald"/>
              </a:rPr>
              <a:t> Demoiselle, la </a:t>
            </a:r>
            <a:r>
              <a:rPr lang="en-US" sz="1799" dirty="0" err="1" smtClean="0">
                <a:solidFill>
                  <a:srgbClr val="545454"/>
                </a:solidFill>
                <a:latin typeface="Oswald"/>
              </a:rPr>
              <a:t>Maison</a:t>
            </a:r>
            <a:r>
              <a:rPr lang="en-US" sz="1799" dirty="0" smtClean="0">
                <a:solidFill>
                  <a:srgbClr val="545454"/>
                </a:solidFill>
                <a:latin typeface="Oswald"/>
              </a:rPr>
              <a:t> </a:t>
            </a:r>
            <a:r>
              <a:rPr lang="en-US" sz="1799" dirty="0" err="1" smtClean="0">
                <a:solidFill>
                  <a:srgbClr val="545454"/>
                </a:solidFill>
                <a:latin typeface="Oswald"/>
              </a:rPr>
              <a:t>dévoile</a:t>
            </a:r>
            <a:r>
              <a:rPr lang="en-US" sz="1799" dirty="0" smtClean="0">
                <a:solidFill>
                  <a:srgbClr val="545454"/>
                </a:solidFill>
                <a:latin typeface="Oswald"/>
              </a:rPr>
              <a:t> </a:t>
            </a:r>
            <a:r>
              <a:rPr lang="en-US" sz="1799" dirty="0" err="1" smtClean="0">
                <a:solidFill>
                  <a:srgbClr val="545454"/>
                </a:solidFill>
                <a:latin typeface="Oswald"/>
              </a:rPr>
              <a:t>une</a:t>
            </a:r>
            <a:r>
              <a:rPr lang="en-US" sz="1799" dirty="0" smtClean="0">
                <a:solidFill>
                  <a:srgbClr val="545454"/>
                </a:solidFill>
                <a:latin typeface="Oswald"/>
              </a:rPr>
              <a:t> nouvelle cuvee avec </a:t>
            </a:r>
            <a:r>
              <a:rPr lang="en-US" sz="1799" dirty="0" err="1" smtClean="0">
                <a:solidFill>
                  <a:srgbClr val="545454"/>
                </a:solidFill>
                <a:latin typeface="Oswald"/>
              </a:rPr>
              <a:t>une</a:t>
            </a:r>
            <a:r>
              <a:rPr lang="en-US" sz="1799" dirty="0" smtClean="0">
                <a:solidFill>
                  <a:srgbClr val="545454"/>
                </a:solidFill>
                <a:latin typeface="Oswald"/>
              </a:rPr>
              <a:t> </a:t>
            </a:r>
            <a:r>
              <a:rPr lang="en-US" sz="1799" dirty="0" err="1" smtClean="0">
                <a:solidFill>
                  <a:srgbClr val="545454"/>
                </a:solidFill>
                <a:latin typeface="Oswald"/>
              </a:rPr>
              <a:t>bouteille</a:t>
            </a:r>
            <a:r>
              <a:rPr lang="en-US" sz="1799" dirty="0" smtClean="0">
                <a:solidFill>
                  <a:srgbClr val="545454"/>
                </a:solidFill>
                <a:latin typeface="Oswald"/>
              </a:rPr>
              <a:t> </a:t>
            </a:r>
            <a:r>
              <a:rPr lang="en-US" sz="1799" dirty="0" err="1" smtClean="0">
                <a:solidFill>
                  <a:srgbClr val="545454"/>
                </a:solidFill>
                <a:latin typeface="Oswald"/>
              </a:rPr>
              <a:t>en</a:t>
            </a:r>
            <a:r>
              <a:rPr lang="en-US" sz="1799" dirty="0" smtClean="0">
                <a:solidFill>
                  <a:srgbClr val="545454"/>
                </a:solidFill>
                <a:latin typeface="Oswald"/>
              </a:rPr>
              <a:t> </a:t>
            </a:r>
            <a:r>
              <a:rPr lang="en-US" sz="1799" dirty="0" err="1" smtClean="0">
                <a:solidFill>
                  <a:srgbClr val="545454"/>
                </a:solidFill>
                <a:latin typeface="Oswald"/>
              </a:rPr>
              <a:t>forme</a:t>
            </a:r>
            <a:r>
              <a:rPr lang="en-US" sz="1799" dirty="0" smtClean="0">
                <a:solidFill>
                  <a:srgbClr val="545454"/>
                </a:solidFill>
                <a:latin typeface="Oswald"/>
              </a:rPr>
              <a:t>: La </a:t>
            </a:r>
            <a:r>
              <a:rPr lang="en-US" sz="1799" dirty="0" err="1" smtClean="0">
                <a:solidFill>
                  <a:srgbClr val="545454"/>
                </a:solidFill>
                <a:latin typeface="Oswald"/>
              </a:rPr>
              <a:t>Cuvée</a:t>
            </a:r>
            <a:r>
              <a:rPr lang="en-US" sz="1799" dirty="0" smtClean="0">
                <a:solidFill>
                  <a:srgbClr val="545454"/>
                </a:solidFill>
                <a:latin typeface="Oswald"/>
              </a:rPr>
              <a:t> </a:t>
            </a:r>
            <a:r>
              <a:rPr lang="en-US" sz="1799" dirty="0" err="1" smtClean="0">
                <a:solidFill>
                  <a:srgbClr val="545454"/>
                </a:solidFill>
                <a:latin typeface="Oswald"/>
              </a:rPr>
              <a:t>Diamant</a:t>
            </a:r>
            <a:r>
              <a:rPr lang="en-US" sz="1799" dirty="0" smtClean="0">
                <a:solidFill>
                  <a:srgbClr val="545454"/>
                </a:solidFill>
                <a:latin typeface="Oswald"/>
              </a:rPr>
              <a:t>.</a:t>
            </a:r>
            <a:endParaRPr lang="en-US" sz="1799" dirty="0">
              <a:solidFill>
                <a:srgbClr val="545454"/>
              </a:solidFill>
              <a:latin typeface="Oswald"/>
            </a:endParaRPr>
          </a:p>
        </p:txBody>
      </p:sp>
      <p:sp>
        <p:nvSpPr>
          <p:cNvPr id="22" name="TextBox 22"/>
          <p:cNvSpPr txBox="1"/>
          <p:nvPr/>
        </p:nvSpPr>
        <p:spPr>
          <a:xfrm>
            <a:off x="6976766" y="7932659"/>
            <a:ext cx="1786234" cy="320601"/>
          </a:xfrm>
          <a:prstGeom prst="rect">
            <a:avLst/>
          </a:prstGeom>
        </p:spPr>
        <p:txBody>
          <a:bodyPr wrap="square" lIns="0" tIns="0" rIns="0" bIns="0" rtlCol="0" anchor="t">
            <a:spAutoFit/>
          </a:bodyPr>
          <a:lstStyle/>
          <a:p>
            <a:pPr>
              <a:lnSpc>
                <a:spcPts val="2519"/>
              </a:lnSpc>
              <a:spcBef>
                <a:spcPct val="0"/>
              </a:spcBef>
            </a:pPr>
            <a:r>
              <a:rPr lang="en-US" sz="1799" dirty="0" err="1">
                <a:solidFill>
                  <a:srgbClr val="A17A4C"/>
                </a:solidFill>
                <a:latin typeface="Oswald Bold"/>
              </a:rPr>
              <a:t>Cuvée</a:t>
            </a:r>
            <a:r>
              <a:rPr lang="en-US" sz="1799" dirty="0">
                <a:solidFill>
                  <a:srgbClr val="A17A4C"/>
                </a:solidFill>
                <a:latin typeface="Oswald Bold"/>
              </a:rPr>
              <a:t> </a:t>
            </a:r>
            <a:r>
              <a:rPr lang="en-US" sz="1799" dirty="0" err="1">
                <a:solidFill>
                  <a:srgbClr val="A17A4C"/>
                </a:solidFill>
                <a:latin typeface="Oswald Bold"/>
              </a:rPr>
              <a:t>Diamant</a:t>
            </a:r>
            <a:endParaRPr lang="en-US" sz="1799" dirty="0">
              <a:solidFill>
                <a:srgbClr val="A17A4C"/>
              </a:solidFill>
              <a:latin typeface="Oswald Bold"/>
            </a:endParaRPr>
          </a:p>
        </p:txBody>
      </p:sp>
      <p:sp>
        <p:nvSpPr>
          <p:cNvPr id="23" name="TextBox 23"/>
          <p:cNvSpPr txBox="1"/>
          <p:nvPr/>
        </p:nvSpPr>
        <p:spPr>
          <a:xfrm>
            <a:off x="10939002" y="6669484"/>
            <a:ext cx="1903436" cy="961802"/>
          </a:xfrm>
          <a:prstGeom prst="rect">
            <a:avLst/>
          </a:prstGeom>
        </p:spPr>
        <p:txBody>
          <a:bodyPr lIns="0" tIns="0" rIns="0" bIns="0" rtlCol="0" anchor="t">
            <a:spAutoFit/>
          </a:bodyPr>
          <a:lstStyle/>
          <a:p>
            <a:pPr algn="just">
              <a:lnSpc>
                <a:spcPts val="2519"/>
              </a:lnSpc>
              <a:spcBef>
                <a:spcPct val="0"/>
              </a:spcBef>
            </a:pPr>
            <a:r>
              <a:rPr lang="fr-FR" sz="1799" dirty="0">
                <a:solidFill>
                  <a:srgbClr val="545454"/>
                </a:solidFill>
                <a:latin typeface="Oswald"/>
              </a:rPr>
              <a:t>Célébration du 40e anniversaire de la Maison </a:t>
            </a:r>
            <a:r>
              <a:rPr lang="fr-FR" sz="1799" dirty="0" err="1">
                <a:solidFill>
                  <a:srgbClr val="545454"/>
                </a:solidFill>
                <a:latin typeface="Oswald"/>
              </a:rPr>
              <a:t>Vranken</a:t>
            </a:r>
            <a:r>
              <a:rPr lang="fr-FR" sz="1799" dirty="0">
                <a:solidFill>
                  <a:srgbClr val="545454"/>
                </a:solidFill>
                <a:latin typeface="Oswald"/>
              </a:rPr>
              <a:t>.</a:t>
            </a:r>
            <a:endParaRPr lang="en-US" sz="1799" dirty="0">
              <a:solidFill>
                <a:srgbClr val="545454"/>
              </a:solidFill>
              <a:latin typeface="Oswald"/>
            </a:endParaRPr>
          </a:p>
        </p:txBody>
      </p:sp>
      <p:sp>
        <p:nvSpPr>
          <p:cNvPr id="24" name="TextBox 24"/>
          <p:cNvSpPr txBox="1"/>
          <p:nvPr/>
        </p:nvSpPr>
        <p:spPr>
          <a:xfrm>
            <a:off x="10939002" y="7664054"/>
            <a:ext cx="1996284" cy="320601"/>
          </a:xfrm>
          <a:prstGeom prst="rect">
            <a:avLst/>
          </a:prstGeom>
        </p:spPr>
        <p:txBody>
          <a:bodyPr wrap="square" lIns="0" tIns="0" rIns="0" bIns="0" rtlCol="0" anchor="t">
            <a:spAutoFit/>
          </a:bodyPr>
          <a:lstStyle/>
          <a:p>
            <a:pPr>
              <a:lnSpc>
                <a:spcPts val="2519"/>
              </a:lnSpc>
              <a:spcBef>
                <a:spcPct val="0"/>
              </a:spcBef>
            </a:pPr>
            <a:r>
              <a:rPr lang="en-US" sz="1799" dirty="0" smtClean="0">
                <a:solidFill>
                  <a:srgbClr val="A17A4C"/>
                </a:solidFill>
                <a:latin typeface="Oswald Bold"/>
              </a:rPr>
              <a:t>40 </a:t>
            </a:r>
            <a:r>
              <a:rPr lang="en-US" sz="1799" dirty="0" err="1" smtClean="0">
                <a:solidFill>
                  <a:srgbClr val="A17A4C"/>
                </a:solidFill>
                <a:latin typeface="Oswald Bold"/>
              </a:rPr>
              <a:t>ans</a:t>
            </a:r>
            <a:r>
              <a:rPr lang="en-US" sz="1799" dirty="0" smtClean="0">
                <a:solidFill>
                  <a:srgbClr val="A17A4C"/>
                </a:solidFill>
                <a:latin typeface="Oswald Bold"/>
              </a:rPr>
              <a:t> </a:t>
            </a:r>
            <a:r>
              <a:rPr lang="en-US" sz="1799" dirty="0" err="1" smtClean="0">
                <a:solidFill>
                  <a:srgbClr val="A17A4C"/>
                </a:solidFill>
                <a:latin typeface="Oswald Bold"/>
              </a:rPr>
              <a:t>d’Histoire</a:t>
            </a:r>
            <a:endParaRPr lang="en-US" sz="1799" dirty="0">
              <a:solidFill>
                <a:srgbClr val="A17A4C"/>
              </a:solidFill>
              <a:latin typeface="Oswald Bold"/>
            </a:endParaRPr>
          </a:p>
        </p:txBody>
      </p:sp>
      <p:sp>
        <p:nvSpPr>
          <p:cNvPr id="25" name="Freeform 25"/>
          <p:cNvSpPr/>
          <p:nvPr/>
        </p:nvSpPr>
        <p:spPr>
          <a:xfrm>
            <a:off x="311142" y="8707157"/>
            <a:ext cx="3344482" cy="1102285"/>
          </a:xfrm>
          <a:custGeom>
            <a:avLst/>
            <a:gdLst/>
            <a:ahLst/>
            <a:cxnLst/>
            <a:rect l="l" t="t" r="r" b="b"/>
            <a:pathLst>
              <a:path w="3344482" h="1102285">
                <a:moveTo>
                  <a:pt x="0" y="0"/>
                </a:moveTo>
                <a:lnTo>
                  <a:pt x="3344482" y="0"/>
                </a:lnTo>
                <a:lnTo>
                  <a:pt x="3344482" y="1102286"/>
                </a:lnTo>
                <a:lnTo>
                  <a:pt x="0" y="1102286"/>
                </a:lnTo>
                <a:lnTo>
                  <a:pt x="0" y="0"/>
                </a:lnTo>
                <a:close/>
              </a:path>
            </a:pathLst>
          </a:custGeom>
          <a:blipFill>
            <a:blip r:embed="rId4"/>
            <a:stretch>
              <a:fillRect/>
            </a:stretch>
          </a:blipFill>
        </p:spPr>
      </p:sp>
      <p:sp>
        <p:nvSpPr>
          <p:cNvPr id="26" name="TextBox 26"/>
          <p:cNvSpPr txBox="1"/>
          <p:nvPr/>
        </p:nvSpPr>
        <p:spPr>
          <a:xfrm>
            <a:off x="14931541" y="6574234"/>
            <a:ext cx="2711009" cy="961802"/>
          </a:xfrm>
          <a:prstGeom prst="rect">
            <a:avLst/>
          </a:prstGeom>
        </p:spPr>
        <p:txBody>
          <a:bodyPr wrap="square" lIns="0" tIns="0" rIns="0" bIns="0" rtlCol="0" anchor="t">
            <a:spAutoFit/>
          </a:bodyPr>
          <a:lstStyle/>
          <a:p>
            <a:pPr algn="just">
              <a:lnSpc>
                <a:spcPts val="2519"/>
              </a:lnSpc>
              <a:spcBef>
                <a:spcPct val="0"/>
              </a:spcBef>
            </a:pPr>
            <a:r>
              <a:rPr lang="en-US" sz="1799" dirty="0">
                <a:solidFill>
                  <a:srgbClr val="545454"/>
                </a:solidFill>
                <a:latin typeface="Oswald"/>
              </a:rPr>
              <a:t>Pierre-Hubert </a:t>
            </a:r>
            <a:r>
              <a:rPr lang="en-US" sz="1799" dirty="0" err="1">
                <a:solidFill>
                  <a:srgbClr val="545454"/>
                </a:solidFill>
                <a:latin typeface="Oswald"/>
              </a:rPr>
              <a:t>Crozat</a:t>
            </a:r>
            <a:r>
              <a:rPr lang="en-US" sz="1799" dirty="0">
                <a:solidFill>
                  <a:srgbClr val="545454"/>
                </a:solidFill>
                <a:latin typeface="Oswald"/>
              </a:rPr>
              <a:t> </a:t>
            </a:r>
            <a:r>
              <a:rPr lang="en-US" sz="1799" dirty="0" smtClean="0">
                <a:solidFill>
                  <a:srgbClr val="545454"/>
                </a:solidFill>
                <a:latin typeface="Oswald"/>
              </a:rPr>
              <a:t>deviant le </a:t>
            </a:r>
            <a:r>
              <a:rPr lang="en-US" sz="1799" dirty="0" err="1" smtClean="0">
                <a:solidFill>
                  <a:srgbClr val="545454"/>
                </a:solidFill>
                <a:latin typeface="Oswald"/>
              </a:rPr>
              <a:t>deuxième</a:t>
            </a:r>
            <a:r>
              <a:rPr lang="en-US" sz="1799" dirty="0" smtClean="0">
                <a:solidFill>
                  <a:srgbClr val="545454"/>
                </a:solidFill>
                <a:latin typeface="Oswald"/>
              </a:rPr>
              <a:t> chef de cave de la </a:t>
            </a:r>
            <a:r>
              <a:rPr lang="en-US" sz="1799" dirty="0" err="1" smtClean="0">
                <a:solidFill>
                  <a:srgbClr val="545454"/>
                </a:solidFill>
                <a:latin typeface="Oswald"/>
              </a:rPr>
              <a:t>Maison</a:t>
            </a:r>
            <a:r>
              <a:rPr lang="en-US" sz="1799" dirty="0" smtClean="0">
                <a:solidFill>
                  <a:srgbClr val="545454"/>
                </a:solidFill>
                <a:latin typeface="Oswald"/>
              </a:rPr>
              <a:t> </a:t>
            </a:r>
            <a:r>
              <a:rPr lang="en-US" sz="1799" dirty="0" err="1" smtClean="0">
                <a:solidFill>
                  <a:srgbClr val="545454"/>
                </a:solidFill>
                <a:latin typeface="Oswald"/>
              </a:rPr>
              <a:t>Vranken</a:t>
            </a:r>
            <a:endParaRPr lang="en-US" sz="1799" dirty="0">
              <a:solidFill>
                <a:srgbClr val="545454"/>
              </a:solidFill>
              <a:latin typeface="Oswald"/>
            </a:endParaRPr>
          </a:p>
        </p:txBody>
      </p:sp>
      <p:sp>
        <p:nvSpPr>
          <p:cNvPr id="27" name="Freeform 27"/>
          <p:cNvSpPr/>
          <p:nvPr/>
        </p:nvSpPr>
        <p:spPr>
          <a:xfrm>
            <a:off x="13937422" y="1943100"/>
            <a:ext cx="2216978" cy="5884982"/>
          </a:xfrm>
          <a:custGeom>
            <a:avLst/>
            <a:gdLst/>
            <a:ahLst/>
            <a:cxnLst/>
            <a:rect l="l" t="t" r="r" b="b"/>
            <a:pathLst>
              <a:path w="2216978" h="5884982">
                <a:moveTo>
                  <a:pt x="0" y="0"/>
                </a:moveTo>
                <a:lnTo>
                  <a:pt x="2216977" y="0"/>
                </a:lnTo>
                <a:lnTo>
                  <a:pt x="2216977" y="5884982"/>
                </a:lnTo>
                <a:lnTo>
                  <a:pt x="0" y="5884982"/>
                </a:lnTo>
                <a:lnTo>
                  <a:pt x="0" y="0"/>
                </a:lnTo>
                <a:close/>
              </a:path>
            </a:pathLst>
          </a:custGeom>
          <a:blipFill>
            <a:blip r:embed="rId3"/>
            <a:stretch>
              <a:fillRect l="-78997" r="-85979"/>
            </a:stretch>
          </a:blipFill>
        </p:spPr>
      </p:sp>
      <p:sp>
        <p:nvSpPr>
          <p:cNvPr id="28" name="TextBox 28"/>
          <p:cNvSpPr txBox="1"/>
          <p:nvPr/>
        </p:nvSpPr>
        <p:spPr>
          <a:xfrm>
            <a:off x="14931540" y="7625913"/>
            <a:ext cx="2264347" cy="320601"/>
          </a:xfrm>
          <a:prstGeom prst="rect">
            <a:avLst/>
          </a:prstGeom>
        </p:spPr>
        <p:txBody>
          <a:bodyPr wrap="square" lIns="0" tIns="0" rIns="0" bIns="0" rtlCol="0" anchor="t">
            <a:spAutoFit/>
          </a:bodyPr>
          <a:lstStyle/>
          <a:p>
            <a:pPr>
              <a:lnSpc>
                <a:spcPts val="2519"/>
              </a:lnSpc>
              <a:spcBef>
                <a:spcPct val="0"/>
              </a:spcBef>
            </a:pPr>
            <a:r>
              <a:rPr lang="en-US" sz="1799" dirty="0" err="1" smtClean="0">
                <a:solidFill>
                  <a:srgbClr val="A17A4C"/>
                </a:solidFill>
                <a:latin typeface="Oswald Bold"/>
              </a:rPr>
              <a:t>Deuxième</a:t>
            </a:r>
            <a:r>
              <a:rPr lang="en-US" sz="1799" dirty="0" smtClean="0">
                <a:solidFill>
                  <a:srgbClr val="A17A4C"/>
                </a:solidFill>
                <a:latin typeface="Oswald Bold"/>
              </a:rPr>
              <a:t> chef de cave</a:t>
            </a:r>
            <a:endParaRPr lang="en-US" sz="1799" dirty="0">
              <a:solidFill>
                <a:srgbClr val="A17A4C"/>
              </a:solidFill>
              <a:latin typeface="Oswald Bold"/>
            </a:endParaRPr>
          </a:p>
        </p:txBody>
      </p:sp>
      <p:sp>
        <p:nvSpPr>
          <p:cNvPr id="29" name="TextBox 29"/>
          <p:cNvSpPr txBox="1"/>
          <p:nvPr/>
        </p:nvSpPr>
        <p:spPr>
          <a:xfrm>
            <a:off x="14412039" y="4595688"/>
            <a:ext cx="769739" cy="581025"/>
          </a:xfrm>
          <a:prstGeom prst="rect">
            <a:avLst/>
          </a:prstGeom>
        </p:spPr>
        <p:txBody>
          <a:bodyPr lIns="0" tIns="0" rIns="0" bIns="0" rtlCol="0" anchor="t">
            <a:spAutoFit/>
          </a:bodyPr>
          <a:lstStyle/>
          <a:p>
            <a:pPr algn="ctr">
              <a:lnSpc>
                <a:spcPts val="4200"/>
              </a:lnSpc>
            </a:pPr>
            <a:r>
              <a:rPr lang="en-US" sz="3000">
                <a:solidFill>
                  <a:srgbClr val="A17A4C"/>
                </a:solidFill>
                <a:latin typeface="Cochin"/>
              </a:rPr>
              <a:t>2023</a:t>
            </a:r>
          </a:p>
        </p:txBody>
      </p:sp>
    </p:spTree>
    <p:extLst>
      <p:ext uri="{BB962C8B-B14F-4D97-AF65-F5344CB8AC3E}">
        <p14:creationId xmlns:p14="http://schemas.microsoft.com/office/powerpoint/2010/main" val="6854465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46798" y="0"/>
            <a:ext cx="4368794" cy="4949214"/>
          </a:xfrm>
          <a:custGeom>
            <a:avLst/>
            <a:gdLst/>
            <a:ahLst/>
            <a:cxnLst/>
            <a:rect l="l" t="t" r="r" b="b"/>
            <a:pathLst>
              <a:path w="4368794" h="4949214">
                <a:moveTo>
                  <a:pt x="0" y="0"/>
                </a:moveTo>
                <a:lnTo>
                  <a:pt x="4368794" y="0"/>
                </a:lnTo>
                <a:lnTo>
                  <a:pt x="4368794" y="4949214"/>
                </a:lnTo>
                <a:lnTo>
                  <a:pt x="0" y="4949214"/>
                </a:lnTo>
                <a:lnTo>
                  <a:pt x="0" y="0"/>
                </a:lnTo>
                <a:close/>
              </a:path>
            </a:pathLst>
          </a:custGeom>
          <a:blipFill>
            <a:blip r:embed="rId2"/>
            <a:stretch>
              <a:fillRect l="-55570" r="-14358"/>
            </a:stretch>
          </a:blipFill>
        </p:spPr>
      </p:sp>
      <p:sp>
        <p:nvSpPr>
          <p:cNvPr id="3" name="Freeform 3"/>
          <p:cNvSpPr/>
          <p:nvPr/>
        </p:nvSpPr>
        <p:spPr>
          <a:xfrm>
            <a:off x="14046798" y="4949214"/>
            <a:ext cx="4241202" cy="5337786"/>
          </a:xfrm>
          <a:custGeom>
            <a:avLst/>
            <a:gdLst/>
            <a:ahLst/>
            <a:cxnLst/>
            <a:rect l="l" t="t" r="r" b="b"/>
            <a:pathLst>
              <a:path w="4241202" h="5337786">
                <a:moveTo>
                  <a:pt x="0" y="0"/>
                </a:moveTo>
                <a:lnTo>
                  <a:pt x="4241202" y="0"/>
                </a:lnTo>
                <a:lnTo>
                  <a:pt x="4241202" y="5337786"/>
                </a:lnTo>
                <a:lnTo>
                  <a:pt x="0" y="5337786"/>
                </a:lnTo>
                <a:lnTo>
                  <a:pt x="0" y="0"/>
                </a:lnTo>
                <a:close/>
              </a:path>
            </a:pathLst>
          </a:custGeom>
          <a:blipFill>
            <a:blip r:embed="rId3"/>
            <a:stretch>
              <a:fillRect l="-12079" t="-26015" r="-12079" b="-21961"/>
            </a:stretch>
          </a:blipFill>
        </p:spPr>
      </p:sp>
      <p:sp>
        <p:nvSpPr>
          <p:cNvPr id="4" name="TextBox 4"/>
          <p:cNvSpPr txBox="1"/>
          <p:nvPr/>
        </p:nvSpPr>
        <p:spPr>
          <a:xfrm>
            <a:off x="1028700" y="3002366"/>
            <a:ext cx="5983613" cy="5450210"/>
          </a:xfrm>
          <a:prstGeom prst="rect">
            <a:avLst/>
          </a:prstGeom>
        </p:spPr>
        <p:txBody>
          <a:bodyPr lIns="0" tIns="0" rIns="0" bIns="0" rtlCol="0" anchor="t">
            <a:spAutoFit/>
          </a:bodyPr>
          <a:lstStyle/>
          <a:p>
            <a:pPr algn="just">
              <a:lnSpc>
                <a:spcPts val="2519"/>
              </a:lnSpc>
              <a:spcBef>
                <a:spcPct val="0"/>
              </a:spcBef>
            </a:pPr>
            <a:r>
              <a:rPr lang="fr-FR" sz="1799" dirty="0">
                <a:solidFill>
                  <a:srgbClr val="545454"/>
                </a:solidFill>
                <a:latin typeface="Oswald"/>
              </a:rPr>
              <a:t>En 1985, un rêve prend réalité avec l’acquisition du Château </a:t>
            </a:r>
            <a:r>
              <a:rPr lang="fr-FR" sz="1799" dirty="0" smtClean="0">
                <a:solidFill>
                  <a:srgbClr val="545454"/>
                </a:solidFill>
                <a:latin typeface="Oswald"/>
              </a:rPr>
              <a:t>des </a:t>
            </a:r>
            <a:r>
              <a:rPr lang="fr-FR" sz="1799" dirty="0" err="1" smtClean="0">
                <a:solidFill>
                  <a:srgbClr val="545454"/>
                </a:solidFill>
                <a:latin typeface="Oswald"/>
              </a:rPr>
              <a:t>Castaignes</a:t>
            </a:r>
            <a:r>
              <a:rPr lang="fr-FR" sz="1799" dirty="0" smtClean="0">
                <a:solidFill>
                  <a:srgbClr val="545454"/>
                </a:solidFill>
                <a:latin typeface="Oswald"/>
              </a:rPr>
              <a:t> </a:t>
            </a:r>
            <a:r>
              <a:rPr lang="fr-FR" sz="1799" dirty="0">
                <a:solidFill>
                  <a:srgbClr val="545454"/>
                </a:solidFill>
                <a:latin typeface="Oswald"/>
              </a:rPr>
              <a:t>à Montmort, bâti sur le lieu-dit de la </a:t>
            </a:r>
            <a:r>
              <a:rPr lang="fr-FR" sz="1799" dirty="0" smtClean="0">
                <a:solidFill>
                  <a:srgbClr val="545454"/>
                </a:solidFill>
                <a:latin typeface="Oswald"/>
              </a:rPr>
              <a:t>Demoiselle. L’idée </a:t>
            </a:r>
            <a:r>
              <a:rPr lang="fr-FR" sz="1799" dirty="0">
                <a:solidFill>
                  <a:srgbClr val="545454"/>
                </a:solidFill>
                <a:latin typeface="Oswald"/>
              </a:rPr>
              <a:t>de créer une nouvelle cuvée pour le champagne </a:t>
            </a:r>
            <a:r>
              <a:rPr lang="fr-FR" sz="1799" dirty="0" err="1" smtClean="0">
                <a:solidFill>
                  <a:srgbClr val="545454"/>
                </a:solidFill>
                <a:latin typeface="Oswald"/>
              </a:rPr>
              <a:t>Vranken</a:t>
            </a:r>
            <a:r>
              <a:rPr lang="fr-FR" sz="1799" dirty="0" smtClean="0">
                <a:solidFill>
                  <a:srgbClr val="545454"/>
                </a:solidFill>
                <a:latin typeface="Oswald"/>
              </a:rPr>
              <a:t> «  </a:t>
            </a:r>
            <a:r>
              <a:rPr lang="fr-FR" sz="1799" dirty="0">
                <a:solidFill>
                  <a:srgbClr val="545454"/>
                </a:solidFill>
                <a:latin typeface="Oswald"/>
              </a:rPr>
              <a:t>la Demoiselle de Champagne  » est née. Quel </a:t>
            </a:r>
            <a:r>
              <a:rPr lang="fr-FR" sz="1799" dirty="0" smtClean="0">
                <a:solidFill>
                  <a:srgbClr val="545454"/>
                </a:solidFill>
                <a:latin typeface="Oswald"/>
              </a:rPr>
              <a:t>magnifique pari !</a:t>
            </a:r>
          </a:p>
          <a:p>
            <a:pPr algn="just">
              <a:lnSpc>
                <a:spcPts val="2519"/>
              </a:lnSpc>
              <a:spcBef>
                <a:spcPct val="0"/>
              </a:spcBef>
            </a:pPr>
            <a:endParaRPr lang="en-US" sz="1799" dirty="0" smtClean="0">
              <a:solidFill>
                <a:srgbClr val="545454"/>
              </a:solidFill>
              <a:latin typeface="Oswald"/>
            </a:endParaRPr>
          </a:p>
          <a:p>
            <a:pPr algn="just">
              <a:lnSpc>
                <a:spcPts val="2519"/>
              </a:lnSpc>
              <a:spcBef>
                <a:spcPct val="0"/>
              </a:spcBef>
            </a:pPr>
            <a:r>
              <a:rPr lang="fr-FR" sz="1799" dirty="0">
                <a:solidFill>
                  <a:srgbClr val="545454"/>
                </a:solidFill>
                <a:latin typeface="Oswald"/>
              </a:rPr>
              <a:t>Du nom commun de la libellule, utilisé comme emblème </a:t>
            </a:r>
            <a:r>
              <a:rPr lang="fr-FR" sz="1799" dirty="0" smtClean="0">
                <a:solidFill>
                  <a:srgbClr val="545454"/>
                </a:solidFill>
                <a:latin typeface="Oswald"/>
              </a:rPr>
              <a:t>par Lalique</a:t>
            </a:r>
            <a:r>
              <a:rPr lang="fr-FR" sz="1799" dirty="0">
                <a:solidFill>
                  <a:srgbClr val="545454"/>
                </a:solidFill>
                <a:latin typeface="Oswald"/>
              </a:rPr>
              <a:t>, Gallé ou d’autres grandes figures de l’époque, </a:t>
            </a:r>
            <a:r>
              <a:rPr lang="fr-FR" sz="1799" dirty="0" smtClean="0">
                <a:solidFill>
                  <a:srgbClr val="545454"/>
                </a:solidFill>
                <a:latin typeface="Oswald"/>
              </a:rPr>
              <a:t>tout concourt </a:t>
            </a:r>
            <a:r>
              <a:rPr lang="fr-FR" sz="1799" dirty="0">
                <a:solidFill>
                  <a:srgbClr val="545454"/>
                </a:solidFill>
                <a:latin typeface="Oswald"/>
              </a:rPr>
              <a:t>à faire de ce premier champagne brut, au </a:t>
            </a:r>
            <a:r>
              <a:rPr lang="fr-FR" sz="1799" dirty="0" smtClean="0">
                <a:solidFill>
                  <a:srgbClr val="545454"/>
                </a:solidFill>
                <a:latin typeface="Oswald"/>
              </a:rPr>
              <a:t>flacon spécial</a:t>
            </a:r>
            <a:r>
              <a:rPr lang="fr-FR" sz="1799" dirty="0">
                <a:solidFill>
                  <a:srgbClr val="545454"/>
                </a:solidFill>
                <a:latin typeface="Oswald"/>
              </a:rPr>
              <a:t>, un émouvant hommage à l’Art Nouveau</a:t>
            </a:r>
            <a:r>
              <a:rPr lang="fr-FR" sz="1799" dirty="0" smtClean="0">
                <a:solidFill>
                  <a:srgbClr val="545454"/>
                </a:solidFill>
                <a:latin typeface="Oswald"/>
              </a:rPr>
              <a:t>.</a:t>
            </a:r>
          </a:p>
          <a:p>
            <a:pPr algn="just">
              <a:lnSpc>
                <a:spcPts val="2519"/>
              </a:lnSpc>
              <a:spcBef>
                <a:spcPct val="0"/>
              </a:spcBef>
            </a:pPr>
            <a:endParaRPr lang="fr-FR" sz="1799" dirty="0" smtClean="0">
              <a:solidFill>
                <a:srgbClr val="545454"/>
              </a:solidFill>
              <a:latin typeface="Oswald"/>
            </a:endParaRPr>
          </a:p>
          <a:p>
            <a:pPr algn="just">
              <a:lnSpc>
                <a:spcPts val="2519"/>
              </a:lnSpc>
              <a:spcBef>
                <a:spcPct val="0"/>
              </a:spcBef>
            </a:pPr>
            <a:r>
              <a:rPr lang="fr-FR" sz="1799" dirty="0">
                <a:solidFill>
                  <a:srgbClr val="545454"/>
                </a:solidFill>
                <a:latin typeface="Oswald"/>
              </a:rPr>
              <a:t>En 2005, La Demoiselle a 20 ans. Au pied du </a:t>
            </a:r>
            <a:r>
              <a:rPr lang="fr-FR" sz="1799" dirty="0" smtClean="0">
                <a:solidFill>
                  <a:srgbClr val="545454"/>
                </a:solidFill>
                <a:latin typeface="Oswald"/>
              </a:rPr>
              <a:t>Domaine </a:t>
            </a:r>
            <a:r>
              <a:rPr lang="fr-FR" sz="1799" dirty="0" err="1" smtClean="0">
                <a:solidFill>
                  <a:srgbClr val="545454"/>
                </a:solidFill>
                <a:latin typeface="Oswald"/>
              </a:rPr>
              <a:t>Pommery</a:t>
            </a:r>
            <a:r>
              <a:rPr lang="fr-FR" sz="1799" dirty="0">
                <a:solidFill>
                  <a:srgbClr val="545454"/>
                </a:solidFill>
                <a:latin typeface="Oswald"/>
              </a:rPr>
              <a:t>, une Villa abandonnée attend le rêveur, </a:t>
            </a:r>
            <a:r>
              <a:rPr lang="fr-FR" sz="1799" dirty="0" smtClean="0">
                <a:solidFill>
                  <a:srgbClr val="545454"/>
                </a:solidFill>
                <a:latin typeface="Oswald"/>
              </a:rPr>
              <a:t>l’ambitieux qui </a:t>
            </a:r>
            <a:r>
              <a:rPr lang="fr-FR" sz="1799" dirty="0">
                <a:solidFill>
                  <a:srgbClr val="545454"/>
                </a:solidFill>
                <a:latin typeface="Oswald"/>
              </a:rPr>
              <a:t>saura lui rouvrir les yeux, lui rendre son lustre et </a:t>
            </a:r>
            <a:r>
              <a:rPr lang="fr-FR" sz="1799" dirty="0" smtClean="0">
                <a:solidFill>
                  <a:srgbClr val="545454"/>
                </a:solidFill>
                <a:latin typeface="Oswald"/>
              </a:rPr>
              <a:t>sa superbe.</a:t>
            </a:r>
          </a:p>
          <a:p>
            <a:pPr algn="just">
              <a:lnSpc>
                <a:spcPts val="2519"/>
              </a:lnSpc>
              <a:spcBef>
                <a:spcPct val="0"/>
              </a:spcBef>
            </a:pPr>
            <a:endParaRPr lang="en-US" sz="1799" dirty="0" smtClean="0">
              <a:solidFill>
                <a:srgbClr val="545454"/>
              </a:solidFill>
              <a:latin typeface="Oswald"/>
            </a:endParaRPr>
          </a:p>
          <a:p>
            <a:pPr algn="just">
              <a:lnSpc>
                <a:spcPts val="2519"/>
              </a:lnSpc>
              <a:spcBef>
                <a:spcPct val="0"/>
              </a:spcBef>
            </a:pPr>
            <a:r>
              <a:rPr lang="fr-FR" sz="1799" dirty="0">
                <a:solidFill>
                  <a:srgbClr val="545454"/>
                </a:solidFill>
                <a:latin typeface="Oswald"/>
              </a:rPr>
              <a:t>Dès notre rencontre, le coup de </a:t>
            </a:r>
            <a:r>
              <a:rPr lang="fr-FR" sz="1799" dirty="0" err="1" smtClean="0">
                <a:solidFill>
                  <a:srgbClr val="545454"/>
                </a:solidFill>
                <a:latin typeface="Oswald"/>
              </a:rPr>
              <a:t>coeur</a:t>
            </a:r>
            <a:r>
              <a:rPr lang="fr-FR" sz="1799" dirty="0" smtClean="0">
                <a:solidFill>
                  <a:srgbClr val="545454"/>
                </a:solidFill>
                <a:latin typeface="Oswald"/>
              </a:rPr>
              <a:t> </a:t>
            </a:r>
            <a:r>
              <a:rPr lang="fr-FR" sz="1799" dirty="0">
                <a:solidFill>
                  <a:srgbClr val="545454"/>
                </a:solidFill>
                <a:latin typeface="Oswald"/>
              </a:rPr>
              <a:t>fut immédiat. </a:t>
            </a:r>
            <a:r>
              <a:rPr lang="fr-FR" sz="1799" dirty="0" smtClean="0">
                <a:solidFill>
                  <a:srgbClr val="545454"/>
                </a:solidFill>
                <a:latin typeface="Oswald"/>
              </a:rPr>
              <a:t>Pendant près </a:t>
            </a:r>
            <a:r>
              <a:rPr lang="fr-FR" sz="1799" dirty="0">
                <a:solidFill>
                  <a:srgbClr val="545454"/>
                </a:solidFill>
                <a:latin typeface="Oswald"/>
              </a:rPr>
              <a:t>de cinq ans, nous avons envoyé à son chevet les </a:t>
            </a:r>
            <a:r>
              <a:rPr lang="fr-FR" sz="1799" dirty="0" smtClean="0">
                <a:solidFill>
                  <a:srgbClr val="545454"/>
                </a:solidFill>
                <a:latin typeface="Oswald"/>
              </a:rPr>
              <a:t>plus grands </a:t>
            </a:r>
            <a:r>
              <a:rPr lang="fr-FR" sz="1799" dirty="0">
                <a:solidFill>
                  <a:srgbClr val="545454"/>
                </a:solidFill>
                <a:latin typeface="Oswald"/>
              </a:rPr>
              <a:t>artisans, couvreurs, peintres, décorateurs, </a:t>
            </a:r>
            <a:r>
              <a:rPr lang="fr-FR" sz="1799" dirty="0" smtClean="0">
                <a:solidFill>
                  <a:srgbClr val="545454"/>
                </a:solidFill>
                <a:latin typeface="Oswald"/>
              </a:rPr>
              <a:t>menuisiers, maîtres </a:t>
            </a:r>
            <a:r>
              <a:rPr lang="fr-FR" sz="1799" dirty="0">
                <a:solidFill>
                  <a:srgbClr val="545454"/>
                </a:solidFill>
                <a:latin typeface="Oswald"/>
              </a:rPr>
              <a:t>verriers….</a:t>
            </a:r>
            <a:endParaRPr lang="en-US" sz="1799" dirty="0">
              <a:solidFill>
                <a:srgbClr val="545454"/>
              </a:solidFill>
              <a:latin typeface="Oswald"/>
            </a:endParaRPr>
          </a:p>
        </p:txBody>
      </p:sp>
      <p:sp>
        <p:nvSpPr>
          <p:cNvPr id="5" name="TextBox 5"/>
          <p:cNvSpPr txBox="1"/>
          <p:nvPr/>
        </p:nvSpPr>
        <p:spPr>
          <a:xfrm>
            <a:off x="7626476" y="3002366"/>
            <a:ext cx="5956817" cy="6091411"/>
          </a:xfrm>
          <a:prstGeom prst="rect">
            <a:avLst/>
          </a:prstGeom>
        </p:spPr>
        <p:txBody>
          <a:bodyPr lIns="0" tIns="0" rIns="0" bIns="0" rtlCol="0" anchor="t">
            <a:spAutoFit/>
          </a:bodyPr>
          <a:lstStyle/>
          <a:p>
            <a:pPr algn="just">
              <a:lnSpc>
                <a:spcPts val="2519"/>
              </a:lnSpc>
              <a:spcBef>
                <a:spcPct val="0"/>
              </a:spcBef>
            </a:pPr>
            <a:r>
              <a:rPr lang="fr-FR" sz="1799" dirty="0">
                <a:solidFill>
                  <a:srgbClr val="545454"/>
                </a:solidFill>
                <a:latin typeface="Oswald"/>
              </a:rPr>
              <a:t>Tous lui ont offert le meilleur de leur savoir-faire. Elle </a:t>
            </a:r>
            <a:r>
              <a:rPr lang="fr-FR" sz="1799" dirty="0" smtClean="0">
                <a:solidFill>
                  <a:srgbClr val="545454"/>
                </a:solidFill>
                <a:latin typeface="Oswald"/>
              </a:rPr>
              <a:t>est magnifique</a:t>
            </a:r>
            <a:r>
              <a:rPr lang="fr-FR" sz="1799" dirty="0">
                <a:solidFill>
                  <a:srgbClr val="545454"/>
                </a:solidFill>
                <a:latin typeface="Oswald"/>
              </a:rPr>
              <a:t>, hors du commun, le temps qu’ils lui ont </a:t>
            </a:r>
            <a:r>
              <a:rPr lang="fr-FR" sz="1799" dirty="0" smtClean="0">
                <a:solidFill>
                  <a:srgbClr val="545454"/>
                </a:solidFill>
                <a:latin typeface="Oswald"/>
              </a:rPr>
              <a:t>tous consacré </a:t>
            </a:r>
            <a:r>
              <a:rPr lang="fr-FR" sz="1799" dirty="0">
                <a:solidFill>
                  <a:srgbClr val="545454"/>
                </a:solidFill>
                <a:latin typeface="Oswald"/>
              </a:rPr>
              <a:t>est long, très long</a:t>
            </a:r>
            <a:r>
              <a:rPr lang="fr-FR" sz="1799" dirty="0" smtClean="0">
                <a:solidFill>
                  <a:srgbClr val="545454"/>
                </a:solidFill>
                <a:latin typeface="Oswald"/>
              </a:rPr>
              <a:t>.</a:t>
            </a:r>
          </a:p>
          <a:p>
            <a:pPr algn="just">
              <a:lnSpc>
                <a:spcPts val="2519"/>
              </a:lnSpc>
              <a:spcBef>
                <a:spcPct val="0"/>
              </a:spcBef>
            </a:pPr>
            <a:endParaRPr lang="en-US" sz="1799" dirty="0" smtClean="0">
              <a:solidFill>
                <a:srgbClr val="545454"/>
              </a:solidFill>
              <a:latin typeface="Oswald"/>
            </a:endParaRPr>
          </a:p>
          <a:p>
            <a:pPr algn="just">
              <a:lnSpc>
                <a:spcPts val="2519"/>
              </a:lnSpc>
              <a:spcBef>
                <a:spcPct val="0"/>
              </a:spcBef>
            </a:pPr>
            <a:r>
              <a:rPr lang="fr-FR" sz="1799" dirty="0">
                <a:solidFill>
                  <a:srgbClr val="545454"/>
                </a:solidFill>
                <a:latin typeface="Oswald"/>
              </a:rPr>
              <a:t>Quelquefois, je suis sûr qu’ils ont trouvé cela </a:t>
            </a:r>
            <a:r>
              <a:rPr lang="fr-FR" sz="1799" dirty="0" smtClean="0">
                <a:solidFill>
                  <a:srgbClr val="545454"/>
                </a:solidFill>
                <a:latin typeface="Oswald"/>
              </a:rPr>
              <a:t>déraisonnable. Attendre </a:t>
            </a:r>
            <a:r>
              <a:rPr lang="fr-FR" sz="1799" dirty="0">
                <a:solidFill>
                  <a:srgbClr val="545454"/>
                </a:solidFill>
                <a:latin typeface="Oswald"/>
              </a:rPr>
              <a:t>la bonne veine du marbre pour la cheminée, choisir </a:t>
            </a:r>
            <a:r>
              <a:rPr lang="fr-FR" sz="1799" dirty="0" smtClean="0">
                <a:solidFill>
                  <a:srgbClr val="545454"/>
                </a:solidFill>
                <a:latin typeface="Oswald"/>
              </a:rPr>
              <a:t>la couleur </a:t>
            </a:r>
            <a:r>
              <a:rPr lang="fr-FR" sz="1799" dirty="0">
                <a:solidFill>
                  <a:srgbClr val="545454"/>
                </a:solidFill>
                <a:latin typeface="Oswald"/>
              </a:rPr>
              <a:t>définitive pour ce </a:t>
            </a:r>
            <a:r>
              <a:rPr lang="fr-FR" sz="1799" dirty="0" err="1">
                <a:solidFill>
                  <a:srgbClr val="545454"/>
                </a:solidFill>
                <a:latin typeface="Oswald"/>
              </a:rPr>
              <a:t>plafond,sculpter</a:t>
            </a:r>
            <a:r>
              <a:rPr lang="fr-FR" sz="1799" dirty="0">
                <a:solidFill>
                  <a:srgbClr val="545454"/>
                </a:solidFill>
                <a:latin typeface="Oswald"/>
              </a:rPr>
              <a:t> un à un les </a:t>
            </a:r>
            <a:r>
              <a:rPr lang="fr-FR" sz="1799" dirty="0" smtClean="0">
                <a:solidFill>
                  <a:srgbClr val="545454"/>
                </a:solidFill>
                <a:latin typeface="Oswald"/>
              </a:rPr>
              <a:t>montants de </a:t>
            </a:r>
            <a:r>
              <a:rPr lang="fr-FR" sz="1799" dirty="0">
                <a:solidFill>
                  <a:srgbClr val="545454"/>
                </a:solidFill>
                <a:latin typeface="Oswald"/>
              </a:rPr>
              <a:t>bois manquants, restaurer éclat par éclat la mosaïque du </a:t>
            </a:r>
            <a:r>
              <a:rPr lang="fr-FR" sz="1799" dirty="0" smtClean="0">
                <a:solidFill>
                  <a:srgbClr val="545454"/>
                </a:solidFill>
                <a:latin typeface="Oswald"/>
              </a:rPr>
              <a:t>sol. Encore</a:t>
            </a:r>
            <a:r>
              <a:rPr lang="fr-FR" sz="1799" dirty="0">
                <a:solidFill>
                  <a:srgbClr val="545454"/>
                </a:solidFill>
                <a:latin typeface="Oswald"/>
              </a:rPr>
              <a:t>, encore et encore</a:t>
            </a:r>
            <a:r>
              <a:rPr lang="fr-FR" sz="1799" dirty="0" smtClean="0">
                <a:solidFill>
                  <a:srgbClr val="545454"/>
                </a:solidFill>
                <a:latin typeface="Oswald"/>
              </a:rPr>
              <a:t>.</a:t>
            </a:r>
          </a:p>
          <a:p>
            <a:pPr algn="just">
              <a:lnSpc>
                <a:spcPts val="2519"/>
              </a:lnSpc>
              <a:spcBef>
                <a:spcPct val="0"/>
              </a:spcBef>
            </a:pPr>
            <a:endParaRPr lang="en-US" sz="1799" dirty="0">
              <a:solidFill>
                <a:srgbClr val="545454"/>
              </a:solidFill>
              <a:latin typeface="Oswald"/>
            </a:endParaRPr>
          </a:p>
          <a:p>
            <a:pPr algn="just">
              <a:lnSpc>
                <a:spcPts val="2519"/>
              </a:lnSpc>
              <a:spcBef>
                <a:spcPct val="0"/>
              </a:spcBef>
            </a:pPr>
            <a:r>
              <a:rPr lang="fr-FR" sz="1799" dirty="0">
                <a:solidFill>
                  <a:srgbClr val="545454"/>
                </a:solidFill>
                <a:latin typeface="Oswald"/>
              </a:rPr>
              <a:t>Et puis un jour, la maison se dévoile enfin. La maison vit </a:t>
            </a:r>
            <a:r>
              <a:rPr lang="fr-FR" sz="1799" dirty="0" smtClean="0">
                <a:solidFill>
                  <a:srgbClr val="545454"/>
                </a:solidFill>
                <a:latin typeface="Oswald"/>
              </a:rPr>
              <a:t>avec ses </a:t>
            </a:r>
            <a:r>
              <a:rPr lang="fr-FR" sz="1799" dirty="0">
                <a:solidFill>
                  <a:srgbClr val="545454"/>
                </a:solidFill>
                <a:latin typeface="Oswald"/>
              </a:rPr>
              <a:t>couleurs chaudes, les éclats des vitraux sur les portes, </a:t>
            </a:r>
            <a:r>
              <a:rPr lang="fr-FR" sz="1799" dirty="0" smtClean="0">
                <a:solidFill>
                  <a:srgbClr val="545454"/>
                </a:solidFill>
                <a:latin typeface="Oswald"/>
              </a:rPr>
              <a:t>les baies </a:t>
            </a:r>
            <a:r>
              <a:rPr lang="fr-FR" sz="1799" dirty="0">
                <a:solidFill>
                  <a:srgbClr val="545454"/>
                </a:solidFill>
                <a:latin typeface="Oswald"/>
              </a:rPr>
              <a:t>grandes ouvertes sur le Domaine </a:t>
            </a:r>
            <a:r>
              <a:rPr lang="fr-FR" sz="1799" dirty="0" err="1">
                <a:solidFill>
                  <a:srgbClr val="545454"/>
                </a:solidFill>
                <a:latin typeface="Oswald"/>
              </a:rPr>
              <a:t>Pommery</a:t>
            </a:r>
            <a:r>
              <a:rPr lang="fr-FR" sz="1799" dirty="0">
                <a:solidFill>
                  <a:srgbClr val="545454"/>
                </a:solidFill>
                <a:latin typeface="Oswald"/>
              </a:rPr>
              <a:t>; ça y est, </a:t>
            </a:r>
            <a:r>
              <a:rPr lang="fr-FR" sz="1799" dirty="0" smtClean="0">
                <a:solidFill>
                  <a:srgbClr val="545454"/>
                </a:solidFill>
                <a:latin typeface="Oswald"/>
              </a:rPr>
              <a:t>c’est fini !</a:t>
            </a:r>
          </a:p>
          <a:p>
            <a:pPr algn="just">
              <a:lnSpc>
                <a:spcPts val="2519"/>
              </a:lnSpc>
              <a:spcBef>
                <a:spcPct val="0"/>
              </a:spcBef>
            </a:pPr>
            <a:endParaRPr lang="en-US" sz="1799" dirty="0" smtClean="0">
              <a:solidFill>
                <a:srgbClr val="545454"/>
              </a:solidFill>
              <a:latin typeface="Oswald"/>
            </a:endParaRPr>
          </a:p>
          <a:p>
            <a:pPr algn="just">
              <a:lnSpc>
                <a:spcPts val="2519"/>
              </a:lnSpc>
              <a:spcBef>
                <a:spcPct val="0"/>
              </a:spcBef>
            </a:pPr>
            <a:r>
              <a:rPr lang="fr-FR" sz="1799" dirty="0">
                <a:solidFill>
                  <a:srgbClr val="545454"/>
                </a:solidFill>
                <a:latin typeface="Oswald"/>
              </a:rPr>
              <a:t>1908-2008 La Maison de Champagne rouvre, écrin de </a:t>
            </a:r>
            <a:r>
              <a:rPr lang="fr-FR" sz="1799" dirty="0" smtClean="0">
                <a:solidFill>
                  <a:srgbClr val="545454"/>
                </a:solidFill>
                <a:latin typeface="Oswald"/>
              </a:rPr>
              <a:t>nos prestigieuses </a:t>
            </a:r>
            <a:r>
              <a:rPr lang="fr-FR" sz="1799" dirty="0">
                <a:solidFill>
                  <a:srgbClr val="545454"/>
                </a:solidFill>
                <a:latin typeface="Oswald"/>
              </a:rPr>
              <a:t>cuvées. Nous somme heureux et fiers de </a:t>
            </a:r>
            <a:r>
              <a:rPr lang="fr-FR" sz="1799" dirty="0" smtClean="0">
                <a:solidFill>
                  <a:srgbClr val="545454"/>
                </a:solidFill>
                <a:latin typeface="Oswald"/>
              </a:rPr>
              <a:t>vous inviter </a:t>
            </a:r>
            <a:r>
              <a:rPr lang="fr-FR" sz="1799" dirty="0">
                <a:solidFill>
                  <a:srgbClr val="545454"/>
                </a:solidFill>
                <a:latin typeface="Oswald"/>
              </a:rPr>
              <a:t>à découvrir ce joyau retrouvé</a:t>
            </a:r>
            <a:r>
              <a:rPr lang="fr-FR" sz="1799" dirty="0" smtClean="0">
                <a:solidFill>
                  <a:srgbClr val="545454"/>
                </a:solidFill>
                <a:latin typeface="Oswald"/>
              </a:rPr>
              <a:t>.</a:t>
            </a:r>
          </a:p>
          <a:p>
            <a:pPr algn="just">
              <a:lnSpc>
                <a:spcPts val="2519"/>
              </a:lnSpc>
              <a:spcBef>
                <a:spcPct val="0"/>
              </a:spcBef>
            </a:pPr>
            <a:endParaRPr lang="en-US" sz="1799" dirty="0" smtClean="0">
              <a:solidFill>
                <a:srgbClr val="545454"/>
              </a:solidFill>
              <a:latin typeface="Oswald"/>
            </a:endParaRPr>
          </a:p>
          <a:p>
            <a:pPr algn="just">
              <a:lnSpc>
                <a:spcPts val="2519"/>
              </a:lnSpc>
              <a:spcBef>
                <a:spcPct val="0"/>
              </a:spcBef>
            </a:pPr>
            <a:r>
              <a:rPr lang="en-US" sz="1799" dirty="0" smtClean="0">
                <a:solidFill>
                  <a:srgbClr val="545454"/>
                </a:solidFill>
                <a:latin typeface="Oswald"/>
              </a:rPr>
              <a:t>Paul-François </a:t>
            </a:r>
            <a:r>
              <a:rPr lang="en-US" sz="1799" dirty="0" err="1">
                <a:solidFill>
                  <a:srgbClr val="545454"/>
                </a:solidFill>
                <a:latin typeface="Oswald"/>
              </a:rPr>
              <a:t>Vranken</a:t>
            </a:r>
            <a:endParaRPr lang="en-US" sz="1799" dirty="0">
              <a:solidFill>
                <a:srgbClr val="545454"/>
              </a:solidFill>
              <a:latin typeface="Oswald"/>
            </a:endParaRPr>
          </a:p>
          <a:p>
            <a:pPr algn="just">
              <a:lnSpc>
                <a:spcPts val="2519"/>
              </a:lnSpc>
              <a:spcBef>
                <a:spcPct val="0"/>
              </a:spcBef>
            </a:pPr>
            <a:r>
              <a:rPr lang="en-US" sz="1799" dirty="0" err="1" smtClean="0">
                <a:solidFill>
                  <a:srgbClr val="545454"/>
                </a:solidFill>
                <a:latin typeface="Oswald"/>
              </a:rPr>
              <a:t>Président</a:t>
            </a:r>
            <a:r>
              <a:rPr lang="en-US" sz="1799" dirty="0" smtClean="0">
                <a:solidFill>
                  <a:srgbClr val="545454"/>
                </a:solidFill>
                <a:latin typeface="Oswald"/>
              </a:rPr>
              <a:t> des Champagnes </a:t>
            </a:r>
            <a:r>
              <a:rPr lang="en-US" sz="1799" dirty="0" err="1" smtClean="0">
                <a:solidFill>
                  <a:srgbClr val="545454"/>
                </a:solidFill>
                <a:latin typeface="Oswald"/>
              </a:rPr>
              <a:t>Vranken</a:t>
            </a:r>
            <a:r>
              <a:rPr lang="en-US" sz="1799" dirty="0" smtClean="0">
                <a:solidFill>
                  <a:srgbClr val="545454"/>
                </a:solidFill>
                <a:latin typeface="Oswald"/>
              </a:rPr>
              <a:t>.</a:t>
            </a:r>
            <a:endParaRPr lang="en-US" sz="1799" dirty="0">
              <a:solidFill>
                <a:srgbClr val="545454"/>
              </a:solidFill>
              <a:latin typeface="Oswald"/>
            </a:endParaRPr>
          </a:p>
        </p:txBody>
      </p:sp>
      <p:sp>
        <p:nvSpPr>
          <p:cNvPr id="6" name="TextBox 6"/>
          <p:cNvSpPr txBox="1"/>
          <p:nvPr/>
        </p:nvSpPr>
        <p:spPr>
          <a:xfrm>
            <a:off x="1028700" y="1160909"/>
            <a:ext cx="5878116" cy="1445896"/>
          </a:xfrm>
          <a:prstGeom prst="rect">
            <a:avLst/>
          </a:prstGeom>
        </p:spPr>
        <p:txBody>
          <a:bodyPr lIns="0" tIns="0" rIns="0" bIns="0" rtlCol="0" anchor="t">
            <a:spAutoFit/>
          </a:bodyPr>
          <a:lstStyle/>
          <a:p>
            <a:pPr>
              <a:lnSpc>
                <a:spcPts val="5879"/>
              </a:lnSpc>
              <a:spcBef>
                <a:spcPct val="0"/>
              </a:spcBef>
            </a:pPr>
            <a:r>
              <a:rPr lang="fr-FR" sz="4199" dirty="0">
                <a:solidFill>
                  <a:srgbClr val="A17A4C"/>
                </a:solidFill>
                <a:latin typeface="Oswald Bold"/>
              </a:rPr>
              <a:t>La Maison de Champagne :</a:t>
            </a:r>
          </a:p>
          <a:p>
            <a:pPr>
              <a:lnSpc>
                <a:spcPts val="5879"/>
              </a:lnSpc>
              <a:spcBef>
                <a:spcPct val="0"/>
              </a:spcBef>
            </a:pPr>
            <a:r>
              <a:rPr lang="fr-FR" sz="4199" dirty="0">
                <a:solidFill>
                  <a:srgbClr val="A17A4C"/>
                </a:solidFill>
                <a:latin typeface="Oswald Bold"/>
              </a:rPr>
              <a:t>un joyau retrouvé</a:t>
            </a:r>
            <a:endParaRPr lang="en-US" sz="4199" dirty="0">
              <a:solidFill>
                <a:srgbClr val="A17A4C"/>
              </a:solidFill>
              <a:latin typeface="Oswald Bo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19091" y="2763791"/>
            <a:ext cx="15649819" cy="6197865"/>
          </a:xfrm>
          <a:custGeom>
            <a:avLst/>
            <a:gdLst/>
            <a:ahLst/>
            <a:cxnLst/>
            <a:rect l="l" t="t" r="r" b="b"/>
            <a:pathLst>
              <a:path w="15649819" h="6197865">
                <a:moveTo>
                  <a:pt x="0" y="0"/>
                </a:moveTo>
                <a:lnTo>
                  <a:pt x="15649818" y="0"/>
                </a:lnTo>
                <a:lnTo>
                  <a:pt x="15649818" y="6197865"/>
                </a:lnTo>
                <a:lnTo>
                  <a:pt x="0" y="6197865"/>
                </a:lnTo>
                <a:lnTo>
                  <a:pt x="0" y="0"/>
                </a:lnTo>
                <a:close/>
              </a:path>
            </a:pathLst>
          </a:custGeom>
          <a:blipFill>
            <a:blip r:embed="rId2"/>
            <a:stretch>
              <a:fillRect/>
            </a:stretch>
          </a:blipFill>
        </p:spPr>
      </p:sp>
      <p:sp>
        <p:nvSpPr>
          <p:cNvPr id="3" name="Freeform 3"/>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3"/>
            <a:stretch>
              <a:fillRect/>
            </a:stretch>
          </a:blipFill>
        </p:spPr>
      </p:sp>
      <p:sp>
        <p:nvSpPr>
          <p:cNvPr id="4" name="TextBox 4"/>
          <p:cNvSpPr txBox="1"/>
          <p:nvPr/>
        </p:nvSpPr>
        <p:spPr>
          <a:xfrm>
            <a:off x="1867325" y="613263"/>
            <a:ext cx="14553350" cy="1835150"/>
          </a:xfrm>
          <a:prstGeom prst="rect">
            <a:avLst/>
          </a:prstGeom>
        </p:spPr>
        <p:txBody>
          <a:bodyPr lIns="0" tIns="0" rIns="0" bIns="0" rtlCol="0" anchor="t">
            <a:spAutoFit/>
          </a:bodyPr>
          <a:lstStyle/>
          <a:p>
            <a:pPr algn="ctr">
              <a:lnSpc>
                <a:spcPts val="7150"/>
              </a:lnSpc>
            </a:pPr>
            <a:r>
              <a:rPr lang="en-US" sz="6500" dirty="0" smtClean="0">
                <a:solidFill>
                  <a:srgbClr val="916D43"/>
                </a:solidFill>
                <a:latin typeface="Oswald"/>
              </a:rPr>
              <a:t>HISTOIRE</a:t>
            </a:r>
            <a:endParaRPr lang="en-US" sz="6500" dirty="0">
              <a:solidFill>
                <a:srgbClr val="916D43"/>
              </a:solidFill>
              <a:latin typeface="Oswald"/>
            </a:endParaRPr>
          </a:p>
          <a:p>
            <a:pPr algn="ctr">
              <a:lnSpc>
                <a:spcPts val="7150"/>
              </a:lnSpc>
            </a:pPr>
            <a:endParaRPr lang="en-US" sz="6500" dirty="0">
              <a:solidFill>
                <a:srgbClr val="916D43"/>
              </a:solidFill>
              <a:latin typeface="Oswald"/>
            </a:endParaRPr>
          </a:p>
        </p:txBody>
      </p:sp>
      <p:sp>
        <p:nvSpPr>
          <p:cNvPr id="5" name="TextBox 5"/>
          <p:cNvSpPr txBox="1"/>
          <p:nvPr/>
        </p:nvSpPr>
        <p:spPr>
          <a:xfrm>
            <a:off x="1942041" y="4017254"/>
            <a:ext cx="1870207" cy="1346522"/>
          </a:xfrm>
          <a:prstGeom prst="rect">
            <a:avLst/>
          </a:prstGeom>
        </p:spPr>
        <p:txBody>
          <a:bodyPr wrap="square" lIns="0" tIns="0" rIns="0" bIns="0" rtlCol="0" anchor="t">
            <a:spAutoFit/>
          </a:bodyPr>
          <a:lstStyle/>
          <a:p>
            <a:pPr>
              <a:lnSpc>
                <a:spcPts val="2100"/>
              </a:lnSpc>
            </a:pPr>
            <a:r>
              <a:rPr lang="fr-FR" sz="1500" dirty="0">
                <a:solidFill>
                  <a:srgbClr val="52584D"/>
                </a:solidFill>
                <a:latin typeface="Montserrat Light"/>
              </a:rPr>
              <a:t>Création de la Maison de </a:t>
            </a:r>
            <a:r>
              <a:rPr lang="fr-FR" sz="1500" dirty="0" smtClean="0">
                <a:solidFill>
                  <a:srgbClr val="52584D"/>
                </a:solidFill>
                <a:latin typeface="Montserrat Light"/>
              </a:rPr>
              <a:t>Champagne </a:t>
            </a:r>
            <a:r>
              <a:rPr lang="fr-FR" sz="1500" dirty="0">
                <a:solidFill>
                  <a:srgbClr val="52584D"/>
                </a:solidFill>
                <a:latin typeface="Montserrat Light"/>
              </a:rPr>
              <a:t>éponyme par Paul-François </a:t>
            </a:r>
            <a:r>
              <a:rPr lang="fr-FR" sz="1500" dirty="0" err="1">
                <a:solidFill>
                  <a:srgbClr val="52584D"/>
                </a:solidFill>
                <a:latin typeface="Montserrat Light"/>
              </a:rPr>
              <a:t>Vranken</a:t>
            </a:r>
            <a:endParaRPr lang="en-US" sz="1500" dirty="0">
              <a:solidFill>
                <a:srgbClr val="52584D"/>
              </a:solidFill>
              <a:latin typeface="Montserrat Light"/>
            </a:endParaRPr>
          </a:p>
        </p:txBody>
      </p:sp>
      <p:sp>
        <p:nvSpPr>
          <p:cNvPr id="6" name="TextBox 6"/>
          <p:cNvSpPr txBox="1"/>
          <p:nvPr/>
        </p:nvSpPr>
        <p:spPr>
          <a:xfrm>
            <a:off x="4533298" y="4017254"/>
            <a:ext cx="1750374" cy="1628651"/>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Création de la marque de </a:t>
            </a:r>
            <a:r>
              <a:rPr lang="fr-FR" sz="1500" dirty="0" smtClean="0">
                <a:solidFill>
                  <a:srgbClr val="52584D"/>
                </a:solidFill>
                <a:latin typeface="Montserrat Light"/>
              </a:rPr>
              <a:t>Champagne </a:t>
            </a:r>
            <a:r>
              <a:rPr lang="fr-FR" sz="1500" dirty="0">
                <a:solidFill>
                  <a:srgbClr val="52584D"/>
                </a:solidFill>
                <a:latin typeface="Montserrat Light"/>
              </a:rPr>
              <a:t>par Paul-François </a:t>
            </a:r>
            <a:r>
              <a:rPr lang="fr-FR" sz="1500" dirty="0" err="1">
                <a:solidFill>
                  <a:srgbClr val="52584D"/>
                </a:solidFill>
                <a:latin typeface="Montserrat Light"/>
              </a:rPr>
              <a:t>Vranken</a:t>
            </a:r>
            <a:r>
              <a:rPr lang="fr-FR" sz="1500" dirty="0">
                <a:solidFill>
                  <a:srgbClr val="52584D"/>
                </a:solidFill>
                <a:latin typeface="Montserrat Light"/>
              </a:rPr>
              <a:t>. </a:t>
            </a:r>
          </a:p>
          <a:p>
            <a:pPr>
              <a:lnSpc>
                <a:spcPts val="2240"/>
              </a:lnSpc>
            </a:pPr>
            <a:endParaRPr lang="en-US" sz="1500" dirty="0">
              <a:solidFill>
                <a:srgbClr val="52584D"/>
              </a:solidFill>
              <a:latin typeface="Montserrat Light"/>
            </a:endParaRPr>
          </a:p>
        </p:txBody>
      </p:sp>
      <p:sp>
        <p:nvSpPr>
          <p:cNvPr id="7" name="TextBox 7"/>
          <p:cNvSpPr txBox="1"/>
          <p:nvPr/>
        </p:nvSpPr>
        <p:spPr>
          <a:xfrm>
            <a:off x="7026455" y="3951273"/>
            <a:ext cx="1584145" cy="1359346"/>
          </a:xfrm>
          <a:prstGeom prst="rect">
            <a:avLst/>
          </a:prstGeom>
        </p:spPr>
        <p:txBody>
          <a:bodyPr wrap="square" lIns="0" tIns="0" rIns="0" bIns="0" rtlCol="0" anchor="t">
            <a:spAutoFit/>
          </a:bodyPr>
          <a:lstStyle/>
          <a:p>
            <a:pPr>
              <a:lnSpc>
                <a:spcPts val="2100"/>
              </a:lnSpc>
            </a:pPr>
            <a:r>
              <a:rPr lang="fr-FR" sz="1500" dirty="0">
                <a:solidFill>
                  <a:srgbClr val="52584D"/>
                </a:solidFill>
                <a:latin typeface="Montserrat Light"/>
              </a:rPr>
              <a:t>Rachat de la Maison de </a:t>
            </a:r>
            <a:r>
              <a:rPr lang="fr-FR" sz="1500" dirty="0" smtClean="0">
                <a:solidFill>
                  <a:srgbClr val="52584D"/>
                </a:solidFill>
                <a:latin typeface="Montserrat Light"/>
              </a:rPr>
              <a:t>Champagne </a:t>
            </a:r>
            <a:r>
              <a:rPr lang="fr-FR" sz="1500" dirty="0">
                <a:solidFill>
                  <a:srgbClr val="52584D"/>
                </a:solidFill>
                <a:latin typeface="Montserrat Light"/>
              </a:rPr>
              <a:t>par le Groupe. </a:t>
            </a:r>
          </a:p>
          <a:p>
            <a:pPr>
              <a:lnSpc>
                <a:spcPts val="2240"/>
              </a:lnSpc>
            </a:pPr>
            <a:endParaRPr lang="en-US" sz="1500" dirty="0">
              <a:solidFill>
                <a:srgbClr val="52584D"/>
              </a:solidFill>
              <a:latin typeface="Montserrat Light"/>
            </a:endParaRPr>
          </a:p>
        </p:txBody>
      </p:sp>
      <p:sp>
        <p:nvSpPr>
          <p:cNvPr id="8" name="TextBox 8"/>
          <p:cNvSpPr txBox="1"/>
          <p:nvPr/>
        </p:nvSpPr>
        <p:spPr>
          <a:xfrm>
            <a:off x="9574248" y="3975633"/>
            <a:ext cx="1750374" cy="1608238"/>
          </a:xfrm>
          <a:prstGeom prst="rect">
            <a:avLst/>
          </a:prstGeom>
        </p:spPr>
        <p:txBody>
          <a:bodyPr lIns="0" tIns="0" rIns="0" bIns="0" rtlCol="0" anchor="t">
            <a:spAutoFit/>
          </a:bodyPr>
          <a:lstStyle/>
          <a:p>
            <a:pPr>
              <a:lnSpc>
                <a:spcPts val="2100"/>
              </a:lnSpc>
            </a:pPr>
            <a:r>
              <a:rPr lang="en-US" sz="1500" dirty="0">
                <a:solidFill>
                  <a:srgbClr val="52584D"/>
                </a:solidFill>
                <a:latin typeface="Montserrat Light"/>
              </a:rPr>
              <a:t>The Group purchases </a:t>
            </a:r>
            <a:r>
              <a:rPr lang="en-US" sz="1500" dirty="0" err="1">
                <a:solidFill>
                  <a:srgbClr val="52584D"/>
                </a:solidFill>
                <a:latin typeface="Montserrat Light"/>
              </a:rPr>
              <a:t>Pommery</a:t>
            </a:r>
            <a:r>
              <a:rPr lang="en-US" sz="1500" dirty="0">
                <a:solidFill>
                  <a:srgbClr val="52584D"/>
                </a:solidFill>
                <a:latin typeface="Montserrat Light"/>
              </a:rPr>
              <a:t> Champagne House. </a:t>
            </a:r>
          </a:p>
          <a:p>
            <a:pPr>
              <a:lnSpc>
                <a:spcPts val="2240"/>
              </a:lnSpc>
            </a:pPr>
            <a:endParaRPr lang="en-US" sz="1500" dirty="0">
              <a:solidFill>
                <a:srgbClr val="52584D"/>
              </a:solidFill>
              <a:latin typeface="Montserrat Light"/>
            </a:endParaRPr>
          </a:p>
        </p:txBody>
      </p:sp>
      <p:sp>
        <p:nvSpPr>
          <p:cNvPr id="9" name="TextBox 9"/>
          <p:cNvSpPr txBox="1"/>
          <p:nvPr/>
        </p:nvSpPr>
        <p:spPr>
          <a:xfrm>
            <a:off x="12143772" y="3975633"/>
            <a:ext cx="2083837" cy="1359346"/>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Le Groupe rachète la Maison de Champagne </a:t>
            </a:r>
            <a:r>
              <a:rPr lang="fr-FR" sz="1500" dirty="0" err="1">
                <a:solidFill>
                  <a:srgbClr val="52584D"/>
                </a:solidFill>
                <a:latin typeface="Montserrat Light"/>
              </a:rPr>
              <a:t>Pommery</a:t>
            </a:r>
            <a:r>
              <a:rPr lang="fr-FR" sz="1500" dirty="0">
                <a:solidFill>
                  <a:srgbClr val="52584D"/>
                </a:solidFill>
                <a:latin typeface="Montserrat Light"/>
              </a:rPr>
              <a:t>. </a:t>
            </a:r>
          </a:p>
          <a:p>
            <a:pPr>
              <a:lnSpc>
                <a:spcPts val="2240"/>
              </a:lnSpc>
            </a:pPr>
            <a:endParaRPr lang="en-US" sz="1500" dirty="0">
              <a:solidFill>
                <a:srgbClr val="52584D"/>
              </a:solidFill>
              <a:latin typeface="Montserrat Light"/>
            </a:endParaRPr>
          </a:p>
        </p:txBody>
      </p:sp>
      <p:sp>
        <p:nvSpPr>
          <p:cNvPr id="10" name="TextBox 10"/>
          <p:cNvSpPr txBox="1"/>
          <p:nvPr/>
        </p:nvSpPr>
        <p:spPr>
          <a:xfrm>
            <a:off x="14713296" y="3975633"/>
            <a:ext cx="1750374" cy="1615827"/>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Création de la marque Louis </a:t>
            </a:r>
            <a:r>
              <a:rPr lang="fr-FR" sz="1500" dirty="0" err="1">
                <a:solidFill>
                  <a:srgbClr val="52584D"/>
                </a:solidFill>
                <a:latin typeface="Montserrat Light"/>
              </a:rPr>
              <a:t>Pommery</a:t>
            </a:r>
            <a:r>
              <a:rPr lang="fr-FR" sz="1500" dirty="0">
                <a:solidFill>
                  <a:srgbClr val="52584D"/>
                </a:solidFill>
                <a:latin typeface="Montserrat Light"/>
              </a:rPr>
              <a:t>, vins effervescents en Californie et en Angleterre. </a:t>
            </a:r>
          </a:p>
        </p:txBody>
      </p:sp>
      <p:sp>
        <p:nvSpPr>
          <p:cNvPr id="11" name="TextBox 11"/>
          <p:cNvSpPr txBox="1"/>
          <p:nvPr/>
        </p:nvSpPr>
        <p:spPr>
          <a:xfrm>
            <a:off x="3121991" y="6638510"/>
            <a:ext cx="2182866" cy="1608238"/>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Création de la marque de champagne suite au rachat de la Maison de cognac. </a:t>
            </a:r>
          </a:p>
          <a:p>
            <a:pPr>
              <a:lnSpc>
                <a:spcPts val="2100"/>
              </a:lnSpc>
            </a:pPr>
            <a:endParaRPr lang="en-US" sz="1500" dirty="0">
              <a:solidFill>
                <a:srgbClr val="52584D"/>
              </a:solidFill>
              <a:latin typeface="Montserrat Light"/>
            </a:endParaRPr>
          </a:p>
          <a:p>
            <a:pPr>
              <a:lnSpc>
                <a:spcPts val="2240"/>
              </a:lnSpc>
            </a:pPr>
            <a:endParaRPr lang="en-US" sz="1500" dirty="0">
              <a:solidFill>
                <a:srgbClr val="52584D"/>
              </a:solidFill>
              <a:latin typeface="Montserrat Light"/>
            </a:endParaRPr>
          </a:p>
        </p:txBody>
      </p:sp>
      <p:sp>
        <p:nvSpPr>
          <p:cNvPr id="12" name="TextBox 12"/>
          <p:cNvSpPr txBox="1"/>
          <p:nvPr/>
        </p:nvSpPr>
        <p:spPr>
          <a:xfrm>
            <a:off x="5772730" y="6911892"/>
            <a:ext cx="1750374" cy="1074893"/>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Création de la Maison par Paul-François </a:t>
            </a:r>
            <a:r>
              <a:rPr lang="fr-FR" sz="1500" dirty="0" err="1">
                <a:solidFill>
                  <a:srgbClr val="52584D"/>
                </a:solidFill>
                <a:latin typeface="Montserrat Light"/>
              </a:rPr>
              <a:t>Vranken</a:t>
            </a:r>
            <a:r>
              <a:rPr lang="fr-FR" sz="1500" dirty="0">
                <a:solidFill>
                  <a:srgbClr val="52584D"/>
                </a:solidFill>
                <a:latin typeface="Montserrat Light"/>
              </a:rPr>
              <a:t>. </a:t>
            </a:r>
          </a:p>
          <a:p>
            <a:pPr>
              <a:lnSpc>
                <a:spcPts val="2240"/>
              </a:lnSpc>
            </a:pPr>
            <a:endParaRPr lang="en-US" sz="1500" dirty="0">
              <a:solidFill>
                <a:srgbClr val="52584D"/>
              </a:solidFill>
              <a:latin typeface="Montserrat Light"/>
            </a:endParaRPr>
          </a:p>
        </p:txBody>
      </p:sp>
      <p:sp>
        <p:nvSpPr>
          <p:cNvPr id="13" name="TextBox 13"/>
          <p:cNvSpPr txBox="1"/>
          <p:nvPr/>
        </p:nvSpPr>
        <p:spPr>
          <a:xfrm>
            <a:off x="8277386" y="6897833"/>
            <a:ext cx="1750374" cy="1090042"/>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Rachat de la Maison de Porto par le Groupe.</a:t>
            </a:r>
          </a:p>
          <a:p>
            <a:pPr>
              <a:lnSpc>
                <a:spcPts val="2240"/>
              </a:lnSpc>
            </a:pPr>
            <a:endParaRPr lang="en-US" sz="1500" dirty="0">
              <a:solidFill>
                <a:srgbClr val="52584D"/>
              </a:solidFill>
              <a:latin typeface="Montserrat Light"/>
            </a:endParaRPr>
          </a:p>
        </p:txBody>
      </p:sp>
      <p:sp>
        <p:nvSpPr>
          <p:cNvPr id="14" name="TextBox 14"/>
          <p:cNvSpPr txBox="1"/>
          <p:nvPr/>
        </p:nvSpPr>
        <p:spPr>
          <a:xfrm>
            <a:off x="10782042" y="6624712"/>
            <a:ext cx="1750374" cy="1047210"/>
          </a:xfrm>
          <a:prstGeom prst="rect">
            <a:avLst/>
          </a:prstGeom>
        </p:spPr>
        <p:txBody>
          <a:bodyPr lIns="0" tIns="0" rIns="0" bIns="0" rtlCol="0" anchor="t">
            <a:spAutoFit/>
          </a:bodyPr>
          <a:lstStyle/>
          <a:p>
            <a:pPr>
              <a:lnSpc>
                <a:spcPts val="2100"/>
              </a:lnSpc>
            </a:pPr>
            <a:r>
              <a:rPr lang="pt-BR" sz="1500" dirty="0">
                <a:solidFill>
                  <a:srgbClr val="52584D"/>
                </a:solidFill>
                <a:latin typeface="Montserrat Light"/>
              </a:rPr>
              <a:t>Création de la marque Terras do Grifo issu de Quinta do Grifo.</a:t>
            </a:r>
          </a:p>
        </p:txBody>
      </p:sp>
      <p:sp>
        <p:nvSpPr>
          <p:cNvPr id="15" name="TextBox 15"/>
          <p:cNvSpPr txBox="1"/>
          <p:nvPr/>
        </p:nvSpPr>
        <p:spPr>
          <a:xfrm>
            <a:off x="13352422" y="6393496"/>
            <a:ext cx="1750374" cy="1359346"/>
          </a:xfrm>
          <a:prstGeom prst="rect">
            <a:avLst/>
          </a:prstGeom>
        </p:spPr>
        <p:txBody>
          <a:bodyPr lIns="0" tIns="0" rIns="0" bIns="0" rtlCol="0" anchor="t">
            <a:spAutoFit/>
          </a:bodyPr>
          <a:lstStyle/>
          <a:p>
            <a:pPr>
              <a:lnSpc>
                <a:spcPts val="2100"/>
              </a:lnSpc>
            </a:pPr>
            <a:r>
              <a:rPr lang="fr-FR" sz="1500" dirty="0">
                <a:solidFill>
                  <a:srgbClr val="52584D"/>
                </a:solidFill>
                <a:latin typeface="Montserrat Light"/>
              </a:rPr>
              <a:t>Un nom pour regrouper les domaines de vins et de portos. </a:t>
            </a:r>
          </a:p>
          <a:p>
            <a:pPr>
              <a:lnSpc>
                <a:spcPts val="2240"/>
              </a:lnSpc>
            </a:pPr>
            <a:endParaRPr lang="en-US" sz="1500" dirty="0">
              <a:solidFill>
                <a:srgbClr val="52584D"/>
              </a:solidFill>
              <a:latin typeface="Montserrat Ligh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7750618" cy="10287000"/>
          </a:xfrm>
          <a:custGeom>
            <a:avLst/>
            <a:gdLst/>
            <a:ahLst/>
            <a:cxnLst/>
            <a:rect l="l" t="t" r="r" b="b"/>
            <a:pathLst>
              <a:path w="7750618" h="10287000">
                <a:moveTo>
                  <a:pt x="0" y="0"/>
                </a:moveTo>
                <a:lnTo>
                  <a:pt x="7750618" y="0"/>
                </a:lnTo>
                <a:lnTo>
                  <a:pt x="7750618" y="10287000"/>
                </a:lnTo>
                <a:lnTo>
                  <a:pt x="0" y="10287000"/>
                </a:lnTo>
                <a:lnTo>
                  <a:pt x="0" y="0"/>
                </a:lnTo>
                <a:close/>
              </a:path>
            </a:pathLst>
          </a:custGeom>
          <a:blipFill>
            <a:blip r:embed="rId2"/>
            <a:stretch>
              <a:fillRect/>
            </a:stretch>
          </a:blipFill>
        </p:spPr>
      </p:sp>
      <p:sp>
        <p:nvSpPr>
          <p:cNvPr id="3" name="TextBox 3"/>
          <p:cNvSpPr txBox="1"/>
          <p:nvPr/>
        </p:nvSpPr>
        <p:spPr>
          <a:xfrm>
            <a:off x="8153400" y="3363044"/>
            <a:ext cx="9554617" cy="3560911"/>
          </a:xfrm>
          <a:prstGeom prst="rect">
            <a:avLst/>
          </a:prstGeom>
        </p:spPr>
        <p:txBody>
          <a:bodyPr lIns="0" tIns="0" rIns="0" bIns="0" rtlCol="0" anchor="t">
            <a:spAutoFit/>
          </a:bodyPr>
          <a:lstStyle/>
          <a:p>
            <a:pPr algn="just">
              <a:lnSpc>
                <a:spcPts val="2799"/>
              </a:lnSpc>
              <a:spcBef>
                <a:spcPct val="0"/>
              </a:spcBef>
            </a:pPr>
            <a:r>
              <a:rPr lang="fr-FR" sz="1999" dirty="0">
                <a:solidFill>
                  <a:srgbClr val="545454"/>
                </a:solidFill>
                <a:latin typeface="Oswald"/>
              </a:rPr>
              <a:t>Le 22 novembre 2018 à 11h au Palais Royal de Bruxelles, le roi et la reine de Belgique ont accueilli les nouveaux titulaires du brevet de fournisseur de la Cour.</a:t>
            </a:r>
          </a:p>
          <a:p>
            <a:pPr algn="just">
              <a:lnSpc>
                <a:spcPts val="2799"/>
              </a:lnSpc>
              <a:spcBef>
                <a:spcPct val="0"/>
              </a:spcBef>
            </a:pPr>
            <a:endParaRPr lang="fr-FR" sz="1999" dirty="0">
              <a:solidFill>
                <a:srgbClr val="545454"/>
              </a:solidFill>
              <a:latin typeface="Oswald"/>
            </a:endParaRPr>
          </a:p>
          <a:p>
            <a:pPr algn="just">
              <a:lnSpc>
                <a:spcPts val="2799"/>
              </a:lnSpc>
              <a:spcBef>
                <a:spcPct val="0"/>
              </a:spcBef>
            </a:pPr>
            <a:r>
              <a:rPr lang="fr-FR" sz="1999" dirty="0">
                <a:solidFill>
                  <a:srgbClr val="545454"/>
                </a:solidFill>
                <a:latin typeface="Oswald"/>
              </a:rPr>
              <a:t>Cette distinction royale est destinée à récompenser un négociant, un artisan, une entreprise belge pour des fournitures à la Cour marquées pour la qualité et la régularité.</a:t>
            </a:r>
          </a:p>
          <a:p>
            <a:pPr algn="just">
              <a:lnSpc>
                <a:spcPts val="2799"/>
              </a:lnSpc>
              <a:spcBef>
                <a:spcPct val="0"/>
              </a:spcBef>
            </a:pPr>
            <a:endParaRPr lang="fr-FR" sz="1999" dirty="0">
              <a:solidFill>
                <a:srgbClr val="545454"/>
              </a:solidFill>
              <a:latin typeface="Oswald"/>
            </a:endParaRPr>
          </a:p>
          <a:p>
            <a:pPr algn="just">
              <a:lnSpc>
                <a:spcPts val="2799"/>
              </a:lnSpc>
              <a:spcBef>
                <a:spcPct val="0"/>
              </a:spcBef>
            </a:pPr>
            <a:r>
              <a:rPr lang="fr-FR" sz="1999" dirty="0">
                <a:solidFill>
                  <a:srgbClr val="545454"/>
                </a:solidFill>
                <a:latin typeface="Oswald"/>
              </a:rPr>
              <a:t>Paul-François </a:t>
            </a:r>
            <a:r>
              <a:rPr lang="fr-FR" sz="1999" dirty="0" err="1">
                <a:solidFill>
                  <a:srgbClr val="545454"/>
                </a:solidFill>
                <a:latin typeface="Oswald"/>
              </a:rPr>
              <a:t>Vranken</a:t>
            </a:r>
            <a:r>
              <a:rPr lang="fr-FR" sz="1999" dirty="0">
                <a:solidFill>
                  <a:srgbClr val="545454"/>
                </a:solidFill>
                <a:latin typeface="Oswald"/>
              </a:rPr>
              <a:t> a reçu pour le champagne </a:t>
            </a:r>
            <a:r>
              <a:rPr lang="fr-FR" sz="1999" dirty="0" err="1">
                <a:solidFill>
                  <a:srgbClr val="545454"/>
                </a:solidFill>
                <a:latin typeface="Oswald"/>
              </a:rPr>
              <a:t>Vranken</a:t>
            </a:r>
            <a:r>
              <a:rPr lang="fr-FR" sz="1999" dirty="0">
                <a:solidFill>
                  <a:srgbClr val="545454"/>
                </a:solidFill>
                <a:latin typeface="Oswald"/>
              </a:rPr>
              <a:t> le brevet des mains du roi Philippe de Belgique.</a:t>
            </a:r>
          </a:p>
          <a:p>
            <a:pPr algn="just">
              <a:lnSpc>
                <a:spcPts val="2799"/>
              </a:lnSpc>
              <a:spcBef>
                <a:spcPct val="0"/>
              </a:spcBef>
            </a:pPr>
            <a:endParaRPr lang="fr-FR" sz="1999" dirty="0">
              <a:solidFill>
                <a:srgbClr val="545454"/>
              </a:solidFill>
              <a:latin typeface="Oswald"/>
            </a:endParaRPr>
          </a:p>
          <a:p>
            <a:pPr algn="just">
              <a:lnSpc>
                <a:spcPts val="2799"/>
              </a:lnSpc>
              <a:spcBef>
                <a:spcPct val="0"/>
              </a:spcBef>
            </a:pPr>
            <a:r>
              <a:rPr lang="fr-FR" sz="1999" dirty="0">
                <a:solidFill>
                  <a:srgbClr val="545454"/>
                </a:solidFill>
                <a:latin typeface="Oswald"/>
              </a:rPr>
              <a:t>Le sceau Royal est désormais posé sur l'ensemble des bouteilles de Champagne </a:t>
            </a:r>
            <a:r>
              <a:rPr lang="fr-FR" sz="1999" dirty="0" err="1">
                <a:solidFill>
                  <a:srgbClr val="545454"/>
                </a:solidFill>
                <a:latin typeface="Oswald"/>
              </a:rPr>
              <a:t>Vranken</a:t>
            </a:r>
            <a:r>
              <a:rPr lang="fr-FR" sz="1999" dirty="0">
                <a:solidFill>
                  <a:srgbClr val="545454"/>
                </a:solidFill>
                <a:latin typeface="Oswald"/>
              </a:rPr>
              <a:t>.</a:t>
            </a:r>
          </a:p>
        </p:txBody>
      </p:sp>
      <p:sp>
        <p:nvSpPr>
          <p:cNvPr id="4" name="TextBox 4"/>
          <p:cNvSpPr txBox="1"/>
          <p:nvPr/>
        </p:nvSpPr>
        <p:spPr>
          <a:xfrm>
            <a:off x="8008899" y="1181100"/>
            <a:ext cx="9843618" cy="1359346"/>
          </a:xfrm>
          <a:prstGeom prst="rect">
            <a:avLst/>
          </a:prstGeom>
        </p:spPr>
        <p:txBody>
          <a:bodyPr wrap="square" lIns="0" tIns="0" rIns="0" bIns="0" rtlCol="0" anchor="t">
            <a:spAutoFit/>
          </a:bodyPr>
          <a:lstStyle/>
          <a:p>
            <a:pPr algn="ctr">
              <a:lnSpc>
                <a:spcPts val="5319"/>
              </a:lnSpc>
              <a:spcBef>
                <a:spcPct val="0"/>
              </a:spcBef>
            </a:pPr>
            <a:r>
              <a:rPr lang="en-US" sz="3799" dirty="0" smtClean="0">
                <a:solidFill>
                  <a:srgbClr val="A17A4C"/>
                </a:solidFill>
                <a:latin typeface="Oswald Bold"/>
              </a:rPr>
              <a:t>CHAMPAGNE VRANKEN</a:t>
            </a:r>
          </a:p>
          <a:p>
            <a:pPr algn="ctr">
              <a:lnSpc>
                <a:spcPts val="5319"/>
              </a:lnSpc>
              <a:spcBef>
                <a:spcPct val="0"/>
              </a:spcBef>
            </a:pPr>
            <a:r>
              <a:rPr lang="fr-FR" sz="3799" dirty="0">
                <a:solidFill>
                  <a:srgbClr val="A17A4C"/>
                </a:solidFill>
                <a:latin typeface="Oswald Bold"/>
              </a:rPr>
              <a:t>FOURNISSEUR OFFICIEL DE LA COUR </a:t>
            </a:r>
            <a:r>
              <a:rPr lang="fr-FR" sz="3799" dirty="0" smtClean="0">
                <a:solidFill>
                  <a:srgbClr val="A17A4C"/>
                </a:solidFill>
                <a:latin typeface="Oswald Bold"/>
              </a:rPr>
              <a:t>DE BELGIQUE</a:t>
            </a:r>
            <a:endParaRPr lang="en-US" sz="3799" dirty="0">
              <a:solidFill>
                <a:srgbClr val="A17A4C"/>
              </a:solidFill>
              <a:latin typeface="Oswald Bold"/>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9144000" y="41401"/>
            <a:ext cx="9172362" cy="10204197"/>
            <a:chOff x="0" y="0"/>
            <a:chExt cx="7857490" cy="8741410"/>
          </a:xfrm>
        </p:grpSpPr>
        <p:sp>
          <p:nvSpPr>
            <p:cNvPr id="3" name="Freeform 3"/>
            <p:cNvSpPr/>
            <p:nvPr/>
          </p:nvSpPr>
          <p:spPr>
            <a:xfrm>
              <a:off x="17780" y="17780"/>
              <a:ext cx="7820660" cy="8705850"/>
            </a:xfrm>
            <a:custGeom>
              <a:avLst/>
              <a:gdLst/>
              <a:ahLst/>
              <a:cxnLst/>
              <a:rect l="l" t="t" r="r" b="b"/>
              <a:pathLst>
                <a:path w="7820660" h="8705850">
                  <a:moveTo>
                    <a:pt x="0" y="0"/>
                  </a:moveTo>
                  <a:lnTo>
                    <a:pt x="7820660" y="0"/>
                  </a:lnTo>
                  <a:lnTo>
                    <a:pt x="7820660" y="8705850"/>
                  </a:lnTo>
                  <a:lnTo>
                    <a:pt x="0" y="8705850"/>
                  </a:lnTo>
                  <a:close/>
                </a:path>
              </a:pathLst>
            </a:custGeom>
            <a:solidFill>
              <a:srgbClr val="FFFFFF"/>
            </a:solidFill>
          </p:spPr>
        </p:sp>
        <p:sp>
          <p:nvSpPr>
            <p:cNvPr id="4" name="Freeform 4"/>
            <p:cNvSpPr/>
            <p:nvPr/>
          </p:nvSpPr>
          <p:spPr>
            <a:xfrm>
              <a:off x="394970" y="405130"/>
              <a:ext cx="3352800" cy="3738880"/>
            </a:xfrm>
            <a:custGeom>
              <a:avLst/>
              <a:gdLst/>
              <a:ahLst/>
              <a:cxnLst/>
              <a:rect l="l" t="t" r="r" b="b"/>
              <a:pathLst>
                <a:path w="3352800" h="3738880">
                  <a:moveTo>
                    <a:pt x="0" y="0"/>
                  </a:moveTo>
                  <a:lnTo>
                    <a:pt x="3352800" y="0"/>
                  </a:lnTo>
                  <a:lnTo>
                    <a:pt x="3352800" y="3738880"/>
                  </a:lnTo>
                  <a:lnTo>
                    <a:pt x="0" y="3738880"/>
                  </a:lnTo>
                  <a:close/>
                </a:path>
              </a:pathLst>
            </a:custGeom>
            <a:blipFill>
              <a:blip r:embed="rId2"/>
              <a:stretch>
                <a:fillRect t="-11044" b="-23466"/>
              </a:stretch>
            </a:blipFill>
          </p:spPr>
        </p:sp>
        <p:sp>
          <p:nvSpPr>
            <p:cNvPr id="5" name="Freeform 5"/>
            <p:cNvSpPr/>
            <p:nvPr/>
          </p:nvSpPr>
          <p:spPr>
            <a:xfrm>
              <a:off x="4109720" y="405130"/>
              <a:ext cx="3352800" cy="3738880"/>
            </a:xfrm>
            <a:custGeom>
              <a:avLst/>
              <a:gdLst/>
              <a:ahLst/>
              <a:cxnLst/>
              <a:rect l="l" t="t" r="r" b="b"/>
              <a:pathLst>
                <a:path w="3352800" h="3738880">
                  <a:moveTo>
                    <a:pt x="0" y="0"/>
                  </a:moveTo>
                  <a:lnTo>
                    <a:pt x="3352800" y="0"/>
                  </a:lnTo>
                  <a:lnTo>
                    <a:pt x="3352800" y="3738880"/>
                  </a:lnTo>
                  <a:lnTo>
                    <a:pt x="0" y="3738880"/>
                  </a:lnTo>
                  <a:close/>
                </a:path>
              </a:pathLst>
            </a:custGeom>
            <a:blipFill>
              <a:blip r:embed="rId3"/>
              <a:stretch>
                <a:fillRect t="-17255" b="-17255"/>
              </a:stretch>
            </a:blipFill>
          </p:spPr>
        </p:sp>
        <p:sp>
          <p:nvSpPr>
            <p:cNvPr id="6" name="Freeform 6"/>
            <p:cNvSpPr/>
            <p:nvPr/>
          </p:nvSpPr>
          <p:spPr>
            <a:xfrm>
              <a:off x="394970" y="4598670"/>
              <a:ext cx="3352800" cy="3738880"/>
            </a:xfrm>
            <a:custGeom>
              <a:avLst/>
              <a:gdLst/>
              <a:ahLst/>
              <a:cxnLst/>
              <a:rect l="l" t="t" r="r" b="b"/>
              <a:pathLst>
                <a:path w="3352800" h="3738880">
                  <a:moveTo>
                    <a:pt x="0" y="0"/>
                  </a:moveTo>
                  <a:lnTo>
                    <a:pt x="3352800" y="0"/>
                  </a:lnTo>
                  <a:lnTo>
                    <a:pt x="3352800" y="3738880"/>
                  </a:lnTo>
                  <a:lnTo>
                    <a:pt x="0" y="3738880"/>
                  </a:lnTo>
                  <a:close/>
                </a:path>
              </a:pathLst>
            </a:custGeom>
            <a:blipFill>
              <a:blip r:embed="rId4"/>
              <a:stretch>
                <a:fillRect l="-33531" r="-33531"/>
              </a:stretch>
            </a:blipFill>
          </p:spPr>
        </p:sp>
        <p:sp>
          <p:nvSpPr>
            <p:cNvPr id="7" name="Freeform 7"/>
            <p:cNvSpPr/>
            <p:nvPr/>
          </p:nvSpPr>
          <p:spPr>
            <a:xfrm>
              <a:off x="4109720" y="4598670"/>
              <a:ext cx="3352800" cy="3738880"/>
            </a:xfrm>
            <a:custGeom>
              <a:avLst/>
              <a:gdLst/>
              <a:ahLst/>
              <a:cxnLst/>
              <a:rect l="l" t="t" r="r" b="b"/>
              <a:pathLst>
                <a:path w="3352800" h="3738880">
                  <a:moveTo>
                    <a:pt x="0" y="0"/>
                  </a:moveTo>
                  <a:lnTo>
                    <a:pt x="3352800" y="0"/>
                  </a:lnTo>
                  <a:lnTo>
                    <a:pt x="3352800" y="3738880"/>
                  </a:lnTo>
                  <a:lnTo>
                    <a:pt x="0" y="3738880"/>
                  </a:lnTo>
                  <a:close/>
                </a:path>
              </a:pathLst>
            </a:custGeom>
            <a:blipFill>
              <a:blip r:embed="rId5"/>
              <a:stretch>
                <a:fillRect t="-17255" b="-17255"/>
              </a:stretch>
            </a:blipFill>
          </p:spPr>
        </p:sp>
        <p:sp>
          <p:nvSpPr>
            <p:cNvPr id="8" name="Freeform 8"/>
            <p:cNvSpPr/>
            <p:nvPr/>
          </p:nvSpPr>
          <p:spPr>
            <a:xfrm>
              <a:off x="10160" y="11430"/>
              <a:ext cx="7847330" cy="8729980"/>
            </a:xfrm>
            <a:custGeom>
              <a:avLst/>
              <a:gdLst/>
              <a:ahLst/>
              <a:cxnLst/>
              <a:rect l="l" t="t" r="r" b="b"/>
              <a:pathLst>
                <a:path w="7847330" h="8729980">
                  <a:moveTo>
                    <a:pt x="7810500" y="31750"/>
                  </a:moveTo>
                  <a:lnTo>
                    <a:pt x="7810500" y="8694420"/>
                  </a:lnTo>
                  <a:lnTo>
                    <a:pt x="26670" y="8694420"/>
                  </a:lnTo>
                  <a:lnTo>
                    <a:pt x="0" y="8723630"/>
                  </a:lnTo>
                  <a:lnTo>
                    <a:pt x="7620" y="8729980"/>
                  </a:lnTo>
                  <a:lnTo>
                    <a:pt x="7828280" y="8729980"/>
                  </a:lnTo>
                  <a:lnTo>
                    <a:pt x="7847330" y="8712200"/>
                  </a:lnTo>
                  <a:lnTo>
                    <a:pt x="7847330" y="6350"/>
                  </a:lnTo>
                  <a:lnTo>
                    <a:pt x="7839710" y="0"/>
                  </a:lnTo>
                  <a:close/>
                </a:path>
              </a:pathLst>
            </a:custGeom>
            <a:solidFill>
              <a:srgbClr val="FFFFFF"/>
            </a:solidFill>
          </p:spPr>
        </p:sp>
        <p:sp>
          <p:nvSpPr>
            <p:cNvPr id="9" name="Freeform 9"/>
            <p:cNvSpPr/>
            <p:nvPr/>
          </p:nvSpPr>
          <p:spPr>
            <a:xfrm>
              <a:off x="0" y="0"/>
              <a:ext cx="7849870" cy="8735061"/>
            </a:xfrm>
            <a:custGeom>
              <a:avLst/>
              <a:gdLst/>
              <a:ahLst/>
              <a:cxnLst/>
              <a:rect l="l" t="t" r="r" b="b"/>
              <a:pathLst>
                <a:path w="7849870" h="8735061">
                  <a:moveTo>
                    <a:pt x="35560" y="8705850"/>
                  </a:moveTo>
                  <a:lnTo>
                    <a:pt x="35560" y="35560"/>
                  </a:lnTo>
                  <a:lnTo>
                    <a:pt x="7820660" y="35560"/>
                  </a:lnTo>
                  <a:lnTo>
                    <a:pt x="7820660" y="43180"/>
                  </a:lnTo>
                  <a:lnTo>
                    <a:pt x="7849870" y="11430"/>
                  </a:lnTo>
                  <a:lnTo>
                    <a:pt x="7838439" y="0"/>
                  </a:lnTo>
                  <a:lnTo>
                    <a:pt x="17780" y="0"/>
                  </a:lnTo>
                  <a:lnTo>
                    <a:pt x="0" y="17780"/>
                  </a:lnTo>
                  <a:lnTo>
                    <a:pt x="0" y="8723630"/>
                  </a:lnTo>
                  <a:lnTo>
                    <a:pt x="10160" y="8735061"/>
                  </a:lnTo>
                  <a:lnTo>
                    <a:pt x="36830" y="8705851"/>
                  </a:lnTo>
                  <a:lnTo>
                    <a:pt x="35560" y="8705851"/>
                  </a:lnTo>
                  <a:close/>
                  <a:moveTo>
                    <a:pt x="3718560" y="422910"/>
                  </a:moveTo>
                  <a:lnTo>
                    <a:pt x="3729990" y="422910"/>
                  </a:lnTo>
                  <a:lnTo>
                    <a:pt x="3729990" y="4126230"/>
                  </a:lnTo>
                  <a:lnTo>
                    <a:pt x="412750" y="4126230"/>
                  </a:lnTo>
                  <a:lnTo>
                    <a:pt x="412750" y="4121150"/>
                  </a:lnTo>
                  <a:lnTo>
                    <a:pt x="377190" y="4160520"/>
                  </a:lnTo>
                  <a:lnTo>
                    <a:pt x="377190" y="4161790"/>
                  </a:lnTo>
                  <a:lnTo>
                    <a:pt x="3765550" y="4161790"/>
                  </a:lnTo>
                  <a:lnTo>
                    <a:pt x="3765550" y="387350"/>
                  </a:lnTo>
                  <a:lnTo>
                    <a:pt x="3751580" y="387350"/>
                  </a:lnTo>
                  <a:lnTo>
                    <a:pt x="3718560" y="422910"/>
                  </a:lnTo>
                  <a:close/>
                  <a:moveTo>
                    <a:pt x="7433310" y="422910"/>
                  </a:moveTo>
                  <a:lnTo>
                    <a:pt x="7444740" y="422910"/>
                  </a:lnTo>
                  <a:lnTo>
                    <a:pt x="7444740" y="4126230"/>
                  </a:lnTo>
                  <a:lnTo>
                    <a:pt x="4127500" y="4126230"/>
                  </a:lnTo>
                  <a:lnTo>
                    <a:pt x="4127500" y="4121150"/>
                  </a:lnTo>
                  <a:lnTo>
                    <a:pt x="4091940" y="4160520"/>
                  </a:lnTo>
                  <a:lnTo>
                    <a:pt x="4091940" y="4161790"/>
                  </a:lnTo>
                  <a:lnTo>
                    <a:pt x="7480300" y="4161790"/>
                  </a:lnTo>
                  <a:lnTo>
                    <a:pt x="7480300" y="387350"/>
                  </a:lnTo>
                  <a:lnTo>
                    <a:pt x="7465060" y="387350"/>
                  </a:lnTo>
                  <a:lnTo>
                    <a:pt x="7433310" y="422910"/>
                  </a:lnTo>
                  <a:close/>
                  <a:moveTo>
                    <a:pt x="3718560" y="4616450"/>
                  </a:moveTo>
                  <a:lnTo>
                    <a:pt x="3729990" y="4616450"/>
                  </a:lnTo>
                  <a:lnTo>
                    <a:pt x="3729990" y="8319770"/>
                  </a:lnTo>
                  <a:lnTo>
                    <a:pt x="412750" y="8319770"/>
                  </a:lnTo>
                  <a:lnTo>
                    <a:pt x="412750" y="8313420"/>
                  </a:lnTo>
                  <a:lnTo>
                    <a:pt x="377190" y="8354060"/>
                  </a:lnTo>
                  <a:lnTo>
                    <a:pt x="377190" y="8355330"/>
                  </a:lnTo>
                  <a:lnTo>
                    <a:pt x="3765550" y="8355330"/>
                  </a:lnTo>
                  <a:lnTo>
                    <a:pt x="3765550" y="4579620"/>
                  </a:lnTo>
                  <a:lnTo>
                    <a:pt x="3751580" y="4579620"/>
                  </a:lnTo>
                  <a:lnTo>
                    <a:pt x="3718560" y="4616450"/>
                  </a:lnTo>
                  <a:close/>
                  <a:moveTo>
                    <a:pt x="7433310" y="4616450"/>
                  </a:moveTo>
                  <a:lnTo>
                    <a:pt x="7444740" y="4616450"/>
                  </a:lnTo>
                  <a:lnTo>
                    <a:pt x="7444740" y="8319770"/>
                  </a:lnTo>
                  <a:lnTo>
                    <a:pt x="4127500" y="8319770"/>
                  </a:lnTo>
                  <a:lnTo>
                    <a:pt x="4127500" y="8313420"/>
                  </a:lnTo>
                  <a:lnTo>
                    <a:pt x="4091940" y="8354060"/>
                  </a:lnTo>
                  <a:lnTo>
                    <a:pt x="4091940" y="8355330"/>
                  </a:lnTo>
                  <a:lnTo>
                    <a:pt x="7480300" y="8355330"/>
                  </a:lnTo>
                  <a:lnTo>
                    <a:pt x="7480300" y="4579620"/>
                  </a:lnTo>
                  <a:lnTo>
                    <a:pt x="7465060" y="4579620"/>
                  </a:lnTo>
                  <a:lnTo>
                    <a:pt x="7433310" y="4616450"/>
                  </a:lnTo>
                  <a:close/>
                </a:path>
              </a:pathLst>
            </a:custGeom>
            <a:solidFill>
              <a:srgbClr val="FFFFFF"/>
            </a:solidFill>
          </p:spPr>
        </p:sp>
        <p:sp>
          <p:nvSpPr>
            <p:cNvPr id="10" name="Freeform 10"/>
            <p:cNvSpPr/>
            <p:nvPr/>
          </p:nvSpPr>
          <p:spPr>
            <a:xfrm>
              <a:off x="377190" y="387350"/>
              <a:ext cx="7087870" cy="7966711"/>
            </a:xfrm>
            <a:custGeom>
              <a:avLst/>
              <a:gdLst/>
              <a:ahLst/>
              <a:cxnLst/>
              <a:rect l="l" t="t" r="r" b="b"/>
              <a:pathLst>
                <a:path w="7087870" h="7966711">
                  <a:moveTo>
                    <a:pt x="35560" y="35560"/>
                  </a:moveTo>
                  <a:lnTo>
                    <a:pt x="3341370" y="35560"/>
                  </a:lnTo>
                  <a:lnTo>
                    <a:pt x="3374390" y="0"/>
                  </a:lnTo>
                  <a:lnTo>
                    <a:pt x="0" y="0"/>
                  </a:lnTo>
                  <a:lnTo>
                    <a:pt x="0" y="3773170"/>
                  </a:lnTo>
                  <a:lnTo>
                    <a:pt x="35560" y="3733800"/>
                  </a:lnTo>
                  <a:lnTo>
                    <a:pt x="35560" y="35560"/>
                  </a:lnTo>
                  <a:close/>
                  <a:moveTo>
                    <a:pt x="3750310" y="35560"/>
                  </a:moveTo>
                  <a:lnTo>
                    <a:pt x="7056120" y="35560"/>
                  </a:lnTo>
                  <a:lnTo>
                    <a:pt x="7087870" y="0"/>
                  </a:lnTo>
                  <a:lnTo>
                    <a:pt x="3714750" y="0"/>
                  </a:lnTo>
                  <a:lnTo>
                    <a:pt x="3714750" y="3773170"/>
                  </a:lnTo>
                  <a:lnTo>
                    <a:pt x="3750310" y="3733800"/>
                  </a:lnTo>
                  <a:lnTo>
                    <a:pt x="3750310" y="35560"/>
                  </a:lnTo>
                  <a:close/>
                  <a:moveTo>
                    <a:pt x="35560" y="4229100"/>
                  </a:moveTo>
                  <a:lnTo>
                    <a:pt x="3341370" y="4229100"/>
                  </a:lnTo>
                  <a:lnTo>
                    <a:pt x="3374390" y="4192270"/>
                  </a:lnTo>
                  <a:lnTo>
                    <a:pt x="0" y="4192270"/>
                  </a:lnTo>
                  <a:lnTo>
                    <a:pt x="0" y="7966711"/>
                  </a:lnTo>
                  <a:lnTo>
                    <a:pt x="35560" y="7926070"/>
                  </a:lnTo>
                  <a:lnTo>
                    <a:pt x="35560" y="4229100"/>
                  </a:lnTo>
                  <a:close/>
                  <a:moveTo>
                    <a:pt x="3750310" y="4229100"/>
                  </a:moveTo>
                  <a:lnTo>
                    <a:pt x="7056120" y="4229100"/>
                  </a:lnTo>
                  <a:lnTo>
                    <a:pt x="7087870" y="4192270"/>
                  </a:lnTo>
                  <a:lnTo>
                    <a:pt x="3714750" y="4192270"/>
                  </a:lnTo>
                  <a:lnTo>
                    <a:pt x="3714750" y="7966711"/>
                  </a:lnTo>
                  <a:lnTo>
                    <a:pt x="3750310" y="7926070"/>
                  </a:lnTo>
                  <a:lnTo>
                    <a:pt x="3750310" y="4229100"/>
                  </a:lnTo>
                  <a:close/>
                </a:path>
              </a:pathLst>
            </a:custGeom>
            <a:solidFill>
              <a:srgbClr val="FFFFFF"/>
            </a:solidFill>
          </p:spPr>
        </p:sp>
      </p:grpSp>
      <p:sp>
        <p:nvSpPr>
          <p:cNvPr id="11" name="TextBox 11"/>
          <p:cNvSpPr txBox="1"/>
          <p:nvPr/>
        </p:nvSpPr>
        <p:spPr>
          <a:xfrm>
            <a:off x="1634761" y="3771900"/>
            <a:ext cx="6744891" cy="3919984"/>
          </a:xfrm>
          <a:prstGeom prst="rect">
            <a:avLst/>
          </a:prstGeom>
        </p:spPr>
        <p:txBody>
          <a:bodyPr lIns="0" tIns="0" rIns="0" bIns="0" rtlCol="0" anchor="t">
            <a:spAutoFit/>
          </a:bodyPr>
          <a:lstStyle/>
          <a:p>
            <a:pPr marL="431797" lvl="1" indent="-215899">
              <a:lnSpc>
                <a:spcPts val="2799"/>
              </a:lnSpc>
              <a:buFont typeface="Arial"/>
              <a:buChar char="•"/>
            </a:pPr>
            <a:endParaRPr lang="fr-FR" sz="1999" dirty="0">
              <a:solidFill>
                <a:srgbClr val="545454"/>
              </a:solidFill>
              <a:latin typeface="Oswald"/>
            </a:endParaRPr>
          </a:p>
          <a:p>
            <a:pPr marL="431797" lvl="1" indent="-215899">
              <a:lnSpc>
                <a:spcPts val="2799"/>
              </a:lnSpc>
              <a:buFont typeface="Arial"/>
              <a:buChar char="•"/>
            </a:pPr>
            <a:r>
              <a:rPr lang="fr-FR" sz="1999" dirty="0">
                <a:solidFill>
                  <a:srgbClr val="545454"/>
                </a:solidFill>
                <a:latin typeface="Oswald"/>
              </a:rPr>
              <a:t>Le groupe </a:t>
            </a:r>
            <a:r>
              <a:rPr lang="fr-FR" sz="1999" dirty="0" err="1">
                <a:solidFill>
                  <a:srgbClr val="545454"/>
                </a:solidFill>
                <a:latin typeface="Oswald"/>
              </a:rPr>
              <a:t>Vranken-Pommery</a:t>
            </a:r>
            <a:r>
              <a:rPr lang="fr-FR" sz="1999" dirty="0">
                <a:solidFill>
                  <a:srgbClr val="545454"/>
                </a:solidFill>
                <a:latin typeface="Oswald"/>
              </a:rPr>
              <a:t> Monopole est le plus grand viticulteur d'Europe</a:t>
            </a:r>
          </a:p>
          <a:p>
            <a:pPr marL="431797" lvl="1" indent="-215899">
              <a:lnSpc>
                <a:spcPts val="2799"/>
              </a:lnSpc>
              <a:buFont typeface="Arial"/>
              <a:buChar char="•"/>
            </a:pPr>
            <a:endParaRPr lang="fr-FR" sz="1999" dirty="0">
              <a:solidFill>
                <a:srgbClr val="545454"/>
              </a:solidFill>
              <a:latin typeface="Oswald"/>
            </a:endParaRPr>
          </a:p>
          <a:p>
            <a:pPr marL="431797" lvl="1" indent="-215899">
              <a:lnSpc>
                <a:spcPts val="2799"/>
              </a:lnSpc>
              <a:buFont typeface="Arial"/>
              <a:buChar char="•"/>
            </a:pPr>
            <a:r>
              <a:rPr lang="fr-FR" sz="1999" dirty="0">
                <a:solidFill>
                  <a:srgbClr val="545454"/>
                </a:solidFill>
                <a:latin typeface="Oswald"/>
              </a:rPr>
              <a:t>Le Champagne </a:t>
            </a:r>
            <a:r>
              <a:rPr lang="fr-FR" sz="1999" dirty="0" err="1">
                <a:solidFill>
                  <a:srgbClr val="545454"/>
                </a:solidFill>
                <a:latin typeface="Oswald"/>
              </a:rPr>
              <a:t>Vranken</a:t>
            </a:r>
            <a:r>
              <a:rPr lang="fr-FR" sz="1999" dirty="0">
                <a:solidFill>
                  <a:srgbClr val="545454"/>
                </a:solidFill>
                <a:latin typeface="Oswald"/>
              </a:rPr>
              <a:t> est vendu dans près de 50 pays du Japon aux États-Unis</a:t>
            </a:r>
          </a:p>
          <a:p>
            <a:pPr marL="431797" lvl="1" indent="-215899">
              <a:lnSpc>
                <a:spcPts val="2799"/>
              </a:lnSpc>
              <a:buFont typeface="Arial"/>
              <a:buChar char="•"/>
            </a:pPr>
            <a:endParaRPr lang="fr-FR" sz="1999" dirty="0">
              <a:solidFill>
                <a:srgbClr val="545454"/>
              </a:solidFill>
              <a:latin typeface="Oswald"/>
            </a:endParaRPr>
          </a:p>
          <a:p>
            <a:pPr marL="431797" lvl="1" indent="-215899">
              <a:lnSpc>
                <a:spcPts val="2799"/>
              </a:lnSpc>
              <a:buFont typeface="Arial"/>
              <a:buChar char="•"/>
            </a:pPr>
            <a:r>
              <a:rPr lang="fr-FR" sz="1999" dirty="0">
                <a:solidFill>
                  <a:srgbClr val="545454"/>
                </a:solidFill>
                <a:latin typeface="Oswald"/>
              </a:rPr>
              <a:t>Leader du marché Off-Trade en France, Belgique et Luxembourg avec les gammes </a:t>
            </a:r>
            <a:r>
              <a:rPr lang="fr-FR" sz="1999" dirty="0" err="1">
                <a:solidFill>
                  <a:srgbClr val="545454"/>
                </a:solidFill>
                <a:latin typeface="Oswald"/>
              </a:rPr>
              <a:t>Vranken</a:t>
            </a:r>
            <a:r>
              <a:rPr lang="fr-FR" sz="1999" dirty="0">
                <a:solidFill>
                  <a:srgbClr val="545454"/>
                </a:solidFill>
                <a:latin typeface="Oswald"/>
              </a:rPr>
              <a:t> et Demoiselle</a:t>
            </a:r>
          </a:p>
          <a:p>
            <a:pPr marL="431797" lvl="1" indent="-215899">
              <a:lnSpc>
                <a:spcPts val="2799"/>
              </a:lnSpc>
              <a:buFont typeface="Arial"/>
              <a:buChar char="•"/>
            </a:pPr>
            <a:endParaRPr lang="fr-FR" sz="1999" dirty="0">
              <a:solidFill>
                <a:srgbClr val="545454"/>
              </a:solidFill>
              <a:latin typeface="Oswald"/>
            </a:endParaRPr>
          </a:p>
          <a:p>
            <a:pPr marL="431797" lvl="1" indent="-215899">
              <a:lnSpc>
                <a:spcPts val="2799"/>
              </a:lnSpc>
              <a:buFont typeface="Arial"/>
              <a:buChar char="•"/>
            </a:pPr>
            <a:r>
              <a:rPr lang="fr-FR" sz="1999" dirty="0">
                <a:solidFill>
                  <a:srgbClr val="545454"/>
                </a:solidFill>
                <a:latin typeface="Oswald"/>
              </a:rPr>
              <a:t>Partenaire Champagne officiel de Cartier</a:t>
            </a:r>
          </a:p>
        </p:txBody>
      </p:sp>
      <p:sp>
        <p:nvSpPr>
          <p:cNvPr id="12" name="TextBox 12"/>
          <p:cNvSpPr txBox="1"/>
          <p:nvPr/>
        </p:nvSpPr>
        <p:spPr>
          <a:xfrm>
            <a:off x="1631795" y="1781847"/>
            <a:ext cx="6476618" cy="1436291"/>
          </a:xfrm>
          <a:prstGeom prst="rect">
            <a:avLst/>
          </a:prstGeom>
        </p:spPr>
        <p:txBody>
          <a:bodyPr wrap="square" lIns="0" tIns="0" rIns="0" bIns="0" rtlCol="0" anchor="t">
            <a:spAutoFit/>
          </a:bodyPr>
          <a:lstStyle/>
          <a:p>
            <a:pPr algn="ctr">
              <a:lnSpc>
                <a:spcPts val="5599"/>
              </a:lnSpc>
              <a:spcBef>
                <a:spcPct val="0"/>
              </a:spcBef>
            </a:pPr>
            <a:r>
              <a:rPr lang="en-US" sz="3999" dirty="0" smtClean="0">
                <a:solidFill>
                  <a:srgbClr val="A17A4C"/>
                </a:solidFill>
                <a:latin typeface="Oswald Bold"/>
              </a:rPr>
              <a:t>CHAMPAGNE VRANKEN </a:t>
            </a:r>
          </a:p>
          <a:p>
            <a:pPr algn="ctr">
              <a:lnSpc>
                <a:spcPts val="5599"/>
              </a:lnSpc>
              <a:spcBef>
                <a:spcPct val="0"/>
              </a:spcBef>
            </a:pPr>
            <a:r>
              <a:rPr lang="en-US" sz="3999" dirty="0" smtClean="0">
                <a:solidFill>
                  <a:srgbClr val="A17A4C"/>
                </a:solidFill>
                <a:latin typeface="Oswald Bold"/>
              </a:rPr>
              <a:t>POINTS CLES DE LA MAISON</a:t>
            </a:r>
            <a:endParaRPr lang="en-US" sz="3999" dirty="0">
              <a:solidFill>
                <a:srgbClr val="A17A4C"/>
              </a:solidFill>
              <a:latin typeface="Oswald Bold"/>
            </a:endParaRPr>
          </a:p>
        </p:txBody>
      </p:sp>
      <p:sp>
        <p:nvSpPr>
          <p:cNvPr id="13" name="TextBox 13"/>
          <p:cNvSpPr txBox="1"/>
          <p:nvPr/>
        </p:nvSpPr>
        <p:spPr>
          <a:xfrm>
            <a:off x="1634761" y="8421869"/>
            <a:ext cx="6744891" cy="1436291"/>
          </a:xfrm>
          <a:prstGeom prst="rect">
            <a:avLst/>
          </a:prstGeom>
        </p:spPr>
        <p:txBody>
          <a:bodyPr lIns="0" tIns="0" rIns="0" bIns="0" rtlCol="0" anchor="t">
            <a:spAutoFit/>
          </a:bodyPr>
          <a:lstStyle/>
          <a:p>
            <a:pPr algn="ctr">
              <a:lnSpc>
                <a:spcPts val="2799"/>
              </a:lnSpc>
              <a:spcBef>
                <a:spcPct val="0"/>
              </a:spcBef>
            </a:pPr>
            <a:r>
              <a:rPr lang="fr-FR" sz="1999" dirty="0">
                <a:solidFill>
                  <a:srgbClr val="545454"/>
                </a:solidFill>
                <a:latin typeface="Oswald"/>
              </a:rPr>
              <a:t>«L’excellence a toujours été le résultat d’un équilibre parfait entre le travail de l’homme et le don de la nature. </a:t>
            </a:r>
            <a:r>
              <a:rPr lang="fr-FR" sz="1999" dirty="0" smtClean="0">
                <a:solidFill>
                  <a:srgbClr val="545454"/>
                </a:solidFill>
                <a:latin typeface="Oswald"/>
              </a:rPr>
              <a:t>»</a:t>
            </a:r>
          </a:p>
          <a:p>
            <a:pPr algn="ctr">
              <a:lnSpc>
                <a:spcPts val="2799"/>
              </a:lnSpc>
              <a:spcBef>
                <a:spcPct val="0"/>
              </a:spcBef>
            </a:pPr>
            <a:endParaRPr lang="fr-FR" sz="1999" dirty="0">
              <a:solidFill>
                <a:srgbClr val="545454"/>
              </a:solidFill>
              <a:latin typeface="Oswald"/>
            </a:endParaRPr>
          </a:p>
          <a:p>
            <a:pPr algn="ctr">
              <a:lnSpc>
                <a:spcPts val="2799"/>
              </a:lnSpc>
              <a:spcBef>
                <a:spcPct val="0"/>
              </a:spcBef>
            </a:pPr>
            <a:r>
              <a:rPr lang="fr-FR" sz="1999" dirty="0">
                <a:solidFill>
                  <a:srgbClr val="545454"/>
                </a:solidFill>
                <a:latin typeface="Oswald"/>
              </a:rPr>
              <a:t>           Paul-François </a:t>
            </a:r>
            <a:r>
              <a:rPr lang="fr-FR" sz="1999" dirty="0" err="1">
                <a:solidFill>
                  <a:srgbClr val="545454"/>
                </a:solidFill>
                <a:latin typeface="Oswald"/>
              </a:rPr>
              <a:t>Vranken</a:t>
            </a:r>
            <a:r>
              <a:rPr lang="fr-FR" sz="1999" dirty="0">
                <a:solidFill>
                  <a:srgbClr val="545454"/>
                </a:solidFill>
                <a:latin typeface="Oswald"/>
              </a:rPr>
              <a:t>, président de </a:t>
            </a:r>
            <a:r>
              <a:rPr lang="fr-FR" sz="1999" dirty="0" err="1">
                <a:solidFill>
                  <a:srgbClr val="545454"/>
                </a:solidFill>
                <a:latin typeface="Oswald"/>
              </a:rPr>
              <a:t>Vranken-Pommery</a:t>
            </a:r>
            <a:r>
              <a:rPr lang="fr-FR" sz="1999" dirty="0">
                <a:solidFill>
                  <a:srgbClr val="545454"/>
                </a:solidFill>
                <a:latin typeface="Oswald"/>
              </a:rPr>
              <a:t> </a:t>
            </a:r>
            <a:r>
              <a:rPr lang="fr-FR" sz="1999" dirty="0" smtClean="0">
                <a:solidFill>
                  <a:srgbClr val="545454"/>
                </a:solidFill>
                <a:latin typeface="Oswald"/>
              </a:rPr>
              <a:t>Monopole</a:t>
            </a:r>
            <a:endParaRPr lang="fr-FR" sz="1999" dirty="0">
              <a:solidFill>
                <a:srgbClr val="545454"/>
              </a:solidFill>
              <a:latin typeface="Oswald"/>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095491" cy="10287000"/>
          </a:xfrm>
          <a:custGeom>
            <a:avLst/>
            <a:gdLst/>
            <a:ahLst/>
            <a:cxnLst/>
            <a:rect l="l" t="t" r="r" b="b"/>
            <a:pathLst>
              <a:path w="9095491" h="10287000">
                <a:moveTo>
                  <a:pt x="0" y="0"/>
                </a:moveTo>
                <a:lnTo>
                  <a:pt x="9095491" y="0"/>
                </a:lnTo>
                <a:lnTo>
                  <a:pt x="9095491" y="10287000"/>
                </a:lnTo>
                <a:lnTo>
                  <a:pt x="0" y="10287000"/>
                </a:lnTo>
                <a:lnTo>
                  <a:pt x="0" y="0"/>
                </a:lnTo>
                <a:close/>
              </a:path>
            </a:pathLst>
          </a:custGeom>
          <a:blipFill>
            <a:blip r:embed="rId2"/>
            <a:stretch>
              <a:fillRect/>
            </a:stretch>
          </a:blipFill>
        </p:spPr>
      </p:sp>
      <p:grpSp>
        <p:nvGrpSpPr>
          <p:cNvPr id="4" name="Group 4"/>
          <p:cNvGrpSpPr/>
          <p:nvPr/>
        </p:nvGrpSpPr>
        <p:grpSpPr>
          <a:xfrm>
            <a:off x="9641375" y="3532231"/>
            <a:ext cx="7617925" cy="5868457"/>
            <a:chOff x="0" y="2270578"/>
            <a:chExt cx="10157234" cy="7824609"/>
          </a:xfrm>
        </p:grpSpPr>
        <p:grpSp>
          <p:nvGrpSpPr>
            <p:cNvPr id="5" name="Group 5"/>
            <p:cNvGrpSpPr/>
            <p:nvPr/>
          </p:nvGrpSpPr>
          <p:grpSpPr>
            <a:xfrm>
              <a:off x="2174109" y="8078283"/>
              <a:ext cx="7983125" cy="2016904"/>
              <a:chOff x="0" y="0"/>
              <a:chExt cx="1129841" cy="285450"/>
            </a:xfrm>
          </p:grpSpPr>
          <p:sp>
            <p:nvSpPr>
              <p:cNvPr id="6" name="Freeform 6"/>
              <p:cNvSpPr/>
              <p:nvPr/>
            </p:nvSpPr>
            <p:spPr>
              <a:xfrm>
                <a:off x="0" y="0"/>
                <a:ext cx="1129841" cy="285450"/>
              </a:xfrm>
              <a:custGeom>
                <a:avLst/>
                <a:gdLst/>
                <a:ahLst/>
                <a:cxnLst/>
                <a:rect l="l" t="t" r="r" b="b"/>
                <a:pathLst>
                  <a:path w="1129841" h="285450">
                    <a:moveTo>
                      <a:pt x="203200" y="0"/>
                    </a:moveTo>
                    <a:lnTo>
                      <a:pt x="926641" y="0"/>
                    </a:lnTo>
                    <a:lnTo>
                      <a:pt x="1129841" y="285450"/>
                    </a:lnTo>
                    <a:lnTo>
                      <a:pt x="0" y="285450"/>
                    </a:lnTo>
                    <a:lnTo>
                      <a:pt x="203200" y="0"/>
                    </a:lnTo>
                    <a:close/>
                  </a:path>
                </a:pathLst>
              </a:custGeom>
              <a:solidFill>
                <a:srgbClr val="023A69"/>
              </a:solidFill>
            </p:spPr>
          </p:sp>
          <p:sp>
            <p:nvSpPr>
              <p:cNvPr id="7" name="TextBox 7"/>
              <p:cNvSpPr txBox="1"/>
              <p:nvPr/>
            </p:nvSpPr>
            <p:spPr>
              <a:xfrm>
                <a:off x="127000" y="-28575"/>
                <a:ext cx="875841" cy="314025"/>
              </a:xfrm>
              <a:prstGeom prst="rect">
                <a:avLst/>
              </a:prstGeom>
            </p:spPr>
            <p:txBody>
              <a:bodyPr lIns="81986" tIns="81986" rIns="81986" bIns="81986" rtlCol="0" anchor="ctr"/>
              <a:lstStyle/>
              <a:p>
                <a:pPr algn="ctr">
                  <a:lnSpc>
                    <a:spcPts val="2099"/>
                  </a:lnSpc>
                </a:pPr>
                <a:endParaRPr/>
              </a:p>
            </p:txBody>
          </p:sp>
        </p:grpSp>
        <p:grpSp>
          <p:nvGrpSpPr>
            <p:cNvPr id="8" name="Group 8"/>
            <p:cNvGrpSpPr/>
            <p:nvPr/>
          </p:nvGrpSpPr>
          <p:grpSpPr>
            <a:xfrm>
              <a:off x="3732376" y="5666332"/>
              <a:ext cx="4929324" cy="2016904"/>
              <a:chOff x="0" y="0"/>
              <a:chExt cx="697641" cy="285450"/>
            </a:xfrm>
          </p:grpSpPr>
          <p:sp>
            <p:nvSpPr>
              <p:cNvPr id="9" name="Freeform 9"/>
              <p:cNvSpPr/>
              <p:nvPr/>
            </p:nvSpPr>
            <p:spPr>
              <a:xfrm>
                <a:off x="0" y="0"/>
                <a:ext cx="697641" cy="285450"/>
              </a:xfrm>
              <a:custGeom>
                <a:avLst/>
                <a:gdLst/>
                <a:ahLst/>
                <a:cxnLst/>
                <a:rect l="l" t="t" r="r" b="b"/>
                <a:pathLst>
                  <a:path w="697641" h="285450">
                    <a:moveTo>
                      <a:pt x="203200" y="0"/>
                    </a:moveTo>
                    <a:lnTo>
                      <a:pt x="494441" y="0"/>
                    </a:lnTo>
                    <a:lnTo>
                      <a:pt x="697641" y="285450"/>
                    </a:lnTo>
                    <a:lnTo>
                      <a:pt x="0" y="285450"/>
                    </a:lnTo>
                    <a:lnTo>
                      <a:pt x="203200" y="0"/>
                    </a:lnTo>
                    <a:close/>
                  </a:path>
                </a:pathLst>
              </a:custGeom>
              <a:solidFill>
                <a:srgbClr val="023A69"/>
              </a:solidFill>
            </p:spPr>
          </p:sp>
          <p:sp>
            <p:nvSpPr>
              <p:cNvPr id="10" name="TextBox 10"/>
              <p:cNvSpPr txBox="1"/>
              <p:nvPr/>
            </p:nvSpPr>
            <p:spPr>
              <a:xfrm>
                <a:off x="127000" y="-28575"/>
                <a:ext cx="443641" cy="314025"/>
              </a:xfrm>
              <a:prstGeom prst="rect">
                <a:avLst/>
              </a:prstGeom>
            </p:spPr>
            <p:txBody>
              <a:bodyPr lIns="81986" tIns="81986" rIns="81986" bIns="81986" rtlCol="0" anchor="ctr"/>
              <a:lstStyle/>
              <a:p>
                <a:pPr algn="ctr">
                  <a:lnSpc>
                    <a:spcPts val="2099"/>
                  </a:lnSpc>
                </a:pPr>
                <a:endParaRPr/>
              </a:p>
            </p:txBody>
          </p:sp>
        </p:grpSp>
        <p:grpSp>
          <p:nvGrpSpPr>
            <p:cNvPr id="11" name="Group 11"/>
            <p:cNvGrpSpPr/>
            <p:nvPr/>
          </p:nvGrpSpPr>
          <p:grpSpPr>
            <a:xfrm>
              <a:off x="5262838" y="3758658"/>
              <a:ext cx="1868401" cy="1513392"/>
              <a:chOff x="0" y="0"/>
              <a:chExt cx="878032" cy="711200"/>
            </a:xfrm>
          </p:grpSpPr>
          <p:sp>
            <p:nvSpPr>
              <p:cNvPr id="12" name="Freeform 12"/>
              <p:cNvSpPr/>
              <p:nvPr/>
            </p:nvSpPr>
            <p:spPr>
              <a:xfrm>
                <a:off x="0" y="0"/>
                <a:ext cx="878032" cy="711200"/>
              </a:xfrm>
              <a:custGeom>
                <a:avLst/>
                <a:gdLst/>
                <a:ahLst/>
                <a:cxnLst/>
                <a:rect l="l" t="t" r="r" b="b"/>
                <a:pathLst>
                  <a:path w="878032" h="711200">
                    <a:moveTo>
                      <a:pt x="439016" y="0"/>
                    </a:moveTo>
                    <a:lnTo>
                      <a:pt x="878032" y="711200"/>
                    </a:lnTo>
                    <a:lnTo>
                      <a:pt x="0" y="711200"/>
                    </a:lnTo>
                    <a:lnTo>
                      <a:pt x="439016" y="0"/>
                    </a:lnTo>
                    <a:close/>
                  </a:path>
                </a:pathLst>
              </a:custGeom>
              <a:solidFill>
                <a:srgbClr val="023A69"/>
              </a:solidFill>
            </p:spPr>
          </p:sp>
          <p:sp>
            <p:nvSpPr>
              <p:cNvPr id="13" name="TextBox 13"/>
              <p:cNvSpPr txBox="1"/>
              <p:nvPr/>
            </p:nvSpPr>
            <p:spPr>
              <a:xfrm>
                <a:off x="137192" y="301625"/>
                <a:ext cx="603647" cy="358775"/>
              </a:xfrm>
              <a:prstGeom prst="rect">
                <a:avLst/>
              </a:prstGeom>
            </p:spPr>
            <p:txBody>
              <a:bodyPr lIns="81986" tIns="81986" rIns="81986" bIns="81986" rtlCol="0" anchor="ctr"/>
              <a:lstStyle/>
              <a:p>
                <a:pPr algn="ctr">
                  <a:lnSpc>
                    <a:spcPts val="2099"/>
                  </a:lnSpc>
                </a:pPr>
                <a:endParaRPr/>
              </a:p>
            </p:txBody>
          </p:sp>
        </p:grpSp>
        <p:sp>
          <p:nvSpPr>
            <p:cNvPr id="14" name="Freeform 14"/>
            <p:cNvSpPr/>
            <p:nvPr/>
          </p:nvSpPr>
          <p:spPr>
            <a:xfrm>
              <a:off x="2574582" y="7119028"/>
              <a:ext cx="1018802" cy="2976159"/>
            </a:xfrm>
            <a:custGeom>
              <a:avLst/>
              <a:gdLst/>
              <a:ahLst/>
              <a:cxnLst/>
              <a:rect l="l" t="t" r="r" b="b"/>
              <a:pathLst>
                <a:path w="1018802" h="2976159">
                  <a:moveTo>
                    <a:pt x="0" y="0"/>
                  </a:moveTo>
                  <a:lnTo>
                    <a:pt x="1018803" y="0"/>
                  </a:lnTo>
                  <a:lnTo>
                    <a:pt x="1018803" y="2976160"/>
                  </a:lnTo>
                  <a:lnTo>
                    <a:pt x="0" y="2976160"/>
                  </a:lnTo>
                  <a:lnTo>
                    <a:pt x="0" y="0"/>
                  </a:lnTo>
                  <a:close/>
                </a:path>
              </a:pathLst>
            </a:custGeom>
            <a:blipFill>
              <a:blip r:embed="rId3"/>
              <a:stretch>
                <a:fillRect/>
              </a:stretch>
            </a:blipFill>
          </p:spPr>
        </p:sp>
        <p:sp>
          <p:nvSpPr>
            <p:cNvPr id="15" name="Freeform 15"/>
            <p:cNvSpPr/>
            <p:nvPr/>
          </p:nvSpPr>
          <p:spPr>
            <a:xfrm>
              <a:off x="3813200" y="4763443"/>
              <a:ext cx="1478596" cy="2976159"/>
            </a:xfrm>
            <a:custGeom>
              <a:avLst/>
              <a:gdLst/>
              <a:ahLst/>
              <a:cxnLst/>
              <a:rect l="l" t="t" r="r" b="b"/>
              <a:pathLst>
                <a:path w="1478596" h="2976159">
                  <a:moveTo>
                    <a:pt x="0" y="0"/>
                  </a:moveTo>
                  <a:lnTo>
                    <a:pt x="1478596" y="0"/>
                  </a:lnTo>
                  <a:lnTo>
                    <a:pt x="1478596" y="2976159"/>
                  </a:lnTo>
                  <a:lnTo>
                    <a:pt x="0" y="2976159"/>
                  </a:lnTo>
                  <a:lnTo>
                    <a:pt x="0" y="0"/>
                  </a:lnTo>
                  <a:close/>
                </a:path>
              </a:pathLst>
            </a:custGeom>
            <a:blipFill>
              <a:blip r:embed="rId4"/>
              <a:stretch>
                <a:fillRect t="-6501"/>
              </a:stretch>
            </a:blipFill>
          </p:spPr>
        </p:sp>
        <p:sp>
          <p:nvSpPr>
            <p:cNvPr id="16" name="Freeform 16"/>
            <p:cNvSpPr/>
            <p:nvPr/>
          </p:nvSpPr>
          <p:spPr>
            <a:xfrm>
              <a:off x="5086189" y="2270578"/>
              <a:ext cx="965926" cy="2976159"/>
            </a:xfrm>
            <a:custGeom>
              <a:avLst/>
              <a:gdLst/>
              <a:ahLst/>
              <a:cxnLst/>
              <a:rect l="l" t="t" r="r" b="b"/>
              <a:pathLst>
                <a:path w="965926" h="2976159">
                  <a:moveTo>
                    <a:pt x="0" y="0"/>
                  </a:moveTo>
                  <a:lnTo>
                    <a:pt x="965925" y="0"/>
                  </a:lnTo>
                  <a:lnTo>
                    <a:pt x="965925" y="2976160"/>
                  </a:lnTo>
                  <a:lnTo>
                    <a:pt x="0" y="2976160"/>
                  </a:lnTo>
                  <a:lnTo>
                    <a:pt x="0" y="0"/>
                  </a:lnTo>
                  <a:close/>
                </a:path>
              </a:pathLst>
            </a:custGeom>
            <a:blipFill>
              <a:blip r:embed="rId5"/>
              <a:stretch>
                <a:fillRect l="-117898" t="-5475" r="-116621" b="-3094"/>
              </a:stretch>
            </a:blipFill>
          </p:spPr>
        </p:sp>
        <p:sp>
          <p:nvSpPr>
            <p:cNvPr id="17" name="TextBox 17"/>
            <p:cNvSpPr txBox="1"/>
            <p:nvPr/>
          </p:nvSpPr>
          <p:spPr>
            <a:xfrm>
              <a:off x="2360391" y="3097049"/>
              <a:ext cx="2192107" cy="1416257"/>
            </a:xfrm>
            <a:prstGeom prst="rect">
              <a:avLst/>
            </a:prstGeom>
          </p:spPr>
          <p:txBody>
            <a:bodyPr lIns="0" tIns="0" rIns="0" bIns="0" rtlCol="0" anchor="t">
              <a:spAutoFit/>
            </a:bodyPr>
            <a:lstStyle/>
            <a:p>
              <a:pPr algn="ctr">
                <a:lnSpc>
                  <a:spcPts val="2878"/>
                </a:lnSpc>
              </a:pPr>
              <a:r>
                <a:rPr lang="en-US" sz="2056">
                  <a:solidFill>
                    <a:srgbClr val="545454"/>
                  </a:solidFill>
                  <a:latin typeface="Oswald Bold"/>
                </a:rPr>
                <a:t>Demoiselle </a:t>
              </a:r>
            </a:p>
            <a:p>
              <a:pPr algn="ctr">
                <a:lnSpc>
                  <a:spcPts val="2878"/>
                </a:lnSpc>
              </a:pPr>
              <a:r>
                <a:rPr lang="en-US" sz="2056">
                  <a:solidFill>
                    <a:srgbClr val="545454"/>
                  </a:solidFill>
                  <a:latin typeface="Oswald Bold"/>
                </a:rPr>
                <a:t>La Parisienne</a:t>
              </a:r>
            </a:p>
            <a:p>
              <a:pPr algn="ctr">
                <a:lnSpc>
                  <a:spcPts val="2878"/>
                </a:lnSpc>
              </a:pPr>
              <a:r>
                <a:rPr lang="en-US" sz="2056">
                  <a:solidFill>
                    <a:srgbClr val="545454"/>
                  </a:solidFill>
                  <a:latin typeface="Oswald Bold"/>
                </a:rPr>
                <a:t>4 Grands Crus</a:t>
              </a:r>
            </a:p>
          </p:txBody>
        </p:sp>
        <p:sp>
          <p:nvSpPr>
            <p:cNvPr id="18" name="TextBox 18"/>
            <p:cNvSpPr txBox="1"/>
            <p:nvPr/>
          </p:nvSpPr>
          <p:spPr>
            <a:xfrm>
              <a:off x="974648" y="5208638"/>
              <a:ext cx="2838552" cy="1416257"/>
            </a:xfrm>
            <a:prstGeom prst="rect">
              <a:avLst/>
            </a:prstGeom>
          </p:spPr>
          <p:txBody>
            <a:bodyPr lIns="0" tIns="0" rIns="0" bIns="0" rtlCol="0" anchor="t">
              <a:spAutoFit/>
            </a:bodyPr>
            <a:lstStyle/>
            <a:p>
              <a:pPr algn="ctr">
                <a:lnSpc>
                  <a:spcPts val="2878"/>
                </a:lnSpc>
              </a:pPr>
              <a:r>
                <a:rPr lang="en-US" sz="2056">
                  <a:solidFill>
                    <a:srgbClr val="545454"/>
                  </a:solidFill>
                  <a:latin typeface="Oswald Bold"/>
                </a:rPr>
                <a:t>Demoiselle </a:t>
              </a:r>
            </a:p>
            <a:p>
              <a:pPr algn="ctr">
                <a:lnSpc>
                  <a:spcPts val="2878"/>
                </a:lnSpc>
              </a:pPr>
              <a:r>
                <a:rPr lang="en-US" sz="2056">
                  <a:solidFill>
                    <a:srgbClr val="545454"/>
                  </a:solidFill>
                  <a:latin typeface="Oswald Bold"/>
                </a:rPr>
                <a:t>E.O Tête de Cuvée</a:t>
              </a:r>
            </a:p>
            <a:p>
              <a:pPr algn="ctr">
                <a:lnSpc>
                  <a:spcPts val="2878"/>
                </a:lnSpc>
              </a:pPr>
              <a:r>
                <a:rPr lang="en-US" sz="2056">
                  <a:solidFill>
                    <a:srgbClr val="545454"/>
                  </a:solidFill>
                  <a:latin typeface="Oswald Bold"/>
                </a:rPr>
                <a:t>20 Grands Crus</a:t>
              </a:r>
            </a:p>
          </p:txBody>
        </p:sp>
        <p:sp>
          <p:nvSpPr>
            <p:cNvPr id="19" name="TextBox 19"/>
            <p:cNvSpPr txBox="1"/>
            <p:nvPr/>
          </p:nvSpPr>
          <p:spPr>
            <a:xfrm>
              <a:off x="0" y="7321990"/>
              <a:ext cx="2393924" cy="1416257"/>
            </a:xfrm>
            <a:prstGeom prst="rect">
              <a:avLst/>
            </a:prstGeom>
          </p:spPr>
          <p:txBody>
            <a:bodyPr lIns="0" tIns="0" rIns="0" bIns="0" rtlCol="0" anchor="t">
              <a:spAutoFit/>
            </a:bodyPr>
            <a:lstStyle/>
            <a:p>
              <a:pPr algn="ctr">
                <a:lnSpc>
                  <a:spcPts val="2878"/>
                </a:lnSpc>
              </a:pPr>
              <a:r>
                <a:rPr lang="en-US" sz="2056">
                  <a:solidFill>
                    <a:srgbClr val="545454"/>
                  </a:solidFill>
                  <a:latin typeface="Oswald Bold"/>
                </a:rPr>
                <a:t>Demoiselle </a:t>
              </a:r>
            </a:p>
            <a:p>
              <a:pPr algn="ctr">
                <a:lnSpc>
                  <a:spcPts val="2878"/>
                </a:lnSpc>
              </a:pPr>
              <a:r>
                <a:rPr lang="en-US" sz="2056">
                  <a:solidFill>
                    <a:srgbClr val="545454"/>
                  </a:solidFill>
                  <a:latin typeface="Oswald Bold"/>
                </a:rPr>
                <a:t>E.O Brut</a:t>
              </a:r>
            </a:p>
            <a:p>
              <a:pPr algn="ctr">
                <a:lnSpc>
                  <a:spcPts val="2878"/>
                </a:lnSpc>
              </a:pPr>
              <a:r>
                <a:rPr lang="en-US" sz="2056">
                  <a:solidFill>
                    <a:srgbClr val="545454"/>
                  </a:solidFill>
                  <a:latin typeface="Oswald Bold"/>
                </a:rPr>
                <a:t>40 Grands Crus</a:t>
              </a:r>
            </a:p>
          </p:txBody>
        </p:sp>
      </p:grpSp>
      <p:sp>
        <p:nvSpPr>
          <p:cNvPr id="21" name="Rectangle 20"/>
          <p:cNvSpPr/>
          <p:nvPr/>
        </p:nvSpPr>
        <p:spPr>
          <a:xfrm>
            <a:off x="9577936" y="991969"/>
            <a:ext cx="9205048" cy="1669688"/>
          </a:xfrm>
          <a:prstGeom prst="rect">
            <a:avLst/>
          </a:prstGeom>
        </p:spPr>
        <p:txBody>
          <a:bodyPr wrap="square">
            <a:spAutoFit/>
          </a:bodyPr>
          <a:lstStyle/>
          <a:p>
            <a:pPr lvl="0">
              <a:lnSpc>
                <a:spcPts val="4060"/>
              </a:lnSpc>
              <a:spcBef>
                <a:spcPct val="0"/>
              </a:spcBef>
            </a:pPr>
            <a:r>
              <a:rPr lang="en-US" sz="6600" dirty="0" smtClean="0">
                <a:solidFill>
                  <a:srgbClr val="A17A4C"/>
                </a:solidFill>
                <a:latin typeface="Oswald"/>
              </a:rPr>
              <a:t>CUVEE DEMOISELLE</a:t>
            </a:r>
          </a:p>
          <a:p>
            <a:pPr lvl="0">
              <a:lnSpc>
                <a:spcPts val="4060"/>
              </a:lnSpc>
              <a:spcBef>
                <a:spcPct val="0"/>
              </a:spcBef>
            </a:pPr>
            <a:endParaRPr lang="en-US" sz="6600" dirty="0">
              <a:solidFill>
                <a:srgbClr val="A17A4C"/>
              </a:solidFill>
              <a:latin typeface="Oswald"/>
            </a:endParaRPr>
          </a:p>
          <a:p>
            <a:pPr lvl="0">
              <a:lnSpc>
                <a:spcPts val="4060"/>
              </a:lnSpc>
              <a:spcBef>
                <a:spcPct val="0"/>
              </a:spcBef>
            </a:pPr>
            <a:r>
              <a:rPr lang="en-US" sz="6600" dirty="0" smtClean="0">
                <a:solidFill>
                  <a:srgbClr val="A17A4C"/>
                </a:solidFill>
                <a:latin typeface="Oswald"/>
              </a:rPr>
              <a:t>LA PYRAMIDE QUALITATIVE</a:t>
            </a:r>
            <a:endParaRPr lang="en-US" sz="6600" dirty="0">
              <a:solidFill>
                <a:srgbClr val="A17A4C"/>
              </a:solidFill>
              <a:latin typeface="Oswald"/>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31434" y="3283640"/>
            <a:ext cx="8299469" cy="6282764"/>
            <a:chOff x="0" y="2140534"/>
            <a:chExt cx="11065958" cy="8377018"/>
          </a:xfrm>
        </p:grpSpPr>
        <p:grpSp>
          <p:nvGrpSpPr>
            <p:cNvPr id="3" name="Group 3"/>
            <p:cNvGrpSpPr/>
            <p:nvPr/>
          </p:nvGrpSpPr>
          <p:grpSpPr>
            <a:xfrm>
              <a:off x="2758467" y="8374484"/>
              <a:ext cx="8307491" cy="2098854"/>
              <a:chOff x="0" y="0"/>
              <a:chExt cx="1129841" cy="285450"/>
            </a:xfrm>
          </p:grpSpPr>
          <p:sp>
            <p:nvSpPr>
              <p:cNvPr id="4" name="Freeform 4"/>
              <p:cNvSpPr/>
              <p:nvPr/>
            </p:nvSpPr>
            <p:spPr>
              <a:xfrm>
                <a:off x="0" y="0"/>
                <a:ext cx="1129841" cy="285450"/>
              </a:xfrm>
              <a:custGeom>
                <a:avLst/>
                <a:gdLst/>
                <a:ahLst/>
                <a:cxnLst/>
                <a:rect l="l" t="t" r="r" b="b"/>
                <a:pathLst>
                  <a:path w="1129841" h="285450">
                    <a:moveTo>
                      <a:pt x="203200" y="0"/>
                    </a:moveTo>
                    <a:lnTo>
                      <a:pt x="926641" y="0"/>
                    </a:lnTo>
                    <a:lnTo>
                      <a:pt x="1129841" y="285450"/>
                    </a:lnTo>
                    <a:lnTo>
                      <a:pt x="0" y="285450"/>
                    </a:lnTo>
                    <a:lnTo>
                      <a:pt x="203200" y="0"/>
                    </a:lnTo>
                    <a:close/>
                  </a:path>
                </a:pathLst>
              </a:custGeom>
              <a:solidFill>
                <a:srgbClr val="023A69"/>
              </a:solidFill>
            </p:spPr>
          </p:sp>
          <p:sp>
            <p:nvSpPr>
              <p:cNvPr id="5" name="TextBox 5"/>
              <p:cNvSpPr txBox="1"/>
              <p:nvPr/>
            </p:nvSpPr>
            <p:spPr>
              <a:xfrm>
                <a:off x="127000" y="-28575"/>
                <a:ext cx="875841" cy="314025"/>
              </a:xfrm>
              <a:prstGeom prst="rect">
                <a:avLst/>
              </a:prstGeom>
            </p:spPr>
            <p:txBody>
              <a:bodyPr lIns="71357" tIns="71357" rIns="71357" bIns="71357" rtlCol="0" anchor="ctr"/>
              <a:lstStyle/>
              <a:p>
                <a:pPr algn="ctr">
                  <a:lnSpc>
                    <a:spcPts val="2099"/>
                  </a:lnSpc>
                </a:pPr>
                <a:endParaRPr/>
              </a:p>
            </p:txBody>
          </p:sp>
        </p:grpSp>
        <p:grpSp>
          <p:nvGrpSpPr>
            <p:cNvPr id="6" name="Group 6"/>
            <p:cNvGrpSpPr/>
            <p:nvPr/>
          </p:nvGrpSpPr>
          <p:grpSpPr>
            <a:xfrm>
              <a:off x="4380049" y="5864531"/>
              <a:ext cx="5129610" cy="2098854"/>
              <a:chOff x="0" y="0"/>
              <a:chExt cx="697641" cy="285450"/>
            </a:xfrm>
          </p:grpSpPr>
          <p:sp>
            <p:nvSpPr>
              <p:cNvPr id="7" name="Freeform 7"/>
              <p:cNvSpPr/>
              <p:nvPr/>
            </p:nvSpPr>
            <p:spPr>
              <a:xfrm>
                <a:off x="0" y="0"/>
                <a:ext cx="697641" cy="285450"/>
              </a:xfrm>
              <a:custGeom>
                <a:avLst/>
                <a:gdLst/>
                <a:ahLst/>
                <a:cxnLst/>
                <a:rect l="l" t="t" r="r" b="b"/>
                <a:pathLst>
                  <a:path w="697641" h="285450">
                    <a:moveTo>
                      <a:pt x="203200" y="0"/>
                    </a:moveTo>
                    <a:lnTo>
                      <a:pt x="494441" y="0"/>
                    </a:lnTo>
                    <a:lnTo>
                      <a:pt x="697641" y="285450"/>
                    </a:lnTo>
                    <a:lnTo>
                      <a:pt x="0" y="285450"/>
                    </a:lnTo>
                    <a:lnTo>
                      <a:pt x="203200" y="0"/>
                    </a:lnTo>
                    <a:close/>
                  </a:path>
                </a:pathLst>
              </a:custGeom>
              <a:solidFill>
                <a:srgbClr val="023A69"/>
              </a:solidFill>
            </p:spPr>
          </p:sp>
          <p:sp>
            <p:nvSpPr>
              <p:cNvPr id="8" name="TextBox 8"/>
              <p:cNvSpPr txBox="1"/>
              <p:nvPr/>
            </p:nvSpPr>
            <p:spPr>
              <a:xfrm>
                <a:off x="127000" y="-28575"/>
                <a:ext cx="443641" cy="314025"/>
              </a:xfrm>
              <a:prstGeom prst="rect">
                <a:avLst/>
              </a:prstGeom>
            </p:spPr>
            <p:txBody>
              <a:bodyPr lIns="71357" tIns="71357" rIns="71357" bIns="71357" rtlCol="0" anchor="ctr"/>
              <a:lstStyle/>
              <a:p>
                <a:pPr algn="ctr">
                  <a:lnSpc>
                    <a:spcPts val="2099"/>
                  </a:lnSpc>
                </a:pPr>
                <a:endParaRPr/>
              </a:p>
            </p:txBody>
          </p:sp>
        </p:grpSp>
        <p:grpSp>
          <p:nvGrpSpPr>
            <p:cNvPr id="9" name="Group 9"/>
            <p:cNvGrpSpPr/>
            <p:nvPr/>
          </p:nvGrpSpPr>
          <p:grpSpPr>
            <a:xfrm>
              <a:off x="5972696" y="3879346"/>
              <a:ext cx="1944316" cy="1574884"/>
              <a:chOff x="0" y="0"/>
              <a:chExt cx="878032" cy="711200"/>
            </a:xfrm>
          </p:grpSpPr>
          <p:sp>
            <p:nvSpPr>
              <p:cNvPr id="10" name="Freeform 10"/>
              <p:cNvSpPr/>
              <p:nvPr/>
            </p:nvSpPr>
            <p:spPr>
              <a:xfrm>
                <a:off x="0" y="0"/>
                <a:ext cx="878032" cy="711200"/>
              </a:xfrm>
              <a:custGeom>
                <a:avLst/>
                <a:gdLst/>
                <a:ahLst/>
                <a:cxnLst/>
                <a:rect l="l" t="t" r="r" b="b"/>
                <a:pathLst>
                  <a:path w="878032" h="711200">
                    <a:moveTo>
                      <a:pt x="439016" y="0"/>
                    </a:moveTo>
                    <a:lnTo>
                      <a:pt x="878032" y="711200"/>
                    </a:lnTo>
                    <a:lnTo>
                      <a:pt x="0" y="711200"/>
                    </a:lnTo>
                    <a:lnTo>
                      <a:pt x="439016" y="0"/>
                    </a:lnTo>
                    <a:close/>
                  </a:path>
                </a:pathLst>
              </a:custGeom>
              <a:solidFill>
                <a:srgbClr val="023A69"/>
              </a:solidFill>
            </p:spPr>
          </p:sp>
          <p:sp>
            <p:nvSpPr>
              <p:cNvPr id="11" name="TextBox 11"/>
              <p:cNvSpPr txBox="1"/>
              <p:nvPr/>
            </p:nvSpPr>
            <p:spPr>
              <a:xfrm>
                <a:off x="137192" y="301625"/>
                <a:ext cx="603647" cy="358775"/>
              </a:xfrm>
              <a:prstGeom prst="rect">
                <a:avLst/>
              </a:prstGeom>
            </p:spPr>
            <p:txBody>
              <a:bodyPr lIns="71357" tIns="71357" rIns="71357" bIns="71357" rtlCol="0" anchor="ctr"/>
              <a:lstStyle/>
              <a:p>
                <a:pPr algn="ctr">
                  <a:lnSpc>
                    <a:spcPts val="2099"/>
                  </a:lnSpc>
                </a:pPr>
                <a:endParaRPr/>
              </a:p>
            </p:txBody>
          </p:sp>
        </p:grpSp>
        <p:sp>
          <p:nvSpPr>
            <p:cNvPr id="12" name="Freeform 12"/>
            <p:cNvSpPr/>
            <p:nvPr/>
          </p:nvSpPr>
          <p:spPr>
            <a:xfrm>
              <a:off x="3678966" y="6944044"/>
              <a:ext cx="977735" cy="3573508"/>
            </a:xfrm>
            <a:custGeom>
              <a:avLst/>
              <a:gdLst/>
              <a:ahLst/>
              <a:cxnLst/>
              <a:rect l="l" t="t" r="r" b="b"/>
              <a:pathLst>
                <a:path w="977735" h="3573508">
                  <a:moveTo>
                    <a:pt x="0" y="0"/>
                  </a:moveTo>
                  <a:lnTo>
                    <a:pt x="977734" y="0"/>
                  </a:lnTo>
                  <a:lnTo>
                    <a:pt x="977734" y="3573508"/>
                  </a:lnTo>
                  <a:lnTo>
                    <a:pt x="0" y="3573508"/>
                  </a:lnTo>
                  <a:lnTo>
                    <a:pt x="0" y="0"/>
                  </a:lnTo>
                  <a:close/>
                </a:path>
              </a:pathLst>
            </a:custGeom>
            <a:blipFill>
              <a:blip r:embed="rId2"/>
              <a:stretch>
                <a:fillRect b="-1965"/>
              </a:stretch>
            </a:blipFill>
          </p:spPr>
        </p:sp>
        <p:sp>
          <p:nvSpPr>
            <p:cNvPr id="13" name="Freeform 13"/>
            <p:cNvSpPr/>
            <p:nvPr/>
          </p:nvSpPr>
          <p:spPr>
            <a:xfrm>
              <a:off x="2670039" y="7220556"/>
              <a:ext cx="1008927" cy="3296996"/>
            </a:xfrm>
            <a:custGeom>
              <a:avLst/>
              <a:gdLst/>
              <a:ahLst/>
              <a:cxnLst/>
              <a:rect l="l" t="t" r="r" b="b"/>
              <a:pathLst>
                <a:path w="1008927" h="3296996">
                  <a:moveTo>
                    <a:pt x="0" y="0"/>
                  </a:moveTo>
                  <a:lnTo>
                    <a:pt x="1008927" y="0"/>
                  </a:lnTo>
                  <a:lnTo>
                    <a:pt x="1008927" y="3296996"/>
                  </a:lnTo>
                  <a:lnTo>
                    <a:pt x="0" y="3296996"/>
                  </a:lnTo>
                  <a:lnTo>
                    <a:pt x="0" y="0"/>
                  </a:lnTo>
                  <a:close/>
                </a:path>
              </a:pathLst>
            </a:custGeom>
            <a:blipFill>
              <a:blip r:embed="rId3"/>
              <a:stretch>
                <a:fillRect l="-86679" t="-7763" r="-90203" b="-2156"/>
              </a:stretch>
            </a:blipFill>
          </p:spPr>
        </p:sp>
        <p:sp>
          <p:nvSpPr>
            <p:cNvPr id="14" name="Freeform 14"/>
            <p:cNvSpPr/>
            <p:nvPr/>
          </p:nvSpPr>
          <p:spPr>
            <a:xfrm>
              <a:off x="5662073" y="2140534"/>
              <a:ext cx="986802" cy="3399670"/>
            </a:xfrm>
            <a:custGeom>
              <a:avLst/>
              <a:gdLst/>
              <a:ahLst/>
              <a:cxnLst/>
              <a:rect l="l" t="t" r="r" b="b"/>
              <a:pathLst>
                <a:path w="986802" h="3399670">
                  <a:moveTo>
                    <a:pt x="0" y="0"/>
                  </a:moveTo>
                  <a:lnTo>
                    <a:pt x="986802" y="0"/>
                  </a:lnTo>
                  <a:lnTo>
                    <a:pt x="986802" y="3399671"/>
                  </a:lnTo>
                  <a:lnTo>
                    <a:pt x="0" y="3399671"/>
                  </a:lnTo>
                  <a:lnTo>
                    <a:pt x="0" y="0"/>
                  </a:lnTo>
                  <a:close/>
                </a:path>
              </a:pathLst>
            </a:custGeom>
            <a:blipFill>
              <a:blip r:embed="rId4"/>
              <a:stretch>
                <a:fillRect l="-137393" t="-5632" r="-135840" b="-2703"/>
              </a:stretch>
            </a:blipFill>
          </p:spPr>
        </p:sp>
        <p:sp>
          <p:nvSpPr>
            <p:cNvPr id="15" name="Freeform 15"/>
            <p:cNvSpPr/>
            <p:nvPr/>
          </p:nvSpPr>
          <p:spPr>
            <a:xfrm>
              <a:off x="4514079" y="4598800"/>
              <a:ext cx="1024076" cy="3409539"/>
            </a:xfrm>
            <a:custGeom>
              <a:avLst/>
              <a:gdLst/>
              <a:ahLst/>
              <a:cxnLst/>
              <a:rect l="l" t="t" r="r" b="b"/>
              <a:pathLst>
                <a:path w="1024076" h="3409539">
                  <a:moveTo>
                    <a:pt x="0" y="0"/>
                  </a:moveTo>
                  <a:lnTo>
                    <a:pt x="1024076" y="0"/>
                  </a:lnTo>
                  <a:lnTo>
                    <a:pt x="1024076" y="3409538"/>
                  </a:lnTo>
                  <a:lnTo>
                    <a:pt x="0" y="3409538"/>
                  </a:lnTo>
                  <a:lnTo>
                    <a:pt x="0" y="0"/>
                  </a:lnTo>
                  <a:close/>
                </a:path>
              </a:pathLst>
            </a:custGeom>
            <a:blipFill>
              <a:blip r:embed="rId5"/>
              <a:stretch>
                <a:fillRect t="-10006" b="-3335"/>
              </a:stretch>
            </a:blipFill>
          </p:spPr>
        </p:sp>
        <p:sp>
          <p:nvSpPr>
            <p:cNvPr id="16" name="TextBox 16"/>
            <p:cNvSpPr txBox="1"/>
            <p:nvPr/>
          </p:nvSpPr>
          <p:spPr>
            <a:xfrm>
              <a:off x="1402697" y="3073900"/>
              <a:ext cx="4135458" cy="957527"/>
            </a:xfrm>
            <a:prstGeom prst="rect">
              <a:avLst/>
            </a:prstGeom>
          </p:spPr>
          <p:txBody>
            <a:bodyPr lIns="0" tIns="0" rIns="0" bIns="0" rtlCol="0" anchor="t">
              <a:spAutoFit/>
            </a:bodyPr>
            <a:lstStyle/>
            <a:p>
              <a:pPr algn="ctr">
                <a:lnSpc>
                  <a:spcPts val="2838"/>
                </a:lnSpc>
                <a:spcBef>
                  <a:spcPct val="0"/>
                </a:spcBef>
              </a:pPr>
              <a:r>
                <a:rPr lang="en-US" sz="2027" dirty="0" err="1" smtClean="0">
                  <a:solidFill>
                    <a:srgbClr val="545454"/>
                  </a:solidFill>
                  <a:latin typeface="Oswald Bold"/>
                </a:rPr>
                <a:t>Millésimé</a:t>
              </a:r>
              <a:r>
                <a:rPr lang="en-US" sz="2027" dirty="0" smtClean="0">
                  <a:solidFill>
                    <a:srgbClr val="545454"/>
                  </a:solidFill>
                  <a:latin typeface="Oswald Bold"/>
                </a:rPr>
                <a:t> Grand Cru 2014</a:t>
              </a:r>
              <a:endParaRPr lang="en-US" sz="2027" dirty="0">
                <a:solidFill>
                  <a:srgbClr val="545454"/>
                </a:solidFill>
                <a:latin typeface="Oswald Bold"/>
              </a:endParaRPr>
            </a:p>
            <a:p>
              <a:pPr algn="ctr">
                <a:lnSpc>
                  <a:spcPts val="2838"/>
                </a:lnSpc>
                <a:spcBef>
                  <a:spcPct val="0"/>
                </a:spcBef>
              </a:pPr>
              <a:r>
                <a:rPr lang="en-US" sz="2027" dirty="0">
                  <a:solidFill>
                    <a:srgbClr val="545454"/>
                  </a:solidFill>
                  <a:latin typeface="Oswald Bold"/>
                </a:rPr>
                <a:t>3 Grands Crus </a:t>
              </a:r>
            </a:p>
          </p:txBody>
        </p:sp>
        <p:sp>
          <p:nvSpPr>
            <p:cNvPr id="17" name="TextBox 17"/>
            <p:cNvSpPr txBox="1"/>
            <p:nvPr/>
          </p:nvSpPr>
          <p:spPr>
            <a:xfrm>
              <a:off x="439639" y="5420978"/>
              <a:ext cx="4074440" cy="909228"/>
            </a:xfrm>
            <a:prstGeom prst="rect">
              <a:avLst/>
            </a:prstGeom>
          </p:spPr>
          <p:txBody>
            <a:bodyPr lIns="0" tIns="0" rIns="0" bIns="0" rtlCol="0" anchor="t">
              <a:spAutoFit/>
            </a:bodyPr>
            <a:lstStyle/>
            <a:p>
              <a:pPr algn="ctr">
                <a:lnSpc>
                  <a:spcPts val="2838"/>
                </a:lnSpc>
                <a:spcBef>
                  <a:spcPct val="0"/>
                </a:spcBef>
              </a:pPr>
              <a:r>
                <a:rPr lang="en-US" sz="2027">
                  <a:solidFill>
                    <a:srgbClr val="545454"/>
                  </a:solidFill>
                  <a:latin typeface="Oswald Bold"/>
                </a:rPr>
                <a:t>Diamant Blanc de Blancs</a:t>
              </a:r>
            </a:p>
            <a:p>
              <a:pPr algn="ctr">
                <a:lnSpc>
                  <a:spcPts val="2838"/>
                </a:lnSpc>
                <a:spcBef>
                  <a:spcPct val="0"/>
                </a:spcBef>
              </a:pPr>
              <a:r>
                <a:rPr lang="en-US" sz="2027">
                  <a:solidFill>
                    <a:srgbClr val="545454"/>
                  </a:solidFill>
                  <a:latin typeface="Oswald Bold"/>
                </a:rPr>
                <a:t>3 Grands Crus</a:t>
              </a:r>
            </a:p>
          </p:txBody>
        </p:sp>
        <p:sp>
          <p:nvSpPr>
            <p:cNvPr id="18" name="TextBox 18"/>
            <p:cNvSpPr txBox="1"/>
            <p:nvPr/>
          </p:nvSpPr>
          <p:spPr>
            <a:xfrm>
              <a:off x="0" y="8336384"/>
              <a:ext cx="2476859" cy="1876497"/>
            </a:xfrm>
            <a:prstGeom prst="rect">
              <a:avLst/>
            </a:prstGeom>
          </p:spPr>
          <p:txBody>
            <a:bodyPr lIns="0" tIns="0" rIns="0" bIns="0" rtlCol="0" anchor="t">
              <a:spAutoFit/>
            </a:bodyPr>
            <a:lstStyle/>
            <a:p>
              <a:pPr algn="ctr">
                <a:lnSpc>
                  <a:spcPts val="2838"/>
                </a:lnSpc>
                <a:spcBef>
                  <a:spcPct val="0"/>
                </a:spcBef>
              </a:pPr>
              <a:r>
                <a:rPr lang="en-US" sz="2027" dirty="0" err="1">
                  <a:solidFill>
                    <a:srgbClr val="545454"/>
                  </a:solidFill>
                  <a:latin typeface="Oswald Bold"/>
                </a:rPr>
                <a:t>Diamant</a:t>
              </a:r>
              <a:r>
                <a:rPr lang="en-US" sz="2027" dirty="0">
                  <a:solidFill>
                    <a:srgbClr val="545454"/>
                  </a:solidFill>
                  <a:latin typeface="Oswald Bold"/>
                </a:rPr>
                <a:t> Brut </a:t>
              </a:r>
            </a:p>
            <a:p>
              <a:pPr algn="ctr">
                <a:lnSpc>
                  <a:spcPts val="2838"/>
                </a:lnSpc>
                <a:spcBef>
                  <a:spcPct val="0"/>
                </a:spcBef>
              </a:pPr>
              <a:r>
                <a:rPr lang="en-US" sz="2027" dirty="0">
                  <a:solidFill>
                    <a:srgbClr val="545454"/>
                  </a:solidFill>
                  <a:latin typeface="Oswald Bold"/>
                </a:rPr>
                <a:t>&amp; Brut Rosé</a:t>
              </a:r>
            </a:p>
            <a:p>
              <a:pPr algn="ctr">
                <a:lnSpc>
                  <a:spcPts val="2838"/>
                </a:lnSpc>
                <a:spcBef>
                  <a:spcPct val="0"/>
                </a:spcBef>
              </a:pPr>
              <a:r>
                <a:rPr lang="en-US" sz="2027" dirty="0">
                  <a:solidFill>
                    <a:srgbClr val="545454"/>
                  </a:solidFill>
                  <a:latin typeface="Oswald Bold"/>
                </a:rPr>
                <a:t>10 Premiers </a:t>
              </a:r>
            </a:p>
            <a:p>
              <a:pPr algn="ctr">
                <a:lnSpc>
                  <a:spcPts val="2838"/>
                </a:lnSpc>
                <a:spcBef>
                  <a:spcPct val="0"/>
                </a:spcBef>
              </a:pPr>
              <a:r>
                <a:rPr lang="en-US" sz="2027" dirty="0" smtClean="0">
                  <a:solidFill>
                    <a:srgbClr val="545454"/>
                  </a:solidFill>
                  <a:latin typeface="Oswald Bold"/>
                </a:rPr>
                <a:t>&amp; </a:t>
              </a:r>
              <a:r>
                <a:rPr lang="en-US" sz="2027" dirty="0">
                  <a:solidFill>
                    <a:srgbClr val="545454"/>
                  </a:solidFill>
                  <a:latin typeface="Oswald Bold"/>
                </a:rPr>
                <a:t>Grands Crus</a:t>
              </a:r>
            </a:p>
          </p:txBody>
        </p:sp>
      </p:grpSp>
      <p:sp>
        <p:nvSpPr>
          <p:cNvPr id="21" name="Freeform 21"/>
          <p:cNvSpPr/>
          <p:nvPr/>
        </p:nvSpPr>
        <p:spPr>
          <a:xfrm>
            <a:off x="0" y="0"/>
            <a:ext cx="9051577" cy="10287000"/>
          </a:xfrm>
          <a:custGeom>
            <a:avLst/>
            <a:gdLst/>
            <a:ahLst/>
            <a:cxnLst/>
            <a:rect l="l" t="t" r="r" b="b"/>
            <a:pathLst>
              <a:path w="9051577" h="10287000">
                <a:moveTo>
                  <a:pt x="0" y="0"/>
                </a:moveTo>
                <a:lnTo>
                  <a:pt x="9051577" y="0"/>
                </a:lnTo>
                <a:lnTo>
                  <a:pt x="9051577" y="10287000"/>
                </a:lnTo>
                <a:lnTo>
                  <a:pt x="0" y="10287000"/>
                </a:lnTo>
                <a:lnTo>
                  <a:pt x="0" y="0"/>
                </a:lnTo>
                <a:close/>
              </a:path>
            </a:pathLst>
          </a:custGeom>
          <a:blipFill>
            <a:blip r:embed="rId6"/>
            <a:stretch>
              <a:fillRect t="-15992" b="-15992"/>
            </a:stretch>
          </a:blipFill>
        </p:spPr>
      </p:sp>
      <p:sp>
        <p:nvSpPr>
          <p:cNvPr id="20" name="Rectangle 19"/>
          <p:cNvSpPr/>
          <p:nvPr/>
        </p:nvSpPr>
        <p:spPr>
          <a:xfrm>
            <a:off x="9982200" y="855755"/>
            <a:ext cx="9205048" cy="1669688"/>
          </a:xfrm>
          <a:prstGeom prst="rect">
            <a:avLst/>
          </a:prstGeom>
        </p:spPr>
        <p:txBody>
          <a:bodyPr wrap="square">
            <a:spAutoFit/>
          </a:bodyPr>
          <a:lstStyle/>
          <a:p>
            <a:pPr lvl="0">
              <a:lnSpc>
                <a:spcPts val="4060"/>
              </a:lnSpc>
              <a:spcBef>
                <a:spcPct val="0"/>
              </a:spcBef>
            </a:pPr>
            <a:r>
              <a:rPr lang="en-US" sz="6600" dirty="0" smtClean="0">
                <a:solidFill>
                  <a:srgbClr val="A17A4C"/>
                </a:solidFill>
                <a:latin typeface="Oswald"/>
              </a:rPr>
              <a:t>CUVEE DIAMANT</a:t>
            </a:r>
          </a:p>
          <a:p>
            <a:pPr lvl="0">
              <a:lnSpc>
                <a:spcPts val="4060"/>
              </a:lnSpc>
              <a:spcBef>
                <a:spcPct val="0"/>
              </a:spcBef>
            </a:pPr>
            <a:endParaRPr lang="en-US" sz="6600" dirty="0">
              <a:solidFill>
                <a:srgbClr val="A17A4C"/>
              </a:solidFill>
              <a:latin typeface="Oswald"/>
            </a:endParaRPr>
          </a:p>
          <a:p>
            <a:pPr lvl="0">
              <a:lnSpc>
                <a:spcPts val="4060"/>
              </a:lnSpc>
              <a:spcBef>
                <a:spcPct val="0"/>
              </a:spcBef>
            </a:pPr>
            <a:r>
              <a:rPr lang="en-US" sz="6600" dirty="0" smtClean="0">
                <a:solidFill>
                  <a:srgbClr val="A17A4C"/>
                </a:solidFill>
                <a:latin typeface="Oswald"/>
              </a:rPr>
              <a:t>LA PYRAMIDE QUALITATIVE</a:t>
            </a:r>
            <a:endParaRPr lang="en-US" sz="6600" dirty="0">
              <a:solidFill>
                <a:srgbClr val="A17A4C"/>
              </a:solidFill>
              <a:latin typeface="Oswald"/>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159919" cy="9663856"/>
          </a:xfrm>
          <a:custGeom>
            <a:avLst/>
            <a:gdLst/>
            <a:ahLst/>
            <a:cxnLst/>
            <a:rect l="l" t="t" r="r" b="b"/>
            <a:pathLst>
              <a:path w="8159919" h="9663856">
                <a:moveTo>
                  <a:pt x="0" y="0"/>
                </a:moveTo>
                <a:lnTo>
                  <a:pt x="8159919" y="0"/>
                </a:lnTo>
                <a:lnTo>
                  <a:pt x="8159919" y="9663856"/>
                </a:lnTo>
                <a:lnTo>
                  <a:pt x="0" y="9663856"/>
                </a:lnTo>
                <a:lnTo>
                  <a:pt x="0" y="0"/>
                </a:lnTo>
                <a:close/>
              </a:path>
            </a:pathLst>
          </a:custGeom>
          <a:blipFill>
            <a:blip r:embed="rId2"/>
            <a:stretch>
              <a:fillRect/>
            </a:stretch>
          </a:blipFill>
        </p:spPr>
      </p:sp>
      <p:sp>
        <p:nvSpPr>
          <p:cNvPr id="3" name="TextBox 3"/>
          <p:cNvSpPr txBox="1"/>
          <p:nvPr/>
        </p:nvSpPr>
        <p:spPr>
          <a:xfrm>
            <a:off x="9144000" y="2940298"/>
            <a:ext cx="8145031" cy="4279057"/>
          </a:xfrm>
          <a:prstGeom prst="rect">
            <a:avLst/>
          </a:prstGeom>
        </p:spPr>
        <p:txBody>
          <a:bodyPr lIns="0" tIns="0" rIns="0" bIns="0" rtlCol="0" anchor="t">
            <a:spAutoFit/>
          </a:bodyPr>
          <a:lstStyle/>
          <a:p>
            <a:pPr>
              <a:lnSpc>
                <a:spcPts val="2799"/>
              </a:lnSpc>
              <a:spcBef>
                <a:spcPct val="0"/>
              </a:spcBef>
            </a:pPr>
            <a:r>
              <a:rPr lang="fr-FR" sz="1999" dirty="0">
                <a:solidFill>
                  <a:srgbClr val="545454"/>
                </a:solidFill>
                <a:latin typeface="Oswald"/>
              </a:rPr>
              <a:t>L’assemblage de la cuvée DIAMANT Grand Cru 1996 est entièrement réalisé à partir de cépages issus des meilleurs terroirs de la Champagne. C’est une cuvée très équilibrée composée de Chardonnay provenant de la Côte des Blancs qui confère à la cuvée finesse, élégance et minéralité, et de Pinot Noir issu de la montagne de Reims qui apporte puissance et intensité.</a:t>
            </a:r>
          </a:p>
          <a:p>
            <a:pPr>
              <a:lnSpc>
                <a:spcPts val="2799"/>
              </a:lnSpc>
              <a:spcBef>
                <a:spcPct val="0"/>
              </a:spcBef>
            </a:pPr>
            <a:endParaRPr lang="fr-FR" sz="1999" dirty="0">
              <a:solidFill>
                <a:srgbClr val="545454"/>
              </a:solidFill>
              <a:latin typeface="Oswald"/>
            </a:endParaRPr>
          </a:p>
          <a:p>
            <a:pPr>
              <a:lnSpc>
                <a:spcPts val="2799"/>
              </a:lnSpc>
              <a:spcBef>
                <a:spcPct val="0"/>
              </a:spcBef>
            </a:pPr>
            <a:r>
              <a:rPr lang="fr-FR" sz="1999" dirty="0">
                <a:solidFill>
                  <a:srgbClr val="545454"/>
                </a:solidFill>
                <a:latin typeface="Oswald"/>
              </a:rPr>
              <a:t>Œil : La robe est jaune dorée avec un très fin cordon de bulles.</a:t>
            </a:r>
          </a:p>
          <a:p>
            <a:pPr>
              <a:lnSpc>
                <a:spcPts val="2799"/>
              </a:lnSpc>
              <a:spcBef>
                <a:spcPct val="0"/>
              </a:spcBef>
            </a:pPr>
            <a:endParaRPr lang="fr-FR" sz="1999" dirty="0">
              <a:solidFill>
                <a:srgbClr val="545454"/>
              </a:solidFill>
              <a:latin typeface="Oswald"/>
            </a:endParaRPr>
          </a:p>
          <a:p>
            <a:pPr>
              <a:lnSpc>
                <a:spcPts val="2799"/>
              </a:lnSpc>
              <a:spcBef>
                <a:spcPct val="0"/>
              </a:spcBef>
            </a:pPr>
            <a:r>
              <a:rPr lang="fr-FR" sz="1999" dirty="0">
                <a:solidFill>
                  <a:srgbClr val="545454"/>
                </a:solidFill>
                <a:latin typeface="Oswald"/>
              </a:rPr>
              <a:t>Nez : Fruits jaunes, fruit confit </a:t>
            </a:r>
            <a:r>
              <a:rPr lang="fr-FR" sz="1999" dirty="0" err="1">
                <a:solidFill>
                  <a:srgbClr val="545454"/>
                </a:solidFill>
                <a:latin typeface="Oswald"/>
              </a:rPr>
              <a:t>réhaussés</a:t>
            </a:r>
            <a:r>
              <a:rPr lang="fr-FR" sz="1999" dirty="0">
                <a:solidFill>
                  <a:srgbClr val="545454"/>
                </a:solidFill>
                <a:latin typeface="Oswald"/>
              </a:rPr>
              <a:t> par des notes d’épices et de poivre noir. Notes grillées subtiles.</a:t>
            </a:r>
          </a:p>
          <a:p>
            <a:pPr>
              <a:lnSpc>
                <a:spcPts val="2799"/>
              </a:lnSpc>
              <a:spcBef>
                <a:spcPct val="0"/>
              </a:spcBef>
            </a:pPr>
            <a:endParaRPr lang="fr-FR" sz="1999" dirty="0">
              <a:solidFill>
                <a:srgbClr val="545454"/>
              </a:solidFill>
              <a:latin typeface="Oswald"/>
            </a:endParaRPr>
          </a:p>
          <a:p>
            <a:pPr>
              <a:lnSpc>
                <a:spcPts val="2799"/>
              </a:lnSpc>
              <a:spcBef>
                <a:spcPct val="0"/>
              </a:spcBef>
            </a:pPr>
            <a:r>
              <a:rPr lang="fr-FR" sz="1999" dirty="0">
                <a:solidFill>
                  <a:srgbClr val="545454"/>
                </a:solidFill>
                <a:latin typeface="Oswald"/>
              </a:rPr>
              <a:t>Palais : grande fraîcheur, fruits confits, miel, agrumes, minéralité.</a:t>
            </a:r>
          </a:p>
        </p:txBody>
      </p:sp>
      <p:sp>
        <p:nvSpPr>
          <p:cNvPr id="4" name="Freeform 4"/>
          <p:cNvSpPr/>
          <p:nvPr/>
        </p:nvSpPr>
        <p:spPr>
          <a:xfrm>
            <a:off x="14702691" y="268313"/>
            <a:ext cx="3344482" cy="1102285"/>
          </a:xfrm>
          <a:custGeom>
            <a:avLst/>
            <a:gdLst/>
            <a:ahLst/>
            <a:cxnLst/>
            <a:rect l="l" t="t" r="r" b="b"/>
            <a:pathLst>
              <a:path w="3344482" h="1102285">
                <a:moveTo>
                  <a:pt x="0" y="0"/>
                </a:moveTo>
                <a:lnTo>
                  <a:pt x="3344482" y="0"/>
                </a:lnTo>
                <a:lnTo>
                  <a:pt x="3344482" y="1102285"/>
                </a:lnTo>
                <a:lnTo>
                  <a:pt x="0" y="1102285"/>
                </a:lnTo>
                <a:lnTo>
                  <a:pt x="0" y="0"/>
                </a:lnTo>
                <a:close/>
              </a:path>
            </a:pathLst>
          </a:custGeom>
          <a:blipFill>
            <a:blip r:embed="rId3"/>
            <a:stretch>
              <a:fillRect/>
            </a:stretch>
          </a:blipFill>
        </p:spPr>
      </p:sp>
      <p:sp>
        <p:nvSpPr>
          <p:cNvPr id="5" name="TextBox 5"/>
          <p:cNvSpPr txBox="1"/>
          <p:nvPr/>
        </p:nvSpPr>
        <p:spPr>
          <a:xfrm>
            <a:off x="9144000" y="1917897"/>
            <a:ext cx="6426101" cy="755015"/>
          </a:xfrm>
          <a:prstGeom prst="rect">
            <a:avLst/>
          </a:prstGeom>
        </p:spPr>
        <p:txBody>
          <a:bodyPr lIns="0" tIns="0" rIns="0" bIns="0" rtlCol="0" anchor="t">
            <a:spAutoFit/>
          </a:bodyPr>
          <a:lstStyle/>
          <a:p>
            <a:pPr>
              <a:lnSpc>
                <a:spcPts val="6160"/>
              </a:lnSpc>
            </a:pPr>
            <a:r>
              <a:rPr lang="en-US" sz="4400" dirty="0" err="1">
                <a:solidFill>
                  <a:srgbClr val="034576"/>
                </a:solidFill>
                <a:latin typeface="Oswald Bold"/>
              </a:rPr>
              <a:t>Diamant</a:t>
            </a:r>
            <a:r>
              <a:rPr lang="en-US" sz="4400" dirty="0">
                <a:solidFill>
                  <a:srgbClr val="034576"/>
                </a:solidFill>
                <a:latin typeface="Oswald Bold"/>
              </a:rPr>
              <a:t> </a:t>
            </a:r>
            <a:r>
              <a:rPr lang="en-US" sz="4400" dirty="0" smtClean="0">
                <a:solidFill>
                  <a:srgbClr val="034576"/>
                </a:solidFill>
                <a:latin typeface="Oswald Bold"/>
              </a:rPr>
              <a:t>Bleu 1996</a:t>
            </a:r>
            <a:endParaRPr lang="en-US" sz="4400" dirty="0">
              <a:solidFill>
                <a:srgbClr val="034576"/>
              </a:solidFill>
              <a:latin typeface="Oswald Bold"/>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9829800"/>
            <a:ext cx="18288000" cy="457200"/>
          </a:xfrm>
          <a:prstGeom prst="rect">
            <a:avLst/>
          </a:prstGeom>
          <a:solidFill>
            <a:srgbClr val="D9D9D9">
              <a:alpha val="30980"/>
            </a:srgbClr>
          </a:solidFill>
        </p:spPr>
      </p:sp>
      <p:sp>
        <p:nvSpPr>
          <p:cNvPr id="3" name="Freeform 3"/>
          <p:cNvSpPr/>
          <p:nvPr/>
        </p:nvSpPr>
        <p:spPr>
          <a:xfrm>
            <a:off x="1028700" y="7537099"/>
            <a:ext cx="3243312" cy="1267345"/>
          </a:xfrm>
          <a:custGeom>
            <a:avLst/>
            <a:gdLst/>
            <a:ahLst/>
            <a:cxnLst/>
            <a:rect l="l" t="t" r="r" b="b"/>
            <a:pathLst>
              <a:path w="3243312" h="1267345">
                <a:moveTo>
                  <a:pt x="0" y="0"/>
                </a:moveTo>
                <a:lnTo>
                  <a:pt x="3243312" y="0"/>
                </a:lnTo>
                <a:lnTo>
                  <a:pt x="3243312" y="1267344"/>
                </a:lnTo>
                <a:lnTo>
                  <a:pt x="0" y="1267344"/>
                </a:lnTo>
                <a:lnTo>
                  <a:pt x="0" y="0"/>
                </a:lnTo>
                <a:close/>
              </a:path>
            </a:pathLst>
          </a:custGeom>
          <a:blipFill>
            <a:blip r:embed="rId2"/>
            <a:stretch>
              <a:fillRect/>
            </a:stretch>
          </a:blipFill>
        </p:spPr>
      </p:sp>
      <p:grpSp>
        <p:nvGrpSpPr>
          <p:cNvPr id="5" name="Group 5"/>
          <p:cNvGrpSpPr/>
          <p:nvPr/>
        </p:nvGrpSpPr>
        <p:grpSpPr>
          <a:xfrm>
            <a:off x="1028700" y="3318058"/>
            <a:ext cx="9833359" cy="3193684"/>
            <a:chOff x="0" y="0"/>
            <a:chExt cx="13111145" cy="4258246"/>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dirty="0">
                  <a:solidFill>
                    <a:srgbClr val="916D43"/>
                  </a:solidFill>
                  <a:latin typeface="Oswald"/>
                </a:rPr>
                <a:t>HEIDSIECK &amp;</a:t>
              </a:r>
              <a:r>
                <a:rPr lang="en-US" sz="6150" dirty="0" smtClean="0">
                  <a:solidFill>
                    <a:srgbClr val="916D43"/>
                  </a:solidFill>
                  <a:latin typeface="Oswald"/>
                </a:rPr>
                <a:t>CO. </a:t>
              </a:r>
              <a:r>
                <a:rPr lang="en-US" sz="6150" dirty="0">
                  <a:solidFill>
                    <a:srgbClr val="916D43"/>
                  </a:solidFill>
                  <a:latin typeface="Oswald"/>
                </a:rPr>
                <a:t>MONOPOLE</a:t>
              </a: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dirty="0">
                  <a:solidFill>
                    <a:srgbClr val="916D43"/>
                  </a:solidFill>
                  <a:latin typeface="Oswald"/>
                </a:rPr>
                <a:t>PRESENTATION</a:t>
              </a:r>
            </a:p>
          </p:txBody>
        </p:sp>
        <p:sp>
          <p:nvSpPr>
            <p:cNvPr id="8" name="TextBox 8"/>
            <p:cNvSpPr txBox="1"/>
            <p:nvPr/>
          </p:nvSpPr>
          <p:spPr>
            <a:xfrm>
              <a:off x="0" y="3635523"/>
              <a:ext cx="13111145" cy="622723"/>
            </a:xfrm>
            <a:prstGeom prst="rect">
              <a:avLst/>
            </a:prstGeom>
          </p:spPr>
          <p:txBody>
            <a:bodyPr lIns="0" tIns="0" rIns="0" bIns="0" rtlCol="0" anchor="t">
              <a:spAutoFit/>
            </a:bodyPr>
            <a:lstStyle/>
            <a:p>
              <a:pPr algn="l">
                <a:lnSpc>
                  <a:spcPts val="3919"/>
                </a:lnSpc>
              </a:pPr>
              <a:r>
                <a:rPr lang="en-US" sz="2800">
                  <a:solidFill>
                    <a:srgbClr val="916D43"/>
                  </a:solidFill>
                  <a:latin typeface="Montserrat Classic"/>
                </a:rPr>
                <a:t>CHAMPAGNE</a:t>
              </a:r>
            </a:p>
          </p:txBody>
        </p:sp>
      </p:gr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5819" y="0"/>
            <a:ext cx="6858620" cy="10287000"/>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48615" y="2643258"/>
            <a:ext cx="3072172" cy="4608258"/>
          </a:xfrm>
          <a:custGeom>
            <a:avLst/>
            <a:gdLst/>
            <a:ahLst/>
            <a:cxnLst/>
            <a:rect l="l" t="t" r="r" b="b"/>
            <a:pathLst>
              <a:path w="3072172" h="4608258">
                <a:moveTo>
                  <a:pt x="0" y="0"/>
                </a:moveTo>
                <a:lnTo>
                  <a:pt x="3072172" y="0"/>
                </a:lnTo>
                <a:lnTo>
                  <a:pt x="3072172" y="4608258"/>
                </a:lnTo>
                <a:lnTo>
                  <a:pt x="0" y="4608258"/>
                </a:lnTo>
                <a:lnTo>
                  <a:pt x="0" y="0"/>
                </a:lnTo>
                <a:close/>
              </a:path>
            </a:pathLst>
          </a:custGeom>
          <a:blipFill>
            <a:blip r:embed="rId2"/>
            <a:stretch>
              <a:fillRect/>
            </a:stretch>
          </a:blipFill>
        </p:spPr>
      </p:sp>
      <p:sp>
        <p:nvSpPr>
          <p:cNvPr id="3" name="Freeform 3"/>
          <p:cNvSpPr/>
          <p:nvPr/>
        </p:nvSpPr>
        <p:spPr>
          <a:xfrm>
            <a:off x="5604806" y="2643258"/>
            <a:ext cx="3072172" cy="4608258"/>
          </a:xfrm>
          <a:custGeom>
            <a:avLst/>
            <a:gdLst/>
            <a:ahLst/>
            <a:cxnLst/>
            <a:rect l="l" t="t" r="r" b="b"/>
            <a:pathLst>
              <a:path w="3072172" h="4608258">
                <a:moveTo>
                  <a:pt x="0" y="0"/>
                </a:moveTo>
                <a:lnTo>
                  <a:pt x="3072172" y="0"/>
                </a:lnTo>
                <a:lnTo>
                  <a:pt x="3072172" y="4608258"/>
                </a:lnTo>
                <a:lnTo>
                  <a:pt x="0" y="4608258"/>
                </a:lnTo>
                <a:lnTo>
                  <a:pt x="0" y="0"/>
                </a:lnTo>
                <a:close/>
              </a:path>
            </a:pathLst>
          </a:custGeom>
          <a:blipFill>
            <a:blip r:embed="rId3"/>
            <a:stretch>
              <a:fillRect/>
            </a:stretch>
          </a:blipFill>
        </p:spPr>
      </p:sp>
      <p:sp>
        <p:nvSpPr>
          <p:cNvPr id="4" name="Freeform 4"/>
          <p:cNvSpPr/>
          <p:nvPr/>
        </p:nvSpPr>
        <p:spPr>
          <a:xfrm>
            <a:off x="989710" y="2643258"/>
            <a:ext cx="3072172" cy="4608258"/>
          </a:xfrm>
          <a:custGeom>
            <a:avLst/>
            <a:gdLst/>
            <a:ahLst/>
            <a:cxnLst/>
            <a:rect l="l" t="t" r="r" b="b"/>
            <a:pathLst>
              <a:path w="3072172" h="4608258">
                <a:moveTo>
                  <a:pt x="0" y="0"/>
                </a:moveTo>
                <a:lnTo>
                  <a:pt x="3072172" y="0"/>
                </a:lnTo>
                <a:lnTo>
                  <a:pt x="3072172" y="4608258"/>
                </a:lnTo>
                <a:lnTo>
                  <a:pt x="0" y="4608258"/>
                </a:lnTo>
                <a:lnTo>
                  <a:pt x="0" y="0"/>
                </a:lnTo>
                <a:close/>
              </a:path>
            </a:pathLst>
          </a:custGeom>
          <a:blipFill>
            <a:blip r:embed="rId4"/>
            <a:stretch>
              <a:fillRect/>
            </a:stretch>
          </a:blipFill>
        </p:spPr>
      </p:sp>
      <p:sp>
        <p:nvSpPr>
          <p:cNvPr id="5" name="Freeform 5"/>
          <p:cNvSpPr/>
          <p:nvPr/>
        </p:nvSpPr>
        <p:spPr>
          <a:xfrm>
            <a:off x="10080587" y="2643258"/>
            <a:ext cx="3074092" cy="4608258"/>
          </a:xfrm>
          <a:custGeom>
            <a:avLst/>
            <a:gdLst/>
            <a:ahLst/>
            <a:cxnLst/>
            <a:rect l="l" t="t" r="r" b="b"/>
            <a:pathLst>
              <a:path w="3074092" h="4608258">
                <a:moveTo>
                  <a:pt x="0" y="0"/>
                </a:moveTo>
                <a:lnTo>
                  <a:pt x="3074092" y="0"/>
                </a:lnTo>
                <a:lnTo>
                  <a:pt x="3074092" y="4608258"/>
                </a:lnTo>
                <a:lnTo>
                  <a:pt x="0" y="4608258"/>
                </a:lnTo>
                <a:lnTo>
                  <a:pt x="0" y="0"/>
                </a:lnTo>
                <a:close/>
              </a:path>
            </a:pathLst>
          </a:custGeom>
          <a:blipFill>
            <a:blip r:embed="rId5"/>
            <a:stretch>
              <a:fillRect/>
            </a:stretch>
          </a:blipFill>
        </p:spPr>
      </p:sp>
      <p:sp>
        <p:nvSpPr>
          <p:cNvPr id="6" name="TextBox 6"/>
          <p:cNvSpPr txBox="1"/>
          <p:nvPr/>
        </p:nvSpPr>
        <p:spPr>
          <a:xfrm>
            <a:off x="1028700" y="1085514"/>
            <a:ext cx="7809650" cy="930280"/>
          </a:xfrm>
          <a:prstGeom prst="rect">
            <a:avLst/>
          </a:prstGeom>
        </p:spPr>
        <p:txBody>
          <a:bodyPr lIns="0" tIns="0" rIns="0" bIns="0" rtlCol="0" anchor="t">
            <a:spAutoFit/>
          </a:bodyPr>
          <a:lstStyle/>
          <a:p>
            <a:pPr>
              <a:lnSpc>
                <a:spcPts val="7150"/>
              </a:lnSpc>
            </a:pPr>
            <a:r>
              <a:rPr lang="en-US" sz="6500" dirty="0" smtClean="0">
                <a:solidFill>
                  <a:srgbClr val="A17A4C"/>
                </a:solidFill>
                <a:latin typeface="Oswald"/>
              </a:rPr>
              <a:t>UNE IDENTITE FORTE</a:t>
            </a:r>
            <a:endParaRPr lang="en-US" sz="6500" dirty="0">
              <a:solidFill>
                <a:srgbClr val="A17A4C"/>
              </a:solidFill>
              <a:latin typeface="Oswald"/>
            </a:endParaRPr>
          </a:p>
        </p:txBody>
      </p:sp>
      <p:sp>
        <p:nvSpPr>
          <p:cNvPr id="7" name="TextBox 7"/>
          <p:cNvSpPr txBox="1"/>
          <p:nvPr/>
        </p:nvSpPr>
        <p:spPr>
          <a:xfrm>
            <a:off x="474820" y="8106410"/>
            <a:ext cx="4101952" cy="1345689"/>
          </a:xfrm>
          <a:prstGeom prst="rect">
            <a:avLst/>
          </a:prstGeom>
        </p:spPr>
        <p:txBody>
          <a:bodyPr lIns="0" tIns="0" rIns="0" bIns="0" rtlCol="0" anchor="t">
            <a:spAutoFit/>
          </a:bodyPr>
          <a:lstStyle/>
          <a:p>
            <a:pPr algn="just">
              <a:lnSpc>
                <a:spcPts val="2660"/>
              </a:lnSpc>
            </a:pPr>
            <a:r>
              <a:rPr lang="fr-FR" sz="1900" dirty="0">
                <a:solidFill>
                  <a:srgbClr val="002060"/>
                </a:solidFill>
                <a:latin typeface="Montserrat Light"/>
              </a:rPr>
              <a:t>Marque historique fondée en 1785 par </a:t>
            </a:r>
            <a:r>
              <a:rPr lang="fr-FR" sz="1900" dirty="0" err="1">
                <a:solidFill>
                  <a:srgbClr val="002060"/>
                </a:solidFill>
                <a:latin typeface="Montserrat Light"/>
              </a:rPr>
              <a:t>Florens</a:t>
            </a:r>
            <a:r>
              <a:rPr lang="fr-FR" sz="1900" dirty="0">
                <a:solidFill>
                  <a:srgbClr val="002060"/>
                </a:solidFill>
                <a:latin typeface="Montserrat Light"/>
              </a:rPr>
              <a:t>-Louis </a:t>
            </a:r>
            <a:r>
              <a:rPr lang="fr-FR" sz="1900" dirty="0" err="1">
                <a:solidFill>
                  <a:srgbClr val="002060"/>
                </a:solidFill>
                <a:latin typeface="Montserrat Light"/>
              </a:rPr>
              <a:t>Heidsieck</a:t>
            </a:r>
            <a:r>
              <a:rPr lang="fr-FR" sz="1900" dirty="0">
                <a:solidFill>
                  <a:srgbClr val="002060"/>
                </a:solidFill>
                <a:latin typeface="Montserrat Light"/>
              </a:rPr>
              <a:t>, elle est l'une des premières Maisons de Champagne.</a:t>
            </a:r>
            <a:endParaRPr lang="en-US" sz="1900" dirty="0">
              <a:solidFill>
                <a:srgbClr val="002060"/>
              </a:solidFill>
              <a:latin typeface="Montserrat Light"/>
            </a:endParaRPr>
          </a:p>
        </p:txBody>
      </p:sp>
      <p:sp>
        <p:nvSpPr>
          <p:cNvPr id="8" name="TextBox 8"/>
          <p:cNvSpPr txBox="1"/>
          <p:nvPr/>
        </p:nvSpPr>
        <p:spPr>
          <a:xfrm>
            <a:off x="5204064" y="8106410"/>
            <a:ext cx="3938578" cy="1384995"/>
          </a:xfrm>
          <a:prstGeom prst="rect">
            <a:avLst/>
          </a:prstGeom>
        </p:spPr>
        <p:txBody>
          <a:bodyPr wrap="square" lIns="0" tIns="0" rIns="0" bIns="0" rtlCol="0" anchor="t">
            <a:spAutoFit/>
          </a:bodyPr>
          <a:lstStyle/>
          <a:p>
            <a:pPr algn="just">
              <a:lnSpc>
                <a:spcPts val="2660"/>
              </a:lnSpc>
            </a:pPr>
            <a:r>
              <a:rPr lang="en-US" sz="1900" dirty="0" err="1" smtClean="0">
                <a:solidFill>
                  <a:srgbClr val="002060"/>
                </a:solidFill>
                <a:latin typeface="Montserrat Light"/>
              </a:rPr>
              <a:t>Présente</a:t>
            </a:r>
            <a:r>
              <a:rPr lang="en-US" sz="1900" dirty="0" smtClean="0">
                <a:solidFill>
                  <a:srgbClr val="002060"/>
                </a:solidFill>
                <a:latin typeface="Montserrat Light"/>
              </a:rPr>
              <a:t> </a:t>
            </a:r>
            <a:r>
              <a:rPr lang="en-US" sz="1900" dirty="0" err="1" smtClean="0">
                <a:solidFill>
                  <a:srgbClr val="002060"/>
                </a:solidFill>
                <a:latin typeface="Montserrat Light"/>
              </a:rPr>
              <a:t>dans</a:t>
            </a:r>
            <a:r>
              <a:rPr lang="en-US" sz="1900" dirty="0" smtClean="0">
                <a:solidFill>
                  <a:srgbClr val="002060"/>
                </a:solidFill>
                <a:latin typeface="Montserrat Light"/>
              </a:rPr>
              <a:t> plus de 70 pays et leader sur le </a:t>
            </a:r>
            <a:r>
              <a:rPr lang="en-US" sz="1900" dirty="0" err="1" smtClean="0">
                <a:solidFill>
                  <a:srgbClr val="002060"/>
                </a:solidFill>
                <a:latin typeface="Montserrat Light"/>
              </a:rPr>
              <a:t>marché</a:t>
            </a:r>
            <a:r>
              <a:rPr lang="en-US" sz="1900" dirty="0" smtClean="0">
                <a:solidFill>
                  <a:srgbClr val="002060"/>
                </a:solidFill>
                <a:latin typeface="Montserrat Light"/>
              </a:rPr>
              <a:t> </a:t>
            </a:r>
            <a:r>
              <a:rPr lang="en-US" sz="1900" dirty="0" err="1" smtClean="0">
                <a:solidFill>
                  <a:srgbClr val="002060"/>
                </a:solidFill>
                <a:latin typeface="Montserrat Light"/>
              </a:rPr>
              <a:t>Allemand</a:t>
            </a:r>
            <a:r>
              <a:rPr lang="en-US" sz="1900" dirty="0" smtClean="0">
                <a:solidFill>
                  <a:srgbClr val="002060"/>
                </a:solidFill>
                <a:latin typeface="Montserrat Light"/>
              </a:rPr>
              <a:t> et marque </a:t>
            </a:r>
            <a:r>
              <a:rPr lang="en-US" sz="1900" dirty="0" err="1" smtClean="0">
                <a:solidFill>
                  <a:srgbClr val="002060"/>
                </a:solidFill>
                <a:latin typeface="Montserrat Light"/>
              </a:rPr>
              <a:t>emblématique</a:t>
            </a:r>
            <a:r>
              <a:rPr lang="en-US" sz="1900" dirty="0" smtClean="0">
                <a:solidFill>
                  <a:srgbClr val="002060"/>
                </a:solidFill>
                <a:latin typeface="Montserrat Light"/>
              </a:rPr>
              <a:t> </a:t>
            </a:r>
            <a:r>
              <a:rPr lang="en-US" sz="1900" dirty="0" err="1" smtClean="0">
                <a:solidFill>
                  <a:srgbClr val="002060"/>
                </a:solidFill>
                <a:latin typeface="Montserrat Light"/>
              </a:rPr>
              <a:t>en</a:t>
            </a:r>
            <a:r>
              <a:rPr lang="en-US" sz="1900" dirty="0" smtClean="0">
                <a:solidFill>
                  <a:srgbClr val="002060"/>
                </a:solidFill>
                <a:latin typeface="Montserrat Light"/>
              </a:rPr>
              <a:t> Grande-Bretagne.</a:t>
            </a:r>
            <a:endParaRPr lang="en-US" sz="1900" dirty="0">
              <a:solidFill>
                <a:srgbClr val="002060"/>
              </a:solidFill>
              <a:latin typeface="Montserrat Light"/>
            </a:endParaRPr>
          </a:p>
        </p:txBody>
      </p:sp>
      <p:sp>
        <p:nvSpPr>
          <p:cNvPr id="9" name="TextBox 9"/>
          <p:cNvSpPr txBox="1"/>
          <p:nvPr/>
        </p:nvSpPr>
        <p:spPr>
          <a:xfrm>
            <a:off x="9743986" y="8106410"/>
            <a:ext cx="3825241" cy="1731243"/>
          </a:xfrm>
          <a:prstGeom prst="rect">
            <a:avLst/>
          </a:prstGeom>
        </p:spPr>
        <p:txBody>
          <a:bodyPr lIns="0" tIns="0" rIns="0" bIns="0" rtlCol="0" anchor="t">
            <a:spAutoFit/>
          </a:bodyPr>
          <a:lstStyle/>
          <a:p>
            <a:pPr algn="just">
              <a:lnSpc>
                <a:spcPts val="2660"/>
              </a:lnSpc>
            </a:pPr>
            <a:r>
              <a:rPr lang="fr-FR" sz="1900" dirty="0">
                <a:solidFill>
                  <a:srgbClr val="002060"/>
                </a:solidFill>
                <a:latin typeface="Montserrat Light"/>
              </a:rPr>
              <a:t>Reconnaissable à sa couleur jaune, il propose une large gamme et est partenaire de nombreux bateaux de croisière et compagnies aériennes. </a:t>
            </a:r>
            <a:endParaRPr lang="en-US" sz="1900" dirty="0">
              <a:solidFill>
                <a:srgbClr val="002060"/>
              </a:solidFill>
              <a:latin typeface="Montserrat Light"/>
            </a:endParaRPr>
          </a:p>
        </p:txBody>
      </p:sp>
      <p:sp>
        <p:nvSpPr>
          <p:cNvPr id="10" name="TextBox 10"/>
          <p:cNvSpPr txBox="1"/>
          <p:nvPr/>
        </p:nvSpPr>
        <p:spPr>
          <a:xfrm>
            <a:off x="13881361" y="8106410"/>
            <a:ext cx="3806677" cy="1038746"/>
          </a:xfrm>
          <a:prstGeom prst="rect">
            <a:avLst/>
          </a:prstGeom>
        </p:spPr>
        <p:txBody>
          <a:bodyPr lIns="0" tIns="0" rIns="0" bIns="0" rtlCol="0" anchor="t">
            <a:spAutoFit/>
          </a:bodyPr>
          <a:lstStyle/>
          <a:p>
            <a:pPr algn="just">
              <a:lnSpc>
                <a:spcPts val="2660"/>
              </a:lnSpc>
            </a:pPr>
            <a:r>
              <a:rPr lang="en-US" sz="1900" dirty="0" err="1" smtClean="0">
                <a:solidFill>
                  <a:srgbClr val="002060"/>
                </a:solidFill>
                <a:latin typeface="Montserrat Light"/>
              </a:rPr>
              <a:t>Membre</a:t>
            </a:r>
            <a:r>
              <a:rPr lang="en-US" sz="1900" dirty="0" smtClean="0">
                <a:solidFill>
                  <a:srgbClr val="002060"/>
                </a:solidFill>
                <a:latin typeface="Montserrat Light"/>
              </a:rPr>
              <a:t> de </a:t>
            </a:r>
            <a:r>
              <a:rPr lang="en-US" sz="1900" dirty="0" err="1" smtClean="0">
                <a:solidFill>
                  <a:srgbClr val="002060"/>
                </a:solidFill>
                <a:latin typeface="Montserrat Light"/>
              </a:rPr>
              <a:t>l’Académie</a:t>
            </a:r>
            <a:r>
              <a:rPr lang="en-US" sz="1900" dirty="0" smtClean="0">
                <a:solidFill>
                  <a:srgbClr val="002060"/>
                </a:solidFill>
                <a:latin typeface="Montserrat Light"/>
              </a:rPr>
              <a:t> de Champagne et de </a:t>
            </a:r>
            <a:r>
              <a:rPr lang="en-US" sz="1900" dirty="0" err="1" smtClean="0">
                <a:solidFill>
                  <a:srgbClr val="002060"/>
                </a:solidFill>
                <a:latin typeface="Montserrat Light"/>
              </a:rPr>
              <a:t>l’Union</a:t>
            </a:r>
            <a:r>
              <a:rPr lang="en-US" sz="1900" dirty="0" smtClean="0">
                <a:solidFill>
                  <a:srgbClr val="002060"/>
                </a:solidFill>
                <a:latin typeface="Montserrat Light"/>
              </a:rPr>
              <a:t> des </a:t>
            </a:r>
            <a:r>
              <a:rPr lang="en-US" sz="1900" dirty="0" err="1" smtClean="0">
                <a:solidFill>
                  <a:srgbClr val="002060"/>
                </a:solidFill>
                <a:latin typeface="Montserrat Light"/>
              </a:rPr>
              <a:t>Maisons</a:t>
            </a:r>
            <a:r>
              <a:rPr lang="en-US" sz="1900" dirty="0" smtClean="0">
                <a:solidFill>
                  <a:srgbClr val="002060"/>
                </a:solidFill>
                <a:latin typeface="Montserrat Light"/>
              </a:rPr>
              <a:t> de Champagne.</a:t>
            </a:r>
            <a:endParaRPr lang="en-US" sz="1900" dirty="0">
              <a:solidFill>
                <a:srgbClr val="002060"/>
              </a:solidFill>
              <a:latin typeface="Montserrat Light"/>
            </a:endParaRPr>
          </a:p>
        </p:txBody>
      </p:sp>
      <p:sp>
        <p:nvSpPr>
          <p:cNvPr id="11" name="TextBox 11"/>
          <p:cNvSpPr txBox="1"/>
          <p:nvPr/>
        </p:nvSpPr>
        <p:spPr>
          <a:xfrm>
            <a:off x="1480332" y="7580234"/>
            <a:ext cx="2090927" cy="461665"/>
          </a:xfrm>
          <a:prstGeom prst="rect">
            <a:avLst/>
          </a:prstGeom>
        </p:spPr>
        <p:txBody>
          <a:bodyPr wrap="square" lIns="0" tIns="0" rIns="0" bIns="0" rtlCol="0" anchor="t">
            <a:spAutoFit/>
          </a:bodyPr>
          <a:lstStyle/>
          <a:p>
            <a:pPr algn="ctr">
              <a:lnSpc>
                <a:spcPts val="3639"/>
              </a:lnSpc>
            </a:pPr>
            <a:r>
              <a:rPr lang="en-US" sz="2599" dirty="0" smtClean="0">
                <a:solidFill>
                  <a:srgbClr val="292DB7"/>
                </a:solidFill>
                <a:latin typeface="Open Sans"/>
              </a:rPr>
              <a:t>HISTORIQUE</a:t>
            </a:r>
            <a:endParaRPr lang="en-US" sz="2599" dirty="0">
              <a:solidFill>
                <a:srgbClr val="292DB7"/>
              </a:solidFill>
              <a:latin typeface="Open Sans"/>
            </a:endParaRPr>
          </a:p>
        </p:txBody>
      </p:sp>
      <p:sp>
        <p:nvSpPr>
          <p:cNvPr id="12" name="TextBox 12"/>
          <p:cNvSpPr txBox="1"/>
          <p:nvPr/>
        </p:nvSpPr>
        <p:spPr>
          <a:xfrm>
            <a:off x="5875852" y="7580235"/>
            <a:ext cx="2595003" cy="461665"/>
          </a:xfrm>
          <a:prstGeom prst="rect">
            <a:avLst/>
          </a:prstGeom>
        </p:spPr>
        <p:txBody>
          <a:bodyPr wrap="square" lIns="0" tIns="0" rIns="0" bIns="0" rtlCol="0" anchor="t">
            <a:spAutoFit/>
          </a:bodyPr>
          <a:lstStyle/>
          <a:p>
            <a:pPr algn="ctr">
              <a:lnSpc>
                <a:spcPts val="3639"/>
              </a:lnSpc>
            </a:pPr>
            <a:r>
              <a:rPr lang="en-US" sz="2599" dirty="0">
                <a:solidFill>
                  <a:srgbClr val="292DB7"/>
                </a:solidFill>
                <a:latin typeface="Open Sans"/>
              </a:rPr>
              <a:t>INTERNATIONAL</a:t>
            </a:r>
          </a:p>
        </p:txBody>
      </p:sp>
      <p:sp>
        <p:nvSpPr>
          <p:cNvPr id="13" name="TextBox 13"/>
          <p:cNvSpPr txBox="1"/>
          <p:nvPr/>
        </p:nvSpPr>
        <p:spPr>
          <a:xfrm>
            <a:off x="10664016" y="7580235"/>
            <a:ext cx="1985183" cy="432298"/>
          </a:xfrm>
          <a:prstGeom prst="rect">
            <a:avLst/>
          </a:prstGeom>
        </p:spPr>
        <p:txBody>
          <a:bodyPr wrap="square" lIns="0" tIns="0" rIns="0" bIns="0" rtlCol="0" anchor="t">
            <a:spAutoFit/>
          </a:bodyPr>
          <a:lstStyle/>
          <a:p>
            <a:pPr algn="ctr">
              <a:lnSpc>
                <a:spcPts val="3639"/>
              </a:lnSpc>
            </a:pPr>
            <a:r>
              <a:rPr lang="en-US" sz="2599" dirty="0" smtClean="0">
                <a:solidFill>
                  <a:srgbClr val="292DB7"/>
                </a:solidFill>
                <a:latin typeface="Open Sans"/>
              </a:rPr>
              <a:t>INNOVANTE</a:t>
            </a:r>
            <a:endParaRPr lang="en-US" sz="2599" dirty="0">
              <a:solidFill>
                <a:srgbClr val="292DB7"/>
              </a:solidFill>
              <a:latin typeface="Open Sans"/>
            </a:endParaRPr>
          </a:p>
        </p:txBody>
      </p:sp>
      <p:sp>
        <p:nvSpPr>
          <p:cNvPr id="14" name="TextBox 14"/>
          <p:cNvSpPr txBox="1"/>
          <p:nvPr/>
        </p:nvSpPr>
        <p:spPr>
          <a:xfrm>
            <a:off x="14506512" y="7580234"/>
            <a:ext cx="2556377" cy="461665"/>
          </a:xfrm>
          <a:prstGeom prst="rect">
            <a:avLst/>
          </a:prstGeom>
        </p:spPr>
        <p:txBody>
          <a:bodyPr wrap="square" lIns="0" tIns="0" rIns="0" bIns="0" rtlCol="0" anchor="t">
            <a:spAutoFit/>
          </a:bodyPr>
          <a:lstStyle/>
          <a:p>
            <a:pPr algn="ctr">
              <a:lnSpc>
                <a:spcPts val="3639"/>
              </a:lnSpc>
            </a:pPr>
            <a:r>
              <a:rPr lang="en-US" sz="2599" dirty="0" smtClean="0">
                <a:solidFill>
                  <a:srgbClr val="292DB7"/>
                </a:solidFill>
                <a:latin typeface="Open Sans"/>
              </a:rPr>
              <a:t>EMBLEMATIQUE </a:t>
            </a:r>
            <a:endParaRPr lang="en-US" sz="2599" dirty="0">
              <a:solidFill>
                <a:srgbClr val="292DB7"/>
              </a:solidFill>
              <a:latin typeface="Open Sans"/>
            </a:endParaRPr>
          </a:p>
        </p:txBody>
      </p:sp>
    </p:spTree>
    <p:extLst>
      <p:ext uri="{BB962C8B-B14F-4D97-AF65-F5344CB8AC3E}">
        <p14:creationId xmlns:p14="http://schemas.microsoft.com/office/powerpoint/2010/main" val="13862064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7625" y="0"/>
            <a:ext cx="18288000" cy="10287000"/>
          </a:xfrm>
          <a:prstGeom prst="rect">
            <a:avLst/>
          </a:prstGeom>
          <a:solidFill>
            <a:srgbClr val="FDF7F7">
              <a:alpha val="30980"/>
            </a:srgbClr>
          </a:solidFill>
        </p:spPr>
      </p:sp>
      <p:sp>
        <p:nvSpPr>
          <p:cNvPr id="4" name="TextBox 4"/>
          <p:cNvSpPr txBox="1"/>
          <p:nvPr/>
        </p:nvSpPr>
        <p:spPr>
          <a:xfrm>
            <a:off x="1028700" y="1085514"/>
            <a:ext cx="7809650" cy="930280"/>
          </a:xfrm>
          <a:prstGeom prst="rect">
            <a:avLst/>
          </a:prstGeom>
        </p:spPr>
        <p:txBody>
          <a:bodyPr lIns="0" tIns="0" rIns="0" bIns="0" rtlCol="0" anchor="t">
            <a:spAutoFit/>
          </a:bodyPr>
          <a:lstStyle/>
          <a:p>
            <a:pPr algn="l">
              <a:lnSpc>
                <a:spcPts val="7150"/>
              </a:lnSpc>
            </a:pPr>
            <a:r>
              <a:rPr lang="en-US" sz="6500" dirty="0" smtClean="0">
                <a:solidFill>
                  <a:srgbClr val="A17A4C"/>
                </a:solidFill>
                <a:latin typeface="Oswald"/>
              </a:rPr>
              <a:t>LE GRAND GATSBY</a:t>
            </a:r>
            <a:endParaRPr lang="en-US" sz="6500" dirty="0">
              <a:solidFill>
                <a:srgbClr val="A17A4C"/>
              </a:solidFill>
              <a:latin typeface="Oswald"/>
            </a:endParaRPr>
          </a:p>
        </p:txBody>
      </p:sp>
      <p:sp>
        <p:nvSpPr>
          <p:cNvPr id="5" name="TextBox 5"/>
          <p:cNvSpPr txBox="1"/>
          <p:nvPr/>
        </p:nvSpPr>
        <p:spPr>
          <a:xfrm>
            <a:off x="1028699" y="2241908"/>
            <a:ext cx="9665603" cy="1460143"/>
          </a:xfrm>
          <a:prstGeom prst="rect">
            <a:avLst/>
          </a:prstGeom>
        </p:spPr>
        <p:txBody>
          <a:bodyPr wrap="square" lIns="0" tIns="0" rIns="0" bIns="0" rtlCol="0" anchor="t">
            <a:spAutoFit/>
          </a:bodyPr>
          <a:lstStyle/>
          <a:p>
            <a:pPr lvl="0">
              <a:lnSpc>
                <a:spcPts val="2927"/>
              </a:lnSpc>
              <a:spcBef>
                <a:spcPct val="0"/>
              </a:spcBef>
            </a:pPr>
            <a:r>
              <a:rPr lang="fr-FR" sz="2184" dirty="0" smtClean="0">
                <a:solidFill>
                  <a:srgbClr val="545454"/>
                </a:solidFill>
                <a:latin typeface="Oswald"/>
                <a:ea typeface="Oswald"/>
              </a:rPr>
              <a:t>HEIDSIECK </a:t>
            </a:r>
            <a:r>
              <a:rPr lang="fr-FR" sz="2184" dirty="0">
                <a:solidFill>
                  <a:srgbClr val="545454"/>
                </a:solidFill>
                <a:latin typeface="Oswald"/>
                <a:ea typeface="Oswald"/>
              </a:rPr>
              <a:t>&amp; C° MONOPOLE REND HOMMAGE </a:t>
            </a:r>
            <a:r>
              <a:rPr lang="fr-FR" sz="2184" dirty="0" smtClean="0">
                <a:solidFill>
                  <a:srgbClr val="545454"/>
                </a:solidFill>
                <a:latin typeface="Oswald"/>
                <a:ea typeface="Oswald"/>
              </a:rPr>
              <a:t>À </a:t>
            </a:r>
            <a:r>
              <a:rPr lang="fr-FR" sz="2184" dirty="0">
                <a:solidFill>
                  <a:srgbClr val="545454"/>
                </a:solidFill>
                <a:latin typeface="Oswald"/>
                <a:ea typeface="Oswald"/>
              </a:rPr>
              <a:t>L'ÉTERNEL GRAND GATSBY. UN NOUVEAU COFFRET À L'IMAGE DU GENTLEMAN, ÉLÉGANT ET RAFFINÉ, QUI NOUS TRANSPORTE DANS LES LIGNES FUTURISTES DE L'ÉPOQUE ART DÉCO. L'UNIVERS D'UNE ÉPOQUE QUI N'A JAMAIS ÉTÉ AUTANT D'ACTUALITÉ.</a:t>
            </a:r>
            <a:endParaRPr lang="en-US" sz="2184" u="none" strike="noStrike" dirty="0">
              <a:solidFill>
                <a:srgbClr val="545454"/>
              </a:solidFill>
              <a:latin typeface="Oswald"/>
              <a:ea typeface="Oswald"/>
            </a:endParaRPr>
          </a:p>
        </p:txBody>
      </p:sp>
      <p:pic>
        <p:nvPicPr>
          <p:cNvPr id="6" name="Image 5"/>
          <p:cNvPicPr>
            <a:picLocks noChangeAspect="1"/>
          </p:cNvPicPr>
          <p:nvPr/>
        </p:nvPicPr>
        <p:blipFill rotWithShape="1">
          <a:blip r:embed="rId2" cstate="print">
            <a:extLst>
              <a:ext uri="{28A0092B-C50C-407E-A947-70E740481C1C}">
                <a14:useLocalDpi xmlns:a14="http://schemas.microsoft.com/office/drawing/2010/main" val="0"/>
              </a:ext>
            </a:extLst>
          </a:blip>
          <a:srcRect l="13288" t="7390" r="14163" b="3159"/>
          <a:stretch/>
        </p:blipFill>
        <p:spPr>
          <a:xfrm>
            <a:off x="7657015" y="4301846"/>
            <a:ext cx="3219964" cy="5003998"/>
          </a:xfrm>
          <a:prstGeom prst="rect">
            <a:avLst/>
          </a:prstGeom>
        </p:spPr>
      </p:pic>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l="11082" t="3680" r="15389" b="3095"/>
          <a:stretch/>
        </p:blipFill>
        <p:spPr>
          <a:xfrm>
            <a:off x="395227" y="4270796"/>
            <a:ext cx="3312532" cy="5035049"/>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l="8884" t="4924" r="8724" b="1894"/>
          <a:stretch/>
        </p:blipFill>
        <p:spPr>
          <a:xfrm>
            <a:off x="11207068" y="4268508"/>
            <a:ext cx="3192958" cy="5035050"/>
          </a:xfrm>
          <a:prstGeom prst="rect">
            <a:avLst/>
          </a:prstGeom>
        </p:spPr>
      </p:pic>
      <p:pic>
        <p:nvPicPr>
          <p:cNvPr id="10" name="Image 9"/>
          <p:cNvPicPr>
            <a:picLocks noChangeAspect="1"/>
          </p:cNvPicPr>
          <p:nvPr/>
        </p:nvPicPr>
        <p:blipFill rotWithShape="1">
          <a:blip r:embed="rId5" cstate="print">
            <a:extLst>
              <a:ext uri="{28A0092B-C50C-407E-A947-70E740481C1C}">
                <a14:useLocalDpi xmlns:a14="http://schemas.microsoft.com/office/drawing/2010/main" val="0"/>
              </a:ext>
            </a:extLst>
          </a:blip>
          <a:srcRect l="2667" t="4997" r="2667" b="1323"/>
          <a:stretch/>
        </p:blipFill>
        <p:spPr>
          <a:xfrm>
            <a:off x="14730115" y="4268508"/>
            <a:ext cx="3248272" cy="5020057"/>
          </a:xfrm>
          <a:prstGeom prst="rect">
            <a:avLst/>
          </a:prstGeom>
        </p:spPr>
      </p:pic>
      <p:pic>
        <p:nvPicPr>
          <p:cNvPr id="3" name="Image 2"/>
          <p:cNvPicPr>
            <a:picLocks noChangeAspect="1"/>
          </p:cNvPicPr>
          <p:nvPr/>
        </p:nvPicPr>
        <p:blipFill rotWithShape="1">
          <a:blip r:embed="rId6" cstate="print">
            <a:extLst>
              <a:ext uri="{28A0092B-C50C-407E-A947-70E740481C1C}">
                <a14:useLocalDpi xmlns:a14="http://schemas.microsoft.com/office/drawing/2010/main" val="0"/>
              </a:ext>
            </a:extLst>
          </a:blip>
          <a:srcRect l="10190" t="5556" r="10190" b="2593"/>
          <a:stretch/>
        </p:blipFill>
        <p:spPr>
          <a:xfrm>
            <a:off x="4038600" y="4270795"/>
            <a:ext cx="3248419" cy="5035049"/>
          </a:xfrm>
          <a:prstGeom prst="rect">
            <a:avLst/>
          </a:prstGeom>
        </p:spPr>
      </p:pic>
      <p:sp>
        <p:nvSpPr>
          <p:cNvPr id="11" name="TextBox 26"/>
          <p:cNvSpPr txBox="1"/>
          <p:nvPr/>
        </p:nvSpPr>
        <p:spPr>
          <a:xfrm>
            <a:off x="774778" y="9482120"/>
            <a:ext cx="2854613" cy="294440"/>
          </a:xfrm>
          <a:prstGeom prst="rect">
            <a:avLst/>
          </a:prstGeom>
        </p:spPr>
        <p:txBody>
          <a:bodyPr lIns="0" tIns="0" rIns="0" bIns="0" rtlCol="0" anchor="t">
            <a:spAutoFit/>
          </a:bodyPr>
          <a:lstStyle/>
          <a:p>
            <a:pPr algn="ctr">
              <a:lnSpc>
                <a:spcPts val="2519"/>
              </a:lnSpc>
            </a:pPr>
            <a:r>
              <a:rPr lang="en-US" sz="1799" dirty="0" smtClean="0">
                <a:solidFill>
                  <a:srgbClr val="545454"/>
                </a:solidFill>
                <a:latin typeface="Oswald Bold"/>
              </a:rPr>
              <a:t>HM BLUE TOP</a:t>
            </a:r>
            <a:endParaRPr lang="en-US" sz="1799" dirty="0">
              <a:solidFill>
                <a:srgbClr val="545454"/>
              </a:solidFill>
              <a:latin typeface="Oswald Bold"/>
            </a:endParaRPr>
          </a:p>
        </p:txBody>
      </p:sp>
      <p:sp>
        <p:nvSpPr>
          <p:cNvPr id="12" name="TextBox 26"/>
          <p:cNvSpPr txBox="1"/>
          <p:nvPr/>
        </p:nvSpPr>
        <p:spPr>
          <a:xfrm>
            <a:off x="4432406" y="9482119"/>
            <a:ext cx="2854613" cy="294440"/>
          </a:xfrm>
          <a:prstGeom prst="rect">
            <a:avLst/>
          </a:prstGeom>
        </p:spPr>
        <p:txBody>
          <a:bodyPr lIns="0" tIns="0" rIns="0" bIns="0" rtlCol="0" anchor="t">
            <a:spAutoFit/>
          </a:bodyPr>
          <a:lstStyle/>
          <a:p>
            <a:pPr algn="ctr">
              <a:lnSpc>
                <a:spcPts val="2519"/>
              </a:lnSpc>
            </a:pPr>
            <a:r>
              <a:rPr lang="en-US" sz="1799" dirty="0" smtClean="0">
                <a:solidFill>
                  <a:srgbClr val="545454"/>
                </a:solidFill>
                <a:latin typeface="Oswald Bold"/>
              </a:rPr>
              <a:t>HM ROSE TOP</a:t>
            </a:r>
            <a:endParaRPr lang="en-US" sz="1799" dirty="0">
              <a:solidFill>
                <a:srgbClr val="545454"/>
              </a:solidFill>
              <a:latin typeface="Oswald Bold"/>
            </a:endParaRPr>
          </a:p>
        </p:txBody>
      </p:sp>
      <p:sp>
        <p:nvSpPr>
          <p:cNvPr id="13" name="TextBox 26"/>
          <p:cNvSpPr txBox="1"/>
          <p:nvPr/>
        </p:nvSpPr>
        <p:spPr>
          <a:xfrm>
            <a:off x="11545413" y="9482119"/>
            <a:ext cx="2854613" cy="294440"/>
          </a:xfrm>
          <a:prstGeom prst="rect">
            <a:avLst/>
          </a:prstGeom>
        </p:spPr>
        <p:txBody>
          <a:bodyPr lIns="0" tIns="0" rIns="0" bIns="0" rtlCol="0" anchor="t">
            <a:spAutoFit/>
          </a:bodyPr>
          <a:lstStyle/>
          <a:p>
            <a:pPr algn="ctr">
              <a:lnSpc>
                <a:spcPts val="2519"/>
              </a:lnSpc>
            </a:pPr>
            <a:r>
              <a:rPr lang="en-US" sz="1799" dirty="0" smtClean="0">
                <a:solidFill>
                  <a:srgbClr val="545454"/>
                </a:solidFill>
                <a:latin typeface="Oswald Bold"/>
              </a:rPr>
              <a:t>HM RED TOP</a:t>
            </a:r>
            <a:endParaRPr lang="en-US" sz="1799" dirty="0">
              <a:solidFill>
                <a:srgbClr val="545454"/>
              </a:solidFill>
              <a:latin typeface="Oswald Bold"/>
            </a:endParaRPr>
          </a:p>
        </p:txBody>
      </p:sp>
      <p:sp>
        <p:nvSpPr>
          <p:cNvPr id="14" name="TextBox 26"/>
          <p:cNvSpPr txBox="1"/>
          <p:nvPr/>
        </p:nvSpPr>
        <p:spPr>
          <a:xfrm>
            <a:off x="14926944" y="9480057"/>
            <a:ext cx="2854613" cy="294440"/>
          </a:xfrm>
          <a:prstGeom prst="rect">
            <a:avLst/>
          </a:prstGeom>
        </p:spPr>
        <p:txBody>
          <a:bodyPr lIns="0" tIns="0" rIns="0" bIns="0" rtlCol="0" anchor="t">
            <a:spAutoFit/>
          </a:bodyPr>
          <a:lstStyle/>
          <a:p>
            <a:pPr algn="ctr">
              <a:lnSpc>
                <a:spcPts val="2519"/>
              </a:lnSpc>
            </a:pPr>
            <a:r>
              <a:rPr lang="en-US" sz="1799" dirty="0" smtClean="0">
                <a:solidFill>
                  <a:srgbClr val="545454"/>
                </a:solidFill>
                <a:latin typeface="Oswald Bold"/>
              </a:rPr>
              <a:t>HM GOLD TOP</a:t>
            </a:r>
            <a:endParaRPr lang="en-US" sz="1799" dirty="0">
              <a:solidFill>
                <a:srgbClr val="545454"/>
              </a:solidFill>
              <a:latin typeface="Oswald Bold"/>
            </a:endParaRPr>
          </a:p>
        </p:txBody>
      </p:sp>
      <p:sp>
        <p:nvSpPr>
          <p:cNvPr id="15" name="TextBox 26"/>
          <p:cNvSpPr txBox="1"/>
          <p:nvPr/>
        </p:nvSpPr>
        <p:spPr>
          <a:xfrm>
            <a:off x="7839690" y="9482119"/>
            <a:ext cx="2854613" cy="294440"/>
          </a:xfrm>
          <a:prstGeom prst="rect">
            <a:avLst/>
          </a:prstGeom>
        </p:spPr>
        <p:txBody>
          <a:bodyPr lIns="0" tIns="0" rIns="0" bIns="0" rtlCol="0" anchor="t">
            <a:spAutoFit/>
          </a:bodyPr>
          <a:lstStyle/>
          <a:p>
            <a:pPr algn="ctr">
              <a:lnSpc>
                <a:spcPts val="2519"/>
              </a:lnSpc>
            </a:pPr>
            <a:r>
              <a:rPr lang="en-US" sz="1799" dirty="0" smtClean="0">
                <a:solidFill>
                  <a:srgbClr val="545454"/>
                </a:solidFill>
                <a:latin typeface="Oswald Bold"/>
              </a:rPr>
              <a:t>HM SILVER TOP</a:t>
            </a:r>
            <a:endParaRPr lang="en-US" sz="1799" dirty="0">
              <a:solidFill>
                <a:srgbClr val="545454"/>
              </a:solidFill>
              <a:latin typeface="Oswald Bold"/>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1748" r="-1748"/>
            </a:stretch>
          </a:blipFill>
        </p:spPr>
      </p:sp>
      <p:sp>
        <p:nvSpPr>
          <p:cNvPr id="3" name="Freeform 3"/>
          <p:cNvSpPr/>
          <p:nvPr/>
        </p:nvSpPr>
        <p:spPr>
          <a:xfrm>
            <a:off x="1028700" y="7300083"/>
            <a:ext cx="3322768" cy="1958217"/>
          </a:xfrm>
          <a:custGeom>
            <a:avLst/>
            <a:gdLst/>
            <a:ahLst/>
            <a:cxnLst/>
            <a:rect l="l" t="t" r="r" b="b"/>
            <a:pathLst>
              <a:path w="3322768" h="1958217">
                <a:moveTo>
                  <a:pt x="0" y="0"/>
                </a:moveTo>
                <a:lnTo>
                  <a:pt x="3322768" y="0"/>
                </a:lnTo>
                <a:lnTo>
                  <a:pt x="3322768" y="1958217"/>
                </a:lnTo>
                <a:lnTo>
                  <a:pt x="0" y="1958217"/>
                </a:lnTo>
                <a:lnTo>
                  <a:pt x="0" y="0"/>
                </a:lnTo>
                <a:close/>
              </a:path>
            </a:pathLst>
          </a:custGeom>
          <a:blipFill>
            <a:blip r:embed="rId3"/>
            <a:stretch>
              <a:fillRect l="-2716" t="-4634" r="-2716" b="-4087"/>
            </a:stretch>
          </a:blipFill>
        </p:spPr>
      </p:sp>
      <p:grpSp>
        <p:nvGrpSpPr>
          <p:cNvPr id="4" name="Group 4"/>
          <p:cNvGrpSpPr/>
          <p:nvPr/>
        </p:nvGrpSpPr>
        <p:grpSpPr>
          <a:xfrm>
            <a:off x="1028700" y="3346687"/>
            <a:ext cx="9833359" cy="3198203"/>
            <a:chOff x="0" y="38100"/>
            <a:chExt cx="13111145" cy="4264272"/>
          </a:xfrm>
        </p:grpSpPr>
        <p:sp>
          <p:nvSpPr>
            <p:cNvPr id="5" name="TextBox 5"/>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CHATEAU LA GORDONNE</a:t>
              </a:r>
            </a:p>
          </p:txBody>
        </p:sp>
        <p:sp>
          <p:nvSpPr>
            <p:cNvPr id="6" name="TextBox 6"/>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7" name="TextBox 7"/>
            <p:cNvSpPr txBox="1"/>
            <p:nvPr/>
          </p:nvSpPr>
          <p:spPr>
            <a:xfrm>
              <a:off x="0" y="3635523"/>
              <a:ext cx="13111145" cy="666849"/>
            </a:xfrm>
            <a:prstGeom prst="rect">
              <a:avLst/>
            </a:prstGeom>
          </p:spPr>
          <p:txBody>
            <a:bodyPr lIns="0" tIns="0" rIns="0" bIns="0" rtlCol="0" anchor="t">
              <a:spAutoFit/>
            </a:bodyPr>
            <a:lstStyle/>
            <a:p>
              <a:pPr algn="l">
                <a:lnSpc>
                  <a:spcPts val="3919"/>
                </a:lnSpc>
              </a:pPr>
              <a:r>
                <a:rPr lang="en-US" sz="2800" dirty="0">
                  <a:solidFill>
                    <a:srgbClr val="916D43"/>
                  </a:solidFill>
                  <a:latin typeface="Montserrat Classic"/>
                </a:rPr>
                <a:t>UNIQUE </a:t>
              </a:r>
              <a:r>
                <a:rPr lang="en-US" sz="2800" dirty="0" smtClean="0">
                  <a:solidFill>
                    <a:srgbClr val="916D43"/>
                  </a:solidFill>
                  <a:latin typeface="Montserrat Classic"/>
                </a:rPr>
                <a:t>EN </a:t>
              </a:r>
              <a:r>
                <a:rPr lang="en-US" sz="2800" dirty="0">
                  <a:solidFill>
                    <a:srgbClr val="916D43"/>
                  </a:solidFill>
                  <a:latin typeface="Montserrat Classic"/>
                </a:rPr>
                <a:t>PROVENCE</a:t>
              </a:r>
            </a:p>
          </p:txBody>
        </p:sp>
      </p:grpSp>
      <p:sp>
        <p:nvSpPr>
          <p:cNvPr id="8" name="AutoShape 8"/>
          <p:cNvSpPr/>
          <p:nvPr/>
        </p:nvSpPr>
        <p:spPr>
          <a:xfrm>
            <a:off x="0" y="9829800"/>
            <a:ext cx="18288000" cy="457200"/>
          </a:xfrm>
          <a:prstGeom prst="rect">
            <a:avLst/>
          </a:prstGeom>
          <a:solidFill>
            <a:srgbClr val="D9D9D9">
              <a:alpha val="30980"/>
            </a:srgbClr>
          </a:solidFill>
        </p:spPr>
      </p:sp>
      <p:sp>
        <p:nvSpPr>
          <p:cNvPr id="9" name="Freeform 9"/>
          <p:cNvSpPr/>
          <p:nvPr/>
        </p:nvSpPr>
        <p:spPr>
          <a:xfrm>
            <a:off x="9462562" y="434208"/>
            <a:ext cx="1399497" cy="1399497"/>
          </a:xfrm>
          <a:custGeom>
            <a:avLst/>
            <a:gdLst/>
            <a:ahLst/>
            <a:cxnLst/>
            <a:rect l="l" t="t" r="r" b="b"/>
            <a:pathLst>
              <a:path w="1399497" h="1399497">
                <a:moveTo>
                  <a:pt x="0" y="0"/>
                </a:moveTo>
                <a:lnTo>
                  <a:pt x="1399497" y="0"/>
                </a:lnTo>
                <a:lnTo>
                  <a:pt x="1399497" y="1399497"/>
                </a:lnTo>
                <a:lnTo>
                  <a:pt x="0" y="1399497"/>
                </a:lnTo>
                <a:lnTo>
                  <a:pt x="0" y="0"/>
                </a:lnTo>
                <a:close/>
              </a:path>
            </a:pathLst>
          </a:custGeom>
          <a:blipFill>
            <a:blip r:embed="rId4"/>
            <a:stretch>
              <a:fillRect/>
            </a:stretch>
          </a:blipFill>
        </p:spPr>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8685311"/>
          </a:xfrm>
          <a:custGeom>
            <a:avLst/>
            <a:gdLst/>
            <a:ahLst/>
            <a:cxnLst/>
            <a:rect l="l" t="t" r="r" b="b"/>
            <a:pathLst>
              <a:path w="18288000" h="8685311">
                <a:moveTo>
                  <a:pt x="0" y="0"/>
                </a:moveTo>
                <a:lnTo>
                  <a:pt x="18288000" y="0"/>
                </a:lnTo>
                <a:lnTo>
                  <a:pt x="18288000" y="8685311"/>
                </a:lnTo>
                <a:lnTo>
                  <a:pt x="0" y="8685311"/>
                </a:lnTo>
                <a:lnTo>
                  <a:pt x="0" y="0"/>
                </a:lnTo>
                <a:close/>
              </a:path>
            </a:pathLst>
          </a:custGeom>
          <a:blipFill>
            <a:blip r:embed="rId2"/>
            <a:stretch>
              <a:fillRect b="-40279"/>
            </a:stretch>
          </a:blipFill>
        </p:spPr>
      </p:sp>
      <p:sp>
        <p:nvSpPr>
          <p:cNvPr id="3" name="TextBox 3"/>
          <p:cNvSpPr txBox="1"/>
          <p:nvPr/>
        </p:nvSpPr>
        <p:spPr>
          <a:xfrm>
            <a:off x="1282180" y="9210675"/>
            <a:ext cx="16091419" cy="487313"/>
          </a:xfrm>
          <a:prstGeom prst="rect">
            <a:avLst/>
          </a:prstGeom>
        </p:spPr>
        <p:txBody>
          <a:bodyPr wrap="square" lIns="0" tIns="0" rIns="0" bIns="0" rtlCol="0" anchor="t">
            <a:spAutoFit/>
          </a:bodyPr>
          <a:lstStyle/>
          <a:p>
            <a:pPr>
              <a:lnSpc>
                <a:spcPts val="3779"/>
              </a:lnSpc>
              <a:spcBef>
                <a:spcPct val="0"/>
              </a:spcBef>
            </a:pPr>
            <a:r>
              <a:rPr lang="fr-FR" sz="2699" dirty="0">
                <a:solidFill>
                  <a:srgbClr val="545454"/>
                </a:solidFill>
                <a:latin typeface="Oswald"/>
              </a:rPr>
              <a:t>Le Château la </a:t>
            </a:r>
            <a:r>
              <a:rPr lang="fr-FR" sz="2699" dirty="0" err="1">
                <a:solidFill>
                  <a:srgbClr val="545454"/>
                </a:solidFill>
                <a:latin typeface="Oswald"/>
              </a:rPr>
              <a:t>Gordonne</a:t>
            </a:r>
            <a:r>
              <a:rPr lang="fr-FR" sz="2699" dirty="0">
                <a:solidFill>
                  <a:srgbClr val="545454"/>
                </a:solidFill>
                <a:latin typeface="Oswald"/>
              </a:rPr>
              <a:t> est un domaine historique fondé au 17ème siècle. Il était la résidence de vacances de l'évêque de Toulon.</a:t>
            </a:r>
            <a:endParaRPr lang="en-US" sz="2699" dirty="0">
              <a:solidFill>
                <a:srgbClr val="545454"/>
              </a:solidFill>
              <a:latin typeface="Oswa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640308"/>
            <a:ext cx="12810544" cy="1846659"/>
          </a:xfrm>
          <a:prstGeom prst="rect">
            <a:avLst/>
          </a:prstGeom>
        </p:spPr>
        <p:txBody>
          <a:bodyPr lIns="0" tIns="0" rIns="0" bIns="0" rtlCol="0" anchor="t">
            <a:spAutoFit/>
          </a:bodyPr>
          <a:lstStyle/>
          <a:p>
            <a:pPr algn="ctr">
              <a:lnSpc>
                <a:spcPts val="7150"/>
              </a:lnSpc>
            </a:pPr>
            <a:r>
              <a:rPr lang="en-US" sz="6500" dirty="0" smtClean="0">
                <a:solidFill>
                  <a:srgbClr val="916D43"/>
                </a:solidFill>
                <a:latin typeface="Oswald"/>
              </a:rPr>
              <a:t>COMMERCIAL EXPERTISE : </a:t>
            </a:r>
          </a:p>
          <a:p>
            <a:pPr algn="ctr">
              <a:lnSpc>
                <a:spcPts val="7150"/>
              </a:lnSpc>
            </a:pPr>
            <a:r>
              <a:rPr lang="en-US" sz="6500" dirty="0" smtClean="0">
                <a:solidFill>
                  <a:srgbClr val="916D43"/>
                </a:solidFill>
                <a:latin typeface="Oswald"/>
              </a:rPr>
              <a:t>STRUCTURE AND ORGANIZATION</a:t>
            </a:r>
            <a:endParaRPr lang="en-US" sz="6500" dirty="0">
              <a:solidFill>
                <a:srgbClr val="916D43"/>
              </a:solidFill>
              <a:latin typeface="Oswald"/>
            </a:endParaRPr>
          </a:p>
        </p:txBody>
      </p:sp>
      <p:sp>
        <p:nvSpPr>
          <p:cNvPr id="3" name="AutoShape 3"/>
          <p:cNvSpPr/>
          <p:nvPr/>
        </p:nvSpPr>
        <p:spPr>
          <a:xfrm>
            <a:off x="12810544" y="0"/>
            <a:ext cx="5477456" cy="10287000"/>
          </a:xfrm>
          <a:prstGeom prst="rect">
            <a:avLst/>
          </a:prstGeom>
          <a:solidFill>
            <a:srgbClr val="D9D9D9">
              <a:alpha val="30980"/>
            </a:srgbClr>
          </a:solidFill>
        </p:spPr>
      </p:sp>
      <p:sp>
        <p:nvSpPr>
          <p:cNvPr id="4" name="Freeform 4"/>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2"/>
            <a:stretch>
              <a:fillRect/>
            </a:stretch>
          </a:blipFill>
        </p:spPr>
      </p:sp>
      <p:sp>
        <p:nvSpPr>
          <p:cNvPr id="5" name="Freeform 5"/>
          <p:cNvSpPr/>
          <p:nvPr/>
        </p:nvSpPr>
        <p:spPr>
          <a:xfrm>
            <a:off x="614448" y="2745202"/>
            <a:ext cx="11581648" cy="6683797"/>
          </a:xfrm>
          <a:custGeom>
            <a:avLst/>
            <a:gdLst/>
            <a:ahLst/>
            <a:cxnLst/>
            <a:rect l="l" t="t" r="r" b="b"/>
            <a:pathLst>
              <a:path w="11581648" h="6683797">
                <a:moveTo>
                  <a:pt x="0" y="0"/>
                </a:moveTo>
                <a:lnTo>
                  <a:pt x="11581648" y="0"/>
                </a:lnTo>
                <a:lnTo>
                  <a:pt x="11581648" y="6683797"/>
                </a:lnTo>
                <a:lnTo>
                  <a:pt x="0" y="6683797"/>
                </a:lnTo>
                <a:lnTo>
                  <a:pt x="0" y="0"/>
                </a:lnTo>
                <a:close/>
              </a:path>
            </a:pathLst>
          </a:custGeom>
          <a:blipFill>
            <a:blip r:embed="rId3"/>
            <a:stretch>
              <a:fillRect l="-5485" r="-6811"/>
            </a:stretch>
          </a:blipFill>
        </p:spPr>
      </p:sp>
      <p:sp>
        <p:nvSpPr>
          <p:cNvPr id="6" name="TextBox 6"/>
          <p:cNvSpPr txBox="1"/>
          <p:nvPr/>
        </p:nvSpPr>
        <p:spPr>
          <a:xfrm>
            <a:off x="13200021" y="1392247"/>
            <a:ext cx="4698502" cy="7630807"/>
          </a:xfrm>
          <a:prstGeom prst="rect">
            <a:avLst/>
          </a:prstGeom>
        </p:spPr>
        <p:txBody>
          <a:bodyPr lIns="0" tIns="0" rIns="0" bIns="0" rtlCol="0" anchor="t">
            <a:spAutoFit/>
          </a:bodyPr>
          <a:lstStyle/>
          <a:p>
            <a:pPr>
              <a:lnSpc>
                <a:spcPts val="2555"/>
              </a:lnSpc>
            </a:pPr>
            <a:r>
              <a:rPr lang="en-US" sz="1825" dirty="0">
                <a:solidFill>
                  <a:srgbClr val="004576"/>
                </a:solidFill>
                <a:latin typeface="Montserrat Light Bold"/>
              </a:rPr>
              <a:t>10 </a:t>
            </a:r>
            <a:r>
              <a:rPr lang="en-US" sz="1825" dirty="0" smtClean="0">
                <a:solidFill>
                  <a:srgbClr val="004576"/>
                </a:solidFill>
                <a:latin typeface="Montserrat Light Bold"/>
              </a:rPr>
              <a:t>FILIALES</a:t>
            </a:r>
            <a:endParaRPr lang="en-US" sz="1825" dirty="0">
              <a:solidFill>
                <a:srgbClr val="004576"/>
              </a:solidFill>
              <a:latin typeface="Montserrat Light Bold"/>
            </a:endParaRPr>
          </a:p>
          <a:p>
            <a:pPr marL="394019" lvl="1" indent="-197009">
              <a:lnSpc>
                <a:spcPts val="2555"/>
              </a:lnSpc>
              <a:buFont typeface="Arial"/>
              <a:buChar char="•"/>
            </a:pPr>
            <a:r>
              <a:rPr lang="en-US" sz="1825" dirty="0">
                <a:solidFill>
                  <a:srgbClr val="52584D"/>
                </a:solidFill>
                <a:latin typeface="Montserrat Light"/>
              </a:rPr>
              <a:t>France </a:t>
            </a:r>
          </a:p>
          <a:p>
            <a:pPr marL="394019" lvl="1" indent="-197009">
              <a:lnSpc>
                <a:spcPts val="2555"/>
              </a:lnSpc>
              <a:buFont typeface="Arial"/>
              <a:buChar char="•"/>
            </a:pPr>
            <a:r>
              <a:rPr lang="en-US" sz="1825" dirty="0" err="1" smtClean="0">
                <a:solidFill>
                  <a:srgbClr val="52584D"/>
                </a:solidFill>
                <a:latin typeface="Montserrat Light"/>
              </a:rPr>
              <a:t>Royaume-Uni</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Bénélux</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Italie</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Allemagne</a:t>
            </a:r>
            <a:r>
              <a:rPr lang="en-US" sz="1825" dirty="0" smtClean="0">
                <a:solidFill>
                  <a:srgbClr val="52584D"/>
                </a:solidFill>
                <a:latin typeface="Montserrat Light"/>
              </a:rPr>
              <a:t> </a:t>
            </a:r>
            <a:r>
              <a:rPr lang="en-US" sz="1825" dirty="0">
                <a:solidFill>
                  <a:srgbClr val="52584D"/>
                </a:solidFill>
                <a:latin typeface="Montserrat Light"/>
              </a:rPr>
              <a:t>+ </a:t>
            </a:r>
            <a:r>
              <a:rPr lang="en-US" sz="1825" dirty="0" err="1" smtClean="0">
                <a:solidFill>
                  <a:srgbClr val="52584D"/>
                </a:solidFill>
                <a:latin typeface="Montserrat Light"/>
              </a:rPr>
              <a:t>Austriche</a:t>
            </a:r>
            <a:endParaRPr lang="en-US" sz="1825" dirty="0">
              <a:solidFill>
                <a:srgbClr val="52584D"/>
              </a:solidFill>
              <a:latin typeface="Montserrat Light"/>
            </a:endParaRPr>
          </a:p>
          <a:p>
            <a:pPr marL="394019" lvl="1" indent="-197009">
              <a:lnSpc>
                <a:spcPts val="2555"/>
              </a:lnSpc>
              <a:buFont typeface="Arial"/>
              <a:buChar char="•"/>
            </a:pPr>
            <a:r>
              <a:rPr lang="en-US" sz="1825" dirty="0">
                <a:solidFill>
                  <a:srgbClr val="52584D"/>
                </a:solidFill>
                <a:latin typeface="Montserrat Light"/>
              </a:rPr>
              <a:t>Portugal</a:t>
            </a:r>
          </a:p>
          <a:p>
            <a:pPr marL="394019" lvl="1" indent="-197009">
              <a:lnSpc>
                <a:spcPts val="2555"/>
              </a:lnSpc>
              <a:buFont typeface="Arial"/>
              <a:buChar char="•"/>
            </a:pPr>
            <a:r>
              <a:rPr lang="en-US" sz="1825" dirty="0" smtClean="0">
                <a:solidFill>
                  <a:srgbClr val="52584D"/>
                </a:solidFill>
                <a:latin typeface="Montserrat Light"/>
              </a:rPr>
              <a:t>Suisse</a:t>
            </a:r>
            <a:endParaRPr lang="en-US" sz="1825" dirty="0">
              <a:solidFill>
                <a:srgbClr val="52584D"/>
              </a:solidFill>
              <a:latin typeface="Montserrat Light"/>
            </a:endParaRPr>
          </a:p>
          <a:p>
            <a:pPr marL="394019" lvl="1" indent="-197009">
              <a:lnSpc>
                <a:spcPts val="2555"/>
              </a:lnSpc>
              <a:buFont typeface="Arial"/>
              <a:buChar char="•"/>
            </a:pPr>
            <a:r>
              <a:rPr lang="en-US" sz="1825" dirty="0">
                <a:solidFill>
                  <a:srgbClr val="52584D"/>
                </a:solidFill>
                <a:latin typeface="Montserrat Light"/>
              </a:rPr>
              <a:t>USA + Canada</a:t>
            </a:r>
          </a:p>
          <a:p>
            <a:pPr marL="394019" lvl="1" indent="-197009">
              <a:lnSpc>
                <a:spcPts val="2555"/>
              </a:lnSpc>
              <a:buFont typeface="Arial"/>
              <a:buChar char="•"/>
            </a:pPr>
            <a:r>
              <a:rPr lang="en-US" sz="1825" dirty="0" err="1" smtClean="0">
                <a:solidFill>
                  <a:srgbClr val="52584D"/>
                </a:solidFill>
                <a:latin typeface="Montserrat Light"/>
              </a:rPr>
              <a:t>Australie</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Japon</a:t>
            </a:r>
            <a:endParaRPr lang="en-US" sz="1825" dirty="0">
              <a:solidFill>
                <a:srgbClr val="52584D"/>
              </a:solidFill>
              <a:latin typeface="Montserrat Light"/>
            </a:endParaRPr>
          </a:p>
          <a:p>
            <a:pPr>
              <a:lnSpc>
                <a:spcPts val="2555"/>
              </a:lnSpc>
            </a:pPr>
            <a:endParaRPr lang="en-US" sz="1825" dirty="0">
              <a:solidFill>
                <a:srgbClr val="52584D"/>
              </a:solidFill>
              <a:latin typeface="Montserrat Light"/>
            </a:endParaRPr>
          </a:p>
          <a:p>
            <a:pPr>
              <a:lnSpc>
                <a:spcPts val="2555"/>
              </a:lnSpc>
            </a:pPr>
            <a:r>
              <a:rPr lang="en-US" sz="1825" dirty="0" smtClean="0">
                <a:solidFill>
                  <a:srgbClr val="66AF4E"/>
                </a:solidFill>
                <a:latin typeface="Montserrat Light Bold"/>
              </a:rPr>
              <a:t>PARTENAIRES ENGAGES</a:t>
            </a:r>
            <a:endParaRPr lang="en-US" sz="1825" dirty="0">
              <a:solidFill>
                <a:srgbClr val="66AF4E"/>
              </a:solidFill>
              <a:latin typeface="Montserrat Light Bold"/>
            </a:endParaRPr>
          </a:p>
          <a:p>
            <a:pPr marL="394019" lvl="1" indent="-197009">
              <a:lnSpc>
                <a:spcPts val="2555"/>
              </a:lnSpc>
              <a:buFont typeface="Arial"/>
              <a:buChar char="•"/>
            </a:pPr>
            <a:r>
              <a:rPr lang="en-US" sz="1825" dirty="0" err="1" smtClean="0">
                <a:solidFill>
                  <a:srgbClr val="52584D"/>
                </a:solidFill>
                <a:latin typeface="Montserrat Light"/>
              </a:rPr>
              <a:t>Afrique</a:t>
            </a:r>
            <a:r>
              <a:rPr lang="en-US" sz="1825" dirty="0" smtClean="0">
                <a:solidFill>
                  <a:srgbClr val="52584D"/>
                </a:solidFill>
                <a:latin typeface="Montserrat Light"/>
              </a:rPr>
              <a:t> de </a:t>
            </a:r>
            <a:r>
              <a:rPr lang="en-US" sz="1825" dirty="0" err="1" smtClean="0">
                <a:solidFill>
                  <a:srgbClr val="52584D"/>
                </a:solidFill>
                <a:latin typeface="Montserrat Light"/>
              </a:rPr>
              <a:t>l’Ouest</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Danemark</a:t>
            </a:r>
            <a:r>
              <a:rPr lang="en-US" sz="1825" dirty="0" smtClean="0">
                <a:solidFill>
                  <a:srgbClr val="52584D"/>
                </a:solidFill>
                <a:latin typeface="Montserrat Light"/>
              </a:rPr>
              <a:t> &amp; </a:t>
            </a:r>
            <a:r>
              <a:rPr lang="en-US" sz="1825" dirty="0" err="1" smtClean="0">
                <a:solidFill>
                  <a:srgbClr val="52584D"/>
                </a:solidFill>
                <a:latin typeface="Montserrat Light"/>
              </a:rPr>
              <a:t>Finlande</a:t>
            </a:r>
            <a:endParaRPr lang="en-US" sz="1825" dirty="0" smtClean="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Lituanie</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Espagne</a:t>
            </a:r>
            <a:endParaRPr lang="en-US" sz="1825" dirty="0">
              <a:solidFill>
                <a:srgbClr val="52584D"/>
              </a:solidFill>
              <a:latin typeface="Montserrat Light"/>
            </a:endParaRPr>
          </a:p>
          <a:p>
            <a:pPr marL="394019" lvl="1" indent="-197009">
              <a:lnSpc>
                <a:spcPts val="2555"/>
              </a:lnSpc>
              <a:buFont typeface="Arial"/>
              <a:buChar char="•"/>
            </a:pPr>
            <a:r>
              <a:rPr lang="en-US" sz="1825" dirty="0" err="1" smtClean="0">
                <a:solidFill>
                  <a:srgbClr val="52584D"/>
                </a:solidFill>
                <a:latin typeface="Montserrat Light"/>
              </a:rPr>
              <a:t>Asie</a:t>
            </a:r>
            <a:endParaRPr lang="en-US" sz="1825" dirty="0">
              <a:solidFill>
                <a:srgbClr val="52584D"/>
              </a:solidFill>
              <a:latin typeface="Montserrat Light"/>
            </a:endParaRPr>
          </a:p>
          <a:p>
            <a:pPr>
              <a:lnSpc>
                <a:spcPts val="2555"/>
              </a:lnSpc>
            </a:pPr>
            <a:endParaRPr lang="en-US" sz="1825" dirty="0">
              <a:solidFill>
                <a:srgbClr val="52584D"/>
              </a:solidFill>
              <a:latin typeface="Montserrat Light"/>
            </a:endParaRPr>
          </a:p>
          <a:p>
            <a:pPr>
              <a:lnSpc>
                <a:spcPts val="2555"/>
              </a:lnSpc>
            </a:pPr>
            <a:r>
              <a:rPr lang="en-US" sz="1825" dirty="0" smtClean="0">
                <a:solidFill>
                  <a:srgbClr val="FF914D"/>
                </a:solidFill>
                <a:latin typeface="Montserrat Light Bold"/>
              </a:rPr>
              <a:t>COMPTOIR</a:t>
            </a:r>
            <a:endParaRPr lang="en-US" sz="1825" dirty="0">
              <a:solidFill>
                <a:srgbClr val="FF914D"/>
              </a:solidFill>
              <a:latin typeface="Montserrat Light Bold"/>
            </a:endParaRPr>
          </a:p>
          <a:p>
            <a:pPr marL="394019" lvl="1" indent="-197009">
              <a:lnSpc>
                <a:spcPts val="2555"/>
              </a:lnSpc>
              <a:buFont typeface="Arial"/>
              <a:buChar char="•"/>
            </a:pPr>
            <a:r>
              <a:rPr lang="en-US" sz="1825" dirty="0" err="1" smtClean="0">
                <a:solidFill>
                  <a:srgbClr val="52584D"/>
                </a:solidFill>
                <a:latin typeface="Montserrat Light"/>
              </a:rPr>
              <a:t>Abou</a:t>
            </a:r>
            <a:r>
              <a:rPr lang="en-US" sz="1825" dirty="0" smtClean="0">
                <a:solidFill>
                  <a:srgbClr val="52584D"/>
                </a:solidFill>
                <a:latin typeface="Montserrat Light"/>
              </a:rPr>
              <a:t> Dhabi</a:t>
            </a:r>
            <a:endParaRPr lang="en-US" sz="1825" dirty="0">
              <a:solidFill>
                <a:srgbClr val="52584D"/>
              </a:solidFill>
              <a:latin typeface="Montserrat Light"/>
            </a:endParaRPr>
          </a:p>
          <a:p>
            <a:pPr>
              <a:lnSpc>
                <a:spcPts val="2555"/>
              </a:lnSpc>
            </a:pPr>
            <a:endParaRPr lang="en-US" sz="1825" dirty="0">
              <a:solidFill>
                <a:srgbClr val="52584D"/>
              </a:solidFill>
              <a:latin typeface="Montserrat Light"/>
            </a:endParaRPr>
          </a:p>
          <a:p>
            <a:pPr algn="l">
              <a:lnSpc>
                <a:spcPts val="2555"/>
              </a:lnSpc>
            </a:pPr>
            <a:endParaRPr lang="en-US" sz="1825" dirty="0">
              <a:solidFill>
                <a:srgbClr val="52584D"/>
              </a:solidFill>
              <a:latin typeface="Montserrat Ligh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4060" r="-4060"/>
            </a:stretch>
          </a:blipFill>
        </p:spPr>
      </p:sp>
      <p:sp>
        <p:nvSpPr>
          <p:cNvPr id="3" name="Freeform 3"/>
          <p:cNvSpPr/>
          <p:nvPr/>
        </p:nvSpPr>
        <p:spPr>
          <a:xfrm>
            <a:off x="323850" y="338958"/>
            <a:ext cx="5924847" cy="9609083"/>
          </a:xfrm>
          <a:custGeom>
            <a:avLst/>
            <a:gdLst/>
            <a:ahLst/>
            <a:cxnLst/>
            <a:rect l="l" t="t" r="r" b="b"/>
            <a:pathLst>
              <a:path w="5924847" h="9609083">
                <a:moveTo>
                  <a:pt x="0" y="0"/>
                </a:moveTo>
                <a:lnTo>
                  <a:pt x="5924847" y="0"/>
                </a:lnTo>
                <a:lnTo>
                  <a:pt x="5924847" y="9609084"/>
                </a:lnTo>
                <a:lnTo>
                  <a:pt x="0" y="9609084"/>
                </a:lnTo>
                <a:lnTo>
                  <a:pt x="0" y="0"/>
                </a:lnTo>
                <a:close/>
              </a:path>
            </a:pathLst>
          </a:custGeom>
          <a:blipFill>
            <a:blip r:embed="rId3"/>
            <a:stretch>
              <a:fillRect l="-4060" r="-4060"/>
            </a:stretch>
          </a:blipFill>
        </p:spPr>
      </p:sp>
      <p:grpSp>
        <p:nvGrpSpPr>
          <p:cNvPr id="4" name="Group 4"/>
          <p:cNvGrpSpPr/>
          <p:nvPr/>
        </p:nvGrpSpPr>
        <p:grpSpPr>
          <a:xfrm>
            <a:off x="6875271" y="1286986"/>
            <a:ext cx="4537459" cy="7718449"/>
            <a:chOff x="0" y="55245"/>
            <a:chExt cx="6049945" cy="10291266"/>
          </a:xfrm>
        </p:grpSpPr>
        <p:sp>
          <p:nvSpPr>
            <p:cNvPr id="5" name="TextBox 5"/>
            <p:cNvSpPr txBox="1"/>
            <p:nvPr/>
          </p:nvSpPr>
          <p:spPr>
            <a:xfrm>
              <a:off x="0" y="55245"/>
              <a:ext cx="6049945" cy="2051844"/>
            </a:xfrm>
            <a:prstGeom prst="rect">
              <a:avLst/>
            </a:prstGeom>
          </p:spPr>
          <p:txBody>
            <a:bodyPr lIns="0" tIns="0" rIns="0" bIns="0" rtlCol="0" anchor="t">
              <a:spAutoFit/>
            </a:bodyPr>
            <a:lstStyle/>
            <a:p>
              <a:pPr algn="ctr">
                <a:lnSpc>
                  <a:spcPts val="4015"/>
                </a:lnSpc>
              </a:pPr>
              <a:r>
                <a:rPr lang="en-US" sz="3650" spc="182" dirty="0" smtClean="0">
                  <a:solidFill>
                    <a:srgbClr val="916D43"/>
                  </a:solidFill>
                  <a:latin typeface="Oswald"/>
                </a:rPr>
                <a:t>LA CLOCHE DU CHÂTEAU </a:t>
              </a:r>
              <a:r>
                <a:rPr lang="en-US" sz="3650" spc="182" dirty="0">
                  <a:solidFill>
                    <a:srgbClr val="916D43"/>
                  </a:solidFill>
                  <a:latin typeface="Oswald"/>
                </a:rPr>
                <a:t>LA GORDONNE </a:t>
              </a:r>
            </a:p>
          </p:txBody>
        </p:sp>
        <p:sp>
          <p:nvSpPr>
            <p:cNvPr id="6" name="TextBox 6"/>
            <p:cNvSpPr txBox="1"/>
            <p:nvPr/>
          </p:nvSpPr>
          <p:spPr>
            <a:xfrm>
              <a:off x="147909" y="2908577"/>
              <a:ext cx="5754128" cy="7437934"/>
            </a:xfrm>
            <a:prstGeom prst="rect">
              <a:avLst/>
            </a:prstGeom>
          </p:spPr>
          <p:txBody>
            <a:bodyPr lIns="0" tIns="0" rIns="0" bIns="0" rtlCol="0" anchor="t">
              <a:spAutoFit/>
            </a:bodyPr>
            <a:lstStyle/>
            <a:p>
              <a:pPr algn="ctr">
                <a:lnSpc>
                  <a:spcPts val="2939"/>
                </a:lnSpc>
              </a:pPr>
              <a:r>
                <a:rPr lang="fr-FR" sz="2099" dirty="0" smtClean="0">
                  <a:solidFill>
                    <a:srgbClr val="545454"/>
                  </a:solidFill>
                  <a:latin typeface="Oswald"/>
                </a:rPr>
                <a:t>Le </a:t>
              </a:r>
              <a:r>
                <a:rPr lang="fr-FR" sz="2099" dirty="0">
                  <a:solidFill>
                    <a:srgbClr val="545454"/>
                  </a:solidFill>
                  <a:latin typeface="Oswald"/>
                </a:rPr>
                <a:t>Château La </a:t>
              </a:r>
              <a:r>
                <a:rPr lang="fr-FR" sz="2099" dirty="0" err="1">
                  <a:solidFill>
                    <a:srgbClr val="545454"/>
                  </a:solidFill>
                  <a:latin typeface="Oswald"/>
                </a:rPr>
                <a:t>Gordonne</a:t>
              </a:r>
              <a:r>
                <a:rPr lang="fr-FR" sz="2099" dirty="0">
                  <a:solidFill>
                    <a:srgbClr val="545454"/>
                  </a:solidFill>
                  <a:latin typeface="Oswald"/>
                </a:rPr>
                <a:t> possède sur son site l'une des 174 cloches du Var, fondues avant la Révolution française. Elle date de 1654 et provient probablement d'une ancienne chapelle qui devait se trouver sur les terres de La </a:t>
              </a:r>
              <a:r>
                <a:rPr lang="fr-FR" sz="2099" dirty="0" err="1">
                  <a:solidFill>
                    <a:srgbClr val="545454"/>
                  </a:solidFill>
                  <a:latin typeface="Oswald"/>
                </a:rPr>
                <a:t>Gordonne</a:t>
              </a:r>
              <a:r>
                <a:rPr lang="fr-FR" sz="2099" dirty="0">
                  <a:solidFill>
                    <a:srgbClr val="545454"/>
                  </a:solidFill>
                  <a:latin typeface="Oswald"/>
                </a:rPr>
                <a:t>. </a:t>
              </a:r>
              <a:endParaRPr lang="en-US" sz="2099" dirty="0">
                <a:solidFill>
                  <a:srgbClr val="545454"/>
                </a:solidFill>
                <a:latin typeface="Oswald"/>
              </a:endParaRPr>
            </a:p>
            <a:p>
              <a:pPr algn="ctr">
                <a:lnSpc>
                  <a:spcPts val="2939"/>
                </a:lnSpc>
              </a:pPr>
              <a:endParaRPr lang="en-US" sz="2099" dirty="0">
                <a:solidFill>
                  <a:srgbClr val="545454"/>
                </a:solidFill>
                <a:latin typeface="Oswald"/>
              </a:endParaRPr>
            </a:p>
            <a:p>
              <a:pPr algn="ctr">
                <a:lnSpc>
                  <a:spcPts val="2939"/>
                </a:lnSpc>
              </a:pPr>
              <a:r>
                <a:rPr lang="fr-FR" sz="2099" dirty="0">
                  <a:solidFill>
                    <a:srgbClr val="545454"/>
                  </a:solidFill>
                  <a:latin typeface="Oswald"/>
                </a:rPr>
                <a:t>Le décor se compose d'une rangée de rinceaux et d'une croix ornée de rinceaux sur une base à deux niveaux avec les inscriptions "IESUS MARIA JOSEPH". </a:t>
              </a:r>
            </a:p>
            <a:p>
              <a:pPr algn="ctr">
                <a:lnSpc>
                  <a:spcPts val="2939"/>
                </a:lnSpc>
              </a:pPr>
              <a:endParaRPr lang="en-US" sz="2099" dirty="0">
                <a:solidFill>
                  <a:srgbClr val="545454"/>
                </a:solidFill>
                <a:latin typeface="Oswald"/>
              </a:endParaRPr>
            </a:p>
            <a:p>
              <a:pPr algn="ctr">
                <a:lnSpc>
                  <a:spcPts val="2940"/>
                </a:lnSpc>
              </a:pPr>
              <a:r>
                <a:rPr lang="fr-FR" sz="2100" dirty="0">
                  <a:solidFill>
                    <a:srgbClr val="545454"/>
                  </a:solidFill>
                  <a:latin typeface="Oswald"/>
                </a:rPr>
                <a:t>Cette cloche en bronze a été classée monument historique par arrêté ministériel du 11 janvier 1982.</a:t>
              </a:r>
              <a:endParaRPr lang="en-US" sz="2100" dirty="0">
                <a:solidFill>
                  <a:srgbClr val="545454"/>
                </a:solidFill>
                <a:latin typeface="Oswald"/>
              </a:endParaRPr>
            </a:p>
          </p:txBody>
        </p:sp>
      </p:gr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567057" y="1743002"/>
            <a:ext cx="9692243" cy="6800995"/>
          </a:xfrm>
          <a:prstGeom prst="rect">
            <a:avLst/>
          </a:prstGeom>
          <a:solidFill>
            <a:srgbClr val="FFFFFF"/>
          </a:solidFill>
        </p:spPr>
      </p:sp>
      <p:sp>
        <p:nvSpPr>
          <p:cNvPr id="3" name="Freeform 3"/>
          <p:cNvSpPr/>
          <p:nvPr/>
        </p:nvSpPr>
        <p:spPr>
          <a:xfrm>
            <a:off x="7881026" y="2634138"/>
            <a:ext cx="2783094" cy="5062875"/>
          </a:xfrm>
          <a:custGeom>
            <a:avLst/>
            <a:gdLst/>
            <a:ahLst/>
            <a:cxnLst/>
            <a:rect l="l" t="t" r="r" b="b"/>
            <a:pathLst>
              <a:path w="2783094" h="5062875">
                <a:moveTo>
                  <a:pt x="0" y="0"/>
                </a:moveTo>
                <a:lnTo>
                  <a:pt x="2783093" y="0"/>
                </a:lnTo>
                <a:lnTo>
                  <a:pt x="2783093" y="5062876"/>
                </a:lnTo>
                <a:lnTo>
                  <a:pt x="0" y="5062876"/>
                </a:lnTo>
                <a:lnTo>
                  <a:pt x="0" y="0"/>
                </a:lnTo>
                <a:close/>
              </a:path>
            </a:pathLst>
          </a:custGeom>
          <a:blipFill>
            <a:blip r:embed="rId2"/>
            <a:stretch>
              <a:fillRect l="-86351" r="-86351"/>
            </a:stretch>
          </a:blipFill>
        </p:spPr>
      </p:sp>
      <p:sp>
        <p:nvSpPr>
          <p:cNvPr id="4" name="Freeform 4"/>
          <p:cNvSpPr/>
          <p:nvPr/>
        </p:nvSpPr>
        <p:spPr>
          <a:xfrm>
            <a:off x="11109146" y="2632443"/>
            <a:ext cx="2783094" cy="5062875"/>
          </a:xfrm>
          <a:custGeom>
            <a:avLst/>
            <a:gdLst/>
            <a:ahLst/>
            <a:cxnLst/>
            <a:rect l="l" t="t" r="r" b="b"/>
            <a:pathLst>
              <a:path w="2783094" h="5062875">
                <a:moveTo>
                  <a:pt x="0" y="0"/>
                </a:moveTo>
                <a:lnTo>
                  <a:pt x="2783093" y="0"/>
                </a:lnTo>
                <a:lnTo>
                  <a:pt x="2783093" y="5062875"/>
                </a:lnTo>
                <a:lnTo>
                  <a:pt x="0" y="5062875"/>
                </a:lnTo>
                <a:lnTo>
                  <a:pt x="0" y="0"/>
                </a:lnTo>
                <a:close/>
              </a:path>
            </a:pathLst>
          </a:custGeom>
          <a:blipFill>
            <a:blip r:embed="rId3"/>
            <a:stretch>
              <a:fillRect l="-86351" r="-86351"/>
            </a:stretch>
          </a:blipFill>
        </p:spPr>
      </p:sp>
      <p:sp>
        <p:nvSpPr>
          <p:cNvPr id="5" name="Freeform 5"/>
          <p:cNvSpPr/>
          <p:nvPr/>
        </p:nvSpPr>
        <p:spPr>
          <a:xfrm>
            <a:off x="14162238" y="2634138"/>
            <a:ext cx="2783094" cy="5064571"/>
          </a:xfrm>
          <a:custGeom>
            <a:avLst/>
            <a:gdLst/>
            <a:ahLst/>
            <a:cxnLst/>
            <a:rect l="l" t="t" r="r" b="b"/>
            <a:pathLst>
              <a:path w="2783094" h="5064571">
                <a:moveTo>
                  <a:pt x="0" y="0"/>
                </a:moveTo>
                <a:lnTo>
                  <a:pt x="2783094" y="0"/>
                </a:lnTo>
                <a:lnTo>
                  <a:pt x="2783094" y="5064571"/>
                </a:lnTo>
                <a:lnTo>
                  <a:pt x="0" y="5064571"/>
                </a:lnTo>
                <a:lnTo>
                  <a:pt x="0" y="0"/>
                </a:lnTo>
                <a:close/>
              </a:path>
            </a:pathLst>
          </a:custGeom>
          <a:blipFill>
            <a:blip r:embed="rId4"/>
            <a:stretch>
              <a:fillRect l="-10658" r="-10658"/>
            </a:stretch>
          </a:blipFill>
        </p:spPr>
      </p:sp>
      <p:sp>
        <p:nvSpPr>
          <p:cNvPr id="6" name="TextBox 6"/>
          <p:cNvSpPr txBox="1"/>
          <p:nvPr/>
        </p:nvSpPr>
        <p:spPr>
          <a:xfrm>
            <a:off x="638366" y="1809677"/>
            <a:ext cx="5827083" cy="2885405"/>
          </a:xfrm>
          <a:prstGeom prst="rect">
            <a:avLst/>
          </a:prstGeom>
        </p:spPr>
        <p:txBody>
          <a:bodyPr lIns="0" tIns="0" rIns="0" bIns="0" rtlCol="0" anchor="t">
            <a:spAutoFit/>
          </a:bodyPr>
          <a:lstStyle/>
          <a:p>
            <a:pPr>
              <a:lnSpc>
                <a:spcPts val="7480"/>
              </a:lnSpc>
            </a:pPr>
            <a:r>
              <a:rPr lang="en-US" sz="6800" dirty="0" smtClean="0">
                <a:solidFill>
                  <a:srgbClr val="A17A4C"/>
                </a:solidFill>
                <a:latin typeface="Oswald"/>
              </a:rPr>
              <a:t>LA COLLECTION CHÂTEAU </a:t>
            </a:r>
            <a:r>
              <a:rPr lang="en-US" sz="6800" dirty="0">
                <a:solidFill>
                  <a:srgbClr val="A17A4C"/>
                </a:solidFill>
                <a:latin typeface="Oswald"/>
              </a:rPr>
              <a:t>LA </a:t>
            </a:r>
            <a:r>
              <a:rPr lang="en-US" sz="6800" dirty="0" smtClean="0">
                <a:solidFill>
                  <a:srgbClr val="A17A4C"/>
                </a:solidFill>
                <a:latin typeface="Oswald"/>
              </a:rPr>
              <a:t>GORDONNE</a:t>
            </a:r>
            <a:endParaRPr lang="en-US" sz="6800" dirty="0">
              <a:solidFill>
                <a:srgbClr val="A17A4C"/>
              </a:solidFill>
              <a:latin typeface="Oswald"/>
            </a:endParaRPr>
          </a:p>
        </p:txBody>
      </p:sp>
      <p:sp>
        <p:nvSpPr>
          <p:cNvPr id="7" name="TextBox 7"/>
          <p:cNvSpPr txBox="1"/>
          <p:nvPr/>
        </p:nvSpPr>
        <p:spPr>
          <a:xfrm>
            <a:off x="638366" y="5238716"/>
            <a:ext cx="5827083" cy="2844753"/>
          </a:xfrm>
          <a:prstGeom prst="rect">
            <a:avLst/>
          </a:prstGeom>
        </p:spPr>
        <p:txBody>
          <a:bodyPr lIns="0" tIns="0" rIns="0" bIns="0" rtlCol="0" anchor="t">
            <a:spAutoFit/>
          </a:bodyPr>
          <a:lstStyle/>
          <a:p>
            <a:pPr>
              <a:lnSpc>
                <a:spcPts val="2780"/>
              </a:lnSpc>
            </a:pPr>
            <a:r>
              <a:rPr lang="fr-FR" sz="2075" dirty="0">
                <a:solidFill>
                  <a:srgbClr val="545454"/>
                </a:solidFill>
                <a:latin typeface="Oswald"/>
              </a:rPr>
              <a:t>JOYAU ARCHITECTURAL, SYMBOLE DE LA DOUCEUR DE VIVRE EN PROVENCE, LE CHÂTEAU LA GORDONNE </a:t>
            </a:r>
            <a:r>
              <a:rPr lang="fr-FR" sz="2075" dirty="0" smtClean="0">
                <a:solidFill>
                  <a:srgbClr val="545454"/>
                </a:solidFill>
                <a:latin typeface="Oswald"/>
              </a:rPr>
              <a:t>RÉVELE </a:t>
            </a:r>
            <a:r>
              <a:rPr lang="fr-FR" sz="2075" dirty="0">
                <a:solidFill>
                  <a:srgbClr val="545454"/>
                </a:solidFill>
                <a:latin typeface="Oswald"/>
              </a:rPr>
              <a:t>AUJOURD'HUI TOUTE SA SPLENDEUR. </a:t>
            </a:r>
          </a:p>
          <a:p>
            <a:pPr>
              <a:lnSpc>
                <a:spcPts val="2780"/>
              </a:lnSpc>
            </a:pPr>
            <a:endParaRPr lang="fr-FR" sz="2075" dirty="0">
              <a:solidFill>
                <a:srgbClr val="545454"/>
              </a:solidFill>
              <a:latin typeface="Oswald"/>
            </a:endParaRPr>
          </a:p>
          <a:p>
            <a:pPr>
              <a:lnSpc>
                <a:spcPts val="2780"/>
              </a:lnSpc>
            </a:pPr>
            <a:r>
              <a:rPr lang="fr-FR" sz="2075" dirty="0">
                <a:solidFill>
                  <a:srgbClr val="545454"/>
                </a:solidFill>
                <a:latin typeface="Oswald"/>
              </a:rPr>
              <a:t>LA STRUCTURE DU CHÂTEAU DU </a:t>
            </a:r>
            <a:r>
              <a:rPr lang="fr-FR" sz="2075" dirty="0" smtClean="0">
                <a:solidFill>
                  <a:srgbClr val="545454"/>
                </a:solidFill>
                <a:latin typeface="Oswald"/>
              </a:rPr>
              <a:t>XVIII EME SIECLE </a:t>
            </a:r>
            <a:r>
              <a:rPr lang="fr-FR" sz="2075" dirty="0">
                <a:solidFill>
                  <a:srgbClr val="545454"/>
                </a:solidFill>
                <a:latin typeface="Oswald"/>
              </a:rPr>
              <a:t>COMPREND UN REZ-DE-CHAUSSÉE ET UN ÉTAGE, AINSI QU'UNE GRANDE CAVE EN BRIQUES POUR ACCUEILLIR LES </a:t>
            </a:r>
            <a:r>
              <a:rPr lang="fr-FR" sz="2075" dirty="0" smtClean="0">
                <a:solidFill>
                  <a:srgbClr val="545454"/>
                </a:solidFill>
                <a:latin typeface="Oswald"/>
              </a:rPr>
              <a:t>OEUFS </a:t>
            </a:r>
            <a:r>
              <a:rPr lang="fr-FR" sz="2075" dirty="0">
                <a:solidFill>
                  <a:srgbClr val="545454"/>
                </a:solidFill>
                <a:latin typeface="Oswald"/>
              </a:rPr>
              <a:t>EN </a:t>
            </a:r>
            <a:r>
              <a:rPr lang="fr-FR" sz="2075" dirty="0" smtClean="0">
                <a:solidFill>
                  <a:srgbClr val="545454"/>
                </a:solidFill>
                <a:latin typeface="Oswald"/>
              </a:rPr>
              <a:t>GRES </a:t>
            </a:r>
            <a:r>
              <a:rPr lang="fr-FR" sz="2075" dirty="0">
                <a:solidFill>
                  <a:srgbClr val="545454"/>
                </a:solidFill>
                <a:latin typeface="Oswald"/>
              </a:rPr>
              <a:t>DU </a:t>
            </a:r>
            <a:r>
              <a:rPr lang="fr-FR" sz="2075" dirty="0" smtClean="0">
                <a:solidFill>
                  <a:srgbClr val="545454"/>
                </a:solidFill>
                <a:latin typeface="Oswald"/>
              </a:rPr>
              <a:t>MAITRE </a:t>
            </a:r>
            <a:r>
              <a:rPr lang="fr-FR" sz="2075" dirty="0">
                <a:solidFill>
                  <a:srgbClr val="545454"/>
                </a:solidFill>
                <a:latin typeface="Oswald"/>
              </a:rPr>
              <a:t>DE CHAI.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FDF7F7">
              <a:alpha val="30980"/>
            </a:srgbClr>
          </a:solidFill>
        </p:spPr>
      </p:sp>
      <p:sp>
        <p:nvSpPr>
          <p:cNvPr id="3" name="AutoShape 3"/>
          <p:cNvSpPr/>
          <p:nvPr/>
        </p:nvSpPr>
        <p:spPr>
          <a:xfrm>
            <a:off x="9144000" y="338716"/>
            <a:ext cx="8725352" cy="9609568"/>
          </a:xfrm>
          <a:prstGeom prst="rect">
            <a:avLst/>
          </a:prstGeom>
          <a:solidFill>
            <a:srgbClr val="FFFFFF"/>
          </a:solidFill>
        </p:spPr>
      </p:sp>
      <p:sp>
        <p:nvSpPr>
          <p:cNvPr id="4" name="Freeform 4"/>
          <p:cNvSpPr/>
          <p:nvPr/>
        </p:nvSpPr>
        <p:spPr>
          <a:xfrm>
            <a:off x="10309124" y="5358869"/>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2"/>
            <a:stretch>
              <a:fillRect/>
            </a:stretch>
          </a:blipFill>
        </p:spPr>
      </p:sp>
      <p:sp>
        <p:nvSpPr>
          <p:cNvPr id="5" name="Freeform 5"/>
          <p:cNvSpPr/>
          <p:nvPr/>
        </p:nvSpPr>
        <p:spPr>
          <a:xfrm>
            <a:off x="10309124" y="704128"/>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3"/>
            <a:stretch>
              <a:fillRect/>
            </a:stretch>
          </a:blipFill>
        </p:spPr>
      </p:sp>
      <p:grpSp>
        <p:nvGrpSpPr>
          <p:cNvPr id="6" name="Group 6"/>
          <p:cNvGrpSpPr/>
          <p:nvPr/>
        </p:nvGrpSpPr>
        <p:grpSpPr>
          <a:xfrm>
            <a:off x="1028700" y="373766"/>
            <a:ext cx="7814059" cy="9363362"/>
            <a:chOff x="0" y="57150"/>
            <a:chExt cx="10418745" cy="12484482"/>
          </a:xfrm>
        </p:grpSpPr>
        <p:sp>
          <p:nvSpPr>
            <p:cNvPr id="7" name="TextBox 7"/>
            <p:cNvSpPr txBox="1"/>
            <p:nvPr/>
          </p:nvSpPr>
          <p:spPr>
            <a:xfrm>
              <a:off x="0" y="57150"/>
              <a:ext cx="10412866" cy="3693318"/>
            </a:xfrm>
            <a:prstGeom prst="rect">
              <a:avLst/>
            </a:prstGeom>
          </p:spPr>
          <p:txBody>
            <a:bodyPr lIns="0" tIns="0" rIns="0" bIns="0" rtlCol="0" anchor="t">
              <a:spAutoFit/>
            </a:bodyPr>
            <a:lstStyle/>
            <a:p>
              <a:pPr algn="l">
                <a:lnSpc>
                  <a:spcPts val="7150"/>
                </a:lnSpc>
              </a:pPr>
              <a:r>
                <a:rPr lang="en-US" sz="6500" dirty="0" smtClean="0">
                  <a:solidFill>
                    <a:srgbClr val="A17A4C"/>
                  </a:solidFill>
                  <a:latin typeface="Oswald"/>
                </a:rPr>
                <a:t>LE TERROIR REMARQUABLE  DU CHÂTEAU </a:t>
              </a:r>
              <a:r>
                <a:rPr lang="en-US" sz="6500" dirty="0">
                  <a:solidFill>
                    <a:srgbClr val="A17A4C"/>
                  </a:solidFill>
                  <a:latin typeface="Oswald"/>
                </a:rPr>
                <a:t>LA GORDONNE </a:t>
              </a:r>
            </a:p>
          </p:txBody>
        </p:sp>
        <p:sp>
          <p:nvSpPr>
            <p:cNvPr id="8" name="TextBox 8"/>
            <p:cNvSpPr txBox="1"/>
            <p:nvPr/>
          </p:nvSpPr>
          <p:spPr>
            <a:xfrm>
              <a:off x="0" y="4161299"/>
              <a:ext cx="10418745" cy="1436291"/>
            </a:xfrm>
            <a:prstGeom prst="rect">
              <a:avLst/>
            </a:prstGeom>
          </p:spPr>
          <p:txBody>
            <a:bodyPr lIns="0" tIns="0" rIns="0" bIns="0" rtlCol="0" anchor="t">
              <a:spAutoFit/>
            </a:bodyPr>
            <a:lstStyle/>
            <a:p>
              <a:pPr algn="l">
                <a:lnSpc>
                  <a:spcPts val="4180"/>
                </a:lnSpc>
              </a:pPr>
              <a:r>
                <a:rPr lang="en-US" sz="3800" spc="190" dirty="0" smtClean="0">
                  <a:solidFill>
                    <a:srgbClr val="52584D"/>
                  </a:solidFill>
                  <a:latin typeface="Oswald"/>
                </a:rPr>
                <a:t>LES SECRETS DU CHÂTEAU </a:t>
              </a:r>
              <a:r>
                <a:rPr lang="en-US" sz="3800" spc="190" dirty="0">
                  <a:solidFill>
                    <a:srgbClr val="52584D"/>
                  </a:solidFill>
                  <a:latin typeface="Oswald"/>
                </a:rPr>
                <a:t>LA GORDONNE</a:t>
              </a:r>
            </a:p>
          </p:txBody>
        </p:sp>
        <p:sp>
          <p:nvSpPr>
            <p:cNvPr id="9" name="TextBox 9"/>
            <p:cNvSpPr txBox="1"/>
            <p:nvPr/>
          </p:nvSpPr>
          <p:spPr>
            <a:xfrm>
              <a:off x="0" y="5838943"/>
              <a:ext cx="10402328" cy="6702689"/>
            </a:xfrm>
            <a:prstGeom prst="rect">
              <a:avLst/>
            </a:prstGeom>
          </p:spPr>
          <p:txBody>
            <a:bodyPr lIns="0" tIns="0" rIns="0" bIns="0" rtlCol="0" anchor="t">
              <a:spAutoFit/>
            </a:bodyPr>
            <a:lstStyle/>
            <a:p>
              <a:pPr>
                <a:lnSpc>
                  <a:spcPts val="2799"/>
                </a:lnSpc>
              </a:pPr>
              <a:r>
                <a:rPr lang="fr-FR" sz="2000" dirty="0" smtClean="0">
                  <a:solidFill>
                    <a:srgbClr val="545454"/>
                  </a:solidFill>
                  <a:latin typeface="Oswald" panose="020B0604020202020204" charset="0"/>
                </a:rPr>
                <a:t>Au </a:t>
              </a:r>
              <a:r>
                <a:rPr lang="fr-FR" sz="2000" dirty="0" err="1" smtClean="0">
                  <a:solidFill>
                    <a:srgbClr val="545454"/>
                  </a:solidFill>
                  <a:latin typeface="Oswald" panose="020B0604020202020204" charset="0"/>
                </a:rPr>
                <a:t>coeur</a:t>
              </a:r>
              <a:r>
                <a:rPr lang="fr-FR" sz="2000" dirty="0" smtClean="0">
                  <a:solidFill>
                    <a:srgbClr val="545454"/>
                  </a:solidFill>
                  <a:latin typeface="Oswald" panose="020B0604020202020204" charset="0"/>
                </a:rPr>
                <a:t> </a:t>
              </a:r>
              <a:r>
                <a:rPr lang="fr-FR" sz="2000" dirty="0">
                  <a:solidFill>
                    <a:srgbClr val="545454"/>
                  </a:solidFill>
                  <a:latin typeface="Oswald" panose="020B0604020202020204" charset="0"/>
                </a:rPr>
                <a:t>de l’appellation Côtes de Provence se niche un joyau viticole, Le Château La </a:t>
              </a:r>
              <a:r>
                <a:rPr lang="fr-FR" sz="2000" dirty="0" err="1">
                  <a:solidFill>
                    <a:srgbClr val="545454"/>
                  </a:solidFill>
                  <a:latin typeface="Oswald" panose="020B0604020202020204" charset="0"/>
                </a:rPr>
                <a:t>Gordonne</a:t>
              </a:r>
              <a:r>
                <a:rPr lang="fr-FR" sz="2000" dirty="0">
                  <a:solidFill>
                    <a:srgbClr val="545454"/>
                  </a:solidFill>
                  <a:latin typeface="Oswald" panose="020B0604020202020204" charset="0"/>
                </a:rPr>
                <a:t> est une propriété unique en Provence. D’un seul tenant avec 310 hectares de vignes plantées dans un exceptionnel cirque de schiste orienté vers la mer, il bénéficie d’un microclimat </a:t>
              </a:r>
              <a:r>
                <a:rPr lang="fr-FR" sz="2000" dirty="0" smtClean="0">
                  <a:solidFill>
                    <a:srgbClr val="545454"/>
                  </a:solidFill>
                  <a:latin typeface="Oswald" panose="020B0604020202020204" charset="0"/>
                </a:rPr>
                <a:t>particulier.</a:t>
              </a:r>
            </a:p>
            <a:p>
              <a:pPr>
                <a:lnSpc>
                  <a:spcPts val="2799"/>
                </a:lnSpc>
              </a:pPr>
              <a:endParaRPr lang="fr-FR" sz="2000" dirty="0">
                <a:solidFill>
                  <a:srgbClr val="545454"/>
                </a:solidFill>
                <a:latin typeface="Oswald" panose="020B0604020202020204" charset="0"/>
              </a:endParaRPr>
            </a:p>
            <a:p>
              <a:pPr>
                <a:lnSpc>
                  <a:spcPts val="2799"/>
                </a:lnSpc>
              </a:pPr>
              <a:r>
                <a:rPr lang="fr-FR" sz="2000" dirty="0" smtClean="0">
                  <a:solidFill>
                    <a:srgbClr val="545454"/>
                  </a:solidFill>
                  <a:latin typeface="Oswald" panose="020B0604020202020204" charset="0"/>
                </a:rPr>
                <a:t>Situé </a:t>
              </a:r>
              <a:r>
                <a:rPr lang="fr-FR" sz="2000" dirty="0">
                  <a:solidFill>
                    <a:srgbClr val="545454"/>
                  </a:solidFill>
                  <a:latin typeface="Oswald" panose="020B0604020202020204" charset="0"/>
                </a:rPr>
                <a:t>sur les coteaux de </a:t>
              </a:r>
              <a:r>
                <a:rPr lang="fr-FR" sz="2000" dirty="0" err="1">
                  <a:solidFill>
                    <a:srgbClr val="545454"/>
                  </a:solidFill>
                  <a:latin typeface="Oswald" panose="020B0604020202020204" charset="0"/>
                </a:rPr>
                <a:t>Pierrefeu</a:t>
              </a:r>
              <a:r>
                <a:rPr lang="fr-FR" sz="2000" dirty="0">
                  <a:solidFill>
                    <a:srgbClr val="545454"/>
                  </a:solidFill>
                  <a:latin typeface="Oswald" panose="020B0604020202020204" charset="0"/>
                </a:rPr>
                <a:t>-du-Var au </a:t>
              </a:r>
              <a:r>
                <a:rPr lang="fr-FR" sz="2000" dirty="0" err="1" smtClean="0">
                  <a:solidFill>
                    <a:srgbClr val="545454"/>
                  </a:solidFill>
                  <a:latin typeface="Oswald" panose="020B0604020202020204" charset="0"/>
                </a:rPr>
                <a:t>coeur</a:t>
              </a:r>
              <a:r>
                <a:rPr lang="fr-FR" sz="2000" dirty="0" smtClean="0">
                  <a:solidFill>
                    <a:srgbClr val="545454"/>
                  </a:solidFill>
                  <a:latin typeface="Oswald" panose="020B0604020202020204" charset="0"/>
                </a:rPr>
                <a:t> </a:t>
              </a:r>
              <a:r>
                <a:rPr lang="fr-FR" sz="2000" dirty="0">
                  <a:solidFill>
                    <a:srgbClr val="545454"/>
                  </a:solidFill>
                  <a:latin typeface="Oswald" panose="020B0604020202020204" charset="0"/>
                </a:rPr>
                <a:t>du massif des Maures, ce vaste vignoble, offre une terre généreuse et gorgée de soleil. Cette propriété viticole est une harmonie faite de plusieurs parcelles choyées et cultivées différemment. Elle permet la déclinaison des assemblages parfaits qui composent les cuvées du Château La </a:t>
              </a:r>
              <a:r>
                <a:rPr lang="fr-FR" sz="2000" dirty="0" err="1">
                  <a:solidFill>
                    <a:srgbClr val="545454"/>
                  </a:solidFill>
                  <a:latin typeface="Oswald" panose="020B0604020202020204" charset="0"/>
                </a:rPr>
                <a:t>Gordonne</a:t>
              </a:r>
              <a:r>
                <a:rPr lang="fr-FR" sz="2000" dirty="0">
                  <a:solidFill>
                    <a:srgbClr val="545454"/>
                  </a:solidFill>
                  <a:latin typeface="Oswald" panose="020B0604020202020204" charset="0"/>
                </a:rPr>
                <a:t>.</a:t>
              </a:r>
              <a:endParaRPr lang="en-US" sz="2000" dirty="0" smtClean="0">
                <a:solidFill>
                  <a:srgbClr val="545454"/>
                </a:solidFill>
                <a:latin typeface="Oswald" panose="020B0604020202020204" charset="0"/>
              </a:endParaRPr>
            </a:p>
            <a:p>
              <a:pPr>
                <a:lnSpc>
                  <a:spcPts val="2799"/>
                </a:lnSpc>
              </a:pPr>
              <a:endParaRPr lang="en-US" sz="1999" dirty="0">
                <a:solidFill>
                  <a:srgbClr val="545454"/>
                </a:solidFill>
                <a:latin typeface="Oswald"/>
              </a:endParaRPr>
            </a:p>
            <a:p>
              <a:pPr>
                <a:lnSpc>
                  <a:spcPts val="2799"/>
                </a:lnSpc>
              </a:pPr>
              <a:r>
                <a:rPr lang="fr-FR" sz="2000" dirty="0" smtClean="0">
                  <a:solidFill>
                    <a:srgbClr val="545454"/>
                  </a:solidFill>
                  <a:latin typeface="Oswald" panose="020B0604020202020204" charset="0"/>
                </a:rPr>
                <a:t>L’équilibre </a:t>
              </a:r>
              <a:r>
                <a:rPr lang="fr-FR" sz="2000" dirty="0">
                  <a:solidFill>
                    <a:srgbClr val="545454"/>
                  </a:solidFill>
                  <a:latin typeface="Oswald" panose="020B0604020202020204" charset="0"/>
                </a:rPr>
                <a:t>et l’harmonie sont les maîtres-mots du travail de la sélection et de la montée en gamme qui guide chacun </a:t>
              </a:r>
              <a:r>
                <a:rPr lang="fr-FR" sz="2000" dirty="0" smtClean="0">
                  <a:solidFill>
                    <a:srgbClr val="545454"/>
                  </a:solidFill>
                  <a:latin typeface="Oswald" panose="020B0604020202020204" charset="0"/>
                </a:rPr>
                <a:t>des travaux du maître de Chai, </a:t>
              </a:r>
              <a:r>
                <a:rPr lang="fr-FR" sz="2000" dirty="0">
                  <a:solidFill>
                    <a:srgbClr val="545454"/>
                  </a:solidFill>
                  <a:latin typeface="Oswald" panose="020B0604020202020204" charset="0"/>
                </a:rPr>
                <a:t>de la vigne au verre. </a:t>
              </a:r>
              <a:endParaRPr lang="en-US" sz="1999" dirty="0">
                <a:solidFill>
                  <a:srgbClr val="545454"/>
                </a:solidFill>
                <a:latin typeface="Oswald" panose="020B0604020202020204" charset="0"/>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9562648" y="338716"/>
            <a:ext cx="8725352" cy="9609568"/>
          </a:xfrm>
          <a:prstGeom prst="rect">
            <a:avLst/>
          </a:prstGeom>
          <a:solidFill>
            <a:srgbClr val="FFFFFF"/>
          </a:solidFill>
        </p:spPr>
      </p:sp>
      <p:sp>
        <p:nvSpPr>
          <p:cNvPr id="4" name="Freeform 4"/>
          <p:cNvSpPr/>
          <p:nvPr/>
        </p:nvSpPr>
        <p:spPr>
          <a:xfrm>
            <a:off x="1028700" y="6734698"/>
            <a:ext cx="3023058" cy="1506221"/>
          </a:xfrm>
          <a:custGeom>
            <a:avLst/>
            <a:gdLst/>
            <a:ahLst/>
            <a:cxnLst/>
            <a:rect l="l" t="t" r="r" b="b"/>
            <a:pathLst>
              <a:path w="3023058" h="1506221">
                <a:moveTo>
                  <a:pt x="0" y="0"/>
                </a:moveTo>
                <a:lnTo>
                  <a:pt x="3023058" y="0"/>
                </a:lnTo>
                <a:lnTo>
                  <a:pt x="3023058" y="1506221"/>
                </a:lnTo>
                <a:lnTo>
                  <a:pt x="0" y="1506221"/>
                </a:lnTo>
                <a:lnTo>
                  <a:pt x="0" y="0"/>
                </a:lnTo>
                <a:close/>
              </a:path>
            </a:pathLst>
          </a:custGeom>
          <a:blipFill>
            <a:blip r:embed="rId3"/>
            <a:stretch>
              <a:fillRect l="-4383" r="-4383"/>
            </a:stretch>
          </a:blipFill>
        </p:spPr>
      </p:sp>
      <p:grpSp>
        <p:nvGrpSpPr>
          <p:cNvPr id="5" name="Group 5"/>
          <p:cNvGrpSpPr/>
          <p:nvPr/>
        </p:nvGrpSpPr>
        <p:grpSpPr>
          <a:xfrm>
            <a:off x="10580728" y="616194"/>
            <a:ext cx="6689193" cy="9054611"/>
            <a:chOff x="0" y="0"/>
            <a:chExt cx="8918924" cy="12072815"/>
          </a:xfrm>
        </p:grpSpPr>
        <p:pic>
          <p:nvPicPr>
            <p:cNvPr id="6" name="Picture 6"/>
            <p:cNvPicPr>
              <a:picLocks noChangeAspect="1"/>
            </p:cNvPicPr>
            <p:nvPr/>
          </p:nvPicPr>
          <p:blipFill>
            <a:blip r:embed="rId4"/>
            <a:srcRect t="9221" b="536"/>
            <a:stretch>
              <a:fillRect/>
            </a:stretch>
          </p:blipFill>
          <p:spPr>
            <a:xfrm>
              <a:off x="0" y="0"/>
              <a:ext cx="8918924" cy="12072815"/>
            </a:xfrm>
            <a:prstGeom prst="rect">
              <a:avLst/>
            </a:prstGeom>
          </p:spPr>
        </p:pic>
      </p:grpSp>
      <p:grpSp>
        <p:nvGrpSpPr>
          <p:cNvPr id="7" name="Group 7"/>
          <p:cNvGrpSpPr/>
          <p:nvPr/>
        </p:nvGrpSpPr>
        <p:grpSpPr>
          <a:xfrm>
            <a:off x="1028700" y="2023229"/>
            <a:ext cx="7814059" cy="4241340"/>
            <a:chOff x="0" y="85725"/>
            <a:chExt cx="10418745" cy="5655119"/>
          </a:xfrm>
        </p:grpSpPr>
        <p:sp>
          <p:nvSpPr>
            <p:cNvPr id="8" name="TextBox 8"/>
            <p:cNvSpPr txBox="1"/>
            <p:nvPr/>
          </p:nvSpPr>
          <p:spPr>
            <a:xfrm>
              <a:off x="0" y="85725"/>
              <a:ext cx="10412867" cy="1743075"/>
            </a:xfrm>
            <a:prstGeom prst="rect">
              <a:avLst/>
            </a:prstGeom>
          </p:spPr>
          <p:txBody>
            <a:bodyPr lIns="0" tIns="0" rIns="0" bIns="0" rtlCol="0" anchor="t">
              <a:spAutoFit/>
            </a:bodyPr>
            <a:lstStyle/>
            <a:p>
              <a:pPr algn="l">
                <a:lnSpc>
                  <a:spcPts val="9900"/>
                </a:lnSpc>
              </a:pPr>
              <a:r>
                <a:rPr lang="en-US" sz="9000">
                  <a:solidFill>
                    <a:srgbClr val="A17A4C"/>
                  </a:solidFill>
                  <a:latin typeface="Oswald"/>
                </a:rPr>
                <a:t>JULIEN FORT</a:t>
              </a:r>
            </a:p>
          </p:txBody>
        </p:sp>
        <p:sp>
          <p:nvSpPr>
            <p:cNvPr id="9" name="TextBox 9"/>
            <p:cNvSpPr txBox="1"/>
            <p:nvPr/>
          </p:nvSpPr>
          <p:spPr>
            <a:xfrm>
              <a:off x="0" y="2260526"/>
              <a:ext cx="10418745" cy="724747"/>
            </a:xfrm>
            <a:prstGeom prst="rect">
              <a:avLst/>
            </a:prstGeom>
          </p:spPr>
          <p:txBody>
            <a:bodyPr lIns="0" tIns="0" rIns="0" bIns="0" rtlCol="0" anchor="t">
              <a:spAutoFit/>
            </a:bodyPr>
            <a:lstStyle/>
            <a:p>
              <a:pPr algn="l">
                <a:lnSpc>
                  <a:spcPts val="4180"/>
                </a:lnSpc>
              </a:pPr>
              <a:r>
                <a:rPr lang="en-US" sz="3800" spc="190" dirty="0" smtClean="0">
                  <a:solidFill>
                    <a:srgbClr val="52584D"/>
                  </a:solidFill>
                  <a:latin typeface="Oswald"/>
                </a:rPr>
                <a:t>Maître de Chai</a:t>
              </a:r>
              <a:endParaRPr lang="en-US" sz="3800" spc="190" dirty="0">
                <a:solidFill>
                  <a:srgbClr val="52584D"/>
                </a:solidFill>
                <a:latin typeface="Oswald"/>
              </a:endParaRPr>
            </a:p>
          </p:txBody>
        </p:sp>
        <p:sp>
          <p:nvSpPr>
            <p:cNvPr id="10" name="TextBox 10"/>
            <p:cNvSpPr txBox="1"/>
            <p:nvPr/>
          </p:nvSpPr>
          <p:spPr>
            <a:xfrm>
              <a:off x="0" y="3552211"/>
              <a:ext cx="10402328" cy="2188633"/>
            </a:xfrm>
            <a:prstGeom prst="rect">
              <a:avLst/>
            </a:prstGeom>
          </p:spPr>
          <p:txBody>
            <a:bodyPr lIns="0" tIns="0" rIns="0" bIns="0" rtlCol="0" anchor="t">
              <a:spAutoFit/>
            </a:bodyPr>
            <a:lstStyle/>
            <a:p>
              <a:pPr>
                <a:lnSpc>
                  <a:spcPts val="3219"/>
                </a:lnSpc>
              </a:pPr>
              <a:r>
                <a:rPr lang="fr-FR" sz="2000" dirty="0">
                  <a:solidFill>
                    <a:srgbClr val="545454"/>
                  </a:solidFill>
                  <a:latin typeface="Oswald" panose="020B0604020202020204" charset="0"/>
                </a:rPr>
                <a:t>Le Château La </a:t>
              </a:r>
              <a:r>
                <a:rPr lang="fr-FR" sz="2000" dirty="0" err="1">
                  <a:solidFill>
                    <a:srgbClr val="545454"/>
                  </a:solidFill>
                  <a:latin typeface="Oswald" panose="020B0604020202020204" charset="0"/>
                </a:rPr>
                <a:t>Gordonne</a:t>
              </a:r>
              <a:r>
                <a:rPr lang="fr-FR" sz="2000" dirty="0">
                  <a:solidFill>
                    <a:srgbClr val="545454"/>
                  </a:solidFill>
                  <a:latin typeface="Oswald" panose="020B0604020202020204" charset="0"/>
                </a:rPr>
                <a:t> est pour Julien Fort, le Maître de Chai, un terrain d’expression formidable. Aux côtés des équipes du Château, il a l’opportunité de guider l’expression des nombreux micros-terroirs en cirque de la propriété vers toujours plus de finesse, de complexité et de fraîcheur.</a:t>
              </a:r>
              <a:endParaRPr lang="en-US" sz="2000" dirty="0">
                <a:solidFill>
                  <a:srgbClr val="545454"/>
                </a:solidFill>
                <a:latin typeface="Oswald" panose="020B0604020202020204" charset="0"/>
              </a:endParaRPr>
            </a:p>
          </p:txBody>
        </p:sp>
      </p:grpSp>
      <p:sp>
        <p:nvSpPr>
          <p:cNvPr id="11" name="TextBox 11"/>
          <p:cNvSpPr txBox="1"/>
          <p:nvPr/>
        </p:nvSpPr>
        <p:spPr>
          <a:xfrm>
            <a:off x="4364736" y="6797424"/>
            <a:ext cx="4703063" cy="1590179"/>
          </a:xfrm>
          <a:prstGeom prst="rect">
            <a:avLst/>
          </a:prstGeom>
        </p:spPr>
        <p:txBody>
          <a:bodyPr wrap="square" lIns="0" tIns="0" rIns="0" bIns="0" rtlCol="0" anchor="t">
            <a:spAutoFit/>
          </a:bodyPr>
          <a:lstStyle/>
          <a:p>
            <a:pPr algn="ctr">
              <a:lnSpc>
                <a:spcPts val="3079"/>
              </a:lnSpc>
            </a:pPr>
            <a:r>
              <a:rPr lang="fr-FR" dirty="0">
                <a:solidFill>
                  <a:srgbClr val="000000"/>
                </a:solidFill>
                <a:latin typeface="DIN Condensed"/>
              </a:rPr>
              <a:t>Récompensé par le Drinks </a:t>
            </a:r>
            <a:r>
              <a:rPr lang="fr-FR" dirty="0" smtClean="0">
                <a:solidFill>
                  <a:srgbClr val="000000"/>
                </a:solidFill>
                <a:latin typeface="DIN Condensed"/>
              </a:rPr>
              <a:t>Business</a:t>
            </a:r>
          </a:p>
          <a:p>
            <a:pPr algn="ctr">
              <a:lnSpc>
                <a:spcPts val="3079"/>
              </a:lnSpc>
            </a:pPr>
            <a:r>
              <a:rPr lang="fr-FR" dirty="0" smtClean="0">
                <a:solidFill>
                  <a:srgbClr val="000000"/>
                </a:solidFill>
                <a:latin typeface="DIN Condensed"/>
              </a:rPr>
              <a:t>Le </a:t>
            </a:r>
            <a:r>
              <a:rPr lang="fr-FR" dirty="0">
                <a:solidFill>
                  <a:srgbClr val="000000"/>
                </a:solidFill>
                <a:latin typeface="DIN Condensed"/>
              </a:rPr>
              <a:t>Master </a:t>
            </a:r>
            <a:r>
              <a:rPr lang="fr-FR" dirty="0" err="1">
                <a:solidFill>
                  <a:srgbClr val="000000"/>
                </a:solidFill>
                <a:latin typeface="DIN Condensed"/>
              </a:rPr>
              <a:t>Winemaker</a:t>
            </a:r>
            <a:r>
              <a:rPr lang="fr-FR" dirty="0">
                <a:solidFill>
                  <a:srgbClr val="000000"/>
                </a:solidFill>
                <a:latin typeface="DIN Condensed"/>
              </a:rPr>
              <a:t> </a:t>
            </a:r>
            <a:r>
              <a:rPr lang="fr-FR" dirty="0" smtClean="0">
                <a:solidFill>
                  <a:srgbClr val="000000"/>
                </a:solidFill>
                <a:latin typeface="DIN Condensed"/>
              </a:rPr>
              <a:t>100</a:t>
            </a:r>
          </a:p>
          <a:p>
            <a:pPr algn="ctr">
              <a:lnSpc>
                <a:spcPts val="3079"/>
              </a:lnSpc>
            </a:pPr>
            <a:r>
              <a:rPr lang="fr-FR" dirty="0" smtClean="0">
                <a:solidFill>
                  <a:srgbClr val="000000"/>
                </a:solidFill>
                <a:latin typeface="DIN Pro" panose="020B0604020202020204" charset="0"/>
                <a:cs typeface="DIN Pro" panose="020B0604020202020204" charset="0"/>
              </a:rPr>
              <a:t>Une publication qui célèbre les 100 meilleurs </a:t>
            </a:r>
            <a:r>
              <a:rPr lang="fr-FR" dirty="0" err="1" smtClean="0">
                <a:solidFill>
                  <a:srgbClr val="000000"/>
                </a:solidFill>
                <a:latin typeface="DIN Pro" panose="020B0604020202020204" charset="0"/>
                <a:cs typeface="DIN Pro" panose="020B0604020202020204" charset="0"/>
              </a:rPr>
              <a:t>winemakers</a:t>
            </a:r>
            <a:r>
              <a:rPr lang="fr-FR" dirty="0" smtClean="0">
                <a:solidFill>
                  <a:srgbClr val="000000"/>
                </a:solidFill>
                <a:latin typeface="DIN Pro" panose="020B0604020202020204" charset="0"/>
                <a:cs typeface="DIN Pro" panose="020B0604020202020204" charset="0"/>
              </a:rPr>
              <a:t> à l'origine de certains des vins les plus primés au monde.</a:t>
            </a:r>
            <a:endParaRPr lang="en-US" dirty="0">
              <a:solidFill>
                <a:srgbClr val="000000"/>
              </a:solidFill>
              <a:latin typeface="DIN Pro" panose="020B0604020202020204" charset="0"/>
              <a:cs typeface="DIN Pro" panose="020B060402020202020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42950" y="9829800"/>
            <a:ext cx="19773900" cy="876300"/>
          </a:xfrm>
          <a:prstGeom prst="rect">
            <a:avLst/>
          </a:prstGeom>
          <a:solidFill>
            <a:srgbClr val="D9D9D9"/>
          </a:solidFill>
        </p:spPr>
      </p:sp>
      <p:sp>
        <p:nvSpPr>
          <p:cNvPr id="3" name="Freeform 3"/>
          <p:cNvSpPr/>
          <p:nvPr/>
        </p:nvSpPr>
        <p:spPr>
          <a:xfrm>
            <a:off x="11486853" y="434208"/>
            <a:ext cx="5974256" cy="8961383"/>
          </a:xfrm>
          <a:custGeom>
            <a:avLst/>
            <a:gdLst/>
            <a:ahLst/>
            <a:cxnLst/>
            <a:rect l="l" t="t" r="r" b="b"/>
            <a:pathLst>
              <a:path w="5974256" h="8961383">
                <a:moveTo>
                  <a:pt x="0" y="0"/>
                </a:moveTo>
                <a:lnTo>
                  <a:pt x="5974256" y="0"/>
                </a:lnTo>
                <a:lnTo>
                  <a:pt x="5974256" y="8961384"/>
                </a:lnTo>
                <a:lnTo>
                  <a:pt x="0" y="8961384"/>
                </a:lnTo>
                <a:lnTo>
                  <a:pt x="0" y="0"/>
                </a:lnTo>
                <a:close/>
              </a:path>
            </a:pathLst>
          </a:custGeom>
          <a:blipFill>
            <a:blip r:embed="rId2"/>
            <a:stretch>
              <a:fillRect/>
            </a:stretch>
          </a:blipFill>
        </p:spPr>
      </p:sp>
      <p:sp>
        <p:nvSpPr>
          <p:cNvPr id="4" name="Freeform 4"/>
          <p:cNvSpPr/>
          <p:nvPr/>
        </p:nvSpPr>
        <p:spPr>
          <a:xfrm>
            <a:off x="1028700" y="6855747"/>
            <a:ext cx="2939787" cy="1786550"/>
          </a:xfrm>
          <a:custGeom>
            <a:avLst/>
            <a:gdLst/>
            <a:ahLst/>
            <a:cxnLst/>
            <a:rect l="l" t="t" r="r" b="b"/>
            <a:pathLst>
              <a:path w="2939787" h="1786550">
                <a:moveTo>
                  <a:pt x="0" y="0"/>
                </a:moveTo>
                <a:lnTo>
                  <a:pt x="2939787" y="0"/>
                </a:lnTo>
                <a:lnTo>
                  <a:pt x="2939787" y="1786550"/>
                </a:lnTo>
                <a:lnTo>
                  <a:pt x="0" y="1786550"/>
                </a:lnTo>
                <a:lnTo>
                  <a:pt x="0" y="0"/>
                </a:lnTo>
                <a:close/>
              </a:path>
            </a:pathLst>
          </a:custGeom>
          <a:blipFill>
            <a:blip r:embed="rId3"/>
            <a:stretch>
              <a:fillRect/>
            </a:stretch>
          </a:blipFill>
        </p:spPr>
      </p:sp>
      <p:grpSp>
        <p:nvGrpSpPr>
          <p:cNvPr id="5" name="Group 5"/>
          <p:cNvGrpSpPr/>
          <p:nvPr/>
        </p:nvGrpSpPr>
        <p:grpSpPr>
          <a:xfrm>
            <a:off x="4686184" y="3458080"/>
            <a:ext cx="6800670" cy="5937511"/>
            <a:chOff x="0" y="0"/>
            <a:chExt cx="9067560" cy="7916682"/>
          </a:xfrm>
        </p:grpSpPr>
        <p:sp>
          <p:nvSpPr>
            <p:cNvPr id="6" name="Freeform 6"/>
            <p:cNvSpPr/>
            <p:nvPr/>
          </p:nvSpPr>
          <p:spPr>
            <a:xfrm>
              <a:off x="2857887" y="0"/>
              <a:ext cx="3493236" cy="7916682"/>
            </a:xfrm>
            <a:custGeom>
              <a:avLst/>
              <a:gdLst/>
              <a:ahLst/>
              <a:cxnLst/>
              <a:rect l="l" t="t" r="r" b="b"/>
              <a:pathLst>
                <a:path w="3493236" h="7916682">
                  <a:moveTo>
                    <a:pt x="0" y="0"/>
                  </a:moveTo>
                  <a:lnTo>
                    <a:pt x="3493236" y="0"/>
                  </a:lnTo>
                  <a:lnTo>
                    <a:pt x="3493236" y="7916682"/>
                  </a:lnTo>
                  <a:lnTo>
                    <a:pt x="0" y="7916682"/>
                  </a:lnTo>
                  <a:lnTo>
                    <a:pt x="0" y="0"/>
                  </a:lnTo>
                  <a:close/>
                </a:path>
              </a:pathLst>
            </a:custGeom>
            <a:blipFill>
              <a:blip r:embed="rId4"/>
              <a:stretch>
                <a:fillRect/>
              </a:stretch>
            </a:blipFill>
          </p:spPr>
        </p:sp>
        <p:sp>
          <p:nvSpPr>
            <p:cNvPr id="7" name="Freeform 7"/>
            <p:cNvSpPr/>
            <p:nvPr/>
          </p:nvSpPr>
          <p:spPr>
            <a:xfrm>
              <a:off x="0" y="0"/>
              <a:ext cx="3493236" cy="7916682"/>
            </a:xfrm>
            <a:custGeom>
              <a:avLst/>
              <a:gdLst/>
              <a:ahLst/>
              <a:cxnLst/>
              <a:rect l="l" t="t" r="r" b="b"/>
              <a:pathLst>
                <a:path w="3493236" h="7916682">
                  <a:moveTo>
                    <a:pt x="0" y="0"/>
                  </a:moveTo>
                  <a:lnTo>
                    <a:pt x="3493236" y="0"/>
                  </a:lnTo>
                  <a:lnTo>
                    <a:pt x="3493236" y="7916682"/>
                  </a:lnTo>
                  <a:lnTo>
                    <a:pt x="0" y="7916682"/>
                  </a:lnTo>
                  <a:lnTo>
                    <a:pt x="0" y="0"/>
                  </a:lnTo>
                  <a:close/>
                </a:path>
              </a:pathLst>
            </a:custGeom>
            <a:blipFill>
              <a:blip r:embed="rId5"/>
              <a:stretch>
                <a:fillRect/>
              </a:stretch>
            </a:blipFill>
          </p:spPr>
        </p:sp>
        <p:sp>
          <p:nvSpPr>
            <p:cNvPr id="8" name="Freeform 8"/>
            <p:cNvSpPr/>
            <p:nvPr/>
          </p:nvSpPr>
          <p:spPr>
            <a:xfrm>
              <a:off x="5566709" y="0"/>
              <a:ext cx="3500851" cy="7742576"/>
            </a:xfrm>
            <a:custGeom>
              <a:avLst/>
              <a:gdLst/>
              <a:ahLst/>
              <a:cxnLst/>
              <a:rect l="l" t="t" r="r" b="b"/>
              <a:pathLst>
                <a:path w="3500851" h="7742576">
                  <a:moveTo>
                    <a:pt x="0" y="0"/>
                  </a:moveTo>
                  <a:lnTo>
                    <a:pt x="3500851" y="0"/>
                  </a:lnTo>
                  <a:lnTo>
                    <a:pt x="3500851" y="7742576"/>
                  </a:lnTo>
                  <a:lnTo>
                    <a:pt x="0" y="7742576"/>
                  </a:lnTo>
                  <a:lnTo>
                    <a:pt x="0" y="0"/>
                  </a:lnTo>
                  <a:close/>
                </a:path>
              </a:pathLst>
            </a:custGeom>
            <a:blipFill>
              <a:blip r:embed="rId6"/>
              <a:stretch>
                <a:fillRect b="-2471"/>
              </a:stretch>
            </a:blipFill>
          </p:spPr>
        </p:sp>
      </p:grpSp>
      <p:grpSp>
        <p:nvGrpSpPr>
          <p:cNvPr id="9" name="Group 9"/>
          <p:cNvGrpSpPr/>
          <p:nvPr/>
        </p:nvGrpSpPr>
        <p:grpSpPr>
          <a:xfrm>
            <a:off x="1028700" y="2634181"/>
            <a:ext cx="9833359" cy="2118173"/>
            <a:chOff x="0" y="0"/>
            <a:chExt cx="13111145" cy="2824230"/>
          </a:xfrm>
        </p:grpSpPr>
        <p:sp>
          <p:nvSpPr>
            <p:cNvPr id="10" name="TextBox 10"/>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A17A4C"/>
                  </a:solidFill>
                  <a:latin typeface="Oswald"/>
                </a:rPr>
                <a:t>LA TRILOGIE</a:t>
              </a:r>
            </a:p>
          </p:txBody>
        </p:sp>
        <p:sp>
          <p:nvSpPr>
            <p:cNvPr id="11" name="TextBox 11"/>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A17A4C"/>
                  </a:solidFill>
                  <a:latin typeface="Oswald"/>
                </a:rPr>
                <a:t>CHÂTEAU LA GORDONNE</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66505" r="-66505"/>
            </a:stretch>
          </a:blipFill>
        </p:spPr>
      </p:sp>
      <p:sp>
        <p:nvSpPr>
          <p:cNvPr id="3" name="AutoShape 3"/>
          <p:cNvSpPr/>
          <p:nvPr/>
        </p:nvSpPr>
        <p:spPr>
          <a:xfrm>
            <a:off x="0" y="9829800"/>
            <a:ext cx="18288000" cy="457200"/>
          </a:xfrm>
          <a:prstGeom prst="rect">
            <a:avLst/>
          </a:prstGeom>
          <a:solidFill>
            <a:srgbClr val="D9D9D9">
              <a:alpha val="30980"/>
            </a:srgbClr>
          </a:solidFill>
        </p:spPr>
      </p:sp>
      <p:sp>
        <p:nvSpPr>
          <p:cNvPr id="4" name="Freeform 4"/>
          <p:cNvSpPr/>
          <p:nvPr/>
        </p:nvSpPr>
        <p:spPr>
          <a:xfrm>
            <a:off x="233589" y="7353739"/>
            <a:ext cx="4957806" cy="1634010"/>
          </a:xfrm>
          <a:custGeom>
            <a:avLst/>
            <a:gdLst/>
            <a:ahLst/>
            <a:cxnLst/>
            <a:rect l="l" t="t" r="r" b="b"/>
            <a:pathLst>
              <a:path w="4957806" h="1634010">
                <a:moveTo>
                  <a:pt x="0" y="0"/>
                </a:moveTo>
                <a:lnTo>
                  <a:pt x="4957806" y="0"/>
                </a:lnTo>
                <a:lnTo>
                  <a:pt x="4957806" y="1634010"/>
                </a:lnTo>
                <a:lnTo>
                  <a:pt x="0" y="1634010"/>
                </a:lnTo>
                <a:lnTo>
                  <a:pt x="0" y="0"/>
                </a:lnTo>
                <a:close/>
              </a:path>
            </a:pathLst>
          </a:custGeom>
          <a:blipFill>
            <a:blip r:embed="rId3"/>
            <a:stretch>
              <a:fillRect/>
            </a:stretch>
          </a:blipFill>
        </p:spPr>
      </p:sp>
      <p:grpSp>
        <p:nvGrpSpPr>
          <p:cNvPr id="5" name="Group 5"/>
          <p:cNvGrpSpPr/>
          <p:nvPr/>
        </p:nvGrpSpPr>
        <p:grpSpPr>
          <a:xfrm>
            <a:off x="1028700" y="3346687"/>
            <a:ext cx="9833359" cy="3198202"/>
            <a:chOff x="0" y="38100"/>
            <a:chExt cx="13111145" cy="4264271"/>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PINK FLAMINGO </a:t>
              </a: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8" name="TextBox 8"/>
            <p:cNvSpPr txBox="1"/>
            <p:nvPr/>
          </p:nvSpPr>
          <p:spPr>
            <a:xfrm>
              <a:off x="0" y="3635522"/>
              <a:ext cx="13111145" cy="666849"/>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EN </a:t>
              </a:r>
              <a:r>
                <a:rPr lang="en-US" sz="2800" dirty="0">
                  <a:solidFill>
                    <a:srgbClr val="916D43"/>
                  </a:solidFill>
                  <a:latin typeface="Montserrat Classic"/>
                </a:rPr>
                <a:t>CAMARGUE </a:t>
              </a:r>
            </a:p>
          </p:txBody>
        </p:sp>
      </p:grpSp>
      <p:sp>
        <p:nvSpPr>
          <p:cNvPr id="9" name="Freeform 9"/>
          <p:cNvSpPr/>
          <p:nvPr/>
        </p:nvSpPr>
        <p:spPr>
          <a:xfrm>
            <a:off x="9462562" y="434208"/>
            <a:ext cx="1399497" cy="1399497"/>
          </a:xfrm>
          <a:custGeom>
            <a:avLst/>
            <a:gdLst/>
            <a:ahLst/>
            <a:cxnLst/>
            <a:rect l="l" t="t" r="r" b="b"/>
            <a:pathLst>
              <a:path w="1399497" h="1399497">
                <a:moveTo>
                  <a:pt x="0" y="0"/>
                </a:moveTo>
                <a:lnTo>
                  <a:pt x="1399497" y="0"/>
                </a:lnTo>
                <a:lnTo>
                  <a:pt x="1399497" y="1399497"/>
                </a:lnTo>
                <a:lnTo>
                  <a:pt x="0" y="1399497"/>
                </a:lnTo>
                <a:lnTo>
                  <a:pt x="0" y="0"/>
                </a:lnTo>
                <a:close/>
              </a:path>
            </a:pathLst>
          </a:custGeom>
          <a:blipFill>
            <a:blip r:embed="rId4"/>
            <a:stretch>
              <a:fillRect/>
            </a:stretch>
          </a:blipFill>
        </p:spPr>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FDF7F7">
              <a:alpha val="30980"/>
            </a:srgbClr>
          </a:solidFill>
        </p:spPr>
      </p:sp>
      <p:sp>
        <p:nvSpPr>
          <p:cNvPr id="3" name="AutoShape 3"/>
          <p:cNvSpPr/>
          <p:nvPr/>
        </p:nvSpPr>
        <p:spPr>
          <a:xfrm>
            <a:off x="9144000" y="338716"/>
            <a:ext cx="8725352" cy="9609568"/>
          </a:xfrm>
          <a:prstGeom prst="rect">
            <a:avLst/>
          </a:prstGeom>
          <a:solidFill>
            <a:srgbClr val="FFFFFF"/>
          </a:solidFill>
        </p:spPr>
      </p:sp>
      <p:sp>
        <p:nvSpPr>
          <p:cNvPr id="4" name="Freeform 4"/>
          <p:cNvSpPr/>
          <p:nvPr/>
        </p:nvSpPr>
        <p:spPr>
          <a:xfrm>
            <a:off x="10309124" y="5358869"/>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2"/>
            <a:stretch>
              <a:fillRect/>
            </a:stretch>
          </a:blipFill>
        </p:spPr>
      </p:sp>
      <p:sp>
        <p:nvSpPr>
          <p:cNvPr id="5" name="Freeform 5"/>
          <p:cNvSpPr/>
          <p:nvPr/>
        </p:nvSpPr>
        <p:spPr>
          <a:xfrm>
            <a:off x="10309124" y="704128"/>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3"/>
            <a:stretch>
              <a:fillRect/>
            </a:stretch>
          </a:blipFill>
        </p:spPr>
      </p:sp>
      <p:sp>
        <p:nvSpPr>
          <p:cNvPr id="6" name="TextBox 6"/>
          <p:cNvSpPr txBox="1"/>
          <p:nvPr/>
        </p:nvSpPr>
        <p:spPr>
          <a:xfrm>
            <a:off x="1028700" y="984059"/>
            <a:ext cx="7809650" cy="1835155"/>
          </a:xfrm>
          <a:prstGeom prst="rect">
            <a:avLst/>
          </a:prstGeom>
        </p:spPr>
        <p:txBody>
          <a:bodyPr lIns="0" tIns="0" rIns="0" bIns="0" rtlCol="0" anchor="t">
            <a:spAutoFit/>
          </a:bodyPr>
          <a:lstStyle/>
          <a:p>
            <a:pPr algn="l">
              <a:lnSpc>
                <a:spcPts val="7150"/>
              </a:lnSpc>
            </a:pPr>
            <a:r>
              <a:rPr lang="en-US" sz="6500" dirty="0">
                <a:solidFill>
                  <a:srgbClr val="A17A4C"/>
                </a:solidFill>
                <a:latin typeface="Oswald"/>
              </a:rPr>
              <a:t>A UNIQUE VINEYARD IN CAMARGUE</a:t>
            </a:r>
          </a:p>
        </p:txBody>
      </p:sp>
      <p:sp>
        <p:nvSpPr>
          <p:cNvPr id="7" name="TextBox 7"/>
          <p:cNvSpPr txBox="1"/>
          <p:nvPr/>
        </p:nvSpPr>
        <p:spPr>
          <a:xfrm>
            <a:off x="1028700" y="3685279"/>
            <a:ext cx="7801746" cy="5950347"/>
          </a:xfrm>
          <a:prstGeom prst="rect">
            <a:avLst/>
          </a:prstGeom>
        </p:spPr>
        <p:txBody>
          <a:bodyPr lIns="0" tIns="0" rIns="0" bIns="0" rtlCol="0" anchor="t">
            <a:spAutoFit/>
          </a:bodyPr>
          <a:lstStyle/>
          <a:p>
            <a:pPr algn="just">
              <a:lnSpc>
                <a:spcPts val="2940"/>
              </a:lnSpc>
            </a:pPr>
            <a:r>
              <a:rPr lang="fr-FR" sz="2100" dirty="0" smtClean="0">
                <a:solidFill>
                  <a:srgbClr val="52584D"/>
                </a:solidFill>
                <a:latin typeface="Oswald"/>
              </a:rPr>
              <a:t>Le </a:t>
            </a:r>
            <a:r>
              <a:rPr lang="fr-FR" sz="2100" dirty="0">
                <a:solidFill>
                  <a:srgbClr val="52584D"/>
                </a:solidFill>
                <a:latin typeface="Oswald"/>
              </a:rPr>
              <a:t>vignoble de Pink </a:t>
            </a:r>
            <a:r>
              <a:rPr lang="fr-FR" sz="2100" dirty="0" err="1">
                <a:solidFill>
                  <a:srgbClr val="52584D"/>
                </a:solidFill>
                <a:latin typeface="Oswald"/>
              </a:rPr>
              <a:t>Flamingo</a:t>
            </a:r>
            <a:r>
              <a:rPr lang="fr-FR" sz="2100" dirty="0">
                <a:solidFill>
                  <a:srgbClr val="52584D"/>
                </a:solidFill>
                <a:latin typeface="Oswald"/>
              </a:rPr>
              <a:t> est l'un des plus anciens vignobles, datant de 1883. Les vins Pink </a:t>
            </a:r>
            <a:r>
              <a:rPr lang="fr-FR" sz="2100" dirty="0" err="1">
                <a:solidFill>
                  <a:srgbClr val="52584D"/>
                </a:solidFill>
                <a:latin typeface="Oswald"/>
              </a:rPr>
              <a:t>Flamingo</a:t>
            </a:r>
            <a:r>
              <a:rPr lang="fr-FR" sz="2100" dirty="0">
                <a:solidFill>
                  <a:srgbClr val="52584D"/>
                </a:solidFill>
                <a:latin typeface="Oswald"/>
              </a:rPr>
              <a:t> sont uniques, élaborés à partir de vignes plantées dans les sables de Camargue, où les ceps ont résisté aux attaques du phylloxéra, l'insecte ravageur qui sévit dans le monde entier. </a:t>
            </a:r>
            <a:endParaRPr lang="en-US" sz="2100" dirty="0" smtClean="0">
              <a:solidFill>
                <a:srgbClr val="52584D"/>
              </a:solidFill>
              <a:latin typeface="Oswald"/>
            </a:endParaRPr>
          </a:p>
          <a:p>
            <a:pPr algn="just">
              <a:lnSpc>
                <a:spcPts val="2940"/>
              </a:lnSpc>
            </a:pPr>
            <a:endParaRPr lang="en-US" sz="2100" dirty="0">
              <a:solidFill>
                <a:srgbClr val="52584D"/>
              </a:solidFill>
              <a:latin typeface="Oswald"/>
            </a:endParaRPr>
          </a:p>
          <a:p>
            <a:pPr algn="just">
              <a:lnSpc>
                <a:spcPts val="2940"/>
              </a:lnSpc>
            </a:pPr>
            <a:r>
              <a:rPr lang="fr-FR" sz="2100" dirty="0">
                <a:solidFill>
                  <a:srgbClr val="52584D"/>
                </a:solidFill>
                <a:latin typeface="Oswald"/>
              </a:rPr>
              <a:t>Le vignoble de Pink </a:t>
            </a:r>
            <a:r>
              <a:rPr lang="fr-FR" sz="2100" dirty="0" err="1">
                <a:solidFill>
                  <a:srgbClr val="52584D"/>
                </a:solidFill>
                <a:latin typeface="Oswald"/>
              </a:rPr>
              <a:t>Flamingo</a:t>
            </a:r>
            <a:r>
              <a:rPr lang="fr-FR" sz="2100" dirty="0">
                <a:solidFill>
                  <a:srgbClr val="52584D"/>
                </a:solidFill>
                <a:latin typeface="Oswald"/>
              </a:rPr>
              <a:t> en Camargue, sur des bancs de sable, dans un environnement dégagé entre mer et lagune, représente plusieurs hectares de vignes qui continuent à produire des raisins presque oubliés : ceux issus de ces ceps non greffés. Les raisins des cuvées sont récoltés à la main pendant la nuit afin de préserver leur potentiel aromatique. </a:t>
            </a:r>
            <a:endParaRPr lang="en-US" sz="2100" dirty="0">
              <a:solidFill>
                <a:srgbClr val="52584D"/>
              </a:solidFill>
              <a:latin typeface="Oswald"/>
            </a:endParaRPr>
          </a:p>
          <a:p>
            <a:pPr algn="just">
              <a:lnSpc>
                <a:spcPts val="2940"/>
              </a:lnSpc>
            </a:pPr>
            <a:endParaRPr lang="en-US" sz="2100" dirty="0">
              <a:solidFill>
                <a:srgbClr val="52584D"/>
              </a:solidFill>
              <a:latin typeface="Oswald"/>
            </a:endParaRPr>
          </a:p>
          <a:p>
            <a:pPr algn="just">
              <a:lnSpc>
                <a:spcPts val="2940"/>
              </a:lnSpc>
            </a:pPr>
            <a:r>
              <a:rPr lang="fr-FR" sz="2100" dirty="0" smtClean="0">
                <a:solidFill>
                  <a:srgbClr val="52584D"/>
                </a:solidFill>
                <a:latin typeface="Oswald"/>
              </a:rPr>
              <a:t>Le </a:t>
            </a:r>
            <a:r>
              <a:rPr lang="fr-FR" sz="2100" dirty="0">
                <a:solidFill>
                  <a:srgbClr val="52584D"/>
                </a:solidFill>
                <a:latin typeface="Oswald"/>
              </a:rPr>
              <a:t>moût obtenu par simple égouttage et un pressurage lent et </a:t>
            </a:r>
            <a:r>
              <a:rPr lang="fr-FR" sz="2100" dirty="0" smtClean="0">
                <a:solidFill>
                  <a:srgbClr val="52584D"/>
                </a:solidFill>
                <a:latin typeface="Oswald"/>
              </a:rPr>
              <a:t>doux, </a:t>
            </a:r>
            <a:r>
              <a:rPr lang="fr-FR" sz="2100" dirty="0">
                <a:solidFill>
                  <a:srgbClr val="52584D"/>
                </a:solidFill>
                <a:latin typeface="Oswald"/>
              </a:rPr>
              <a:t>est dégusté et constitue notre sélection de tête de cuvée. Il est ensuite clarifié et fermenté à température contrôlée. Les vins sont élaborés à partir du grenache, cépage royal de la Camargue. Notre vignoble est aujourd'hui entièrement certifié en viticulture biologique et produit des vins d'une extrême qualité</a:t>
            </a:r>
            <a:r>
              <a:rPr lang="fr-FR" sz="2100" dirty="0" smtClean="0">
                <a:solidFill>
                  <a:srgbClr val="52584D"/>
                </a:solidFill>
                <a:latin typeface="Oswald"/>
              </a:rPr>
              <a:t>.</a:t>
            </a:r>
            <a:endParaRPr lang="fr-FR" sz="2100" dirty="0">
              <a:solidFill>
                <a:srgbClr val="52584D"/>
              </a:solidFill>
              <a:latin typeface="Oswa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4552295"/>
            <a:ext cx="9144000" cy="4401205"/>
          </a:xfrm>
          <a:prstGeom prst="rect">
            <a:avLst/>
          </a:prstGeom>
        </p:spPr>
        <p:txBody>
          <a:bodyPr>
            <a:spAutoFit/>
          </a:bodyPr>
          <a:lstStyle/>
          <a:p>
            <a:pPr algn="just"/>
            <a:r>
              <a:rPr lang="fr-FR" sz="2000" dirty="0">
                <a:solidFill>
                  <a:srgbClr val="545454"/>
                </a:solidFill>
                <a:latin typeface="Oswald" panose="020B0604020202020204" charset="0"/>
              </a:rPr>
              <a:t>En octobre 2023, l’Appellation d’Origine Protégée Sable de Camargue est parue </a:t>
            </a:r>
            <a:r>
              <a:rPr lang="fr-FR" sz="2000" dirty="0" smtClean="0">
                <a:solidFill>
                  <a:srgbClr val="545454"/>
                </a:solidFill>
                <a:latin typeface="Oswald" panose="020B0604020202020204" charset="0"/>
              </a:rPr>
              <a:t>au Journal </a:t>
            </a:r>
            <a:r>
              <a:rPr lang="fr-FR" sz="2000" dirty="0">
                <a:solidFill>
                  <a:srgbClr val="545454"/>
                </a:solidFill>
                <a:latin typeface="Oswald" panose="020B0604020202020204" charset="0"/>
              </a:rPr>
              <a:t>Officiel </a:t>
            </a:r>
            <a:r>
              <a:rPr lang="fr-FR" sz="2000" dirty="0" smtClean="0">
                <a:solidFill>
                  <a:srgbClr val="545454"/>
                </a:solidFill>
                <a:latin typeface="Oswald" panose="020B0604020202020204" charset="0"/>
              </a:rPr>
              <a:t>de l’Union Européenne. </a:t>
            </a:r>
          </a:p>
          <a:p>
            <a:pPr algn="just"/>
            <a:endParaRPr lang="fr-FR" sz="2000" dirty="0">
              <a:solidFill>
                <a:srgbClr val="545454"/>
              </a:solidFill>
              <a:latin typeface="Oswald" panose="020B0604020202020204" charset="0"/>
            </a:endParaRPr>
          </a:p>
          <a:p>
            <a:pPr algn="just"/>
            <a:r>
              <a:rPr lang="fr-FR" sz="2000" dirty="0" smtClean="0">
                <a:solidFill>
                  <a:srgbClr val="545454"/>
                </a:solidFill>
                <a:latin typeface="Oswald" panose="020B0604020202020204" charset="0"/>
              </a:rPr>
              <a:t>Les </a:t>
            </a:r>
            <a:r>
              <a:rPr lang="fr-FR" sz="2000" dirty="0">
                <a:solidFill>
                  <a:srgbClr val="545454"/>
                </a:solidFill>
                <a:latin typeface="Oswald" panose="020B0604020202020204" charset="0"/>
              </a:rPr>
              <a:t>sables de Camargue avait déjà accédé en mai 2022 à l’Appellation </a:t>
            </a:r>
            <a:r>
              <a:rPr lang="fr-FR" sz="2000" dirty="0" smtClean="0">
                <a:solidFill>
                  <a:srgbClr val="545454"/>
                </a:solidFill>
                <a:latin typeface="Oswald" panose="020B0604020202020204" charset="0"/>
              </a:rPr>
              <a:t>d’Origine Contrôlée </a:t>
            </a:r>
            <a:r>
              <a:rPr lang="fr-FR" sz="2000" dirty="0">
                <a:solidFill>
                  <a:srgbClr val="545454"/>
                </a:solidFill>
                <a:latin typeface="Oswald" panose="020B0604020202020204" charset="0"/>
              </a:rPr>
              <a:t>en France. </a:t>
            </a:r>
            <a:r>
              <a:rPr lang="fr-FR" sz="2000" dirty="0" smtClean="0">
                <a:solidFill>
                  <a:srgbClr val="545454"/>
                </a:solidFill>
                <a:latin typeface="Oswald" panose="020B0604020202020204" charset="0"/>
              </a:rPr>
              <a:t>La reconnaissance </a:t>
            </a:r>
            <a:r>
              <a:rPr lang="fr-FR" sz="2000" dirty="0">
                <a:solidFill>
                  <a:srgbClr val="545454"/>
                </a:solidFill>
                <a:latin typeface="Oswald" panose="020B0604020202020204" charset="0"/>
              </a:rPr>
              <a:t>européenne AOP protège désormais notre terroir à </a:t>
            </a:r>
            <a:r>
              <a:rPr lang="fr-FR" sz="2000" dirty="0" smtClean="0">
                <a:solidFill>
                  <a:srgbClr val="545454"/>
                </a:solidFill>
                <a:latin typeface="Oswald" panose="020B0604020202020204" charset="0"/>
              </a:rPr>
              <a:t>l’international. Cela </a:t>
            </a:r>
            <a:r>
              <a:rPr lang="fr-FR" sz="2000" dirty="0">
                <a:solidFill>
                  <a:srgbClr val="545454"/>
                </a:solidFill>
                <a:latin typeface="Oswald" panose="020B0604020202020204" charset="0"/>
              </a:rPr>
              <a:t>concrétise le travail initié par Paul-François </a:t>
            </a:r>
            <a:r>
              <a:rPr lang="fr-FR" sz="2000" dirty="0" err="1">
                <a:solidFill>
                  <a:srgbClr val="545454"/>
                </a:solidFill>
                <a:latin typeface="Oswald" panose="020B0604020202020204" charset="0"/>
              </a:rPr>
              <a:t>Vranken</a:t>
            </a:r>
            <a:r>
              <a:rPr lang="fr-FR" sz="2000" dirty="0">
                <a:solidFill>
                  <a:srgbClr val="545454"/>
                </a:solidFill>
                <a:latin typeface="Oswald" panose="020B0604020202020204" charset="0"/>
              </a:rPr>
              <a:t> et Martial </a:t>
            </a:r>
            <a:r>
              <a:rPr lang="fr-FR" sz="2000" dirty="0" err="1">
                <a:solidFill>
                  <a:srgbClr val="545454"/>
                </a:solidFill>
                <a:latin typeface="Oswald" panose="020B0604020202020204" charset="0"/>
              </a:rPr>
              <a:t>Pelatan</a:t>
            </a:r>
            <a:r>
              <a:rPr lang="fr-FR" sz="2000" dirty="0">
                <a:solidFill>
                  <a:srgbClr val="545454"/>
                </a:solidFill>
                <a:latin typeface="Oswald" panose="020B0604020202020204" charset="0"/>
              </a:rPr>
              <a:t> en 2009 </a:t>
            </a:r>
            <a:r>
              <a:rPr lang="fr-FR" sz="2000" dirty="0" smtClean="0">
                <a:solidFill>
                  <a:srgbClr val="545454"/>
                </a:solidFill>
                <a:latin typeface="Oswald" panose="020B0604020202020204" charset="0"/>
              </a:rPr>
              <a:t>sur le </a:t>
            </a:r>
            <a:r>
              <a:rPr lang="fr-FR" sz="2000" dirty="0">
                <a:solidFill>
                  <a:srgbClr val="545454"/>
                </a:solidFill>
                <a:latin typeface="Oswald" panose="020B0604020202020204" charset="0"/>
              </a:rPr>
              <a:t>dossier </a:t>
            </a:r>
            <a:r>
              <a:rPr lang="fr-FR" sz="2000" dirty="0" smtClean="0">
                <a:solidFill>
                  <a:srgbClr val="545454"/>
                </a:solidFill>
                <a:latin typeface="Oswald" panose="020B0604020202020204" charset="0"/>
              </a:rPr>
              <a:t>de demande </a:t>
            </a:r>
            <a:r>
              <a:rPr lang="fr-FR" sz="2000" dirty="0">
                <a:solidFill>
                  <a:srgbClr val="545454"/>
                </a:solidFill>
                <a:latin typeface="Oswald" panose="020B0604020202020204" charset="0"/>
              </a:rPr>
              <a:t>d’accession à l’AOP, et poursuivi par quatorze ans de réflexions et négociations avec </a:t>
            </a:r>
            <a:r>
              <a:rPr lang="fr-FR" sz="2000" dirty="0" smtClean="0">
                <a:solidFill>
                  <a:srgbClr val="545454"/>
                </a:solidFill>
                <a:latin typeface="Oswald" panose="020B0604020202020204" charset="0"/>
              </a:rPr>
              <a:t>l’INAO. Notre </a:t>
            </a:r>
            <a:r>
              <a:rPr lang="fr-FR" sz="2000" dirty="0">
                <a:solidFill>
                  <a:srgbClr val="545454"/>
                </a:solidFill>
                <a:latin typeface="Oswald" panose="020B0604020202020204" charset="0"/>
              </a:rPr>
              <a:t>terroir Sable de Camargue si unique, nos savoir-faire et notre </a:t>
            </a:r>
            <a:r>
              <a:rPr lang="fr-FR" sz="2000" dirty="0" smtClean="0">
                <a:solidFill>
                  <a:srgbClr val="545454"/>
                </a:solidFill>
                <a:latin typeface="Oswald" panose="020B0604020202020204" charset="0"/>
              </a:rPr>
              <a:t>engagement quotidien </a:t>
            </a:r>
            <a:r>
              <a:rPr lang="fr-FR" sz="2000" dirty="0">
                <a:solidFill>
                  <a:srgbClr val="545454"/>
                </a:solidFill>
                <a:latin typeface="Oswald" panose="020B0604020202020204" charset="0"/>
              </a:rPr>
              <a:t>pour </a:t>
            </a:r>
            <a:r>
              <a:rPr lang="fr-FR" sz="2000" dirty="0" smtClean="0">
                <a:solidFill>
                  <a:srgbClr val="545454"/>
                </a:solidFill>
                <a:latin typeface="Oswald" panose="020B0604020202020204" charset="0"/>
              </a:rPr>
              <a:t>faire pousser </a:t>
            </a:r>
            <a:r>
              <a:rPr lang="fr-FR" sz="2000" dirty="0">
                <a:solidFill>
                  <a:srgbClr val="545454"/>
                </a:solidFill>
                <a:latin typeface="Oswald" panose="020B0604020202020204" charset="0"/>
              </a:rPr>
              <a:t>dans la vigne et en vinifier les raisins dans cet environnement autant </a:t>
            </a:r>
            <a:r>
              <a:rPr lang="fr-FR" sz="2000" dirty="0" smtClean="0">
                <a:solidFill>
                  <a:srgbClr val="545454"/>
                </a:solidFill>
                <a:latin typeface="Oswald" panose="020B0604020202020204" charset="0"/>
              </a:rPr>
              <a:t>extrême qu’attachant</a:t>
            </a:r>
            <a:r>
              <a:rPr lang="fr-FR" sz="2000" dirty="0">
                <a:solidFill>
                  <a:srgbClr val="545454"/>
                </a:solidFill>
                <a:latin typeface="Oswald" panose="020B0604020202020204" charset="0"/>
              </a:rPr>
              <a:t>, </a:t>
            </a:r>
            <a:r>
              <a:rPr lang="fr-FR" sz="2000" dirty="0" smtClean="0">
                <a:solidFill>
                  <a:srgbClr val="545454"/>
                </a:solidFill>
                <a:latin typeface="Oswald" panose="020B0604020202020204" charset="0"/>
              </a:rPr>
              <a:t>sont ainsi </a:t>
            </a:r>
            <a:r>
              <a:rPr lang="fr-FR" sz="2000" dirty="0">
                <a:solidFill>
                  <a:srgbClr val="545454"/>
                </a:solidFill>
                <a:latin typeface="Oswald" panose="020B0604020202020204" charset="0"/>
              </a:rPr>
              <a:t>reconnus à leur juste </a:t>
            </a:r>
            <a:r>
              <a:rPr lang="fr-FR" sz="2000" dirty="0" smtClean="0">
                <a:solidFill>
                  <a:srgbClr val="545454"/>
                </a:solidFill>
                <a:latin typeface="Oswald" panose="020B0604020202020204" charset="0"/>
              </a:rPr>
              <a:t>valeur. </a:t>
            </a:r>
          </a:p>
          <a:p>
            <a:pPr algn="just"/>
            <a:endParaRPr lang="fr-FR" sz="2000" dirty="0">
              <a:solidFill>
                <a:srgbClr val="545454"/>
              </a:solidFill>
              <a:latin typeface="Oswald" panose="020B0604020202020204" charset="0"/>
            </a:endParaRPr>
          </a:p>
          <a:p>
            <a:pPr algn="just"/>
            <a:r>
              <a:rPr lang="fr-FR" sz="2000" dirty="0" smtClean="0">
                <a:solidFill>
                  <a:srgbClr val="545454"/>
                </a:solidFill>
                <a:latin typeface="Oswald" panose="020B0604020202020204" charset="0"/>
              </a:rPr>
              <a:t>Cette </a:t>
            </a:r>
            <a:r>
              <a:rPr lang="fr-FR" sz="2000" dirty="0">
                <a:solidFill>
                  <a:srgbClr val="545454"/>
                </a:solidFill>
                <a:latin typeface="Oswald" panose="020B0604020202020204" charset="0"/>
              </a:rPr>
              <a:t>étape nous incite à mener le chemin vers une viticulture et des vins toujours plus </a:t>
            </a:r>
            <a:r>
              <a:rPr lang="fr-FR" sz="2000" dirty="0" smtClean="0">
                <a:solidFill>
                  <a:srgbClr val="545454"/>
                </a:solidFill>
                <a:latin typeface="Oswald" panose="020B0604020202020204" charset="0"/>
              </a:rPr>
              <a:t>qualitatifs, poursuivant </a:t>
            </a:r>
            <a:r>
              <a:rPr lang="fr-FR" sz="2000" dirty="0">
                <a:solidFill>
                  <a:srgbClr val="545454"/>
                </a:solidFill>
                <a:latin typeface="Oswald" panose="020B0604020202020204" charset="0"/>
              </a:rPr>
              <a:t>en cela la route des vignobles d’excellence avec les équipes du groupe </a:t>
            </a:r>
            <a:r>
              <a:rPr lang="fr-FR" sz="2000" dirty="0" err="1" smtClean="0">
                <a:solidFill>
                  <a:srgbClr val="545454"/>
                </a:solidFill>
                <a:latin typeface="Oswald" panose="020B0604020202020204" charset="0"/>
              </a:rPr>
              <a:t>Vranken-Pommery</a:t>
            </a:r>
            <a:r>
              <a:rPr lang="fr-FR" sz="2000" dirty="0" smtClean="0">
                <a:solidFill>
                  <a:srgbClr val="545454"/>
                </a:solidFill>
                <a:latin typeface="Oswald" panose="020B0604020202020204" charset="0"/>
              </a:rPr>
              <a:t> Monopole </a:t>
            </a:r>
            <a:r>
              <a:rPr lang="fr-FR" sz="2000" dirty="0">
                <a:solidFill>
                  <a:srgbClr val="545454"/>
                </a:solidFill>
                <a:latin typeface="Oswald" panose="020B0604020202020204" charset="0"/>
              </a:rPr>
              <a:t>de la </a:t>
            </a:r>
            <a:r>
              <a:rPr lang="fr-FR" sz="2000" dirty="0" err="1">
                <a:solidFill>
                  <a:srgbClr val="545454"/>
                </a:solidFill>
                <a:latin typeface="Oswald" panose="020B0604020202020204" charset="0"/>
              </a:rPr>
              <a:t>Gordonne</a:t>
            </a:r>
            <a:r>
              <a:rPr lang="fr-FR" sz="2000" dirty="0">
                <a:solidFill>
                  <a:srgbClr val="545454"/>
                </a:solidFill>
                <a:latin typeface="Oswald" panose="020B0604020202020204" charset="0"/>
              </a:rPr>
              <a:t>, de la Champagne, du Portugal et de </a:t>
            </a:r>
            <a:r>
              <a:rPr lang="fr-FR" sz="2000" dirty="0" smtClean="0">
                <a:solidFill>
                  <a:srgbClr val="545454"/>
                </a:solidFill>
                <a:latin typeface="Oswald" panose="020B0604020202020204" charset="0"/>
              </a:rPr>
              <a:t>l’Angleterre</a:t>
            </a:r>
            <a:r>
              <a:rPr lang="fr-FR" sz="2000" dirty="0">
                <a:solidFill>
                  <a:srgbClr val="545454"/>
                </a:solidFill>
                <a:latin typeface="Oswald" panose="020B0604020202020204" charset="0"/>
              </a:rPr>
              <a:t>.</a:t>
            </a:r>
          </a:p>
        </p:txBody>
      </p:sp>
      <p:sp>
        <p:nvSpPr>
          <p:cNvPr id="5" name="Rectangle 4"/>
          <p:cNvSpPr/>
          <p:nvPr/>
        </p:nvSpPr>
        <p:spPr>
          <a:xfrm>
            <a:off x="381000" y="571500"/>
            <a:ext cx="11305504" cy="3093154"/>
          </a:xfrm>
          <a:prstGeom prst="rect">
            <a:avLst/>
          </a:prstGeom>
        </p:spPr>
        <p:txBody>
          <a:bodyPr wrap="square">
            <a:spAutoFit/>
          </a:bodyPr>
          <a:lstStyle/>
          <a:p>
            <a:r>
              <a:rPr lang="fr-FR" sz="6500" dirty="0" smtClean="0">
                <a:solidFill>
                  <a:srgbClr val="A17A4C"/>
                </a:solidFill>
                <a:latin typeface="Oswald" panose="020B0604020202020204" charset="0"/>
              </a:rPr>
              <a:t>LA RECONNAISSE DE L’APPELLATION D’ORIGINE PROTÉGÉE </a:t>
            </a:r>
          </a:p>
          <a:p>
            <a:r>
              <a:rPr lang="fr-FR" sz="6500" dirty="0" smtClean="0">
                <a:solidFill>
                  <a:srgbClr val="A17A4C"/>
                </a:solidFill>
                <a:latin typeface="Oswald" panose="020B0604020202020204" charset="0"/>
              </a:rPr>
              <a:t>SABLE DE CAMARGUE</a:t>
            </a:r>
            <a:endParaRPr lang="fr-FR" sz="6500" dirty="0">
              <a:solidFill>
                <a:srgbClr val="A17A4C"/>
              </a:solidFill>
              <a:latin typeface="Oswald" panose="020B0604020202020204" charset="0"/>
            </a:endParaRP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06839" y="1104900"/>
            <a:ext cx="5809122" cy="8936295"/>
          </a:xfrm>
          <a:prstGeom prst="rect">
            <a:avLst/>
          </a:prstGeom>
        </p:spPr>
      </p:pic>
      <p:pic>
        <p:nvPicPr>
          <p:cNvPr id="9" name="Image 8"/>
          <p:cNvPicPr>
            <a:picLocks noChangeAspect="1"/>
          </p:cNvPicPr>
          <p:nvPr/>
        </p:nvPicPr>
        <p:blipFill>
          <a:blip r:embed="rId3"/>
          <a:stretch>
            <a:fillRect/>
          </a:stretch>
        </p:blipFill>
        <p:spPr>
          <a:xfrm>
            <a:off x="7848106" y="1860575"/>
            <a:ext cx="3005913" cy="2247900"/>
          </a:xfrm>
          <a:prstGeom prst="rect">
            <a:avLst/>
          </a:prstGeom>
        </p:spPr>
      </p:pic>
    </p:spTree>
    <p:extLst>
      <p:ext uri="{BB962C8B-B14F-4D97-AF65-F5344CB8AC3E}">
        <p14:creationId xmlns:p14="http://schemas.microsoft.com/office/powerpoint/2010/main" val="15495864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4060" r="-4060"/>
            </a:stretch>
          </a:blipFill>
        </p:spPr>
      </p:sp>
      <p:sp>
        <p:nvSpPr>
          <p:cNvPr id="3" name="Freeform 3"/>
          <p:cNvSpPr/>
          <p:nvPr/>
        </p:nvSpPr>
        <p:spPr>
          <a:xfrm>
            <a:off x="323850" y="338958"/>
            <a:ext cx="5924847" cy="9609083"/>
          </a:xfrm>
          <a:custGeom>
            <a:avLst/>
            <a:gdLst/>
            <a:ahLst/>
            <a:cxnLst/>
            <a:rect l="l" t="t" r="r" b="b"/>
            <a:pathLst>
              <a:path w="5924847" h="9609083">
                <a:moveTo>
                  <a:pt x="0" y="0"/>
                </a:moveTo>
                <a:lnTo>
                  <a:pt x="5924847" y="0"/>
                </a:lnTo>
                <a:lnTo>
                  <a:pt x="5924847" y="9609084"/>
                </a:lnTo>
                <a:lnTo>
                  <a:pt x="0" y="9609084"/>
                </a:lnTo>
                <a:lnTo>
                  <a:pt x="0" y="0"/>
                </a:lnTo>
                <a:close/>
              </a:path>
            </a:pathLst>
          </a:custGeom>
          <a:blipFill>
            <a:blip r:embed="rId3"/>
            <a:stretch>
              <a:fillRect l="-4060" r="-4060"/>
            </a:stretch>
          </a:blipFill>
        </p:spPr>
      </p:sp>
      <p:grpSp>
        <p:nvGrpSpPr>
          <p:cNvPr id="4" name="Group 4"/>
          <p:cNvGrpSpPr/>
          <p:nvPr/>
        </p:nvGrpSpPr>
        <p:grpSpPr>
          <a:xfrm>
            <a:off x="6875271" y="623715"/>
            <a:ext cx="4537459" cy="9168583"/>
            <a:chOff x="0" y="55245"/>
            <a:chExt cx="6049945" cy="12224779"/>
          </a:xfrm>
        </p:grpSpPr>
        <p:sp>
          <p:nvSpPr>
            <p:cNvPr id="5" name="TextBox 5"/>
            <p:cNvSpPr txBox="1"/>
            <p:nvPr/>
          </p:nvSpPr>
          <p:spPr>
            <a:xfrm>
              <a:off x="0" y="55245"/>
              <a:ext cx="6049945" cy="1367896"/>
            </a:xfrm>
            <a:prstGeom prst="rect">
              <a:avLst/>
            </a:prstGeom>
          </p:spPr>
          <p:txBody>
            <a:bodyPr lIns="0" tIns="0" rIns="0" bIns="0" rtlCol="0" anchor="t">
              <a:spAutoFit/>
            </a:bodyPr>
            <a:lstStyle/>
            <a:p>
              <a:pPr algn="ctr">
                <a:lnSpc>
                  <a:spcPts val="4015"/>
                </a:lnSpc>
              </a:pPr>
              <a:r>
                <a:rPr lang="en-US" sz="3650" spc="182" dirty="0" smtClean="0">
                  <a:solidFill>
                    <a:srgbClr val="916D43"/>
                  </a:solidFill>
                  <a:latin typeface="Oswald"/>
                </a:rPr>
                <a:t>UNE INCROYABLE </a:t>
              </a:r>
            </a:p>
            <a:p>
              <a:pPr algn="ctr">
                <a:lnSpc>
                  <a:spcPts val="4015"/>
                </a:lnSpc>
              </a:pPr>
              <a:r>
                <a:rPr lang="en-US" sz="3650" spc="182" dirty="0" smtClean="0">
                  <a:solidFill>
                    <a:srgbClr val="916D43"/>
                  </a:solidFill>
                  <a:latin typeface="Oswald"/>
                </a:rPr>
                <a:t>BIODIVERSITE</a:t>
              </a:r>
              <a:endParaRPr lang="en-US" sz="3650" spc="182" dirty="0">
                <a:solidFill>
                  <a:srgbClr val="916D43"/>
                </a:solidFill>
                <a:latin typeface="Oswald"/>
              </a:endParaRPr>
            </a:p>
          </p:txBody>
        </p:sp>
        <p:sp>
          <p:nvSpPr>
            <p:cNvPr id="6" name="TextBox 6"/>
            <p:cNvSpPr txBox="1"/>
            <p:nvPr/>
          </p:nvSpPr>
          <p:spPr>
            <a:xfrm>
              <a:off x="147909" y="2225988"/>
              <a:ext cx="5754128" cy="10054036"/>
            </a:xfrm>
            <a:prstGeom prst="rect">
              <a:avLst/>
            </a:prstGeom>
          </p:spPr>
          <p:txBody>
            <a:bodyPr lIns="0" tIns="0" rIns="0" bIns="0" rtlCol="0" anchor="t">
              <a:spAutoFit/>
            </a:bodyPr>
            <a:lstStyle/>
            <a:p>
              <a:pPr algn="ctr">
                <a:lnSpc>
                  <a:spcPts val="2799"/>
                </a:lnSpc>
              </a:pPr>
              <a:r>
                <a:rPr lang="fr-FR" sz="1999" dirty="0" smtClean="0">
                  <a:solidFill>
                    <a:srgbClr val="52584D"/>
                  </a:solidFill>
                  <a:latin typeface="Oswald"/>
                </a:rPr>
                <a:t>Le </a:t>
              </a:r>
              <a:r>
                <a:rPr lang="fr-FR" sz="1999" dirty="0">
                  <a:solidFill>
                    <a:srgbClr val="52584D"/>
                  </a:solidFill>
                  <a:latin typeface="Oswald"/>
                </a:rPr>
                <a:t>Domaine Royal de </a:t>
              </a:r>
              <a:r>
                <a:rPr lang="fr-FR" sz="1999" dirty="0" err="1">
                  <a:solidFill>
                    <a:srgbClr val="52584D"/>
                  </a:solidFill>
                  <a:latin typeface="Oswald"/>
                </a:rPr>
                <a:t>Jarras</a:t>
              </a:r>
              <a:r>
                <a:rPr lang="fr-FR" sz="1999" dirty="0">
                  <a:solidFill>
                    <a:srgbClr val="52584D"/>
                  </a:solidFill>
                  <a:latin typeface="Oswald"/>
                </a:rPr>
                <a:t> est situé en Petite Camargue. Cette région a été classée comme réserve européenne </a:t>
              </a:r>
              <a:r>
                <a:rPr lang="fr-FR" sz="1999" dirty="0" err="1">
                  <a:solidFill>
                    <a:srgbClr val="52584D"/>
                  </a:solidFill>
                  <a:latin typeface="Oswald"/>
                </a:rPr>
                <a:t>Natura</a:t>
              </a:r>
              <a:r>
                <a:rPr lang="fr-FR" sz="1999" dirty="0">
                  <a:solidFill>
                    <a:srgbClr val="52584D"/>
                  </a:solidFill>
                  <a:latin typeface="Oswald"/>
                </a:rPr>
                <a:t> 2000 en reconnaissance des espèces végétales et animales rares et menacées qui y vivent</a:t>
              </a:r>
              <a:r>
                <a:rPr lang="fr-FR" sz="1999" dirty="0" smtClean="0">
                  <a:solidFill>
                    <a:srgbClr val="52584D"/>
                  </a:solidFill>
                  <a:latin typeface="Oswald"/>
                </a:rPr>
                <a:t>.</a:t>
              </a:r>
              <a:endParaRPr lang="en-US" sz="1999" dirty="0">
                <a:solidFill>
                  <a:srgbClr val="52584D"/>
                </a:solidFill>
                <a:latin typeface="Oswald"/>
              </a:endParaRPr>
            </a:p>
            <a:p>
              <a:pPr algn="ctr">
                <a:lnSpc>
                  <a:spcPts val="2799"/>
                </a:lnSpc>
              </a:pPr>
              <a:endParaRPr lang="fr-FR" sz="1999" dirty="0" smtClean="0">
                <a:solidFill>
                  <a:srgbClr val="52584D"/>
                </a:solidFill>
                <a:latin typeface="Oswald"/>
              </a:endParaRPr>
            </a:p>
            <a:p>
              <a:pPr algn="ctr">
                <a:lnSpc>
                  <a:spcPts val="2799"/>
                </a:lnSpc>
              </a:pPr>
              <a:r>
                <a:rPr lang="fr-FR" sz="1999" dirty="0" smtClean="0">
                  <a:solidFill>
                    <a:srgbClr val="52584D"/>
                  </a:solidFill>
                  <a:latin typeface="Oswald"/>
                </a:rPr>
                <a:t>Un </a:t>
              </a:r>
              <a:r>
                <a:rPr lang="fr-FR" sz="1999" dirty="0">
                  <a:solidFill>
                    <a:srgbClr val="52584D"/>
                  </a:solidFill>
                  <a:latin typeface="Oswald"/>
                </a:rPr>
                <a:t>inventaire de la biodiversité a révélé la grande qualité écologique et environnementale du Domaine Royal de </a:t>
              </a:r>
              <a:r>
                <a:rPr lang="fr-FR" sz="1999" dirty="0" err="1">
                  <a:solidFill>
                    <a:srgbClr val="52584D"/>
                  </a:solidFill>
                  <a:latin typeface="Oswald"/>
                </a:rPr>
                <a:t>Jarras</a:t>
              </a:r>
              <a:r>
                <a:rPr lang="fr-FR" sz="1999" dirty="0" smtClean="0">
                  <a:solidFill>
                    <a:srgbClr val="52584D"/>
                  </a:solidFill>
                  <a:latin typeface="Oswald"/>
                </a:rPr>
                <a:t>. Plus </a:t>
              </a:r>
              <a:r>
                <a:rPr lang="fr-FR" sz="1999" dirty="0">
                  <a:solidFill>
                    <a:srgbClr val="52584D"/>
                  </a:solidFill>
                  <a:latin typeface="Oswald"/>
                </a:rPr>
                <a:t>de 253 espèces ont été recensées, représentant plus de 30 % de l'ensemble des vertébrés présents en France</a:t>
              </a:r>
              <a:r>
                <a:rPr lang="fr-FR" sz="1999" dirty="0" smtClean="0">
                  <a:solidFill>
                    <a:srgbClr val="52584D"/>
                  </a:solidFill>
                  <a:latin typeface="Oswald"/>
                </a:rPr>
                <a:t>. Une </a:t>
              </a:r>
              <a:r>
                <a:rPr lang="fr-FR" sz="1999" dirty="0">
                  <a:solidFill>
                    <a:srgbClr val="52584D"/>
                  </a:solidFill>
                  <a:latin typeface="Oswald"/>
                </a:rPr>
                <a:t>telle diversité est </a:t>
              </a:r>
              <a:r>
                <a:rPr lang="fr-FR" sz="1999" dirty="0" smtClean="0">
                  <a:solidFill>
                    <a:srgbClr val="52584D"/>
                  </a:solidFill>
                  <a:latin typeface="Oswald"/>
                </a:rPr>
                <a:t>remarquable : </a:t>
              </a:r>
              <a:r>
                <a:rPr lang="fr-FR" sz="1999" dirty="0">
                  <a:solidFill>
                    <a:srgbClr val="52584D"/>
                  </a:solidFill>
                  <a:latin typeface="Oswald"/>
                </a:rPr>
                <a:t>seules trois réserves naturelles françaises comptent plus de 250 espèces de vertébrés.</a:t>
              </a:r>
              <a:endParaRPr lang="en-US" sz="1999" dirty="0">
                <a:solidFill>
                  <a:srgbClr val="52584D"/>
                </a:solidFill>
                <a:latin typeface="Oswald"/>
              </a:endParaRPr>
            </a:p>
            <a:p>
              <a:pPr algn="ctr">
                <a:lnSpc>
                  <a:spcPts val="2799"/>
                </a:lnSpc>
              </a:pPr>
              <a:endParaRPr lang="fr-FR" sz="1999" dirty="0">
                <a:solidFill>
                  <a:srgbClr val="52584D"/>
                </a:solidFill>
                <a:latin typeface="Oswald"/>
              </a:endParaRPr>
            </a:p>
            <a:p>
              <a:pPr algn="ctr">
                <a:lnSpc>
                  <a:spcPts val="2799"/>
                </a:lnSpc>
              </a:pPr>
              <a:r>
                <a:rPr lang="fr-FR" sz="1999" dirty="0">
                  <a:solidFill>
                    <a:srgbClr val="52584D"/>
                  </a:solidFill>
                  <a:latin typeface="Oswald"/>
                </a:rPr>
                <a:t>Au total, plus de 761 espèces animales et végétales ont été recensées à ce jour. Une étude des mousses, des lichens, des graminées et, bien sûr, des invertébrés est nécessaire pour compléter l'inventaire.</a:t>
              </a:r>
            </a:p>
            <a:p>
              <a:pPr algn="ctr">
                <a:lnSpc>
                  <a:spcPts val="2799"/>
                </a:lnSpc>
              </a:pPr>
              <a:endParaRPr lang="en-US" sz="1999" dirty="0">
                <a:solidFill>
                  <a:srgbClr val="52584D"/>
                </a:solidFill>
                <a:latin typeface="Oswald"/>
              </a:endParaRPr>
            </a:p>
          </p:txBody>
        </p:sp>
      </p:gr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0197" y="762000"/>
            <a:ext cx="6382047" cy="9525000"/>
          </a:xfrm>
          <a:custGeom>
            <a:avLst/>
            <a:gdLst/>
            <a:ahLst/>
            <a:cxnLst/>
            <a:rect l="l" t="t" r="r" b="b"/>
            <a:pathLst>
              <a:path w="6382047" h="9525000">
                <a:moveTo>
                  <a:pt x="0" y="0"/>
                </a:moveTo>
                <a:lnTo>
                  <a:pt x="6382046" y="0"/>
                </a:lnTo>
                <a:lnTo>
                  <a:pt x="6382046" y="9525000"/>
                </a:lnTo>
                <a:lnTo>
                  <a:pt x="0" y="9525000"/>
                </a:lnTo>
                <a:lnTo>
                  <a:pt x="0" y="0"/>
                </a:lnTo>
                <a:close/>
              </a:path>
            </a:pathLst>
          </a:custGeom>
          <a:blipFill>
            <a:blip r:embed="rId2"/>
            <a:stretch>
              <a:fillRect t="-252" b="-252"/>
            </a:stretch>
          </a:blipFill>
        </p:spPr>
      </p:sp>
      <p:sp>
        <p:nvSpPr>
          <p:cNvPr id="3" name="AutoShape 3"/>
          <p:cNvSpPr/>
          <p:nvPr/>
        </p:nvSpPr>
        <p:spPr>
          <a:xfrm>
            <a:off x="930197" y="0"/>
            <a:ext cx="6382047" cy="454388"/>
          </a:xfrm>
          <a:prstGeom prst="rect">
            <a:avLst/>
          </a:prstGeom>
          <a:solidFill>
            <a:srgbClr val="D9D9D9">
              <a:alpha val="30980"/>
            </a:srgbClr>
          </a:solidFill>
        </p:spPr>
      </p:sp>
      <p:sp>
        <p:nvSpPr>
          <p:cNvPr id="4" name="Freeform 4"/>
          <p:cNvSpPr/>
          <p:nvPr/>
        </p:nvSpPr>
        <p:spPr>
          <a:xfrm>
            <a:off x="15867269" y="1145154"/>
            <a:ext cx="2142980" cy="8758693"/>
          </a:xfrm>
          <a:custGeom>
            <a:avLst/>
            <a:gdLst/>
            <a:ahLst/>
            <a:cxnLst/>
            <a:rect l="l" t="t" r="r" b="b"/>
            <a:pathLst>
              <a:path w="2142980" h="8758693">
                <a:moveTo>
                  <a:pt x="0" y="0"/>
                </a:moveTo>
                <a:lnTo>
                  <a:pt x="2142979" y="0"/>
                </a:lnTo>
                <a:lnTo>
                  <a:pt x="2142979" y="8758692"/>
                </a:lnTo>
                <a:lnTo>
                  <a:pt x="0" y="8758692"/>
                </a:lnTo>
                <a:lnTo>
                  <a:pt x="0" y="0"/>
                </a:lnTo>
                <a:close/>
              </a:path>
            </a:pathLst>
          </a:custGeom>
          <a:blipFill>
            <a:blip r:embed="rId3"/>
            <a:stretch>
              <a:fillRect l="-64279" r="-68034" b="-2311"/>
            </a:stretch>
          </a:blipFill>
        </p:spPr>
      </p:sp>
      <p:sp>
        <p:nvSpPr>
          <p:cNvPr id="5" name="TextBox 5"/>
          <p:cNvSpPr txBox="1"/>
          <p:nvPr/>
        </p:nvSpPr>
        <p:spPr>
          <a:xfrm>
            <a:off x="7924800" y="2247900"/>
            <a:ext cx="7814059" cy="534035"/>
          </a:xfrm>
          <a:prstGeom prst="rect">
            <a:avLst/>
          </a:prstGeom>
        </p:spPr>
        <p:txBody>
          <a:bodyPr lIns="0" tIns="0" rIns="0" bIns="0" rtlCol="0" anchor="t">
            <a:spAutoFit/>
          </a:bodyPr>
          <a:lstStyle/>
          <a:p>
            <a:pPr algn="l">
              <a:lnSpc>
                <a:spcPts val="4180"/>
              </a:lnSpc>
            </a:pPr>
            <a:r>
              <a:rPr lang="en-US" sz="3800" spc="190">
                <a:solidFill>
                  <a:srgbClr val="A17A4C"/>
                </a:solidFill>
                <a:latin typeface="Oswald"/>
              </a:rPr>
              <a:t>PINK FLAMINGO GRIS DE GRIS </a:t>
            </a:r>
          </a:p>
        </p:txBody>
      </p:sp>
      <p:sp>
        <p:nvSpPr>
          <p:cNvPr id="6" name="TextBox 6"/>
          <p:cNvSpPr txBox="1"/>
          <p:nvPr/>
        </p:nvSpPr>
        <p:spPr>
          <a:xfrm>
            <a:off x="7924800" y="3238500"/>
            <a:ext cx="7563753" cy="5963171"/>
          </a:xfrm>
          <a:prstGeom prst="rect">
            <a:avLst/>
          </a:prstGeom>
        </p:spPr>
        <p:txBody>
          <a:bodyPr lIns="0" tIns="0" rIns="0" bIns="0" rtlCol="0" anchor="t">
            <a:spAutoFit/>
          </a:bodyPr>
          <a:lstStyle/>
          <a:p>
            <a:pPr>
              <a:lnSpc>
                <a:spcPts val="3079"/>
              </a:lnSpc>
              <a:spcBef>
                <a:spcPct val="0"/>
              </a:spcBef>
            </a:pPr>
            <a:r>
              <a:rPr lang="fr-FR" sz="2199" dirty="0" smtClean="0">
                <a:solidFill>
                  <a:srgbClr val="545454"/>
                </a:solidFill>
                <a:latin typeface="Oswald"/>
              </a:rPr>
              <a:t>Une </a:t>
            </a:r>
            <a:r>
              <a:rPr lang="fr-FR" sz="2199" dirty="0">
                <a:solidFill>
                  <a:srgbClr val="545454"/>
                </a:solidFill>
                <a:latin typeface="Oswald"/>
              </a:rPr>
              <a:t>sélection de Grenache gris provenant uniquement de notre terroir. Equilibre, saveur, minéralité et longueur en bouche pour des accords mets et vins raffinés</a:t>
            </a:r>
            <a:r>
              <a:rPr lang="fr-FR" sz="2199" dirty="0" smtClean="0">
                <a:solidFill>
                  <a:srgbClr val="545454"/>
                </a:solidFill>
                <a:latin typeface="Oswald"/>
              </a:rPr>
              <a:t>.</a:t>
            </a:r>
          </a:p>
          <a:p>
            <a:pPr>
              <a:lnSpc>
                <a:spcPts val="3079"/>
              </a:lnSpc>
              <a:spcBef>
                <a:spcPct val="0"/>
              </a:spcBef>
            </a:pPr>
            <a:endParaRPr lang="fr-FR" sz="2199" dirty="0" smtClean="0">
              <a:solidFill>
                <a:srgbClr val="545454"/>
              </a:solidFill>
              <a:latin typeface="Oswald"/>
            </a:endParaRPr>
          </a:p>
          <a:p>
            <a:pPr>
              <a:lnSpc>
                <a:spcPts val="3079"/>
              </a:lnSpc>
              <a:spcBef>
                <a:spcPct val="0"/>
              </a:spcBef>
            </a:pPr>
            <a:r>
              <a:rPr lang="fr-FR" sz="2199" b="1" dirty="0" smtClean="0">
                <a:solidFill>
                  <a:srgbClr val="545454"/>
                </a:solidFill>
                <a:latin typeface="Oswald"/>
              </a:rPr>
              <a:t>NOTE </a:t>
            </a:r>
            <a:r>
              <a:rPr lang="fr-FR" sz="2199" b="1" dirty="0">
                <a:solidFill>
                  <a:srgbClr val="545454"/>
                </a:solidFill>
                <a:latin typeface="Oswald"/>
              </a:rPr>
              <a:t>DE </a:t>
            </a:r>
            <a:r>
              <a:rPr lang="fr-FR" sz="2199" b="1" dirty="0" smtClean="0">
                <a:solidFill>
                  <a:srgbClr val="545454"/>
                </a:solidFill>
                <a:latin typeface="Oswald"/>
              </a:rPr>
              <a:t>DÉGUSTATION</a:t>
            </a:r>
          </a:p>
          <a:p>
            <a:pPr>
              <a:lnSpc>
                <a:spcPts val="3079"/>
              </a:lnSpc>
              <a:spcBef>
                <a:spcPct val="0"/>
              </a:spcBef>
            </a:pPr>
            <a:endParaRPr lang="fr-FR" sz="2199" b="1" dirty="0" smtClean="0">
              <a:solidFill>
                <a:srgbClr val="545454"/>
              </a:solidFill>
              <a:latin typeface="Oswald"/>
            </a:endParaRPr>
          </a:p>
          <a:p>
            <a:pPr>
              <a:lnSpc>
                <a:spcPts val="3079"/>
              </a:lnSpc>
              <a:spcBef>
                <a:spcPct val="0"/>
              </a:spcBef>
            </a:pPr>
            <a:r>
              <a:rPr lang="fr-FR" sz="2199" b="1" dirty="0" smtClean="0">
                <a:solidFill>
                  <a:srgbClr val="545454"/>
                </a:solidFill>
                <a:latin typeface="Oswald"/>
              </a:rPr>
              <a:t>Robe</a:t>
            </a:r>
            <a:r>
              <a:rPr lang="fr-FR" sz="2199" dirty="0" smtClean="0">
                <a:solidFill>
                  <a:srgbClr val="545454"/>
                </a:solidFill>
                <a:latin typeface="Oswald"/>
              </a:rPr>
              <a:t> </a:t>
            </a:r>
            <a:r>
              <a:rPr lang="fr-FR" sz="2199" dirty="0">
                <a:solidFill>
                  <a:srgbClr val="545454"/>
                </a:solidFill>
                <a:latin typeface="Oswald"/>
              </a:rPr>
              <a:t>: une belle couleur très pâle drapée d'un tissu brillant et lumineux aux légers reflets nacrés. </a:t>
            </a:r>
            <a:endParaRPr lang="fr-FR" sz="2199" dirty="0" smtClean="0">
              <a:solidFill>
                <a:srgbClr val="545454"/>
              </a:solidFill>
              <a:latin typeface="Oswald"/>
            </a:endParaRPr>
          </a:p>
          <a:p>
            <a:pPr>
              <a:lnSpc>
                <a:spcPts val="3079"/>
              </a:lnSpc>
              <a:spcBef>
                <a:spcPct val="0"/>
              </a:spcBef>
            </a:pPr>
            <a:endParaRPr lang="fr-FR" sz="2199" dirty="0" smtClean="0">
              <a:solidFill>
                <a:srgbClr val="545454"/>
              </a:solidFill>
              <a:latin typeface="Oswald"/>
            </a:endParaRPr>
          </a:p>
          <a:p>
            <a:pPr>
              <a:lnSpc>
                <a:spcPts val="3079"/>
              </a:lnSpc>
              <a:spcBef>
                <a:spcPct val="0"/>
              </a:spcBef>
            </a:pPr>
            <a:r>
              <a:rPr lang="fr-FR" sz="2199" b="1" dirty="0" smtClean="0">
                <a:solidFill>
                  <a:srgbClr val="545454"/>
                </a:solidFill>
                <a:latin typeface="Oswald"/>
              </a:rPr>
              <a:t>Nez</a:t>
            </a:r>
            <a:r>
              <a:rPr lang="fr-FR" sz="2199" dirty="0" smtClean="0">
                <a:solidFill>
                  <a:srgbClr val="545454"/>
                </a:solidFill>
                <a:latin typeface="Oswald"/>
              </a:rPr>
              <a:t> </a:t>
            </a:r>
            <a:r>
              <a:rPr lang="fr-FR" sz="2199" dirty="0">
                <a:solidFill>
                  <a:srgbClr val="545454"/>
                </a:solidFill>
                <a:latin typeface="Oswald"/>
              </a:rPr>
              <a:t>: un nez intense et délicat avec des notes de pêches blanches et d'acacia. </a:t>
            </a:r>
            <a:endParaRPr lang="fr-FR" sz="2199" dirty="0" smtClean="0">
              <a:solidFill>
                <a:srgbClr val="545454"/>
              </a:solidFill>
              <a:latin typeface="Oswald"/>
            </a:endParaRPr>
          </a:p>
          <a:p>
            <a:pPr>
              <a:lnSpc>
                <a:spcPts val="3079"/>
              </a:lnSpc>
              <a:spcBef>
                <a:spcPct val="0"/>
              </a:spcBef>
            </a:pPr>
            <a:endParaRPr lang="fr-FR" sz="2199" dirty="0" smtClean="0">
              <a:solidFill>
                <a:srgbClr val="545454"/>
              </a:solidFill>
              <a:latin typeface="Oswald"/>
            </a:endParaRPr>
          </a:p>
          <a:p>
            <a:pPr>
              <a:lnSpc>
                <a:spcPts val="3079"/>
              </a:lnSpc>
              <a:spcBef>
                <a:spcPct val="0"/>
              </a:spcBef>
            </a:pPr>
            <a:r>
              <a:rPr lang="fr-FR" sz="2199" b="1" dirty="0" smtClean="0">
                <a:solidFill>
                  <a:srgbClr val="545454"/>
                </a:solidFill>
                <a:latin typeface="Oswald"/>
              </a:rPr>
              <a:t>Bouche</a:t>
            </a:r>
            <a:r>
              <a:rPr lang="fr-FR" sz="2199" dirty="0" smtClean="0">
                <a:solidFill>
                  <a:srgbClr val="545454"/>
                </a:solidFill>
                <a:latin typeface="Oswald"/>
              </a:rPr>
              <a:t> </a:t>
            </a:r>
            <a:r>
              <a:rPr lang="fr-FR" sz="2199" dirty="0">
                <a:solidFill>
                  <a:srgbClr val="545454"/>
                </a:solidFill>
                <a:latin typeface="Oswald"/>
              </a:rPr>
              <a:t>: une bouche ample et généreuse avec une attaque très fraîche autour de la pêche et de la nectarine. Finale longue avec un soupçon de notes d'agrumes.</a:t>
            </a:r>
            <a:endParaRPr lang="en-US" sz="2199" dirty="0" smtClean="0">
              <a:solidFill>
                <a:srgbClr val="545454"/>
              </a:solidFill>
              <a:latin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9453716" y="1729879"/>
            <a:ext cx="8213346" cy="8108142"/>
          </a:xfrm>
          <a:custGeom>
            <a:avLst/>
            <a:gdLst/>
            <a:ahLst/>
            <a:cxnLst/>
            <a:rect l="l" t="t" r="r" b="b"/>
            <a:pathLst>
              <a:path w="8213346" h="8108142">
                <a:moveTo>
                  <a:pt x="0" y="0"/>
                </a:moveTo>
                <a:lnTo>
                  <a:pt x="8213346" y="0"/>
                </a:lnTo>
                <a:lnTo>
                  <a:pt x="8213346" y="8108143"/>
                </a:lnTo>
                <a:lnTo>
                  <a:pt x="0" y="8108143"/>
                </a:lnTo>
                <a:lnTo>
                  <a:pt x="0" y="0"/>
                </a:lnTo>
                <a:close/>
              </a:path>
            </a:pathLst>
          </a:custGeom>
          <a:blipFill>
            <a:blip r:embed="rId3"/>
            <a:stretch>
              <a:fillRect l="-6722" r="-4144"/>
            </a:stretch>
          </a:blipFill>
        </p:spPr>
      </p:sp>
      <p:sp>
        <p:nvSpPr>
          <p:cNvPr id="4" name="Freeform 4"/>
          <p:cNvSpPr/>
          <p:nvPr/>
        </p:nvSpPr>
        <p:spPr>
          <a:xfrm>
            <a:off x="10220725" y="1842206"/>
            <a:ext cx="6741882" cy="6602587"/>
          </a:xfrm>
          <a:custGeom>
            <a:avLst/>
            <a:gdLst/>
            <a:ahLst/>
            <a:cxnLst/>
            <a:rect l="l" t="t" r="r" b="b"/>
            <a:pathLst>
              <a:path w="6741882" h="6602587">
                <a:moveTo>
                  <a:pt x="0" y="0"/>
                </a:moveTo>
                <a:lnTo>
                  <a:pt x="6741882" y="0"/>
                </a:lnTo>
                <a:lnTo>
                  <a:pt x="6741882" y="6602588"/>
                </a:lnTo>
                <a:lnTo>
                  <a:pt x="0" y="6602588"/>
                </a:lnTo>
                <a:lnTo>
                  <a:pt x="0" y="0"/>
                </a:lnTo>
                <a:close/>
              </a:path>
            </a:pathLst>
          </a:custGeom>
          <a:blipFill>
            <a:blip r:embed="rId4"/>
            <a:stretch>
              <a:fillRect/>
            </a:stretch>
          </a:blipFill>
        </p:spPr>
      </p:sp>
      <p:sp>
        <p:nvSpPr>
          <p:cNvPr id="5" name="TextBox 5"/>
          <p:cNvSpPr txBox="1"/>
          <p:nvPr/>
        </p:nvSpPr>
        <p:spPr>
          <a:xfrm>
            <a:off x="9768197" y="4126624"/>
            <a:ext cx="3047580" cy="1077218"/>
          </a:xfrm>
          <a:prstGeom prst="rect">
            <a:avLst/>
          </a:prstGeom>
        </p:spPr>
        <p:txBody>
          <a:bodyPr lIns="0" tIns="0" rIns="0" bIns="0" rtlCol="0" anchor="t">
            <a:spAutoFit/>
          </a:bodyPr>
          <a:lstStyle/>
          <a:p>
            <a:pPr algn="just">
              <a:lnSpc>
                <a:spcPts val="2751"/>
              </a:lnSpc>
              <a:spcBef>
                <a:spcPct val="0"/>
              </a:spcBef>
            </a:pPr>
            <a:r>
              <a:rPr lang="en-US" sz="1965" dirty="0" err="1" smtClean="0">
                <a:solidFill>
                  <a:srgbClr val="52584D"/>
                </a:solidFill>
                <a:latin typeface="Oswald"/>
              </a:rPr>
              <a:t>Partenaire</a:t>
            </a:r>
            <a:r>
              <a:rPr lang="en-US" sz="1965" dirty="0" smtClean="0">
                <a:solidFill>
                  <a:srgbClr val="52584D"/>
                </a:solidFill>
                <a:latin typeface="Oswald"/>
              </a:rPr>
              <a:t> </a:t>
            </a:r>
            <a:r>
              <a:rPr lang="en-US" sz="1965" dirty="0" err="1" smtClean="0">
                <a:solidFill>
                  <a:srgbClr val="52584D"/>
                </a:solidFill>
                <a:latin typeface="Oswald"/>
              </a:rPr>
              <a:t>majeur</a:t>
            </a:r>
            <a:r>
              <a:rPr lang="en-US" sz="1965" dirty="0" smtClean="0">
                <a:solidFill>
                  <a:srgbClr val="52584D"/>
                </a:solidFill>
                <a:latin typeface="Oswald"/>
              </a:rPr>
              <a:t> de </a:t>
            </a:r>
            <a:r>
              <a:rPr lang="en-US" sz="1965" dirty="0" err="1" smtClean="0">
                <a:solidFill>
                  <a:srgbClr val="52584D"/>
                </a:solidFill>
                <a:latin typeface="Oswald"/>
              </a:rPr>
              <a:t>l’hôtellerie</a:t>
            </a:r>
            <a:r>
              <a:rPr lang="en-US" sz="1965" dirty="0" smtClean="0">
                <a:solidFill>
                  <a:srgbClr val="52584D"/>
                </a:solidFill>
                <a:latin typeface="Oswald"/>
              </a:rPr>
              <a:t> et des plus </a:t>
            </a:r>
            <a:r>
              <a:rPr lang="en-US" sz="1965" dirty="0" err="1" smtClean="0">
                <a:solidFill>
                  <a:srgbClr val="52584D"/>
                </a:solidFill>
                <a:latin typeface="Oswald"/>
              </a:rPr>
              <a:t>prestigieux</a:t>
            </a:r>
            <a:r>
              <a:rPr lang="en-US" sz="1965" dirty="0" smtClean="0">
                <a:solidFill>
                  <a:srgbClr val="52584D"/>
                </a:solidFill>
                <a:latin typeface="Oswald"/>
              </a:rPr>
              <a:t> </a:t>
            </a:r>
            <a:r>
              <a:rPr lang="en-US" sz="1965" dirty="0" err="1" smtClean="0">
                <a:solidFill>
                  <a:srgbClr val="52584D"/>
                </a:solidFill>
                <a:latin typeface="Oswald"/>
              </a:rPr>
              <a:t>hôtels</a:t>
            </a:r>
            <a:r>
              <a:rPr lang="en-US" sz="1965" dirty="0" smtClean="0">
                <a:solidFill>
                  <a:srgbClr val="52584D"/>
                </a:solidFill>
                <a:latin typeface="Oswald"/>
              </a:rPr>
              <a:t> </a:t>
            </a:r>
            <a:r>
              <a:rPr lang="en-US" sz="1965" dirty="0" err="1" smtClean="0">
                <a:solidFill>
                  <a:srgbClr val="52584D"/>
                </a:solidFill>
                <a:latin typeface="Oswald"/>
              </a:rPr>
              <a:t>dans</a:t>
            </a:r>
            <a:r>
              <a:rPr lang="en-US" sz="1965" dirty="0" smtClean="0">
                <a:solidFill>
                  <a:srgbClr val="52584D"/>
                </a:solidFill>
                <a:latin typeface="Oswald"/>
              </a:rPr>
              <a:t> le monde.</a:t>
            </a:r>
            <a:endParaRPr lang="en-US" sz="1965" dirty="0">
              <a:solidFill>
                <a:srgbClr val="52584D"/>
              </a:solidFill>
              <a:latin typeface="Oswald"/>
            </a:endParaRPr>
          </a:p>
        </p:txBody>
      </p:sp>
      <p:sp>
        <p:nvSpPr>
          <p:cNvPr id="6" name="TextBox 6"/>
          <p:cNvSpPr txBox="1"/>
          <p:nvPr/>
        </p:nvSpPr>
        <p:spPr>
          <a:xfrm>
            <a:off x="14467775" y="4126624"/>
            <a:ext cx="2609132" cy="1077218"/>
          </a:xfrm>
          <a:prstGeom prst="rect">
            <a:avLst/>
          </a:prstGeom>
        </p:spPr>
        <p:txBody>
          <a:bodyPr lIns="0" tIns="0" rIns="0" bIns="0" rtlCol="0" anchor="t">
            <a:spAutoFit/>
          </a:bodyPr>
          <a:lstStyle/>
          <a:p>
            <a:pPr algn="just">
              <a:lnSpc>
                <a:spcPts val="2758"/>
              </a:lnSpc>
              <a:spcBef>
                <a:spcPct val="0"/>
              </a:spcBef>
            </a:pPr>
            <a:r>
              <a:rPr lang="en-US" sz="1970" dirty="0" err="1" smtClean="0">
                <a:solidFill>
                  <a:srgbClr val="52584D"/>
                </a:solidFill>
                <a:latin typeface="Oswald"/>
              </a:rPr>
              <a:t>Acteur</a:t>
            </a:r>
            <a:r>
              <a:rPr lang="en-US" sz="1970" dirty="0" smtClean="0">
                <a:solidFill>
                  <a:srgbClr val="52584D"/>
                </a:solidFill>
                <a:latin typeface="Oswald"/>
              </a:rPr>
              <a:t> </a:t>
            </a:r>
            <a:r>
              <a:rPr lang="en-US" sz="1970" dirty="0" err="1" smtClean="0">
                <a:solidFill>
                  <a:srgbClr val="52584D"/>
                </a:solidFill>
                <a:latin typeface="Oswald"/>
              </a:rPr>
              <a:t>incontournable</a:t>
            </a:r>
            <a:r>
              <a:rPr lang="en-US" sz="1970" dirty="0" smtClean="0">
                <a:solidFill>
                  <a:srgbClr val="52584D"/>
                </a:solidFill>
                <a:latin typeface="Oswald"/>
              </a:rPr>
              <a:t> </a:t>
            </a:r>
            <a:r>
              <a:rPr lang="en-US" sz="1970" dirty="0" err="1" smtClean="0">
                <a:solidFill>
                  <a:srgbClr val="52584D"/>
                </a:solidFill>
                <a:latin typeface="Oswald"/>
              </a:rPr>
              <a:t>dans</a:t>
            </a:r>
            <a:r>
              <a:rPr lang="en-US" sz="1970" dirty="0" smtClean="0">
                <a:solidFill>
                  <a:srgbClr val="52584D"/>
                </a:solidFill>
                <a:latin typeface="Oswald"/>
              </a:rPr>
              <a:t> le travel retail et le duty free.</a:t>
            </a:r>
            <a:endParaRPr lang="en-US" sz="1970" dirty="0">
              <a:solidFill>
                <a:srgbClr val="52584D"/>
              </a:solidFill>
              <a:latin typeface="Oswald"/>
            </a:endParaRPr>
          </a:p>
        </p:txBody>
      </p:sp>
      <p:sp>
        <p:nvSpPr>
          <p:cNvPr id="7" name="TextBox 7"/>
          <p:cNvSpPr txBox="1"/>
          <p:nvPr/>
        </p:nvSpPr>
        <p:spPr>
          <a:xfrm>
            <a:off x="9768197" y="8241538"/>
            <a:ext cx="3054921" cy="1077218"/>
          </a:xfrm>
          <a:prstGeom prst="rect">
            <a:avLst/>
          </a:prstGeom>
        </p:spPr>
        <p:txBody>
          <a:bodyPr lIns="0" tIns="0" rIns="0" bIns="0" rtlCol="0" anchor="t">
            <a:spAutoFit/>
          </a:bodyPr>
          <a:lstStyle/>
          <a:p>
            <a:pPr algn="just">
              <a:lnSpc>
                <a:spcPts val="2758"/>
              </a:lnSpc>
              <a:spcBef>
                <a:spcPct val="0"/>
              </a:spcBef>
            </a:pPr>
            <a:r>
              <a:rPr lang="en-US" sz="1970" dirty="0" smtClean="0">
                <a:solidFill>
                  <a:srgbClr val="52584D"/>
                </a:solidFill>
                <a:latin typeface="Oswald"/>
              </a:rPr>
              <a:t>Champagne official des plus </a:t>
            </a:r>
            <a:r>
              <a:rPr lang="en-US" sz="1970" dirty="0" err="1" smtClean="0">
                <a:solidFill>
                  <a:srgbClr val="52584D"/>
                </a:solidFill>
                <a:latin typeface="Oswald"/>
              </a:rPr>
              <a:t>importantes</a:t>
            </a:r>
            <a:r>
              <a:rPr lang="en-US" sz="1970" dirty="0" smtClean="0">
                <a:solidFill>
                  <a:srgbClr val="52584D"/>
                </a:solidFill>
                <a:latin typeface="Oswald"/>
              </a:rPr>
              <a:t> companies </a:t>
            </a:r>
            <a:r>
              <a:rPr lang="en-US" sz="1970" dirty="0" err="1" smtClean="0">
                <a:solidFill>
                  <a:srgbClr val="52584D"/>
                </a:solidFill>
                <a:latin typeface="Oswald"/>
              </a:rPr>
              <a:t>aériennes</a:t>
            </a:r>
            <a:r>
              <a:rPr lang="en-US" sz="1970" dirty="0" smtClean="0">
                <a:solidFill>
                  <a:srgbClr val="52584D"/>
                </a:solidFill>
                <a:latin typeface="Oswald"/>
              </a:rPr>
              <a:t> et de </a:t>
            </a:r>
            <a:r>
              <a:rPr lang="en-US" sz="1970" dirty="0" err="1" smtClean="0">
                <a:solidFill>
                  <a:srgbClr val="52584D"/>
                </a:solidFill>
                <a:latin typeface="Oswald"/>
              </a:rPr>
              <a:t>croisières</a:t>
            </a:r>
            <a:r>
              <a:rPr lang="en-US" sz="1970" dirty="0" smtClean="0">
                <a:solidFill>
                  <a:srgbClr val="52584D"/>
                </a:solidFill>
                <a:latin typeface="Oswald"/>
              </a:rPr>
              <a:t> à </a:t>
            </a:r>
            <a:r>
              <a:rPr lang="en-US" sz="1970" dirty="0" err="1" smtClean="0">
                <a:solidFill>
                  <a:srgbClr val="52584D"/>
                </a:solidFill>
                <a:latin typeface="Oswald"/>
              </a:rPr>
              <a:t>l’international</a:t>
            </a:r>
            <a:r>
              <a:rPr lang="en-US" sz="1970" dirty="0" smtClean="0">
                <a:solidFill>
                  <a:srgbClr val="52584D"/>
                </a:solidFill>
                <a:latin typeface="Oswald"/>
              </a:rPr>
              <a:t>.</a:t>
            </a:r>
            <a:endParaRPr lang="en-US" sz="1970" dirty="0">
              <a:solidFill>
                <a:srgbClr val="52584D"/>
              </a:solidFill>
              <a:latin typeface="Oswald"/>
            </a:endParaRPr>
          </a:p>
        </p:txBody>
      </p:sp>
      <p:sp>
        <p:nvSpPr>
          <p:cNvPr id="8" name="TextBox 8"/>
          <p:cNvSpPr txBox="1"/>
          <p:nvPr/>
        </p:nvSpPr>
        <p:spPr>
          <a:xfrm>
            <a:off x="14467775" y="8241538"/>
            <a:ext cx="2987493" cy="1436291"/>
          </a:xfrm>
          <a:prstGeom prst="rect">
            <a:avLst/>
          </a:prstGeom>
        </p:spPr>
        <p:txBody>
          <a:bodyPr lIns="0" tIns="0" rIns="0" bIns="0" rtlCol="0" anchor="t">
            <a:spAutoFit/>
          </a:bodyPr>
          <a:lstStyle/>
          <a:p>
            <a:pPr algn="just">
              <a:lnSpc>
                <a:spcPts val="2758"/>
              </a:lnSpc>
              <a:spcBef>
                <a:spcPct val="0"/>
              </a:spcBef>
            </a:pPr>
            <a:r>
              <a:rPr lang="en-US" sz="1970" dirty="0" smtClean="0">
                <a:solidFill>
                  <a:srgbClr val="52584D"/>
                </a:solidFill>
                <a:latin typeface="Oswald"/>
              </a:rPr>
              <a:t>Marque </a:t>
            </a:r>
            <a:r>
              <a:rPr lang="en-US" sz="1970" dirty="0" err="1" smtClean="0">
                <a:solidFill>
                  <a:srgbClr val="52584D"/>
                </a:solidFill>
                <a:latin typeface="Oswald"/>
              </a:rPr>
              <a:t>emblématique</a:t>
            </a:r>
            <a:r>
              <a:rPr lang="en-US" sz="1970" dirty="0" smtClean="0">
                <a:solidFill>
                  <a:srgbClr val="52584D"/>
                </a:solidFill>
                <a:latin typeface="Oswald"/>
              </a:rPr>
              <a:t>, </a:t>
            </a:r>
            <a:r>
              <a:rPr lang="en-US" sz="1970" dirty="0" err="1" smtClean="0">
                <a:solidFill>
                  <a:srgbClr val="52584D"/>
                </a:solidFill>
                <a:latin typeface="Oswald"/>
              </a:rPr>
              <a:t>nos</a:t>
            </a:r>
            <a:r>
              <a:rPr lang="en-US" sz="1970" dirty="0" smtClean="0">
                <a:solidFill>
                  <a:srgbClr val="52584D"/>
                </a:solidFill>
                <a:latin typeface="Oswald"/>
              </a:rPr>
              <a:t> </a:t>
            </a:r>
            <a:r>
              <a:rPr lang="en-US" sz="1970" dirty="0" err="1" smtClean="0">
                <a:solidFill>
                  <a:srgbClr val="52584D"/>
                </a:solidFill>
                <a:latin typeface="Oswald"/>
              </a:rPr>
              <a:t>consommateurs</a:t>
            </a:r>
            <a:r>
              <a:rPr lang="en-US" sz="1970" dirty="0" smtClean="0">
                <a:solidFill>
                  <a:srgbClr val="52584D"/>
                </a:solidFill>
                <a:latin typeface="Oswald"/>
              </a:rPr>
              <a:t> </a:t>
            </a:r>
            <a:r>
              <a:rPr lang="en-US" sz="1970" dirty="0" err="1" smtClean="0">
                <a:solidFill>
                  <a:srgbClr val="52584D"/>
                </a:solidFill>
                <a:latin typeface="Oswald"/>
              </a:rPr>
              <a:t>peuvent</a:t>
            </a:r>
            <a:r>
              <a:rPr lang="en-US" sz="1970" dirty="0" smtClean="0">
                <a:solidFill>
                  <a:srgbClr val="52584D"/>
                </a:solidFill>
                <a:latin typeface="Oswald"/>
              </a:rPr>
              <a:t> nous </a:t>
            </a:r>
            <a:r>
              <a:rPr lang="en-US" sz="1970" dirty="0" err="1" smtClean="0">
                <a:solidFill>
                  <a:srgbClr val="52584D"/>
                </a:solidFill>
                <a:latin typeface="Oswald"/>
              </a:rPr>
              <a:t>trouver</a:t>
            </a:r>
            <a:r>
              <a:rPr lang="en-US" sz="1970" dirty="0" smtClean="0">
                <a:solidFill>
                  <a:srgbClr val="52584D"/>
                </a:solidFill>
                <a:latin typeface="Oswald"/>
              </a:rPr>
              <a:t> partout, à tout moment.</a:t>
            </a:r>
          </a:p>
          <a:p>
            <a:pPr algn="just">
              <a:lnSpc>
                <a:spcPts val="2758"/>
              </a:lnSpc>
              <a:spcBef>
                <a:spcPct val="0"/>
              </a:spcBef>
            </a:pPr>
            <a:r>
              <a:rPr lang="en-US" sz="1970" dirty="0" err="1" smtClean="0">
                <a:solidFill>
                  <a:srgbClr val="52584D"/>
                </a:solidFill>
                <a:latin typeface="Oswald"/>
              </a:rPr>
              <a:t>Présent</a:t>
            </a:r>
            <a:r>
              <a:rPr lang="en-US" sz="1970" dirty="0" smtClean="0">
                <a:solidFill>
                  <a:srgbClr val="52584D"/>
                </a:solidFill>
                <a:latin typeface="Oswald"/>
              </a:rPr>
              <a:t> </a:t>
            </a:r>
            <a:r>
              <a:rPr lang="en-US" sz="1970" dirty="0" err="1" smtClean="0">
                <a:solidFill>
                  <a:srgbClr val="52584D"/>
                </a:solidFill>
                <a:latin typeface="Oswald"/>
              </a:rPr>
              <a:t>dans</a:t>
            </a:r>
            <a:r>
              <a:rPr lang="en-US" sz="1970" dirty="0" smtClean="0">
                <a:solidFill>
                  <a:srgbClr val="52584D"/>
                </a:solidFill>
                <a:latin typeface="Oswald"/>
              </a:rPr>
              <a:t> 130 pays.</a:t>
            </a:r>
            <a:endParaRPr lang="en-US" sz="1970" dirty="0">
              <a:solidFill>
                <a:srgbClr val="52584D"/>
              </a:solidFill>
              <a:latin typeface="Oswald"/>
            </a:endParaRPr>
          </a:p>
        </p:txBody>
      </p:sp>
      <p:sp>
        <p:nvSpPr>
          <p:cNvPr id="9" name="TextBox 9"/>
          <p:cNvSpPr txBox="1"/>
          <p:nvPr/>
        </p:nvSpPr>
        <p:spPr>
          <a:xfrm>
            <a:off x="1482364" y="3673475"/>
            <a:ext cx="7695678" cy="4308872"/>
          </a:xfrm>
          <a:prstGeom prst="rect">
            <a:avLst/>
          </a:prstGeom>
        </p:spPr>
        <p:txBody>
          <a:bodyPr wrap="square" lIns="0" tIns="0" rIns="0" bIns="0" rtlCol="0" anchor="t">
            <a:spAutoFit/>
          </a:bodyPr>
          <a:lstStyle/>
          <a:p>
            <a:pPr>
              <a:lnSpc>
                <a:spcPts val="11200"/>
              </a:lnSpc>
              <a:spcBef>
                <a:spcPct val="0"/>
              </a:spcBef>
            </a:pPr>
            <a:r>
              <a:rPr lang="en-US" sz="8000" dirty="0" smtClean="0">
                <a:solidFill>
                  <a:srgbClr val="916D43"/>
                </a:solidFill>
                <a:latin typeface="Montserrat Light Bold"/>
              </a:rPr>
              <a:t>LES PARTENAIRES CLEFS</a:t>
            </a:r>
            <a:endParaRPr lang="en-US" sz="8000" dirty="0">
              <a:solidFill>
                <a:srgbClr val="916D43"/>
              </a:solidFill>
              <a:latin typeface="Montserrat Light Bold"/>
            </a:endParaRPr>
          </a:p>
        </p:txBody>
      </p:sp>
      <p:sp>
        <p:nvSpPr>
          <p:cNvPr id="10" name="Freeform 10"/>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5"/>
            <a:stretch>
              <a:fillRect/>
            </a:stretch>
          </a:blipFill>
        </p:spPr>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0197" y="762000"/>
            <a:ext cx="6382047" cy="9525000"/>
          </a:xfrm>
          <a:custGeom>
            <a:avLst/>
            <a:gdLst/>
            <a:ahLst/>
            <a:cxnLst/>
            <a:rect l="l" t="t" r="r" b="b"/>
            <a:pathLst>
              <a:path w="6382047" h="9525000">
                <a:moveTo>
                  <a:pt x="0" y="0"/>
                </a:moveTo>
                <a:lnTo>
                  <a:pt x="6382046" y="0"/>
                </a:lnTo>
                <a:lnTo>
                  <a:pt x="6382046" y="9525000"/>
                </a:lnTo>
                <a:lnTo>
                  <a:pt x="0" y="9525000"/>
                </a:lnTo>
                <a:lnTo>
                  <a:pt x="0" y="0"/>
                </a:lnTo>
                <a:close/>
              </a:path>
            </a:pathLst>
          </a:custGeom>
          <a:blipFill>
            <a:blip r:embed="rId2"/>
            <a:stretch>
              <a:fillRect t="-409" b="-409"/>
            </a:stretch>
          </a:blipFill>
        </p:spPr>
      </p:sp>
      <p:sp>
        <p:nvSpPr>
          <p:cNvPr id="3" name="AutoShape 3"/>
          <p:cNvSpPr/>
          <p:nvPr/>
        </p:nvSpPr>
        <p:spPr>
          <a:xfrm>
            <a:off x="930197" y="0"/>
            <a:ext cx="6382047" cy="454388"/>
          </a:xfrm>
          <a:prstGeom prst="rect">
            <a:avLst/>
          </a:prstGeom>
          <a:solidFill>
            <a:srgbClr val="D9D9D9">
              <a:alpha val="30980"/>
            </a:srgbClr>
          </a:solidFill>
        </p:spPr>
      </p:sp>
      <p:sp>
        <p:nvSpPr>
          <p:cNvPr id="4" name="TextBox 4"/>
          <p:cNvSpPr txBox="1"/>
          <p:nvPr/>
        </p:nvSpPr>
        <p:spPr>
          <a:xfrm>
            <a:off x="7772400" y="1697092"/>
            <a:ext cx="7814059" cy="594995"/>
          </a:xfrm>
          <a:prstGeom prst="rect">
            <a:avLst/>
          </a:prstGeom>
        </p:spPr>
        <p:txBody>
          <a:bodyPr lIns="0" tIns="0" rIns="0" bIns="0" rtlCol="0" anchor="t">
            <a:spAutoFit/>
          </a:bodyPr>
          <a:lstStyle/>
          <a:p>
            <a:pPr algn="l">
              <a:lnSpc>
                <a:spcPts val="4509"/>
              </a:lnSpc>
            </a:pPr>
            <a:r>
              <a:rPr lang="en-US" sz="4099" spc="204" dirty="0">
                <a:solidFill>
                  <a:srgbClr val="A17A4C"/>
                </a:solidFill>
                <a:latin typeface="Oswald"/>
              </a:rPr>
              <a:t>PINK FLAMINGO SPARKLING</a:t>
            </a:r>
          </a:p>
        </p:txBody>
      </p:sp>
      <p:sp>
        <p:nvSpPr>
          <p:cNvPr id="5" name="TextBox 5"/>
          <p:cNvSpPr txBox="1"/>
          <p:nvPr/>
        </p:nvSpPr>
        <p:spPr>
          <a:xfrm>
            <a:off x="7772400" y="2557577"/>
            <a:ext cx="7239001" cy="7066037"/>
          </a:xfrm>
          <a:prstGeom prst="rect">
            <a:avLst/>
          </a:prstGeom>
        </p:spPr>
        <p:txBody>
          <a:bodyPr wrap="square" lIns="0" tIns="0" rIns="0" bIns="0" rtlCol="0" anchor="t">
            <a:spAutoFit/>
          </a:bodyPr>
          <a:lstStyle/>
          <a:p>
            <a:pPr algn="just">
              <a:lnSpc>
                <a:spcPts val="2940"/>
              </a:lnSpc>
              <a:spcBef>
                <a:spcPct val="0"/>
              </a:spcBef>
            </a:pPr>
            <a:r>
              <a:rPr lang="fr-FR" sz="2100" dirty="0" smtClean="0">
                <a:solidFill>
                  <a:srgbClr val="545454"/>
                </a:solidFill>
                <a:latin typeface="Oswald"/>
              </a:rPr>
              <a:t>Le </a:t>
            </a:r>
            <a:r>
              <a:rPr lang="fr-FR" sz="2100" dirty="0">
                <a:solidFill>
                  <a:srgbClr val="545454"/>
                </a:solidFill>
                <a:latin typeface="Oswald"/>
              </a:rPr>
              <a:t>Pink </a:t>
            </a:r>
            <a:r>
              <a:rPr lang="fr-FR" sz="2100" dirty="0" err="1">
                <a:solidFill>
                  <a:srgbClr val="545454"/>
                </a:solidFill>
                <a:latin typeface="Oswald"/>
              </a:rPr>
              <a:t>Flamingo</a:t>
            </a:r>
            <a:r>
              <a:rPr lang="fr-FR" sz="2100" dirty="0">
                <a:solidFill>
                  <a:srgbClr val="545454"/>
                </a:solidFill>
                <a:latin typeface="Oswald"/>
              </a:rPr>
              <a:t> </a:t>
            </a:r>
            <a:r>
              <a:rPr lang="fr-FR" sz="2100" dirty="0" err="1">
                <a:solidFill>
                  <a:srgbClr val="545454"/>
                </a:solidFill>
                <a:latin typeface="Oswald"/>
              </a:rPr>
              <a:t>Sparkling</a:t>
            </a:r>
            <a:r>
              <a:rPr lang="fr-FR" sz="2100" dirty="0">
                <a:solidFill>
                  <a:srgbClr val="545454"/>
                </a:solidFill>
                <a:latin typeface="Oswald"/>
              </a:rPr>
              <a:t> </a:t>
            </a:r>
            <a:r>
              <a:rPr lang="fr-FR" sz="2100" dirty="0" err="1">
                <a:solidFill>
                  <a:srgbClr val="545454"/>
                </a:solidFill>
                <a:latin typeface="Oswald"/>
              </a:rPr>
              <a:t>Wine</a:t>
            </a:r>
            <a:r>
              <a:rPr lang="fr-FR" sz="2100" dirty="0">
                <a:solidFill>
                  <a:srgbClr val="545454"/>
                </a:solidFill>
                <a:latin typeface="Oswald"/>
              </a:rPr>
              <a:t> Rosé est un assemblage de Chardonnay, d'</a:t>
            </a:r>
            <a:r>
              <a:rPr lang="fr-FR" sz="2100" dirty="0" err="1">
                <a:solidFill>
                  <a:srgbClr val="545454"/>
                </a:solidFill>
                <a:latin typeface="Oswald"/>
              </a:rPr>
              <a:t>Ugni</a:t>
            </a:r>
            <a:r>
              <a:rPr lang="fr-FR" sz="2100" dirty="0">
                <a:solidFill>
                  <a:srgbClr val="545454"/>
                </a:solidFill>
                <a:latin typeface="Oswald"/>
              </a:rPr>
              <a:t> Blanc et de Syrah. Ce vin </a:t>
            </a:r>
            <a:r>
              <a:rPr lang="fr-FR" sz="2100" dirty="0" smtClean="0">
                <a:solidFill>
                  <a:srgbClr val="545454"/>
                </a:solidFill>
                <a:latin typeface="Oswald"/>
              </a:rPr>
              <a:t>pétillant est </a:t>
            </a:r>
            <a:r>
              <a:rPr lang="fr-FR" sz="2100" dirty="0">
                <a:solidFill>
                  <a:srgbClr val="545454"/>
                </a:solidFill>
                <a:latin typeface="Oswald"/>
              </a:rPr>
              <a:t>élaboré selon la méthode traditionnelle, comme en Champagne.</a:t>
            </a:r>
          </a:p>
          <a:p>
            <a:pPr algn="just">
              <a:lnSpc>
                <a:spcPts val="2940"/>
              </a:lnSpc>
              <a:spcBef>
                <a:spcPct val="0"/>
              </a:spcBef>
            </a:pPr>
            <a:endParaRPr lang="fr-FR" sz="2100" b="1" dirty="0">
              <a:solidFill>
                <a:srgbClr val="545454"/>
              </a:solidFill>
              <a:latin typeface="Oswald"/>
            </a:endParaRPr>
          </a:p>
          <a:p>
            <a:pPr algn="just">
              <a:lnSpc>
                <a:spcPts val="2940"/>
              </a:lnSpc>
              <a:spcBef>
                <a:spcPct val="0"/>
              </a:spcBef>
            </a:pPr>
            <a:r>
              <a:rPr lang="fr-FR" sz="2100" b="1" dirty="0">
                <a:solidFill>
                  <a:srgbClr val="545454"/>
                </a:solidFill>
                <a:latin typeface="Oswald"/>
              </a:rPr>
              <a:t>NOTE DE DÉGUSTATION</a:t>
            </a:r>
          </a:p>
          <a:p>
            <a:pPr algn="just">
              <a:lnSpc>
                <a:spcPts val="2940"/>
              </a:lnSpc>
              <a:spcBef>
                <a:spcPct val="0"/>
              </a:spcBef>
            </a:pPr>
            <a:endParaRPr lang="fr-FR" sz="2100" dirty="0">
              <a:solidFill>
                <a:srgbClr val="545454"/>
              </a:solidFill>
              <a:latin typeface="Oswald"/>
            </a:endParaRPr>
          </a:p>
          <a:p>
            <a:pPr algn="just">
              <a:lnSpc>
                <a:spcPts val="2940"/>
              </a:lnSpc>
              <a:spcBef>
                <a:spcPct val="0"/>
              </a:spcBef>
            </a:pPr>
            <a:r>
              <a:rPr lang="fr-FR" sz="2100" b="1" dirty="0" smtClean="0">
                <a:solidFill>
                  <a:srgbClr val="545454"/>
                </a:solidFill>
                <a:latin typeface="Oswald"/>
              </a:rPr>
              <a:t>Robe</a:t>
            </a:r>
            <a:r>
              <a:rPr lang="fr-FR" sz="2100" dirty="0" smtClean="0">
                <a:solidFill>
                  <a:srgbClr val="545454"/>
                </a:solidFill>
                <a:latin typeface="Oswald"/>
              </a:rPr>
              <a:t>: </a:t>
            </a:r>
            <a:r>
              <a:rPr lang="fr-FR" sz="2100" dirty="0">
                <a:solidFill>
                  <a:srgbClr val="545454"/>
                </a:solidFill>
                <a:latin typeface="Oswald"/>
              </a:rPr>
              <a:t>ce Pink </a:t>
            </a:r>
            <a:r>
              <a:rPr lang="fr-FR" sz="2100" dirty="0" err="1">
                <a:solidFill>
                  <a:srgbClr val="545454"/>
                </a:solidFill>
                <a:latin typeface="Oswald"/>
              </a:rPr>
              <a:t>Flamingo</a:t>
            </a:r>
            <a:r>
              <a:rPr lang="fr-FR" sz="2100" dirty="0">
                <a:solidFill>
                  <a:srgbClr val="545454"/>
                </a:solidFill>
                <a:latin typeface="Oswald"/>
              </a:rPr>
              <a:t> Rosé pétillant impressionne par sa luminosité et sa délicate couleur rose saumon pâle. Son éclat s'exprime élégamment dans des bulles très fines.</a:t>
            </a:r>
          </a:p>
          <a:p>
            <a:pPr algn="just">
              <a:lnSpc>
                <a:spcPts val="2940"/>
              </a:lnSpc>
              <a:spcBef>
                <a:spcPct val="0"/>
              </a:spcBef>
            </a:pPr>
            <a:endParaRPr lang="fr-FR" sz="2100" dirty="0">
              <a:solidFill>
                <a:srgbClr val="545454"/>
              </a:solidFill>
              <a:latin typeface="Oswald"/>
            </a:endParaRPr>
          </a:p>
          <a:p>
            <a:pPr algn="just">
              <a:lnSpc>
                <a:spcPts val="2940"/>
              </a:lnSpc>
              <a:spcBef>
                <a:spcPct val="0"/>
              </a:spcBef>
            </a:pPr>
            <a:r>
              <a:rPr lang="fr-FR" sz="2100" b="1" dirty="0">
                <a:solidFill>
                  <a:srgbClr val="545454"/>
                </a:solidFill>
                <a:latin typeface="Oswald"/>
              </a:rPr>
              <a:t>Nez</a:t>
            </a:r>
            <a:r>
              <a:rPr lang="fr-FR" sz="2100" dirty="0">
                <a:solidFill>
                  <a:srgbClr val="545454"/>
                </a:solidFill>
                <a:latin typeface="Oswald"/>
              </a:rPr>
              <a:t> : complexe, derrière de belles notes florales de petites fleurs blanches et de violettes, le vin s'ouvre sur des arômes d'agrumes délicats mêlés à des petits fruits rouges sauvages. Le tout est amplifié par la grande fraîcheur que l'on attend d'un vin effervescent.</a:t>
            </a:r>
          </a:p>
          <a:p>
            <a:pPr algn="just">
              <a:lnSpc>
                <a:spcPts val="2940"/>
              </a:lnSpc>
              <a:spcBef>
                <a:spcPct val="0"/>
              </a:spcBef>
            </a:pPr>
            <a:endParaRPr lang="fr-FR" sz="2100" dirty="0">
              <a:solidFill>
                <a:srgbClr val="545454"/>
              </a:solidFill>
              <a:latin typeface="Oswald"/>
            </a:endParaRPr>
          </a:p>
          <a:p>
            <a:pPr algn="just">
              <a:lnSpc>
                <a:spcPts val="2940"/>
              </a:lnSpc>
              <a:spcBef>
                <a:spcPct val="0"/>
              </a:spcBef>
            </a:pPr>
            <a:r>
              <a:rPr lang="fr-FR" sz="2100" b="1" dirty="0">
                <a:solidFill>
                  <a:srgbClr val="545454"/>
                </a:solidFill>
                <a:latin typeface="Oswald"/>
              </a:rPr>
              <a:t>Bouche</a:t>
            </a:r>
            <a:r>
              <a:rPr lang="fr-FR" sz="2100" dirty="0">
                <a:solidFill>
                  <a:srgbClr val="545454"/>
                </a:solidFill>
                <a:latin typeface="Oswald"/>
              </a:rPr>
              <a:t> : les sensations gustatives ne sont que le prolongement des sensations olfactives, la minéralité unique propre aux vins de sable donnant tout son charme à cet incomparable vin effervescent.</a:t>
            </a:r>
          </a:p>
          <a:p>
            <a:pPr>
              <a:lnSpc>
                <a:spcPts val="2940"/>
              </a:lnSpc>
              <a:spcBef>
                <a:spcPct val="0"/>
              </a:spcBef>
            </a:pPr>
            <a:endParaRPr lang="en-US" sz="2100" dirty="0">
              <a:solidFill>
                <a:srgbClr val="545454"/>
              </a:solidFill>
              <a:latin typeface="Oswald"/>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30400" y="1236096"/>
            <a:ext cx="4243004" cy="8250804"/>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65925" r="-65925"/>
            </a:stretch>
          </a:blipFill>
        </p:spPr>
      </p:sp>
      <p:sp>
        <p:nvSpPr>
          <p:cNvPr id="3" name="AutoShape 3"/>
          <p:cNvSpPr/>
          <p:nvPr/>
        </p:nvSpPr>
        <p:spPr>
          <a:xfrm>
            <a:off x="0" y="9829800"/>
            <a:ext cx="18288000" cy="457200"/>
          </a:xfrm>
          <a:prstGeom prst="rect">
            <a:avLst/>
          </a:prstGeom>
          <a:solidFill>
            <a:srgbClr val="D9D9D9">
              <a:alpha val="30980"/>
            </a:srgbClr>
          </a:solidFill>
        </p:spPr>
      </p:sp>
      <p:sp>
        <p:nvSpPr>
          <p:cNvPr id="4" name="Freeform 4"/>
          <p:cNvSpPr/>
          <p:nvPr/>
        </p:nvSpPr>
        <p:spPr>
          <a:xfrm>
            <a:off x="233589" y="7353739"/>
            <a:ext cx="4957806" cy="1871065"/>
          </a:xfrm>
          <a:custGeom>
            <a:avLst/>
            <a:gdLst/>
            <a:ahLst/>
            <a:cxnLst/>
            <a:rect l="l" t="t" r="r" b="b"/>
            <a:pathLst>
              <a:path w="4957806" h="1871065">
                <a:moveTo>
                  <a:pt x="0" y="0"/>
                </a:moveTo>
                <a:lnTo>
                  <a:pt x="4957806" y="0"/>
                </a:lnTo>
                <a:lnTo>
                  <a:pt x="4957806" y="1871065"/>
                </a:lnTo>
                <a:lnTo>
                  <a:pt x="0" y="1871065"/>
                </a:lnTo>
                <a:lnTo>
                  <a:pt x="0" y="0"/>
                </a:lnTo>
                <a:close/>
              </a:path>
            </a:pathLst>
          </a:custGeom>
          <a:blipFill>
            <a:blip r:embed="rId3"/>
            <a:stretch>
              <a:fillRect t="-30732" b="-18063"/>
            </a:stretch>
          </a:blipFill>
        </p:spPr>
      </p:sp>
      <p:grpSp>
        <p:nvGrpSpPr>
          <p:cNvPr id="5" name="Group 5"/>
          <p:cNvGrpSpPr/>
          <p:nvPr/>
        </p:nvGrpSpPr>
        <p:grpSpPr>
          <a:xfrm>
            <a:off x="1028700" y="3346687"/>
            <a:ext cx="9833359" cy="3198203"/>
            <a:chOff x="0" y="38100"/>
            <a:chExt cx="13111145" cy="4264272"/>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TERRAS DO GRIFO</a:t>
              </a: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8" name="TextBox 8"/>
            <p:cNvSpPr txBox="1"/>
            <p:nvPr/>
          </p:nvSpPr>
          <p:spPr>
            <a:xfrm>
              <a:off x="0" y="3635523"/>
              <a:ext cx="13111145" cy="666849"/>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AU </a:t>
              </a:r>
              <a:r>
                <a:rPr lang="en-US" sz="2800" dirty="0">
                  <a:solidFill>
                    <a:srgbClr val="916D43"/>
                  </a:solidFill>
                  <a:latin typeface="Montserrat Classic"/>
                </a:rPr>
                <a:t>PORTUGAL</a:t>
              </a:r>
            </a:p>
          </p:txBody>
        </p:sp>
      </p:grpSp>
      <p:sp>
        <p:nvSpPr>
          <p:cNvPr id="9" name="Freeform 9"/>
          <p:cNvSpPr/>
          <p:nvPr/>
        </p:nvSpPr>
        <p:spPr>
          <a:xfrm>
            <a:off x="9462562" y="434208"/>
            <a:ext cx="1399497" cy="1399497"/>
          </a:xfrm>
          <a:custGeom>
            <a:avLst/>
            <a:gdLst/>
            <a:ahLst/>
            <a:cxnLst/>
            <a:rect l="l" t="t" r="r" b="b"/>
            <a:pathLst>
              <a:path w="1399497" h="1399497">
                <a:moveTo>
                  <a:pt x="0" y="0"/>
                </a:moveTo>
                <a:lnTo>
                  <a:pt x="1399497" y="0"/>
                </a:lnTo>
                <a:lnTo>
                  <a:pt x="1399497" y="1399497"/>
                </a:lnTo>
                <a:lnTo>
                  <a:pt x="0" y="1399497"/>
                </a:lnTo>
                <a:lnTo>
                  <a:pt x="0" y="0"/>
                </a:lnTo>
                <a:close/>
              </a:path>
            </a:pathLst>
          </a:custGeom>
          <a:blipFill>
            <a:blip r:embed="rId4"/>
            <a:stretch>
              <a:fillRect/>
            </a:stretch>
          </a:blipFill>
        </p:spPr>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FDF7F7">
              <a:alpha val="30980"/>
            </a:srgbClr>
          </a:solidFill>
        </p:spPr>
      </p:sp>
      <p:sp>
        <p:nvSpPr>
          <p:cNvPr id="3" name="AutoShape 3"/>
          <p:cNvSpPr/>
          <p:nvPr/>
        </p:nvSpPr>
        <p:spPr>
          <a:xfrm>
            <a:off x="9144000" y="338716"/>
            <a:ext cx="8725352" cy="9609568"/>
          </a:xfrm>
          <a:prstGeom prst="rect">
            <a:avLst/>
          </a:prstGeom>
          <a:solidFill>
            <a:srgbClr val="FFFFFF"/>
          </a:solidFill>
        </p:spPr>
      </p:sp>
      <p:sp>
        <p:nvSpPr>
          <p:cNvPr id="4" name="Freeform 4"/>
          <p:cNvSpPr/>
          <p:nvPr/>
        </p:nvSpPr>
        <p:spPr>
          <a:xfrm>
            <a:off x="10309124" y="5358869"/>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2"/>
            <a:stretch>
              <a:fillRect t="-218" b="-218"/>
            </a:stretch>
          </a:blipFill>
        </p:spPr>
      </p:sp>
      <p:sp>
        <p:nvSpPr>
          <p:cNvPr id="5" name="Freeform 5"/>
          <p:cNvSpPr/>
          <p:nvPr/>
        </p:nvSpPr>
        <p:spPr>
          <a:xfrm>
            <a:off x="10309124" y="704128"/>
            <a:ext cx="6395104" cy="4263403"/>
          </a:xfrm>
          <a:custGeom>
            <a:avLst/>
            <a:gdLst/>
            <a:ahLst/>
            <a:cxnLst/>
            <a:rect l="l" t="t" r="r" b="b"/>
            <a:pathLst>
              <a:path w="6395104" h="4263403">
                <a:moveTo>
                  <a:pt x="0" y="0"/>
                </a:moveTo>
                <a:lnTo>
                  <a:pt x="6395104" y="0"/>
                </a:lnTo>
                <a:lnTo>
                  <a:pt x="6395104" y="4263403"/>
                </a:lnTo>
                <a:lnTo>
                  <a:pt x="0" y="4263403"/>
                </a:lnTo>
                <a:lnTo>
                  <a:pt x="0" y="0"/>
                </a:lnTo>
                <a:close/>
              </a:path>
            </a:pathLst>
          </a:custGeom>
          <a:blipFill>
            <a:blip r:embed="rId3"/>
            <a:stretch>
              <a:fillRect t="-187" b="-187"/>
            </a:stretch>
          </a:blipFill>
        </p:spPr>
      </p:sp>
      <p:sp>
        <p:nvSpPr>
          <p:cNvPr id="6" name="TextBox 6"/>
          <p:cNvSpPr txBox="1"/>
          <p:nvPr/>
        </p:nvSpPr>
        <p:spPr>
          <a:xfrm>
            <a:off x="1028700" y="1437859"/>
            <a:ext cx="7809650" cy="1846659"/>
          </a:xfrm>
          <a:prstGeom prst="rect">
            <a:avLst/>
          </a:prstGeom>
        </p:spPr>
        <p:txBody>
          <a:bodyPr lIns="0" tIns="0" rIns="0" bIns="0" rtlCol="0" anchor="t">
            <a:spAutoFit/>
          </a:bodyPr>
          <a:lstStyle/>
          <a:p>
            <a:pPr algn="l">
              <a:lnSpc>
                <a:spcPts val="7150"/>
              </a:lnSpc>
            </a:pPr>
            <a:r>
              <a:rPr lang="en-US" sz="6500" dirty="0" smtClean="0">
                <a:solidFill>
                  <a:srgbClr val="A17A4C"/>
                </a:solidFill>
                <a:latin typeface="Oswald"/>
              </a:rPr>
              <a:t>UN VIGNOGLE EXCEPTIONNEL</a:t>
            </a:r>
            <a:endParaRPr lang="en-US" sz="6500" dirty="0">
              <a:solidFill>
                <a:srgbClr val="A17A4C"/>
              </a:solidFill>
              <a:latin typeface="Oswald"/>
            </a:endParaRPr>
          </a:p>
        </p:txBody>
      </p:sp>
      <p:sp>
        <p:nvSpPr>
          <p:cNvPr id="7" name="TextBox 7"/>
          <p:cNvSpPr txBox="1"/>
          <p:nvPr/>
        </p:nvSpPr>
        <p:spPr>
          <a:xfrm>
            <a:off x="1028700" y="4040244"/>
            <a:ext cx="7801746" cy="4996240"/>
          </a:xfrm>
          <a:prstGeom prst="rect">
            <a:avLst/>
          </a:prstGeom>
        </p:spPr>
        <p:txBody>
          <a:bodyPr lIns="0" tIns="0" rIns="0" bIns="0" rtlCol="0" anchor="t">
            <a:spAutoFit/>
          </a:bodyPr>
          <a:lstStyle/>
          <a:p>
            <a:pPr algn="just">
              <a:lnSpc>
                <a:spcPts val="3219"/>
              </a:lnSpc>
            </a:pPr>
            <a:r>
              <a:rPr lang="en-US" sz="2300" dirty="0" smtClean="0">
                <a:solidFill>
                  <a:srgbClr val="545454"/>
                </a:solidFill>
                <a:latin typeface="Oswald"/>
              </a:rPr>
              <a:t>Quinta Do </a:t>
            </a:r>
            <a:r>
              <a:rPr lang="en-US" sz="2300" dirty="0" err="1" smtClean="0">
                <a:solidFill>
                  <a:srgbClr val="545454"/>
                </a:solidFill>
                <a:latin typeface="Oswald"/>
              </a:rPr>
              <a:t>Grifo</a:t>
            </a:r>
            <a:r>
              <a:rPr lang="en-US" sz="2300" dirty="0" smtClean="0">
                <a:solidFill>
                  <a:srgbClr val="545454"/>
                </a:solidFill>
                <a:latin typeface="Oswald"/>
              </a:rPr>
              <a:t> </a:t>
            </a:r>
            <a:r>
              <a:rPr lang="en-US" sz="2300" dirty="0" err="1" smtClean="0">
                <a:solidFill>
                  <a:srgbClr val="545454"/>
                </a:solidFill>
                <a:latin typeface="Oswald"/>
              </a:rPr>
              <a:t>est</a:t>
            </a:r>
            <a:r>
              <a:rPr lang="en-US" sz="2300" dirty="0" smtClean="0">
                <a:solidFill>
                  <a:srgbClr val="545454"/>
                </a:solidFill>
                <a:latin typeface="Oswald"/>
              </a:rPr>
              <a:t> </a:t>
            </a:r>
            <a:r>
              <a:rPr lang="en-US" sz="2300" dirty="0" err="1" smtClean="0">
                <a:solidFill>
                  <a:srgbClr val="545454"/>
                </a:solidFill>
                <a:latin typeface="Oswald"/>
              </a:rPr>
              <a:t>l’une</a:t>
            </a:r>
            <a:r>
              <a:rPr lang="en-US" sz="2300" dirty="0" smtClean="0">
                <a:solidFill>
                  <a:srgbClr val="545454"/>
                </a:solidFill>
                <a:latin typeface="Oswald"/>
              </a:rPr>
              <a:t> des </a:t>
            </a:r>
            <a:r>
              <a:rPr lang="en-US" sz="2300" dirty="0" err="1" smtClean="0">
                <a:solidFill>
                  <a:srgbClr val="545454"/>
                </a:solidFill>
                <a:latin typeface="Oswald"/>
              </a:rPr>
              <a:t>dernières</a:t>
            </a:r>
            <a:r>
              <a:rPr lang="en-US" sz="2300" dirty="0" smtClean="0">
                <a:solidFill>
                  <a:srgbClr val="545454"/>
                </a:solidFill>
                <a:latin typeface="Oswald"/>
              </a:rPr>
              <a:t> creations de </a:t>
            </a:r>
            <a:r>
              <a:rPr lang="en-US" sz="2300" dirty="0" err="1" smtClean="0">
                <a:solidFill>
                  <a:srgbClr val="545454"/>
                </a:solidFill>
                <a:latin typeface="Oswald"/>
              </a:rPr>
              <a:t>vignoble</a:t>
            </a:r>
            <a:r>
              <a:rPr lang="en-US" sz="2300" dirty="0" smtClean="0">
                <a:solidFill>
                  <a:srgbClr val="545454"/>
                </a:solidFill>
                <a:latin typeface="Oswald"/>
              </a:rPr>
              <a:t> </a:t>
            </a:r>
            <a:r>
              <a:rPr lang="en-US" sz="2300" dirty="0" err="1" smtClean="0">
                <a:solidFill>
                  <a:srgbClr val="545454"/>
                </a:solidFill>
                <a:latin typeface="Oswald"/>
              </a:rPr>
              <a:t>en</a:t>
            </a:r>
            <a:r>
              <a:rPr lang="en-US" sz="2300" dirty="0" smtClean="0">
                <a:solidFill>
                  <a:srgbClr val="545454"/>
                </a:solidFill>
                <a:latin typeface="Oswald"/>
              </a:rPr>
              <a:t> Europe par Paul-François </a:t>
            </a:r>
            <a:r>
              <a:rPr lang="en-US" sz="2300" dirty="0" err="1" smtClean="0">
                <a:solidFill>
                  <a:srgbClr val="545454"/>
                </a:solidFill>
                <a:latin typeface="Oswald"/>
              </a:rPr>
              <a:t>Vranken</a:t>
            </a:r>
            <a:r>
              <a:rPr lang="en-US" sz="2300" dirty="0" smtClean="0">
                <a:solidFill>
                  <a:srgbClr val="545454"/>
                </a:solidFill>
                <a:latin typeface="Oswald"/>
              </a:rPr>
              <a:t> </a:t>
            </a:r>
            <a:r>
              <a:rPr lang="en-US" sz="2300" dirty="0" err="1" smtClean="0">
                <a:solidFill>
                  <a:srgbClr val="545454"/>
                </a:solidFill>
                <a:latin typeface="Oswald"/>
              </a:rPr>
              <a:t>en</a:t>
            </a:r>
            <a:r>
              <a:rPr lang="en-US" sz="2300" dirty="0" smtClean="0">
                <a:solidFill>
                  <a:srgbClr val="545454"/>
                </a:solidFill>
                <a:latin typeface="Oswald"/>
              </a:rPr>
              <a:t> 2004. Le </a:t>
            </a:r>
            <a:r>
              <a:rPr lang="en-US" sz="2300" dirty="0" err="1" smtClean="0">
                <a:solidFill>
                  <a:srgbClr val="545454"/>
                </a:solidFill>
                <a:latin typeface="Oswald"/>
              </a:rPr>
              <a:t>vignoble</a:t>
            </a:r>
            <a:r>
              <a:rPr lang="en-US" sz="2300" dirty="0" smtClean="0">
                <a:solidFill>
                  <a:srgbClr val="545454"/>
                </a:solidFill>
                <a:latin typeface="Oswald"/>
              </a:rPr>
              <a:t> a </a:t>
            </a:r>
            <a:r>
              <a:rPr lang="en-US" sz="2300" dirty="0" err="1" smtClean="0">
                <a:solidFill>
                  <a:srgbClr val="545454"/>
                </a:solidFill>
                <a:latin typeface="Oswald"/>
              </a:rPr>
              <a:t>été</a:t>
            </a:r>
            <a:r>
              <a:rPr lang="en-US" sz="2300" dirty="0" smtClean="0">
                <a:solidFill>
                  <a:srgbClr val="545454"/>
                </a:solidFill>
                <a:latin typeface="Oswald"/>
              </a:rPr>
              <a:t> </a:t>
            </a:r>
            <a:r>
              <a:rPr lang="en-US" sz="2300" dirty="0" err="1" smtClean="0">
                <a:solidFill>
                  <a:srgbClr val="545454"/>
                </a:solidFill>
                <a:latin typeface="Oswald"/>
              </a:rPr>
              <a:t>totalement</a:t>
            </a:r>
            <a:r>
              <a:rPr lang="en-US" sz="2300" dirty="0" smtClean="0">
                <a:solidFill>
                  <a:srgbClr val="545454"/>
                </a:solidFill>
                <a:latin typeface="Oswald"/>
              </a:rPr>
              <a:t> </a:t>
            </a:r>
            <a:r>
              <a:rPr lang="en-US" sz="2300" dirty="0" err="1" smtClean="0">
                <a:solidFill>
                  <a:srgbClr val="545454"/>
                </a:solidFill>
                <a:latin typeface="Oswald"/>
              </a:rPr>
              <a:t>créé</a:t>
            </a:r>
            <a:r>
              <a:rPr lang="en-US" sz="2300" dirty="0" smtClean="0">
                <a:solidFill>
                  <a:srgbClr val="545454"/>
                </a:solidFill>
                <a:latin typeface="Oswald"/>
              </a:rPr>
              <a:t> et </a:t>
            </a:r>
            <a:r>
              <a:rPr lang="en-US" sz="2300" dirty="0" err="1" smtClean="0">
                <a:solidFill>
                  <a:srgbClr val="545454"/>
                </a:solidFill>
                <a:latin typeface="Oswald"/>
              </a:rPr>
              <a:t>façonné</a:t>
            </a:r>
            <a:r>
              <a:rPr lang="en-US" sz="2300" dirty="0" smtClean="0">
                <a:solidFill>
                  <a:srgbClr val="545454"/>
                </a:solidFill>
                <a:latin typeface="Oswald"/>
              </a:rPr>
              <a:t> sur un </a:t>
            </a:r>
            <a:r>
              <a:rPr lang="en-US" sz="2300" dirty="0" err="1" smtClean="0">
                <a:solidFill>
                  <a:srgbClr val="545454"/>
                </a:solidFill>
                <a:latin typeface="Oswald"/>
              </a:rPr>
              <a:t>seul</a:t>
            </a:r>
            <a:r>
              <a:rPr lang="en-US" sz="2300" dirty="0" smtClean="0">
                <a:solidFill>
                  <a:srgbClr val="545454"/>
                </a:solidFill>
                <a:latin typeface="Oswald"/>
              </a:rPr>
              <a:t> </a:t>
            </a:r>
            <a:r>
              <a:rPr lang="en-US" sz="2300" dirty="0" err="1" smtClean="0">
                <a:solidFill>
                  <a:srgbClr val="545454"/>
                </a:solidFill>
                <a:latin typeface="Oswald"/>
              </a:rPr>
              <a:t>coteau</a:t>
            </a:r>
            <a:r>
              <a:rPr lang="en-US" sz="2300" dirty="0" smtClean="0">
                <a:solidFill>
                  <a:srgbClr val="545454"/>
                </a:solidFill>
                <a:latin typeface="Oswald"/>
              </a:rPr>
              <a:t> </a:t>
            </a:r>
            <a:r>
              <a:rPr lang="en-US" sz="2300" dirty="0" err="1" smtClean="0">
                <a:solidFill>
                  <a:srgbClr val="545454"/>
                </a:solidFill>
                <a:latin typeface="Oswald"/>
              </a:rPr>
              <a:t>surplombant</a:t>
            </a:r>
            <a:r>
              <a:rPr lang="en-US" sz="2300" dirty="0" smtClean="0">
                <a:solidFill>
                  <a:srgbClr val="545454"/>
                </a:solidFill>
                <a:latin typeface="Oswald"/>
              </a:rPr>
              <a:t> le Douro et la </a:t>
            </a:r>
            <a:r>
              <a:rPr lang="en-US" sz="2300" dirty="0" err="1" smtClean="0">
                <a:solidFill>
                  <a:srgbClr val="545454"/>
                </a:solidFill>
                <a:latin typeface="Oswald"/>
              </a:rPr>
              <a:t>frontière</a:t>
            </a:r>
            <a:r>
              <a:rPr lang="en-US" sz="2300" dirty="0" smtClean="0">
                <a:solidFill>
                  <a:srgbClr val="545454"/>
                </a:solidFill>
                <a:latin typeface="Oswald"/>
              </a:rPr>
              <a:t> </a:t>
            </a:r>
            <a:r>
              <a:rPr lang="en-US" sz="2300" dirty="0" err="1" smtClean="0">
                <a:solidFill>
                  <a:srgbClr val="545454"/>
                </a:solidFill>
                <a:latin typeface="Oswald"/>
              </a:rPr>
              <a:t>espagnole</a:t>
            </a:r>
            <a:r>
              <a:rPr lang="en-US" sz="2300" dirty="0" smtClean="0">
                <a:solidFill>
                  <a:srgbClr val="545454"/>
                </a:solidFill>
                <a:latin typeface="Oswald"/>
              </a:rPr>
              <a:t>. La Quinta Do </a:t>
            </a:r>
            <a:r>
              <a:rPr lang="en-US" sz="2300" dirty="0" err="1" smtClean="0">
                <a:solidFill>
                  <a:srgbClr val="545454"/>
                </a:solidFill>
                <a:latin typeface="Oswald"/>
              </a:rPr>
              <a:t>Grifo</a:t>
            </a:r>
            <a:r>
              <a:rPr lang="en-US" sz="2300" dirty="0" smtClean="0">
                <a:solidFill>
                  <a:srgbClr val="545454"/>
                </a:solidFill>
                <a:latin typeface="Oswald"/>
              </a:rPr>
              <a:t> </a:t>
            </a:r>
            <a:r>
              <a:rPr lang="en-US" sz="2300" dirty="0" err="1" smtClean="0">
                <a:solidFill>
                  <a:srgbClr val="545454"/>
                </a:solidFill>
                <a:latin typeface="Oswald"/>
              </a:rPr>
              <a:t>présente</a:t>
            </a:r>
            <a:r>
              <a:rPr lang="en-US" sz="2300" dirty="0" smtClean="0">
                <a:solidFill>
                  <a:srgbClr val="545454"/>
                </a:solidFill>
                <a:latin typeface="Oswald"/>
              </a:rPr>
              <a:t> de </a:t>
            </a:r>
            <a:r>
              <a:rPr lang="en-US" sz="2300" dirty="0" err="1" smtClean="0">
                <a:solidFill>
                  <a:srgbClr val="545454"/>
                </a:solidFill>
                <a:latin typeface="Oswald"/>
              </a:rPr>
              <a:t>nombreux</a:t>
            </a:r>
            <a:r>
              <a:rPr lang="en-US" sz="2300" dirty="0" smtClean="0">
                <a:solidFill>
                  <a:srgbClr val="545454"/>
                </a:solidFill>
                <a:latin typeface="Oswald"/>
              </a:rPr>
              <a:t> </a:t>
            </a:r>
            <a:r>
              <a:rPr lang="en-US" sz="2300" dirty="0" err="1" smtClean="0">
                <a:solidFill>
                  <a:srgbClr val="545454"/>
                </a:solidFill>
                <a:latin typeface="Oswald"/>
              </a:rPr>
              <a:t>atouts</a:t>
            </a:r>
            <a:r>
              <a:rPr lang="en-US" sz="2300" dirty="0" smtClean="0">
                <a:solidFill>
                  <a:srgbClr val="545454"/>
                </a:solidFill>
                <a:latin typeface="Oswald"/>
              </a:rPr>
              <a:t>, </a:t>
            </a:r>
            <a:r>
              <a:rPr lang="en-US" sz="2300" dirty="0" err="1" smtClean="0">
                <a:solidFill>
                  <a:srgbClr val="545454"/>
                </a:solidFill>
                <a:latin typeface="Oswald"/>
              </a:rPr>
              <a:t>c’est</a:t>
            </a:r>
            <a:r>
              <a:rPr lang="en-US" sz="2300" dirty="0" smtClean="0">
                <a:solidFill>
                  <a:srgbClr val="545454"/>
                </a:solidFill>
                <a:latin typeface="Oswald"/>
              </a:rPr>
              <a:t> un </a:t>
            </a:r>
            <a:r>
              <a:rPr lang="en-US" sz="2300" dirty="0" err="1" smtClean="0">
                <a:solidFill>
                  <a:srgbClr val="545454"/>
                </a:solidFill>
                <a:latin typeface="Oswald"/>
              </a:rPr>
              <a:t>vignoble</a:t>
            </a:r>
            <a:r>
              <a:rPr lang="en-US" sz="2300" dirty="0" smtClean="0">
                <a:solidFill>
                  <a:srgbClr val="545454"/>
                </a:solidFill>
                <a:latin typeface="Oswald"/>
              </a:rPr>
              <a:t> </a:t>
            </a:r>
            <a:r>
              <a:rPr lang="en-US" sz="2300" dirty="0" err="1" smtClean="0">
                <a:solidFill>
                  <a:srgbClr val="545454"/>
                </a:solidFill>
                <a:latin typeface="Oswald"/>
              </a:rPr>
              <a:t>exclusivement</a:t>
            </a:r>
            <a:r>
              <a:rPr lang="en-US" sz="2300" dirty="0" smtClean="0">
                <a:solidFill>
                  <a:srgbClr val="545454"/>
                </a:solidFill>
                <a:latin typeface="Oswald"/>
              </a:rPr>
              <a:t> </a:t>
            </a:r>
            <a:r>
              <a:rPr lang="en-US" sz="2300" dirty="0" err="1" smtClean="0">
                <a:solidFill>
                  <a:srgbClr val="545454"/>
                </a:solidFill>
                <a:latin typeface="Oswald"/>
              </a:rPr>
              <a:t>composé</a:t>
            </a:r>
            <a:r>
              <a:rPr lang="en-US" sz="2300" dirty="0" smtClean="0">
                <a:solidFill>
                  <a:srgbClr val="545454"/>
                </a:solidFill>
                <a:latin typeface="Oswald"/>
              </a:rPr>
              <a:t> de </a:t>
            </a:r>
            <a:r>
              <a:rPr lang="en-US" sz="2300" dirty="0" err="1" smtClean="0">
                <a:solidFill>
                  <a:srgbClr val="545454"/>
                </a:solidFill>
                <a:latin typeface="Oswald"/>
              </a:rPr>
              <a:t>vignes</a:t>
            </a:r>
            <a:r>
              <a:rPr lang="en-US" sz="2300" dirty="0" smtClean="0">
                <a:solidFill>
                  <a:srgbClr val="545454"/>
                </a:solidFill>
                <a:latin typeface="Oswald"/>
              </a:rPr>
              <a:t> </a:t>
            </a:r>
            <a:r>
              <a:rPr lang="en-US" sz="2300" dirty="0" err="1" smtClean="0">
                <a:solidFill>
                  <a:srgbClr val="545454"/>
                </a:solidFill>
                <a:latin typeface="Oswald"/>
              </a:rPr>
              <a:t>classées</a:t>
            </a:r>
            <a:r>
              <a:rPr lang="en-US" sz="2300" dirty="0" smtClean="0">
                <a:solidFill>
                  <a:srgbClr val="545454"/>
                </a:solidFill>
                <a:latin typeface="Oswald"/>
              </a:rPr>
              <a:t> A et </a:t>
            </a:r>
            <a:r>
              <a:rPr lang="en-US" sz="2300" dirty="0" err="1" smtClean="0">
                <a:solidFill>
                  <a:srgbClr val="545454"/>
                </a:solidFill>
                <a:latin typeface="Oswald"/>
              </a:rPr>
              <a:t>cette</a:t>
            </a:r>
            <a:r>
              <a:rPr lang="en-US" sz="2300" dirty="0" smtClean="0">
                <a:solidFill>
                  <a:srgbClr val="545454"/>
                </a:solidFill>
                <a:latin typeface="Oswald"/>
              </a:rPr>
              <a:t> </a:t>
            </a:r>
            <a:r>
              <a:rPr lang="en-US" sz="2300" dirty="0" err="1" smtClean="0">
                <a:solidFill>
                  <a:srgbClr val="545454"/>
                </a:solidFill>
                <a:latin typeface="Oswald"/>
              </a:rPr>
              <a:t>spectaculaire</a:t>
            </a:r>
            <a:r>
              <a:rPr lang="en-US" sz="2300" dirty="0" smtClean="0">
                <a:solidFill>
                  <a:srgbClr val="545454"/>
                </a:solidFill>
                <a:latin typeface="Oswald"/>
              </a:rPr>
              <a:t> </a:t>
            </a:r>
            <a:r>
              <a:rPr lang="en-US" sz="2300" dirty="0" err="1" smtClean="0">
                <a:solidFill>
                  <a:srgbClr val="545454"/>
                </a:solidFill>
                <a:latin typeface="Oswald"/>
              </a:rPr>
              <a:t>région</a:t>
            </a:r>
            <a:r>
              <a:rPr lang="en-US" sz="2300" dirty="0" smtClean="0">
                <a:solidFill>
                  <a:srgbClr val="545454"/>
                </a:solidFill>
                <a:latin typeface="Oswald"/>
              </a:rPr>
              <a:t> </a:t>
            </a:r>
            <a:r>
              <a:rPr lang="en-US" sz="2300" dirty="0" err="1" smtClean="0">
                <a:solidFill>
                  <a:srgbClr val="545454"/>
                </a:solidFill>
                <a:latin typeface="Oswald"/>
              </a:rPr>
              <a:t>est</a:t>
            </a:r>
            <a:r>
              <a:rPr lang="en-US" sz="2300" dirty="0" smtClean="0">
                <a:solidFill>
                  <a:srgbClr val="545454"/>
                </a:solidFill>
                <a:latin typeface="Oswald"/>
              </a:rPr>
              <a:t> </a:t>
            </a:r>
            <a:r>
              <a:rPr lang="en-US" sz="2300" dirty="0" err="1" smtClean="0">
                <a:solidFill>
                  <a:srgbClr val="545454"/>
                </a:solidFill>
                <a:latin typeface="Oswald"/>
              </a:rPr>
              <a:t>inscrite</a:t>
            </a:r>
            <a:r>
              <a:rPr lang="en-US" sz="2300" dirty="0" smtClean="0">
                <a:solidFill>
                  <a:srgbClr val="545454"/>
                </a:solidFill>
                <a:latin typeface="Oswald"/>
              </a:rPr>
              <a:t> au </a:t>
            </a:r>
            <a:r>
              <a:rPr lang="en-US" sz="2300" dirty="0" err="1" smtClean="0">
                <a:solidFill>
                  <a:srgbClr val="545454"/>
                </a:solidFill>
                <a:latin typeface="Oswald"/>
              </a:rPr>
              <a:t>patrimoine</a:t>
            </a:r>
            <a:r>
              <a:rPr lang="en-US" sz="2300" dirty="0" smtClean="0">
                <a:solidFill>
                  <a:srgbClr val="545454"/>
                </a:solidFill>
                <a:latin typeface="Oswald"/>
              </a:rPr>
              <a:t> </a:t>
            </a:r>
            <a:r>
              <a:rPr lang="en-US" sz="2300" dirty="0" err="1" smtClean="0">
                <a:solidFill>
                  <a:srgbClr val="545454"/>
                </a:solidFill>
                <a:latin typeface="Oswald"/>
              </a:rPr>
              <a:t>mondiale</a:t>
            </a:r>
            <a:r>
              <a:rPr lang="en-US" sz="2300" dirty="0" smtClean="0">
                <a:solidFill>
                  <a:srgbClr val="545454"/>
                </a:solidFill>
                <a:latin typeface="Oswald"/>
              </a:rPr>
              <a:t> de </a:t>
            </a:r>
            <a:r>
              <a:rPr lang="en-US" sz="2300" dirty="0" err="1" smtClean="0">
                <a:solidFill>
                  <a:srgbClr val="545454"/>
                </a:solidFill>
                <a:latin typeface="Oswald"/>
              </a:rPr>
              <a:t>l’UNESCO</a:t>
            </a:r>
            <a:r>
              <a:rPr lang="en-US" sz="2300" dirty="0" smtClean="0">
                <a:solidFill>
                  <a:srgbClr val="545454"/>
                </a:solidFill>
                <a:latin typeface="Oswald"/>
              </a:rPr>
              <a:t> </a:t>
            </a:r>
            <a:r>
              <a:rPr lang="en-US" sz="2300" dirty="0" err="1" smtClean="0">
                <a:solidFill>
                  <a:srgbClr val="545454"/>
                </a:solidFill>
                <a:latin typeface="Oswald"/>
              </a:rPr>
              <a:t>depuis</a:t>
            </a:r>
            <a:r>
              <a:rPr lang="en-US" sz="2300" dirty="0" smtClean="0">
                <a:solidFill>
                  <a:srgbClr val="545454"/>
                </a:solidFill>
                <a:latin typeface="Oswald"/>
              </a:rPr>
              <a:t> 2001.</a:t>
            </a:r>
            <a:endParaRPr lang="en-US" sz="2300" dirty="0">
              <a:solidFill>
                <a:srgbClr val="545454"/>
              </a:solidFill>
              <a:latin typeface="Oswald"/>
            </a:endParaRPr>
          </a:p>
          <a:p>
            <a:pPr algn="just"/>
            <a:endParaRPr lang="fr-FR" sz="2300" dirty="0" smtClean="0">
              <a:solidFill>
                <a:srgbClr val="545454"/>
              </a:solidFill>
              <a:latin typeface="Oswald" panose="020B0604020202020204" charset="0"/>
            </a:endParaRPr>
          </a:p>
          <a:p>
            <a:pPr algn="just"/>
            <a:r>
              <a:rPr lang="fr-FR" sz="2300" dirty="0" smtClean="0">
                <a:solidFill>
                  <a:srgbClr val="545454"/>
                </a:solidFill>
                <a:latin typeface="Oswald" panose="020B0604020202020204" charset="0"/>
              </a:rPr>
              <a:t>La </a:t>
            </a:r>
            <a:r>
              <a:rPr lang="fr-FR" sz="2300" dirty="0" err="1">
                <a:solidFill>
                  <a:srgbClr val="545454"/>
                </a:solidFill>
                <a:latin typeface="Oswald" panose="020B0604020202020204" charset="0"/>
              </a:rPr>
              <a:t>Quinta</a:t>
            </a:r>
            <a:r>
              <a:rPr lang="fr-FR" sz="2300" dirty="0">
                <a:solidFill>
                  <a:srgbClr val="545454"/>
                </a:solidFill>
                <a:latin typeface="Oswald" panose="020B0604020202020204" charset="0"/>
              </a:rPr>
              <a:t> Do </a:t>
            </a:r>
            <a:r>
              <a:rPr lang="fr-FR" sz="2300" dirty="0" err="1">
                <a:solidFill>
                  <a:srgbClr val="545454"/>
                </a:solidFill>
                <a:latin typeface="Oswald" panose="020B0604020202020204" charset="0"/>
              </a:rPr>
              <a:t>Grifo</a:t>
            </a:r>
            <a:r>
              <a:rPr lang="fr-FR" sz="2300" dirty="0">
                <a:solidFill>
                  <a:srgbClr val="545454"/>
                </a:solidFill>
                <a:latin typeface="Oswald" panose="020B0604020202020204" charset="0"/>
              </a:rPr>
              <a:t> est l’un </a:t>
            </a:r>
            <a:r>
              <a:rPr lang="fr-FR" sz="2300" dirty="0" smtClean="0">
                <a:solidFill>
                  <a:srgbClr val="545454"/>
                </a:solidFill>
                <a:latin typeface="Oswald" panose="020B0604020202020204" charset="0"/>
              </a:rPr>
              <a:t>des rares </a:t>
            </a:r>
            <a:r>
              <a:rPr lang="fr-FR" sz="2300" dirty="0">
                <a:solidFill>
                  <a:srgbClr val="545454"/>
                </a:solidFill>
                <a:latin typeface="Oswald" panose="020B0604020202020204" charset="0"/>
              </a:rPr>
              <a:t>domaines à produire à </a:t>
            </a:r>
            <a:r>
              <a:rPr lang="fr-FR" sz="2300" dirty="0" smtClean="0">
                <a:solidFill>
                  <a:srgbClr val="545454"/>
                </a:solidFill>
                <a:latin typeface="Oswald" panose="020B0604020202020204" charset="0"/>
              </a:rPr>
              <a:t>partir de </a:t>
            </a:r>
            <a:r>
              <a:rPr lang="fr-FR" sz="2300" dirty="0">
                <a:solidFill>
                  <a:srgbClr val="545454"/>
                </a:solidFill>
                <a:latin typeface="Oswald" panose="020B0604020202020204" charset="0"/>
              </a:rPr>
              <a:t>la même parcelle et du </a:t>
            </a:r>
            <a:r>
              <a:rPr lang="fr-FR" sz="2300" dirty="0" smtClean="0">
                <a:solidFill>
                  <a:srgbClr val="545454"/>
                </a:solidFill>
                <a:latin typeface="Oswald" panose="020B0604020202020204" charset="0"/>
              </a:rPr>
              <a:t>même cépage </a:t>
            </a:r>
            <a:r>
              <a:rPr lang="fr-FR" sz="2300" dirty="0">
                <a:solidFill>
                  <a:srgbClr val="545454"/>
                </a:solidFill>
                <a:latin typeface="Oswald" panose="020B0604020202020204" charset="0"/>
              </a:rPr>
              <a:t>autochtone, le </a:t>
            </a:r>
            <a:r>
              <a:rPr lang="fr-FR" sz="2300" dirty="0" err="1" smtClean="0">
                <a:solidFill>
                  <a:srgbClr val="545454"/>
                </a:solidFill>
                <a:latin typeface="Oswald" panose="020B0604020202020204" charset="0"/>
              </a:rPr>
              <a:t>touriga</a:t>
            </a:r>
            <a:r>
              <a:rPr lang="fr-FR" sz="2300" dirty="0">
                <a:solidFill>
                  <a:srgbClr val="545454"/>
                </a:solidFill>
                <a:latin typeface="Oswald" panose="020B0604020202020204" charset="0"/>
              </a:rPr>
              <a:t> </a:t>
            </a:r>
            <a:r>
              <a:rPr lang="fr-FR" sz="2300" dirty="0" err="1" smtClean="0">
                <a:solidFill>
                  <a:srgbClr val="545454"/>
                </a:solidFill>
                <a:latin typeface="Oswald" panose="020B0604020202020204" charset="0"/>
              </a:rPr>
              <a:t>nacional</a:t>
            </a:r>
            <a:r>
              <a:rPr lang="fr-FR" sz="2300" dirty="0">
                <a:solidFill>
                  <a:srgbClr val="545454"/>
                </a:solidFill>
                <a:latin typeface="Oswald" panose="020B0604020202020204" charset="0"/>
              </a:rPr>
              <a:t>, des vins rouges et </a:t>
            </a:r>
            <a:r>
              <a:rPr lang="fr-FR" sz="2300" dirty="0" smtClean="0">
                <a:solidFill>
                  <a:srgbClr val="545454"/>
                </a:solidFill>
                <a:latin typeface="Oswald" panose="020B0604020202020204" charset="0"/>
              </a:rPr>
              <a:t>des </a:t>
            </a:r>
            <a:r>
              <a:rPr lang="pt-BR" sz="2300" dirty="0" smtClean="0">
                <a:solidFill>
                  <a:srgbClr val="545454"/>
                </a:solidFill>
                <a:latin typeface="Oswald" panose="020B0604020202020204" charset="0"/>
              </a:rPr>
              <a:t>portos </a:t>
            </a:r>
            <a:r>
              <a:rPr lang="pt-BR" sz="2300" dirty="0">
                <a:solidFill>
                  <a:srgbClr val="545454"/>
                </a:solidFill>
                <a:latin typeface="Oswald" panose="020B0604020202020204" charset="0"/>
              </a:rPr>
              <a:t>vintage jeunes. Quinta </a:t>
            </a:r>
            <a:r>
              <a:rPr lang="pt-BR" sz="2300" dirty="0" smtClean="0">
                <a:solidFill>
                  <a:srgbClr val="545454"/>
                </a:solidFill>
                <a:latin typeface="Oswald" panose="020B0604020202020204" charset="0"/>
              </a:rPr>
              <a:t>Do </a:t>
            </a:r>
            <a:r>
              <a:rPr lang="fr-FR" sz="2300" dirty="0" err="1" smtClean="0">
                <a:solidFill>
                  <a:srgbClr val="545454"/>
                </a:solidFill>
                <a:latin typeface="Oswald" panose="020B0604020202020204" charset="0"/>
              </a:rPr>
              <a:t>Grifo</a:t>
            </a:r>
            <a:r>
              <a:rPr lang="fr-FR" sz="2300" dirty="0" smtClean="0">
                <a:solidFill>
                  <a:srgbClr val="545454"/>
                </a:solidFill>
                <a:latin typeface="Oswald" panose="020B0604020202020204" charset="0"/>
              </a:rPr>
              <a:t> </a:t>
            </a:r>
            <a:r>
              <a:rPr lang="fr-FR" sz="2300" dirty="0">
                <a:solidFill>
                  <a:srgbClr val="545454"/>
                </a:solidFill>
                <a:latin typeface="Oswald" panose="020B0604020202020204" charset="0"/>
              </a:rPr>
              <a:t>tire la quintessence de </a:t>
            </a:r>
            <a:r>
              <a:rPr lang="fr-FR" sz="2300" dirty="0" smtClean="0">
                <a:solidFill>
                  <a:srgbClr val="545454"/>
                </a:solidFill>
                <a:latin typeface="Oswald" panose="020B0604020202020204" charset="0"/>
              </a:rPr>
              <a:t>son terroir </a:t>
            </a:r>
            <a:r>
              <a:rPr lang="fr-FR" sz="2300" dirty="0">
                <a:solidFill>
                  <a:srgbClr val="545454"/>
                </a:solidFill>
                <a:latin typeface="Oswald" panose="020B0604020202020204" charset="0"/>
              </a:rPr>
              <a:t>en représentant 2 </a:t>
            </a:r>
            <a:r>
              <a:rPr lang="fr-FR" sz="2300" dirty="0" smtClean="0">
                <a:solidFill>
                  <a:srgbClr val="545454"/>
                </a:solidFill>
                <a:latin typeface="Oswald" panose="020B0604020202020204" charset="0"/>
              </a:rPr>
              <a:t>gammes d’exception </a:t>
            </a:r>
            <a:r>
              <a:rPr lang="fr-FR" sz="2300" dirty="0">
                <a:solidFill>
                  <a:srgbClr val="545454"/>
                </a:solidFill>
                <a:latin typeface="Oswald" panose="020B0604020202020204" charset="0"/>
              </a:rPr>
              <a:t>: des vins et </a:t>
            </a:r>
            <a:r>
              <a:rPr lang="fr-FR" sz="2300" dirty="0" smtClean="0">
                <a:solidFill>
                  <a:srgbClr val="545454"/>
                </a:solidFill>
                <a:latin typeface="Oswald" panose="020B0604020202020204" charset="0"/>
              </a:rPr>
              <a:t>des portos</a:t>
            </a:r>
            <a:r>
              <a:rPr lang="fr-FR" sz="2300" dirty="0">
                <a:solidFill>
                  <a:srgbClr val="545454"/>
                </a:solidFill>
                <a:latin typeface="Oswald" panose="020B0604020202020204" charset="0"/>
              </a:rPr>
              <a:t>, émanant de 2 </a:t>
            </a:r>
            <a:r>
              <a:rPr lang="fr-FR" sz="2300" dirty="0" smtClean="0">
                <a:solidFill>
                  <a:srgbClr val="545454"/>
                </a:solidFill>
                <a:latin typeface="Oswald" panose="020B0604020202020204" charset="0"/>
              </a:rPr>
              <a:t>modes d’élaboration </a:t>
            </a:r>
            <a:r>
              <a:rPr lang="fr-FR" sz="2300" dirty="0">
                <a:solidFill>
                  <a:srgbClr val="545454"/>
                </a:solidFill>
                <a:latin typeface="Oswald" panose="020B0604020202020204" charset="0"/>
              </a:rPr>
              <a:t>distincts.</a:t>
            </a:r>
            <a:r>
              <a:rPr lang="en-US" sz="2300" dirty="0" smtClean="0">
                <a:solidFill>
                  <a:srgbClr val="545454"/>
                </a:solidFill>
                <a:latin typeface="Oswald" panose="020B0604020202020204" charset="0"/>
              </a:rPr>
              <a:t> </a:t>
            </a:r>
            <a:endParaRPr lang="en-US" sz="2300" dirty="0">
              <a:solidFill>
                <a:srgbClr val="545454"/>
              </a:solidFill>
              <a:latin typeface="Oswald" panose="020B060402020202020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17297" y="338958"/>
            <a:ext cx="5924847" cy="9609083"/>
          </a:xfrm>
          <a:custGeom>
            <a:avLst/>
            <a:gdLst/>
            <a:ahLst/>
            <a:cxnLst/>
            <a:rect l="l" t="t" r="r" b="b"/>
            <a:pathLst>
              <a:path w="5924847" h="9609083">
                <a:moveTo>
                  <a:pt x="0" y="0"/>
                </a:moveTo>
                <a:lnTo>
                  <a:pt x="5924846" y="0"/>
                </a:lnTo>
                <a:lnTo>
                  <a:pt x="5924846" y="9609084"/>
                </a:lnTo>
                <a:lnTo>
                  <a:pt x="0" y="9609084"/>
                </a:lnTo>
                <a:lnTo>
                  <a:pt x="0" y="0"/>
                </a:lnTo>
                <a:close/>
              </a:path>
            </a:pathLst>
          </a:custGeom>
          <a:blipFill>
            <a:blip r:embed="rId2"/>
            <a:stretch>
              <a:fillRect l="-3729" r="-3729"/>
            </a:stretch>
          </a:blipFill>
        </p:spPr>
      </p:sp>
      <p:sp>
        <p:nvSpPr>
          <p:cNvPr id="3" name="Freeform 3"/>
          <p:cNvSpPr/>
          <p:nvPr/>
        </p:nvSpPr>
        <p:spPr>
          <a:xfrm>
            <a:off x="323850" y="338958"/>
            <a:ext cx="5924847" cy="9609083"/>
          </a:xfrm>
          <a:custGeom>
            <a:avLst/>
            <a:gdLst/>
            <a:ahLst/>
            <a:cxnLst/>
            <a:rect l="l" t="t" r="r" b="b"/>
            <a:pathLst>
              <a:path w="5924847" h="9609083">
                <a:moveTo>
                  <a:pt x="0" y="0"/>
                </a:moveTo>
                <a:lnTo>
                  <a:pt x="5924847" y="0"/>
                </a:lnTo>
                <a:lnTo>
                  <a:pt x="5924847" y="9609084"/>
                </a:lnTo>
                <a:lnTo>
                  <a:pt x="0" y="9609084"/>
                </a:lnTo>
                <a:lnTo>
                  <a:pt x="0" y="0"/>
                </a:lnTo>
                <a:close/>
              </a:path>
            </a:pathLst>
          </a:custGeom>
          <a:blipFill>
            <a:blip r:embed="rId3"/>
            <a:stretch>
              <a:fillRect l="-4297" r="-4297"/>
            </a:stretch>
          </a:blipFill>
        </p:spPr>
      </p:sp>
      <p:grpSp>
        <p:nvGrpSpPr>
          <p:cNvPr id="4" name="Group 4"/>
          <p:cNvGrpSpPr/>
          <p:nvPr/>
        </p:nvGrpSpPr>
        <p:grpSpPr>
          <a:xfrm>
            <a:off x="6875271" y="1037073"/>
            <a:ext cx="4537459" cy="9109672"/>
            <a:chOff x="0" y="74295"/>
            <a:chExt cx="6049945" cy="12146229"/>
          </a:xfrm>
        </p:grpSpPr>
        <p:sp>
          <p:nvSpPr>
            <p:cNvPr id="5" name="TextBox 5"/>
            <p:cNvSpPr txBox="1"/>
            <p:nvPr/>
          </p:nvSpPr>
          <p:spPr>
            <a:xfrm>
              <a:off x="0" y="74295"/>
              <a:ext cx="6049945" cy="798195"/>
            </a:xfrm>
            <a:prstGeom prst="rect">
              <a:avLst/>
            </a:prstGeom>
          </p:spPr>
          <p:txBody>
            <a:bodyPr lIns="0" tIns="0" rIns="0" bIns="0" rtlCol="0" anchor="t">
              <a:spAutoFit/>
            </a:bodyPr>
            <a:lstStyle/>
            <a:p>
              <a:pPr algn="ctr">
                <a:lnSpc>
                  <a:spcPts val="4620"/>
                </a:lnSpc>
              </a:pPr>
              <a:r>
                <a:rPr lang="en-US" sz="4200" spc="210">
                  <a:solidFill>
                    <a:srgbClr val="916D43"/>
                  </a:solidFill>
                  <a:latin typeface="Oswald"/>
                </a:rPr>
                <a:t>DOURO SUPERIOR</a:t>
              </a:r>
            </a:p>
          </p:txBody>
        </p:sp>
        <p:sp>
          <p:nvSpPr>
            <p:cNvPr id="6" name="TextBox 6"/>
            <p:cNvSpPr txBox="1"/>
            <p:nvPr/>
          </p:nvSpPr>
          <p:spPr>
            <a:xfrm>
              <a:off x="147909" y="1663874"/>
              <a:ext cx="5754128" cy="10556650"/>
            </a:xfrm>
            <a:prstGeom prst="rect">
              <a:avLst/>
            </a:prstGeom>
          </p:spPr>
          <p:txBody>
            <a:bodyPr lIns="0" tIns="0" rIns="0" bIns="0" rtlCol="0" anchor="t">
              <a:spAutoFit/>
            </a:bodyPr>
            <a:lstStyle/>
            <a:p>
              <a:pPr algn="ctr">
                <a:lnSpc>
                  <a:spcPts val="3079"/>
                </a:lnSpc>
              </a:pPr>
              <a:r>
                <a:rPr lang="fr-FR" sz="2199" dirty="0" smtClean="0">
                  <a:solidFill>
                    <a:srgbClr val="545454"/>
                  </a:solidFill>
                  <a:latin typeface="Oswald"/>
                </a:rPr>
                <a:t>Cette </a:t>
              </a:r>
              <a:r>
                <a:rPr lang="fr-FR" sz="2199" dirty="0">
                  <a:solidFill>
                    <a:srgbClr val="545454"/>
                  </a:solidFill>
                  <a:latin typeface="Oswald"/>
                </a:rPr>
                <a:t>région est située sur la Meseta, la plus ancienne formation géologique de schiste cambrien et précambrien. La région du Douro est très montagneuse et aride. Le sol meuble sur des pentes allant de 35 à 75 % a nécessité la culture en terrasses. Il s'agit d'un sol granitique, recouvert de schiste et riche en phosphore, qui oblige les racines à s'enfoncer de 5 à 10 mètres pour puiser l'eau et les nutriments. Le climat se caractérise par des hivers froids et humides et des étés prolongés et très chauds. C'est cette capacité du sol à retenir l'humidité en profondeur et à réverbérer la chaleur en surface qui a conduit à cette concentration exceptionnelle, contribuant à donner son corps et son caractère fruité au vin du Douro.</a:t>
              </a:r>
              <a:endParaRPr lang="en-US" sz="2199" dirty="0">
                <a:solidFill>
                  <a:srgbClr val="545454"/>
                </a:solidFill>
                <a:latin typeface="Oswald"/>
              </a:endParaRPr>
            </a:p>
          </p:txBody>
        </p:sp>
      </p:grpSp>
      <p:sp>
        <p:nvSpPr>
          <p:cNvPr id="7" name="TextBox 7"/>
          <p:cNvSpPr txBox="1"/>
          <p:nvPr/>
        </p:nvSpPr>
        <p:spPr>
          <a:xfrm>
            <a:off x="13368604" y="8027458"/>
            <a:ext cx="2863678" cy="264160"/>
          </a:xfrm>
          <a:prstGeom prst="rect">
            <a:avLst/>
          </a:prstGeom>
        </p:spPr>
        <p:txBody>
          <a:bodyPr lIns="0" tIns="0" rIns="0" bIns="0" rtlCol="0" anchor="t">
            <a:spAutoFit/>
          </a:bodyPr>
          <a:lstStyle/>
          <a:p>
            <a:pPr algn="ctr">
              <a:lnSpc>
                <a:spcPts val="2240"/>
              </a:lnSpc>
            </a:pP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9562648" y="338716"/>
            <a:ext cx="8725352" cy="9609568"/>
          </a:xfrm>
          <a:prstGeom prst="rect">
            <a:avLst/>
          </a:prstGeom>
          <a:solidFill>
            <a:srgbClr val="FFFFFF"/>
          </a:solidFill>
        </p:spPr>
      </p:sp>
      <p:sp>
        <p:nvSpPr>
          <p:cNvPr id="4" name="Freeform 4"/>
          <p:cNvSpPr/>
          <p:nvPr/>
        </p:nvSpPr>
        <p:spPr>
          <a:xfrm>
            <a:off x="10392976" y="1279222"/>
            <a:ext cx="7210921" cy="7365517"/>
          </a:xfrm>
          <a:custGeom>
            <a:avLst/>
            <a:gdLst/>
            <a:ahLst/>
            <a:cxnLst/>
            <a:rect l="l" t="t" r="r" b="b"/>
            <a:pathLst>
              <a:path w="7210921" h="7365517">
                <a:moveTo>
                  <a:pt x="0" y="0"/>
                </a:moveTo>
                <a:lnTo>
                  <a:pt x="7210921" y="0"/>
                </a:lnTo>
                <a:lnTo>
                  <a:pt x="7210921" y="7365516"/>
                </a:lnTo>
                <a:lnTo>
                  <a:pt x="0" y="7365516"/>
                </a:lnTo>
                <a:lnTo>
                  <a:pt x="0" y="0"/>
                </a:lnTo>
                <a:close/>
              </a:path>
            </a:pathLst>
          </a:custGeom>
          <a:blipFill>
            <a:blip r:embed="rId2"/>
            <a:stretch>
              <a:fillRect l="-31780" r="-20767"/>
            </a:stretch>
          </a:blipFill>
        </p:spPr>
      </p:sp>
      <p:sp>
        <p:nvSpPr>
          <p:cNvPr id="5" name="TextBox 5"/>
          <p:cNvSpPr txBox="1"/>
          <p:nvPr/>
        </p:nvSpPr>
        <p:spPr>
          <a:xfrm>
            <a:off x="1028700" y="1637227"/>
            <a:ext cx="7809650" cy="1285767"/>
          </a:xfrm>
          <a:prstGeom prst="rect">
            <a:avLst/>
          </a:prstGeom>
        </p:spPr>
        <p:txBody>
          <a:bodyPr lIns="0" tIns="0" rIns="0" bIns="0" rtlCol="0" anchor="t">
            <a:spAutoFit/>
          </a:bodyPr>
          <a:lstStyle/>
          <a:p>
            <a:pPr algn="l">
              <a:lnSpc>
                <a:spcPts val="9900"/>
              </a:lnSpc>
            </a:pPr>
            <a:r>
              <a:rPr lang="en-US" sz="9000" dirty="0" smtClean="0">
                <a:solidFill>
                  <a:srgbClr val="A17A4C"/>
                </a:solidFill>
                <a:latin typeface="Oswald"/>
              </a:rPr>
              <a:t>LA BIODIVERSITE</a:t>
            </a:r>
            <a:endParaRPr lang="en-US" sz="9000" dirty="0">
              <a:solidFill>
                <a:srgbClr val="A17A4C"/>
              </a:solidFill>
              <a:latin typeface="Oswald"/>
            </a:endParaRPr>
          </a:p>
        </p:txBody>
      </p:sp>
      <p:sp>
        <p:nvSpPr>
          <p:cNvPr id="6" name="TextBox 6"/>
          <p:cNvSpPr txBox="1"/>
          <p:nvPr/>
        </p:nvSpPr>
        <p:spPr>
          <a:xfrm>
            <a:off x="1028700" y="3054833"/>
            <a:ext cx="7801746" cy="6565900"/>
          </a:xfrm>
          <a:prstGeom prst="rect">
            <a:avLst/>
          </a:prstGeom>
        </p:spPr>
        <p:txBody>
          <a:bodyPr lIns="0" tIns="0" rIns="0" bIns="0" rtlCol="0" anchor="t">
            <a:spAutoFit/>
          </a:bodyPr>
          <a:lstStyle/>
          <a:p>
            <a:pPr algn="just">
              <a:lnSpc>
                <a:spcPts val="3219"/>
              </a:lnSpc>
            </a:pPr>
            <a:r>
              <a:rPr lang="fr-FR" sz="2299" dirty="0" smtClean="0">
                <a:solidFill>
                  <a:srgbClr val="545454"/>
                </a:solidFill>
                <a:latin typeface="Oswald"/>
              </a:rPr>
              <a:t>Les </a:t>
            </a:r>
            <a:r>
              <a:rPr lang="fr-FR" sz="2299" dirty="0">
                <a:solidFill>
                  <a:srgbClr val="545454"/>
                </a:solidFill>
                <a:latin typeface="Oswald"/>
              </a:rPr>
              <a:t>vignobles portugais du groupe dans le Haut-Douro sont situés au cœur d'une réserve naturelle (parc national), et les vignobles du Douro (Porto) sont en partie classés au patrimoine culturel immatériel de l'UNESCO depuis 2001. </a:t>
            </a:r>
            <a:endParaRPr lang="fr-FR" sz="2299" dirty="0" smtClean="0">
              <a:solidFill>
                <a:srgbClr val="545454"/>
              </a:solidFill>
              <a:latin typeface="Oswald"/>
            </a:endParaRPr>
          </a:p>
          <a:p>
            <a:pPr algn="just">
              <a:lnSpc>
                <a:spcPts val="3219"/>
              </a:lnSpc>
            </a:pPr>
            <a:endParaRPr lang="fr-FR" sz="2299" dirty="0">
              <a:solidFill>
                <a:srgbClr val="545454"/>
              </a:solidFill>
              <a:latin typeface="Oswald"/>
            </a:endParaRPr>
          </a:p>
          <a:p>
            <a:pPr algn="just">
              <a:lnSpc>
                <a:spcPts val="3219"/>
              </a:lnSpc>
            </a:pPr>
            <a:r>
              <a:rPr lang="fr-FR" sz="2299" dirty="0" smtClean="0">
                <a:solidFill>
                  <a:srgbClr val="545454"/>
                </a:solidFill>
                <a:latin typeface="Oswald"/>
              </a:rPr>
              <a:t>Ce </a:t>
            </a:r>
            <a:r>
              <a:rPr lang="fr-FR" sz="2299" dirty="0">
                <a:solidFill>
                  <a:srgbClr val="545454"/>
                </a:solidFill>
                <a:latin typeface="Oswald"/>
              </a:rPr>
              <a:t>niveau d'exigence garantit la pérennité des sites du Douro. Fier de son patrimoine, Porto </a:t>
            </a:r>
            <a:r>
              <a:rPr lang="fr-FR" sz="2299" dirty="0" err="1">
                <a:solidFill>
                  <a:srgbClr val="545454"/>
                </a:solidFill>
                <a:latin typeface="Oswald"/>
              </a:rPr>
              <a:t>Rozès</a:t>
            </a:r>
            <a:r>
              <a:rPr lang="fr-FR" sz="2299" dirty="0">
                <a:solidFill>
                  <a:srgbClr val="545454"/>
                </a:solidFill>
                <a:latin typeface="Oswald"/>
              </a:rPr>
              <a:t> s'efforce de l'entretenir et de le protéger au quotidien en mettant en place une "production intégrée". Dans ce cadre, il utilise des "engrais naturels" en broyant les sarments et en les épandant sur les vignes plutôt que de les brûler. Les méthodes de confusion sexuelle sont employées et l'utilisation de produits phytosanitaires est interdite sur les parcelles de vigne</a:t>
            </a:r>
            <a:r>
              <a:rPr lang="fr-FR" sz="2299" dirty="0" smtClean="0">
                <a:solidFill>
                  <a:srgbClr val="545454"/>
                </a:solidFill>
                <a:latin typeface="Oswald"/>
              </a:rPr>
              <a:t>.</a:t>
            </a:r>
          </a:p>
          <a:p>
            <a:pPr algn="just">
              <a:lnSpc>
                <a:spcPts val="3219"/>
              </a:lnSpc>
            </a:pPr>
            <a:endParaRPr lang="fr-FR" sz="2299" dirty="0">
              <a:solidFill>
                <a:srgbClr val="545454"/>
              </a:solidFill>
              <a:latin typeface="Oswald"/>
            </a:endParaRPr>
          </a:p>
          <a:p>
            <a:pPr algn="just">
              <a:lnSpc>
                <a:spcPts val="3219"/>
              </a:lnSpc>
            </a:pPr>
            <a:r>
              <a:rPr lang="fr-FR" sz="2299" dirty="0" smtClean="0">
                <a:solidFill>
                  <a:srgbClr val="545454"/>
                </a:solidFill>
                <a:latin typeface="Oswald"/>
              </a:rPr>
              <a:t>Un </a:t>
            </a:r>
            <a:r>
              <a:rPr lang="fr-FR" sz="2299" dirty="0">
                <a:solidFill>
                  <a:srgbClr val="545454"/>
                </a:solidFill>
                <a:latin typeface="Oswald"/>
              </a:rPr>
              <a:t>système de goutte à goutte a été mis en place afin de maintenir les plants sous des bassins couverts plutôt que de les irriguer continuellement.</a:t>
            </a:r>
            <a:endParaRPr lang="en-US" sz="2299" dirty="0">
              <a:solidFill>
                <a:srgbClr val="545454"/>
              </a:solidFill>
              <a:latin typeface="Oswa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30197" y="0"/>
            <a:ext cx="6382047" cy="454388"/>
          </a:xfrm>
          <a:prstGeom prst="rect">
            <a:avLst/>
          </a:prstGeom>
          <a:solidFill>
            <a:srgbClr val="D9D9D9">
              <a:alpha val="30980"/>
            </a:srgbClr>
          </a:solidFill>
        </p:spPr>
      </p:sp>
      <p:sp>
        <p:nvSpPr>
          <p:cNvPr id="3" name="Freeform 3"/>
          <p:cNvSpPr/>
          <p:nvPr/>
        </p:nvSpPr>
        <p:spPr>
          <a:xfrm>
            <a:off x="2231974" y="1952682"/>
            <a:ext cx="1798358" cy="7223406"/>
          </a:xfrm>
          <a:custGeom>
            <a:avLst/>
            <a:gdLst/>
            <a:ahLst/>
            <a:cxnLst/>
            <a:rect l="l" t="t" r="r" b="b"/>
            <a:pathLst>
              <a:path w="1798358" h="7223406">
                <a:moveTo>
                  <a:pt x="0" y="0"/>
                </a:moveTo>
                <a:lnTo>
                  <a:pt x="1798358" y="0"/>
                </a:lnTo>
                <a:lnTo>
                  <a:pt x="1798358" y="7223407"/>
                </a:lnTo>
                <a:lnTo>
                  <a:pt x="0" y="7223407"/>
                </a:lnTo>
                <a:lnTo>
                  <a:pt x="0" y="0"/>
                </a:lnTo>
                <a:close/>
              </a:path>
            </a:pathLst>
          </a:custGeom>
          <a:blipFill>
            <a:blip r:embed="rId2"/>
            <a:stretch>
              <a:fillRect/>
            </a:stretch>
          </a:blipFill>
        </p:spPr>
      </p:sp>
      <p:sp>
        <p:nvSpPr>
          <p:cNvPr id="4" name="Freeform 4"/>
          <p:cNvSpPr/>
          <p:nvPr/>
        </p:nvSpPr>
        <p:spPr>
          <a:xfrm>
            <a:off x="4733850" y="1391244"/>
            <a:ext cx="1655205" cy="8028622"/>
          </a:xfrm>
          <a:custGeom>
            <a:avLst/>
            <a:gdLst/>
            <a:ahLst/>
            <a:cxnLst/>
            <a:rect l="l" t="t" r="r" b="b"/>
            <a:pathLst>
              <a:path w="1655205" h="8028622">
                <a:moveTo>
                  <a:pt x="0" y="0"/>
                </a:moveTo>
                <a:lnTo>
                  <a:pt x="1655205" y="0"/>
                </a:lnTo>
                <a:lnTo>
                  <a:pt x="1655205" y="8028623"/>
                </a:lnTo>
                <a:lnTo>
                  <a:pt x="0" y="8028623"/>
                </a:lnTo>
                <a:lnTo>
                  <a:pt x="0" y="0"/>
                </a:lnTo>
                <a:close/>
              </a:path>
            </a:pathLst>
          </a:custGeom>
          <a:blipFill>
            <a:blip r:embed="rId3"/>
            <a:stretch>
              <a:fillRect l="-57099" r="-56929"/>
            </a:stretch>
          </a:blipFill>
        </p:spPr>
      </p:sp>
      <p:sp>
        <p:nvSpPr>
          <p:cNvPr id="5" name="TextBox 5"/>
          <p:cNvSpPr txBox="1"/>
          <p:nvPr/>
        </p:nvSpPr>
        <p:spPr>
          <a:xfrm>
            <a:off x="8370870" y="2546356"/>
            <a:ext cx="7814059" cy="1179810"/>
          </a:xfrm>
          <a:prstGeom prst="rect">
            <a:avLst/>
          </a:prstGeom>
        </p:spPr>
        <p:txBody>
          <a:bodyPr lIns="0" tIns="0" rIns="0" bIns="0" rtlCol="0" anchor="t">
            <a:spAutoFit/>
          </a:bodyPr>
          <a:lstStyle/>
          <a:p>
            <a:pPr>
              <a:lnSpc>
                <a:spcPts val="4620"/>
              </a:lnSpc>
            </a:pPr>
            <a:r>
              <a:rPr lang="en-US" sz="4200" spc="210" dirty="0">
                <a:solidFill>
                  <a:srgbClr val="A17A4C"/>
                </a:solidFill>
                <a:latin typeface="Oswald"/>
              </a:rPr>
              <a:t>TERRAS DO GRIFO </a:t>
            </a:r>
          </a:p>
          <a:p>
            <a:pPr algn="l">
              <a:lnSpc>
                <a:spcPts val="4620"/>
              </a:lnSpc>
            </a:pPr>
            <a:r>
              <a:rPr lang="en-US" sz="4200" spc="210" dirty="0" smtClean="0">
                <a:solidFill>
                  <a:srgbClr val="A17A4C"/>
                </a:solidFill>
                <a:latin typeface="Oswald"/>
              </a:rPr>
              <a:t>BLANC ET ROUGE</a:t>
            </a:r>
            <a:endParaRPr lang="en-US" sz="4200" spc="210" dirty="0">
              <a:solidFill>
                <a:srgbClr val="A17A4C"/>
              </a:solidFill>
              <a:latin typeface="Oswald"/>
            </a:endParaRPr>
          </a:p>
        </p:txBody>
      </p:sp>
      <p:sp>
        <p:nvSpPr>
          <p:cNvPr id="6" name="TextBox 6"/>
          <p:cNvSpPr txBox="1"/>
          <p:nvPr/>
        </p:nvSpPr>
        <p:spPr>
          <a:xfrm>
            <a:off x="8370870" y="3972603"/>
            <a:ext cx="7563753" cy="2782813"/>
          </a:xfrm>
          <a:prstGeom prst="rect">
            <a:avLst/>
          </a:prstGeom>
        </p:spPr>
        <p:txBody>
          <a:bodyPr lIns="0" tIns="0" rIns="0" bIns="0" rtlCol="0" anchor="t">
            <a:spAutoFit/>
          </a:bodyPr>
          <a:lstStyle/>
          <a:p>
            <a:pPr algn="just">
              <a:lnSpc>
                <a:spcPts val="3079"/>
              </a:lnSpc>
              <a:spcBef>
                <a:spcPct val="0"/>
              </a:spcBef>
            </a:pPr>
            <a:r>
              <a:rPr lang="fr-FR" sz="2199" dirty="0">
                <a:solidFill>
                  <a:srgbClr val="545454"/>
                </a:solidFill>
                <a:latin typeface="Oswald"/>
              </a:rPr>
              <a:t>Dans ces terres arides, là où le soleil tombe comme un masque de plomb, là où nos moindres pas coûtent, là où le plus petit coin d’ombre est recherché, sont plantées des vignes en terrasses le long des méandres du fleuve Douro. Ces vignes puisent leur richesse dans ce sol </a:t>
            </a:r>
            <a:r>
              <a:rPr lang="fr-FR" sz="2199" dirty="0" smtClean="0">
                <a:solidFill>
                  <a:srgbClr val="545454"/>
                </a:solidFill>
                <a:latin typeface="Oswald"/>
              </a:rPr>
              <a:t>fait majoritairement </a:t>
            </a:r>
            <a:r>
              <a:rPr lang="fr-FR" sz="2199" dirty="0">
                <a:solidFill>
                  <a:srgbClr val="545454"/>
                </a:solidFill>
                <a:latin typeface="Oswald"/>
              </a:rPr>
              <a:t>de schiste. C’est dans ce sol qu’elles </a:t>
            </a:r>
            <a:r>
              <a:rPr lang="fr-FR" sz="2199" dirty="0" smtClean="0">
                <a:solidFill>
                  <a:srgbClr val="545454"/>
                </a:solidFill>
                <a:latin typeface="Oswald"/>
              </a:rPr>
              <a:t>acquièrent </a:t>
            </a:r>
            <a:r>
              <a:rPr lang="fr-FR" sz="2199" dirty="0">
                <a:solidFill>
                  <a:srgbClr val="545454"/>
                </a:solidFill>
                <a:latin typeface="Oswald"/>
              </a:rPr>
              <a:t>la force et la résistance qui leur sont nécessaires pour survivre aux assauts </a:t>
            </a:r>
            <a:r>
              <a:rPr lang="fr-FR" sz="2199" dirty="0" smtClean="0">
                <a:solidFill>
                  <a:srgbClr val="545454"/>
                </a:solidFill>
                <a:latin typeface="Oswald"/>
              </a:rPr>
              <a:t>du soleil </a:t>
            </a:r>
            <a:r>
              <a:rPr lang="fr-FR" sz="2199" dirty="0">
                <a:solidFill>
                  <a:srgbClr val="545454"/>
                </a:solidFill>
                <a:latin typeface="Oswald"/>
              </a:rPr>
              <a:t>et de la chaleur.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9829800"/>
            <a:ext cx="18288000" cy="457200"/>
          </a:xfrm>
          <a:prstGeom prst="rect">
            <a:avLst/>
          </a:prstGeom>
          <a:solidFill>
            <a:srgbClr val="D9D9D9">
              <a:alpha val="30980"/>
            </a:srgbClr>
          </a:solidFill>
        </p:spPr>
      </p:sp>
      <p:sp>
        <p:nvSpPr>
          <p:cNvPr id="3" name="Freeform 3"/>
          <p:cNvSpPr/>
          <p:nvPr/>
        </p:nvSpPr>
        <p:spPr>
          <a:xfrm>
            <a:off x="9462562" y="434208"/>
            <a:ext cx="1399497" cy="1399497"/>
          </a:xfrm>
          <a:custGeom>
            <a:avLst/>
            <a:gdLst/>
            <a:ahLst/>
            <a:cxnLst/>
            <a:rect l="l" t="t" r="r" b="b"/>
            <a:pathLst>
              <a:path w="1399497" h="1399497">
                <a:moveTo>
                  <a:pt x="0" y="0"/>
                </a:moveTo>
                <a:lnTo>
                  <a:pt x="1399497" y="0"/>
                </a:lnTo>
                <a:lnTo>
                  <a:pt x="1399497" y="1399497"/>
                </a:lnTo>
                <a:lnTo>
                  <a:pt x="0" y="1399497"/>
                </a:lnTo>
                <a:lnTo>
                  <a:pt x="0" y="0"/>
                </a:lnTo>
                <a:close/>
              </a:path>
            </a:pathLst>
          </a:custGeom>
          <a:blipFill>
            <a:blip r:embed="rId2"/>
            <a:stretch>
              <a:fillRect/>
            </a:stretch>
          </a:blipFill>
        </p:spPr>
      </p:sp>
      <p:sp>
        <p:nvSpPr>
          <p:cNvPr id="4" name="Freeform 4"/>
          <p:cNvSpPr/>
          <p:nvPr/>
        </p:nvSpPr>
        <p:spPr>
          <a:xfrm>
            <a:off x="1028700" y="7088980"/>
            <a:ext cx="2946722" cy="2169320"/>
          </a:xfrm>
          <a:custGeom>
            <a:avLst/>
            <a:gdLst/>
            <a:ahLst/>
            <a:cxnLst/>
            <a:rect l="l" t="t" r="r" b="b"/>
            <a:pathLst>
              <a:path w="2946722" h="2169320">
                <a:moveTo>
                  <a:pt x="0" y="0"/>
                </a:moveTo>
                <a:lnTo>
                  <a:pt x="2946722" y="0"/>
                </a:lnTo>
                <a:lnTo>
                  <a:pt x="2946722" y="2169320"/>
                </a:lnTo>
                <a:lnTo>
                  <a:pt x="0" y="2169320"/>
                </a:lnTo>
                <a:lnTo>
                  <a:pt x="0" y="0"/>
                </a:lnTo>
                <a:close/>
              </a:path>
            </a:pathLst>
          </a:custGeom>
          <a:blipFill>
            <a:blip r:embed="rId3"/>
            <a:stretch>
              <a:fillRect/>
            </a:stretch>
          </a:blipFill>
        </p:spPr>
      </p:sp>
      <p:sp>
        <p:nvSpPr>
          <p:cNvPr id="5" name="Freeform 5"/>
          <p:cNvSpPr/>
          <p:nvPr/>
        </p:nvSpPr>
        <p:spPr>
          <a:xfrm>
            <a:off x="11179360" y="580611"/>
            <a:ext cx="6694004" cy="8677689"/>
          </a:xfrm>
          <a:custGeom>
            <a:avLst/>
            <a:gdLst/>
            <a:ahLst/>
            <a:cxnLst/>
            <a:rect l="l" t="t" r="r" b="b"/>
            <a:pathLst>
              <a:path w="6694004" h="8677689">
                <a:moveTo>
                  <a:pt x="0" y="0"/>
                </a:moveTo>
                <a:lnTo>
                  <a:pt x="6694004" y="0"/>
                </a:lnTo>
                <a:lnTo>
                  <a:pt x="6694004" y="8677689"/>
                </a:lnTo>
                <a:lnTo>
                  <a:pt x="0" y="8677689"/>
                </a:lnTo>
                <a:lnTo>
                  <a:pt x="0" y="0"/>
                </a:lnTo>
                <a:close/>
              </a:path>
            </a:pathLst>
          </a:custGeom>
          <a:blipFill>
            <a:blip r:embed="rId4"/>
            <a:stretch>
              <a:fillRect l="-36144" t="-32" r="-58173"/>
            </a:stretch>
          </a:blipFill>
        </p:spPr>
      </p:sp>
      <p:grpSp>
        <p:nvGrpSpPr>
          <p:cNvPr id="6" name="Group 6"/>
          <p:cNvGrpSpPr/>
          <p:nvPr/>
        </p:nvGrpSpPr>
        <p:grpSpPr>
          <a:xfrm>
            <a:off x="1028700" y="3346687"/>
            <a:ext cx="9833359" cy="3198203"/>
            <a:chOff x="0" y="38100"/>
            <a:chExt cx="13111145" cy="4264272"/>
          </a:xfrm>
        </p:grpSpPr>
        <p:sp>
          <p:nvSpPr>
            <p:cNvPr id="7" name="TextBox 7"/>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ROZES</a:t>
              </a:r>
            </a:p>
          </p:txBody>
        </p:sp>
        <p:sp>
          <p:nvSpPr>
            <p:cNvPr id="8" name="TextBox 8"/>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9" name="TextBox 9"/>
            <p:cNvSpPr txBox="1"/>
            <p:nvPr/>
          </p:nvSpPr>
          <p:spPr>
            <a:xfrm>
              <a:off x="0" y="3635523"/>
              <a:ext cx="13111145" cy="666849"/>
            </a:xfrm>
            <a:prstGeom prst="rect">
              <a:avLst/>
            </a:prstGeom>
          </p:spPr>
          <p:txBody>
            <a:bodyPr lIns="0" tIns="0" rIns="0" bIns="0" rtlCol="0" anchor="t">
              <a:spAutoFit/>
            </a:bodyPr>
            <a:lstStyle/>
            <a:p>
              <a:pPr algn="l">
                <a:lnSpc>
                  <a:spcPts val="3919"/>
                </a:lnSpc>
              </a:pPr>
              <a:r>
                <a:rPr lang="en-US" sz="2800" dirty="0" smtClean="0">
                  <a:solidFill>
                    <a:srgbClr val="916D43"/>
                  </a:solidFill>
                  <a:latin typeface="Montserrat Classic"/>
                </a:rPr>
                <a:t>AU </a:t>
              </a:r>
              <a:r>
                <a:rPr lang="en-US" sz="2800" dirty="0">
                  <a:solidFill>
                    <a:srgbClr val="916D43"/>
                  </a:solidFill>
                  <a:latin typeface="Montserrat Classic"/>
                </a:rPr>
                <a:t>PORTUGAL</a:t>
              </a: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575" y="0"/>
            <a:ext cx="18288000" cy="10287000"/>
          </a:xfrm>
          <a:prstGeom prst="rect">
            <a:avLst/>
          </a:prstGeom>
          <a:solidFill>
            <a:srgbClr val="FDF7F7">
              <a:alpha val="30980"/>
            </a:srgbClr>
          </a:solidFill>
        </p:spPr>
      </p:sp>
      <p:sp>
        <p:nvSpPr>
          <p:cNvPr id="3" name="Freeform 3"/>
          <p:cNvSpPr/>
          <p:nvPr/>
        </p:nvSpPr>
        <p:spPr>
          <a:xfrm>
            <a:off x="1247746" y="3444170"/>
            <a:ext cx="15792507" cy="3811393"/>
          </a:xfrm>
          <a:custGeom>
            <a:avLst/>
            <a:gdLst/>
            <a:ahLst/>
            <a:cxnLst/>
            <a:rect l="l" t="t" r="r" b="b"/>
            <a:pathLst>
              <a:path w="15792507" h="3811393">
                <a:moveTo>
                  <a:pt x="0" y="0"/>
                </a:moveTo>
                <a:lnTo>
                  <a:pt x="15792508" y="0"/>
                </a:lnTo>
                <a:lnTo>
                  <a:pt x="15792508" y="3811393"/>
                </a:lnTo>
                <a:lnTo>
                  <a:pt x="0" y="3811393"/>
                </a:lnTo>
                <a:lnTo>
                  <a:pt x="0" y="0"/>
                </a:lnTo>
                <a:close/>
              </a:path>
            </a:pathLst>
          </a:custGeom>
          <a:blipFill>
            <a:blip r:embed="rId2"/>
            <a:stretch>
              <a:fillRect b="-58274"/>
            </a:stretch>
          </a:blipFill>
        </p:spPr>
      </p:sp>
      <p:sp>
        <p:nvSpPr>
          <p:cNvPr id="4" name="TextBox 4"/>
          <p:cNvSpPr txBox="1"/>
          <p:nvPr/>
        </p:nvSpPr>
        <p:spPr>
          <a:xfrm>
            <a:off x="1028700" y="1890296"/>
            <a:ext cx="9698026" cy="923330"/>
          </a:xfrm>
          <a:prstGeom prst="rect">
            <a:avLst/>
          </a:prstGeom>
        </p:spPr>
        <p:txBody>
          <a:bodyPr wrap="square" lIns="0" tIns="0" rIns="0" bIns="0" rtlCol="0" anchor="t">
            <a:spAutoFit/>
          </a:bodyPr>
          <a:lstStyle/>
          <a:p>
            <a:pPr>
              <a:lnSpc>
                <a:spcPts val="7150"/>
              </a:lnSpc>
            </a:pPr>
            <a:r>
              <a:rPr lang="en-US" sz="6500" dirty="0" smtClean="0">
                <a:solidFill>
                  <a:srgbClr val="A17A4C"/>
                </a:solidFill>
                <a:latin typeface="Oswald"/>
              </a:rPr>
              <a:t>UNE IDENTITE EXCEPTIONNELLE</a:t>
            </a:r>
            <a:endParaRPr lang="en-US" sz="6500" dirty="0">
              <a:solidFill>
                <a:srgbClr val="A17A4C"/>
              </a:solidFill>
              <a:latin typeface="Oswald"/>
            </a:endParaRPr>
          </a:p>
        </p:txBody>
      </p:sp>
      <p:sp>
        <p:nvSpPr>
          <p:cNvPr id="5" name="TextBox 5"/>
          <p:cNvSpPr txBox="1"/>
          <p:nvPr/>
        </p:nvSpPr>
        <p:spPr>
          <a:xfrm>
            <a:off x="2366626" y="7188888"/>
            <a:ext cx="2115451" cy="580390"/>
          </a:xfrm>
          <a:prstGeom prst="rect">
            <a:avLst/>
          </a:prstGeom>
        </p:spPr>
        <p:txBody>
          <a:bodyPr lIns="0" tIns="0" rIns="0" bIns="0" rtlCol="0" anchor="t">
            <a:spAutoFit/>
          </a:bodyPr>
          <a:lstStyle/>
          <a:p>
            <a:pPr algn="ctr">
              <a:lnSpc>
                <a:spcPts val="4759"/>
              </a:lnSpc>
            </a:pPr>
            <a:r>
              <a:rPr lang="en-US" sz="3399" dirty="0" smtClean="0">
                <a:solidFill>
                  <a:srgbClr val="A17A4C"/>
                </a:solidFill>
                <a:latin typeface="Oswald"/>
              </a:rPr>
              <a:t>HISTOIRE</a:t>
            </a:r>
            <a:endParaRPr lang="en-US" sz="3399" dirty="0">
              <a:solidFill>
                <a:srgbClr val="A17A4C"/>
              </a:solidFill>
              <a:latin typeface="Oswald"/>
            </a:endParaRPr>
          </a:p>
        </p:txBody>
      </p:sp>
      <p:sp>
        <p:nvSpPr>
          <p:cNvPr id="6" name="TextBox 6"/>
          <p:cNvSpPr txBox="1"/>
          <p:nvPr/>
        </p:nvSpPr>
        <p:spPr>
          <a:xfrm>
            <a:off x="8155229" y="7188888"/>
            <a:ext cx="1366242" cy="580390"/>
          </a:xfrm>
          <a:prstGeom prst="rect">
            <a:avLst/>
          </a:prstGeom>
        </p:spPr>
        <p:txBody>
          <a:bodyPr lIns="0" tIns="0" rIns="0" bIns="0" rtlCol="0" anchor="t">
            <a:spAutoFit/>
          </a:bodyPr>
          <a:lstStyle/>
          <a:p>
            <a:pPr algn="ctr">
              <a:lnSpc>
                <a:spcPts val="4759"/>
              </a:lnSpc>
            </a:pPr>
            <a:r>
              <a:rPr lang="en-US" sz="3399">
                <a:solidFill>
                  <a:srgbClr val="916D43"/>
                </a:solidFill>
                <a:latin typeface="Oswald"/>
              </a:rPr>
              <a:t>TERROIR</a:t>
            </a:r>
          </a:p>
        </p:txBody>
      </p:sp>
      <p:sp>
        <p:nvSpPr>
          <p:cNvPr id="7" name="TextBox 7"/>
          <p:cNvSpPr txBox="1"/>
          <p:nvPr/>
        </p:nvSpPr>
        <p:spPr>
          <a:xfrm>
            <a:off x="14027944" y="7188888"/>
            <a:ext cx="1344960" cy="580390"/>
          </a:xfrm>
          <a:prstGeom prst="rect">
            <a:avLst/>
          </a:prstGeom>
        </p:spPr>
        <p:txBody>
          <a:bodyPr lIns="0" tIns="0" rIns="0" bIns="0" rtlCol="0" anchor="t">
            <a:spAutoFit/>
          </a:bodyPr>
          <a:lstStyle/>
          <a:p>
            <a:pPr algn="ctr">
              <a:lnSpc>
                <a:spcPts val="4759"/>
              </a:lnSpc>
            </a:pPr>
            <a:r>
              <a:rPr lang="en-US" sz="3399" dirty="0" smtClean="0">
                <a:solidFill>
                  <a:srgbClr val="916D43"/>
                </a:solidFill>
                <a:latin typeface="Oswald"/>
              </a:rPr>
              <a:t>QUALITE</a:t>
            </a:r>
            <a:endParaRPr lang="en-US" sz="3399" dirty="0">
              <a:solidFill>
                <a:srgbClr val="916D43"/>
              </a:solidFill>
              <a:latin typeface="Oswald"/>
            </a:endParaRPr>
          </a:p>
        </p:txBody>
      </p:sp>
      <p:sp>
        <p:nvSpPr>
          <p:cNvPr id="8" name="TextBox 8"/>
          <p:cNvSpPr txBox="1"/>
          <p:nvPr/>
        </p:nvSpPr>
        <p:spPr>
          <a:xfrm>
            <a:off x="1629649" y="7932542"/>
            <a:ext cx="3589407" cy="1829540"/>
          </a:xfrm>
          <a:prstGeom prst="rect">
            <a:avLst/>
          </a:prstGeom>
        </p:spPr>
        <p:txBody>
          <a:bodyPr lIns="0" tIns="0" rIns="0" bIns="0" rtlCol="0" anchor="t">
            <a:spAutoFit/>
          </a:bodyPr>
          <a:lstStyle/>
          <a:p>
            <a:pPr algn="just">
              <a:lnSpc>
                <a:spcPts val="2940"/>
              </a:lnSpc>
            </a:pPr>
            <a:r>
              <a:rPr lang="fr-FR" sz="2100" dirty="0">
                <a:solidFill>
                  <a:srgbClr val="545454"/>
                </a:solidFill>
                <a:latin typeface="Oswald"/>
              </a:rPr>
              <a:t>La Maison </a:t>
            </a:r>
            <a:r>
              <a:rPr lang="fr-FR" sz="2100" dirty="0" err="1">
                <a:solidFill>
                  <a:srgbClr val="545454"/>
                </a:solidFill>
                <a:latin typeface="Oswald"/>
              </a:rPr>
              <a:t>Rozès</a:t>
            </a:r>
            <a:r>
              <a:rPr lang="fr-FR" sz="2100" dirty="0">
                <a:solidFill>
                  <a:srgbClr val="545454"/>
                </a:solidFill>
                <a:latin typeface="Oswald"/>
              </a:rPr>
              <a:t> fondée en 1855 par Ostende </a:t>
            </a:r>
            <a:r>
              <a:rPr lang="fr-FR" sz="2100" dirty="0" err="1">
                <a:solidFill>
                  <a:srgbClr val="545454"/>
                </a:solidFill>
                <a:latin typeface="Oswald"/>
              </a:rPr>
              <a:t>Rozès</a:t>
            </a:r>
            <a:r>
              <a:rPr lang="fr-FR" sz="2100" dirty="0">
                <a:solidFill>
                  <a:srgbClr val="545454"/>
                </a:solidFill>
                <a:latin typeface="Oswald"/>
              </a:rPr>
              <a:t>, possède uniquement des vignes classées A soit la plus haute note pour une parcelle de la région délimitée du Douro. </a:t>
            </a:r>
          </a:p>
        </p:txBody>
      </p:sp>
      <p:sp>
        <p:nvSpPr>
          <p:cNvPr id="9" name="TextBox 9"/>
          <p:cNvSpPr txBox="1"/>
          <p:nvPr/>
        </p:nvSpPr>
        <p:spPr>
          <a:xfrm>
            <a:off x="6949973" y="7932542"/>
            <a:ext cx="3776753" cy="1487587"/>
          </a:xfrm>
          <a:prstGeom prst="rect">
            <a:avLst/>
          </a:prstGeom>
        </p:spPr>
        <p:txBody>
          <a:bodyPr wrap="square" lIns="0" tIns="0" rIns="0" bIns="0" rtlCol="0" anchor="t">
            <a:spAutoFit/>
          </a:bodyPr>
          <a:lstStyle/>
          <a:p>
            <a:pPr algn="just">
              <a:lnSpc>
                <a:spcPts val="2940"/>
              </a:lnSpc>
            </a:pPr>
            <a:r>
              <a:rPr lang="fr-FR" sz="2100" dirty="0">
                <a:solidFill>
                  <a:srgbClr val="545454"/>
                </a:solidFill>
                <a:latin typeface="Oswald"/>
              </a:rPr>
              <a:t>La localisation, la géologie, l’exposition au soleil sont des critères qualitatifs des vins de Porto. </a:t>
            </a:r>
            <a:r>
              <a:rPr lang="fr-FR" sz="2100" dirty="0" smtClean="0">
                <a:solidFill>
                  <a:srgbClr val="545454"/>
                </a:solidFill>
                <a:latin typeface="Oswald"/>
              </a:rPr>
              <a:t>Les </a:t>
            </a:r>
            <a:r>
              <a:rPr lang="fr-FR" sz="2100" dirty="0">
                <a:solidFill>
                  <a:srgbClr val="545454"/>
                </a:solidFill>
                <a:latin typeface="Oswald"/>
              </a:rPr>
              <a:t>étés sont rigoureux et le sol schisteux. </a:t>
            </a:r>
          </a:p>
        </p:txBody>
      </p:sp>
      <p:sp>
        <p:nvSpPr>
          <p:cNvPr id="10" name="TextBox 10"/>
          <p:cNvSpPr txBox="1"/>
          <p:nvPr/>
        </p:nvSpPr>
        <p:spPr>
          <a:xfrm>
            <a:off x="12847271" y="7932542"/>
            <a:ext cx="3764329" cy="1859483"/>
          </a:xfrm>
          <a:prstGeom prst="rect">
            <a:avLst/>
          </a:prstGeom>
        </p:spPr>
        <p:txBody>
          <a:bodyPr wrap="square" lIns="0" tIns="0" rIns="0" bIns="0" rtlCol="0" anchor="t">
            <a:spAutoFit/>
          </a:bodyPr>
          <a:lstStyle/>
          <a:p>
            <a:pPr algn="just">
              <a:lnSpc>
                <a:spcPts val="2940"/>
              </a:lnSpc>
            </a:pPr>
            <a:r>
              <a:rPr lang="fr-FR" sz="2100" dirty="0">
                <a:solidFill>
                  <a:srgbClr val="545454"/>
                </a:solidFill>
                <a:latin typeface="Oswald"/>
              </a:rPr>
              <a:t>La Région du Douro est une région officiellement délimitée par la législation européenne ce qui garantit une qualité optimale ; il s’agit de la plus vieille AOC depuis 1756. </a:t>
            </a:r>
            <a:endParaRPr lang="en-US" sz="2100" dirty="0">
              <a:solidFill>
                <a:srgbClr val="545454"/>
              </a:solidFill>
              <a:latin typeface="Oswald"/>
            </a:endParaRPr>
          </a:p>
        </p:txBody>
      </p:sp>
    </p:spTree>
    <p:extLst>
      <p:ext uri="{BB962C8B-B14F-4D97-AF65-F5344CB8AC3E}">
        <p14:creationId xmlns:p14="http://schemas.microsoft.com/office/powerpoint/2010/main" val="4635916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71682" y="1347660"/>
            <a:ext cx="2386317" cy="8939340"/>
          </a:xfrm>
          <a:custGeom>
            <a:avLst/>
            <a:gdLst/>
            <a:ahLst/>
            <a:cxnLst/>
            <a:rect l="l" t="t" r="r" b="b"/>
            <a:pathLst>
              <a:path w="2462505" h="9258300">
                <a:moveTo>
                  <a:pt x="0" y="0"/>
                </a:moveTo>
                <a:lnTo>
                  <a:pt x="2462505" y="0"/>
                </a:lnTo>
                <a:lnTo>
                  <a:pt x="2462505" y="9258300"/>
                </a:lnTo>
                <a:lnTo>
                  <a:pt x="0" y="9258300"/>
                </a:lnTo>
                <a:lnTo>
                  <a:pt x="0" y="0"/>
                </a:lnTo>
                <a:close/>
              </a:path>
            </a:pathLst>
          </a:custGeom>
          <a:blipFill>
            <a:blip r:embed="rId2"/>
            <a:stretch>
              <a:fillRect l="-32644" r="-33260"/>
            </a:stretch>
          </a:blipFill>
        </p:spPr>
      </p:sp>
      <p:sp>
        <p:nvSpPr>
          <p:cNvPr id="3" name="Freeform 3"/>
          <p:cNvSpPr/>
          <p:nvPr/>
        </p:nvSpPr>
        <p:spPr>
          <a:xfrm>
            <a:off x="14187176" y="431076"/>
            <a:ext cx="4100824" cy="3102390"/>
          </a:xfrm>
          <a:custGeom>
            <a:avLst/>
            <a:gdLst/>
            <a:ahLst/>
            <a:cxnLst/>
            <a:rect l="l" t="t" r="r" b="b"/>
            <a:pathLst>
              <a:path w="4100824" h="3102390">
                <a:moveTo>
                  <a:pt x="0" y="0"/>
                </a:moveTo>
                <a:lnTo>
                  <a:pt x="4100824" y="0"/>
                </a:lnTo>
                <a:lnTo>
                  <a:pt x="4100824" y="3102391"/>
                </a:lnTo>
                <a:lnTo>
                  <a:pt x="0" y="3102391"/>
                </a:lnTo>
                <a:lnTo>
                  <a:pt x="0" y="0"/>
                </a:lnTo>
                <a:close/>
              </a:path>
            </a:pathLst>
          </a:custGeom>
          <a:blipFill>
            <a:blip r:embed="rId3"/>
            <a:stretch>
              <a:fillRect l="-814"/>
            </a:stretch>
          </a:blipFill>
        </p:spPr>
      </p:sp>
      <p:sp>
        <p:nvSpPr>
          <p:cNvPr id="4" name="Freeform 4"/>
          <p:cNvSpPr/>
          <p:nvPr/>
        </p:nvSpPr>
        <p:spPr>
          <a:xfrm>
            <a:off x="7239001" y="1652856"/>
            <a:ext cx="2415088" cy="8490007"/>
          </a:xfrm>
          <a:custGeom>
            <a:avLst/>
            <a:gdLst/>
            <a:ahLst/>
            <a:cxnLst/>
            <a:rect l="l" t="t" r="r" b="b"/>
            <a:pathLst>
              <a:path w="2462028" h="8805634">
                <a:moveTo>
                  <a:pt x="0" y="0"/>
                </a:moveTo>
                <a:lnTo>
                  <a:pt x="2462028" y="0"/>
                </a:lnTo>
                <a:lnTo>
                  <a:pt x="2462028" y="8805634"/>
                </a:lnTo>
                <a:lnTo>
                  <a:pt x="0" y="8805634"/>
                </a:lnTo>
                <a:lnTo>
                  <a:pt x="0" y="0"/>
                </a:lnTo>
                <a:close/>
              </a:path>
            </a:pathLst>
          </a:custGeom>
          <a:blipFill>
            <a:blip r:embed="rId4"/>
            <a:stretch>
              <a:fillRect l="-33013" t="-3787" r="-32948" b="-1369"/>
            </a:stretch>
          </a:blipFill>
        </p:spPr>
      </p:sp>
      <p:sp>
        <p:nvSpPr>
          <p:cNvPr id="5" name="Freeform 5"/>
          <p:cNvSpPr/>
          <p:nvPr/>
        </p:nvSpPr>
        <p:spPr>
          <a:xfrm>
            <a:off x="9911264" y="1652856"/>
            <a:ext cx="2433136" cy="8479577"/>
          </a:xfrm>
          <a:custGeom>
            <a:avLst/>
            <a:gdLst/>
            <a:ahLst/>
            <a:cxnLst/>
            <a:rect l="l" t="t" r="r" b="b"/>
            <a:pathLst>
              <a:path w="2467984" h="8784773">
                <a:moveTo>
                  <a:pt x="0" y="0"/>
                </a:moveTo>
                <a:lnTo>
                  <a:pt x="2467984" y="0"/>
                </a:lnTo>
                <a:lnTo>
                  <a:pt x="2467984" y="8784773"/>
                </a:lnTo>
                <a:lnTo>
                  <a:pt x="0" y="8784773"/>
                </a:lnTo>
                <a:lnTo>
                  <a:pt x="0" y="0"/>
                </a:lnTo>
                <a:close/>
              </a:path>
            </a:pathLst>
          </a:custGeom>
          <a:blipFill>
            <a:blip r:embed="rId5"/>
            <a:stretch>
              <a:fillRect l="-34149" t="-4263" r="-32631" b="-1918"/>
            </a:stretch>
          </a:blipFill>
        </p:spPr>
      </p:sp>
      <p:sp>
        <p:nvSpPr>
          <p:cNvPr id="6" name="Freeform 6"/>
          <p:cNvSpPr/>
          <p:nvPr/>
        </p:nvSpPr>
        <p:spPr>
          <a:xfrm>
            <a:off x="14187176" y="3790956"/>
            <a:ext cx="4100824" cy="2732174"/>
          </a:xfrm>
          <a:custGeom>
            <a:avLst/>
            <a:gdLst/>
            <a:ahLst/>
            <a:cxnLst/>
            <a:rect l="l" t="t" r="r" b="b"/>
            <a:pathLst>
              <a:path w="4100824" h="2732174">
                <a:moveTo>
                  <a:pt x="0" y="0"/>
                </a:moveTo>
                <a:lnTo>
                  <a:pt x="4100824" y="0"/>
                </a:lnTo>
                <a:lnTo>
                  <a:pt x="4100824" y="2732175"/>
                </a:lnTo>
                <a:lnTo>
                  <a:pt x="0" y="2732175"/>
                </a:lnTo>
                <a:lnTo>
                  <a:pt x="0" y="0"/>
                </a:lnTo>
                <a:close/>
              </a:path>
            </a:pathLst>
          </a:custGeom>
          <a:blipFill>
            <a:blip r:embed="rId6"/>
            <a:stretch>
              <a:fillRect/>
            </a:stretch>
          </a:blipFill>
        </p:spPr>
      </p:sp>
      <p:sp>
        <p:nvSpPr>
          <p:cNvPr id="7" name="Freeform 7"/>
          <p:cNvSpPr/>
          <p:nvPr/>
        </p:nvSpPr>
        <p:spPr>
          <a:xfrm>
            <a:off x="14187176" y="6780306"/>
            <a:ext cx="4100824" cy="3075618"/>
          </a:xfrm>
          <a:custGeom>
            <a:avLst/>
            <a:gdLst/>
            <a:ahLst/>
            <a:cxnLst/>
            <a:rect l="l" t="t" r="r" b="b"/>
            <a:pathLst>
              <a:path w="4100824" h="3075618">
                <a:moveTo>
                  <a:pt x="0" y="0"/>
                </a:moveTo>
                <a:lnTo>
                  <a:pt x="4100824" y="0"/>
                </a:lnTo>
                <a:lnTo>
                  <a:pt x="4100824" y="3075618"/>
                </a:lnTo>
                <a:lnTo>
                  <a:pt x="0" y="3075618"/>
                </a:lnTo>
                <a:lnTo>
                  <a:pt x="0" y="0"/>
                </a:lnTo>
                <a:close/>
              </a:path>
            </a:pathLst>
          </a:custGeom>
          <a:blipFill>
            <a:blip r:embed="rId7"/>
            <a:stretch>
              <a:fillRect/>
            </a:stretch>
          </a:blipFill>
        </p:spPr>
      </p:sp>
      <p:sp>
        <p:nvSpPr>
          <p:cNvPr id="8" name="TextBox 8"/>
          <p:cNvSpPr txBox="1"/>
          <p:nvPr/>
        </p:nvSpPr>
        <p:spPr>
          <a:xfrm>
            <a:off x="472181" y="505316"/>
            <a:ext cx="4709419" cy="730969"/>
          </a:xfrm>
          <a:prstGeom prst="rect">
            <a:avLst/>
          </a:prstGeom>
        </p:spPr>
        <p:txBody>
          <a:bodyPr wrap="square" lIns="0" tIns="0" rIns="0" bIns="0" rtlCol="0" anchor="t">
            <a:spAutoFit/>
          </a:bodyPr>
          <a:lstStyle/>
          <a:p>
            <a:pPr algn="ctr">
              <a:lnSpc>
                <a:spcPts val="5740"/>
              </a:lnSpc>
              <a:spcBef>
                <a:spcPct val="0"/>
              </a:spcBef>
            </a:pPr>
            <a:r>
              <a:rPr lang="en-US" sz="4100" dirty="0" smtClean="0">
                <a:solidFill>
                  <a:srgbClr val="916D43"/>
                </a:solidFill>
                <a:latin typeface="Oswald"/>
              </a:rPr>
              <a:t>GAMME OSTENDE ROZES</a:t>
            </a:r>
            <a:endParaRPr lang="en-US" sz="4100" dirty="0">
              <a:solidFill>
                <a:srgbClr val="916D43"/>
              </a:solidFill>
              <a:latin typeface="Oswald"/>
            </a:endParaRPr>
          </a:p>
        </p:txBody>
      </p:sp>
      <p:sp>
        <p:nvSpPr>
          <p:cNvPr id="9" name="TextBox 5"/>
          <p:cNvSpPr txBox="1"/>
          <p:nvPr/>
        </p:nvSpPr>
        <p:spPr>
          <a:xfrm>
            <a:off x="513860" y="1301927"/>
            <a:ext cx="4112651" cy="347916"/>
          </a:xfrm>
          <a:prstGeom prst="rect">
            <a:avLst/>
          </a:prstGeom>
        </p:spPr>
        <p:txBody>
          <a:bodyPr lIns="0" tIns="0" rIns="0" bIns="0" rtlCol="0" anchor="t">
            <a:spAutoFit/>
          </a:bodyPr>
          <a:lstStyle/>
          <a:p>
            <a:pPr algn="just">
              <a:lnSpc>
                <a:spcPts val="2940"/>
              </a:lnSpc>
              <a:spcBef>
                <a:spcPct val="0"/>
              </a:spcBef>
            </a:pPr>
            <a:r>
              <a:rPr lang="en-US" sz="2300" dirty="0" smtClean="0">
                <a:solidFill>
                  <a:srgbClr val="545454"/>
                </a:solidFill>
                <a:latin typeface="Oswald"/>
              </a:rPr>
              <a:t>La </a:t>
            </a:r>
            <a:r>
              <a:rPr lang="en-US" sz="2300" dirty="0" err="1" smtClean="0">
                <a:solidFill>
                  <a:srgbClr val="545454"/>
                </a:solidFill>
                <a:latin typeface="Oswald"/>
              </a:rPr>
              <a:t>gamme</a:t>
            </a:r>
            <a:r>
              <a:rPr lang="en-US" sz="2300" dirty="0" smtClean="0">
                <a:solidFill>
                  <a:srgbClr val="545454"/>
                </a:solidFill>
                <a:latin typeface="Oswald"/>
              </a:rPr>
              <a:t> </a:t>
            </a:r>
            <a:r>
              <a:rPr lang="en-US" sz="2300" dirty="0" err="1" smtClean="0">
                <a:solidFill>
                  <a:srgbClr val="545454"/>
                </a:solidFill>
                <a:latin typeface="Oswald"/>
              </a:rPr>
              <a:t>emblématique</a:t>
            </a:r>
            <a:endParaRPr lang="en-US" sz="2300" dirty="0">
              <a:solidFill>
                <a:srgbClr val="545454"/>
              </a:solidFill>
              <a:latin typeface="Oswald"/>
            </a:endParaRPr>
          </a:p>
        </p:txBody>
      </p:sp>
    </p:spTree>
    <p:extLst>
      <p:ext uri="{BB962C8B-B14F-4D97-AF65-F5344CB8AC3E}">
        <p14:creationId xmlns:p14="http://schemas.microsoft.com/office/powerpoint/2010/main" val="20880294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99182" y="1080292"/>
            <a:ext cx="3970917" cy="8998842"/>
          </a:xfrm>
          <a:custGeom>
            <a:avLst/>
            <a:gdLst/>
            <a:ahLst/>
            <a:cxnLst/>
            <a:rect l="l" t="t" r="r" b="b"/>
            <a:pathLst>
              <a:path w="3970917" h="8998842">
                <a:moveTo>
                  <a:pt x="0" y="0"/>
                </a:moveTo>
                <a:lnTo>
                  <a:pt x="3970917" y="0"/>
                </a:lnTo>
                <a:lnTo>
                  <a:pt x="3970917" y="8998842"/>
                </a:lnTo>
                <a:lnTo>
                  <a:pt x="0" y="8998842"/>
                </a:lnTo>
                <a:lnTo>
                  <a:pt x="0" y="0"/>
                </a:lnTo>
                <a:close/>
              </a:path>
            </a:pathLst>
          </a:custGeom>
          <a:blipFill>
            <a:blip r:embed="rId2"/>
            <a:stretch>
              <a:fillRect/>
            </a:stretch>
          </a:blipFill>
        </p:spPr>
      </p:sp>
      <p:sp>
        <p:nvSpPr>
          <p:cNvPr id="3" name="Freeform 3"/>
          <p:cNvSpPr/>
          <p:nvPr/>
        </p:nvSpPr>
        <p:spPr>
          <a:xfrm>
            <a:off x="13599206" y="4578"/>
            <a:ext cx="4688794" cy="3125863"/>
          </a:xfrm>
          <a:custGeom>
            <a:avLst/>
            <a:gdLst/>
            <a:ahLst/>
            <a:cxnLst/>
            <a:rect l="l" t="t" r="r" b="b"/>
            <a:pathLst>
              <a:path w="4688794" h="3125863">
                <a:moveTo>
                  <a:pt x="0" y="0"/>
                </a:moveTo>
                <a:lnTo>
                  <a:pt x="4688794" y="0"/>
                </a:lnTo>
                <a:lnTo>
                  <a:pt x="4688794" y="3125863"/>
                </a:lnTo>
                <a:lnTo>
                  <a:pt x="0" y="3125863"/>
                </a:lnTo>
                <a:lnTo>
                  <a:pt x="0" y="0"/>
                </a:lnTo>
                <a:close/>
              </a:path>
            </a:pathLst>
          </a:custGeom>
          <a:blipFill>
            <a:blip r:embed="rId3"/>
            <a:stretch>
              <a:fillRect/>
            </a:stretch>
          </a:blipFill>
        </p:spPr>
      </p:sp>
      <p:sp>
        <p:nvSpPr>
          <p:cNvPr id="4" name="Freeform 4"/>
          <p:cNvSpPr/>
          <p:nvPr/>
        </p:nvSpPr>
        <p:spPr>
          <a:xfrm>
            <a:off x="10257717" y="1080292"/>
            <a:ext cx="2765130" cy="9050434"/>
          </a:xfrm>
          <a:custGeom>
            <a:avLst/>
            <a:gdLst/>
            <a:ahLst/>
            <a:cxnLst/>
            <a:rect l="l" t="t" r="r" b="b"/>
            <a:pathLst>
              <a:path w="2765130" h="9050434">
                <a:moveTo>
                  <a:pt x="0" y="0"/>
                </a:moveTo>
                <a:lnTo>
                  <a:pt x="2765131" y="0"/>
                </a:lnTo>
                <a:lnTo>
                  <a:pt x="2765131" y="9050434"/>
                </a:lnTo>
                <a:lnTo>
                  <a:pt x="0" y="9050434"/>
                </a:lnTo>
                <a:lnTo>
                  <a:pt x="0" y="0"/>
                </a:lnTo>
                <a:close/>
              </a:path>
            </a:pathLst>
          </a:custGeom>
          <a:blipFill>
            <a:blip r:embed="rId4"/>
            <a:stretch>
              <a:fillRect l="-23037" r="-21392"/>
            </a:stretch>
          </a:blipFill>
        </p:spPr>
      </p:sp>
      <p:sp>
        <p:nvSpPr>
          <p:cNvPr id="5" name="Freeform 5"/>
          <p:cNvSpPr/>
          <p:nvPr/>
        </p:nvSpPr>
        <p:spPr>
          <a:xfrm>
            <a:off x="13599206" y="6718035"/>
            <a:ext cx="4688794" cy="3125863"/>
          </a:xfrm>
          <a:custGeom>
            <a:avLst/>
            <a:gdLst/>
            <a:ahLst/>
            <a:cxnLst/>
            <a:rect l="l" t="t" r="r" b="b"/>
            <a:pathLst>
              <a:path w="4688794" h="3125863">
                <a:moveTo>
                  <a:pt x="0" y="0"/>
                </a:moveTo>
                <a:lnTo>
                  <a:pt x="4688794" y="0"/>
                </a:lnTo>
                <a:lnTo>
                  <a:pt x="4688794" y="3125863"/>
                </a:lnTo>
                <a:lnTo>
                  <a:pt x="0" y="3125863"/>
                </a:lnTo>
                <a:lnTo>
                  <a:pt x="0" y="0"/>
                </a:lnTo>
                <a:close/>
              </a:path>
            </a:pathLst>
          </a:custGeom>
          <a:blipFill>
            <a:blip r:embed="rId5"/>
            <a:stretch>
              <a:fillRect b="-12499"/>
            </a:stretch>
          </a:blipFill>
        </p:spPr>
      </p:sp>
      <p:sp>
        <p:nvSpPr>
          <p:cNvPr id="6" name="Freeform 6"/>
          <p:cNvSpPr/>
          <p:nvPr/>
        </p:nvSpPr>
        <p:spPr>
          <a:xfrm>
            <a:off x="13599206" y="3342860"/>
            <a:ext cx="4738212" cy="3162756"/>
          </a:xfrm>
          <a:custGeom>
            <a:avLst/>
            <a:gdLst/>
            <a:ahLst/>
            <a:cxnLst/>
            <a:rect l="l" t="t" r="r" b="b"/>
            <a:pathLst>
              <a:path w="4738212" h="3162756">
                <a:moveTo>
                  <a:pt x="0" y="0"/>
                </a:moveTo>
                <a:lnTo>
                  <a:pt x="4738212" y="0"/>
                </a:lnTo>
                <a:lnTo>
                  <a:pt x="4738212" y="3162756"/>
                </a:lnTo>
                <a:lnTo>
                  <a:pt x="0" y="3162756"/>
                </a:lnTo>
                <a:lnTo>
                  <a:pt x="0" y="0"/>
                </a:lnTo>
                <a:close/>
              </a:path>
            </a:pathLst>
          </a:custGeom>
          <a:blipFill>
            <a:blip r:embed="rId6"/>
            <a:stretch>
              <a:fillRect/>
            </a:stretch>
          </a:blipFill>
        </p:spPr>
      </p:sp>
      <p:sp>
        <p:nvSpPr>
          <p:cNvPr id="7" name="TextBox 7"/>
          <p:cNvSpPr txBox="1"/>
          <p:nvPr/>
        </p:nvSpPr>
        <p:spPr>
          <a:xfrm>
            <a:off x="596470" y="1519884"/>
            <a:ext cx="6753315" cy="3282950"/>
          </a:xfrm>
          <a:prstGeom prst="rect">
            <a:avLst/>
          </a:prstGeom>
        </p:spPr>
        <p:txBody>
          <a:bodyPr lIns="0" tIns="0" rIns="0" bIns="0" rtlCol="0" anchor="t">
            <a:spAutoFit/>
          </a:bodyPr>
          <a:lstStyle/>
          <a:p>
            <a:pPr>
              <a:lnSpc>
                <a:spcPts val="3219"/>
              </a:lnSpc>
              <a:spcBef>
                <a:spcPct val="0"/>
              </a:spcBef>
            </a:pPr>
            <a:r>
              <a:rPr lang="fr-FR" sz="2299" dirty="0" smtClean="0">
                <a:solidFill>
                  <a:srgbClr val="545454"/>
                </a:solidFill>
                <a:latin typeface="Oswald"/>
              </a:rPr>
              <a:t>Issu </a:t>
            </a:r>
            <a:r>
              <a:rPr lang="fr-FR" sz="2299" dirty="0">
                <a:solidFill>
                  <a:srgbClr val="545454"/>
                </a:solidFill>
                <a:latin typeface="Oswald"/>
              </a:rPr>
              <a:t>d'un assemblage de vins soigneusement sélectionnés parmi les meilleurs cépages rouges (vignobles classés A et B sur une échelle de A à F) de la région délimitée du Douro, le </a:t>
            </a:r>
            <a:r>
              <a:rPr lang="fr-FR" sz="2299" dirty="0" err="1">
                <a:solidFill>
                  <a:srgbClr val="545454"/>
                </a:solidFill>
                <a:latin typeface="Oswald"/>
              </a:rPr>
              <a:t>Rozès</a:t>
            </a:r>
            <a:r>
              <a:rPr lang="fr-FR" sz="2299" dirty="0">
                <a:solidFill>
                  <a:srgbClr val="545454"/>
                </a:solidFill>
                <a:latin typeface="Oswald"/>
              </a:rPr>
              <a:t> </a:t>
            </a:r>
            <a:r>
              <a:rPr lang="fr-FR" sz="2299" dirty="0" err="1">
                <a:solidFill>
                  <a:srgbClr val="545454"/>
                </a:solidFill>
                <a:latin typeface="Oswald"/>
              </a:rPr>
              <a:t>Colors</a:t>
            </a:r>
            <a:r>
              <a:rPr lang="fr-FR" sz="2299" dirty="0">
                <a:solidFill>
                  <a:srgbClr val="545454"/>
                </a:solidFill>
                <a:latin typeface="Oswald"/>
              </a:rPr>
              <a:t> Collection Reserve est l'expression du savoir-faire de nos vignerons. Ce porto vous offre une nouvelle sensation : vieilli pendant cinq à six ans en </a:t>
            </a:r>
            <a:r>
              <a:rPr lang="fr-FR" sz="2299" dirty="0" smtClean="0">
                <a:solidFill>
                  <a:srgbClr val="545454"/>
                </a:solidFill>
                <a:latin typeface="Oswald"/>
              </a:rPr>
              <a:t>fûts, </a:t>
            </a:r>
            <a:r>
              <a:rPr lang="fr-FR" sz="2299" dirty="0">
                <a:solidFill>
                  <a:srgbClr val="545454"/>
                </a:solidFill>
                <a:latin typeface="Oswald"/>
              </a:rPr>
              <a:t>Porto Reserve a un style avec des notes d'oxydation et des arômes de fruits primaires et complexes.</a:t>
            </a:r>
            <a:endParaRPr lang="en-US" sz="2299" dirty="0">
              <a:solidFill>
                <a:srgbClr val="545454"/>
              </a:solidFill>
              <a:latin typeface="Oswald"/>
            </a:endParaRPr>
          </a:p>
        </p:txBody>
      </p:sp>
      <p:sp>
        <p:nvSpPr>
          <p:cNvPr id="8" name="TextBox 8"/>
          <p:cNvSpPr txBox="1"/>
          <p:nvPr/>
        </p:nvSpPr>
        <p:spPr>
          <a:xfrm>
            <a:off x="596470" y="521287"/>
            <a:ext cx="4051730" cy="730969"/>
          </a:xfrm>
          <a:prstGeom prst="rect">
            <a:avLst/>
          </a:prstGeom>
        </p:spPr>
        <p:txBody>
          <a:bodyPr wrap="square" lIns="0" tIns="0" rIns="0" bIns="0" rtlCol="0" anchor="t">
            <a:spAutoFit/>
          </a:bodyPr>
          <a:lstStyle/>
          <a:p>
            <a:pPr algn="ctr">
              <a:lnSpc>
                <a:spcPts val="5740"/>
              </a:lnSpc>
              <a:spcBef>
                <a:spcPct val="0"/>
              </a:spcBef>
            </a:pPr>
            <a:r>
              <a:rPr lang="en-US" sz="4100" dirty="0" smtClean="0">
                <a:solidFill>
                  <a:srgbClr val="916D43"/>
                </a:solidFill>
                <a:latin typeface="Oswald"/>
              </a:rPr>
              <a:t>COLORS COLLECTION</a:t>
            </a:r>
            <a:endParaRPr lang="en-US" sz="4100" dirty="0">
              <a:solidFill>
                <a:srgbClr val="916D43"/>
              </a:solidFill>
              <a:latin typeface="Oswald"/>
            </a:endParaRPr>
          </a:p>
        </p:txBody>
      </p:sp>
    </p:spTree>
    <p:extLst>
      <p:ext uri="{BB962C8B-B14F-4D97-AF65-F5344CB8AC3E}">
        <p14:creationId xmlns:p14="http://schemas.microsoft.com/office/powerpoint/2010/main" val="3414972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t="15908" r="4543" b="5700"/>
          <a:stretch/>
        </p:blipFill>
        <p:spPr>
          <a:xfrm>
            <a:off x="2971800" y="1579254"/>
            <a:ext cx="14935200" cy="8674408"/>
          </a:xfrm>
          <a:prstGeom prst="rect">
            <a:avLst/>
          </a:prstGeom>
        </p:spPr>
      </p:pic>
      <p:sp>
        <p:nvSpPr>
          <p:cNvPr id="7" name="Freeform 7"/>
          <p:cNvSpPr/>
          <p:nvPr/>
        </p:nvSpPr>
        <p:spPr>
          <a:xfrm rot="-3359277" flipH="1">
            <a:off x="12159008" y="4077217"/>
            <a:ext cx="1202483" cy="835726"/>
          </a:xfrm>
          <a:custGeom>
            <a:avLst/>
            <a:gdLst/>
            <a:ahLst/>
            <a:cxnLst/>
            <a:rect l="l" t="t" r="r" b="b"/>
            <a:pathLst>
              <a:path w="1202483" h="835726">
                <a:moveTo>
                  <a:pt x="1202483" y="0"/>
                </a:moveTo>
                <a:lnTo>
                  <a:pt x="0" y="0"/>
                </a:lnTo>
                <a:lnTo>
                  <a:pt x="0" y="835725"/>
                </a:lnTo>
                <a:lnTo>
                  <a:pt x="1202483" y="835725"/>
                </a:lnTo>
                <a:lnTo>
                  <a:pt x="1202483" y="0"/>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42" name="TextBox 42"/>
          <p:cNvSpPr txBox="1"/>
          <p:nvPr/>
        </p:nvSpPr>
        <p:spPr>
          <a:xfrm>
            <a:off x="721883" y="3137621"/>
            <a:ext cx="7082600" cy="3693319"/>
          </a:xfrm>
          <a:prstGeom prst="rect">
            <a:avLst/>
          </a:prstGeom>
        </p:spPr>
        <p:txBody>
          <a:bodyPr lIns="0" tIns="0" rIns="0" bIns="0" rtlCol="0" anchor="t">
            <a:spAutoFit/>
          </a:bodyPr>
          <a:lstStyle/>
          <a:p>
            <a:pPr>
              <a:lnSpc>
                <a:spcPts val="3220"/>
              </a:lnSpc>
            </a:pPr>
            <a:r>
              <a:rPr lang="en-US" sz="2458" spc="9" dirty="0" err="1" smtClean="0">
                <a:solidFill>
                  <a:srgbClr val="52584D"/>
                </a:solidFill>
                <a:latin typeface="DIN Condensed"/>
              </a:rPr>
              <a:t>L’un</a:t>
            </a:r>
            <a:r>
              <a:rPr lang="en-US" sz="2458" spc="9" dirty="0" smtClean="0">
                <a:solidFill>
                  <a:srgbClr val="52584D"/>
                </a:solidFill>
                <a:latin typeface="DIN Condensed"/>
              </a:rPr>
              <a:t> des plus grands </a:t>
            </a:r>
            <a:r>
              <a:rPr lang="en-US" sz="2458" spc="9" dirty="0" err="1" smtClean="0">
                <a:solidFill>
                  <a:srgbClr val="52584D"/>
                </a:solidFill>
                <a:latin typeface="DIN Condensed"/>
              </a:rPr>
              <a:t>vignerons</a:t>
            </a:r>
            <a:r>
              <a:rPr lang="en-US" sz="2458" spc="9" dirty="0" smtClean="0">
                <a:solidFill>
                  <a:srgbClr val="52584D"/>
                </a:solidFill>
                <a:latin typeface="DIN Condensed"/>
              </a:rPr>
              <a:t> </a:t>
            </a:r>
            <a:r>
              <a:rPr lang="en-US" sz="2458" spc="9" dirty="0" err="1" smtClean="0">
                <a:solidFill>
                  <a:srgbClr val="52584D"/>
                </a:solidFill>
                <a:latin typeface="DIN Condensed"/>
              </a:rPr>
              <a:t>d’Europe</a:t>
            </a:r>
            <a:r>
              <a:rPr lang="en-US" sz="2458" spc="9" dirty="0" smtClean="0">
                <a:solidFill>
                  <a:srgbClr val="52584D"/>
                </a:solidFill>
                <a:latin typeface="DIN Condensed"/>
              </a:rPr>
              <a:t> :</a:t>
            </a:r>
            <a:endParaRPr lang="en-US" sz="2458" spc="9" dirty="0">
              <a:solidFill>
                <a:srgbClr val="52584D"/>
              </a:solidFill>
              <a:latin typeface="DIN Condensed"/>
            </a:endParaRPr>
          </a:p>
          <a:p>
            <a:pPr>
              <a:lnSpc>
                <a:spcPts val="3220"/>
              </a:lnSpc>
            </a:pPr>
            <a:r>
              <a:rPr lang="en-US" sz="2458" spc="9" dirty="0" smtClean="0">
                <a:solidFill>
                  <a:srgbClr val="52584D"/>
                </a:solidFill>
                <a:latin typeface="DIN Pro"/>
              </a:rPr>
              <a:t>2</a:t>
            </a:r>
            <a:r>
              <a:rPr lang="en-US" sz="2458" spc="9" baseline="30000" dirty="0" smtClean="0">
                <a:solidFill>
                  <a:srgbClr val="52584D"/>
                </a:solidFill>
                <a:latin typeface="DIN Pro"/>
              </a:rPr>
              <a:t>nd</a:t>
            </a:r>
            <a:r>
              <a:rPr lang="en-US" sz="2458" spc="9" dirty="0" smtClean="0">
                <a:solidFill>
                  <a:srgbClr val="52584D"/>
                </a:solidFill>
                <a:latin typeface="DIN Pro"/>
              </a:rPr>
              <a:t> </a:t>
            </a:r>
            <a:r>
              <a:rPr lang="en-US" sz="2458" spc="9" dirty="0" err="1" smtClean="0">
                <a:solidFill>
                  <a:srgbClr val="52584D"/>
                </a:solidFill>
                <a:latin typeface="DIN Pro"/>
              </a:rPr>
              <a:t>producteur</a:t>
            </a:r>
            <a:r>
              <a:rPr lang="en-US" sz="2458" spc="9" dirty="0" smtClean="0">
                <a:solidFill>
                  <a:srgbClr val="52584D"/>
                </a:solidFill>
                <a:latin typeface="DIN Pro"/>
              </a:rPr>
              <a:t> de champagne </a:t>
            </a:r>
            <a:r>
              <a:rPr lang="en-US" sz="2458" spc="9" dirty="0" err="1" smtClean="0">
                <a:solidFill>
                  <a:srgbClr val="52584D"/>
                </a:solidFill>
                <a:latin typeface="DIN Pro"/>
              </a:rPr>
              <a:t>mais</a:t>
            </a:r>
            <a:r>
              <a:rPr lang="en-US" sz="2458" spc="9" dirty="0" smtClean="0">
                <a:solidFill>
                  <a:srgbClr val="52584D"/>
                </a:solidFill>
                <a:latin typeface="DIN Pro"/>
              </a:rPr>
              <a:t> </a:t>
            </a:r>
            <a:r>
              <a:rPr lang="en-US" sz="2458" spc="9" dirty="0" err="1" smtClean="0">
                <a:solidFill>
                  <a:srgbClr val="52584D"/>
                </a:solidFill>
                <a:latin typeface="DIN Pro"/>
              </a:rPr>
              <a:t>aussi</a:t>
            </a:r>
            <a:r>
              <a:rPr lang="en-US" sz="2458" spc="9" dirty="0" smtClean="0">
                <a:solidFill>
                  <a:srgbClr val="52584D"/>
                </a:solidFill>
                <a:latin typeface="DIN Pro"/>
              </a:rPr>
              <a:t> </a:t>
            </a:r>
            <a:r>
              <a:rPr lang="en-US" sz="2458" spc="9" dirty="0" err="1" smtClean="0">
                <a:solidFill>
                  <a:srgbClr val="52584D"/>
                </a:solidFill>
                <a:latin typeface="DIN Pro"/>
              </a:rPr>
              <a:t>acteur</a:t>
            </a:r>
            <a:r>
              <a:rPr lang="en-US" sz="2458" spc="9" dirty="0" smtClean="0">
                <a:solidFill>
                  <a:srgbClr val="52584D"/>
                </a:solidFill>
                <a:latin typeface="DIN Pro"/>
              </a:rPr>
              <a:t> </a:t>
            </a:r>
            <a:r>
              <a:rPr lang="en-US" sz="2458" spc="9" dirty="0" err="1" smtClean="0">
                <a:solidFill>
                  <a:srgbClr val="52584D"/>
                </a:solidFill>
                <a:latin typeface="DIN Pro"/>
              </a:rPr>
              <a:t>majeur</a:t>
            </a:r>
            <a:r>
              <a:rPr lang="en-US" sz="2458" spc="9" dirty="0" smtClean="0">
                <a:solidFill>
                  <a:srgbClr val="52584D"/>
                </a:solidFill>
                <a:latin typeface="DIN Pro"/>
              </a:rPr>
              <a:t> sur le </a:t>
            </a:r>
            <a:r>
              <a:rPr lang="en-US" sz="2458" spc="9" dirty="0" err="1" smtClean="0">
                <a:solidFill>
                  <a:srgbClr val="52584D"/>
                </a:solidFill>
                <a:latin typeface="DIN Pro"/>
              </a:rPr>
              <a:t>marché</a:t>
            </a:r>
            <a:r>
              <a:rPr lang="en-US" sz="2458" spc="9" dirty="0" smtClean="0">
                <a:solidFill>
                  <a:srgbClr val="52584D"/>
                </a:solidFill>
                <a:latin typeface="DIN Pro"/>
              </a:rPr>
              <a:t> des </a:t>
            </a:r>
            <a:r>
              <a:rPr lang="en-US" sz="2458" spc="9" dirty="0" err="1" smtClean="0">
                <a:solidFill>
                  <a:srgbClr val="52584D"/>
                </a:solidFill>
                <a:latin typeface="DIN Pro"/>
              </a:rPr>
              <a:t>vins</a:t>
            </a:r>
            <a:r>
              <a:rPr lang="en-US" sz="2458" spc="9" dirty="0" smtClean="0">
                <a:solidFill>
                  <a:srgbClr val="52584D"/>
                </a:solidFill>
                <a:latin typeface="DIN Pro"/>
              </a:rPr>
              <a:t> rosés, </a:t>
            </a:r>
            <a:r>
              <a:rPr lang="en-US" sz="2458" spc="9" dirty="0" err="1" smtClean="0">
                <a:solidFill>
                  <a:srgbClr val="52584D"/>
                </a:solidFill>
                <a:latin typeface="DIN Pro"/>
              </a:rPr>
              <a:t>tous</a:t>
            </a:r>
            <a:r>
              <a:rPr lang="en-US" sz="2458" spc="9" dirty="0" smtClean="0">
                <a:solidFill>
                  <a:srgbClr val="52584D"/>
                </a:solidFill>
                <a:latin typeface="DIN Pro"/>
              </a:rPr>
              <a:t> </a:t>
            </a:r>
            <a:r>
              <a:rPr lang="en-US" sz="2458" spc="9" dirty="0" err="1" smtClean="0">
                <a:solidFill>
                  <a:srgbClr val="52584D"/>
                </a:solidFill>
                <a:latin typeface="DIN Pro"/>
              </a:rPr>
              <a:t>nos</a:t>
            </a:r>
            <a:r>
              <a:rPr lang="en-US" sz="2458" spc="9" dirty="0" smtClean="0">
                <a:solidFill>
                  <a:srgbClr val="52584D"/>
                </a:solidFill>
                <a:latin typeface="DIN Pro"/>
              </a:rPr>
              <a:t> </a:t>
            </a:r>
            <a:r>
              <a:rPr lang="en-US" sz="2458" spc="9" dirty="0" err="1" smtClean="0">
                <a:solidFill>
                  <a:srgbClr val="52584D"/>
                </a:solidFill>
                <a:latin typeface="DIN Pro"/>
              </a:rPr>
              <a:t>vins</a:t>
            </a:r>
            <a:r>
              <a:rPr lang="en-US" sz="2458" spc="9" dirty="0" smtClean="0">
                <a:solidFill>
                  <a:srgbClr val="52584D"/>
                </a:solidFill>
                <a:latin typeface="DIN Pro"/>
              </a:rPr>
              <a:t> </a:t>
            </a:r>
            <a:r>
              <a:rPr lang="en-US" sz="2458" spc="9" dirty="0" err="1" smtClean="0">
                <a:solidFill>
                  <a:srgbClr val="52584D"/>
                </a:solidFill>
                <a:latin typeface="DIN Pro"/>
              </a:rPr>
              <a:t>sont</a:t>
            </a:r>
            <a:r>
              <a:rPr lang="en-US" sz="2458" spc="9" dirty="0" smtClean="0">
                <a:solidFill>
                  <a:srgbClr val="52584D"/>
                </a:solidFill>
                <a:latin typeface="DIN Pro"/>
              </a:rPr>
              <a:t> </a:t>
            </a:r>
            <a:r>
              <a:rPr lang="en-US" sz="2458" spc="9" dirty="0" err="1" smtClean="0">
                <a:solidFill>
                  <a:srgbClr val="52584D"/>
                </a:solidFill>
                <a:latin typeface="DIN Pro"/>
              </a:rPr>
              <a:t>issus</a:t>
            </a:r>
            <a:r>
              <a:rPr lang="en-US" sz="2458" spc="9" dirty="0" smtClean="0">
                <a:solidFill>
                  <a:srgbClr val="52584D"/>
                </a:solidFill>
                <a:latin typeface="DIN Pro"/>
              </a:rPr>
              <a:t> de </a:t>
            </a:r>
            <a:r>
              <a:rPr lang="en-US" sz="2458" spc="9" dirty="0" err="1" smtClean="0">
                <a:solidFill>
                  <a:srgbClr val="52584D"/>
                </a:solidFill>
                <a:latin typeface="DIN Pro"/>
              </a:rPr>
              <a:t>nos</a:t>
            </a:r>
            <a:r>
              <a:rPr lang="en-US" sz="2458" spc="9" dirty="0" smtClean="0">
                <a:solidFill>
                  <a:srgbClr val="52584D"/>
                </a:solidFill>
                <a:latin typeface="DIN Pro"/>
              </a:rPr>
              <a:t> </a:t>
            </a:r>
            <a:r>
              <a:rPr lang="en-US" sz="2458" spc="9" dirty="0" err="1" smtClean="0">
                <a:solidFill>
                  <a:srgbClr val="52584D"/>
                </a:solidFill>
                <a:latin typeface="DIN Pro"/>
              </a:rPr>
              <a:t>proporiétés</a:t>
            </a:r>
            <a:r>
              <a:rPr lang="en-US" sz="2458" spc="9" dirty="0" smtClean="0">
                <a:solidFill>
                  <a:srgbClr val="52584D"/>
                </a:solidFill>
                <a:latin typeface="DIN Pro"/>
              </a:rPr>
              <a:t> </a:t>
            </a:r>
            <a:r>
              <a:rPr lang="en-US" sz="2458" spc="9" dirty="0" err="1" smtClean="0">
                <a:solidFill>
                  <a:srgbClr val="52584D"/>
                </a:solidFill>
                <a:latin typeface="DIN Pro"/>
              </a:rPr>
              <a:t>viticoles</a:t>
            </a:r>
            <a:r>
              <a:rPr lang="en-US" sz="2458" spc="9" dirty="0" smtClean="0">
                <a:solidFill>
                  <a:srgbClr val="52584D"/>
                </a:solidFill>
                <a:latin typeface="DIN Pro"/>
              </a:rPr>
              <a:t>.</a:t>
            </a:r>
            <a:endParaRPr lang="en-US" sz="2458" spc="9" dirty="0">
              <a:solidFill>
                <a:srgbClr val="52584D"/>
              </a:solidFill>
              <a:latin typeface="DIN Pro"/>
            </a:endParaRPr>
          </a:p>
          <a:p>
            <a:pPr>
              <a:lnSpc>
                <a:spcPts val="3220"/>
              </a:lnSpc>
            </a:pPr>
            <a:endParaRPr lang="en-US" sz="2458" spc="9" dirty="0">
              <a:solidFill>
                <a:srgbClr val="52584D"/>
              </a:solidFill>
              <a:latin typeface="DIN Pro"/>
            </a:endParaRPr>
          </a:p>
          <a:p>
            <a:pPr>
              <a:lnSpc>
                <a:spcPts val="3220"/>
              </a:lnSpc>
            </a:pPr>
            <a:r>
              <a:rPr lang="en-US" sz="2458" spc="9" dirty="0" smtClean="0">
                <a:solidFill>
                  <a:srgbClr val="52584D"/>
                </a:solidFill>
                <a:latin typeface="DIN Condensed"/>
              </a:rPr>
              <a:t>La passion de </a:t>
            </a:r>
            <a:r>
              <a:rPr lang="en-US" sz="2458" spc="9" dirty="0" err="1" smtClean="0">
                <a:solidFill>
                  <a:srgbClr val="52584D"/>
                </a:solidFill>
                <a:latin typeface="DIN Condensed"/>
              </a:rPr>
              <a:t>l’élaboration</a:t>
            </a:r>
            <a:r>
              <a:rPr lang="en-US" sz="2458" spc="9" dirty="0" smtClean="0">
                <a:solidFill>
                  <a:srgbClr val="52584D"/>
                </a:solidFill>
                <a:latin typeface="DIN Condensed"/>
              </a:rPr>
              <a:t> des grands </a:t>
            </a:r>
            <a:r>
              <a:rPr lang="en-US" sz="2458" spc="9" dirty="0" err="1" smtClean="0">
                <a:solidFill>
                  <a:srgbClr val="52584D"/>
                </a:solidFill>
                <a:latin typeface="DIN Condensed"/>
              </a:rPr>
              <a:t>vins</a:t>
            </a:r>
            <a:r>
              <a:rPr lang="en-US" sz="2458" spc="9" dirty="0" smtClean="0">
                <a:solidFill>
                  <a:srgbClr val="52584D"/>
                </a:solidFill>
                <a:latin typeface="DIN Condensed"/>
              </a:rPr>
              <a:t>:</a:t>
            </a:r>
            <a:endParaRPr lang="en-US" sz="2458" spc="9" dirty="0">
              <a:solidFill>
                <a:srgbClr val="52584D"/>
              </a:solidFill>
              <a:latin typeface="DIN Condensed"/>
            </a:endParaRPr>
          </a:p>
          <a:p>
            <a:pPr>
              <a:lnSpc>
                <a:spcPts val="3220"/>
              </a:lnSpc>
            </a:pPr>
            <a:r>
              <a:rPr lang="en-US" sz="2458" spc="9" dirty="0" smtClean="0">
                <a:solidFill>
                  <a:srgbClr val="52584D"/>
                </a:solidFill>
                <a:latin typeface="DIN Pro"/>
              </a:rPr>
              <a:t>LA VIGNE • </a:t>
            </a:r>
          </a:p>
          <a:p>
            <a:pPr>
              <a:lnSpc>
                <a:spcPts val="3220"/>
              </a:lnSpc>
            </a:pPr>
            <a:r>
              <a:rPr lang="en-US" sz="2458" spc="9" dirty="0" smtClean="0">
                <a:solidFill>
                  <a:srgbClr val="52584D"/>
                </a:solidFill>
                <a:latin typeface="DIN Pro"/>
              </a:rPr>
              <a:t>L’ELABORATION DU VIN • </a:t>
            </a:r>
          </a:p>
          <a:p>
            <a:pPr>
              <a:lnSpc>
                <a:spcPts val="3220"/>
              </a:lnSpc>
            </a:pPr>
            <a:r>
              <a:rPr lang="en-US" sz="2458" spc="9" dirty="0" smtClean="0">
                <a:solidFill>
                  <a:srgbClr val="52584D"/>
                </a:solidFill>
                <a:latin typeface="DIN Pro"/>
              </a:rPr>
              <a:t>LA DISTRIBUTION &amp; LE </a:t>
            </a:r>
            <a:r>
              <a:rPr lang="en-US" sz="2458" spc="9" dirty="0">
                <a:solidFill>
                  <a:srgbClr val="52584D"/>
                </a:solidFill>
                <a:latin typeface="DIN Pro"/>
              </a:rPr>
              <a:t>MARKETING • </a:t>
            </a:r>
          </a:p>
          <a:p>
            <a:pPr>
              <a:lnSpc>
                <a:spcPts val="3220"/>
              </a:lnSpc>
            </a:pPr>
            <a:endParaRPr lang="en-US" sz="2458" spc="9" dirty="0">
              <a:solidFill>
                <a:srgbClr val="52584D"/>
              </a:solidFill>
              <a:latin typeface="DIN Pro"/>
            </a:endParaRPr>
          </a:p>
        </p:txBody>
      </p:sp>
      <p:sp>
        <p:nvSpPr>
          <p:cNvPr id="43" name="TextBox 43"/>
          <p:cNvSpPr txBox="1"/>
          <p:nvPr/>
        </p:nvSpPr>
        <p:spPr>
          <a:xfrm>
            <a:off x="365017" y="177558"/>
            <a:ext cx="7160716" cy="1000125"/>
          </a:xfrm>
          <a:prstGeom prst="rect">
            <a:avLst/>
          </a:prstGeom>
        </p:spPr>
        <p:txBody>
          <a:bodyPr lIns="0" tIns="0" rIns="0" bIns="0" rtlCol="0" anchor="t">
            <a:spAutoFit/>
          </a:bodyPr>
          <a:lstStyle/>
          <a:p>
            <a:pPr>
              <a:lnSpc>
                <a:spcPts val="3688"/>
              </a:lnSpc>
              <a:spcBef>
                <a:spcPct val="0"/>
              </a:spcBef>
            </a:pPr>
            <a:r>
              <a:rPr lang="en-US" sz="3073" spc="12">
                <a:solidFill>
                  <a:srgbClr val="FFFFFF"/>
                </a:solidFill>
                <a:latin typeface="DIN Condensed"/>
              </a:rPr>
              <a:t>DISCOVER OUR UNIVERSE</a:t>
            </a:r>
          </a:p>
          <a:p>
            <a:pPr>
              <a:lnSpc>
                <a:spcPts val="3688"/>
              </a:lnSpc>
              <a:spcBef>
                <a:spcPct val="0"/>
              </a:spcBef>
            </a:pPr>
            <a:r>
              <a:rPr lang="en-US" sz="3073" spc="12">
                <a:solidFill>
                  <a:srgbClr val="FFFFFF"/>
                </a:solidFill>
                <a:latin typeface="DIN Condensed"/>
              </a:rPr>
              <a:t>WE ARE ONE OF THE LARGEST WINE PRODUCERS IN EUROPE</a:t>
            </a:r>
          </a:p>
        </p:txBody>
      </p:sp>
      <p:sp>
        <p:nvSpPr>
          <p:cNvPr id="56" name="AutoShape 56"/>
          <p:cNvSpPr/>
          <p:nvPr/>
        </p:nvSpPr>
        <p:spPr>
          <a:xfrm flipV="1">
            <a:off x="7888716" y="7376273"/>
            <a:ext cx="712856" cy="4762"/>
          </a:xfrm>
          <a:prstGeom prst="line">
            <a:avLst/>
          </a:prstGeom>
          <a:ln w="9525" cap="flat">
            <a:solidFill>
              <a:srgbClr val="FFF9F7"/>
            </a:solidFill>
            <a:prstDash val="solid"/>
            <a:headEnd type="none" w="sm" len="sm"/>
            <a:tailEnd type="none" w="sm" len="sm"/>
          </a:ln>
        </p:spPr>
      </p:sp>
      <p:sp>
        <p:nvSpPr>
          <p:cNvPr id="60" name="AutoShape 60"/>
          <p:cNvSpPr/>
          <p:nvPr/>
        </p:nvSpPr>
        <p:spPr>
          <a:xfrm flipV="1">
            <a:off x="12684419" y="4907510"/>
            <a:ext cx="712856" cy="4762"/>
          </a:xfrm>
          <a:prstGeom prst="line">
            <a:avLst/>
          </a:prstGeom>
          <a:ln w="9525" cap="flat">
            <a:solidFill>
              <a:srgbClr val="FFF9F7"/>
            </a:solidFill>
            <a:prstDash val="solid"/>
            <a:headEnd type="none" w="sm" len="sm"/>
            <a:tailEnd type="none" w="sm" len="sm"/>
          </a:ln>
        </p:spPr>
      </p:sp>
      <p:sp>
        <p:nvSpPr>
          <p:cNvPr id="64" name="AutoShape 64"/>
          <p:cNvSpPr/>
          <p:nvPr/>
        </p:nvSpPr>
        <p:spPr>
          <a:xfrm>
            <a:off x="-247905" y="-487481"/>
            <a:ext cx="19639842" cy="1833373"/>
          </a:xfrm>
          <a:prstGeom prst="rect">
            <a:avLst/>
          </a:prstGeom>
          <a:solidFill>
            <a:srgbClr val="D9D9D9">
              <a:alpha val="30980"/>
            </a:srgbClr>
          </a:solidFill>
        </p:spPr>
      </p:sp>
      <p:sp>
        <p:nvSpPr>
          <p:cNvPr id="65" name="TextBox 65"/>
          <p:cNvSpPr txBox="1"/>
          <p:nvPr/>
        </p:nvSpPr>
        <p:spPr>
          <a:xfrm>
            <a:off x="365017" y="301383"/>
            <a:ext cx="10302323" cy="923330"/>
          </a:xfrm>
          <a:prstGeom prst="rect">
            <a:avLst/>
          </a:prstGeom>
        </p:spPr>
        <p:txBody>
          <a:bodyPr wrap="square" lIns="0" tIns="0" rIns="0" bIns="0" rtlCol="0" anchor="t">
            <a:spAutoFit/>
          </a:bodyPr>
          <a:lstStyle/>
          <a:p>
            <a:pPr>
              <a:lnSpc>
                <a:spcPts val="7150"/>
              </a:lnSpc>
            </a:pPr>
            <a:r>
              <a:rPr lang="en-US" sz="6500" dirty="0" smtClean="0">
                <a:solidFill>
                  <a:srgbClr val="A17A4C"/>
                </a:solidFill>
                <a:latin typeface="Oswald"/>
              </a:rPr>
              <a:t>NOS DOMAINES ET VIGNOBLES</a:t>
            </a:r>
            <a:endParaRPr lang="en-US" sz="6500" dirty="0">
              <a:solidFill>
                <a:srgbClr val="A17A4C"/>
              </a:solidFill>
              <a:latin typeface="Oswald"/>
            </a:endParaRPr>
          </a:p>
        </p:txBody>
      </p:sp>
    </p:spTree>
    <p:extLst>
      <p:ext uri="{BB962C8B-B14F-4D97-AF65-F5344CB8AC3E}">
        <p14:creationId xmlns:p14="http://schemas.microsoft.com/office/powerpoint/2010/main" val="17574324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25661" y="2063026"/>
            <a:ext cx="5420164" cy="7710963"/>
          </a:xfrm>
          <a:custGeom>
            <a:avLst/>
            <a:gdLst/>
            <a:ahLst/>
            <a:cxnLst/>
            <a:rect l="l" t="t" r="r" b="b"/>
            <a:pathLst>
              <a:path w="5420164" h="7710963">
                <a:moveTo>
                  <a:pt x="0" y="0"/>
                </a:moveTo>
                <a:lnTo>
                  <a:pt x="5420164" y="0"/>
                </a:lnTo>
                <a:lnTo>
                  <a:pt x="5420164" y="7710963"/>
                </a:lnTo>
                <a:lnTo>
                  <a:pt x="0" y="7710963"/>
                </a:lnTo>
                <a:lnTo>
                  <a:pt x="0" y="0"/>
                </a:lnTo>
                <a:close/>
              </a:path>
            </a:pathLst>
          </a:custGeom>
          <a:blipFill>
            <a:blip r:embed="rId2"/>
            <a:stretch>
              <a:fillRect/>
            </a:stretch>
          </a:blipFill>
        </p:spPr>
      </p:sp>
      <p:sp>
        <p:nvSpPr>
          <p:cNvPr id="3" name="Freeform 3"/>
          <p:cNvSpPr/>
          <p:nvPr/>
        </p:nvSpPr>
        <p:spPr>
          <a:xfrm>
            <a:off x="11496407" y="0"/>
            <a:ext cx="6791593" cy="10287000"/>
          </a:xfrm>
          <a:custGeom>
            <a:avLst/>
            <a:gdLst/>
            <a:ahLst/>
            <a:cxnLst/>
            <a:rect l="l" t="t" r="r" b="b"/>
            <a:pathLst>
              <a:path w="6791593" h="10287000">
                <a:moveTo>
                  <a:pt x="0" y="0"/>
                </a:moveTo>
                <a:lnTo>
                  <a:pt x="6791593" y="0"/>
                </a:lnTo>
                <a:lnTo>
                  <a:pt x="6791593" y="10287000"/>
                </a:lnTo>
                <a:lnTo>
                  <a:pt x="0" y="10287000"/>
                </a:lnTo>
                <a:lnTo>
                  <a:pt x="0" y="0"/>
                </a:lnTo>
                <a:close/>
              </a:path>
            </a:pathLst>
          </a:custGeom>
          <a:blipFill>
            <a:blip r:embed="rId3"/>
            <a:stretch>
              <a:fillRect/>
            </a:stretch>
          </a:blipFill>
        </p:spPr>
      </p:sp>
      <p:sp>
        <p:nvSpPr>
          <p:cNvPr id="4" name="TextBox 4"/>
          <p:cNvSpPr txBox="1"/>
          <p:nvPr/>
        </p:nvSpPr>
        <p:spPr>
          <a:xfrm>
            <a:off x="669797" y="687014"/>
            <a:ext cx="4055864" cy="671274"/>
          </a:xfrm>
          <a:prstGeom prst="rect">
            <a:avLst/>
          </a:prstGeom>
        </p:spPr>
        <p:txBody>
          <a:bodyPr lIns="0" tIns="0" rIns="0" bIns="0" rtlCol="0" anchor="t">
            <a:spAutoFit/>
          </a:bodyPr>
          <a:lstStyle/>
          <a:p>
            <a:pPr algn="ctr">
              <a:lnSpc>
                <a:spcPts val="5740"/>
              </a:lnSpc>
              <a:spcBef>
                <a:spcPct val="0"/>
              </a:spcBef>
            </a:pPr>
            <a:r>
              <a:rPr lang="en-US" sz="4100" dirty="0" smtClean="0">
                <a:solidFill>
                  <a:srgbClr val="916D43"/>
                </a:solidFill>
                <a:latin typeface="Oswald"/>
              </a:rPr>
              <a:t>ROZES 10 ANS D’ÂGE</a:t>
            </a:r>
            <a:endParaRPr lang="en-US" sz="4100" dirty="0">
              <a:solidFill>
                <a:srgbClr val="916D43"/>
              </a:solidFill>
              <a:latin typeface="Oswald"/>
            </a:endParaRPr>
          </a:p>
        </p:txBody>
      </p:sp>
      <p:sp>
        <p:nvSpPr>
          <p:cNvPr id="5" name="TextBox 5"/>
          <p:cNvSpPr txBox="1"/>
          <p:nvPr/>
        </p:nvSpPr>
        <p:spPr>
          <a:xfrm>
            <a:off x="745997" y="1503909"/>
            <a:ext cx="4112651" cy="1115690"/>
          </a:xfrm>
          <a:prstGeom prst="rect">
            <a:avLst/>
          </a:prstGeom>
        </p:spPr>
        <p:txBody>
          <a:bodyPr lIns="0" tIns="0" rIns="0" bIns="0" rtlCol="0" anchor="t">
            <a:spAutoFit/>
          </a:bodyPr>
          <a:lstStyle/>
          <a:p>
            <a:pPr algn="just">
              <a:lnSpc>
                <a:spcPts val="2940"/>
              </a:lnSpc>
              <a:spcBef>
                <a:spcPct val="0"/>
              </a:spcBef>
            </a:pPr>
            <a:r>
              <a:rPr lang="en-US" sz="2100" dirty="0" smtClean="0">
                <a:solidFill>
                  <a:srgbClr val="545454"/>
                </a:solidFill>
                <a:latin typeface="Oswald"/>
              </a:rPr>
              <a:t>Le </a:t>
            </a:r>
            <a:r>
              <a:rPr lang="en-US" sz="2100" dirty="0" err="1" smtClean="0">
                <a:solidFill>
                  <a:srgbClr val="545454"/>
                </a:solidFill>
                <a:latin typeface="Oswald"/>
              </a:rPr>
              <a:t>résultat</a:t>
            </a:r>
            <a:r>
              <a:rPr lang="en-US" sz="2100" dirty="0" smtClean="0">
                <a:solidFill>
                  <a:srgbClr val="545454"/>
                </a:solidFill>
                <a:latin typeface="Oswald"/>
              </a:rPr>
              <a:t> </a:t>
            </a:r>
            <a:r>
              <a:rPr lang="en-US" sz="2100" dirty="0" err="1" smtClean="0">
                <a:solidFill>
                  <a:srgbClr val="545454"/>
                </a:solidFill>
                <a:latin typeface="Oswald"/>
              </a:rPr>
              <a:t>d’une</a:t>
            </a:r>
            <a:r>
              <a:rPr lang="en-US" sz="2100" dirty="0" smtClean="0">
                <a:solidFill>
                  <a:srgbClr val="545454"/>
                </a:solidFill>
                <a:latin typeface="Oswald"/>
              </a:rPr>
              <a:t> selection </a:t>
            </a:r>
            <a:r>
              <a:rPr lang="en-US" sz="2100" dirty="0" err="1" smtClean="0">
                <a:solidFill>
                  <a:srgbClr val="545454"/>
                </a:solidFill>
                <a:latin typeface="Oswald"/>
              </a:rPr>
              <a:t>rigoureuse</a:t>
            </a:r>
            <a:r>
              <a:rPr lang="en-US" sz="2100" dirty="0" smtClean="0">
                <a:solidFill>
                  <a:srgbClr val="545454"/>
                </a:solidFill>
                <a:latin typeface="Oswald"/>
              </a:rPr>
              <a:t> de </a:t>
            </a:r>
            <a:r>
              <a:rPr lang="en-US" sz="2100" dirty="0" err="1" smtClean="0">
                <a:solidFill>
                  <a:srgbClr val="545454"/>
                </a:solidFill>
                <a:latin typeface="Oswald"/>
              </a:rPr>
              <a:t>vins</a:t>
            </a:r>
            <a:r>
              <a:rPr lang="en-US" sz="2100" dirty="0" smtClean="0">
                <a:solidFill>
                  <a:srgbClr val="545454"/>
                </a:solidFill>
                <a:latin typeface="Oswald"/>
              </a:rPr>
              <a:t> </a:t>
            </a:r>
            <a:r>
              <a:rPr lang="en-US" sz="2100" dirty="0" err="1" smtClean="0">
                <a:solidFill>
                  <a:srgbClr val="545454"/>
                </a:solidFill>
                <a:latin typeface="Oswald"/>
              </a:rPr>
              <a:t>vieillis</a:t>
            </a:r>
            <a:r>
              <a:rPr lang="en-US" sz="2100" dirty="0" smtClean="0">
                <a:solidFill>
                  <a:srgbClr val="545454"/>
                </a:solidFill>
                <a:latin typeface="Oswald"/>
              </a:rPr>
              <a:t> </a:t>
            </a:r>
            <a:r>
              <a:rPr lang="en-US" sz="2100" dirty="0" err="1" smtClean="0">
                <a:solidFill>
                  <a:srgbClr val="545454"/>
                </a:solidFill>
                <a:latin typeface="Oswald"/>
              </a:rPr>
              <a:t>en</a:t>
            </a:r>
            <a:r>
              <a:rPr lang="en-US" sz="2100" dirty="0" smtClean="0">
                <a:solidFill>
                  <a:srgbClr val="545454"/>
                </a:solidFill>
                <a:latin typeface="Oswald"/>
              </a:rPr>
              <a:t> </a:t>
            </a:r>
            <a:r>
              <a:rPr lang="en-US" sz="2100" dirty="0" err="1" smtClean="0">
                <a:solidFill>
                  <a:srgbClr val="545454"/>
                </a:solidFill>
                <a:latin typeface="Oswald"/>
              </a:rPr>
              <a:t>f</a:t>
            </a:r>
            <a:r>
              <a:rPr lang="en-US" sz="2100" b="1" dirty="0" err="1" smtClean="0">
                <a:solidFill>
                  <a:srgbClr val="545454"/>
                </a:solidFill>
                <a:latin typeface="Oswald"/>
              </a:rPr>
              <a:t>û</a:t>
            </a:r>
            <a:r>
              <a:rPr lang="en-US" sz="2100" dirty="0" err="1" smtClean="0">
                <a:solidFill>
                  <a:srgbClr val="545454"/>
                </a:solidFill>
                <a:latin typeface="Oswald"/>
              </a:rPr>
              <a:t>ts</a:t>
            </a:r>
            <a:r>
              <a:rPr lang="en-US" sz="2100" dirty="0" smtClean="0">
                <a:solidFill>
                  <a:srgbClr val="545454"/>
                </a:solidFill>
                <a:latin typeface="Oswald"/>
              </a:rPr>
              <a:t> pendant 10 </a:t>
            </a:r>
            <a:r>
              <a:rPr lang="en-US" sz="2100" dirty="0" err="1" smtClean="0">
                <a:solidFill>
                  <a:srgbClr val="545454"/>
                </a:solidFill>
                <a:latin typeface="Oswald"/>
              </a:rPr>
              <a:t>ans</a:t>
            </a:r>
            <a:r>
              <a:rPr lang="en-US" sz="2100" dirty="0" smtClean="0">
                <a:solidFill>
                  <a:srgbClr val="545454"/>
                </a:solidFill>
                <a:latin typeface="Oswald"/>
              </a:rPr>
              <a:t> </a:t>
            </a:r>
            <a:r>
              <a:rPr lang="en-US" sz="2100" dirty="0" err="1" smtClean="0">
                <a:solidFill>
                  <a:srgbClr val="545454"/>
                </a:solidFill>
                <a:latin typeface="Oswald"/>
              </a:rPr>
              <a:t>dans</a:t>
            </a:r>
            <a:r>
              <a:rPr lang="en-US" sz="2100" dirty="0" smtClean="0">
                <a:solidFill>
                  <a:srgbClr val="545454"/>
                </a:solidFill>
                <a:latin typeface="Oswald"/>
              </a:rPr>
              <a:t> </a:t>
            </a:r>
            <a:r>
              <a:rPr lang="en-US" sz="2100" dirty="0" err="1" smtClean="0">
                <a:solidFill>
                  <a:srgbClr val="545454"/>
                </a:solidFill>
                <a:latin typeface="Oswald"/>
              </a:rPr>
              <a:t>nos</a:t>
            </a:r>
            <a:r>
              <a:rPr lang="en-US" sz="2100" dirty="0" smtClean="0">
                <a:solidFill>
                  <a:srgbClr val="545454"/>
                </a:solidFill>
                <a:latin typeface="Oswald"/>
              </a:rPr>
              <a:t> caves à la Vila Nova de Gaia.</a:t>
            </a:r>
            <a:endParaRPr lang="en-US" sz="2100" dirty="0">
              <a:solidFill>
                <a:srgbClr val="545454"/>
              </a:solidFill>
              <a:latin typeface="Oswald"/>
            </a:endParaRPr>
          </a:p>
        </p:txBody>
      </p:sp>
    </p:spTree>
    <p:extLst>
      <p:ext uri="{BB962C8B-B14F-4D97-AF65-F5344CB8AC3E}">
        <p14:creationId xmlns:p14="http://schemas.microsoft.com/office/powerpoint/2010/main" val="40855204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25" y="0"/>
            <a:ext cx="18288000" cy="10287000"/>
          </a:xfrm>
          <a:prstGeom prst="rect">
            <a:avLst/>
          </a:prstGeom>
          <a:solidFill>
            <a:srgbClr val="D9D9D9">
              <a:alpha val="30980"/>
            </a:srgbClr>
          </a:solidFill>
        </p:spPr>
      </p:sp>
      <p:sp>
        <p:nvSpPr>
          <p:cNvPr id="3" name="Freeform 3"/>
          <p:cNvSpPr/>
          <p:nvPr/>
        </p:nvSpPr>
        <p:spPr>
          <a:xfrm>
            <a:off x="9174120" y="3354716"/>
            <a:ext cx="7679482" cy="5118375"/>
          </a:xfrm>
          <a:custGeom>
            <a:avLst/>
            <a:gdLst/>
            <a:ahLst/>
            <a:cxnLst/>
            <a:rect l="l" t="t" r="r" b="b"/>
            <a:pathLst>
              <a:path w="7679482" h="5118375">
                <a:moveTo>
                  <a:pt x="0" y="0"/>
                </a:moveTo>
                <a:lnTo>
                  <a:pt x="7679482" y="0"/>
                </a:lnTo>
                <a:lnTo>
                  <a:pt x="7679482" y="5118375"/>
                </a:lnTo>
                <a:lnTo>
                  <a:pt x="0" y="5118375"/>
                </a:lnTo>
                <a:lnTo>
                  <a:pt x="0" y="0"/>
                </a:lnTo>
                <a:close/>
              </a:path>
            </a:pathLst>
          </a:custGeom>
          <a:blipFill>
            <a:blip r:embed="rId2"/>
            <a:stretch>
              <a:fillRect/>
            </a:stretch>
          </a:blipFill>
        </p:spPr>
      </p:sp>
      <p:sp>
        <p:nvSpPr>
          <p:cNvPr id="4" name="TextBox 4"/>
          <p:cNvSpPr txBox="1"/>
          <p:nvPr/>
        </p:nvSpPr>
        <p:spPr>
          <a:xfrm>
            <a:off x="523875" y="1892464"/>
            <a:ext cx="17259300" cy="923330"/>
          </a:xfrm>
          <a:prstGeom prst="rect">
            <a:avLst/>
          </a:prstGeom>
        </p:spPr>
        <p:txBody>
          <a:bodyPr wrap="square" lIns="0" tIns="0" rIns="0" bIns="0" rtlCol="0" anchor="t">
            <a:spAutoFit/>
          </a:bodyPr>
          <a:lstStyle/>
          <a:p>
            <a:pPr>
              <a:lnSpc>
                <a:spcPts val="7150"/>
              </a:lnSpc>
            </a:pPr>
            <a:r>
              <a:rPr lang="en-US" sz="6500" dirty="0" smtClean="0">
                <a:solidFill>
                  <a:srgbClr val="916D43"/>
                </a:solidFill>
                <a:latin typeface="Oswald"/>
              </a:rPr>
              <a:t>UN</a:t>
            </a:r>
            <a:r>
              <a:rPr lang="en-US" sz="6500" dirty="0">
                <a:solidFill>
                  <a:srgbClr val="916D43"/>
                </a:solidFill>
                <a:latin typeface="Oswald"/>
              </a:rPr>
              <a:t> SAVOIR-FAIRE UNIQUE </a:t>
            </a:r>
            <a:r>
              <a:rPr lang="en-US" sz="6500" dirty="0" smtClean="0">
                <a:solidFill>
                  <a:srgbClr val="916D43"/>
                </a:solidFill>
                <a:latin typeface="Oswald"/>
              </a:rPr>
              <a:t>ET UN CADEAU EXCEPTIONNEL</a:t>
            </a:r>
            <a:endParaRPr lang="en-US" sz="6500" dirty="0">
              <a:solidFill>
                <a:srgbClr val="916D43"/>
              </a:solidFill>
              <a:latin typeface="Oswald"/>
            </a:endParaRPr>
          </a:p>
        </p:txBody>
      </p:sp>
      <p:sp>
        <p:nvSpPr>
          <p:cNvPr id="5" name="TextBox 5"/>
          <p:cNvSpPr txBox="1"/>
          <p:nvPr/>
        </p:nvSpPr>
        <p:spPr>
          <a:xfrm>
            <a:off x="1028700" y="4477614"/>
            <a:ext cx="7505700" cy="2872581"/>
          </a:xfrm>
          <a:prstGeom prst="rect">
            <a:avLst/>
          </a:prstGeom>
        </p:spPr>
        <p:txBody>
          <a:bodyPr wrap="square" lIns="0" tIns="0" rIns="0" bIns="0" rtlCol="0" anchor="t">
            <a:spAutoFit/>
          </a:bodyPr>
          <a:lstStyle/>
          <a:p>
            <a:pPr algn="just">
              <a:lnSpc>
                <a:spcPts val="3219"/>
              </a:lnSpc>
            </a:pPr>
            <a:r>
              <a:rPr lang="en-US" sz="2299" dirty="0" smtClean="0">
                <a:solidFill>
                  <a:srgbClr val="545454"/>
                </a:solidFill>
                <a:latin typeface="Oswald"/>
              </a:rPr>
              <a:t>Antonio </a:t>
            </a:r>
            <a:r>
              <a:rPr lang="en-US" sz="2299" dirty="0" err="1" smtClean="0">
                <a:solidFill>
                  <a:srgbClr val="545454"/>
                </a:solidFill>
                <a:latin typeface="Oswald"/>
              </a:rPr>
              <a:t>Saraiva</a:t>
            </a:r>
            <a:r>
              <a:rPr lang="en-US" sz="2299" dirty="0" smtClean="0">
                <a:solidFill>
                  <a:srgbClr val="545454"/>
                </a:solidFill>
                <a:latin typeface="Oswald"/>
              </a:rPr>
              <a:t>, </a:t>
            </a:r>
            <a:r>
              <a:rPr lang="en-US" sz="2299" dirty="0" err="1" smtClean="0">
                <a:solidFill>
                  <a:srgbClr val="545454"/>
                </a:solidFill>
                <a:latin typeface="Oswald"/>
              </a:rPr>
              <a:t>Directeur</a:t>
            </a:r>
            <a:r>
              <a:rPr lang="en-US" sz="2299" dirty="0" smtClean="0">
                <a:solidFill>
                  <a:srgbClr val="545454"/>
                </a:solidFill>
                <a:latin typeface="Oswald"/>
              </a:rPr>
              <a:t> </a:t>
            </a:r>
            <a:r>
              <a:rPr lang="en-US" sz="2299" dirty="0" err="1" smtClean="0">
                <a:solidFill>
                  <a:srgbClr val="545454"/>
                </a:solidFill>
                <a:latin typeface="Oswald"/>
              </a:rPr>
              <a:t>Général</a:t>
            </a:r>
            <a:r>
              <a:rPr lang="en-US" sz="2299" dirty="0" smtClean="0">
                <a:solidFill>
                  <a:srgbClr val="545454"/>
                </a:solidFill>
                <a:latin typeface="Oswald"/>
              </a:rPr>
              <a:t> et Chief Winemaker de Porto </a:t>
            </a:r>
            <a:r>
              <a:rPr lang="en-US" sz="2299" dirty="0" err="1" smtClean="0">
                <a:solidFill>
                  <a:srgbClr val="545454"/>
                </a:solidFill>
                <a:latin typeface="Oswald"/>
              </a:rPr>
              <a:t>Rozès</a:t>
            </a:r>
            <a:r>
              <a:rPr lang="en-US" sz="2299" dirty="0" smtClean="0">
                <a:solidFill>
                  <a:srgbClr val="545454"/>
                </a:solidFill>
                <a:latin typeface="Oswald"/>
              </a:rPr>
              <a:t>, </a:t>
            </a:r>
            <a:r>
              <a:rPr lang="en-US" sz="2299" dirty="0" err="1" smtClean="0">
                <a:solidFill>
                  <a:srgbClr val="545454"/>
                </a:solidFill>
                <a:latin typeface="Oswald"/>
              </a:rPr>
              <a:t>vous</a:t>
            </a:r>
            <a:r>
              <a:rPr lang="en-US" sz="2299" dirty="0" smtClean="0">
                <a:solidFill>
                  <a:srgbClr val="545454"/>
                </a:solidFill>
                <a:latin typeface="Oswald"/>
              </a:rPr>
              <a:t> invite à </a:t>
            </a:r>
            <a:r>
              <a:rPr lang="en-US" sz="2299" dirty="0" err="1" smtClean="0">
                <a:solidFill>
                  <a:srgbClr val="545454"/>
                </a:solidFill>
                <a:latin typeface="Oswald"/>
              </a:rPr>
              <a:t>découvrir</a:t>
            </a:r>
            <a:r>
              <a:rPr lang="en-US" sz="2299" dirty="0" smtClean="0">
                <a:solidFill>
                  <a:srgbClr val="545454"/>
                </a:solidFill>
                <a:latin typeface="Oswald"/>
              </a:rPr>
              <a:t> </a:t>
            </a:r>
            <a:r>
              <a:rPr lang="en-US" sz="2299" dirty="0" err="1" smtClean="0">
                <a:solidFill>
                  <a:srgbClr val="545454"/>
                </a:solidFill>
                <a:latin typeface="Oswald"/>
              </a:rPr>
              <a:t>l’expression</a:t>
            </a:r>
            <a:r>
              <a:rPr lang="en-US" sz="2299" dirty="0" smtClean="0">
                <a:solidFill>
                  <a:srgbClr val="545454"/>
                </a:solidFill>
                <a:latin typeface="Oswald"/>
              </a:rPr>
              <a:t> de </a:t>
            </a:r>
            <a:r>
              <a:rPr lang="en-US" sz="2299" dirty="0" err="1" smtClean="0">
                <a:solidFill>
                  <a:srgbClr val="545454"/>
                </a:solidFill>
                <a:latin typeface="Oswald"/>
              </a:rPr>
              <a:t>l’élégance</a:t>
            </a:r>
            <a:r>
              <a:rPr lang="en-US" sz="2299" dirty="0" smtClean="0">
                <a:solidFill>
                  <a:srgbClr val="545454"/>
                </a:solidFill>
                <a:latin typeface="Oswald"/>
              </a:rPr>
              <a:t> avec Dom </a:t>
            </a:r>
            <a:r>
              <a:rPr lang="en-US" sz="2299" dirty="0" err="1" smtClean="0">
                <a:solidFill>
                  <a:srgbClr val="545454"/>
                </a:solidFill>
                <a:latin typeface="Oswald"/>
              </a:rPr>
              <a:t>Rozès</a:t>
            </a:r>
            <a:r>
              <a:rPr lang="en-US" sz="2299" dirty="0" smtClean="0">
                <a:solidFill>
                  <a:srgbClr val="545454"/>
                </a:solidFill>
                <a:latin typeface="Oswald"/>
              </a:rPr>
              <a:t> 50 </a:t>
            </a:r>
            <a:r>
              <a:rPr lang="en-US" sz="2299" dirty="0" err="1" smtClean="0">
                <a:solidFill>
                  <a:srgbClr val="545454"/>
                </a:solidFill>
                <a:latin typeface="Oswald"/>
              </a:rPr>
              <a:t>ans</a:t>
            </a:r>
            <a:r>
              <a:rPr lang="en-US" sz="2299" dirty="0" smtClean="0">
                <a:solidFill>
                  <a:srgbClr val="545454"/>
                </a:solidFill>
                <a:latin typeface="Oswald"/>
              </a:rPr>
              <a:t> </a:t>
            </a:r>
            <a:r>
              <a:rPr lang="en-US" sz="2299" dirty="0" err="1" smtClean="0">
                <a:solidFill>
                  <a:srgbClr val="545454"/>
                </a:solidFill>
                <a:latin typeface="Oswald"/>
              </a:rPr>
              <a:t>d’âge</a:t>
            </a:r>
            <a:r>
              <a:rPr lang="en-US" sz="2299" dirty="0" smtClean="0">
                <a:solidFill>
                  <a:srgbClr val="545454"/>
                </a:solidFill>
                <a:latin typeface="Oswald"/>
              </a:rPr>
              <a:t>.</a:t>
            </a:r>
            <a:endParaRPr lang="en-US" sz="2299" dirty="0">
              <a:solidFill>
                <a:srgbClr val="545454"/>
              </a:solidFill>
              <a:latin typeface="Oswald"/>
            </a:endParaRPr>
          </a:p>
          <a:p>
            <a:pPr algn="just">
              <a:lnSpc>
                <a:spcPts val="3219"/>
              </a:lnSpc>
              <a:spcBef>
                <a:spcPct val="0"/>
              </a:spcBef>
            </a:pPr>
            <a:endParaRPr lang="en-US" sz="2299" dirty="0" smtClean="0">
              <a:solidFill>
                <a:srgbClr val="545454"/>
              </a:solidFill>
              <a:latin typeface="Oswald"/>
            </a:endParaRPr>
          </a:p>
          <a:p>
            <a:pPr algn="just">
              <a:lnSpc>
                <a:spcPts val="3219"/>
              </a:lnSpc>
              <a:spcBef>
                <a:spcPct val="0"/>
              </a:spcBef>
            </a:pPr>
            <a:r>
              <a:rPr lang="en-US" sz="2299" dirty="0" err="1" smtClean="0">
                <a:solidFill>
                  <a:srgbClr val="545454"/>
                </a:solidFill>
                <a:latin typeface="Oswald"/>
              </a:rPr>
              <a:t>Accompagné</a:t>
            </a:r>
            <a:r>
              <a:rPr lang="en-US" sz="2299" dirty="0" smtClean="0">
                <a:solidFill>
                  <a:srgbClr val="545454"/>
                </a:solidFill>
                <a:latin typeface="Oswald"/>
              </a:rPr>
              <a:t> </a:t>
            </a:r>
            <a:r>
              <a:rPr lang="en-US" sz="2299" dirty="0" err="1" smtClean="0">
                <a:solidFill>
                  <a:srgbClr val="545454"/>
                </a:solidFill>
                <a:latin typeface="Oswald"/>
              </a:rPr>
              <a:t>d’une</a:t>
            </a:r>
            <a:r>
              <a:rPr lang="en-US" sz="2299" dirty="0" smtClean="0">
                <a:solidFill>
                  <a:srgbClr val="545454"/>
                </a:solidFill>
                <a:latin typeface="Oswald"/>
              </a:rPr>
              <a:t> note </a:t>
            </a:r>
            <a:r>
              <a:rPr lang="en-US" sz="2299" dirty="0" err="1" smtClean="0">
                <a:solidFill>
                  <a:srgbClr val="545454"/>
                </a:solidFill>
                <a:latin typeface="Oswald"/>
              </a:rPr>
              <a:t>rédigée</a:t>
            </a:r>
            <a:r>
              <a:rPr lang="en-US" sz="2299" dirty="0" smtClean="0">
                <a:solidFill>
                  <a:srgbClr val="545454"/>
                </a:solidFill>
                <a:latin typeface="Oswald"/>
              </a:rPr>
              <a:t> par Antonio </a:t>
            </a:r>
            <a:r>
              <a:rPr lang="en-US" sz="2299" dirty="0" err="1" smtClean="0">
                <a:solidFill>
                  <a:srgbClr val="545454"/>
                </a:solidFill>
                <a:latin typeface="Oswald"/>
              </a:rPr>
              <a:t>Saraiva</a:t>
            </a:r>
            <a:r>
              <a:rPr lang="en-US" sz="2299" dirty="0" smtClean="0">
                <a:solidFill>
                  <a:srgbClr val="545454"/>
                </a:solidFill>
                <a:latin typeface="Oswald"/>
              </a:rPr>
              <a:t> </a:t>
            </a:r>
            <a:r>
              <a:rPr lang="en-US" sz="2299" dirty="0" err="1" smtClean="0">
                <a:solidFill>
                  <a:srgbClr val="545454"/>
                </a:solidFill>
                <a:latin typeface="Oswald"/>
              </a:rPr>
              <a:t>vous</a:t>
            </a:r>
            <a:r>
              <a:rPr lang="en-US" sz="2299" dirty="0" smtClean="0">
                <a:solidFill>
                  <a:srgbClr val="545454"/>
                </a:solidFill>
                <a:latin typeface="Oswald"/>
              </a:rPr>
              <a:t> </a:t>
            </a:r>
            <a:r>
              <a:rPr lang="en-US" sz="2299" dirty="0" err="1" smtClean="0">
                <a:solidFill>
                  <a:srgbClr val="545454"/>
                </a:solidFill>
                <a:latin typeface="Oswald"/>
              </a:rPr>
              <a:t>invitant</a:t>
            </a:r>
            <a:r>
              <a:rPr lang="en-US" sz="2299" dirty="0" smtClean="0">
                <a:solidFill>
                  <a:srgbClr val="545454"/>
                </a:solidFill>
                <a:latin typeface="Oswald"/>
              </a:rPr>
              <a:t> à le </a:t>
            </a:r>
            <a:r>
              <a:rPr lang="en-US" sz="2299" dirty="0" err="1" smtClean="0">
                <a:solidFill>
                  <a:srgbClr val="545454"/>
                </a:solidFill>
                <a:latin typeface="Oswald"/>
              </a:rPr>
              <a:t>rejoindre</a:t>
            </a:r>
            <a:r>
              <a:rPr lang="en-US" sz="2299" dirty="0" smtClean="0">
                <a:solidFill>
                  <a:srgbClr val="545454"/>
                </a:solidFill>
                <a:latin typeface="Oswald"/>
              </a:rPr>
              <a:t> pour </a:t>
            </a:r>
            <a:r>
              <a:rPr lang="en-US" sz="2299" dirty="0" err="1" smtClean="0">
                <a:solidFill>
                  <a:srgbClr val="545454"/>
                </a:solidFill>
                <a:latin typeface="Oswald"/>
              </a:rPr>
              <a:t>une</a:t>
            </a:r>
            <a:r>
              <a:rPr lang="en-US" sz="2299" dirty="0" smtClean="0">
                <a:solidFill>
                  <a:srgbClr val="545454"/>
                </a:solidFill>
                <a:latin typeface="Oswald"/>
              </a:rPr>
              <a:t> experience VIP chez </a:t>
            </a:r>
            <a:r>
              <a:rPr lang="en-US" sz="2299" dirty="0" err="1" smtClean="0">
                <a:solidFill>
                  <a:srgbClr val="545454"/>
                </a:solidFill>
                <a:latin typeface="Oswald"/>
              </a:rPr>
              <a:t>Rozès</a:t>
            </a:r>
            <a:r>
              <a:rPr lang="en-US" sz="2299" dirty="0" smtClean="0">
                <a:solidFill>
                  <a:srgbClr val="545454"/>
                </a:solidFill>
                <a:latin typeface="Oswald"/>
              </a:rPr>
              <a:t> à la Vila Nova de Gaia, </a:t>
            </a:r>
            <a:r>
              <a:rPr lang="en-US" sz="2299" dirty="0" err="1" smtClean="0">
                <a:solidFill>
                  <a:srgbClr val="545454"/>
                </a:solidFill>
                <a:latin typeface="Oswald"/>
              </a:rPr>
              <a:t>ce</a:t>
            </a:r>
            <a:r>
              <a:rPr lang="en-US" sz="2299" dirty="0" smtClean="0">
                <a:solidFill>
                  <a:srgbClr val="545454"/>
                </a:solidFill>
                <a:latin typeface="Oswald"/>
              </a:rPr>
              <a:t> </a:t>
            </a:r>
            <a:r>
              <a:rPr lang="en-US" sz="2299" dirty="0" err="1" smtClean="0">
                <a:solidFill>
                  <a:srgbClr val="545454"/>
                </a:solidFill>
                <a:latin typeface="Oswald"/>
              </a:rPr>
              <a:t>porto</a:t>
            </a:r>
            <a:r>
              <a:rPr lang="en-US" sz="2299" dirty="0" smtClean="0">
                <a:solidFill>
                  <a:srgbClr val="545454"/>
                </a:solidFill>
                <a:latin typeface="Oswald"/>
              </a:rPr>
              <a:t> </a:t>
            </a:r>
            <a:r>
              <a:rPr lang="en-US" sz="2299" dirty="0" err="1" smtClean="0">
                <a:solidFill>
                  <a:srgbClr val="545454"/>
                </a:solidFill>
                <a:latin typeface="Oswald"/>
              </a:rPr>
              <a:t>révèle</a:t>
            </a:r>
            <a:r>
              <a:rPr lang="en-US" sz="2299" dirty="0" smtClean="0">
                <a:solidFill>
                  <a:srgbClr val="545454"/>
                </a:solidFill>
                <a:latin typeface="Oswald"/>
              </a:rPr>
              <a:t> </a:t>
            </a:r>
            <a:r>
              <a:rPr lang="en-US" sz="2299" dirty="0" err="1" smtClean="0">
                <a:solidFill>
                  <a:srgbClr val="545454"/>
                </a:solidFill>
                <a:latin typeface="Oswald"/>
              </a:rPr>
              <a:t>l’essence</a:t>
            </a:r>
            <a:r>
              <a:rPr lang="en-US" sz="2299" dirty="0" smtClean="0">
                <a:solidFill>
                  <a:srgbClr val="545454"/>
                </a:solidFill>
                <a:latin typeface="Oswald"/>
              </a:rPr>
              <a:t> du savoir-faire </a:t>
            </a:r>
            <a:r>
              <a:rPr lang="en-US" sz="2299" dirty="0" err="1" smtClean="0">
                <a:solidFill>
                  <a:srgbClr val="545454"/>
                </a:solidFill>
                <a:latin typeface="Oswald"/>
              </a:rPr>
              <a:t>Portuguais</a:t>
            </a:r>
            <a:r>
              <a:rPr lang="en-US" sz="2299" dirty="0" smtClean="0">
                <a:solidFill>
                  <a:srgbClr val="545454"/>
                </a:solidFill>
                <a:latin typeface="Oswald"/>
              </a:rPr>
              <a:t>.</a:t>
            </a:r>
            <a:endParaRPr lang="en-US" sz="2299" dirty="0">
              <a:solidFill>
                <a:srgbClr val="545454"/>
              </a:solidFill>
              <a:latin typeface="Oswald"/>
            </a:endParaRPr>
          </a:p>
        </p:txBody>
      </p:sp>
      <p:sp>
        <p:nvSpPr>
          <p:cNvPr id="6" name="TextBox 6"/>
          <p:cNvSpPr txBox="1"/>
          <p:nvPr/>
        </p:nvSpPr>
        <p:spPr>
          <a:xfrm>
            <a:off x="979438" y="3190469"/>
            <a:ext cx="6488162" cy="936154"/>
          </a:xfrm>
          <a:prstGeom prst="rect">
            <a:avLst/>
          </a:prstGeom>
        </p:spPr>
        <p:txBody>
          <a:bodyPr lIns="0" tIns="0" rIns="0" bIns="0" rtlCol="0" anchor="t">
            <a:spAutoFit/>
          </a:bodyPr>
          <a:lstStyle/>
          <a:p>
            <a:pPr algn="ctr">
              <a:lnSpc>
                <a:spcPts val="7279"/>
              </a:lnSpc>
            </a:pPr>
            <a:r>
              <a:rPr lang="en-US" sz="5199" dirty="0">
                <a:solidFill>
                  <a:srgbClr val="916D43"/>
                </a:solidFill>
                <a:latin typeface="Oswald"/>
              </a:rPr>
              <a:t>DOM </a:t>
            </a:r>
            <a:r>
              <a:rPr lang="en-US" sz="5199" dirty="0" smtClean="0">
                <a:solidFill>
                  <a:srgbClr val="916D43"/>
                </a:solidFill>
                <a:latin typeface="Oswald"/>
              </a:rPr>
              <a:t>ROZES </a:t>
            </a:r>
            <a:r>
              <a:rPr lang="en-US" sz="5199" dirty="0">
                <a:solidFill>
                  <a:srgbClr val="916D43"/>
                </a:solidFill>
                <a:latin typeface="Oswald"/>
              </a:rPr>
              <a:t>50 </a:t>
            </a:r>
            <a:r>
              <a:rPr lang="en-US" sz="5199" dirty="0" smtClean="0">
                <a:solidFill>
                  <a:srgbClr val="916D43"/>
                </a:solidFill>
                <a:latin typeface="Oswald"/>
              </a:rPr>
              <a:t>AND D’ÂGE</a:t>
            </a:r>
            <a:endParaRPr lang="en-US" sz="5199" dirty="0">
              <a:solidFill>
                <a:srgbClr val="916D43"/>
              </a:solidFill>
              <a:latin typeface="Oswald"/>
            </a:endParaRPr>
          </a:p>
        </p:txBody>
      </p:sp>
    </p:spTree>
    <p:extLst>
      <p:ext uri="{BB962C8B-B14F-4D97-AF65-F5344CB8AC3E}">
        <p14:creationId xmlns:p14="http://schemas.microsoft.com/office/powerpoint/2010/main" val="3991717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6853" y="434208"/>
            <a:ext cx="5772447" cy="8961383"/>
          </a:xfrm>
          <a:custGeom>
            <a:avLst/>
            <a:gdLst/>
            <a:ahLst/>
            <a:cxnLst/>
            <a:rect l="l" t="t" r="r" b="b"/>
            <a:pathLst>
              <a:path w="5772447" h="8961383">
                <a:moveTo>
                  <a:pt x="0" y="0"/>
                </a:moveTo>
                <a:lnTo>
                  <a:pt x="5772447" y="0"/>
                </a:lnTo>
                <a:lnTo>
                  <a:pt x="5772447" y="8961384"/>
                </a:lnTo>
                <a:lnTo>
                  <a:pt x="0" y="8961384"/>
                </a:lnTo>
                <a:lnTo>
                  <a:pt x="0" y="0"/>
                </a:lnTo>
                <a:close/>
              </a:path>
            </a:pathLst>
          </a:custGeom>
          <a:blipFill>
            <a:blip r:embed="rId2"/>
            <a:stretch>
              <a:fillRect l="-1748" r="-1748"/>
            </a:stretch>
          </a:blipFill>
        </p:spPr>
      </p:sp>
      <p:sp>
        <p:nvSpPr>
          <p:cNvPr id="3" name="AutoShape 3"/>
          <p:cNvSpPr/>
          <p:nvPr/>
        </p:nvSpPr>
        <p:spPr>
          <a:xfrm>
            <a:off x="0" y="9829800"/>
            <a:ext cx="18288000" cy="457200"/>
          </a:xfrm>
          <a:prstGeom prst="rect">
            <a:avLst/>
          </a:prstGeom>
          <a:solidFill>
            <a:srgbClr val="D9D9D9">
              <a:alpha val="30980"/>
            </a:srgbClr>
          </a:solidFill>
        </p:spPr>
      </p:sp>
      <p:sp>
        <p:nvSpPr>
          <p:cNvPr id="4" name="Freeform 4"/>
          <p:cNvSpPr/>
          <p:nvPr/>
        </p:nvSpPr>
        <p:spPr>
          <a:xfrm>
            <a:off x="1261834" y="6511688"/>
            <a:ext cx="2482938" cy="2482938"/>
          </a:xfrm>
          <a:custGeom>
            <a:avLst/>
            <a:gdLst/>
            <a:ahLst/>
            <a:cxnLst/>
            <a:rect l="l" t="t" r="r" b="b"/>
            <a:pathLst>
              <a:path w="2482938" h="2482938">
                <a:moveTo>
                  <a:pt x="0" y="0"/>
                </a:moveTo>
                <a:lnTo>
                  <a:pt x="2482938" y="0"/>
                </a:lnTo>
                <a:lnTo>
                  <a:pt x="2482938" y="2482938"/>
                </a:lnTo>
                <a:lnTo>
                  <a:pt x="0" y="2482938"/>
                </a:lnTo>
                <a:lnTo>
                  <a:pt x="0" y="0"/>
                </a:lnTo>
                <a:close/>
              </a:path>
            </a:pathLst>
          </a:custGeom>
          <a:blipFill>
            <a:blip r:embed="rId3"/>
            <a:stretch>
              <a:fillRect/>
            </a:stretch>
          </a:blipFill>
        </p:spPr>
      </p:sp>
      <p:grpSp>
        <p:nvGrpSpPr>
          <p:cNvPr id="5" name="Group 5"/>
          <p:cNvGrpSpPr/>
          <p:nvPr/>
        </p:nvGrpSpPr>
        <p:grpSpPr>
          <a:xfrm>
            <a:off x="1028700" y="3318112"/>
            <a:ext cx="9833359" cy="3193576"/>
            <a:chOff x="0" y="0"/>
            <a:chExt cx="13111145" cy="4258102"/>
          </a:xfrm>
        </p:grpSpPr>
        <p:sp>
          <p:nvSpPr>
            <p:cNvPr id="6" name="TextBox 6"/>
            <p:cNvSpPr txBox="1"/>
            <p:nvPr/>
          </p:nvSpPr>
          <p:spPr>
            <a:xfrm>
              <a:off x="0" y="1634240"/>
              <a:ext cx="13087609" cy="1189990"/>
            </a:xfrm>
            <a:prstGeom prst="rect">
              <a:avLst/>
            </a:prstGeom>
          </p:spPr>
          <p:txBody>
            <a:bodyPr lIns="0" tIns="0" rIns="0" bIns="0" rtlCol="0" anchor="t">
              <a:spAutoFit/>
            </a:bodyPr>
            <a:lstStyle/>
            <a:p>
              <a:pPr algn="l">
                <a:lnSpc>
                  <a:spcPts val="6765"/>
                </a:lnSpc>
              </a:pPr>
              <a:r>
                <a:rPr lang="en-US" sz="6150">
                  <a:solidFill>
                    <a:srgbClr val="916D43"/>
                  </a:solidFill>
                  <a:latin typeface="Oswald"/>
                </a:rPr>
                <a:t>LOUIS POMMERY</a:t>
              </a:r>
            </a:p>
          </p:txBody>
        </p:sp>
        <p:sp>
          <p:nvSpPr>
            <p:cNvPr id="7" name="TextBox 7"/>
            <p:cNvSpPr txBox="1"/>
            <p:nvPr/>
          </p:nvSpPr>
          <p:spPr>
            <a:xfrm>
              <a:off x="0" y="38100"/>
              <a:ext cx="13111145" cy="724747"/>
            </a:xfrm>
            <a:prstGeom prst="rect">
              <a:avLst/>
            </a:prstGeom>
          </p:spPr>
          <p:txBody>
            <a:bodyPr lIns="0" tIns="0" rIns="0" bIns="0" rtlCol="0" anchor="t">
              <a:spAutoFit/>
            </a:bodyPr>
            <a:lstStyle/>
            <a:p>
              <a:pPr algn="l">
                <a:lnSpc>
                  <a:spcPts val="4180"/>
                </a:lnSpc>
              </a:pPr>
              <a:r>
                <a:rPr lang="en-US" sz="3800" spc="190">
                  <a:solidFill>
                    <a:srgbClr val="916D43"/>
                  </a:solidFill>
                  <a:latin typeface="Oswald"/>
                </a:rPr>
                <a:t>PRESENTATION</a:t>
              </a:r>
            </a:p>
          </p:txBody>
        </p:sp>
        <p:sp>
          <p:nvSpPr>
            <p:cNvPr id="8" name="TextBox 8"/>
            <p:cNvSpPr txBox="1"/>
            <p:nvPr/>
          </p:nvSpPr>
          <p:spPr>
            <a:xfrm>
              <a:off x="0" y="3635523"/>
              <a:ext cx="13111145" cy="622579"/>
            </a:xfrm>
            <a:prstGeom prst="rect">
              <a:avLst/>
            </a:prstGeom>
          </p:spPr>
          <p:txBody>
            <a:bodyPr lIns="0" tIns="0" rIns="0" bIns="0" rtlCol="0" anchor="t">
              <a:spAutoFit/>
            </a:bodyPr>
            <a:lstStyle/>
            <a:p>
              <a:pPr algn="l">
                <a:lnSpc>
                  <a:spcPts val="3919"/>
                </a:lnSpc>
              </a:pPr>
              <a:r>
                <a:rPr lang="en-US" sz="2800" dirty="0">
                  <a:solidFill>
                    <a:srgbClr val="916D43"/>
                  </a:solidFill>
                  <a:latin typeface="Montserrat Classic"/>
                </a:rPr>
                <a:t>SPARKLING WINE </a:t>
              </a:r>
            </a:p>
          </p:txBody>
        </p:sp>
      </p:grpSp>
    </p:spTree>
    <p:extLst>
      <p:ext uri="{BB962C8B-B14F-4D97-AF65-F5344CB8AC3E}">
        <p14:creationId xmlns:p14="http://schemas.microsoft.com/office/powerpoint/2010/main" val="42831867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p:cNvSpPr/>
          <p:nvPr/>
        </p:nvSpPr>
        <p:spPr>
          <a:xfrm>
            <a:off x="0" y="0"/>
            <a:ext cx="18288000" cy="10287000"/>
          </a:xfrm>
          <a:prstGeom prst="rect">
            <a:avLst/>
          </a:prstGeom>
          <a:solidFill>
            <a:srgbClr val="D9D9D9">
              <a:alpha val="30980"/>
            </a:srgbClr>
          </a:solidFill>
        </p:spPr>
      </p:sp>
      <p:sp>
        <p:nvSpPr>
          <p:cNvPr id="3" name="AutoShape 3"/>
          <p:cNvSpPr/>
          <p:nvPr/>
        </p:nvSpPr>
        <p:spPr>
          <a:xfrm>
            <a:off x="11125200" y="57150"/>
            <a:ext cx="7131676" cy="10229850"/>
          </a:xfrm>
          <a:prstGeom prst="rect">
            <a:avLst/>
          </a:prstGeom>
          <a:solidFill>
            <a:srgbClr val="FFFFFF"/>
          </a:solidFill>
        </p:spPr>
      </p:sp>
      <p:grpSp>
        <p:nvGrpSpPr>
          <p:cNvPr id="5" name="Group 5"/>
          <p:cNvGrpSpPr/>
          <p:nvPr/>
        </p:nvGrpSpPr>
        <p:grpSpPr>
          <a:xfrm>
            <a:off x="1028700" y="960823"/>
            <a:ext cx="9867900" cy="5726480"/>
            <a:chOff x="0" y="57150"/>
            <a:chExt cx="13157200" cy="7635309"/>
          </a:xfrm>
        </p:grpSpPr>
        <p:sp>
          <p:nvSpPr>
            <p:cNvPr id="6" name="TextBox 6"/>
            <p:cNvSpPr txBox="1"/>
            <p:nvPr/>
          </p:nvSpPr>
          <p:spPr>
            <a:xfrm>
              <a:off x="0" y="57150"/>
              <a:ext cx="13157200" cy="2462213"/>
            </a:xfrm>
            <a:prstGeom prst="rect">
              <a:avLst/>
            </a:prstGeom>
          </p:spPr>
          <p:txBody>
            <a:bodyPr wrap="square" lIns="0" tIns="0" rIns="0" bIns="0" rtlCol="0" anchor="t">
              <a:spAutoFit/>
            </a:bodyPr>
            <a:lstStyle/>
            <a:p>
              <a:pPr algn="l">
                <a:lnSpc>
                  <a:spcPts val="7150"/>
                </a:lnSpc>
              </a:pPr>
              <a:r>
                <a:rPr lang="en-US" sz="6500" dirty="0" smtClean="0">
                  <a:solidFill>
                    <a:srgbClr val="A17A4C"/>
                  </a:solidFill>
                  <a:latin typeface="Oswald"/>
                </a:rPr>
                <a:t>THE MASTER WINEMAKER 100 - 2024</a:t>
              </a:r>
              <a:endParaRPr lang="en-US" sz="6500" dirty="0">
                <a:solidFill>
                  <a:srgbClr val="A17A4C"/>
                </a:solidFill>
                <a:latin typeface="Oswald"/>
              </a:endParaRPr>
            </a:p>
          </p:txBody>
        </p:sp>
        <p:sp>
          <p:nvSpPr>
            <p:cNvPr id="7" name="TextBox 7"/>
            <p:cNvSpPr txBox="1"/>
            <p:nvPr/>
          </p:nvSpPr>
          <p:spPr>
            <a:xfrm>
              <a:off x="24524" y="2519363"/>
              <a:ext cx="10418745" cy="718146"/>
            </a:xfrm>
            <a:prstGeom prst="rect">
              <a:avLst/>
            </a:prstGeom>
          </p:spPr>
          <p:txBody>
            <a:bodyPr lIns="0" tIns="0" rIns="0" bIns="0" rtlCol="0" anchor="t">
              <a:spAutoFit/>
            </a:bodyPr>
            <a:lstStyle/>
            <a:p>
              <a:pPr algn="l">
                <a:lnSpc>
                  <a:spcPts val="4180"/>
                </a:lnSpc>
              </a:pPr>
              <a:r>
                <a:rPr lang="en-US" sz="3800" spc="190" dirty="0" smtClean="0">
                  <a:solidFill>
                    <a:srgbClr val="52584D"/>
                  </a:solidFill>
                  <a:latin typeface="Oswald"/>
                </a:rPr>
                <a:t>CLEMENT PIERLOT</a:t>
              </a:r>
              <a:endParaRPr lang="en-US" sz="3800" spc="190" dirty="0">
                <a:solidFill>
                  <a:srgbClr val="52584D"/>
                </a:solidFill>
                <a:latin typeface="Oswald"/>
              </a:endParaRPr>
            </a:p>
          </p:txBody>
        </p:sp>
        <p:sp>
          <p:nvSpPr>
            <p:cNvPr id="8" name="TextBox 8"/>
            <p:cNvSpPr txBox="1"/>
            <p:nvPr/>
          </p:nvSpPr>
          <p:spPr>
            <a:xfrm>
              <a:off x="0" y="3757534"/>
              <a:ext cx="10402328" cy="3934925"/>
            </a:xfrm>
            <a:prstGeom prst="rect">
              <a:avLst/>
            </a:prstGeom>
          </p:spPr>
          <p:txBody>
            <a:bodyPr lIns="0" tIns="0" rIns="0" bIns="0" rtlCol="0" anchor="t">
              <a:spAutoFit/>
            </a:bodyPr>
            <a:lstStyle/>
            <a:p>
              <a:pPr>
                <a:lnSpc>
                  <a:spcPts val="2939"/>
                </a:lnSpc>
              </a:pPr>
              <a:r>
                <a:rPr lang="fr-FR" sz="2300" dirty="0" smtClean="0">
                  <a:solidFill>
                    <a:srgbClr val="52584D"/>
                  </a:solidFill>
                  <a:latin typeface="Oswald"/>
                </a:rPr>
                <a:t>Nous </a:t>
              </a:r>
              <a:r>
                <a:rPr lang="fr-FR" sz="2300" dirty="0">
                  <a:solidFill>
                    <a:srgbClr val="52584D"/>
                  </a:solidFill>
                  <a:latin typeface="Oswald"/>
                </a:rPr>
                <a:t>sommes fiers de voir Clément Pierlot, chef de cave de la maison </a:t>
              </a:r>
              <a:r>
                <a:rPr lang="fr-FR" sz="2300" dirty="0" err="1">
                  <a:solidFill>
                    <a:srgbClr val="52584D"/>
                  </a:solidFill>
                  <a:latin typeface="Oswald"/>
                </a:rPr>
                <a:t>Pommery</a:t>
              </a:r>
              <a:r>
                <a:rPr lang="fr-FR" sz="2300" dirty="0">
                  <a:solidFill>
                    <a:srgbClr val="52584D"/>
                  </a:solidFill>
                  <a:latin typeface="Oswald"/>
                </a:rPr>
                <a:t> et Louis </a:t>
              </a:r>
              <a:r>
                <a:rPr lang="fr-FR" sz="2300" dirty="0" err="1">
                  <a:solidFill>
                    <a:srgbClr val="52584D"/>
                  </a:solidFill>
                  <a:latin typeface="Oswald"/>
                </a:rPr>
                <a:t>Pommery</a:t>
              </a:r>
              <a:r>
                <a:rPr lang="fr-FR" sz="2300" dirty="0">
                  <a:solidFill>
                    <a:srgbClr val="52584D"/>
                  </a:solidFill>
                  <a:latin typeface="Oswald"/>
                </a:rPr>
                <a:t> </a:t>
              </a:r>
              <a:r>
                <a:rPr lang="fr-FR" sz="2300" dirty="0" err="1">
                  <a:solidFill>
                    <a:srgbClr val="52584D"/>
                  </a:solidFill>
                  <a:latin typeface="Oswald"/>
                </a:rPr>
                <a:t>California</a:t>
              </a:r>
              <a:r>
                <a:rPr lang="fr-FR" sz="2300" dirty="0">
                  <a:solidFill>
                    <a:srgbClr val="52584D"/>
                  </a:solidFill>
                  <a:latin typeface="Oswald"/>
                </a:rPr>
                <a:t> / UK, cité parmi les 100 meilleurs </a:t>
              </a:r>
              <a:r>
                <a:rPr lang="fr-FR" sz="2300" dirty="0" err="1">
                  <a:solidFill>
                    <a:srgbClr val="52584D"/>
                  </a:solidFill>
                  <a:latin typeface="Oswald"/>
                </a:rPr>
                <a:t>winemakers</a:t>
              </a:r>
              <a:r>
                <a:rPr lang="fr-FR" sz="2300" dirty="0">
                  <a:solidFill>
                    <a:srgbClr val="52584D"/>
                  </a:solidFill>
                  <a:latin typeface="Oswald"/>
                </a:rPr>
                <a:t> du monde dans le prestigieux guide 2024 de The Drinks </a:t>
              </a:r>
              <a:r>
                <a:rPr lang="fr-FR" sz="2300" dirty="0" smtClean="0">
                  <a:solidFill>
                    <a:srgbClr val="52584D"/>
                  </a:solidFill>
                  <a:latin typeface="Oswald"/>
                </a:rPr>
                <a:t>Business. Son </a:t>
              </a:r>
              <a:r>
                <a:rPr lang="fr-FR" sz="2300" dirty="0">
                  <a:solidFill>
                    <a:srgbClr val="52584D"/>
                  </a:solidFill>
                  <a:latin typeface="Oswald"/>
                </a:rPr>
                <a:t>dévouement et son expertise ont été salués lors du salon </a:t>
              </a:r>
              <a:r>
                <a:rPr lang="fr-FR" sz="2300" dirty="0" err="1">
                  <a:solidFill>
                    <a:srgbClr val="52584D"/>
                  </a:solidFill>
                  <a:latin typeface="Oswald"/>
                </a:rPr>
                <a:t>Wine</a:t>
              </a:r>
              <a:r>
                <a:rPr lang="fr-FR" sz="2300" dirty="0">
                  <a:solidFill>
                    <a:srgbClr val="52584D"/>
                  </a:solidFill>
                  <a:latin typeface="Oswald"/>
                </a:rPr>
                <a:t> Paris ce mois-ci, où il a remporté le prix du meilleur </a:t>
              </a:r>
              <a:r>
                <a:rPr lang="fr-FR" sz="2300" dirty="0" err="1">
                  <a:solidFill>
                    <a:srgbClr val="52584D"/>
                  </a:solidFill>
                  <a:latin typeface="Oswald"/>
                </a:rPr>
                <a:t>sparkling</a:t>
              </a:r>
              <a:r>
                <a:rPr lang="fr-FR" sz="2300" dirty="0">
                  <a:solidFill>
                    <a:srgbClr val="52584D"/>
                  </a:solidFill>
                  <a:latin typeface="Oswald"/>
                </a:rPr>
                <a:t> pour la cuvée Louis </a:t>
              </a:r>
              <a:r>
                <a:rPr lang="fr-FR" sz="2300" dirty="0" err="1">
                  <a:solidFill>
                    <a:srgbClr val="52584D"/>
                  </a:solidFill>
                  <a:latin typeface="Oswald"/>
                </a:rPr>
                <a:t>Pommery</a:t>
              </a:r>
              <a:r>
                <a:rPr lang="fr-FR" sz="2300" dirty="0">
                  <a:solidFill>
                    <a:srgbClr val="52584D"/>
                  </a:solidFill>
                  <a:latin typeface="Oswald"/>
                </a:rPr>
                <a:t> Réserve. Un vin effervescent qui avait déjà conquis les experts en recevant le prix Master lors des Global </a:t>
              </a:r>
              <a:r>
                <a:rPr lang="fr-FR" sz="2300" dirty="0" err="1">
                  <a:solidFill>
                    <a:srgbClr val="52584D"/>
                  </a:solidFill>
                  <a:latin typeface="Oswald"/>
                </a:rPr>
                <a:t>Sparkling</a:t>
              </a:r>
              <a:r>
                <a:rPr lang="fr-FR" sz="2300" dirty="0">
                  <a:solidFill>
                    <a:srgbClr val="52584D"/>
                  </a:solidFill>
                  <a:latin typeface="Oswald"/>
                </a:rPr>
                <a:t> Masters 2023, également organisé par The Drinks Business</a:t>
              </a:r>
              <a:r>
                <a:rPr lang="fr-FR" sz="2300" dirty="0" smtClean="0">
                  <a:solidFill>
                    <a:srgbClr val="52584D"/>
                  </a:solidFill>
                  <a:latin typeface="Oswald"/>
                </a:rPr>
                <a:t>.</a:t>
              </a:r>
              <a:endParaRPr lang="fr-FR" sz="2300" dirty="0">
                <a:solidFill>
                  <a:srgbClr val="52584D"/>
                </a:solidFill>
                <a:latin typeface="Oswald"/>
              </a:endParaRPr>
            </a:p>
          </p:txBody>
        </p:sp>
      </p:gr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44400" y="1382656"/>
            <a:ext cx="5105400" cy="7658100"/>
          </a:xfrm>
          <a:prstGeom prst="rect">
            <a:avLst/>
          </a:prstGeom>
        </p:spPr>
      </p:pic>
      <p:sp>
        <p:nvSpPr>
          <p:cNvPr id="10" name="Freeform 4"/>
          <p:cNvSpPr/>
          <p:nvPr/>
        </p:nvSpPr>
        <p:spPr>
          <a:xfrm>
            <a:off x="1147271" y="7133716"/>
            <a:ext cx="3023058" cy="1506221"/>
          </a:xfrm>
          <a:custGeom>
            <a:avLst/>
            <a:gdLst/>
            <a:ahLst/>
            <a:cxnLst/>
            <a:rect l="l" t="t" r="r" b="b"/>
            <a:pathLst>
              <a:path w="3023058" h="1506221">
                <a:moveTo>
                  <a:pt x="0" y="0"/>
                </a:moveTo>
                <a:lnTo>
                  <a:pt x="3023058" y="0"/>
                </a:lnTo>
                <a:lnTo>
                  <a:pt x="3023058" y="1506221"/>
                </a:lnTo>
                <a:lnTo>
                  <a:pt x="0" y="1506221"/>
                </a:lnTo>
                <a:lnTo>
                  <a:pt x="0" y="0"/>
                </a:lnTo>
                <a:close/>
              </a:path>
            </a:pathLst>
          </a:custGeom>
          <a:blipFill>
            <a:blip r:embed="rId3"/>
            <a:stretch>
              <a:fillRect l="-4383" r="-4383"/>
            </a:stretch>
          </a:blipFill>
        </p:spPr>
      </p:sp>
      <p:sp>
        <p:nvSpPr>
          <p:cNvPr id="2" name="Rectangle 1"/>
          <p:cNvSpPr/>
          <p:nvPr/>
        </p:nvSpPr>
        <p:spPr>
          <a:xfrm>
            <a:off x="4929573" y="7133716"/>
            <a:ext cx="4195231" cy="1682512"/>
          </a:xfrm>
          <a:prstGeom prst="rect">
            <a:avLst/>
          </a:prstGeom>
        </p:spPr>
        <p:txBody>
          <a:bodyPr wrap="square">
            <a:spAutoFit/>
          </a:bodyPr>
          <a:lstStyle/>
          <a:p>
            <a:pPr algn="ctr">
              <a:lnSpc>
                <a:spcPts val="3079"/>
              </a:lnSpc>
            </a:pPr>
            <a:r>
              <a:rPr lang="fr-FR" dirty="0">
                <a:solidFill>
                  <a:srgbClr val="000000"/>
                </a:solidFill>
                <a:latin typeface="DIN Condensed"/>
              </a:rPr>
              <a:t>Récompensé par le Drinks Business</a:t>
            </a:r>
          </a:p>
          <a:p>
            <a:pPr algn="ctr">
              <a:lnSpc>
                <a:spcPts val="3079"/>
              </a:lnSpc>
            </a:pPr>
            <a:r>
              <a:rPr lang="fr-FR" dirty="0">
                <a:solidFill>
                  <a:srgbClr val="000000"/>
                </a:solidFill>
                <a:latin typeface="DIN Condensed"/>
              </a:rPr>
              <a:t>Le Master </a:t>
            </a:r>
            <a:r>
              <a:rPr lang="fr-FR" dirty="0" err="1">
                <a:solidFill>
                  <a:srgbClr val="000000"/>
                </a:solidFill>
                <a:latin typeface="DIN Condensed"/>
              </a:rPr>
              <a:t>Winemaker</a:t>
            </a:r>
            <a:r>
              <a:rPr lang="fr-FR" dirty="0">
                <a:solidFill>
                  <a:srgbClr val="000000"/>
                </a:solidFill>
                <a:latin typeface="DIN Condensed"/>
              </a:rPr>
              <a:t> 100</a:t>
            </a:r>
          </a:p>
          <a:p>
            <a:pPr algn="ctr">
              <a:lnSpc>
                <a:spcPts val="3079"/>
              </a:lnSpc>
            </a:pPr>
            <a:r>
              <a:rPr lang="fr-FR" dirty="0">
                <a:solidFill>
                  <a:srgbClr val="000000"/>
                </a:solidFill>
                <a:latin typeface="DIN Pro" panose="020B0604020202020204" charset="0"/>
                <a:cs typeface="DIN Pro" panose="020B0604020202020204" charset="0"/>
              </a:rPr>
              <a:t>Une publication qui célèbre les 100 meilleurs </a:t>
            </a:r>
            <a:r>
              <a:rPr lang="fr-FR" dirty="0" err="1" smtClean="0">
                <a:solidFill>
                  <a:srgbClr val="000000"/>
                </a:solidFill>
                <a:latin typeface="DIN Pro" panose="020B0604020202020204" charset="0"/>
                <a:cs typeface="DIN Pro" panose="020B0604020202020204" charset="0"/>
              </a:rPr>
              <a:t>winemakers</a:t>
            </a:r>
            <a:r>
              <a:rPr lang="fr-FR" dirty="0" smtClean="0">
                <a:solidFill>
                  <a:srgbClr val="000000"/>
                </a:solidFill>
                <a:latin typeface="DIN Pro" panose="020B0604020202020204" charset="0"/>
                <a:cs typeface="DIN Pro" panose="020B0604020202020204" charset="0"/>
              </a:rPr>
              <a:t> à </a:t>
            </a:r>
            <a:r>
              <a:rPr lang="fr-FR" dirty="0">
                <a:solidFill>
                  <a:srgbClr val="000000"/>
                </a:solidFill>
                <a:latin typeface="DIN Pro" panose="020B0604020202020204" charset="0"/>
                <a:cs typeface="DIN Pro" panose="020B0604020202020204" charset="0"/>
              </a:rPr>
              <a:t>l'origine de certains des vins les plus primés au monde.</a:t>
            </a:r>
            <a:endParaRPr lang="en-US" dirty="0">
              <a:solidFill>
                <a:srgbClr val="000000"/>
              </a:solidFill>
              <a:latin typeface="DIN Pro" panose="020B0604020202020204" charset="0"/>
              <a:cs typeface="DIN Pro" panose="020B0604020202020204" charset="0"/>
            </a:endParaRPr>
          </a:p>
        </p:txBody>
      </p:sp>
    </p:spTree>
    <p:extLst>
      <p:ext uri="{BB962C8B-B14F-4D97-AF65-F5344CB8AC3E}">
        <p14:creationId xmlns:p14="http://schemas.microsoft.com/office/powerpoint/2010/main" val="2497390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25" y="-61784"/>
            <a:ext cx="18288000" cy="10287000"/>
          </a:xfrm>
          <a:prstGeom prst="rect">
            <a:avLst/>
          </a:prstGeom>
          <a:solidFill>
            <a:srgbClr val="FDF7F7">
              <a:alpha val="30980"/>
            </a:srgbClr>
          </a:solidFill>
        </p:spPr>
      </p:sp>
      <p:sp>
        <p:nvSpPr>
          <p:cNvPr id="3" name="AutoShape 3"/>
          <p:cNvSpPr/>
          <p:nvPr/>
        </p:nvSpPr>
        <p:spPr>
          <a:xfrm>
            <a:off x="9144000" y="338716"/>
            <a:ext cx="8725352" cy="9609568"/>
          </a:xfrm>
          <a:prstGeom prst="rect">
            <a:avLst/>
          </a:prstGeom>
          <a:solidFill>
            <a:srgbClr val="FFFFFF"/>
          </a:solidFill>
        </p:spPr>
      </p:sp>
      <p:grpSp>
        <p:nvGrpSpPr>
          <p:cNvPr id="5" name="Group 5"/>
          <p:cNvGrpSpPr/>
          <p:nvPr/>
        </p:nvGrpSpPr>
        <p:grpSpPr>
          <a:xfrm>
            <a:off x="914400" y="960823"/>
            <a:ext cx="8648700" cy="5006667"/>
            <a:chOff x="-152400" y="57150"/>
            <a:chExt cx="11531600" cy="6675558"/>
          </a:xfrm>
        </p:grpSpPr>
        <p:sp>
          <p:nvSpPr>
            <p:cNvPr id="6" name="TextBox 6"/>
            <p:cNvSpPr txBox="1"/>
            <p:nvPr/>
          </p:nvSpPr>
          <p:spPr>
            <a:xfrm>
              <a:off x="-152400" y="57150"/>
              <a:ext cx="11531600" cy="1231107"/>
            </a:xfrm>
            <a:prstGeom prst="rect">
              <a:avLst/>
            </a:prstGeom>
          </p:spPr>
          <p:txBody>
            <a:bodyPr wrap="square" lIns="0" tIns="0" rIns="0" bIns="0" rtlCol="0" anchor="t">
              <a:spAutoFit/>
            </a:bodyPr>
            <a:lstStyle/>
            <a:p>
              <a:pPr algn="l">
                <a:lnSpc>
                  <a:spcPts val="7150"/>
                </a:lnSpc>
              </a:pPr>
              <a:r>
                <a:rPr lang="en-US" sz="6500" dirty="0" smtClean="0">
                  <a:solidFill>
                    <a:srgbClr val="A17A4C"/>
                  </a:solidFill>
                  <a:latin typeface="Oswald"/>
                </a:rPr>
                <a:t>VIGNOBLE DE PINGLESTONE</a:t>
              </a:r>
              <a:endParaRPr lang="en-US" sz="6500" dirty="0">
                <a:solidFill>
                  <a:srgbClr val="A17A4C"/>
                </a:solidFill>
                <a:latin typeface="Oswald"/>
              </a:endParaRPr>
            </a:p>
          </p:txBody>
        </p:sp>
        <p:sp>
          <p:nvSpPr>
            <p:cNvPr id="7" name="TextBox 7"/>
            <p:cNvSpPr txBox="1"/>
            <p:nvPr/>
          </p:nvSpPr>
          <p:spPr>
            <a:xfrm>
              <a:off x="0" y="1748299"/>
              <a:ext cx="10820400" cy="718146"/>
            </a:xfrm>
            <a:prstGeom prst="rect">
              <a:avLst/>
            </a:prstGeom>
          </p:spPr>
          <p:txBody>
            <a:bodyPr wrap="square" lIns="0" tIns="0" rIns="0" bIns="0" rtlCol="0" anchor="t">
              <a:spAutoFit/>
            </a:bodyPr>
            <a:lstStyle/>
            <a:p>
              <a:pPr algn="l">
                <a:lnSpc>
                  <a:spcPts val="4180"/>
                </a:lnSpc>
              </a:pPr>
              <a:r>
                <a:rPr lang="en-US" sz="3800" spc="190" dirty="0" smtClean="0">
                  <a:solidFill>
                    <a:srgbClr val="52584D"/>
                  </a:solidFill>
                  <a:latin typeface="Oswald"/>
                </a:rPr>
                <a:t>REGION DE L’HAMPSHIRE, ROYAUME-UNI</a:t>
              </a:r>
              <a:endParaRPr lang="en-US" sz="3800" spc="190" dirty="0">
                <a:solidFill>
                  <a:srgbClr val="52584D"/>
                </a:solidFill>
                <a:latin typeface="Oswald"/>
              </a:endParaRPr>
            </a:p>
          </p:txBody>
        </p:sp>
        <p:sp>
          <p:nvSpPr>
            <p:cNvPr id="8" name="TextBox 8"/>
            <p:cNvSpPr txBox="1"/>
            <p:nvPr/>
          </p:nvSpPr>
          <p:spPr>
            <a:xfrm>
              <a:off x="0" y="3757534"/>
              <a:ext cx="10402328" cy="2975174"/>
            </a:xfrm>
            <a:prstGeom prst="rect">
              <a:avLst/>
            </a:prstGeom>
          </p:spPr>
          <p:txBody>
            <a:bodyPr lIns="0" tIns="0" rIns="0" bIns="0" rtlCol="0" anchor="t">
              <a:spAutoFit/>
            </a:bodyPr>
            <a:lstStyle/>
            <a:p>
              <a:pPr algn="l">
                <a:lnSpc>
                  <a:spcPts val="2939"/>
                </a:lnSpc>
              </a:pPr>
              <a:r>
                <a:rPr lang="en-US" sz="2300" dirty="0" smtClean="0">
                  <a:solidFill>
                    <a:srgbClr val="52584D"/>
                  </a:solidFill>
                  <a:latin typeface="Oswald"/>
                </a:rPr>
                <a:t>LOUIS POMMERT ENGLAND : LA CREATION D’UN VIGNOBLE</a:t>
              </a:r>
            </a:p>
            <a:p>
              <a:pPr algn="l">
                <a:lnSpc>
                  <a:spcPts val="2939"/>
                </a:lnSpc>
              </a:pPr>
              <a:r>
                <a:rPr lang="en-US" sz="2300" dirty="0" smtClean="0">
                  <a:solidFill>
                    <a:srgbClr val="52584D"/>
                  </a:solidFill>
                  <a:latin typeface="Oswald"/>
                </a:rPr>
                <a:t>Nous </a:t>
              </a:r>
              <a:r>
                <a:rPr lang="en-US" sz="2300" dirty="0" err="1" smtClean="0">
                  <a:solidFill>
                    <a:srgbClr val="52584D"/>
                  </a:solidFill>
                  <a:latin typeface="Oswald"/>
                </a:rPr>
                <a:t>avons</a:t>
              </a:r>
              <a:r>
                <a:rPr lang="en-US" sz="2300" dirty="0" smtClean="0">
                  <a:solidFill>
                    <a:srgbClr val="52584D"/>
                  </a:solidFill>
                  <a:latin typeface="Oswald"/>
                </a:rPr>
                <a:t> fait le </a:t>
              </a:r>
              <a:r>
                <a:rPr lang="en-US" sz="2300" dirty="0" err="1" smtClean="0">
                  <a:solidFill>
                    <a:srgbClr val="52584D"/>
                  </a:solidFill>
                  <a:latin typeface="Oswald"/>
                </a:rPr>
                <a:t>pari</a:t>
              </a:r>
              <a:r>
                <a:rPr lang="en-US" sz="2300" dirty="0" smtClean="0">
                  <a:solidFill>
                    <a:srgbClr val="52584D"/>
                  </a:solidFill>
                  <a:latin typeface="Oswald"/>
                </a:rPr>
                <a:t> que </a:t>
              </a:r>
              <a:r>
                <a:rPr lang="en-US" sz="2300" dirty="0" err="1" smtClean="0">
                  <a:solidFill>
                    <a:srgbClr val="52584D"/>
                  </a:solidFill>
                  <a:latin typeface="Oswald"/>
                </a:rPr>
                <a:t>Pommery</a:t>
              </a:r>
              <a:r>
                <a:rPr lang="en-US" sz="2300" dirty="0" smtClean="0">
                  <a:solidFill>
                    <a:srgbClr val="52584D"/>
                  </a:solidFill>
                  <a:latin typeface="Oswald"/>
                </a:rPr>
                <a:t> </a:t>
              </a:r>
              <a:r>
                <a:rPr lang="en-US" sz="2300" dirty="0" err="1" smtClean="0">
                  <a:solidFill>
                    <a:srgbClr val="52584D"/>
                  </a:solidFill>
                  <a:latin typeface="Oswald"/>
                </a:rPr>
                <a:t>pourrait</a:t>
              </a:r>
              <a:r>
                <a:rPr lang="en-US" sz="2300" dirty="0" smtClean="0">
                  <a:solidFill>
                    <a:srgbClr val="52584D"/>
                  </a:solidFill>
                  <a:latin typeface="Oswald"/>
                </a:rPr>
                <a:t> </a:t>
              </a:r>
              <a:r>
                <a:rPr lang="en-US" sz="2300" dirty="0" err="1" smtClean="0">
                  <a:solidFill>
                    <a:srgbClr val="52584D"/>
                  </a:solidFill>
                  <a:latin typeface="Oswald"/>
                </a:rPr>
                <a:t>déveloper</a:t>
              </a:r>
              <a:r>
                <a:rPr lang="en-US" sz="2300" dirty="0" smtClean="0">
                  <a:solidFill>
                    <a:srgbClr val="52584D"/>
                  </a:solidFill>
                  <a:latin typeface="Oswald"/>
                </a:rPr>
                <a:t> un excellent Sparkling </a:t>
              </a:r>
              <a:r>
                <a:rPr lang="en-US" sz="2300" dirty="0" err="1" smtClean="0">
                  <a:solidFill>
                    <a:srgbClr val="52584D"/>
                  </a:solidFill>
                  <a:latin typeface="Oswald"/>
                </a:rPr>
                <a:t>dans</a:t>
              </a:r>
              <a:r>
                <a:rPr lang="en-US" sz="2300" dirty="0" smtClean="0">
                  <a:solidFill>
                    <a:srgbClr val="52584D"/>
                  </a:solidFill>
                  <a:latin typeface="Oswald"/>
                </a:rPr>
                <a:t> la region de </a:t>
              </a:r>
              <a:r>
                <a:rPr lang="en-US" sz="2300" dirty="0" err="1" smtClean="0">
                  <a:solidFill>
                    <a:srgbClr val="52584D"/>
                  </a:solidFill>
                  <a:latin typeface="Oswald"/>
                </a:rPr>
                <a:t>l’Hampshire</a:t>
              </a:r>
              <a:r>
                <a:rPr lang="en-US" sz="2300" dirty="0" smtClean="0">
                  <a:solidFill>
                    <a:srgbClr val="52584D"/>
                  </a:solidFill>
                  <a:latin typeface="Oswald"/>
                </a:rPr>
                <a:t>. </a:t>
              </a:r>
              <a:r>
                <a:rPr lang="en-US" sz="2300" dirty="0" err="1" smtClean="0">
                  <a:solidFill>
                    <a:srgbClr val="52584D"/>
                  </a:solidFill>
                  <a:latin typeface="Oswald"/>
                </a:rPr>
                <a:t>Là</a:t>
              </a:r>
              <a:r>
                <a:rPr lang="en-US" sz="2300" dirty="0" smtClean="0">
                  <a:solidFill>
                    <a:srgbClr val="52584D"/>
                  </a:solidFill>
                  <a:latin typeface="Oswald"/>
                </a:rPr>
                <a:t> </a:t>
              </a:r>
              <a:r>
                <a:rPr lang="en-US" sz="2300" dirty="0" err="1" smtClean="0">
                  <a:solidFill>
                    <a:srgbClr val="52584D"/>
                  </a:solidFill>
                  <a:latin typeface="Oswald"/>
                </a:rPr>
                <a:t>est</a:t>
              </a:r>
              <a:r>
                <a:rPr lang="en-US" sz="2300" dirty="0" smtClean="0">
                  <a:solidFill>
                    <a:srgbClr val="52584D"/>
                  </a:solidFill>
                  <a:latin typeface="Oswald"/>
                </a:rPr>
                <a:t> la </a:t>
              </a:r>
              <a:r>
                <a:rPr lang="en-US" sz="2300" dirty="0" err="1" smtClean="0">
                  <a:solidFill>
                    <a:srgbClr val="52584D"/>
                  </a:solidFill>
                  <a:latin typeface="Oswald"/>
                </a:rPr>
                <a:t>veine</a:t>
              </a:r>
              <a:r>
                <a:rPr lang="en-US" sz="2300" dirty="0" smtClean="0">
                  <a:solidFill>
                    <a:srgbClr val="52584D"/>
                  </a:solidFill>
                  <a:latin typeface="Oswald"/>
                </a:rPr>
                <a:t> de </a:t>
              </a:r>
              <a:r>
                <a:rPr lang="en-US" sz="2300" dirty="0" err="1" smtClean="0">
                  <a:solidFill>
                    <a:srgbClr val="52584D"/>
                  </a:solidFill>
                  <a:latin typeface="Oswald"/>
                </a:rPr>
                <a:t>craie</a:t>
              </a:r>
              <a:r>
                <a:rPr lang="en-US" sz="2300" dirty="0" smtClean="0">
                  <a:solidFill>
                    <a:srgbClr val="52584D"/>
                  </a:solidFill>
                  <a:latin typeface="Oswald"/>
                </a:rPr>
                <a:t> </a:t>
              </a:r>
              <a:r>
                <a:rPr lang="en-US" sz="2300" dirty="0" err="1" smtClean="0">
                  <a:solidFill>
                    <a:srgbClr val="52584D"/>
                  </a:solidFill>
                  <a:latin typeface="Oswald"/>
                </a:rPr>
                <a:t>originelle</a:t>
              </a:r>
              <a:r>
                <a:rPr lang="en-US" sz="2300" dirty="0" smtClean="0">
                  <a:solidFill>
                    <a:srgbClr val="52584D"/>
                  </a:solidFill>
                  <a:latin typeface="Oswald"/>
                </a:rPr>
                <a:t> que </a:t>
              </a:r>
              <a:r>
                <a:rPr lang="en-US" sz="2300" dirty="0" err="1" smtClean="0">
                  <a:solidFill>
                    <a:srgbClr val="52584D"/>
                  </a:solidFill>
                  <a:latin typeface="Oswald"/>
                </a:rPr>
                <a:t>l’on</a:t>
              </a:r>
              <a:r>
                <a:rPr lang="en-US" sz="2300" dirty="0" smtClean="0">
                  <a:solidFill>
                    <a:srgbClr val="52584D"/>
                  </a:solidFill>
                  <a:latin typeface="Oswald"/>
                </a:rPr>
                <a:t> </a:t>
              </a:r>
              <a:r>
                <a:rPr lang="en-US" sz="2300" dirty="0" err="1" smtClean="0">
                  <a:solidFill>
                    <a:srgbClr val="52584D"/>
                  </a:solidFill>
                  <a:latin typeface="Oswald"/>
                </a:rPr>
                <a:t>retrouve</a:t>
              </a:r>
              <a:r>
                <a:rPr lang="en-US" sz="2300" dirty="0" smtClean="0">
                  <a:solidFill>
                    <a:srgbClr val="52584D"/>
                  </a:solidFill>
                  <a:latin typeface="Oswald"/>
                </a:rPr>
                <a:t> </a:t>
              </a:r>
              <a:r>
                <a:rPr lang="en-US" sz="2300" dirty="0" err="1" smtClean="0">
                  <a:solidFill>
                    <a:srgbClr val="52584D"/>
                  </a:solidFill>
                  <a:latin typeface="Oswald"/>
                </a:rPr>
                <a:t>jusqu’en</a:t>
              </a:r>
              <a:r>
                <a:rPr lang="en-US" sz="2300" dirty="0" smtClean="0">
                  <a:solidFill>
                    <a:srgbClr val="52584D"/>
                  </a:solidFill>
                  <a:latin typeface="Oswald"/>
                </a:rPr>
                <a:t> Champagne. Nous </a:t>
              </a:r>
              <a:r>
                <a:rPr lang="en-US" sz="2300" dirty="0" err="1" smtClean="0">
                  <a:solidFill>
                    <a:srgbClr val="52584D"/>
                  </a:solidFill>
                  <a:latin typeface="Oswald"/>
                </a:rPr>
                <a:t>avons</a:t>
              </a:r>
              <a:r>
                <a:rPr lang="en-US" sz="2300" dirty="0" smtClean="0">
                  <a:solidFill>
                    <a:srgbClr val="52584D"/>
                  </a:solidFill>
                  <a:latin typeface="Oswald"/>
                </a:rPr>
                <a:t> </a:t>
              </a:r>
              <a:r>
                <a:rPr lang="en-US" sz="2300" dirty="0" err="1" smtClean="0">
                  <a:solidFill>
                    <a:srgbClr val="52584D"/>
                  </a:solidFill>
                  <a:latin typeface="Oswald"/>
                </a:rPr>
                <a:t>une</a:t>
              </a:r>
              <a:r>
                <a:rPr lang="en-US" sz="2300" dirty="0" smtClean="0">
                  <a:solidFill>
                    <a:srgbClr val="52584D"/>
                  </a:solidFill>
                  <a:latin typeface="Oswald"/>
                </a:rPr>
                <a:t> </a:t>
              </a:r>
              <a:r>
                <a:rPr lang="en-US" sz="2300" dirty="0" err="1" smtClean="0">
                  <a:solidFill>
                    <a:srgbClr val="52584D"/>
                  </a:solidFill>
                  <a:latin typeface="Oswald"/>
                </a:rPr>
                <a:t>véritable</a:t>
              </a:r>
              <a:r>
                <a:rPr lang="en-US" sz="2300" dirty="0" smtClean="0">
                  <a:solidFill>
                    <a:srgbClr val="52584D"/>
                  </a:solidFill>
                  <a:latin typeface="Oswald"/>
                </a:rPr>
                <a:t> </a:t>
              </a:r>
              <a:r>
                <a:rPr lang="en-US" sz="2300" dirty="0" err="1" smtClean="0">
                  <a:solidFill>
                    <a:srgbClr val="52584D"/>
                  </a:solidFill>
                  <a:latin typeface="Oswald"/>
                </a:rPr>
                <a:t>richesse</a:t>
              </a:r>
              <a:r>
                <a:rPr lang="en-US" sz="2300" dirty="0" smtClean="0">
                  <a:solidFill>
                    <a:srgbClr val="52584D"/>
                  </a:solidFill>
                  <a:latin typeface="Oswald"/>
                </a:rPr>
                <a:t> à </a:t>
              </a:r>
              <a:r>
                <a:rPr lang="en-US" sz="2300" dirty="0" err="1" smtClean="0">
                  <a:solidFill>
                    <a:srgbClr val="52584D"/>
                  </a:solidFill>
                  <a:latin typeface="Oswald"/>
                </a:rPr>
                <a:t>quelques</a:t>
              </a:r>
              <a:r>
                <a:rPr lang="en-US" sz="2300" dirty="0" smtClean="0">
                  <a:solidFill>
                    <a:srgbClr val="52584D"/>
                  </a:solidFill>
                  <a:latin typeface="Oswald"/>
                </a:rPr>
                <a:t> </a:t>
              </a:r>
              <a:r>
                <a:rPr lang="en-US" sz="2300" dirty="0" err="1" smtClean="0">
                  <a:solidFill>
                    <a:srgbClr val="52584D"/>
                  </a:solidFill>
                  <a:latin typeface="Oswald"/>
                </a:rPr>
                <a:t>enjambées</a:t>
              </a:r>
              <a:r>
                <a:rPr lang="en-US" sz="2300" dirty="0" smtClean="0">
                  <a:solidFill>
                    <a:srgbClr val="52584D"/>
                  </a:solidFill>
                  <a:latin typeface="Oswald"/>
                </a:rPr>
                <a:t> de chez nous, nous ne </a:t>
              </a:r>
              <a:r>
                <a:rPr lang="en-US" sz="2300" dirty="0" err="1" smtClean="0">
                  <a:solidFill>
                    <a:srgbClr val="52584D"/>
                  </a:solidFill>
                  <a:latin typeface="Oswald"/>
                </a:rPr>
                <a:t>pouvions</a:t>
              </a:r>
              <a:r>
                <a:rPr lang="en-US" sz="2300" dirty="0" smtClean="0">
                  <a:solidFill>
                    <a:srgbClr val="52584D"/>
                  </a:solidFill>
                  <a:latin typeface="Oswald"/>
                </a:rPr>
                <a:t> </a:t>
              </a:r>
              <a:r>
                <a:rPr lang="en-US" sz="2300" dirty="0" err="1" smtClean="0">
                  <a:solidFill>
                    <a:srgbClr val="52584D"/>
                  </a:solidFill>
                  <a:latin typeface="Oswald"/>
                </a:rPr>
                <a:t>l’ignorer</a:t>
              </a:r>
              <a:r>
                <a:rPr lang="en-US" sz="2300" dirty="0" smtClean="0">
                  <a:solidFill>
                    <a:srgbClr val="52584D"/>
                  </a:solidFill>
                  <a:latin typeface="Oswald"/>
                </a:rPr>
                <a:t>.</a:t>
              </a:r>
            </a:p>
            <a:p>
              <a:pPr algn="l">
                <a:lnSpc>
                  <a:spcPts val="2939"/>
                </a:lnSpc>
              </a:pPr>
              <a:endParaRPr lang="en-US" sz="2300" dirty="0">
                <a:solidFill>
                  <a:srgbClr val="52584D"/>
                </a:solidFill>
                <a:latin typeface="Oswald"/>
              </a:endParaRPr>
            </a:p>
          </p:txBody>
        </p:sp>
      </p:gr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r="17182"/>
          <a:stretch/>
        </p:blipFill>
        <p:spPr>
          <a:xfrm>
            <a:off x="9677400" y="3712298"/>
            <a:ext cx="7750728" cy="5084868"/>
          </a:xfrm>
          <a:prstGeom prst="rect">
            <a:avLst/>
          </a:prstGeom>
        </p:spPr>
      </p:pic>
    </p:spTree>
    <p:extLst>
      <p:ext uri="{BB962C8B-B14F-4D97-AF65-F5344CB8AC3E}">
        <p14:creationId xmlns:p14="http://schemas.microsoft.com/office/powerpoint/2010/main" val="11328762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6392444" y="9444565"/>
            <a:ext cx="2854613" cy="641201"/>
          </a:xfrm>
          <a:prstGeom prst="rect">
            <a:avLst/>
          </a:prstGeom>
        </p:spPr>
        <p:txBody>
          <a:bodyPr lIns="0" tIns="0" rIns="0" bIns="0" rtlCol="0" anchor="t">
            <a:spAutoFit/>
          </a:bodyPr>
          <a:lstStyle/>
          <a:p>
            <a:pPr algn="ctr">
              <a:lnSpc>
                <a:spcPts val="2519"/>
              </a:lnSpc>
            </a:pPr>
            <a:r>
              <a:rPr lang="en-US" sz="1799" dirty="0">
                <a:solidFill>
                  <a:srgbClr val="52584D"/>
                </a:solidFill>
                <a:latin typeface="Oswald Bold"/>
              </a:rPr>
              <a:t>LOUIS POMMERY </a:t>
            </a:r>
            <a:r>
              <a:rPr lang="en-US" sz="1799" dirty="0" smtClean="0">
                <a:solidFill>
                  <a:srgbClr val="52584D"/>
                </a:solidFill>
                <a:latin typeface="Oswald Bold"/>
              </a:rPr>
              <a:t>ENGLAND</a:t>
            </a:r>
            <a:endParaRPr lang="en-US" sz="1799" dirty="0">
              <a:solidFill>
                <a:srgbClr val="52584D"/>
              </a:solidFill>
              <a:latin typeface="Oswald Bold"/>
            </a:endParaRPr>
          </a:p>
          <a:p>
            <a:pPr algn="ctr">
              <a:lnSpc>
                <a:spcPts val="2519"/>
              </a:lnSpc>
            </a:pPr>
            <a:r>
              <a:rPr lang="en-US" sz="1799" dirty="0">
                <a:solidFill>
                  <a:srgbClr val="52584D"/>
                </a:solidFill>
                <a:latin typeface="Oswald Bold"/>
              </a:rPr>
              <a:t>BRUT</a:t>
            </a:r>
          </a:p>
        </p:txBody>
      </p:sp>
      <p:sp>
        <p:nvSpPr>
          <p:cNvPr id="6" name="TextBox 6"/>
          <p:cNvSpPr txBox="1"/>
          <p:nvPr/>
        </p:nvSpPr>
        <p:spPr>
          <a:xfrm>
            <a:off x="10438588" y="9444565"/>
            <a:ext cx="2854613" cy="641201"/>
          </a:xfrm>
          <a:prstGeom prst="rect">
            <a:avLst/>
          </a:prstGeom>
        </p:spPr>
        <p:txBody>
          <a:bodyPr lIns="0" tIns="0" rIns="0" bIns="0" rtlCol="0" anchor="t">
            <a:spAutoFit/>
          </a:bodyPr>
          <a:lstStyle/>
          <a:p>
            <a:pPr algn="ctr">
              <a:lnSpc>
                <a:spcPts val="2519"/>
              </a:lnSpc>
            </a:pPr>
            <a:r>
              <a:rPr lang="en-US" sz="1799" dirty="0">
                <a:solidFill>
                  <a:srgbClr val="52584D"/>
                </a:solidFill>
                <a:latin typeface="Oswald Bold"/>
              </a:rPr>
              <a:t>LOUIS POMMERY </a:t>
            </a:r>
            <a:r>
              <a:rPr lang="en-US" sz="1799" dirty="0" smtClean="0">
                <a:solidFill>
                  <a:srgbClr val="52584D"/>
                </a:solidFill>
                <a:latin typeface="Oswald Bold"/>
              </a:rPr>
              <a:t>ENGLAND</a:t>
            </a:r>
            <a:endParaRPr lang="en-US" sz="1799" dirty="0">
              <a:solidFill>
                <a:srgbClr val="52584D"/>
              </a:solidFill>
              <a:latin typeface="Oswald Bold"/>
            </a:endParaRPr>
          </a:p>
          <a:p>
            <a:pPr algn="ctr">
              <a:lnSpc>
                <a:spcPts val="2519"/>
              </a:lnSpc>
            </a:pPr>
            <a:r>
              <a:rPr lang="en-US" sz="1799" dirty="0">
                <a:solidFill>
                  <a:srgbClr val="52584D"/>
                </a:solidFill>
                <a:latin typeface="Oswald Bold"/>
              </a:rPr>
              <a:t>ROSÉ</a:t>
            </a:r>
          </a:p>
        </p:txBody>
      </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l="23781" t="6439" r="23117" b="4167"/>
          <a:stretch/>
        </p:blipFill>
        <p:spPr>
          <a:xfrm>
            <a:off x="6737036" y="1538935"/>
            <a:ext cx="2165431" cy="7743057"/>
          </a:xfrm>
          <a:prstGeom prst="rect">
            <a:avLst/>
          </a:prstGeom>
        </p:spPr>
      </p:pic>
      <p:pic>
        <p:nvPicPr>
          <p:cNvPr id="10" name="Image 9"/>
          <p:cNvPicPr>
            <a:picLocks noChangeAspect="1"/>
          </p:cNvPicPr>
          <p:nvPr/>
        </p:nvPicPr>
        <p:blipFill rotWithShape="1">
          <a:blip r:embed="rId3" cstate="print">
            <a:extLst>
              <a:ext uri="{28A0092B-C50C-407E-A947-70E740481C1C}">
                <a14:useLocalDpi xmlns:a14="http://schemas.microsoft.com/office/drawing/2010/main" val="0"/>
              </a:ext>
            </a:extLst>
          </a:blip>
          <a:srcRect l="22172" t="7197" r="23117" b="4166"/>
          <a:stretch/>
        </p:blipFill>
        <p:spPr>
          <a:xfrm>
            <a:off x="10744200" y="1562100"/>
            <a:ext cx="2243387" cy="7719892"/>
          </a:xfrm>
          <a:prstGeom prst="rect">
            <a:avLst/>
          </a:prstGeom>
        </p:spPr>
      </p:pic>
      <p:sp>
        <p:nvSpPr>
          <p:cNvPr id="13" name="Rectangle 12"/>
          <p:cNvSpPr/>
          <p:nvPr/>
        </p:nvSpPr>
        <p:spPr>
          <a:xfrm>
            <a:off x="671260" y="899465"/>
            <a:ext cx="5339924" cy="823302"/>
          </a:xfrm>
          <a:prstGeom prst="rect">
            <a:avLst/>
          </a:prstGeom>
        </p:spPr>
        <p:txBody>
          <a:bodyPr wrap="none">
            <a:spAutoFit/>
          </a:bodyPr>
          <a:lstStyle/>
          <a:p>
            <a:pPr lvl="0" algn="ctr">
              <a:lnSpc>
                <a:spcPts val="5740"/>
              </a:lnSpc>
              <a:spcBef>
                <a:spcPct val="0"/>
              </a:spcBef>
            </a:pPr>
            <a:r>
              <a:rPr lang="en-US" sz="4100" dirty="0" smtClean="0">
                <a:solidFill>
                  <a:srgbClr val="916D43"/>
                </a:solidFill>
                <a:latin typeface="Oswald"/>
              </a:rPr>
              <a:t>LOUIS POMMERY ENGLAND</a:t>
            </a:r>
            <a:endParaRPr lang="en-US" sz="4100" dirty="0">
              <a:solidFill>
                <a:srgbClr val="916D43"/>
              </a:solidFill>
              <a:latin typeface="Oswald"/>
            </a:endParaRPr>
          </a:p>
        </p:txBody>
      </p:sp>
    </p:spTree>
    <p:extLst>
      <p:ext uri="{BB962C8B-B14F-4D97-AF65-F5344CB8AC3E}">
        <p14:creationId xmlns:p14="http://schemas.microsoft.com/office/powerpoint/2010/main" val="26139907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0877" y="0"/>
            <a:ext cx="18288000" cy="10287000"/>
          </a:xfrm>
          <a:prstGeom prst="rect">
            <a:avLst/>
          </a:prstGeom>
          <a:solidFill>
            <a:srgbClr val="FDF7F7">
              <a:alpha val="30980"/>
            </a:srgbClr>
          </a:solidFill>
        </p:spPr>
      </p:sp>
      <p:sp>
        <p:nvSpPr>
          <p:cNvPr id="3" name="AutoShape 3"/>
          <p:cNvSpPr/>
          <p:nvPr/>
        </p:nvSpPr>
        <p:spPr>
          <a:xfrm>
            <a:off x="9144000" y="338716"/>
            <a:ext cx="8725352" cy="9609568"/>
          </a:xfrm>
          <a:prstGeom prst="rect">
            <a:avLst/>
          </a:prstGeom>
          <a:solidFill>
            <a:srgbClr val="FFFFFF"/>
          </a:solidFill>
        </p:spPr>
      </p:sp>
      <p:sp>
        <p:nvSpPr>
          <p:cNvPr id="4" name="Freeform 4"/>
          <p:cNvSpPr/>
          <p:nvPr/>
        </p:nvSpPr>
        <p:spPr>
          <a:xfrm>
            <a:off x="9699072" y="3651830"/>
            <a:ext cx="7560228" cy="5040152"/>
          </a:xfrm>
          <a:custGeom>
            <a:avLst/>
            <a:gdLst/>
            <a:ahLst/>
            <a:cxnLst/>
            <a:rect l="l" t="t" r="r" b="b"/>
            <a:pathLst>
              <a:path w="7560228" h="5040152">
                <a:moveTo>
                  <a:pt x="0" y="0"/>
                </a:moveTo>
                <a:lnTo>
                  <a:pt x="7560228" y="0"/>
                </a:lnTo>
                <a:lnTo>
                  <a:pt x="7560228" y="5040152"/>
                </a:lnTo>
                <a:lnTo>
                  <a:pt x="0" y="5040152"/>
                </a:lnTo>
                <a:lnTo>
                  <a:pt x="0" y="0"/>
                </a:lnTo>
                <a:close/>
              </a:path>
            </a:pathLst>
          </a:custGeom>
          <a:blipFill>
            <a:blip r:embed="rId2"/>
            <a:stretch>
              <a:fillRect l="-18610" r="-18610"/>
            </a:stretch>
          </a:blipFill>
        </p:spPr>
      </p:sp>
      <p:grpSp>
        <p:nvGrpSpPr>
          <p:cNvPr id="5" name="Group 5"/>
          <p:cNvGrpSpPr/>
          <p:nvPr/>
        </p:nvGrpSpPr>
        <p:grpSpPr>
          <a:xfrm>
            <a:off x="953350" y="960823"/>
            <a:ext cx="7889409" cy="8695627"/>
            <a:chOff x="-100467" y="57150"/>
            <a:chExt cx="10519212" cy="11594170"/>
          </a:xfrm>
        </p:grpSpPr>
        <p:sp>
          <p:nvSpPr>
            <p:cNvPr id="6" name="TextBox 6"/>
            <p:cNvSpPr txBox="1"/>
            <p:nvPr/>
          </p:nvSpPr>
          <p:spPr>
            <a:xfrm>
              <a:off x="-100467" y="57150"/>
              <a:ext cx="10412866" cy="1231107"/>
            </a:xfrm>
            <a:prstGeom prst="rect">
              <a:avLst/>
            </a:prstGeom>
          </p:spPr>
          <p:txBody>
            <a:bodyPr lIns="0" tIns="0" rIns="0" bIns="0" rtlCol="0" anchor="t">
              <a:spAutoFit/>
            </a:bodyPr>
            <a:lstStyle/>
            <a:p>
              <a:pPr algn="l">
                <a:lnSpc>
                  <a:spcPts val="7150"/>
                </a:lnSpc>
              </a:pPr>
              <a:r>
                <a:rPr lang="en-US" sz="6500" dirty="0" smtClean="0">
                  <a:solidFill>
                    <a:srgbClr val="A17A4C"/>
                  </a:solidFill>
                  <a:latin typeface="Oswald"/>
                </a:rPr>
                <a:t>VIGNOBLE CALIFORNIEN</a:t>
              </a:r>
              <a:endParaRPr lang="en-US" sz="6500" dirty="0">
                <a:solidFill>
                  <a:srgbClr val="A17A4C"/>
                </a:solidFill>
                <a:latin typeface="Oswald"/>
              </a:endParaRPr>
            </a:p>
          </p:txBody>
        </p:sp>
        <p:sp>
          <p:nvSpPr>
            <p:cNvPr id="7" name="TextBox 7"/>
            <p:cNvSpPr txBox="1"/>
            <p:nvPr/>
          </p:nvSpPr>
          <p:spPr>
            <a:xfrm>
              <a:off x="0" y="1748299"/>
              <a:ext cx="10418745" cy="1436291"/>
            </a:xfrm>
            <a:prstGeom prst="rect">
              <a:avLst/>
            </a:prstGeom>
          </p:spPr>
          <p:txBody>
            <a:bodyPr lIns="0" tIns="0" rIns="0" bIns="0" rtlCol="0" anchor="t">
              <a:spAutoFit/>
            </a:bodyPr>
            <a:lstStyle/>
            <a:p>
              <a:pPr algn="l">
                <a:lnSpc>
                  <a:spcPts val="4180"/>
                </a:lnSpc>
              </a:pPr>
              <a:r>
                <a:rPr lang="en-US" sz="3800" spc="190" dirty="0" smtClean="0">
                  <a:solidFill>
                    <a:srgbClr val="52584D"/>
                  </a:solidFill>
                  <a:latin typeface="Oswald"/>
                </a:rPr>
                <a:t>UN PARTENARIAT FAMILIAL AVEC LES SEBASTIANI</a:t>
              </a:r>
              <a:endParaRPr lang="en-US" sz="3800" spc="190" dirty="0">
                <a:solidFill>
                  <a:srgbClr val="52584D"/>
                </a:solidFill>
                <a:latin typeface="Oswald"/>
              </a:endParaRPr>
            </a:p>
          </p:txBody>
        </p:sp>
        <p:sp>
          <p:nvSpPr>
            <p:cNvPr id="8" name="TextBox 8"/>
            <p:cNvSpPr txBox="1"/>
            <p:nvPr/>
          </p:nvSpPr>
          <p:spPr>
            <a:xfrm>
              <a:off x="0" y="3757534"/>
              <a:ext cx="10402328" cy="7893786"/>
            </a:xfrm>
            <a:prstGeom prst="rect">
              <a:avLst/>
            </a:prstGeom>
          </p:spPr>
          <p:txBody>
            <a:bodyPr lIns="0" tIns="0" rIns="0" bIns="0" rtlCol="0" anchor="t">
              <a:spAutoFit/>
            </a:bodyPr>
            <a:lstStyle/>
            <a:p>
              <a:pPr algn="just">
                <a:lnSpc>
                  <a:spcPts val="2939"/>
                </a:lnSpc>
              </a:pPr>
              <a:r>
                <a:rPr lang="fr-FR" sz="2099" dirty="0" smtClean="0">
                  <a:solidFill>
                    <a:srgbClr val="52584D"/>
                  </a:solidFill>
                  <a:latin typeface="Oswald"/>
                </a:rPr>
                <a:t>Le </a:t>
              </a:r>
              <a:r>
                <a:rPr lang="fr-FR" sz="2099" dirty="0">
                  <a:solidFill>
                    <a:srgbClr val="52584D"/>
                  </a:solidFill>
                  <a:latin typeface="Oswald"/>
                </a:rPr>
                <a:t>vignoble californien possède de nombreux </a:t>
              </a:r>
              <a:r>
                <a:rPr lang="fr-FR" sz="2099" dirty="0" smtClean="0">
                  <a:solidFill>
                    <a:srgbClr val="52584D"/>
                  </a:solidFill>
                  <a:latin typeface="Oswald"/>
                </a:rPr>
                <a:t>atouts. </a:t>
              </a:r>
              <a:r>
                <a:rPr lang="fr-FR" sz="2099" dirty="0">
                  <a:solidFill>
                    <a:srgbClr val="52584D"/>
                  </a:solidFill>
                  <a:latin typeface="Oswald"/>
                </a:rPr>
                <a:t>D'abord grâce à la géographie très diversifiée de l'État avec l'influence de l'océan, ensuite grâce à son climat très varié, les courants frais du Pacifique rencontrant le bouclier protecteur d'une chaîne de montagnes et de la vallée centrale. Le vignoble californien bénéficie de nombreux microclimats qui peuvent varier du plus frais au plus ensoleillé en l'espace de quelques kilomètres. Le facteur clé de la qualité du vignoble californien réside dans la relation entre la fraîcheur de l'océan Pacifique et la chaleur de l'arrière-pays. Ainsi, dans la vallée, on trouve des cépages de climat plus frais comme le pinot noir et le chardonnay. Dans toute la région, on trouve également </a:t>
              </a:r>
              <a:r>
                <a:rPr lang="fr-FR" sz="2099" dirty="0" smtClean="0">
                  <a:solidFill>
                    <a:srgbClr val="52584D"/>
                  </a:solidFill>
                  <a:latin typeface="Oswald"/>
                </a:rPr>
                <a:t>un très grand nombre de </a:t>
              </a:r>
              <a:r>
                <a:rPr lang="fr-FR" sz="2099" dirty="0">
                  <a:solidFill>
                    <a:srgbClr val="52584D"/>
                  </a:solidFill>
                  <a:latin typeface="Oswald"/>
                </a:rPr>
                <a:t>sols différents avec des graviers parfaitement drainés, de la chaux, des roches pauvres, des cendres volcaniques, du quartz et de la chaux sablonneuse. Toute cette diversité est un énorme avantage lorsqu'il s'agit de rechercher des chardonnays dans les endroits les plus favorables. Alors que le sol (et le sous-sol) champenois est principalement calcaire et donc crayeux, le vignoble californien est planté sur une multitude de sols différents avec des climats très variés.</a:t>
              </a:r>
            </a:p>
          </p:txBody>
        </p:sp>
      </p:grpSp>
    </p:spTree>
    <p:extLst>
      <p:ext uri="{BB962C8B-B14F-4D97-AF65-F5344CB8AC3E}">
        <p14:creationId xmlns:p14="http://schemas.microsoft.com/office/powerpoint/2010/main" val="29759529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68600" y="1091933"/>
            <a:ext cx="2430238" cy="8428571"/>
          </a:xfrm>
          <a:custGeom>
            <a:avLst/>
            <a:gdLst/>
            <a:ahLst/>
            <a:cxnLst/>
            <a:rect l="l" t="t" r="r" b="b"/>
            <a:pathLst>
              <a:path w="2430238" h="8428571">
                <a:moveTo>
                  <a:pt x="0" y="0"/>
                </a:moveTo>
                <a:lnTo>
                  <a:pt x="2430238" y="0"/>
                </a:lnTo>
                <a:lnTo>
                  <a:pt x="2430238" y="8428570"/>
                </a:lnTo>
                <a:lnTo>
                  <a:pt x="0" y="8428570"/>
                </a:lnTo>
                <a:lnTo>
                  <a:pt x="0" y="0"/>
                </a:lnTo>
                <a:close/>
              </a:path>
            </a:pathLst>
          </a:custGeom>
          <a:blipFill>
            <a:blip r:embed="rId2"/>
            <a:stretch>
              <a:fillRect l="-27023" r="-27023"/>
            </a:stretch>
          </a:blipFill>
        </p:spPr>
      </p:sp>
      <p:sp>
        <p:nvSpPr>
          <p:cNvPr id="3" name="Freeform 3"/>
          <p:cNvSpPr/>
          <p:nvPr/>
        </p:nvSpPr>
        <p:spPr>
          <a:xfrm>
            <a:off x="12192000" y="1257300"/>
            <a:ext cx="2767441" cy="8272192"/>
          </a:xfrm>
          <a:custGeom>
            <a:avLst/>
            <a:gdLst/>
            <a:ahLst/>
            <a:cxnLst/>
            <a:rect l="l" t="t" r="r" b="b"/>
            <a:pathLst>
              <a:path w="2767441" h="8272192">
                <a:moveTo>
                  <a:pt x="0" y="0"/>
                </a:moveTo>
                <a:lnTo>
                  <a:pt x="2767442" y="0"/>
                </a:lnTo>
                <a:lnTo>
                  <a:pt x="2767442" y="8272193"/>
                </a:lnTo>
                <a:lnTo>
                  <a:pt x="0" y="8272193"/>
                </a:lnTo>
                <a:lnTo>
                  <a:pt x="0" y="0"/>
                </a:lnTo>
                <a:close/>
              </a:path>
            </a:pathLst>
          </a:custGeom>
          <a:blipFill>
            <a:blip r:embed="rId3"/>
            <a:stretch>
              <a:fillRect l="-31789" t="-1890" r="-29501"/>
            </a:stretch>
          </a:blipFill>
        </p:spPr>
      </p:sp>
      <p:sp>
        <p:nvSpPr>
          <p:cNvPr id="4" name="Freeform 4"/>
          <p:cNvSpPr/>
          <p:nvPr/>
        </p:nvSpPr>
        <p:spPr>
          <a:xfrm>
            <a:off x="6369875" y="1436203"/>
            <a:ext cx="2364423" cy="7914387"/>
          </a:xfrm>
          <a:custGeom>
            <a:avLst/>
            <a:gdLst/>
            <a:ahLst/>
            <a:cxnLst/>
            <a:rect l="l" t="t" r="r" b="b"/>
            <a:pathLst>
              <a:path w="2364423" h="7914387">
                <a:moveTo>
                  <a:pt x="0" y="0"/>
                </a:moveTo>
                <a:lnTo>
                  <a:pt x="2364423" y="0"/>
                </a:lnTo>
                <a:lnTo>
                  <a:pt x="2364423" y="7914387"/>
                </a:lnTo>
                <a:lnTo>
                  <a:pt x="0" y="7914387"/>
                </a:lnTo>
                <a:lnTo>
                  <a:pt x="0" y="0"/>
                </a:lnTo>
                <a:close/>
              </a:path>
            </a:pathLst>
          </a:custGeom>
          <a:blipFill>
            <a:blip r:embed="rId4"/>
            <a:stretch>
              <a:fillRect/>
            </a:stretch>
          </a:blipFill>
        </p:spPr>
      </p:sp>
      <p:sp>
        <p:nvSpPr>
          <p:cNvPr id="5" name="TextBox 5"/>
          <p:cNvSpPr txBox="1"/>
          <p:nvPr/>
        </p:nvSpPr>
        <p:spPr>
          <a:xfrm>
            <a:off x="6122803" y="9312490"/>
            <a:ext cx="2854613" cy="621030"/>
          </a:xfrm>
          <a:prstGeom prst="rect">
            <a:avLst/>
          </a:prstGeom>
        </p:spPr>
        <p:txBody>
          <a:bodyPr lIns="0" tIns="0" rIns="0" bIns="0" rtlCol="0" anchor="t">
            <a:spAutoFit/>
          </a:bodyPr>
          <a:lstStyle/>
          <a:p>
            <a:pPr algn="ctr">
              <a:lnSpc>
                <a:spcPts val="2519"/>
              </a:lnSpc>
            </a:pPr>
            <a:r>
              <a:rPr lang="en-US" sz="1799" dirty="0">
                <a:solidFill>
                  <a:srgbClr val="52584D"/>
                </a:solidFill>
                <a:latin typeface="Oswald Bold"/>
              </a:rPr>
              <a:t>LOUIS POMMERY CALIFORNIA</a:t>
            </a:r>
          </a:p>
          <a:p>
            <a:pPr algn="ctr">
              <a:lnSpc>
                <a:spcPts val="2519"/>
              </a:lnSpc>
            </a:pPr>
            <a:r>
              <a:rPr lang="en-US" sz="1799" dirty="0">
                <a:solidFill>
                  <a:srgbClr val="52584D"/>
                </a:solidFill>
                <a:latin typeface="Oswald Bold"/>
              </a:rPr>
              <a:t>BRUT</a:t>
            </a:r>
          </a:p>
        </p:txBody>
      </p:sp>
      <p:sp>
        <p:nvSpPr>
          <p:cNvPr id="6" name="TextBox 6"/>
          <p:cNvSpPr txBox="1"/>
          <p:nvPr/>
        </p:nvSpPr>
        <p:spPr>
          <a:xfrm>
            <a:off x="9158390" y="9312490"/>
            <a:ext cx="2854613" cy="621030"/>
          </a:xfrm>
          <a:prstGeom prst="rect">
            <a:avLst/>
          </a:prstGeom>
        </p:spPr>
        <p:txBody>
          <a:bodyPr lIns="0" tIns="0" rIns="0" bIns="0" rtlCol="0" anchor="t">
            <a:spAutoFit/>
          </a:bodyPr>
          <a:lstStyle/>
          <a:p>
            <a:pPr algn="ctr">
              <a:lnSpc>
                <a:spcPts val="2519"/>
              </a:lnSpc>
            </a:pPr>
            <a:r>
              <a:rPr lang="en-US" sz="1799">
                <a:solidFill>
                  <a:srgbClr val="52584D"/>
                </a:solidFill>
                <a:latin typeface="Oswald Bold"/>
              </a:rPr>
              <a:t>LOUIS POMMERY CALIFORNIA</a:t>
            </a:r>
          </a:p>
          <a:p>
            <a:pPr algn="ctr">
              <a:lnSpc>
                <a:spcPts val="2519"/>
              </a:lnSpc>
            </a:pPr>
            <a:r>
              <a:rPr lang="en-US" sz="1799">
                <a:solidFill>
                  <a:srgbClr val="52584D"/>
                </a:solidFill>
                <a:latin typeface="Oswald Bold"/>
              </a:rPr>
              <a:t>ROSÉ</a:t>
            </a:r>
          </a:p>
        </p:txBody>
      </p:sp>
      <p:sp>
        <p:nvSpPr>
          <p:cNvPr id="7" name="TextBox 7"/>
          <p:cNvSpPr txBox="1"/>
          <p:nvPr/>
        </p:nvSpPr>
        <p:spPr>
          <a:xfrm>
            <a:off x="12192000" y="9312490"/>
            <a:ext cx="2854613" cy="621030"/>
          </a:xfrm>
          <a:prstGeom prst="rect">
            <a:avLst/>
          </a:prstGeom>
        </p:spPr>
        <p:txBody>
          <a:bodyPr lIns="0" tIns="0" rIns="0" bIns="0" rtlCol="0" anchor="t">
            <a:spAutoFit/>
          </a:bodyPr>
          <a:lstStyle/>
          <a:p>
            <a:pPr algn="ctr">
              <a:lnSpc>
                <a:spcPts val="2519"/>
              </a:lnSpc>
            </a:pPr>
            <a:r>
              <a:rPr lang="en-US" sz="1799">
                <a:solidFill>
                  <a:srgbClr val="52584D"/>
                </a:solidFill>
                <a:latin typeface="Oswald Bold"/>
              </a:rPr>
              <a:t>LOUIS POMMERY</a:t>
            </a:r>
          </a:p>
          <a:p>
            <a:pPr algn="ctr">
              <a:lnSpc>
                <a:spcPts val="2519"/>
              </a:lnSpc>
            </a:pPr>
            <a:r>
              <a:rPr lang="en-US" sz="1799">
                <a:solidFill>
                  <a:srgbClr val="52584D"/>
                </a:solidFill>
                <a:latin typeface="Oswald Bold"/>
              </a:rPr>
              <a:t>CARNEROS</a:t>
            </a:r>
          </a:p>
        </p:txBody>
      </p:sp>
      <p:sp>
        <p:nvSpPr>
          <p:cNvPr id="8" name="Rectangle 7"/>
          <p:cNvSpPr/>
          <p:nvPr/>
        </p:nvSpPr>
        <p:spPr>
          <a:xfrm>
            <a:off x="420391" y="899465"/>
            <a:ext cx="5841664" cy="823302"/>
          </a:xfrm>
          <a:prstGeom prst="rect">
            <a:avLst/>
          </a:prstGeom>
        </p:spPr>
        <p:txBody>
          <a:bodyPr wrap="none">
            <a:spAutoFit/>
          </a:bodyPr>
          <a:lstStyle/>
          <a:p>
            <a:pPr lvl="0" algn="ctr">
              <a:lnSpc>
                <a:spcPts val="5740"/>
              </a:lnSpc>
              <a:spcBef>
                <a:spcPct val="0"/>
              </a:spcBef>
            </a:pPr>
            <a:r>
              <a:rPr lang="en-US" sz="4100" dirty="0" smtClean="0">
                <a:solidFill>
                  <a:srgbClr val="916D43"/>
                </a:solidFill>
                <a:latin typeface="Oswald"/>
              </a:rPr>
              <a:t>LOUIS POMMERY CALIFORNIA</a:t>
            </a:r>
            <a:endParaRPr lang="en-US" sz="4100" dirty="0">
              <a:solidFill>
                <a:srgbClr val="916D43"/>
              </a:solidFill>
              <a:latin typeface="Oswald"/>
            </a:endParaRPr>
          </a:p>
        </p:txBody>
      </p:sp>
    </p:spTree>
    <p:extLst>
      <p:ext uri="{BB962C8B-B14F-4D97-AF65-F5344CB8AC3E}">
        <p14:creationId xmlns:p14="http://schemas.microsoft.com/office/powerpoint/2010/main" val="1700107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393845"/>
            <a:ext cx="18288000" cy="9501028"/>
          </a:xfrm>
          <a:prstGeom prst="rect">
            <a:avLst/>
          </a:prstGeom>
          <a:solidFill>
            <a:srgbClr val="D9D9D9">
              <a:alpha val="30980"/>
            </a:srgbClr>
          </a:solidFill>
        </p:spPr>
      </p:sp>
      <p:sp>
        <p:nvSpPr>
          <p:cNvPr id="3" name="Freeform 3"/>
          <p:cNvSpPr/>
          <p:nvPr/>
        </p:nvSpPr>
        <p:spPr>
          <a:xfrm>
            <a:off x="4692159" y="3927523"/>
            <a:ext cx="8903681" cy="2433673"/>
          </a:xfrm>
          <a:custGeom>
            <a:avLst/>
            <a:gdLst/>
            <a:ahLst/>
            <a:cxnLst/>
            <a:rect l="l" t="t" r="r" b="b"/>
            <a:pathLst>
              <a:path w="8903681" h="2433673">
                <a:moveTo>
                  <a:pt x="0" y="0"/>
                </a:moveTo>
                <a:lnTo>
                  <a:pt x="8903682" y="0"/>
                </a:lnTo>
                <a:lnTo>
                  <a:pt x="8903682" y="2433673"/>
                </a:lnTo>
                <a:lnTo>
                  <a:pt x="0" y="2433673"/>
                </a:lnTo>
                <a:lnTo>
                  <a:pt x="0" y="0"/>
                </a:lnTo>
                <a:close/>
              </a:path>
            </a:pathLst>
          </a:custGeom>
          <a:blipFill>
            <a:blip r:embed="rId2"/>
            <a:stretch>
              <a:fillRect l="-76" r="-76"/>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05973" y="4738540"/>
            <a:ext cx="1058521" cy="779664"/>
          </a:xfrm>
          <a:custGeom>
            <a:avLst/>
            <a:gdLst/>
            <a:ahLst/>
            <a:cxnLst/>
            <a:rect l="l" t="t" r="r" b="b"/>
            <a:pathLst>
              <a:path w="1058521" h="779664">
                <a:moveTo>
                  <a:pt x="0" y="0"/>
                </a:moveTo>
                <a:lnTo>
                  <a:pt x="1058522" y="0"/>
                </a:lnTo>
                <a:lnTo>
                  <a:pt x="1058522" y="779664"/>
                </a:lnTo>
                <a:lnTo>
                  <a:pt x="0" y="779664"/>
                </a:lnTo>
                <a:lnTo>
                  <a:pt x="0" y="0"/>
                </a:lnTo>
                <a:close/>
              </a:path>
            </a:pathLst>
          </a:custGeom>
          <a:blipFill>
            <a:blip r:embed="rId2"/>
            <a:stretch>
              <a:fillRect/>
            </a:stretch>
          </a:blipFill>
        </p:spPr>
      </p:sp>
      <p:sp>
        <p:nvSpPr>
          <p:cNvPr id="3" name="Freeform 3"/>
          <p:cNvSpPr/>
          <p:nvPr/>
        </p:nvSpPr>
        <p:spPr>
          <a:xfrm>
            <a:off x="8525873" y="3856421"/>
            <a:ext cx="1236254" cy="1764238"/>
          </a:xfrm>
          <a:custGeom>
            <a:avLst/>
            <a:gdLst/>
            <a:ahLst/>
            <a:cxnLst/>
            <a:rect l="l" t="t" r="r" b="b"/>
            <a:pathLst>
              <a:path w="1236254" h="1764238">
                <a:moveTo>
                  <a:pt x="0" y="0"/>
                </a:moveTo>
                <a:lnTo>
                  <a:pt x="1236254" y="0"/>
                </a:lnTo>
                <a:lnTo>
                  <a:pt x="1236254" y="1764238"/>
                </a:lnTo>
                <a:lnTo>
                  <a:pt x="0" y="1764238"/>
                </a:lnTo>
                <a:lnTo>
                  <a:pt x="0" y="0"/>
                </a:lnTo>
                <a:close/>
              </a:path>
            </a:pathLst>
          </a:custGeom>
          <a:blipFill>
            <a:blip r:embed="rId3"/>
            <a:stretch>
              <a:fillRect/>
            </a:stretch>
          </a:blipFill>
        </p:spPr>
      </p:sp>
      <p:sp>
        <p:nvSpPr>
          <p:cNvPr id="4" name="Freeform 4"/>
          <p:cNvSpPr/>
          <p:nvPr/>
        </p:nvSpPr>
        <p:spPr>
          <a:xfrm>
            <a:off x="14487267" y="4738540"/>
            <a:ext cx="1140545" cy="441566"/>
          </a:xfrm>
          <a:custGeom>
            <a:avLst/>
            <a:gdLst/>
            <a:ahLst/>
            <a:cxnLst/>
            <a:rect l="l" t="t" r="r" b="b"/>
            <a:pathLst>
              <a:path w="1140545" h="441566">
                <a:moveTo>
                  <a:pt x="0" y="0"/>
                </a:moveTo>
                <a:lnTo>
                  <a:pt x="1140545" y="0"/>
                </a:lnTo>
                <a:lnTo>
                  <a:pt x="1140545" y="441566"/>
                </a:lnTo>
                <a:lnTo>
                  <a:pt x="0" y="441566"/>
                </a:lnTo>
                <a:lnTo>
                  <a:pt x="0" y="0"/>
                </a:lnTo>
                <a:close/>
              </a:path>
            </a:pathLst>
          </a:custGeom>
          <a:blipFill>
            <a:blip r:embed="rId4"/>
            <a:stretch>
              <a:fillRect t="-79916" b="-105830"/>
            </a:stretch>
          </a:blipFill>
        </p:spPr>
      </p:sp>
      <p:sp>
        <p:nvSpPr>
          <p:cNvPr id="5" name="TextBox 5"/>
          <p:cNvSpPr txBox="1"/>
          <p:nvPr/>
        </p:nvSpPr>
        <p:spPr>
          <a:xfrm>
            <a:off x="4763691" y="1044032"/>
            <a:ext cx="9333309" cy="2000548"/>
          </a:xfrm>
          <a:prstGeom prst="rect">
            <a:avLst/>
          </a:prstGeom>
        </p:spPr>
        <p:txBody>
          <a:bodyPr wrap="square" lIns="0" tIns="0" rIns="0" bIns="0" rtlCol="0" anchor="t">
            <a:spAutoFit/>
          </a:bodyPr>
          <a:lstStyle/>
          <a:p>
            <a:pPr algn="ctr">
              <a:lnSpc>
                <a:spcPts val="7840"/>
              </a:lnSpc>
              <a:spcBef>
                <a:spcPct val="0"/>
              </a:spcBef>
            </a:pPr>
            <a:r>
              <a:rPr lang="fr-FR" sz="5600" dirty="0" smtClean="0">
                <a:solidFill>
                  <a:srgbClr val="916D43"/>
                </a:solidFill>
                <a:latin typeface="Oswald Bold"/>
              </a:rPr>
              <a:t>NOTRE ENGAGEMENT POUR l’ENVIRONNEMENT</a:t>
            </a:r>
            <a:endParaRPr lang="en-US" sz="5600" dirty="0">
              <a:solidFill>
                <a:srgbClr val="916D43"/>
              </a:solidFill>
              <a:latin typeface="Oswald Bold"/>
            </a:endParaRPr>
          </a:p>
        </p:txBody>
      </p:sp>
      <p:sp>
        <p:nvSpPr>
          <p:cNvPr id="6" name="TextBox 6"/>
          <p:cNvSpPr txBox="1"/>
          <p:nvPr/>
        </p:nvSpPr>
        <p:spPr>
          <a:xfrm>
            <a:off x="1332297" y="5480104"/>
            <a:ext cx="3431394" cy="2123787"/>
          </a:xfrm>
          <a:prstGeom prst="rect">
            <a:avLst/>
          </a:prstGeom>
        </p:spPr>
        <p:txBody>
          <a:bodyPr lIns="0" tIns="0" rIns="0" bIns="0" rtlCol="0" anchor="t">
            <a:spAutoFit/>
          </a:bodyPr>
          <a:lstStyle/>
          <a:p>
            <a:pPr algn="just">
              <a:lnSpc>
                <a:spcPts val="2758"/>
              </a:lnSpc>
              <a:spcBef>
                <a:spcPct val="0"/>
              </a:spcBef>
            </a:pPr>
            <a:r>
              <a:rPr lang="fr-FR" sz="1970" dirty="0">
                <a:solidFill>
                  <a:srgbClr val="545454"/>
                </a:solidFill>
                <a:latin typeface="Oswald"/>
              </a:rPr>
              <a:t>Engagement qui respecte les principes du Global Compact</a:t>
            </a:r>
          </a:p>
          <a:p>
            <a:pPr algn="just">
              <a:lnSpc>
                <a:spcPts val="2758"/>
              </a:lnSpc>
              <a:spcBef>
                <a:spcPct val="0"/>
              </a:spcBef>
            </a:pPr>
            <a:r>
              <a:rPr lang="fr-FR" sz="1970" dirty="0">
                <a:solidFill>
                  <a:srgbClr val="545454"/>
                </a:solidFill>
                <a:latin typeface="Oswald"/>
              </a:rPr>
              <a:t>10 principes dans les domaines des droits de l’homme, du droit du travail, la protection de l’environnement et la lutte contre la corruption.</a:t>
            </a:r>
          </a:p>
        </p:txBody>
      </p:sp>
      <p:sp>
        <p:nvSpPr>
          <p:cNvPr id="7" name="TextBox 7"/>
          <p:cNvSpPr txBox="1"/>
          <p:nvPr/>
        </p:nvSpPr>
        <p:spPr>
          <a:xfrm>
            <a:off x="6662692" y="5480104"/>
            <a:ext cx="4962615" cy="1764714"/>
          </a:xfrm>
          <a:prstGeom prst="rect">
            <a:avLst/>
          </a:prstGeom>
        </p:spPr>
        <p:txBody>
          <a:bodyPr lIns="0" tIns="0" rIns="0" bIns="0" rtlCol="0" anchor="t">
            <a:spAutoFit/>
          </a:bodyPr>
          <a:lstStyle/>
          <a:p>
            <a:pPr algn="just">
              <a:lnSpc>
                <a:spcPts val="2758"/>
              </a:lnSpc>
              <a:spcBef>
                <a:spcPct val="0"/>
              </a:spcBef>
            </a:pPr>
            <a:r>
              <a:rPr lang="fr-FR" sz="1970" dirty="0">
                <a:solidFill>
                  <a:srgbClr val="52584D"/>
                </a:solidFill>
                <a:latin typeface="Oswald"/>
              </a:rPr>
              <a:t>Sur la base de cette conviction, nous avons créé notre propre charte éthique basée sur 6 valeurs et 19 engagements de la préservation de l’environnement à la qualité contrôle, l’innovation, au management humain, la </a:t>
            </a:r>
            <a:r>
              <a:rPr lang="fr-FR" sz="1970" dirty="0" smtClean="0">
                <a:solidFill>
                  <a:srgbClr val="52584D"/>
                </a:solidFill>
                <a:latin typeface="Oswald"/>
              </a:rPr>
              <a:t>communication </a:t>
            </a:r>
            <a:r>
              <a:rPr lang="fr-FR" sz="1970" dirty="0">
                <a:solidFill>
                  <a:srgbClr val="52584D"/>
                </a:solidFill>
                <a:latin typeface="Oswald"/>
              </a:rPr>
              <a:t>et le savoir-faire.</a:t>
            </a:r>
          </a:p>
        </p:txBody>
      </p:sp>
      <p:sp>
        <p:nvSpPr>
          <p:cNvPr id="8" name="TextBox 8"/>
          <p:cNvSpPr txBox="1"/>
          <p:nvPr/>
        </p:nvSpPr>
        <p:spPr>
          <a:xfrm>
            <a:off x="12855779" y="5480104"/>
            <a:ext cx="4403521" cy="1436291"/>
          </a:xfrm>
          <a:prstGeom prst="rect">
            <a:avLst/>
          </a:prstGeom>
        </p:spPr>
        <p:txBody>
          <a:bodyPr lIns="0" tIns="0" rIns="0" bIns="0" rtlCol="0" anchor="t">
            <a:spAutoFit/>
          </a:bodyPr>
          <a:lstStyle/>
          <a:p>
            <a:pPr algn="just">
              <a:lnSpc>
                <a:spcPts val="2758"/>
              </a:lnSpc>
              <a:spcBef>
                <a:spcPct val="0"/>
              </a:spcBef>
            </a:pPr>
            <a:r>
              <a:rPr lang="fr-FR" sz="1970" dirty="0">
                <a:solidFill>
                  <a:srgbClr val="52584D"/>
                </a:solidFill>
                <a:latin typeface="Oswald"/>
              </a:rPr>
              <a:t>Nous devenons une « Société à Mission » c’est à dire une entreprise qui contribue à répondre aux enjeux sociaux, sociétaux et aux défis environnementaux.</a:t>
            </a:r>
          </a:p>
        </p:txBody>
      </p:sp>
      <p:sp>
        <p:nvSpPr>
          <p:cNvPr id="9" name="Freeform 9"/>
          <p:cNvSpPr/>
          <p:nvPr/>
        </p:nvSpPr>
        <p:spPr>
          <a:xfrm>
            <a:off x="15102796" y="324328"/>
            <a:ext cx="3185204" cy="870622"/>
          </a:xfrm>
          <a:custGeom>
            <a:avLst/>
            <a:gdLst/>
            <a:ahLst/>
            <a:cxnLst/>
            <a:rect l="l" t="t" r="r" b="b"/>
            <a:pathLst>
              <a:path w="3185204" h="870622">
                <a:moveTo>
                  <a:pt x="0" y="0"/>
                </a:moveTo>
                <a:lnTo>
                  <a:pt x="3185204" y="0"/>
                </a:lnTo>
                <a:lnTo>
                  <a:pt x="3185204" y="870623"/>
                </a:lnTo>
                <a:lnTo>
                  <a:pt x="0" y="870623"/>
                </a:lnTo>
                <a:lnTo>
                  <a:pt x="0" y="0"/>
                </a:lnTo>
                <a:close/>
              </a:path>
            </a:pathLst>
          </a:custGeom>
          <a:blipFill>
            <a:blip r:embed="rId5"/>
            <a:stretch>
              <a:fillRect/>
            </a:stretch>
          </a:blipFill>
        </p:spPr>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a:stretch>
        </a:blipFill>
      </a:spPr>
      <a:bodyPr/>
      <a:lstStyle/>
    </a:spDef>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1640</TotalTime>
  <Words>7133</Words>
  <Application>Microsoft Office PowerPoint</Application>
  <PresentationFormat>Personnalisé</PresentationFormat>
  <Paragraphs>657</Paragraphs>
  <Slides>88</Slides>
  <Notes>4</Notes>
  <HiddenSlides>0</HiddenSlides>
  <MMClips>0</MMClips>
  <ScaleCrop>false</ScaleCrop>
  <HeadingPairs>
    <vt:vector size="6" baseType="variant">
      <vt:variant>
        <vt:lpstr>Polices utilisées</vt:lpstr>
      </vt:variant>
      <vt:variant>
        <vt:i4>15</vt:i4>
      </vt:variant>
      <vt:variant>
        <vt:lpstr>Thème</vt:lpstr>
      </vt:variant>
      <vt:variant>
        <vt:i4>11</vt:i4>
      </vt:variant>
      <vt:variant>
        <vt:lpstr>Titres des diapositives</vt:lpstr>
      </vt:variant>
      <vt:variant>
        <vt:i4>88</vt:i4>
      </vt:variant>
    </vt:vector>
  </HeadingPairs>
  <TitlesOfParts>
    <vt:vector size="114" baseType="lpstr">
      <vt:lpstr>DIN Pro</vt:lpstr>
      <vt:lpstr>Montserrat Classic</vt:lpstr>
      <vt:lpstr>DIN Pro Italics</vt:lpstr>
      <vt:lpstr>Montserrat Light Bold</vt:lpstr>
      <vt:lpstr>Cochin</vt:lpstr>
      <vt:lpstr>Argent Bold</vt:lpstr>
      <vt:lpstr>Montserrat Light</vt:lpstr>
      <vt:lpstr>Calibri</vt:lpstr>
      <vt:lpstr>Bakerie Bold</vt:lpstr>
      <vt:lpstr>DIN Condensed Bold</vt:lpstr>
      <vt:lpstr>Oswald</vt:lpstr>
      <vt:lpstr>Open Sans</vt:lpstr>
      <vt:lpstr>DIN Condensed</vt:lpstr>
      <vt:lpstr>Oswald Bold</vt:lpstr>
      <vt:lpstr>Arial</vt:lpstr>
      <vt:lpstr>Office Theme</vt:lpstr>
      <vt:lpstr>1_Office Theme</vt:lpstr>
      <vt:lpstr>2_Office Theme</vt:lpstr>
      <vt:lpstr>4_Office Theme</vt:lpstr>
      <vt:lpstr>3_Office Theme</vt:lpstr>
      <vt:lpstr>5_Office Theme</vt:lpstr>
      <vt:lpstr>6_Office Theme</vt:lpstr>
      <vt:lpstr>7_Office Theme</vt:lpstr>
      <vt:lpstr>8_Office Theme</vt:lpstr>
      <vt:lpstr>9_Office Theme</vt:lpstr>
      <vt:lpstr>10_Office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ACCOR Vranken-Pommery Monopole</dc:title>
  <dc:creator>BRYCOVE Emma</dc:creator>
  <cp:lastModifiedBy>PREVOTEAU Florence</cp:lastModifiedBy>
  <cp:revision>159</cp:revision>
  <dcterms:created xsi:type="dcterms:W3CDTF">2006-08-16T00:00:00Z</dcterms:created>
  <dcterms:modified xsi:type="dcterms:W3CDTF">2024-07-17T09:49:11Z</dcterms:modified>
  <dc:identifier>DAF9O4aYUKY</dc:identifier>
</cp:coreProperties>
</file>