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verture" id="{fe5a7ade-63e0-12b6-cebc-228caebafe1d}">
          <p14:sldIdLst>
            <p14:sldId id="256"/>
          </p14:sldIdLst>
        </p14:section>
        <p14:section name="Problème" id="{c079f533-a260-2df4-ad60-20452832c73f}">
          <p14:sldIdLst>
            <p14:sldId id="257"/>
            <p14:sldId id="258"/>
          </p14:sldIdLst>
        </p14:section>
        <p14:section name="Solution" id="{b4af4ed5-ad9f-5047-47b0-91ce63c34279}">
          <p14:sldIdLst>
            <p14:sldId id="259"/>
            <p14:sldId id="260"/>
          </p14:sldIdLst>
        </p14:section>
        <p14:section name="Preuves" id="{450f25a9-eab3-045f-4060-4314d58fdeb4}">
          <p14:sldIdLst>
            <p14:sldId id="261"/>
            <p14:sldId id="262"/>
            <p14:sldId id="263"/>
          </p14:sldIdLst>
        </p14:section>
        <p14:section name="Conclusion" id="{a18107e3-58ac-1a66-fb7e-764bb077da36}">
          <p14:sldIdLst>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Kairntech, c'est une plateforme IA clé en main pour construire des assistants métier sur vos documents confidentiels, directement dans votre environnement.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L'IA bureautique s'est installée dans les usages personnels. L'enjeu, désormais, ce sont les usages d'équipe qui transforment les processus métier. Trois freins se dressent : la criticité (sécurité, souveraineté, gouvernance, responsabilité), la nécessité d'une vision transverse, et surtout l'adoption — la technique est le plus simple, il faut contrôler la qualité et accompagner le changement. Le SaaS grand public n'est pas la bonne réponse. Kairntech, 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Achats, ventes, RH, compliance, juridique : chaque direction traite des dossiers lourds et sensibles. L'enjeu n'est pas seulement la confidentialité : les équipes doivent garder l'autonomie, la maîtrise et le contrôle de la qualité. Le gain est le même partout : efficacité et qualité.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livrons une plateforme clé en main pour construire des assistants métier. La différence avec un assistant individuel et bureautique comme Copilot : ce sont des assistants d'équipe, branchés sur vos bases documentaires, installés chez vous, avec le LLM de confiance de votre choix.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Exemple concret : l'assistant achats. Il accompagne l'acheteur à chaque étape de l'appel d'offres, du cahier des charges à la soutenance. Chaque réponse est sourcée, et c'est toujours l'acheteur qui valide. Résultat : efficacité et qualité à chaque étape, décision finale toujours humaine.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production chez Cairn.info en recherche documentaire, 100 % souverain ; à l'AFP sur les achats, les RH, les ventes, le marketing, le juridique et la déontologie, avec un assistant RH complexe livré en 3 jours ; chez Boehringer Ingelheim en compliance, avec des réponses aux questions des autorités en quelques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Pourquoi nous : un socle éprouvé, configuré pour votre métier, installé chez vous avec vos données et, en option, vos LLM.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Résultat : un premier workflow d'équipe métier opérationnel en 2 semaines au lieu de 6 mois. Kairntech est aussi partenaire de France 2030 avec MediaGen, du Fonds européen de la défense avec NEMO, et sur le podium des deux challenges EvalLLM 2026 de l'AMIAD, l'agence IA du ministère des Armées.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que nous proposons : un processus métier en production en 2 semaines, sur vos propres documents, dans votre environnement. Question d'ouverture : quel processus aurait le plus d'impact chez vous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 Title">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 Content">
    <p:bg>
      <p:bgPr>
        <a:solidFill>
          <a:schemeClr val="tx1"/>
        </a:solidFill>
      </p:bgPr>
    </p:bg>
    <p:spTree>
      <p:nvGrpSpPr>
        <p:cNvPr id="1" name=""/>
        <p:cNvGrpSpPr/>
        <p:nvPr/>
      </p:nvGrpSpPr>
      <p:grpSpPr>
        <a:xfrm>
          <a:off x="0" y="0"/>
          <a:ext cx="0" cy="0"/>
          <a:chOff x="0" y="0"/>
          <a:chExt cx="0" cy="0"/>
        </a:xfrm>
      </p:grpSpPr>
      <p:pic>
        <p:nvPicPr>
          <p:cNvPr id="2" name="Image 0" descr="logo-white.png">    </p:cNvPr>
          <p:cNvPicPr>
            <a:picLocks noChangeAspect="1"/>
          </p:cNvPicPr>
          <p:nvPr/>
        </p:nvPicPr>
        <p:blipFill>
          <a:blip r:embed="rId1"/>
          <a:stretch>
            <a:fillRect/>
          </a:stretch>
        </p:blipFill>
        <p:spPr>
          <a:xfrm>
            <a:off x="548640" y="384048"/>
            <a:ext cx="1234440" cy="222199"/>
          </a:xfrm>
          <a:prstGeom prst="rect">
            <a:avLst/>
          </a:prstGeom>
        </p:spPr>
      </p:pic>
      <p:sp>
        <p:nvSpPr>
          <p:cNvPr id="3" name="Text 0"/>
          <p:cNvSpPr/>
          <p:nvPr>
            <p:ph idx="101" type="body" hasCustomPrompt="1"/>
          </p:nvPr>
        </p:nvSpPr>
        <p:spPr>
          <a:xfrm>
            <a:off x="548640" y="841248"/>
            <a:ext cx="11064240" cy="329184"/>
          </a:xfrm>
          <a:prstGeom prst="rect">
            <a:avLst/>
          </a:prstGeom>
          <a:noFill/>
          <a:ln/>
        </p:spPr>
        <p:txBody>
          <a:bodyPr wrap="square" rtlCol="0"/>
          <a:lstStyle>
            <a:lvl1pPr indent="0" marL="0">
              <a:buNone/>
              <a:defRPr lang="en-US" sz="1300" b="1" spc="300" kern="0" dirty="0">
                <a:solidFill>
                  <a:schemeClr val="accent1"/>
                </a:solidFill>
              </a:defRPr>
            </a:lvl1pPr>
          </a:lstStyle>
          <a:p>
            <a:pPr indent="0" marL="0">
              <a:buNone/>
            </a:pPr>
            <a:endParaRPr lang="en-US" sz="1300" dirty="0"/>
          </a:p>
        </p:txBody>
      </p:sp>
      <p:sp>
        <p:nvSpPr>
          <p:cNvPr id="4" name="Text 0"/>
          <p:cNvSpPr/>
          <p:nvPr>
            <p:ph idx="102" type="title" hasCustomPrompt="1"/>
          </p:nvPr>
        </p:nvSpPr>
        <p:spPr>
          <a:xfrm>
            <a:off x="548640" y="1188720"/>
            <a:ext cx="11064240" cy="1051560"/>
          </a:xfrm>
          <a:prstGeom prst="rect">
            <a:avLst/>
          </a:prstGeom>
          <a:noFill/>
          <a:ln/>
        </p:spPr>
        <p:txBody>
          <a:bodyPr wrap="square" rtlCol="0"/>
          <a:lstStyle>
            <a:lvl1pPr algn="l" indent="0" marL="0">
              <a:lnSpc>
                <a:spcPct val="95000"/>
              </a:lnSpc>
              <a:buNone/>
              <a:defRPr lang="en-US" sz="3400" b="1" dirty="0">
                <a:solidFill>
                  <a:schemeClr val="bg1"/>
                </a:solidFill>
              </a:defRPr>
            </a:lvl1pPr>
          </a:lstStyle>
          <a:p>
            <a:pPr algn="l" indent="0" marL="0">
              <a:lnSpc>
                <a:spcPct val="95000"/>
              </a:lnSpc>
              <a:buNone/>
            </a:pPr>
            <a:endParaRPr lang="en-US" sz="3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hero" descr="logo-white.png">    </p:cNvPr>
          <p:cNvPicPr>
            <a:picLocks noChangeAspect="1"/>
          </p:cNvPicPr>
          <p:nvPr/>
        </p:nvPicPr>
        <p:blipFill>
          <a:blip r:embed="rId1"/>
          <a:stretch>
            <a:fillRect/>
          </a:stretch>
        </p:blipFill>
        <p:spPr>
          <a:xfrm>
            <a:off x="594360" y="685800"/>
            <a:ext cx="2377440" cy="427939"/>
          </a:xfrm>
          <a:prstGeom prst="rect">
            <a:avLst/>
          </a:prstGeom>
        </p:spPr>
      </p:pic>
      <p:sp>
        <p:nvSpPr>
          <p:cNvPr id="3" name="title"/>
          <p:cNvSpPr txBox="1"/>
          <p:nvPr/>
        </p:nvSpPr>
        <p:spPr>
          <a:xfrm>
            <a:off x="594360" y="2011680"/>
            <a:ext cx="8595360" cy="1463040"/>
          </a:xfrm>
          <a:prstGeom prst="rect">
            <a:avLst/>
          </a:prstGeom>
          <a:noFill/>
          <a:ln/>
        </p:spPr>
        <p:txBody>
          <a:bodyPr wrap="square" lIns="0" tIns="0" rIns="0" bIns="0" rtlCol="0" anchor="ctr"/>
          <a:lstStyle/>
          <a:p>
            <a:pPr indent="0" marL="0">
              <a:buNone/>
            </a:pPr>
            <a:r>
              <a:rPr lang="en-US" sz="4000" b="1" dirty="0">
                <a:solidFill>
                  <a:schemeClr val="bg1"/>
                </a:solidFill>
                <a:latin typeface="Manrope" pitchFamily="34" charset="0"/>
                <a:ea typeface="Manrope" pitchFamily="34" charset="-122"/>
                <a:cs typeface="Manrope" pitchFamily="34" charset="-120"/>
              </a:rPr>
              <a:t>Des assistants IA métier,</a:t>
            </a:r>
            <a:endParaRPr lang="en-US" sz="4000" dirty="0"/>
          </a:p>
          <a:p>
            <a:pPr indent="0" marL="0">
              <a:buNone/>
            </a:pPr>
            <a:r>
              <a:rPr lang="en-US" sz="4000" b="1" dirty="0">
                <a:solidFill>
                  <a:schemeClr val="bg1"/>
                </a:solidFill>
                <a:latin typeface="Manrope" pitchFamily="34" charset="0"/>
                <a:ea typeface="Manrope" pitchFamily="34" charset="-122"/>
                <a:cs typeface="Manrope" pitchFamily="34" charset="-120"/>
              </a:rPr>
              <a:t>sur vos documents </a:t>
            </a:r>
            <a:pPr indent="0" marL="0">
              <a:buNone/>
            </a:pPr>
            <a:r>
              <a:rPr lang="en-US" sz="4000" b="1" dirty="0">
                <a:solidFill>
                  <a:schemeClr val="accent1"/>
                </a:solidFill>
                <a:latin typeface="Manrope" pitchFamily="34" charset="0"/>
                <a:ea typeface="Manrope" pitchFamily="34" charset="-122"/>
                <a:cs typeface="Manrope" pitchFamily="34" charset="-120"/>
              </a:rPr>
              <a:t>confidentiels</a:t>
            </a:r>
            <a:endParaRPr lang="en-US" sz="4000" dirty="0"/>
          </a:p>
        </p:txBody>
      </p:sp>
      <p:sp>
        <p:nvSpPr>
          <p:cNvPr id="4" name="subtitle"/>
          <p:cNvSpPr txBox="1"/>
          <p:nvPr/>
        </p:nvSpPr>
        <p:spPr>
          <a:xfrm>
            <a:off x="594360" y="3749040"/>
            <a:ext cx="6675120" cy="822960"/>
          </a:xfrm>
          <a:prstGeom prst="rect">
            <a:avLst/>
          </a:prstGeom>
          <a:noFill/>
          <a:ln/>
        </p:spPr>
        <p:txBody>
          <a:bodyPr wrap="square" lIns="0" tIns="0" rIns="0" bIns="0" rtlCol="0" anchor="t"/>
          <a:lstStyle/>
          <a:p>
            <a:pPr indent="0" marL="0">
              <a:buNone/>
            </a:pPr>
            <a:r>
              <a:rPr lang="en-US" sz="1800" dirty="0">
                <a:solidFill>
                  <a:schemeClr val="accent2"/>
                </a:solidFill>
                <a:latin typeface="Manrope" pitchFamily="34" charset="0"/>
                <a:ea typeface="Manrope" pitchFamily="34" charset="-122"/>
                <a:cs typeface="Manrope" pitchFamily="34" charset="-120"/>
              </a:rPr>
              <a:t>Une plateforme IA clé en main, déployée chez vous : vos équipes autonomes en quelques semaines.</a:t>
            </a:r>
            <a:endParaRPr lang="en-US" sz="1800" dirty="0"/>
          </a:p>
        </p:txBody>
      </p:sp>
      <p:sp>
        <p:nvSpPr>
          <p:cNvPr id="5" name="Text 2"/>
          <p:cNvSpPr txBox="1"/>
          <p:nvPr/>
        </p:nvSpPr>
        <p:spPr>
          <a:xfrm>
            <a:off x="594360" y="6035040"/>
            <a:ext cx="3657600" cy="274320"/>
          </a:xfrm>
          <a:prstGeom prst="rect">
            <a:avLst/>
          </a:prstGeom>
          <a:noFill/>
          <a:ln/>
        </p:spPr>
        <p:txBody>
          <a:bodyPr wrap="square" lIns="0" tIns="0" rIns="0" bIns="0" rtlCol="0" anchor="t"/>
          <a:lstStyle/>
          <a:p>
            <a:pPr indent="0" marL="0">
              <a:buNone/>
            </a:pPr>
            <a:r>
              <a:rPr lang="en-US" sz="1100" b="1" spc="300" kern="0" dirty="0">
                <a:solidFill>
                  <a:schemeClr val="accent3"/>
                </a:solidFill>
                <a:latin typeface="Manrope" pitchFamily="34" charset="0"/>
                <a:ea typeface="Manrope" pitchFamily="34" charset="-122"/>
                <a:cs typeface="Manrope" pitchFamily="34" charset="-120"/>
              </a:rPr>
              <a:t>ELEVATOR PITCH</a:t>
            </a:r>
            <a:endParaRPr lang="en-US" sz="1100" dirty="0"/>
          </a:p>
        </p:txBody>
      </p:sp>
      <p:sp>
        <p:nvSpPr>
          <p:cNvPr id="6" name="cairn-stone-1"/>
          <p:cNvSpPr/>
          <p:nvPr/>
        </p:nvSpPr>
        <p:spPr>
          <a:xfrm>
            <a:off x="8733434" y="5069434"/>
            <a:ext cx="2496312" cy="748894"/>
          </a:xfrm>
          <a:prstGeom prst="ellipse">
            <a:avLst/>
          </a:prstGeom>
          <a:solidFill>
            <a:schemeClr val="accent5"/>
          </a:solidFill>
          <a:ln w="9525">
            <a:solidFill>
              <a:schemeClr val="accent6"/>
            </a:solidFill>
            <a:prstDash val="solid"/>
          </a:ln>
        </p:spPr>
      </p:sp>
      <p:sp>
        <p:nvSpPr>
          <p:cNvPr id="7" name="cairn-stone-2"/>
          <p:cNvSpPr/>
          <p:nvPr/>
        </p:nvSpPr>
        <p:spPr>
          <a:xfrm>
            <a:off x="9189491" y="4493362"/>
            <a:ext cx="1968246" cy="633679"/>
          </a:xfrm>
          <a:prstGeom prst="ellipse">
            <a:avLst/>
          </a:prstGeom>
          <a:solidFill>
            <a:schemeClr val="accent6"/>
          </a:solidFill>
          <a:ln w="9525">
            <a:solidFill>
              <a:schemeClr val="accent6"/>
            </a:solidFill>
            <a:prstDash val="solid"/>
          </a:ln>
        </p:spPr>
      </p:sp>
      <p:sp>
        <p:nvSpPr>
          <p:cNvPr id="8" name="cairn-stone-3"/>
          <p:cNvSpPr/>
          <p:nvPr/>
        </p:nvSpPr>
        <p:spPr>
          <a:xfrm>
            <a:off x="9261500" y="4013302"/>
            <a:ext cx="1440180" cy="537667"/>
          </a:xfrm>
          <a:prstGeom prst="ellipse">
            <a:avLst/>
          </a:prstGeom>
          <a:solidFill>
            <a:schemeClr val="accent5"/>
          </a:solidFill>
          <a:ln w="9525">
            <a:solidFill>
              <a:schemeClr val="accent6"/>
            </a:solidFill>
            <a:prstDash val="solid"/>
          </a:ln>
        </p:spPr>
      </p:sp>
      <p:sp>
        <p:nvSpPr>
          <p:cNvPr id="9" name="cairn-stone-4"/>
          <p:cNvSpPr/>
          <p:nvPr/>
        </p:nvSpPr>
        <p:spPr>
          <a:xfrm>
            <a:off x="9717557" y="3629254"/>
            <a:ext cx="912114" cy="441655"/>
          </a:xfrm>
          <a:prstGeom prst="ellipse">
            <a:avLst/>
          </a:prstGeom>
          <a:solidFill>
            <a:schemeClr val="accent1"/>
          </a:solidFill>
          <a:ln w="9525">
            <a:solidFill>
              <a:schemeClr val="accent1"/>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01 · LE CONTEXTE</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Trois freins à l'IA dans les processus métier</a:t>
            </a:r>
            <a:endParaRPr lang="en-US" sz="3400" dirty="0"/>
          </a:p>
        </p:txBody>
      </p:sp>
      <p:sp>
        <p:nvSpPr>
          <p:cNvPr id="4" name="Text 2"/>
          <p:cNvSpPr txBox="1"/>
          <p:nvPr/>
        </p:nvSpPr>
        <p:spPr>
          <a:xfrm>
            <a:off x="548640" y="2377440"/>
            <a:ext cx="384048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UN CHANGEMENT D'ÉCHELLE</a:t>
            </a:r>
            <a:endParaRPr lang="en-US" sz="1200" dirty="0"/>
          </a:p>
        </p:txBody>
      </p:sp>
      <p:sp>
        <p:nvSpPr>
          <p:cNvPr id="5" name="card"/>
          <p:cNvSpPr/>
          <p:nvPr/>
        </p:nvSpPr>
        <p:spPr>
          <a:xfrm>
            <a:off x="548640" y="2743200"/>
            <a:ext cx="3840480" cy="1097280"/>
          </a:xfrm>
          <a:prstGeom prst="roundRect">
            <a:avLst>
              <a:gd name="adj" fmla="val 6667"/>
            </a:avLst>
          </a:prstGeom>
          <a:solidFill>
            <a:schemeClr val="accent5"/>
          </a:solidFill>
          <a:ln w="9525">
            <a:solidFill>
              <a:schemeClr val="accent6"/>
            </a:solidFill>
            <a:prstDash val="solid"/>
          </a:ln>
        </p:spPr>
      </p:sp>
      <p:sp>
        <p:nvSpPr>
          <p:cNvPr id="6" name="Text 4"/>
          <p:cNvSpPr txBox="1"/>
          <p:nvPr/>
        </p:nvSpPr>
        <p:spPr>
          <a:xfrm>
            <a:off x="822960" y="2880360"/>
            <a:ext cx="3291840" cy="274320"/>
          </a:xfrm>
          <a:prstGeom prst="rect">
            <a:avLst/>
          </a:prstGeom>
          <a:noFill/>
          <a:ln/>
        </p:spPr>
        <p:txBody>
          <a:bodyPr wrap="square" lIns="0" tIns="0" rIns="0" bIns="0" rtlCol="0" anchor="t"/>
          <a:lstStyle/>
          <a:p>
            <a:pPr indent="0" marL="0">
              <a:buNone/>
            </a:pPr>
            <a:r>
              <a:rPr lang="en-US" sz="1200" b="1" dirty="0">
                <a:solidFill>
                  <a:schemeClr val="accent3"/>
                </a:solidFill>
                <a:latin typeface="Manrope" pitchFamily="34" charset="0"/>
                <a:ea typeface="Manrope" pitchFamily="34" charset="-122"/>
                <a:cs typeface="Manrope" pitchFamily="34" charset="-120"/>
              </a:rPr>
              <a:t>Hier</a:t>
            </a:r>
            <a:endParaRPr lang="en-US" sz="1200" dirty="0"/>
          </a:p>
        </p:txBody>
      </p:sp>
      <p:sp>
        <p:nvSpPr>
          <p:cNvPr id="7" name="Text 5"/>
          <p:cNvSpPr txBox="1"/>
          <p:nvPr/>
        </p:nvSpPr>
        <p:spPr>
          <a:xfrm>
            <a:off x="822960" y="3154680"/>
            <a:ext cx="3383280" cy="594360"/>
          </a:xfrm>
          <a:prstGeom prst="rect">
            <a:avLst/>
          </a:prstGeom>
          <a:noFill/>
          <a:ln/>
        </p:spPr>
        <p:txBody>
          <a:bodyPr wrap="square" lIns="0" tIns="0" rIns="0" bIns="0" rtlCol="0" anchor="t"/>
          <a:lstStyle/>
          <a:p>
            <a:pPr indent="0" marL="0">
              <a:buNone/>
            </a:pPr>
            <a:r>
              <a:rPr lang="en-US" sz="1500" dirty="0">
                <a:solidFill>
                  <a:schemeClr val="bg1"/>
                </a:solidFill>
                <a:latin typeface="Manrope" pitchFamily="34" charset="0"/>
                <a:ea typeface="Manrope" pitchFamily="34" charset="-122"/>
                <a:cs typeface="Manrope" pitchFamily="34" charset="-120"/>
              </a:rPr>
              <a:t>L'« AI Colleague » bureautique, pour un usage personnel</a:t>
            </a:r>
            <a:endParaRPr lang="en-US" sz="1500" dirty="0"/>
          </a:p>
        </p:txBody>
      </p:sp>
      <p:pic>
        <p:nvPicPr>
          <p:cNvPr id="8" name="Image 0" descr="preencoded.png">    </p:cNvPr>
          <p:cNvPicPr>
            <a:picLocks noChangeAspect="1"/>
          </p:cNvPicPr>
          <p:nvPr/>
        </p:nvPicPr>
        <p:blipFill>
          <a:blip r:embed="rId1"/>
          <a:stretch>
            <a:fillRect/>
          </a:stretch>
        </p:blipFill>
        <p:spPr>
          <a:xfrm>
            <a:off x="2331720" y="3931920"/>
            <a:ext cx="274320" cy="274320"/>
          </a:xfrm>
          <a:prstGeom prst="rect">
            <a:avLst/>
          </a:prstGeom>
        </p:spPr>
      </p:pic>
      <p:sp>
        <p:nvSpPr>
          <p:cNvPr id="9" name="card"/>
          <p:cNvSpPr/>
          <p:nvPr/>
        </p:nvSpPr>
        <p:spPr>
          <a:xfrm>
            <a:off x="548640" y="4297680"/>
            <a:ext cx="3840480" cy="1097280"/>
          </a:xfrm>
          <a:prstGeom prst="roundRect">
            <a:avLst>
              <a:gd name="adj" fmla="val 6667"/>
            </a:avLst>
          </a:prstGeom>
          <a:solidFill>
            <a:schemeClr val="accent5"/>
          </a:solidFill>
          <a:ln w="15875">
            <a:solidFill>
              <a:schemeClr val="accent1"/>
            </a:solidFill>
            <a:prstDash val="solid"/>
          </a:ln>
        </p:spPr>
      </p:sp>
      <p:sp>
        <p:nvSpPr>
          <p:cNvPr id="10" name="Text 7"/>
          <p:cNvSpPr txBox="1"/>
          <p:nvPr/>
        </p:nvSpPr>
        <p:spPr>
          <a:xfrm>
            <a:off x="822960" y="4434840"/>
            <a:ext cx="3291840" cy="274320"/>
          </a:xfrm>
          <a:prstGeom prst="rect">
            <a:avLst/>
          </a:prstGeom>
          <a:noFill/>
          <a:ln/>
        </p:spPr>
        <p:txBody>
          <a:bodyPr wrap="square" lIns="0" tIns="0" rIns="0" bIns="0" rtlCol="0" anchor="t"/>
          <a:lstStyle/>
          <a:p>
            <a:pPr indent="0" marL="0">
              <a:buNone/>
            </a:pPr>
            <a:r>
              <a:rPr lang="en-US" sz="1200" b="1" dirty="0">
                <a:solidFill>
                  <a:schemeClr val="accent1"/>
                </a:solidFill>
                <a:latin typeface="Manrope" pitchFamily="34" charset="0"/>
                <a:ea typeface="Manrope" pitchFamily="34" charset="-122"/>
                <a:cs typeface="Manrope" pitchFamily="34" charset="-120"/>
              </a:rPr>
              <a:t>Aujourd'hui</a:t>
            </a:r>
            <a:endParaRPr lang="en-US" sz="1200" dirty="0"/>
          </a:p>
        </p:txBody>
      </p:sp>
      <p:sp>
        <p:nvSpPr>
          <p:cNvPr id="11" name="Text 8"/>
          <p:cNvSpPr txBox="1"/>
          <p:nvPr/>
        </p:nvSpPr>
        <p:spPr>
          <a:xfrm>
            <a:off x="822960" y="4709160"/>
            <a:ext cx="3383280" cy="594360"/>
          </a:xfrm>
          <a:prstGeom prst="rect">
            <a:avLst/>
          </a:prstGeom>
          <a:noFill/>
          <a:ln/>
        </p:spPr>
        <p:txBody>
          <a:bodyPr wrap="square" lIns="0" tIns="0" rIns="0" bIns="0" rtlCol="0" anchor="t"/>
          <a:lstStyle/>
          <a:p>
            <a:pPr indent="0" marL="0">
              <a:buNone/>
            </a:pPr>
            <a:r>
              <a:rPr lang="en-US" sz="1500" b="1" dirty="0">
                <a:solidFill>
                  <a:schemeClr val="bg1"/>
                </a:solidFill>
                <a:latin typeface="Manrope" pitchFamily="34" charset="0"/>
                <a:ea typeface="Manrope" pitchFamily="34" charset="-122"/>
                <a:cs typeface="Manrope" pitchFamily="34" charset="-120"/>
              </a:rPr>
              <a:t>Des usages d'équipe qui transforment les processus métier</a:t>
            </a:r>
            <a:endParaRPr lang="en-US" sz="1500" dirty="0"/>
          </a:p>
        </p:txBody>
      </p:sp>
      <p:sp>
        <p:nvSpPr>
          <p:cNvPr id="12" name="Text 9"/>
          <p:cNvSpPr txBox="1"/>
          <p:nvPr/>
        </p:nvSpPr>
        <p:spPr>
          <a:xfrm>
            <a:off x="4937760" y="2377440"/>
            <a:ext cx="6705295"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CE QUI BLOQUE LE PASSAGE À L'ÉCHELLE</a:t>
            </a:r>
            <a:endParaRPr lang="en-US" sz="1200" dirty="0"/>
          </a:p>
        </p:txBody>
      </p:sp>
      <p:sp>
        <p:nvSpPr>
          <p:cNvPr id="13" name="card"/>
          <p:cNvSpPr/>
          <p:nvPr/>
        </p:nvSpPr>
        <p:spPr>
          <a:xfrm>
            <a:off x="4937760" y="2743200"/>
            <a:ext cx="6705295" cy="786384"/>
          </a:xfrm>
          <a:prstGeom prst="roundRect">
            <a:avLst>
              <a:gd name="adj" fmla="val 9302"/>
            </a:avLst>
          </a:prstGeom>
          <a:solidFill>
            <a:schemeClr val="accent5"/>
          </a:solidFill>
          <a:ln w="9525">
            <a:solidFill>
              <a:schemeClr val="accent6"/>
            </a:solidFill>
            <a:prstDash val="solid"/>
          </a:ln>
        </p:spPr>
      </p:sp>
      <p:sp>
        <p:nvSpPr>
          <p:cNvPr id="14" name="icon-badge"/>
          <p:cNvSpPr/>
          <p:nvPr/>
        </p:nvSpPr>
        <p:spPr>
          <a:xfrm>
            <a:off x="5138928" y="2852928"/>
            <a:ext cx="566928" cy="566928"/>
          </a:xfrm>
          <a:prstGeom prst="ellipse">
            <a:avLst/>
          </a:prstGeom>
          <a:solidFill>
            <a:schemeClr val="tx1"/>
          </a:solidFill>
          <a:ln w="15875">
            <a:solidFill>
              <a:schemeClr val="accent1"/>
            </a:solidFill>
            <a:prstDash val="solid"/>
          </a:ln>
        </p:spPr>
      </p:sp>
      <p:pic>
        <p:nvPicPr>
          <p:cNvPr id="15" name="icon" descr="preencoded.png">    </p:cNvPr>
          <p:cNvPicPr>
            <a:picLocks noChangeAspect="1"/>
          </p:cNvPicPr>
          <p:nvPr/>
        </p:nvPicPr>
        <p:blipFill>
          <a:blip r:embed="rId2"/>
          <a:stretch>
            <a:fillRect/>
          </a:stretch>
        </p:blipFill>
        <p:spPr>
          <a:xfrm>
            <a:off x="5286329" y="3000329"/>
            <a:ext cx="272125" cy="272125"/>
          </a:xfrm>
          <a:prstGeom prst="rect">
            <a:avLst/>
          </a:prstGeom>
        </p:spPr>
      </p:pic>
      <p:sp>
        <p:nvSpPr>
          <p:cNvPr id="16" name="Text 12"/>
          <p:cNvSpPr txBox="1"/>
          <p:nvPr/>
        </p:nvSpPr>
        <p:spPr>
          <a:xfrm>
            <a:off x="5943600" y="2852928"/>
            <a:ext cx="1920240" cy="566928"/>
          </a:xfrm>
          <a:prstGeom prst="rect">
            <a:avLst/>
          </a:prstGeom>
          <a:noFill/>
          <a:ln/>
        </p:spPr>
        <p:txBody>
          <a:bodyPr wrap="square" lIns="0" tIns="0" rIns="0" bIns="0" rtlCol="0" anchor="ctr"/>
          <a:lstStyle/>
          <a:p>
            <a:pPr indent="0" marL="0">
              <a:buNone/>
            </a:pPr>
            <a:r>
              <a:rPr lang="en-US" sz="1600" b="1" dirty="0">
                <a:solidFill>
                  <a:schemeClr val="bg1"/>
                </a:solidFill>
                <a:latin typeface="Manrope" pitchFamily="34" charset="0"/>
                <a:ea typeface="Manrope" pitchFamily="34" charset="-122"/>
                <a:cs typeface="Manrope" pitchFamily="34" charset="-120"/>
              </a:rPr>
              <a:t>Criticité</a:t>
            </a:r>
            <a:endParaRPr lang="en-US" sz="1600" dirty="0"/>
          </a:p>
        </p:txBody>
      </p:sp>
      <p:sp>
        <p:nvSpPr>
          <p:cNvPr id="17" name="Text 13"/>
          <p:cNvSpPr txBox="1"/>
          <p:nvPr/>
        </p:nvSpPr>
        <p:spPr>
          <a:xfrm>
            <a:off x="7955280" y="2834640"/>
            <a:ext cx="3504895" cy="603504"/>
          </a:xfrm>
          <a:prstGeom prst="rect">
            <a:avLst/>
          </a:prstGeom>
          <a:noFill/>
          <a:ln/>
        </p:spPr>
        <p:txBody>
          <a:bodyPr wrap="square" lIns="0" tIns="0" rIns="0" bIns="0" rtlCol="0" anchor="ctr"/>
          <a:lstStyle/>
          <a:p>
            <a:pPr indent="0" marL="0">
              <a:buNone/>
            </a:pPr>
            <a:r>
              <a:rPr lang="en-US" sz="1400" dirty="0">
                <a:solidFill>
                  <a:schemeClr val="accent2"/>
                </a:solidFill>
                <a:latin typeface="Manrope" pitchFamily="34" charset="0"/>
                <a:ea typeface="Manrope" pitchFamily="34" charset="-122"/>
                <a:cs typeface="Manrope" pitchFamily="34" charset="-120"/>
              </a:rPr>
              <a:t>Sécurité, souveraineté, gouvernance, responsabilité.</a:t>
            </a:r>
            <a:endParaRPr lang="en-US" sz="1400" dirty="0"/>
          </a:p>
        </p:txBody>
      </p:sp>
      <p:sp>
        <p:nvSpPr>
          <p:cNvPr id="18" name="card"/>
          <p:cNvSpPr/>
          <p:nvPr/>
        </p:nvSpPr>
        <p:spPr>
          <a:xfrm>
            <a:off x="4937760" y="3639312"/>
            <a:ext cx="6705295" cy="786384"/>
          </a:xfrm>
          <a:prstGeom prst="roundRect">
            <a:avLst>
              <a:gd name="adj" fmla="val 9302"/>
            </a:avLst>
          </a:prstGeom>
          <a:solidFill>
            <a:schemeClr val="accent5"/>
          </a:solidFill>
          <a:ln w="9525">
            <a:solidFill>
              <a:schemeClr val="accent6"/>
            </a:solidFill>
            <a:prstDash val="solid"/>
          </a:ln>
        </p:spPr>
      </p:sp>
      <p:sp>
        <p:nvSpPr>
          <p:cNvPr id="19" name="icon-badge"/>
          <p:cNvSpPr/>
          <p:nvPr/>
        </p:nvSpPr>
        <p:spPr>
          <a:xfrm>
            <a:off x="5138928" y="3749040"/>
            <a:ext cx="566928" cy="566928"/>
          </a:xfrm>
          <a:prstGeom prst="ellipse">
            <a:avLst/>
          </a:prstGeom>
          <a:solidFill>
            <a:schemeClr val="tx1"/>
          </a:solidFill>
          <a:ln w="15875">
            <a:solidFill>
              <a:schemeClr val="accent1"/>
            </a:solidFill>
            <a:prstDash val="solid"/>
          </a:ln>
        </p:spPr>
      </p:sp>
      <p:pic>
        <p:nvPicPr>
          <p:cNvPr id="20" name="icon" descr="preencoded.png">    </p:cNvPr>
          <p:cNvPicPr>
            <a:picLocks noChangeAspect="1"/>
          </p:cNvPicPr>
          <p:nvPr/>
        </p:nvPicPr>
        <p:blipFill>
          <a:blip r:embed="rId3"/>
          <a:stretch>
            <a:fillRect/>
          </a:stretch>
        </p:blipFill>
        <p:spPr>
          <a:xfrm>
            <a:off x="5286329" y="3896441"/>
            <a:ext cx="272125" cy="272125"/>
          </a:xfrm>
          <a:prstGeom prst="rect">
            <a:avLst/>
          </a:prstGeom>
        </p:spPr>
      </p:pic>
      <p:sp>
        <p:nvSpPr>
          <p:cNvPr id="21" name="Text 16"/>
          <p:cNvSpPr txBox="1"/>
          <p:nvPr/>
        </p:nvSpPr>
        <p:spPr>
          <a:xfrm>
            <a:off x="5943600" y="3749040"/>
            <a:ext cx="1920240" cy="566928"/>
          </a:xfrm>
          <a:prstGeom prst="rect">
            <a:avLst/>
          </a:prstGeom>
          <a:noFill/>
          <a:ln/>
        </p:spPr>
        <p:txBody>
          <a:bodyPr wrap="square" lIns="0" tIns="0" rIns="0" bIns="0" rtlCol="0" anchor="ctr"/>
          <a:lstStyle/>
          <a:p>
            <a:pPr indent="0" marL="0">
              <a:buNone/>
            </a:pPr>
            <a:r>
              <a:rPr lang="en-US" sz="1600" b="1" dirty="0">
                <a:solidFill>
                  <a:schemeClr val="bg1"/>
                </a:solidFill>
                <a:latin typeface="Manrope" pitchFamily="34" charset="0"/>
                <a:ea typeface="Manrope" pitchFamily="34" charset="-122"/>
                <a:cs typeface="Manrope" pitchFamily="34" charset="-120"/>
              </a:rPr>
              <a:t>Vision transverse</a:t>
            </a:r>
            <a:endParaRPr lang="en-US" sz="1600" dirty="0"/>
          </a:p>
        </p:txBody>
      </p:sp>
      <p:sp>
        <p:nvSpPr>
          <p:cNvPr id="22" name="Text 17"/>
          <p:cNvSpPr txBox="1"/>
          <p:nvPr/>
        </p:nvSpPr>
        <p:spPr>
          <a:xfrm>
            <a:off x="7955280" y="3730752"/>
            <a:ext cx="3504895" cy="603504"/>
          </a:xfrm>
          <a:prstGeom prst="rect">
            <a:avLst/>
          </a:prstGeom>
          <a:noFill/>
          <a:ln/>
        </p:spPr>
        <p:txBody>
          <a:bodyPr wrap="square" lIns="0" tIns="0" rIns="0" bIns="0" rtlCol="0" anchor="ctr"/>
          <a:lstStyle/>
          <a:p>
            <a:pPr indent="0" marL="0">
              <a:buNone/>
            </a:pPr>
            <a:r>
              <a:rPr lang="en-US" sz="1400" dirty="0">
                <a:solidFill>
                  <a:schemeClr val="accent2"/>
                </a:solidFill>
                <a:latin typeface="Manrope" pitchFamily="34" charset="0"/>
                <a:ea typeface="Manrope" pitchFamily="34" charset="-122"/>
                <a:cs typeface="Manrope" pitchFamily="34" charset="-120"/>
              </a:rPr>
              <a:t>Un projet qui engage les directions métier et l'entreprise, pas un outil isolé.</a:t>
            </a:r>
            <a:endParaRPr lang="en-US" sz="1400" dirty="0"/>
          </a:p>
        </p:txBody>
      </p:sp>
      <p:sp>
        <p:nvSpPr>
          <p:cNvPr id="23" name="card"/>
          <p:cNvSpPr/>
          <p:nvPr/>
        </p:nvSpPr>
        <p:spPr>
          <a:xfrm>
            <a:off x="4937760" y="4535424"/>
            <a:ext cx="6705295" cy="786384"/>
          </a:xfrm>
          <a:prstGeom prst="roundRect">
            <a:avLst>
              <a:gd name="adj" fmla="val 9302"/>
            </a:avLst>
          </a:prstGeom>
          <a:solidFill>
            <a:schemeClr val="accent5"/>
          </a:solidFill>
          <a:ln w="9525">
            <a:solidFill>
              <a:schemeClr val="accent6"/>
            </a:solidFill>
            <a:prstDash val="solid"/>
          </a:ln>
        </p:spPr>
      </p:sp>
      <p:sp>
        <p:nvSpPr>
          <p:cNvPr id="24" name="icon-badge"/>
          <p:cNvSpPr/>
          <p:nvPr/>
        </p:nvSpPr>
        <p:spPr>
          <a:xfrm>
            <a:off x="5138928" y="4645152"/>
            <a:ext cx="566928" cy="566928"/>
          </a:xfrm>
          <a:prstGeom prst="ellipse">
            <a:avLst/>
          </a:prstGeom>
          <a:solidFill>
            <a:schemeClr val="tx1"/>
          </a:solidFill>
          <a:ln w="15875">
            <a:solidFill>
              <a:schemeClr val="accent1"/>
            </a:solidFill>
            <a:prstDash val="solid"/>
          </a:ln>
        </p:spPr>
      </p:sp>
      <p:pic>
        <p:nvPicPr>
          <p:cNvPr id="25" name="icon" descr="preencoded.png">    </p:cNvPr>
          <p:cNvPicPr>
            <a:picLocks noChangeAspect="1"/>
          </p:cNvPicPr>
          <p:nvPr/>
        </p:nvPicPr>
        <p:blipFill>
          <a:blip r:embed="rId4"/>
          <a:stretch>
            <a:fillRect/>
          </a:stretch>
        </p:blipFill>
        <p:spPr>
          <a:xfrm>
            <a:off x="5286329" y="4792553"/>
            <a:ext cx="272125" cy="272125"/>
          </a:xfrm>
          <a:prstGeom prst="rect">
            <a:avLst/>
          </a:prstGeom>
        </p:spPr>
      </p:pic>
      <p:sp>
        <p:nvSpPr>
          <p:cNvPr id="26" name="Text 20"/>
          <p:cNvSpPr txBox="1"/>
          <p:nvPr/>
        </p:nvSpPr>
        <p:spPr>
          <a:xfrm>
            <a:off x="5943600" y="4645152"/>
            <a:ext cx="1920240" cy="566928"/>
          </a:xfrm>
          <a:prstGeom prst="rect">
            <a:avLst/>
          </a:prstGeom>
          <a:noFill/>
          <a:ln/>
        </p:spPr>
        <p:txBody>
          <a:bodyPr wrap="square" lIns="0" tIns="0" rIns="0" bIns="0" rtlCol="0" anchor="ctr"/>
          <a:lstStyle/>
          <a:p>
            <a:pPr indent="0" marL="0">
              <a:buNone/>
            </a:pPr>
            <a:r>
              <a:rPr lang="en-US" sz="1600" b="1" dirty="0">
                <a:solidFill>
                  <a:schemeClr val="bg1"/>
                </a:solidFill>
                <a:latin typeface="Manrope" pitchFamily="34" charset="0"/>
                <a:ea typeface="Manrope" pitchFamily="34" charset="-122"/>
                <a:cs typeface="Manrope" pitchFamily="34" charset="-120"/>
              </a:rPr>
              <a:t>Adoption par les équipes</a:t>
            </a:r>
            <a:endParaRPr lang="en-US" sz="1600" dirty="0"/>
          </a:p>
        </p:txBody>
      </p:sp>
      <p:sp>
        <p:nvSpPr>
          <p:cNvPr id="27" name="Text 21"/>
          <p:cNvSpPr txBox="1"/>
          <p:nvPr/>
        </p:nvSpPr>
        <p:spPr>
          <a:xfrm>
            <a:off x="7955280" y="4626864"/>
            <a:ext cx="3504895" cy="603504"/>
          </a:xfrm>
          <a:prstGeom prst="rect">
            <a:avLst/>
          </a:prstGeom>
          <a:noFill/>
          <a:ln/>
        </p:spPr>
        <p:txBody>
          <a:bodyPr wrap="square" lIns="0" tIns="0" rIns="0" bIns="0" rtlCol="0" anchor="ctr"/>
          <a:lstStyle/>
          <a:p>
            <a:pPr indent="0" marL="0">
              <a:buNone/>
            </a:pPr>
            <a:r>
              <a:rPr lang="en-US" sz="1400" dirty="0">
                <a:solidFill>
                  <a:schemeClr val="accent2"/>
                </a:solidFill>
                <a:latin typeface="Manrope" pitchFamily="34" charset="0"/>
                <a:ea typeface="Manrope" pitchFamily="34" charset="-122"/>
                <a:cs typeface="Manrope" pitchFamily="34" charset="-120"/>
              </a:rPr>
              <a:t>Au-delà de la technique : contrôle de la qualité et accompagnement du changement.</a:t>
            </a:r>
            <a:endParaRPr lang="en-US" sz="1400" dirty="0"/>
          </a:p>
        </p:txBody>
      </p:sp>
      <p:sp>
        <p:nvSpPr>
          <p:cNvPr id="28" name="Text 22"/>
          <p:cNvSpPr txBox="1"/>
          <p:nvPr/>
        </p:nvSpPr>
        <p:spPr>
          <a:xfrm>
            <a:off x="548640" y="5669280"/>
            <a:ext cx="10424160" cy="502920"/>
          </a:xfrm>
          <a:prstGeom prst="rect">
            <a:avLst/>
          </a:prstGeom>
          <a:noFill/>
          <a:ln/>
        </p:spPr>
        <p:txBody>
          <a:bodyPr wrap="square" lIns="0" tIns="0" rIns="0" bIns="0" rtlCol="0" anchor="ctr"/>
          <a:lstStyle/>
          <a:p>
            <a:pPr indent="0" marL="0">
              <a:buNone/>
            </a:pPr>
            <a:r>
              <a:rPr lang="en-US" sz="1400" b="1" dirty="0">
                <a:solidFill>
                  <a:schemeClr val="accent1"/>
                </a:solidFill>
                <a:latin typeface="Manrope" pitchFamily="34" charset="0"/>
                <a:ea typeface="Manrope" pitchFamily="34" charset="-122"/>
                <a:cs typeface="Manrope" pitchFamily="34" charset="-120"/>
              </a:rPr>
              <a:t>La vraie question : </a:t>
            </a:r>
            <a:pPr indent="0" marL="0">
              <a:buNone/>
            </a:pPr>
            <a:r>
              <a:rPr lang="en-US" sz="1400" dirty="0">
                <a:solidFill>
                  <a:schemeClr val="bg1"/>
                </a:solidFill>
                <a:latin typeface="Manrope" pitchFamily="34" charset="0"/>
                <a:ea typeface="Manrope" pitchFamily="34" charset="-122"/>
                <a:cs typeface="Manrope" pitchFamily="34" charset="-120"/>
              </a:rPr>
              <a:t>faire adopter l'IA par les équipes. Le SaaS grand public ne répond pas aux exigences de gouvernance, de confidentialité et de sécurité.</a:t>
            </a:r>
            <a:endParaRPr lang="en-US" sz="1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02 · L'ENJEU</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Des processus complexes et des documents sensibles</a:t>
            </a:r>
            <a:endParaRPr lang="en-US" sz="3400" dirty="0"/>
          </a:p>
        </p:txBody>
      </p:sp>
      <p:sp>
        <p:nvSpPr>
          <p:cNvPr id="4" name="card"/>
          <p:cNvSpPr/>
          <p:nvPr/>
        </p:nvSpPr>
        <p:spPr>
          <a:xfrm>
            <a:off x="548640" y="2423160"/>
            <a:ext cx="2036003" cy="2240280"/>
          </a:xfrm>
          <a:prstGeom prst="roundRect">
            <a:avLst>
              <a:gd name="adj" fmla="val 3593"/>
            </a:avLst>
          </a:prstGeom>
          <a:solidFill>
            <a:schemeClr val="accent5"/>
          </a:solidFill>
          <a:ln w="9525">
            <a:solidFill>
              <a:schemeClr val="accent6"/>
            </a:solidFill>
            <a:prstDash val="solid"/>
          </a:ln>
        </p:spPr>
      </p:sp>
      <p:sp>
        <p:nvSpPr>
          <p:cNvPr id="5" name="icon-badge"/>
          <p:cNvSpPr/>
          <p:nvPr/>
        </p:nvSpPr>
        <p:spPr>
          <a:xfrm>
            <a:off x="777240" y="2651760"/>
            <a:ext cx="603504" cy="603504"/>
          </a:xfrm>
          <a:prstGeom prst="ellipse">
            <a:avLst/>
          </a:prstGeom>
          <a:solidFill>
            <a:schemeClr val="tx1"/>
          </a:solidFill>
          <a:ln w="15875">
            <a:solidFill>
              <a:schemeClr val="accent1"/>
            </a:solidFill>
            <a:prstDash val="solid"/>
          </a:ln>
        </p:spPr>
      </p:sp>
      <p:pic>
        <p:nvPicPr>
          <p:cNvPr id="6" name="icon" descr="preencoded.png">    </p:cNvPr>
          <p:cNvPicPr>
            <a:picLocks noChangeAspect="1"/>
          </p:cNvPicPr>
          <p:nvPr/>
        </p:nvPicPr>
        <p:blipFill>
          <a:blip r:embed="rId1"/>
          <a:stretch>
            <a:fillRect/>
          </a:stretch>
        </p:blipFill>
        <p:spPr>
          <a:xfrm>
            <a:off x="934151" y="2808671"/>
            <a:ext cx="289682" cy="289682"/>
          </a:xfrm>
          <a:prstGeom prst="rect">
            <a:avLst/>
          </a:prstGeom>
        </p:spPr>
      </p:pic>
      <p:sp>
        <p:nvSpPr>
          <p:cNvPr id="7" name="Text 4"/>
          <p:cNvSpPr txBox="1"/>
          <p:nvPr/>
        </p:nvSpPr>
        <p:spPr>
          <a:xfrm>
            <a:off x="777240" y="3383280"/>
            <a:ext cx="1670243" cy="548640"/>
          </a:xfrm>
          <a:prstGeom prst="rect">
            <a:avLst/>
          </a:prstGeom>
          <a:noFill/>
          <a:ln/>
        </p:spPr>
        <p:txBody>
          <a:bodyPr wrap="square" lIns="0" tIns="0" rIns="0" bIns="0" rtlCol="0" anchor="b"/>
          <a:lstStyle/>
          <a:p>
            <a:pPr indent="0" marL="0">
              <a:buNone/>
            </a:pPr>
            <a:r>
              <a:rPr lang="en-US" sz="1600" b="1" dirty="0">
                <a:solidFill>
                  <a:schemeClr val="bg1"/>
                </a:solidFill>
                <a:latin typeface="Manrope" pitchFamily="34" charset="0"/>
                <a:ea typeface="Manrope" pitchFamily="34" charset="-122"/>
                <a:cs typeface="Manrope" pitchFamily="34" charset="-120"/>
              </a:rPr>
              <a:t>Achats</a:t>
            </a:r>
            <a:endParaRPr lang="en-US" sz="1600" dirty="0"/>
          </a:p>
        </p:txBody>
      </p:sp>
      <p:sp>
        <p:nvSpPr>
          <p:cNvPr id="8" name="Text 5"/>
          <p:cNvSpPr txBox="1"/>
          <p:nvPr/>
        </p:nvSpPr>
        <p:spPr>
          <a:xfrm>
            <a:off x="777240" y="4023360"/>
            <a:ext cx="1670243"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Cahier des charges, analyse des offres</a:t>
            </a:r>
            <a:endParaRPr lang="en-US" sz="1400" dirty="0"/>
          </a:p>
        </p:txBody>
      </p:sp>
      <p:sp>
        <p:nvSpPr>
          <p:cNvPr id="9" name="card"/>
          <p:cNvSpPr/>
          <p:nvPr/>
        </p:nvSpPr>
        <p:spPr>
          <a:xfrm>
            <a:off x="2813243" y="2423160"/>
            <a:ext cx="2036003" cy="2240280"/>
          </a:xfrm>
          <a:prstGeom prst="roundRect">
            <a:avLst>
              <a:gd name="adj" fmla="val 3593"/>
            </a:avLst>
          </a:prstGeom>
          <a:solidFill>
            <a:schemeClr val="accent5"/>
          </a:solidFill>
          <a:ln w="9525">
            <a:solidFill>
              <a:schemeClr val="accent6"/>
            </a:solidFill>
            <a:prstDash val="solid"/>
          </a:ln>
        </p:spPr>
      </p:sp>
      <p:sp>
        <p:nvSpPr>
          <p:cNvPr id="10" name="icon-badge"/>
          <p:cNvSpPr/>
          <p:nvPr/>
        </p:nvSpPr>
        <p:spPr>
          <a:xfrm>
            <a:off x="3041843" y="2651760"/>
            <a:ext cx="603504" cy="603504"/>
          </a:xfrm>
          <a:prstGeom prst="ellipse">
            <a:avLst/>
          </a:prstGeom>
          <a:solidFill>
            <a:schemeClr val="tx1"/>
          </a:solidFill>
          <a:ln w="15875">
            <a:solidFill>
              <a:schemeClr val="accent1"/>
            </a:solidFill>
            <a:prstDash val="solid"/>
          </a:ln>
        </p:spPr>
      </p:sp>
      <p:pic>
        <p:nvPicPr>
          <p:cNvPr id="11" name="icon" descr="preencoded.png">    </p:cNvPr>
          <p:cNvPicPr>
            <a:picLocks noChangeAspect="1"/>
          </p:cNvPicPr>
          <p:nvPr/>
        </p:nvPicPr>
        <p:blipFill>
          <a:blip r:embed="rId2"/>
          <a:stretch>
            <a:fillRect/>
          </a:stretch>
        </p:blipFill>
        <p:spPr>
          <a:xfrm>
            <a:off x="3198754" y="2808671"/>
            <a:ext cx="289682" cy="289682"/>
          </a:xfrm>
          <a:prstGeom prst="rect">
            <a:avLst/>
          </a:prstGeom>
        </p:spPr>
      </p:pic>
      <p:sp>
        <p:nvSpPr>
          <p:cNvPr id="12" name="Text 8"/>
          <p:cNvSpPr txBox="1"/>
          <p:nvPr/>
        </p:nvSpPr>
        <p:spPr>
          <a:xfrm>
            <a:off x="3041843" y="3383280"/>
            <a:ext cx="1670243" cy="548640"/>
          </a:xfrm>
          <a:prstGeom prst="rect">
            <a:avLst/>
          </a:prstGeom>
          <a:noFill/>
          <a:ln/>
        </p:spPr>
        <p:txBody>
          <a:bodyPr wrap="square" lIns="0" tIns="0" rIns="0" bIns="0" rtlCol="0" anchor="b"/>
          <a:lstStyle/>
          <a:p>
            <a:pPr indent="0" marL="0">
              <a:buNone/>
            </a:pPr>
            <a:r>
              <a:rPr lang="en-US" sz="1600" b="1" dirty="0">
                <a:solidFill>
                  <a:schemeClr val="bg1"/>
                </a:solidFill>
                <a:latin typeface="Manrope" pitchFamily="34" charset="0"/>
                <a:ea typeface="Manrope" pitchFamily="34" charset="-122"/>
                <a:cs typeface="Manrope" pitchFamily="34" charset="-120"/>
              </a:rPr>
              <a:t>Ventes &amp; marketing</a:t>
            </a:r>
            <a:endParaRPr lang="en-US" sz="1600" dirty="0"/>
          </a:p>
        </p:txBody>
      </p:sp>
      <p:sp>
        <p:nvSpPr>
          <p:cNvPr id="13" name="Text 9"/>
          <p:cNvSpPr txBox="1"/>
          <p:nvPr/>
        </p:nvSpPr>
        <p:spPr>
          <a:xfrm>
            <a:off x="3041843" y="4023360"/>
            <a:ext cx="1670243"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Prospection, création de contenu</a:t>
            </a:r>
            <a:endParaRPr lang="en-US" sz="1400" dirty="0"/>
          </a:p>
        </p:txBody>
      </p:sp>
      <p:sp>
        <p:nvSpPr>
          <p:cNvPr id="14" name="card"/>
          <p:cNvSpPr/>
          <p:nvPr/>
        </p:nvSpPr>
        <p:spPr>
          <a:xfrm>
            <a:off x="5077846" y="2423160"/>
            <a:ext cx="2036003" cy="2240280"/>
          </a:xfrm>
          <a:prstGeom prst="roundRect">
            <a:avLst>
              <a:gd name="adj" fmla="val 3593"/>
            </a:avLst>
          </a:prstGeom>
          <a:solidFill>
            <a:schemeClr val="accent5"/>
          </a:solidFill>
          <a:ln w="9525">
            <a:solidFill>
              <a:schemeClr val="accent6"/>
            </a:solidFill>
            <a:prstDash val="solid"/>
          </a:ln>
        </p:spPr>
      </p:sp>
      <p:sp>
        <p:nvSpPr>
          <p:cNvPr id="15" name="icon-badge"/>
          <p:cNvSpPr/>
          <p:nvPr/>
        </p:nvSpPr>
        <p:spPr>
          <a:xfrm>
            <a:off x="5306446" y="2651760"/>
            <a:ext cx="603504" cy="603504"/>
          </a:xfrm>
          <a:prstGeom prst="ellipse">
            <a:avLst/>
          </a:prstGeom>
          <a:solidFill>
            <a:schemeClr val="tx1"/>
          </a:solidFill>
          <a:ln w="15875">
            <a:solidFill>
              <a:schemeClr val="accent1"/>
            </a:solidFill>
            <a:prstDash val="solid"/>
          </a:ln>
        </p:spPr>
      </p:sp>
      <p:pic>
        <p:nvPicPr>
          <p:cNvPr id="16" name="icon" descr="preencoded.png">    </p:cNvPr>
          <p:cNvPicPr>
            <a:picLocks noChangeAspect="1"/>
          </p:cNvPicPr>
          <p:nvPr/>
        </p:nvPicPr>
        <p:blipFill>
          <a:blip r:embed="rId3"/>
          <a:stretch>
            <a:fillRect/>
          </a:stretch>
        </p:blipFill>
        <p:spPr>
          <a:xfrm>
            <a:off x="5463357" y="2808671"/>
            <a:ext cx="289682" cy="289682"/>
          </a:xfrm>
          <a:prstGeom prst="rect">
            <a:avLst/>
          </a:prstGeom>
        </p:spPr>
      </p:pic>
      <p:sp>
        <p:nvSpPr>
          <p:cNvPr id="17" name="Text 12"/>
          <p:cNvSpPr txBox="1"/>
          <p:nvPr/>
        </p:nvSpPr>
        <p:spPr>
          <a:xfrm>
            <a:off x="5306446" y="3383280"/>
            <a:ext cx="1670243" cy="548640"/>
          </a:xfrm>
          <a:prstGeom prst="rect">
            <a:avLst/>
          </a:prstGeom>
          <a:noFill/>
          <a:ln/>
        </p:spPr>
        <p:txBody>
          <a:bodyPr wrap="square" lIns="0" tIns="0" rIns="0" bIns="0" rtlCol="0" anchor="b"/>
          <a:lstStyle/>
          <a:p>
            <a:pPr indent="0" marL="0">
              <a:buNone/>
            </a:pPr>
            <a:r>
              <a:rPr lang="en-US" sz="1600" b="1" dirty="0">
                <a:solidFill>
                  <a:schemeClr val="bg1"/>
                </a:solidFill>
                <a:latin typeface="Manrope" pitchFamily="34" charset="0"/>
                <a:ea typeface="Manrope" pitchFamily="34" charset="-122"/>
                <a:cs typeface="Manrope" pitchFamily="34" charset="-120"/>
              </a:rPr>
              <a:t>RH</a:t>
            </a:r>
            <a:endParaRPr lang="en-US" sz="1600" dirty="0"/>
          </a:p>
        </p:txBody>
      </p:sp>
      <p:sp>
        <p:nvSpPr>
          <p:cNvPr id="18" name="Text 13"/>
          <p:cNvSpPr txBox="1"/>
          <p:nvPr/>
        </p:nvSpPr>
        <p:spPr>
          <a:xfrm>
            <a:off x="5306446" y="4023360"/>
            <a:ext cx="1670243"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Workflows RH</a:t>
            </a:r>
            <a:endParaRPr lang="en-US" sz="1400" dirty="0"/>
          </a:p>
        </p:txBody>
      </p:sp>
      <p:sp>
        <p:nvSpPr>
          <p:cNvPr id="19" name="card"/>
          <p:cNvSpPr/>
          <p:nvPr/>
        </p:nvSpPr>
        <p:spPr>
          <a:xfrm>
            <a:off x="7342449" y="2423160"/>
            <a:ext cx="2036003" cy="2240280"/>
          </a:xfrm>
          <a:prstGeom prst="roundRect">
            <a:avLst>
              <a:gd name="adj" fmla="val 3593"/>
            </a:avLst>
          </a:prstGeom>
          <a:solidFill>
            <a:schemeClr val="accent5"/>
          </a:solidFill>
          <a:ln w="9525">
            <a:solidFill>
              <a:schemeClr val="accent6"/>
            </a:solidFill>
            <a:prstDash val="solid"/>
          </a:ln>
        </p:spPr>
      </p:sp>
      <p:sp>
        <p:nvSpPr>
          <p:cNvPr id="20" name="icon-badge"/>
          <p:cNvSpPr/>
          <p:nvPr/>
        </p:nvSpPr>
        <p:spPr>
          <a:xfrm>
            <a:off x="7571049" y="2651760"/>
            <a:ext cx="603504" cy="603504"/>
          </a:xfrm>
          <a:prstGeom prst="ellipse">
            <a:avLst/>
          </a:prstGeom>
          <a:solidFill>
            <a:schemeClr val="tx1"/>
          </a:solidFill>
          <a:ln w="15875">
            <a:solidFill>
              <a:schemeClr val="accent1"/>
            </a:solidFill>
            <a:prstDash val="solid"/>
          </a:ln>
        </p:spPr>
      </p:sp>
      <p:pic>
        <p:nvPicPr>
          <p:cNvPr id="21" name="icon" descr="preencoded.png">    </p:cNvPr>
          <p:cNvPicPr>
            <a:picLocks noChangeAspect="1"/>
          </p:cNvPicPr>
          <p:nvPr/>
        </p:nvPicPr>
        <p:blipFill>
          <a:blip r:embed="rId4"/>
          <a:stretch>
            <a:fillRect/>
          </a:stretch>
        </p:blipFill>
        <p:spPr>
          <a:xfrm>
            <a:off x="7727960" y="2808671"/>
            <a:ext cx="289682" cy="289682"/>
          </a:xfrm>
          <a:prstGeom prst="rect">
            <a:avLst/>
          </a:prstGeom>
        </p:spPr>
      </p:pic>
      <p:sp>
        <p:nvSpPr>
          <p:cNvPr id="22" name="Text 16"/>
          <p:cNvSpPr txBox="1"/>
          <p:nvPr/>
        </p:nvSpPr>
        <p:spPr>
          <a:xfrm>
            <a:off x="7571049" y="3383280"/>
            <a:ext cx="1670243" cy="548640"/>
          </a:xfrm>
          <a:prstGeom prst="rect">
            <a:avLst/>
          </a:prstGeom>
          <a:noFill/>
          <a:ln/>
        </p:spPr>
        <p:txBody>
          <a:bodyPr wrap="square" lIns="0" tIns="0" rIns="0" bIns="0" rtlCol="0" anchor="b"/>
          <a:lstStyle/>
          <a:p>
            <a:pPr indent="0" marL="0">
              <a:buNone/>
            </a:pPr>
            <a:r>
              <a:rPr lang="en-US" sz="1600" b="1" dirty="0">
                <a:solidFill>
                  <a:schemeClr val="bg1"/>
                </a:solidFill>
                <a:latin typeface="Manrope" pitchFamily="34" charset="0"/>
                <a:ea typeface="Manrope" pitchFamily="34" charset="-122"/>
                <a:cs typeface="Manrope" pitchFamily="34" charset="-120"/>
              </a:rPr>
              <a:t>Compliance</a:t>
            </a:r>
            <a:endParaRPr lang="en-US" sz="1600" dirty="0"/>
          </a:p>
        </p:txBody>
      </p:sp>
      <p:sp>
        <p:nvSpPr>
          <p:cNvPr id="23" name="Text 17"/>
          <p:cNvSpPr txBox="1"/>
          <p:nvPr/>
        </p:nvSpPr>
        <p:spPr>
          <a:xfrm>
            <a:off x="7571049" y="4023360"/>
            <a:ext cx="1670243"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Contrôle de conformité</a:t>
            </a:r>
            <a:endParaRPr lang="en-US" sz="1400" dirty="0"/>
          </a:p>
        </p:txBody>
      </p:sp>
      <p:sp>
        <p:nvSpPr>
          <p:cNvPr id="24" name="card"/>
          <p:cNvSpPr/>
          <p:nvPr/>
        </p:nvSpPr>
        <p:spPr>
          <a:xfrm>
            <a:off x="9607052" y="2423160"/>
            <a:ext cx="2036003" cy="2240280"/>
          </a:xfrm>
          <a:prstGeom prst="roundRect">
            <a:avLst>
              <a:gd name="adj" fmla="val 3593"/>
            </a:avLst>
          </a:prstGeom>
          <a:solidFill>
            <a:schemeClr val="accent5"/>
          </a:solidFill>
          <a:ln w="9525">
            <a:solidFill>
              <a:schemeClr val="accent6"/>
            </a:solidFill>
            <a:prstDash val="solid"/>
          </a:ln>
        </p:spPr>
      </p:sp>
      <p:sp>
        <p:nvSpPr>
          <p:cNvPr id="25" name="icon-badge"/>
          <p:cNvSpPr/>
          <p:nvPr/>
        </p:nvSpPr>
        <p:spPr>
          <a:xfrm>
            <a:off x="9835652" y="2651760"/>
            <a:ext cx="603504" cy="603504"/>
          </a:xfrm>
          <a:prstGeom prst="ellipse">
            <a:avLst/>
          </a:prstGeom>
          <a:solidFill>
            <a:schemeClr val="tx1"/>
          </a:solidFill>
          <a:ln w="15875">
            <a:solidFill>
              <a:schemeClr val="accent1"/>
            </a:solidFill>
            <a:prstDash val="solid"/>
          </a:ln>
        </p:spPr>
      </p:sp>
      <p:pic>
        <p:nvPicPr>
          <p:cNvPr id="26" name="icon" descr="preencoded.png">    </p:cNvPr>
          <p:cNvPicPr>
            <a:picLocks noChangeAspect="1"/>
          </p:cNvPicPr>
          <p:nvPr/>
        </p:nvPicPr>
        <p:blipFill>
          <a:blip r:embed="rId5"/>
          <a:stretch>
            <a:fillRect/>
          </a:stretch>
        </p:blipFill>
        <p:spPr>
          <a:xfrm>
            <a:off x="9992563" y="2808671"/>
            <a:ext cx="289682" cy="289682"/>
          </a:xfrm>
          <a:prstGeom prst="rect">
            <a:avLst/>
          </a:prstGeom>
        </p:spPr>
      </p:pic>
      <p:sp>
        <p:nvSpPr>
          <p:cNvPr id="27" name="Text 20"/>
          <p:cNvSpPr txBox="1"/>
          <p:nvPr/>
        </p:nvSpPr>
        <p:spPr>
          <a:xfrm>
            <a:off x="9835652" y="3383280"/>
            <a:ext cx="1670243" cy="548640"/>
          </a:xfrm>
          <a:prstGeom prst="rect">
            <a:avLst/>
          </a:prstGeom>
          <a:noFill/>
          <a:ln/>
        </p:spPr>
        <p:txBody>
          <a:bodyPr wrap="square" lIns="0" tIns="0" rIns="0" bIns="0" rtlCol="0" anchor="b"/>
          <a:lstStyle/>
          <a:p>
            <a:pPr indent="0" marL="0">
              <a:buNone/>
            </a:pPr>
            <a:r>
              <a:rPr lang="en-US" sz="1600" b="1" dirty="0">
                <a:solidFill>
                  <a:schemeClr val="bg1"/>
                </a:solidFill>
                <a:latin typeface="Manrope" pitchFamily="34" charset="0"/>
                <a:ea typeface="Manrope" pitchFamily="34" charset="-122"/>
                <a:cs typeface="Manrope" pitchFamily="34" charset="-120"/>
              </a:rPr>
              <a:t>Juridique</a:t>
            </a:r>
            <a:endParaRPr lang="en-US" sz="1600" dirty="0"/>
          </a:p>
        </p:txBody>
      </p:sp>
      <p:sp>
        <p:nvSpPr>
          <p:cNvPr id="28" name="Text 21"/>
          <p:cNvSpPr txBox="1"/>
          <p:nvPr/>
        </p:nvSpPr>
        <p:spPr>
          <a:xfrm>
            <a:off x="9835652" y="4023360"/>
            <a:ext cx="1670243"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Revue et analyse de contrats</a:t>
            </a:r>
            <a:endParaRPr lang="en-US" sz="1400" dirty="0"/>
          </a:p>
        </p:txBody>
      </p:sp>
      <p:sp>
        <p:nvSpPr>
          <p:cNvPr id="29" name="Text 22"/>
          <p:cNvSpPr txBox="1"/>
          <p:nvPr/>
        </p:nvSpPr>
        <p:spPr>
          <a:xfrm>
            <a:off x="548640" y="4846320"/>
            <a:ext cx="11064240" cy="457200"/>
          </a:xfrm>
          <a:prstGeom prst="rect">
            <a:avLst/>
          </a:prstGeom>
          <a:noFill/>
          <a:ln/>
        </p:spPr>
        <p:txBody>
          <a:bodyPr wrap="square" lIns="0" tIns="0" rIns="0" bIns="0" rtlCol="0" anchor="t"/>
          <a:lstStyle/>
          <a:p>
            <a:pPr indent="0" marL="0">
              <a:buNone/>
            </a:pPr>
            <a:r>
              <a:rPr lang="en-US" sz="2200" b="1" dirty="0">
                <a:solidFill>
                  <a:schemeClr val="bg1"/>
                </a:solidFill>
                <a:latin typeface="Manrope" pitchFamily="34" charset="0"/>
                <a:ea typeface="Manrope" pitchFamily="34" charset="-122"/>
                <a:cs typeface="Manrope" pitchFamily="34" charset="-120"/>
              </a:rPr>
              <a:t>Le gain, dans chaque direction : </a:t>
            </a:r>
            <a:pPr indent="0" marL="0">
              <a:buNone/>
            </a:pPr>
            <a:r>
              <a:rPr lang="en-US" sz="2200" b="1" dirty="0">
                <a:solidFill>
                  <a:schemeClr val="accent1"/>
                </a:solidFill>
                <a:latin typeface="Manrope" pitchFamily="34" charset="0"/>
                <a:ea typeface="Manrope" pitchFamily="34" charset="-122"/>
                <a:cs typeface="Manrope" pitchFamily="34" charset="-120"/>
              </a:rPr>
              <a:t>efficacité et qualité.</a:t>
            </a:r>
            <a:endParaRPr lang="en-US" sz="2200" dirty="0"/>
          </a:p>
        </p:txBody>
      </p:sp>
      <p:sp>
        <p:nvSpPr>
          <p:cNvPr id="30" name="card"/>
          <p:cNvSpPr/>
          <p:nvPr/>
        </p:nvSpPr>
        <p:spPr>
          <a:xfrm>
            <a:off x="548640" y="5440680"/>
            <a:ext cx="11064240" cy="777240"/>
          </a:xfrm>
          <a:prstGeom prst="roundRect">
            <a:avLst>
              <a:gd name="adj" fmla="val 9412"/>
            </a:avLst>
          </a:prstGeom>
          <a:solidFill>
            <a:schemeClr val="tx1"/>
          </a:solidFill>
          <a:ln w="12700">
            <a:solidFill>
              <a:schemeClr val="accent1"/>
            </a:solidFill>
            <a:prstDash val="solid"/>
          </a:ln>
        </p:spPr>
      </p:sp>
      <p:pic>
        <p:nvPicPr>
          <p:cNvPr id="31" name="Image 5" descr="preencoded.png">    </p:cNvPr>
          <p:cNvPicPr>
            <a:picLocks noChangeAspect="1"/>
          </p:cNvPicPr>
          <p:nvPr/>
        </p:nvPicPr>
        <p:blipFill>
          <a:blip r:embed="rId6"/>
          <a:stretch>
            <a:fillRect/>
          </a:stretch>
        </p:blipFill>
        <p:spPr>
          <a:xfrm>
            <a:off x="822960" y="5660136"/>
            <a:ext cx="347472" cy="347472"/>
          </a:xfrm>
          <a:prstGeom prst="rect">
            <a:avLst/>
          </a:prstGeom>
        </p:spPr>
      </p:pic>
      <p:sp>
        <p:nvSpPr>
          <p:cNvPr id="32" name="Text 24"/>
          <p:cNvSpPr txBox="1"/>
          <p:nvPr/>
        </p:nvSpPr>
        <p:spPr>
          <a:xfrm>
            <a:off x="1371600" y="5440680"/>
            <a:ext cx="10058400" cy="777240"/>
          </a:xfrm>
          <a:prstGeom prst="rect">
            <a:avLst/>
          </a:prstGeom>
          <a:noFill/>
          <a:ln/>
        </p:spPr>
        <p:txBody>
          <a:bodyPr wrap="square" lIns="0" tIns="0" rIns="0" bIns="0" rtlCol="0" anchor="ctr"/>
          <a:lstStyle/>
          <a:p>
            <a:pPr indent="0" marL="0">
              <a:buNone/>
            </a:pPr>
            <a:r>
              <a:rPr lang="en-US" sz="1500" b="1" dirty="0">
                <a:solidFill>
                  <a:schemeClr val="bg1"/>
                </a:solidFill>
                <a:latin typeface="Manrope" pitchFamily="34" charset="0"/>
                <a:ea typeface="Manrope" pitchFamily="34" charset="-122"/>
                <a:cs typeface="Manrope" pitchFamily="34" charset="-120"/>
              </a:rPr>
              <a:t>Les IA grand public sont à proscrire. </a:t>
            </a:r>
            <a:pPr indent="0" marL="0">
              <a:buNone/>
            </a:pPr>
            <a:r>
              <a:rPr lang="en-US" sz="1500" dirty="0">
                <a:solidFill>
                  <a:schemeClr val="accent2"/>
                </a:solidFill>
                <a:latin typeface="Manrope" pitchFamily="34" charset="0"/>
                <a:ea typeface="Manrope" pitchFamily="34" charset="-122"/>
                <a:cs typeface="Manrope" pitchFamily="34" charset="-120"/>
              </a:rPr>
              <a:t>Une exigence de confidentialité, un besoin d'autonomie, une nécessité de contrôler la qualité.</a:t>
            </a:r>
            <a:endParaRPr lang="en-US" sz="15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03 · L'OFFRE</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Une plateforme clé en main pour créer des assistants métier</a:t>
            </a:r>
            <a:endParaRPr lang="en-US" sz="3400" dirty="0"/>
          </a:p>
        </p:txBody>
      </p:sp>
      <p:sp>
        <p:nvSpPr>
          <p:cNvPr id="4" name="card"/>
          <p:cNvSpPr/>
          <p:nvPr/>
        </p:nvSpPr>
        <p:spPr>
          <a:xfrm>
            <a:off x="548640" y="2423160"/>
            <a:ext cx="3515258" cy="2331720"/>
          </a:xfrm>
          <a:prstGeom prst="roundRect">
            <a:avLst>
              <a:gd name="adj" fmla="val 3137"/>
            </a:avLst>
          </a:prstGeom>
          <a:solidFill>
            <a:schemeClr val="accent5"/>
          </a:solidFill>
          <a:ln w="9525">
            <a:solidFill>
              <a:schemeClr val="accent6"/>
            </a:solidFill>
            <a:prstDash val="solid"/>
          </a:ln>
        </p:spPr>
      </p:sp>
      <p:sp>
        <p:nvSpPr>
          <p:cNvPr id="5" name="icon-badge"/>
          <p:cNvSpPr/>
          <p:nvPr/>
        </p:nvSpPr>
        <p:spPr>
          <a:xfrm>
            <a:off x="822960" y="2697480"/>
            <a:ext cx="603504" cy="603504"/>
          </a:xfrm>
          <a:prstGeom prst="ellipse">
            <a:avLst/>
          </a:prstGeom>
          <a:solidFill>
            <a:schemeClr val="tx1"/>
          </a:solidFill>
          <a:ln w="15875">
            <a:solidFill>
              <a:schemeClr val="accent1"/>
            </a:solidFill>
            <a:prstDash val="solid"/>
          </a:ln>
        </p:spPr>
      </p:sp>
      <p:pic>
        <p:nvPicPr>
          <p:cNvPr id="6" name="icon" descr="preencoded.png">    </p:cNvPr>
          <p:cNvPicPr>
            <a:picLocks noChangeAspect="1"/>
          </p:cNvPicPr>
          <p:nvPr/>
        </p:nvPicPr>
        <p:blipFill>
          <a:blip r:embed="rId1"/>
          <a:stretch>
            <a:fillRect/>
          </a:stretch>
        </p:blipFill>
        <p:spPr>
          <a:xfrm>
            <a:off x="979871" y="2854391"/>
            <a:ext cx="289682" cy="289682"/>
          </a:xfrm>
          <a:prstGeom prst="rect">
            <a:avLst/>
          </a:prstGeom>
        </p:spPr>
      </p:pic>
      <p:sp>
        <p:nvSpPr>
          <p:cNvPr id="7" name="Text 4"/>
          <p:cNvSpPr txBox="1"/>
          <p:nvPr/>
        </p:nvSpPr>
        <p:spPr>
          <a:xfrm>
            <a:off x="1600200" y="2697480"/>
            <a:ext cx="2235098" cy="603504"/>
          </a:xfrm>
          <a:prstGeom prst="rect">
            <a:avLst/>
          </a:prstGeom>
          <a:noFill/>
          <a:ln/>
        </p:spPr>
        <p:txBody>
          <a:bodyPr wrap="square" lIns="0" tIns="0" rIns="0" bIns="0" rtlCol="0" anchor="ctr"/>
          <a:lstStyle/>
          <a:p>
            <a:pPr indent="0" marL="0">
              <a:buNone/>
            </a:pPr>
            <a:r>
              <a:rPr lang="en-US" sz="1700" b="1" dirty="0">
                <a:solidFill>
                  <a:schemeClr val="bg1"/>
                </a:solidFill>
                <a:latin typeface="Manrope" pitchFamily="34" charset="0"/>
                <a:ea typeface="Manrope" pitchFamily="34" charset="-122"/>
                <a:cs typeface="Manrope" pitchFamily="34" charset="-120"/>
              </a:rPr>
              <a:t>Des assistants sur mesure</a:t>
            </a:r>
            <a:endParaRPr lang="en-US" sz="1700" dirty="0"/>
          </a:p>
        </p:txBody>
      </p:sp>
      <p:sp>
        <p:nvSpPr>
          <p:cNvPr id="8" name="Text 5"/>
          <p:cNvSpPr txBox="1"/>
          <p:nvPr/>
        </p:nvSpPr>
        <p:spPr>
          <a:xfrm>
            <a:off x="822960" y="3474720"/>
            <a:ext cx="2966618" cy="96012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Construits sur vos bases documentaires internes : ils répondent, analysent et rédigent.</a:t>
            </a:r>
            <a:endParaRPr lang="en-US" sz="1400" dirty="0"/>
          </a:p>
        </p:txBody>
      </p:sp>
      <p:sp>
        <p:nvSpPr>
          <p:cNvPr id="9" name="card"/>
          <p:cNvSpPr/>
          <p:nvPr/>
        </p:nvSpPr>
        <p:spPr>
          <a:xfrm>
            <a:off x="4338218" y="2423160"/>
            <a:ext cx="3515258" cy="2331720"/>
          </a:xfrm>
          <a:prstGeom prst="roundRect">
            <a:avLst>
              <a:gd name="adj" fmla="val 3137"/>
            </a:avLst>
          </a:prstGeom>
          <a:solidFill>
            <a:schemeClr val="accent5"/>
          </a:solidFill>
          <a:ln w="9525">
            <a:solidFill>
              <a:schemeClr val="accent6"/>
            </a:solidFill>
            <a:prstDash val="solid"/>
          </a:ln>
        </p:spPr>
      </p:sp>
      <p:sp>
        <p:nvSpPr>
          <p:cNvPr id="10" name="icon-badge"/>
          <p:cNvSpPr/>
          <p:nvPr/>
        </p:nvSpPr>
        <p:spPr>
          <a:xfrm>
            <a:off x="4612538" y="2697480"/>
            <a:ext cx="603504" cy="603504"/>
          </a:xfrm>
          <a:prstGeom prst="ellipse">
            <a:avLst/>
          </a:prstGeom>
          <a:solidFill>
            <a:schemeClr val="tx1"/>
          </a:solidFill>
          <a:ln w="15875">
            <a:solidFill>
              <a:schemeClr val="accent1"/>
            </a:solidFill>
            <a:prstDash val="solid"/>
          </a:ln>
        </p:spPr>
      </p:sp>
      <p:pic>
        <p:nvPicPr>
          <p:cNvPr id="11" name="icon" descr="preencoded.png">    </p:cNvPr>
          <p:cNvPicPr>
            <a:picLocks noChangeAspect="1"/>
          </p:cNvPicPr>
          <p:nvPr/>
        </p:nvPicPr>
        <p:blipFill>
          <a:blip r:embed="rId2"/>
          <a:stretch>
            <a:fillRect/>
          </a:stretch>
        </p:blipFill>
        <p:spPr>
          <a:xfrm>
            <a:off x="4769449" y="2854391"/>
            <a:ext cx="289682" cy="289682"/>
          </a:xfrm>
          <a:prstGeom prst="rect">
            <a:avLst/>
          </a:prstGeom>
        </p:spPr>
      </p:pic>
      <p:sp>
        <p:nvSpPr>
          <p:cNvPr id="12" name="Text 8"/>
          <p:cNvSpPr txBox="1"/>
          <p:nvPr/>
        </p:nvSpPr>
        <p:spPr>
          <a:xfrm>
            <a:off x="5389778" y="2697480"/>
            <a:ext cx="2235098" cy="603504"/>
          </a:xfrm>
          <a:prstGeom prst="rect">
            <a:avLst/>
          </a:prstGeom>
          <a:noFill/>
          <a:ln/>
        </p:spPr>
        <p:txBody>
          <a:bodyPr wrap="square" lIns="0" tIns="0" rIns="0" bIns="0" rtlCol="0" anchor="ctr"/>
          <a:lstStyle/>
          <a:p>
            <a:pPr indent="0" marL="0">
              <a:buNone/>
            </a:pPr>
            <a:r>
              <a:rPr lang="en-US" sz="1700" b="1" dirty="0">
                <a:solidFill>
                  <a:schemeClr val="bg1"/>
                </a:solidFill>
                <a:latin typeface="Manrope" pitchFamily="34" charset="0"/>
                <a:ea typeface="Manrope" pitchFamily="34" charset="-122"/>
                <a:cs typeface="Manrope" pitchFamily="34" charset="-120"/>
              </a:rPr>
              <a:t>Adaptés à vos processus</a:t>
            </a:r>
            <a:endParaRPr lang="en-US" sz="1700" dirty="0"/>
          </a:p>
        </p:txBody>
      </p:sp>
      <p:sp>
        <p:nvSpPr>
          <p:cNvPr id="13" name="Text 9"/>
          <p:cNvSpPr txBox="1"/>
          <p:nvPr/>
        </p:nvSpPr>
        <p:spPr>
          <a:xfrm>
            <a:off x="4612538" y="3474720"/>
            <a:ext cx="2966618" cy="96012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Ils exécutent vos processus métier de bout en bout, au-delà du simple questions-réponses.</a:t>
            </a:r>
            <a:endParaRPr lang="en-US" sz="1400" dirty="0"/>
          </a:p>
        </p:txBody>
      </p:sp>
      <p:sp>
        <p:nvSpPr>
          <p:cNvPr id="14" name="card"/>
          <p:cNvSpPr/>
          <p:nvPr/>
        </p:nvSpPr>
        <p:spPr>
          <a:xfrm>
            <a:off x="8127797" y="2423160"/>
            <a:ext cx="3515258" cy="2331720"/>
          </a:xfrm>
          <a:prstGeom prst="roundRect">
            <a:avLst>
              <a:gd name="adj" fmla="val 3137"/>
            </a:avLst>
          </a:prstGeom>
          <a:solidFill>
            <a:schemeClr val="accent5"/>
          </a:solidFill>
          <a:ln w="9525">
            <a:solidFill>
              <a:schemeClr val="accent6"/>
            </a:solidFill>
            <a:prstDash val="solid"/>
          </a:ln>
        </p:spPr>
      </p:sp>
      <p:sp>
        <p:nvSpPr>
          <p:cNvPr id="15" name="icon-badge"/>
          <p:cNvSpPr/>
          <p:nvPr/>
        </p:nvSpPr>
        <p:spPr>
          <a:xfrm>
            <a:off x="8402117" y="2697480"/>
            <a:ext cx="603504" cy="603504"/>
          </a:xfrm>
          <a:prstGeom prst="ellipse">
            <a:avLst/>
          </a:prstGeom>
          <a:solidFill>
            <a:schemeClr val="tx1"/>
          </a:solidFill>
          <a:ln w="15875">
            <a:solidFill>
              <a:schemeClr val="accent1"/>
            </a:solidFill>
            <a:prstDash val="solid"/>
          </a:ln>
        </p:spPr>
      </p:sp>
      <p:pic>
        <p:nvPicPr>
          <p:cNvPr id="16" name="icon" descr="preencoded.png">    </p:cNvPr>
          <p:cNvPicPr>
            <a:picLocks noChangeAspect="1"/>
          </p:cNvPicPr>
          <p:nvPr/>
        </p:nvPicPr>
        <p:blipFill>
          <a:blip r:embed="rId3"/>
          <a:stretch>
            <a:fillRect/>
          </a:stretch>
        </p:blipFill>
        <p:spPr>
          <a:xfrm>
            <a:off x="8559028" y="2854391"/>
            <a:ext cx="289682" cy="289682"/>
          </a:xfrm>
          <a:prstGeom prst="rect">
            <a:avLst/>
          </a:prstGeom>
        </p:spPr>
      </p:pic>
      <p:sp>
        <p:nvSpPr>
          <p:cNvPr id="17" name="Text 12"/>
          <p:cNvSpPr txBox="1"/>
          <p:nvPr/>
        </p:nvSpPr>
        <p:spPr>
          <a:xfrm>
            <a:off x="9179357" y="2697480"/>
            <a:ext cx="2235098" cy="603504"/>
          </a:xfrm>
          <a:prstGeom prst="rect">
            <a:avLst/>
          </a:prstGeom>
          <a:noFill/>
          <a:ln/>
        </p:spPr>
        <p:txBody>
          <a:bodyPr wrap="square" lIns="0" tIns="0" rIns="0" bIns="0" rtlCol="0" anchor="ctr"/>
          <a:lstStyle/>
          <a:p>
            <a:pPr indent="0" marL="0">
              <a:buNone/>
            </a:pPr>
            <a:r>
              <a:rPr lang="en-US" sz="1700" b="1" dirty="0">
                <a:solidFill>
                  <a:schemeClr val="bg1"/>
                </a:solidFill>
                <a:latin typeface="Manrope" pitchFamily="34" charset="0"/>
                <a:ea typeface="Manrope" pitchFamily="34" charset="-122"/>
                <a:cs typeface="Manrope" pitchFamily="34" charset="-120"/>
              </a:rPr>
              <a:t>Déployés chez vous</a:t>
            </a:r>
            <a:endParaRPr lang="en-US" sz="1700" dirty="0"/>
          </a:p>
        </p:txBody>
      </p:sp>
      <p:sp>
        <p:nvSpPr>
          <p:cNvPr id="18" name="Text 13"/>
          <p:cNvSpPr txBox="1"/>
          <p:nvPr/>
        </p:nvSpPr>
        <p:spPr>
          <a:xfrm>
            <a:off x="8402117" y="3474720"/>
            <a:ext cx="2966618" cy="96012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Installés dans votre environnement : vos données restent sous votre contrôle. Connectez ou installez un LLM de confiance.</a:t>
            </a:r>
            <a:endParaRPr lang="en-US" sz="1400" dirty="0"/>
          </a:p>
        </p:txBody>
      </p:sp>
      <p:sp>
        <p:nvSpPr>
          <p:cNvPr id="19" name="card"/>
          <p:cNvSpPr/>
          <p:nvPr/>
        </p:nvSpPr>
        <p:spPr>
          <a:xfrm>
            <a:off x="548640" y="4983480"/>
            <a:ext cx="5135728" cy="1234440"/>
          </a:xfrm>
          <a:prstGeom prst="roundRect">
            <a:avLst>
              <a:gd name="adj" fmla="val 5926"/>
            </a:avLst>
          </a:prstGeom>
          <a:solidFill>
            <a:schemeClr val="tx1"/>
          </a:solidFill>
          <a:ln w="9525">
            <a:solidFill>
              <a:schemeClr val="accent6"/>
            </a:solidFill>
            <a:prstDash val="solid"/>
          </a:ln>
        </p:spPr>
      </p:sp>
      <p:sp>
        <p:nvSpPr>
          <p:cNvPr id="20" name="Text 15"/>
          <p:cNvSpPr txBox="1"/>
          <p:nvPr/>
        </p:nvSpPr>
        <p:spPr>
          <a:xfrm>
            <a:off x="822960" y="5166360"/>
            <a:ext cx="4587088" cy="274320"/>
          </a:xfrm>
          <a:prstGeom prst="rect">
            <a:avLst/>
          </a:prstGeom>
          <a:noFill/>
          <a:ln/>
        </p:spPr>
        <p:txBody>
          <a:bodyPr wrap="square" lIns="0" tIns="0" rIns="0" bIns="0" rtlCol="0" anchor="t"/>
          <a:lstStyle/>
          <a:p>
            <a:pPr indent="0" marL="0">
              <a:buNone/>
            </a:pPr>
            <a:r>
              <a:rPr lang="en-US" sz="1200" b="1" spc="200" kern="0" dirty="0">
                <a:solidFill>
                  <a:schemeClr val="accent3"/>
                </a:solidFill>
                <a:latin typeface="Manrope" pitchFamily="34" charset="0"/>
                <a:ea typeface="Manrope" pitchFamily="34" charset="-122"/>
                <a:cs typeface="Manrope" pitchFamily="34" charset="-120"/>
              </a:rPr>
              <a:t>ASSISTANT BUREAUTIQUE</a:t>
            </a:r>
            <a:endParaRPr lang="en-US" sz="1200" dirty="0"/>
          </a:p>
        </p:txBody>
      </p:sp>
      <p:sp>
        <p:nvSpPr>
          <p:cNvPr id="21" name="Text 16"/>
          <p:cNvSpPr txBox="1"/>
          <p:nvPr/>
        </p:nvSpPr>
        <p:spPr>
          <a:xfrm>
            <a:off x="822960" y="5486400"/>
            <a:ext cx="4587088" cy="548640"/>
          </a:xfrm>
          <a:prstGeom prst="rect">
            <a:avLst/>
          </a:prstGeom>
          <a:noFill/>
          <a:ln/>
        </p:spPr>
        <p:txBody>
          <a:bodyPr wrap="square" lIns="0" tIns="0" rIns="0" bIns="0" rtlCol="0" anchor="t"/>
          <a:lstStyle/>
          <a:p>
            <a:pPr indent="0" marL="0">
              <a:buNone/>
            </a:pPr>
            <a:r>
              <a:rPr lang="en-US" sz="1600" dirty="0">
                <a:solidFill>
                  <a:schemeClr val="accent2"/>
                </a:solidFill>
                <a:latin typeface="Manrope" pitchFamily="34" charset="0"/>
                <a:ea typeface="Manrope" pitchFamily="34" charset="-122"/>
                <a:cs typeface="Manrope" pitchFamily="34" charset="-120"/>
              </a:rPr>
              <a:t>Un usage personnel, centré sur l'individu</a:t>
            </a:r>
            <a:endParaRPr lang="en-US" sz="1600" dirty="0"/>
          </a:p>
        </p:txBody>
      </p:sp>
      <p:sp>
        <p:nvSpPr>
          <p:cNvPr id="22" name="Text 17"/>
          <p:cNvSpPr txBox="1"/>
          <p:nvPr/>
        </p:nvSpPr>
        <p:spPr>
          <a:xfrm>
            <a:off x="5684368" y="4983480"/>
            <a:ext cx="822960" cy="1234440"/>
          </a:xfrm>
          <a:prstGeom prst="rect">
            <a:avLst/>
          </a:prstGeom>
          <a:noFill/>
          <a:ln/>
        </p:spPr>
        <p:txBody>
          <a:bodyPr wrap="square" lIns="0" tIns="0" rIns="0" bIns="0" rtlCol="0" anchor="ctr"/>
          <a:lstStyle/>
          <a:p>
            <a:pPr algn="ctr" indent="0" marL="0">
              <a:buNone/>
            </a:pPr>
            <a:r>
              <a:rPr lang="en-US" sz="3000" b="1" dirty="0">
                <a:solidFill>
                  <a:schemeClr val="accent1"/>
                </a:solidFill>
                <a:latin typeface="Manrope" pitchFamily="34" charset="0"/>
                <a:ea typeface="Manrope" pitchFamily="34" charset="-122"/>
                <a:cs typeface="Manrope" pitchFamily="34" charset="-120"/>
              </a:rPr>
              <a:t>→</a:t>
            </a:r>
            <a:endParaRPr lang="en-US" sz="3000" dirty="0"/>
          </a:p>
        </p:txBody>
      </p:sp>
      <p:sp>
        <p:nvSpPr>
          <p:cNvPr id="23" name="card"/>
          <p:cNvSpPr/>
          <p:nvPr/>
        </p:nvSpPr>
        <p:spPr>
          <a:xfrm>
            <a:off x="6507328" y="4983480"/>
            <a:ext cx="5135728" cy="1234440"/>
          </a:xfrm>
          <a:prstGeom prst="roundRect">
            <a:avLst>
              <a:gd name="adj" fmla="val 5926"/>
            </a:avLst>
          </a:prstGeom>
          <a:solidFill>
            <a:schemeClr val="accent5"/>
          </a:solidFill>
          <a:ln w="15875">
            <a:solidFill>
              <a:schemeClr val="accent1"/>
            </a:solidFill>
            <a:prstDash val="solid"/>
          </a:ln>
        </p:spPr>
      </p:sp>
      <p:sp>
        <p:nvSpPr>
          <p:cNvPr id="24" name="Text 19"/>
          <p:cNvSpPr txBox="1"/>
          <p:nvPr/>
        </p:nvSpPr>
        <p:spPr>
          <a:xfrm>
            <a:off x="6781648" y="5166360"/>
            <a:ext cx="4587088" cy="274320"/>
          </a:xfrm>
          <a:prstGeom prst="rect">
            <a:avLst/>
          </a:prstGeom>
          <a:noFill/>
          <a:ln/>
        </p:spPr>
        <p:txBody>
          <a:bodyPr wrap="square" lIns="0" tIns="0" rIns="0" bIns="0" rtlCol="0" anchor="t"/>
          <a:lstStyle/>
          <a:p>
            <a:pPr indent="0" marL="0">
              <a:buNone/>
            </a:pPr>
            <a:r>
              <a:rPr lang="en-US" sz="1200" b="1" spc="200" kern="0" dirty="0">
                <a:solidFill>
                  <a:schemeClr val="accent1"/>
                </a:solidFill>
                <a:latin typeface="Manrope" pitchFamily="34" charset="0"/>
                <a:ea typeface="Manrope" pitchFamily="34" charset="-122"/>
                <a:cs typeface="Manrope" pitchFamily="34" charset="-120"/>
              </a:rPr>
              <a:t>ASSISTANT MÉTIER KAIRNTECH</a:t>
            </a:r>
            <a:endParaRPr lang="en-US" sz="1200" dirty="0"/>
          </a:p>
        </p:txBody>
      </p:sp>
      <p:sp>
        <p:nvSpPr>
          <p:cNvPr id="25" name="Text 20"/>
          <p:cNvSpPr txBox="1"/>
          <p:nvPr/>
        </p:nvSpPr>
        <p:spPr>
          <a:xfrm>
            <a:off x="6781648" y="5486400"/>
            <a:ext cx="4587088" cy="59436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Pensé pour les équipes, leurs processus et leurs bases documentaires</a:t>
            </a:r>
            <a:endParaRPr lang="en-US" sz="16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04 · ZOOM · ASSISTANT ACHATS</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Un assistant IA dédié aux équipes achats</a:t>
            </a:r>
            <a:endParaRPr lang="en-US" sz="3400" dirty="0"/>
          </a:p>
        </p:txBody>
      </p:sp>
      <p:sp>
        <p:nvSpPr>
          <p:cNvPr id="4" name="Text 2"/>
          <p:cNvSpPr txBox="1"/>
          <p:nvPr/>
        </p:nvSpPr>
        <p:spPr>
          <a:xfrm>
            <a:off x="548640" y="2103120"/>
            <a:ext cx="109728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LE CYCLE DE L'APPEL D'OFFRES, ÉTAPE PAR ÉTAPE</a:t>
            </a:r>
            <a:endParaRPr lang="en-US" sz="1200" dirty="0"/>
          </a:p>
        </p:txBody>
      </p:sp>
      <p:sp>
        <p:nvSpPr>
          <p:cNvPr id="5" name="timeline"/>
          <p:cNvSpPr/>
          <p:nvPr/>
        </p:nvSpPr>
        <p:spPr>
          <a:xfrm>
            <a:off x="1341098" y="2889504"/>
            <a:ext cx="9509499" cy="0"/>
          </a:xfrm>
          <a:prstGeom prst="line">
            <a:avLst/>
          </a:prstGeom>
          <a:noFill/>
          <a:ln w="19050">
            <a:solidFill>
              <a:schemeClr val="accent6"/>
            </a:solidFill>
            <a:prstDash val="solid"/>
          </a:ln>
        </p:spPr>
      </p:sp>
      <p:sp>
        <p:nvSpPr>
          <p:cNvPr id="6" name="step-dot"/>
          <p:cNvSpPr/>
          <p:nvPr/>
        </p:nvSpPr>
        <p:spPr>
          <a:xfrm>
            <a:off x="1057634" y="2606040"/>
            <a:ext cx="566928" cy="566928"/>
          </a:xfrm>
          <a:prstGeom prst="ellipse">
            <a:avLst/>
          </a:prstGeom>
          <a:solidFill>
            <a:schemeClr val="tx1"/>
          </a:solidFill>
          <a:ln w="15875">
            <a:solidFill>
              <a:schemeClr val="accent1"/>
            </a:solidFill>
            <a:prstDash val="solid"/>
          </a:ln>
        </p:spPr>
      </p:sp>
      <p:sp>
        <p:nvSpPr>
          <p:cNvPr id="7" name="Text 5"/>
          <p:cNvSpPr txBox="1"/>
          <p:nvPr/>
        </p:nvSpPr>
        <p:spPr>
          <a:xfrm>
            <a:off x="1057634"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01</a:t>
            </a:r>
            <a:endParaRPr lang="en-US" sz="1400" dirty="0"/>
          </a:p>
        </p:txBody>
      </p:sp>
      <p:sp>
        <p:nvSpPr>
          <p:cNvPr id="8" name="Text 6"/>
          <p:cNvSpPr txBox="1"/>
          <p:nvPr/>
        </p:nvSpPr>
        <p:spPr>
          <a:xfrm>
            <a:off x="621792"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Rédaction du cahier des charges</a:t>
            </a:r>
            <a:endParaRPr lang="en-US" sz="1400" dirty="0"/>
          </a:p>
        </p:txBody>
      </p:sp>
      <p:sp>
        <p:nvSpPr>
          <p:cNvPr id="9" name="step-dot"/>
          <p:cNvSpPr/>
          <p:nvPr/>
        </p:nvSpPr>
        <p:spPr>
          <a:xfrm>
            <a:off x="2642551" y="2606040"/>
            <a:ext cx="566928" cy="566928"/>
          </a:xfrm>
          <a:prstGeom prst="ellipse">
            <a:avLst/>
          </a:prstGeom>
          <a:solidFill>
            <a:schemeClr val="tx1"/>
          </a:solidFill>
          <a:ln w="15875">
            <a:solidFill>
              <a:schemeClr val="accent1"/>
            </a:solidFill>
            <a:prstDash val="solid"/>
          </a:ln>
        </p:spPr>
      </p:sp>
      <p:sp>
        <p:nvSpPr>
          <p:cNvPr id="10" name="Text 8"/>
          <p:cNvSpPr txBox="1"/>
          <p:nvPr/>
        </p:nvSpPr>
        <p:spPr>
          <a:xfrm>
            <a:off x="2642551"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02</a:t>
            </a:r>
            <a:endParaRPr lang="en-US" sz="1400" dirty="0"/>
          </a:p>
        </p:txBody>
      </p:sp>
      <p:sp>
        <p:nvSpPr>
          <p:cNvPr id="11" name="Text 9"/>
          <p:cNvSpPr txBox="1"/>
          <p:nvPr/>
        </p:nvSpPr>
        <p:spPr>
          <a:xfrm>
            <a:off x="2206708"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Définition de la grille technique</a:t>
            </a:r>
            <a:endParaRPr lang="en-US" sz="1400" dirty="0"/>
          </a:p>
        </p:txBody>
      </p:sp>
      <p:sp>
        <p:nvSpPr>
          <p:cNvPr id="12" name="step-dot"/>
          <p:cNvSpPr/>
          <p:nvPr/>
        </p:nvSpPr>
        <p:spPr>
          <a:xfrm>
            <a:off x="4227467" y="2606040"/>
            <a:ext cx="566928" cy="566928"/>
          </a:xfrm>
          <a:prstGeom prst="ellipse">
            <a:avLst/>
          </a:prstGeom>
          <a:solidFill>
            <a:schemeClr val="tx1"/>
          </a:solidFill>
          <a:ln w="15875">
            <a:solidFill>
              <a:schemeClr val="accent1"/>
            </a:solidFill>
            <a:prstDash val="solid"/>
          </a:ln>
        </p:spPr>
      </p:sp>
      <p:sp>
        <p:nvSpPr>
          <p:cNvPr id="13" name="Text 11"/>
          <p:cNvSpPr txBox="1"/>
          <p:nvPr/>
        </p:nvSpPr>
        <p:spPr>
          <a:xfrm>
            <a:off x="4227467"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03</a:t>
            </a:r>
            <a:endParaRPr lang="en-US" sz="1400" dirty="0"/>
          </a:p>
        </p:txBody>
      </p:sp>
      <p:sp>
        <p:nvSpPr>
          <p:cNvPr id="14" name="Text 12"/>
          <p:cNvSpPr txBox="1"/>
          <p:nvPr/>
        </p:nvSpPr>
        <p:spPr>
          <a:xfrm>
            <a:off x="3791625"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Création de la grille financière</a:t>
            </a:r>
            <a:endParaRPr lang="en-US" sz="1400" dirty="0"/>
          </a:p>
        </p:txBody>
      </p:sp>
      <p:sp>
        <p:nvSpPr>
          <p:cNvPr id="15" name="step-dot"/>
          <p:cNvSpPr/>
          <p:nvPr/>
        </p:nvSpPr>
        <p:spPr>
          <a:xfrm>
            <a:off x="5812384" y="2606040"/>
            <a:ext cx="566928" cy="566928"/>
          </a:xfrm>
          <a:prstGeom prst="ellipse">
            <a:avLst/>
          </a:prstGeom>
          <a:solidFill>
            <a:schemeClr val="tx1"/>
          </a:solidFill>
          <a:ln w="15875">
            <a:solidFill>
              <a:schemeClr val="accent1"/>
            </a:solidFill>
            <a:prstDash val="solid"/>
          </a:ln>
        </p:spPr>
      </p:sp>
      <p:sp>
        <p:nvSpPr>
          <p:cNvPr id="16" name="Text 14"/>
          <p:cNvSpPr txBox="1"/>
          <p:nvPr/>
        </p:nvSpPr>
        <p:spPr>
          <a:xfrm>
            <a:off x="5812384"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04</a:t>
            </a:r>
            <a:endParaRPr lang="en-US" sz="1400" dirty="0"/>
          </a:p>
        </p:txBody>
      </p:sp>
      <p:sp>
        <p:nvSpPr>
          <p:cNvPr id="17" name="Text 15"/>
          <p:cNvSpPr txBox="1"/>
          <p:nvPr/>
        </p:nvSpPr>
        <p:spPr>
          <a:xfrm>
            <a:off x="5376541"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Contacts fournisseurs</a:t>
            </a:r>
            <a:endParaRPr lang="en-US" sz="1400" dirty="0"/>
          </a:p>
        </p:txBody>
      </p:sp>
      <p:sp>
        <p:nvSpPr>
          <p:cNvPr id="18" name="step-dot"/>
          <p:cNvSpPr/>
          <p:nvPr/>
        </p:nvSpPr>
        <p:spPr>
          <a:xfrm>
            <a:off x="7397300" y="2606040"/>
            <a:ext cx="566928" cy="566928"/>
          </a:xfrm>
          <a:prstGeom prst="ellipse">
            <a:avLst/>
          </a:prstGeom>
          <a:solidFill>
            <a:schemeClr val="tx1"/>
          </a:solidFill>
          <a:ln w="15875">
            <a:solidFill>
              <a:schemeClr val="accent1"/>
            </a:solidFill>
            <a:prstDash val="solid"/>
          </a:ln>
        </p:spPr>
      </p:sp>
      <p:sp>
        <p:nvSpPr>
          <p:cNvPr id="19" name="Text 17"/>
          <p:cNvSpPr txBox="1"/>
          <p:nvPr/>
        </p:nvSpPr>
        <p:spPr>
          <a:xfrm>
            <a:off x="7397300"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05</a:t>
            </a:r>
            <a:endParaRPr lang="en-US" sz="1400" dirty="0"/>
          </a:p>
        </p:txBody>
      </p:sp>
      <p:sp>
        <p:nvSpPr>
          <p:cNvPr id="20" name="Text 18"/>
          <p:cNvSpPr txBox="1"/>
          <p:nvPr/>
        </p:nvSpPr>
        <p:spPr>
          <a:xfrm>
            <a:off x="6961458"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Questions / réponses</a:t>
            </a:r>
            <a:endParaRPr lang="en-US" sz="1400" dirty="0"/>
          </a:p>
        </p:txBody>
      </p:sp>
      <p:sp>
        <p:nvSpPr>
          <p:cNvPr id="21" name="step-dot"/>
          <p:cNvSpPr/>
          <p:nvPr/>
        </p:nvSpPr>
        <p:spPr>
          <a:xfrm>
            <a:off x="8982217" y="2606040"/>
            <a:ext cx="566928" cy="566928"/>
          </a:xfrm>
          <a:prstGeom prst="ellipse">
            <a:avLst/>
          </a:prstGeom>
          <a:solidFill>
            <a:schemeClr val="accent1"/>
          </a:solidFill>
          <a:ln w="15875">
            <a:solidFill>
              <a:schemeClr val="accent1"/>
            </a:solidFill>
            <a:prstDash val="solid"/>
          </a:ln>
        </p:spPr>
      </p:sp>
      <p:sp>
        <p:nvSpPr>
          <p:cNvPr id="22" name="Text 20"/>
          <p:cNvSpPr txBox="1"/>
          <p:nvPr/>
        </p:nvSpPr>
        <p:spPr>
          <a:xfrm>
            <a:off x="8982217" y="2606040"/>
            <a:ext cx="566928" cy="566928"/>
          </a:xfrm>
          <a:prstGeom prst="rect">
            <a:avLst/>
          </a:prstGeom>
          <a:noFill/>
          <a:ln/>
        </p:spPr>
        <p:txBody>
          <a:bodyPr wrap="square" lIns="0" tIns="0" rIns="0" bIns="0" rtlCol="0" anchor="ctr"/>
          <a:lstStyle/>
          <a:p>
            <a:pPr algn="ctr" indent="0" marL="0">
              <a:buNone/>
            </a:pPr>
            <a:r>
              <a:rPr lang="en-US" sz="1400" b="1" dirty="0">
                <a:solidFill>
                  <a:schemeClr val="bg1"/>
                </a:solidFill>
                <a:latin typeface="Manrope" pitchFamily="34" charset="0"/>
                <a:ea typeface="Manrope" pitchFamily="34" charset="-122"/>
                <a:cs typeface="Manrope" pitchFamily="34" charset="-120"/>
              </a:rPr>
              <a:t>06</a:t>
            </a:r>
            <a:endParaRPr lang="en-US" sz="1400" dirty="0"/>
          </a:p>
        </p:txBody>
      </p:sp>
      <p:sp>
        <p:nvSpPr>
          <p:cNvPr id="23" name="Text 21"/>
          <p:cNvSpPr txBox="1"/>
          <p:nvPr/>
        </p:nvSpPr>
        <p:spPr>
          <a:xfrm>
            <a:off x="8546374" y="3337560"/>
            <a:ext cx="1438612" cy="822960"/>
          </a:xfrm>
          <a:prstGeom prst="rect">
            <a:avLst/>
          </a:prstGeom>
          <a:noFill/>
          <a:ln/>
        </p:spPr>
        <p:txBody>
          <a:bodyPr wrap="square" lIns="0" tIns="0" rIns="0" bIns="0" rtlCol="0" anchor="t"/>
          <a:lstStyle/>
          <a:p>
            <a:pPr algn="ctr" indent="0" marL="0">
              <a:buNone/>
            </a:pPr>
            <a:r>
              <a:rPr lang="en-US" sz="1400" b="1" dirty="0">
                <a:solidFill>
                  <a:schemeClr val="bg1"/>
                </a:solidFill>
                <a:latin typeface="Manrope" pitchFamily="34" charset="0"/>
                <a:ea typeface="Manrope" pitchFamily="34" charset="-122"/>
                <a:cs typeface="Manrope" pitchFamily="34" charset="-120"/>
              </a:rPr>
              <a:t>Analyse des offres</a:t>
            </a:r>
            <a:endParaRPr lang="en-US" sz="1400" dirty="0"/>
          </a:p>
        </p:txBody>
      </p:sp>
      <p:sp>
        <p:nvSpPr>
          <p:cNvPr id="24" name="step-dot"/>
          <p:cNvSpPr/>
          <p:nvPr/>
        </p:nvSpPr>
        <p:spPr>
          <a:xfrm>
            <a:off x="10567133" y="2606040"/>
            <a:ext cx="566928" cy="566928"/>
          </a:xfrm>
          <a:prstGeom prst="ellipse">
            <a:avLst/>
          </a:prstGeom>
          <a:solidFill>
            <a:schemeClr val="tx1"/>
          </a:solidFill>
          <a:ln w="15875">
            <a:solidFill>
              <a:schemeClr val="accent1"/>
            </a:solidFill>
            <a:prstDash val="solid"/>
          </a:ln>
        </p:spPr>
      </p:sp>
      <p:sp>
        <p:nvSpPr>
          <p:cNvPr id="25" name="Text 23"/>
          <p:cNvSpPr txBox="1"/>
          <p:nvPr/>
        </p:nvSpPr>
        <p:spPr>
          <a:xfrm>
            <a:off x="10567133" y="2606040"/>
            <a:ext cx="566928" cy="566928"/>
          </a:xfrm>
          <a:prstGeom prst="rect">
            <a:avLst/>
          </a:prstGeom>
          <a:noFill/>
          <a:ln/>
        </p:spPr>
        <p:txBody>
          <a:bodyPr wrap="square" lIns="0" tIns="0" rIns="0" bIns="0" rtlCol="0" anchor="ctr"/>
          <a:lstStyle/>
          <a:p>
            <a:pPr algn="ctr" indent="0" marL="0">
              <a:buNone/>
            </a:pPr>
            <a:r>
              <a:rPr lang="en-US" sz="1400" b="1" dirty="0">
                <a:solidFill>
                  <a:schemeClr val="accent1"/>
                </a:solidFill>
                <a:latin typeface="Manrope" pitchFamily="34" charset="0"/>
                <a:ea typeface="Manrope" pitchFamily="34" charset="-122"/>
                <a:cs typeface="Manrope" pitchFamily="34" charset="-120"/>
              </a:rPr>
              <a:t>07</a:t>
            </a:r>
            <a:endParaRPr lang="en-US" sz="1400" dirty="0"/>
          </a:p>
        </p:txBody>
      </p:sp>
      <p:sp>
        <p:nvSpPr>
          <p:cNvPr id="26" name="Text 24"/>
          <p:cNvSpPr txBox="1"/>
          <p:nvPr/>
        </p:nvSpPr>
        <p:spPr>
          <a:xfrm>
            <a:off x="10131291" y="3337560"/>
            <a:ext cx="1438612" cy="822960"/>
          </a:xfrm>
          <a:prstGeom prst="rect">
            <a:avLst/>
          </a:prstGeom>
          <a:noFill/>
          <a:ln/>
        </p:spPr>
        <p:txBody>
          <a:bodyPr wrap="square" lIns="0" tIns="0" rIns="0" bIns="0" rtlCol="0" anchor="t"/>
          <a:lstStyle/>
          <a:p>
            <a:pPr algn="ctr" indent="0" marL="0">
              <a:buNone/>
            </a:pPr>
            <a:r>
              <a:rPr lang="en-US" sz="1400" dirty="0">
                <a:solidFill>
                  <a:schemeClr val="accent2"/>
                </a:solidFill>
                <a:latin typeface="Manrope" pitchFamily="34" charset="0"/>
                <a:ea typeface="Manrope" pitchFamily="34" charset="-122"/>
                <a:cs typeface="Manrope" pitchFamily="34" charset="-120"/>
              </a:rPr>
              <a:t>Soutenance</a:t>
            </a:r>
            <a:endParaRPr lang="en-US" sz="1400" dirty="0"/>
          </a:p>
        </p:txBody>
      </p:sp>
      <p:sp>
        <p:nvSpPr>
          <p:cNvPr id="27" name="Text 25"/>
          <p:cNvSpPr txBox="1"/>
          <p:nvPr/>
        </p:nvSpPr>
        <p:spPr>
          <a:xfrm>
            <a:off x="548640" y="4343400"/>
            <a:ext cx="109728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CE QUE FAIT L'ASSISTANT</a:t>
            </a:r>
            <a:endParaRPr lang="en-US" sz="1200" dirty="0"/>
          </a:p>
        </p:txBody>
      </p:sp>
      <p:sp>
        <p:nvSpPr>
          <p:cNvPr id="28" name="card"/>
          <p:cNvSpPr/>
          <p:nvPr/>
        </p:nvSpPr>
        <p:spPr>
          <a:xfrm>
            <a:off x="548640" y="4681728"/>
            <a:ext cx="2602154" cy="1463040"/>
          </a:xfrm>
          <a:prstGeom prst="roundRect">
            <a:avLst>
              <a:gd name="adj" fmla="val 5000"/>
            </a:avLst>
          </a:prstGeom>
          <a:solidFill>
            <a:schemeClr val="accent5"/>
          </a:solidFill>
          <a:ln w="9525">
            <a:solidFill>
              <a:schemeClr val="accent6"/>
            </a:solidFill>
            <a:prstDash val="solid"/>
          </a:ln>
        </p:spPr>
      </p:sp>
      <p:pic>
        <p:nvPicPr>
          <p:cNvPr id="29" name="Image 0" descr="preencoded.png">    </p:cNvPr>
          <p:cNvPicPr>
            <a:picLocks noChangeAspect="1"/>
          </p:cNvPicPr>
          <p:nvPr/>
        </p:nvPicPr>
        <p:blipFill>
          <a:blip r:embed="rId1"/>
          <a:stretch>
            <a:fillRect/>
          </a:stretch>
        </p:blipFill>
        <p:spPr>
          <a:xfrm>
            <a:off x="777240" y="4901184"/>
            <a:ext cx="310896" cy="310896"/>
          </a:xfrm>
          <a:prstGeom prst="rect">
            <a:avLst/>
          </a:prstGeom>
        </p:spPr>
      </p:pic>
      <p:sp>
        <p:nvSpPr>
          <p:cNvPr id="30" name="Text 27"/>
          <p:cNvSpPr txBox="1"/>
          <p:nvPr/>
        </p:nvSpPr>
        <p:spPr>
          <a:xfrm>
            <a:off x="1207008" y="4864608"/>
            <a:ext cx="1779194" cy="384048"/>
          </a:xfrm>
          <a:prstGeom prst="rect">
            <a:avLst/>
          </a:prstGeom>
          <a:noFill/>
          <a:ln/>
        </p:spPr>
        <p:txBody>
          <a:bodyPr wrap="square" lIns="0" tIns="0" rIns="0" bIns="0" rtlCol="0" anchor="ctr"/>
          <a:lstStyle/>
          <a:p>
            <a:pPr indent="0" marL="0">
              <a:buNone/>
            </a:pPr>
            <a:r>
              <a:rPr lang="en-US" sz="1500" b="1" dirty="0">
                <a:solidFill>
                  <a:schemeClr val="bg1"/>
                </a:solidFill>
                <a:latin typeface="Manrope" pitchFamily="34" charset="0"/>
                <a:ea typeface="Manrope" pitchFamily="34" charset="-122"/>
                <a:cs typeface="Manrope" pitchFamily="34" charset="-120"/>
              </a:rPr>
              <a:t>Agents IA coordonnés</a:t>
            </a:r>
            <a:endParaRPr lang="en-US" sz="1500" dirty="0"/>
          </a:p>
        </p:txBody>
      </p:sp>
      <p:sp>
        <p:nvSpPr>
          <p:cNvPr id="31" name="Text 28"/>
          <p:cNvSpPr txBox="1"/>
          <p:nvPr/>
        </p:nvSpPr>
        <p:spPr>
          <a:xfrm>
            <a:off x="777240" y="5340096"/>
            <a:ext cx="2190674" cy="7315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Des agents spécialisés, orchestrés par un coordinateur unique.</a:t>
            </a:r>
            <a:endParaRPr lang="en-US" sz="1300" dirty="0"/>
          </a:p>
        </p:txBody>
      </p:sp>
      <p:sp>
        <p:nvSpPr>
          <p:cNvPr id="32" name="card"/>
          <p:cNvSpPr/>
          <p:nvPr/>
        </p:nvSpPr>
        <p:spPr>
          <a:xfrm>
            <a:off x="3379394" y="4681728"/>
            <a:ext cx="2602154" cy="1463040"/>
          </a:xfrm>
          <a:prstGeom prst="roundRect">
            <a:avLst>
              <a:gd name="adj" fmla="val 5000"/>
            </a:avLst>
          </a:prstGeom>
          <a:solidFill>
            <a:schemeClr val="accent5"/>
          </a:solidFill>
          <a:ln w="9525">
            <a:solidFill>
              <a:schemeClr val="accent6"/>
            </a:solidFill>
            <a:prstDash val="solid"/>
          </a:ln>
        </p:spPr>
      </p:sp>
      <p:pic>
        <p:nvPicPr>
          <p:cNvPr id="33" name="Image 1" descr="preencoded.png">    </p:cNvPr>
          <p:cNvPicPr>
            <a:picLocks noChangeAspect="1"/>
          </p:cNvPicPr>
          <p:nvPr/>
        </p:nvPicPr>
        <p:blipFill>
          <a:blip r:embed="rId2"/>
          <a:stretch>
            <a:fillRect/>
          </a:stretch>
        </p:blipFill>
        <p:spPr>
          <a:xfrm>
            <a:off x="3607994" y="4901184"/>
            <a:ext cx="310896" cy="310896"/>
          </a:xfrm>
          <a:prstGeom prst="rect">
            <a:avLst/>
          </a:prstGeom>
        </p:spPr>
      </p:pic>
      <p:sp>
        <p:nvSpPr>
          <p:cNvPr id="34" name="Text 30"/>
          <p:cNvSpPr txBox="1"/>
          <p:nvPr/>
        </p:nvSpPr>
        <p:spPr>
          <a:xfrm>
            <a:off x="4037762" y="4864608"/>
            <a:ext cx="1779194" cy="384048"/>
          </a:xfrm>
          <a:prstGeom prst="rect">
            <a:avLst/>
          </a:prstGeom>
          <a:noFill/>
          <a:ln/>
        </p:spPr>
        <p:txBody>
          <a:bodyPr wrap="square" lIns="0" tIns="0" rIns="0" bIns="0" rtlCol="0" anchor="ctr"/>
          <a:lstStyle/>
          <a:p>
            <a:pPr indent="0" marL="0">
              <a:buNone/>
            </a:pPr>
            <a:r>
              <a:rPr lang="en-US" sz="1500" b="1" dirty="0">
                <a:solidFill>
                  <a:schemeClr val="bg1"/>
                </a:solidFill>
                <a:latin typeface="Manrope" pitchFamily="34" charset="0"/>
                <a:ea typeface="Manrope" pitchFamily="34" charset="-122"/>
                <a:cs typeface="Manrope" pitchFamily="34" charset="-120"/>
              </a:rPr>
              <a:t>Réponses sourcées</a:t>
            </a:r>
            <a:endParaRPr lang="en-US" sz="1500" dirty="0"/>
          </a:p>
        </p:txBody>
      </p:sp>
      <p:sp>
        <p:nvSpPr>
          <p:cNvPr id="35" name="Text 31"/>
          <p:cNvSpPr txBox="1"/>
          <p:nvPr/>
        </p:nvSpPr>
        <p:spPr>
          <a:xfrm>
            <a:off x="3607994" y="5340096"/>
            <a:ext cx="2190674" cy="7315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Chaque analyse est justifiée critère par critère : traçable et auditable.</a:t>
            </a:r>
            <a:endParaRPr lang="en-US" sz="1300" dirty="0"/>
          </a:p>
        </p:txBody>
      </p:sp>
      <p:sp>
        <p:nvSpPr>
          <p:cNvPr id="36" name="card"/>
          <p:cNvSpPr/>
          <p:nvPr/>
        </p:nvSpPr>
        <p:spPr>
          <a:xfrm>
            <a:off x="6210148" y="4681728"/>
            <a:ext cx="2602154" cy="1463040"/>
          </a:xfrm>
          <a:prstGeom prst="roundRect">
            <a:avLst>
              <a:gd name="adj" fmla="val 5000"/>
            </a:avLst>
          </a:prstGeom>
          <a:solidFill>
            <a:schemeClr val="accent5"/>
          </a:solidFill>
          <a:ln w="9525">
            <a:solidFill>
              <a:schemeClr val="accent6"/>
            </a:solidFill>
            <a:prstDash val="solid"/>
          </a:ln>
        </p:spPr>
      </p:sp>
      <p:pic>
        <p:nvPicPr>
          <p:cNvPr id="37" name="Image 2" descr="preencoded.png">    </p:cNvPr>
          <p:cNvPicPr>
            <a:picLocks noChangeAspect="1"/>
          </p:cNvPicPr>
          <p:nvPr/>
        </p:nvPicPr>
        <p:blipFill>
          <a:blip r:embed="rId3"/>
          <a:stretch>
            <a:fillRect/>
          </a:stretch>
        </p:blipFill>
        <p:spPr>
          <a:xfrm>
            <a:off x="6438748" y="4901184"/>
            <a:ext cx="310896" cy="310896"/>
          </a:xfrm>
          <a:prstGeom prst="rect">
            <a:avLst/>
          </a:prstGeom>
        </p:spPr>
      </p:pic>
      <p:sp>
        <p:nvSpPr>
          <p:cNvPr id="38" name="Text 33"/>
          <p:cNvSpPr txBox="1"/>
          <p:nvPr/>
        </p:nvSpPr>
        <p:spPr>
          <a:xfrm>
            <a:off x="6868516" y="4864608"/>
            <a:ext cx="1779194" cy="384048"/>
          </a:xfrm>
          <a:prstGeom prst="rect">
            <a:avLst/>
          </a:prstGeom>
          <a:noFill/>
          <a:ln/>
        </p:spPr>
        <p:txBody>
          <a:bodyPr wrap="square" lIns="0" tIns="0" rIns="0" bIns="0" rtlCol="0" anchor="ctr"/>
          <a:lstStyle/>
          <a:p>
            <a:pPr indent="0" marL="0">
              <a:buNone/>
            </a:pPr>
            <a:r>
              <a:rPr lang="en-US" sz="1500" b="1" dirty="0">
                <a:solidFill>
                  <a:schemeClr val="bg1"/>
                </a:solidFill>
                <a:latin typeface="Manrope" pitchFamily="34" charset="0"/>
                <a:ea typeface="Manrope" pitchFamily="34" charset="-122"/>
                <a:cs typeface="Manrope" pitchFamily="34" charset="-120"/>
              </a:rPr>
              <a:t>L'humain décide</a:t>
            </a:r>
            <a:endParaRPr lang="en-US" sz="1500" dirty="0"/>
          </a:p>
        </p:txBody>
      </p:sp>
      <p:sp>
        <p:nvSpPr>
          <p:cNvPr id="39" name="Text 34"/>
          <p:cNvSpPr txBox="1"/>
          <p:nvPr/>
        </p:nvSpPr>
        <p:spPr>
          <a:xfrm>
            <a:off x="6438748" y="5340096"/>
            <a:ext cx="2190674" cy="7315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L'acheteur valide avant toute rédaction ; l'original n'est jamais modifié.</a:t>
            </a:r>
            <a:endParaRPr lang="en-US" sz="1300" dirty="0"/>
          </a:p>
        </p:txBody>
      </p:sp>
      <p:sp>
        <p:nvSpPr>
          <p:cNvPr id="40" name="card"/>
          <p:cNvSpPr/>
          <p:nvPr/>
        </p:nvSpPr>
        <p:spPr>
          <a:xfrm>
            <a:off x="9040901" y="4681728"/>
            <a:ext cx="2602154" cy="1463040"/>
          </a:xfrm>
          <a:prstGeom prst="roundRect">
            <a:avLst>
              <a:gd name="adj" fmla="val 5000"/>
            </a:avLst>
          </a:prstGeom>
          <a:solidFill>
            <a:schemeClr val="accent5"/>
          </a:solidFill>
          <a:ln w="9525">
            <a:solidFill>
              <a:schemeClr val="accent6"/>
            </a:solidFill>
            <a:prstDash val="solid"/>
          </a:ln>
        </p:spPr>
      </p:sp>
      <p:pic>
        <p:nvPicPr>
          <p:cNvPr id="41" name="Image 3" descr="preencoded.png">    </p:cNvPr>
          <p:cNvPicPr>
            <a:picLocks noChangeAspect="1"/>
          </p:cNvPicPr>
          <p:nvPr/>
        </p:nvPicPr>
        <p:blipFill>
          <a:blip r:embed="rId4"/>
          <a:stretch>
            <a:fillRect/>
          </a:stretch>
        </p:blipFill>
        <p:spPr>
          <a:xfrm>
            <a:off x="9269501" y="4901184"/>
            <a:ext cx="310896" cy="310896"/>
          </a:xfrm>
          <a:prstGeom prst="rect">
            <a:avLst/>
          </a:prstGeom>
        </p:spPr>
      </p:pic>
      <p:sp>
        <p:nvSpPr>
          <p:cNvPr id="42" name="Text 36"/>
          <p:cNvSpPr txBox="1"/>
          <p:nvPr/>
        </p:nvSpPr>
        <p:spPr>
          <a:xfrm>
            <a:off x="9699269" y="4864608"/>
            <a:ext cx="1779194" cy="384048"/>
          </a:xfrm>
          <a:prstGeom prst="rect">
            <a:avLst/>
          </a:prstGeom>
          <a:noFill/>
          <a:ln/>
        </p:spPr>
        <p:txBody>
          <a:bodyPr wrap="square" lIns="0" tIns="0" rIns="0" bIns="0" rtlCol="0" anchor="ctr"/>
          <a:lstStyle/>
          <a:p>
            <a:pPr indent="0" marL="0">
              <a:buNone/>
            </a:pPr>
            <a:r>
              <a:rPr lang="en-US" sz="1500" b="1" dirty="0">
                <a:solidFill>
                  <a:schemeClr val="bg1"/>
                </a:solidFill>
                <a:latin typeface="Manrope" pitchFamily="34" charset="0"/>
                <a:ea typeface="Manrope" pitchFamily="34" charset="-122"/>
                <a:cs typeface="Manrope" pitchFamily="34" charset="-120"/>
              </a:rPr>
              <a:t>Savoir-faire capitalisé</a:t>
            </a:r>
            <a:endParaRPr lang="en-US" sz="1500" dirty="0"/>
          </a:p>
        </p:txBody>
      </p:sp>
      <p:sp>
        <p:nvSpPr>
          <p:cNvPr id="43" name="Text 37"/>
          <p:cNvSpPr txBox="1"/>
          <p:nvPr/>
        </p:nvSpPr>
        <p:spPr>
          <a:xfrm>
            <a:off x="9269501" y="5340096"/>
            <a:ext cx="2190674" cy="7315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Une mémoire collective, indépendante du turnover, qui enrichit chaque AO.</a:t>
            </a:r>
            <a:endParaRPr lang="en-US" sz="13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05 · RÉFÉRENCES</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En production, de la PME au grand groupe</a:t>
            </a:r>
            <a:endParaRPr lang="en-US" sz="3400" dirty="0"/>
          </a:p>
        </p:txBody>
      </p:sp>
      <p:sp>
        <p:nvSpPr>
          <p:cNvPr id="4" name="card"/>
          <p:cNvSpPr/>
          <p:nvPr/>
        </p:nvSpPr>
        <p:spPr>
          <a:xfrm>
            <a:off x="548640" y="3657600"/>
            <a:ext cx="2240280" cy="2377440"/>
          </a:xfrm>
          <a:prstGeom prst="roundRect">
            <a:avLst>
              <a:gd name="adj" fmla="val 3265"/>
            </a:avLst>
          </a:prstGeom>
          <a:solidFill>
            <a:schemeClr val="accent5"/>
          </a:solidFill>
          <a:ln w="9525">
            <a:solidFill>
              <a:schemeClr val="accent6"/>
            </a:solidFill>
            <a:prstDash val="solid"/>
          </a:ln>
        </p:spPr>
      </p:sp>
      <p:sp>
        <p:nvSpPr>
          <p:cNvPr id="5" name="Text 3"/>
          <p:cNvSpPr txBox="1"/>
          <p:nvPr/>
        </p:nvSpPr>
        <p:spPr>
          <a:xfrm>
            <a:off x="777240" y="3886200"/>
            <a:ext cx="1783080" cy="274320"/>
          </a:xfrm>
          <a:prstGeom prst="rect">
            <a:avLst/>
          </a:prstGeom>
          <a:noFill/>
          <a:ln/>
        </p:spPr>
        <p:txBody>
          <a:bodyPr wrap="square" lIns="0" tIns="0" rIns="0" bIns="0" rtlCol="0" anchor="t"/>
          <a:lstStyle/>
          <a:p>
            <a:pPr indent="0" marL="0">
              <a:buNone/>
            </a:pPr>
            <a:r>
              <a:rPr lang="en-US" sz="1100" b="1" spc="200" kern="0" dirty="0">
                <a:solidFill>
                  <a:schemeClr val="accent1"/>
                </a:solidFill>
                <a:latin typeface="Manrope" pitchFamily="34" charset="0"/>
                <a:ea typeface="Manrope" pitchFamily="34" charset="-122"/>
                <a:cs typeface="Manrope" pitchFamily="34" charset="-120"/>
              </a:rPr>
              <a:t>PME</a:t>
            </a:r>
            <a:endParaRPr lang="en-US" sz="1100" dirty="0"/>
          </a:p>
        </p:txBody>
      </p:sp>
      <p:sp>
        <p:nvSpPr>
          <p:cNvPr id="6" name="Text 4"/>
          <p:cNvSpPr txBox="1"/>
          <p:nvPr/>
        </p:nvSpPr>
        <p:spPr>
          <a:xfrm>
            <a:off x="777240" y="4160520"/>
            <a:ext cx="1783080" cy="411480"/>
          </a:xfrm>
          <a:prstGeom prst="rect">
            <a:avLst/>
          </a:prstGeom>
          <a:noFill/>
          <a:ln/>
        </p:spPr>
        <p:txBody>
          <a:bodyPr wrap="square" lIns="0" tIns="0" rIns="0" bIns="0" rtlCol="0" anchor="t"/>
          <a:lstStyle/>
          <a:p>
            <a:pPr indent="0" marL="0">
              <a:buNone/>
            </a:pPr>
            <a:r>
              <a:rPr lang="en-US" sz="1900" b="1" dirty="0">
                <a:solidFill>
                  <a:schemeClr val="bg1"/>
                </a:solidFill>
                <a:latin typeface="Manrope" pitchFamily="34" charset="0"/>
                <a:ea typeface="Manrope" pitchFamily="34" charset="-122"/>
                <a:cs typeface="Manrope" pitchFamily="34" charset="-120"/>
              </a:rPr>
              <a:t>Cairn.info</a:t>
            </a:r>
            <a:endParaRPr lang="en-US" sz="1900" dirty="0"/>
          </a:p>
        </p:txBody>
      </p:sp>
      <p:sp>
        <p:nvSpPr>
          <p:cNvPr id="7" name="Text 5"/>
          <p:cNvSpPr txBox="1"/>
          <p:nvPr/>
        </p:nvSpPr>
        <p:spPr>
          <a:xfrm>
            <a:off x="777240" y="4617720"/>
            <a:ext cx="1783080" cy="68580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Recherche documentaire</a:t>
            </a:r>
            <a:endParaRPr lang="en-US" sz="1300" dirty="0"/>
          </a:p>
        </p:txBody>
      </p:sp>
      <p:sp>
        <p:nvSpPr>
          <p:cNvPr id="8" name="Text 6"/>
          <p:cNvSpPr txBox="1"/>
          <p:nvPr/>
        </p:nvSpPr>
        <p:spPr>
          <a:xfrm>
            <a:off x="777240" y="5166360"/>
            <a:ext cx="1783080" cy="685800"/>
          </a:xfrm>
          <a:prstGeom prst="rect">
            <a:avLst/>
          </a:prstGeom>
          <a:noFill/>
          <a:ln/>
        </p:spPr>
        <p:txBody>
          <a:bodyPr wrap="square" lIns="0" tIns="0" rIns="0" bIns="0" rtlCol="0" anchor="b"/>
          <a:lstStyle/>
          <a:p>
            <a:pPr indent="0" marL="0">
              <a:buNone/>
            </a:pPr>
            <a:r>
              <a:rPr lang="en-US" sz="1400" b="1" dirty="0">
                <a:solidFill>
                  <a:schemeClr val="bg1"/>
                </a:solidFill>
                <a:latin typeface="Manrope" pitchFamily="34" charset="0"/>
                <a:ea typeface="Manrope" pitchFamily="34" charset="-122"/>
                <a:cs typeface="Manrope" pitchFamily="34" charset="-120"/>
              </a:rPr>
              <a:t>100 % souverain</a:t>
            </a:r>
            <a:endParaRPr lang="en-US" sz="1400" dirty="0"/>
          </a:p>
        </p:txBody>
      </p:sp>
      <p:sp>
        <p:nvSpPr>
          <p:cNvPr id="9" name="card"/>
          <p:cNvSpPr/>
          <p:nvPr/>
        </p:nvSpPr>
        <p:spPr>
          <a:xfrm>
            <a:off x="2990088" y="3063240"/>
            <a:ext cx="2240280" cy="2971800"/>
          </a:xfrm>
          <a:prstGeom prst="roundRect">
            <a:avLst>
              <a:gd name="adj" fmla="val 3265"/>
            </a:avLst>
          </a:prstGeom>
          <a:solidFill>
            <a:schemeClr val="accent5"/>
          </a:solidFill>
          <a:ln w="9525">
            <a:solidFill>
              <a:schemeClr val="accent6"/>
            </a:solidFill>
            <a:prstDash val="solid"/>
          </a:ln>
        </p:spPr>
      </p:sp>
      <p:sp>
        <p:nvSpPr>
          <p:cNvPr id="10" name="Text 8"/>
          <p:cNvSpPr txBox="1"/>
          <p:nvPr/>
        </p:nvSpPr>
        <p:spPr>
          <a:xfrm>
            <a:off x="3218688" y="3291840"/>
            <a:ext cx="1783080" cy="274320"/>
          </a:xfrm>
          <a:prstGeom prst="rect">
            <a:avLst/>
          </a:prstGeom>
          <a:noFill/>
          <a:ln/>
        </p:spPr>
        <p:txBody>
          <a:bodyPr wrap="square" lIns="0" tIns="0" rIns="0" bIns="0" rtlCol="0" anchor="t"/>
          <a:lstStyle/>
          <a:p>
            <a:pPr indent="0" marL="0">
              <a:buNone/>
            </a:pPr>
            <a:r>
              <a:rPr lang="en-US" sz="1100" b="1" spc="200" kern="0" dirty="0">
                <a:solidFill>
                  <a:schemeClr val="accent1"/>
                </a:solidFill>
                <a:latin typeface="Manrope" pitchFamily="34" charset="0"/>
                <a:ea typeface="Manrope" pitchFamily="34" charset="-122"/>
                <a:cs typeface="Manrope" pitchFamily="34" charset="-120"/>
              </a:rPr>
              <a:t>ETI</a:t>
            </a:r>
            <a:endParaRPr lang="en-US" sz="1100" dirty="0"/>
          </a:p>
        </p:txBody>
      </p:sp>
      <p:sp>
        <p:nvSpPr>
          <p:cNvPr id="11" name="Text 9"/>
          <p:cNvSpPr txBox="1"/>
          <p:nvPr/>
        </p:nvSpPr>
        <p:spPr>
          <a:xfrm>
            <a:off x="3218688" y="3566160"/>
            <a:ext cx="1783080" cy="411480"/>
          </a:xfrm>
          <a:prstGeom prst="rect">
            <a:avLst/>
          </a:prstGeom>
          <a:noFill/>
          <a:ln/>
        </p:spPr>
        <p:txBody>
          <a:bodyPr wrap="square" lIns="0" tIns="0" rIns="0" bIns="0" rtlCol="0" anchor="t"/>
          <a:lstStyle/>
          <a:p>
            <a:pPr indent="0" marL="0">
              <a:buNone/>
            </a:pPr>
            <a:r>
              <a:rPr lang="en-US" sz="1900" b="1" dirty="0">
                <a:solidFill>
                  <a:schemeClr val="bg1"/>
                </a:solidFill>
                <a:latin typeface="Manrope" pitchFamily="34" charset="0"/>
                <a:ea typeface="Manrope" pitchFamily="34" charset="-122"/>
                <a:cs typeface="Manrope" pitchFamily="34" charset="-120"/>
              </a:rPr>
              <a:t>AFP</a:t>
            </a:r>
            <a:endParaRPr lang="en-US" sz="1900" dirty="0"/>
          </a:p>
        </p:txBody>
      </p:sp>
      <p:sp>
        <p:nvSpPr>
          <p:cNvPr id="12" name="Text 10"/>
          <p:cNvSpPr txBox="1"/>
          <p:nvPr/>
        </p:nvSpPr>
        <p:spPr>
          <a:xfrm>
            <a:off x="3218688" y="4023360"/>
            <a:ext cx="1783080" cy="68580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Achats, RH, ventes, marketing, juridique, déontologie</a:t>
            </a:r>
            <a:endParaRPr lang="en-US" sz="1300" dirty="0"/>
          </a:p>
        </p:txBody>
      </p:sp>
      <p:sp>
        <p:nvSpPr>
          <p:cNvPr id="13" name="Text 11"/>
          <p:cNvSpPr txBox="1"/>
          <p:nvPr/>
        </p:nvSpPr>
        <p:spPr>
          <a:xfrm>
            <a:off x="3218688" y="5166360"/>
            <a:ext cx="1783080" cy="685800"/>
          </a:xfrm>
          <a:prstGeom prst="rect">
            <a:avLst/>
          </a:prstGeom>
          <a:noFill/>
          <a:ln/>
        </p:spPr>
        <p:txBody>
          <a:bodyPr wrap="square" lIns="0" tIns="0" rIns="0" bIns="0" rtlCol="0" anchor="b"/>
          <a:lstStyle/>
          <a:p>
            <a:pPr indent="0" marL="0">
              <a:buNone/>
            </a:pPr>
            <a:r>
              <a:rPr lang="en-US" sz="1400" b="1" dirty="0">
                <a:solidFill>
                  <a:schemeClr val="bg1"/>
                </a:solidFill>
                <a:latin typeface="Manrope" pitchFamily="34" charset="0"/>
                <a:ea typeface="Manrope" pitchFamily="34" charset="-122"/>
                <a:cs typeface="Manrope" pitchFamily="34" charset="-120"/>
              </a:rPr>
              <a:t>Un assistant RH complexe livré en 3 jours</a:t>
            </a:r>
            <a:endParaRPr lang="en-US" sz="1400" dirty="0"/>
          </a:p>
        </p:txBody>
      </p:sp>
      <p:sp>
        <p:nvSpPr>
          <p:cNvPr id="14" name="card"/>
          <p:cNvSpPr/>
          <p:nvPr/>
        </p:nvSpPr>
        <p:spPr>
          <a:xfrm>
            <a:off x="5431536" y="2468880"/>
            <a:ext cx="2240280" cy="3566160"/>
          </a:xfrm>
          <a:prstGeom prst="roundRect">
            <a:avLst>
              <a:gd name="adj" fmla="val 3265"/>
            </a:avLst>
          </a:prstGeom>
          <a:solidFill>
            <a:schemeClr val="accent5"/>
          </a:solidFill>
          <a:ln w="15875">
            <a:solidFill>
              <a:schemeClr val="accent1"/>
            </a:solidFill>
            <a:prstDash val="solid"/>
          </a:ln>
        </p:spPr>
      </p:sp>
      <p:sp>
        <p:nvSpPr>
          <p:cNvPr id="15" name="Text 13"/>
          <p:cNvSpPr txBox="1"/>
          <p:nvPr/>
        </p:nvSpPr>
        <p:spPr>
          <a:xfrm>
            <a:off x="5660136" y="2697480"/>
            <a:ext cx="1783080" cy="274320"/>
          </a:xfrm>
          <a:prstGeom prst="rect">
            <a:avLst/>
          </a:prstGeom>
          <a:noFill/>
          <a:ln/>
        </p:spPr>
        <p:txBody>
          <a:bodyPr wrap="square" lIns="0" tIns="0" rIns="0" bIns="0" rtlCol="0" anchor="t"/>
          <a:lstStyle/>
          <a:p>
            <a:pPr indent="0" marL="0">
              <a:buNone/>
            </a:pPr>
            <a:r>
              <a:rPr lang="en-US" sz="1100" b="1" spc="200" kern="0" dirty="0">
                <a:solidFill>
                  <a:schemeClr val="accent1"/>
                </a:solidFill>
                <a:latin typeface="Manrope" pitchFamily="34" charset="0"/>
                <a:ea typeface="Manrope" pitchFamily="34" charset="-122"/>
                <a:cs typeface="Manrope" pitchFamily="34" charset="-120"/>
              </a:rPr>
              <a:t>GRAND GROUPE</a:t>
            </a:r>
            <a:endParaRPr lang="en-US" sz="1100" dirty="0"/>
          </a:p>
        </p:txBody>
      </p:sp>
      <p:sp>
        <p:nvSpPr>
          <p:cNvPr id="16" name="Text 14"/>
          <p:cNvSpPr txBox="1"/>
          <p:nvPr/>
        </p:nvSpPr>
        <p:spPr>
          <a:xfrm>
            <a:off x="5660136" y="2971800"/>
            <a:ext cx="1783080" cy="731520"/>
          </a:xfrm>
          <a:prstGeom prst="rect">
            <a:avLst/>
          </a:prstGeom>
          <a:noFill/>
          <a:ln/>
        </p:spPr>
        <p:txBody>
          <a:bodyPr wrap="square" lIns="0" tIns="0" rIns="0" bIns="0" rtlCol="0" anchor="t"/>
          <a:lstStyle/>
          <a:p>
            <a:pPr indent="0" marL="0">
              <a:buNone/>
            </a:pPr>
            <a:r>
              <a:rPr lang="en-US" sz="1900" b="1" dirty="0">
                <a:solidFill>
                  <a:schemeClr val="bg1"/>
                </a:solidFill>
                <a:latin typeface="Manrope" pitchFamily="34" charset="0"/>
                <a:ea typeface="Manrope" pitchFamily="34" charset="-122"/>
                <a:cs typeface="Manrope" pitchFamily="34" charset="-120"/>
              </a:rPr>
              <a:t>Boehringer Ingelheim</a:t>
            </a:r>
            <a:endParaRPr lang="en-US" sz="1900" dirty="0"/>
          </a:p>
        </p:txBody>
      </p:sp>
      <p:sp>
        <p:nvSpPr>
          <p:cNvPr id="17" name="Text 15"/>
          <p:cNvSpPr txBox="1"/>
          <p:nvPr/>
        </p:nvSpPr>
        <p:spPr>
          <a:xfrm>
            <a:off x="5660136" y="3749040"/>
            <a:ext cx="1783080" cy="68580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Compliance</a:t>
            </a:r>
            <a:endParaRPr lang="en-US" sz="1300" dirty="0"/>
          </a:p>
        </p:txBody>
      </p:sp>
      <p:sp>
        <p:nvSpPr>
          <p:cNvPr id="18" name="Text 16"/>
          <p:cNvSpPr txBox="1"/>
          <p:nvPr/>
        </p:nvSpPr>
        <p:spPr>
          <a:xfrm>
            <a:off x="5660136" y="5166360"/>
            <a:ext cx="1783080" cy="685800"/>
          </a:xfrm>
          <a:prstGeom prst="rect">
            <a:avLst/>
          </a:prstGeom>
          <a:noFill/>
          <a:ln/>
        </p:spPr>
        <p:txBody>
          <a:bodyPr wrap="square" lIns="0" tIns="0" rIns="0" bIns="0" rtlCol="0" anchor="b"/>
          <a:lstStyle/>
          <a:p>
            <a:pPr indent="0" marL="0">
              <a:buNone/>
            </a:pPr>
            <a:r>
              <a:rPr lang="en-US" sz="1400" b="1" dirty="0">
                <a:solidFill>
                  <a:schemeClr val="bg1"/>
                </a:solidFill>
                <a:latin typeface="Manrope" pitchFamily="34" charset="0"/>
                <a:ea typeface="Manrope" pitchFamily="34" charset="-122"/>
                <a:cs typeface="Manrope" pitchFamily="34" charset="-120"/>
              </a:rPr>
              <a:t>Réponses aux questions des autorités en quelques minutes</a:t>
            </a:r>
            <a:endParaRPr lang="en-US" sz="1400" dirty="0"/>
          </a:p>
        </p:txBody>
      </p:sp>
      <p:sp>
        <p:nvSpPr>
          <p:cNvPr id="19" name="Text 17"/>
          <p:cNvSpPr txBox="1"/>
          <p:nvPr/>
        </p:nvSpPr>
        <p:spPr>
          <a:xfrm>
            <a:off x="8193024" y="2468880"/>
            <a:ext cx="3450031"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CE QUE ÇA PROUVE</a:t>
            </a:r>
            <a:endParaRPr lang="en-US" sz="1200" dirty="0"/>
          </a:p>
        </p:txBody>
      </p:sp>
      <p:sp>
        <p:nvSpPr>
          <p:cNvPr id="20" name="icon-badge"/>
          <p:cNvSpPr/>
          <p:nvPr/>
        </p:nvSpPr>
        <p:spPr>
          <a:xfrm>
            <a:off x="8193024" y="2880360"/>
            <a:ext cx="548640" cy="548640"/>
          </a:xfrm>
          <a:prstGeom prst="ellipse">
            <a:avLst/>
          </a:prstGeom>
          <a:solidFill>
            <a:schemeClr val="tx1"/>
          </a:solidFill>
          <a:ln w="15875">
            <a:solidFill>
              <a:schemeClr val="accent1"/>
            </a:solidFill>
            <a:prstDash val="solid"/>
          </a:ln>
        </p:spPr>
      </p:sp>
      <p:pic>
        <p:nvPicPr>
          <p:cNvPr id="21" name="icon" descr="preencoded.png">    </p:cNvPr>
          <p:cNvPicPr>
            <a:picLocks noChangeAspect="1"/>
          </p:cNvPicPr>
          <p:nvPr/>
        </p:nvPicPr>
        <p:blipFill>
          <a:blip r:embed="rId1"/>
          <a:stretch>
            <a:fillRect/>
          </a:stretch>
        </p:blipFill>
        <p:spPr>
          <a:xfrm>
            <a:off x="8335670" y="3023006"/>
            <a:ext cx="263347" cy="263347"/>
          </a:xfrm>
          <a:prstGeom prst="rect">
            <a:avLst/>
          </a:prstGeom>
        </p:spPr>
      </p:pic>
      <p:sp>
        <p:nvSpPr>
          <p:cNvPr id="22" name="Text 19"/>
          <p:cNvSpPr txBox="1"/>
          <p:nvPr/>
        </p:nvSpPr>
        <p:spPr>
          <a:xfrm>
            <a:off x="8924544" y="2862072"/>
            <a:ext cx="2718511"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Contenus confidentiels</a:t>
            </a:r>
            <a:endParaRPr lang="en-US" sz="1600" dirty="0"/>
          </a:p>
        </p:txBody>
      </p:sp>
      <p:sp>
        <p:nvSpPr>
          <p:cNvPr id="23" name="Text 20"/>
          <p:cNvSpPr txBox="1"/>
          <p:nvPr/>
        </p:nvSpPr>
        <p:spPr>
          <a:xfrm>
            <a:off x="8924544" y="3200400"/>
            <a:ext cx="2718511"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La plateforme opère sur des données sensibles.</a:t>
            </a:r>
            <a:endParaRPr lang="en-US" sz="1400" dirty="0"/>
          </a:p>
        </p:txBody>
      </p:sp>
      <p:sp>
        <p:nvSpPr>
          <p:cNvPr id="24" name="icon-badge"/>
          <p:cNvSpPr/>
          <p:nvPr/>
        </p:nvSpPr>
        <p:spPr>
          <a:xfrm>
            <a:off x="8193024" y="3931920"/>
            <a:ext cx="548640" cy="548640"/>
          </a:xfrm>
          <a:prstGeom prst="ellipse">
            <a:avLst/>
          </a:prstGeom>
          <a:solidFill>
            <a:schemeClr val="tx1"/>
          </a:solidFill>
          <a:ln w="15875">
            <a:solidFill>
              <a:schemeClr val="accent1"/>
            </a:solidFill>
            <a:prstDash val="solid"/>
          </a:ln>
        </p:spPr>
      </p:sp>
      <p:pic>
        <p:nvPicPr>
          <p:cNvPr id="25" name="icon" descr="preencoded.png">    </p:cNvPr>
          <p:cNvPicPr>
            <a:picLocks noChangeAspect="1"/>
          </p:cNvPicPr>
          <p:nvPr/>
        </p:nvPicPr>
        <p:blipFill>
          <a:blip r:embed="rId2"/>
          <a:stretch>
            <a:fillRect/>
          </a:stretch>
        </p:blipFill>
        <p:spPr>
          <a:xfrm>
            <a:off x="8335670" y="4074566"/>
            <a:ext cx="263347" cy="263347"/>
          </a:xfrm>
          <a:prstGeom prst="rect">
            <a:avLst/>
          </a:prstGeom>
        </p:spPr>
      </p:pic>
      <p:sp>
        <p:nvSpPr>
          <p:cNvPr id="26" name="Text 22"/>
          <p:cNvSpPr txBox="1"/>
          <p:nvPr/>
        </p:nvSpPr>
        <p:spPr>
          <a:xfrm>
            <a:off x="8924544" y="3913632"/>
            <a:ext cx="2718511"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Exactitude élevée</a:t>
            </a:r>
            <a:endParaRPr lang="en-US" sz="1600" dirty="0"/>
          </a:p>
        </p:txBody>
      </p:sp>
      <p:sp>
        <p:nvSpPr>
          <p:cNvPr id="27" name="Text 23"/>
          <p:cNvSpPr txBox="1"/>
          <p:nvPr/>
        </p:nvSpPr>
        <p:spPr>
          <a:xfrm>
            <a:off x="8924544" y="4251960"/>
            <a:ext cx="2718511"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Elle répond à de fortes exigences de qualité et de fiabilité.</a:t>
            </a:r>
            <a:endParaRPr lang="en-US" sz="1400" dirty="0"/>
          </a:p>
        </p:txBody>
      </p:sp>
      <p:sp>
        <p:nvSpPr>
          <p:cNvPr id="28" name="icon-badge"/>
          <p:cNvSpPr/>
          <p:nvPr/>
        </p:nvSpPr>
        <p:spPr>
          <a:xfrm>
            <a:off x="8193024" y="4983480"/>
            <a:ext cx="548640" cy="548640"/>
          </a:xfrm>
          <a:prstGeom prst="ellipse">
            <a:avLst/>
          </a:prstGeom>
          <a:solidFill>
            <a:schemeClr val="tx1"/>
          </a:solidFill>
          <a:ln w="15875">
            <a:solidFill>
              <a:schemeClr val="accent1"/>
            </a:solidFill>
            <a:prstDash val="solid"/>
          </a:ln>
        </p:spPr>
      </p:sp>
      <p:pic>
        <p:nvPicPr>
          <p:cNvPr id="29" name="icon" descr="preencoded.png">    </p:cNvPr>
          <p:cNvPicPr>
            <a:picLocks noChangeAspect="1"/>
          </p:cNvPicPr>
          <p:nvPr/>
        </p:nvPicPr>
        <p:blipFill>
          <a:blip r:embed="rId3"/>
          <a:stretch>
            <a:fillRect/>
          </a:stretch>
        </p:blipFill>
        <p:spPr>
          <a:xfrm>
            <a:off x="8335670" y="5126126"/>
            <a:ext cx="263347" cy="263347"/>
          </a:xfrm>
          <a:prstGeom prst="rect">
            <a:avLst/>
          </a:prstGeom>
        </p:spPr>
      </p:pic>
      <p:sp>
        <p:nvSpPr>
          <p:cNvPr id="30" name="Text 25"/>
          <p:cNvSpPr txBox="1"/>
          <p:nvPr/>
        </p:nvSpPr>
        <p:spPr>
          <a:xfrm>
            <a:off x="8924544" y="4965192"/>
            <a:ext cx="2718511"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Déploiements réels</a:t>
            </a:r>
            <a:endParaRPr lang="en-US" sz="1600" dirty="0"/>
          </a:p>
        </p:txBody>
      </p:sp>
      <p:sp>
        <p:nvSpPr>
          <p:cNvPr id="31" name="Text 26"/>
          <p:cNvSpPr txBox="1"/>
          <p:nvPr/>
        </p:nvSpPr>
        <p:spPr>
          <a:xfrm>
            <a:off x="8924544" y="5303520"/>
            <a:ext cx="2718511" cy="548640"/>
          </a:xfrm>
          <a:prstGeom prst="rect">
            <a:avLst/>
          </a:prstGeom>
          <a:noFill/>
          <a:ln/>
        </p:spPr>
        <p:txBody>
          <a:bodyPr wrap="square" lIns="0" tIns="0" rIns="0" bIns="0" rtlCol="0" anchor="t"/>
          <a:lstStyle/>
          <a:p>
            <a:pPr indent="0" marL="0">
              <a:buNone/>
            </a:pPr>
            <a:r>
              <a:rPr lang="en-US" sz="1400" dirty="0">
                <a:solidFill>
                  <a:schemeClr val="accent2"/>
                </a:solidFill>
                <a:latin typeface="Manrope" pitchFamily="34" charset="0"/>
                <a:ea typeface="Manrope" pitchFamily="34" charset="-122"/>
                <a:cs typeface="Manrope" pitchFamily="34" charset="-120"/>
              </a:rPr>
              <a:t>En production, sur des contenus réels, pas en démonstration.</a:t>
            </a:r>
            <a:endParaRPr lang="en-US" sz="1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06 · NOS DIFFÉRENCIANTS</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Pourquoi Kairntech</a:t>
            </a:r>
            <a:endParaRPr lang="en-US" sz="3400" dirty="0"/>
          </a:p>
        </p:txBody>
      </p:sp>
      <p:sp>
        <p:nvSpPr>
          <p:cNvPr id="4" name="card"/>
          <p:cNvSpPr/>
          <p:nvPr/>
        </p:nvSpPr>
        <p:spPr>
          <a:xfrm>
            <a:off x="548640" y="2240280"/>
            <a:ext cx="3515258" cy="3611880"/>
          </a:xfrm>
          <a:prstGeom prst="roundRect">
            <a:avLst>
              <a:gd name="adj" fmla="val 2081"/>
            </a:avLst>
          </a:prstGeom>
          <a:solidFill>
            <a:schemeClr val="accent5"/>
          </a:solidFill>
          <a:ln w="9525">
            <a:solidFill>
              <a:schemeClr val="accent6"/>
            </a:solidFill>
            <a:prstDash val="solid"/>
          </a:ln>
        </p:spPr>
      </p:sp>
      <p:sp>
        <p:nvSpPr>
          <p:cNvPr id="5" name="Text 3"/>
          <p:cNvSpPr txBox="1"/>
          <p:nvPr/>
        </p:nvSpPr>
        <p:spPr>
          <a:xfrm>
            <a:off x="868680" y="2514600"/>
            <a:ext cx="1371600" cy="822960"/>
          </a:xfrm>
          <a:prstGeom prst="rect">
            <a:avLst/>
          </a:prstGeom>
          <a:noFill/>
          <a:ln/>
        </p:spPr>
        <p:txBody>
          <a:bodyPr wrap="square" lIns="0" tIns="0" rIns="0" bIns="0" rtlCol="0" anchor="t"/>
          <a:lstStyle/>
          <a:p>
            <a:pPr indent="0" marL="0">
              <a:buNone/>
            </a:pPr>
            <a:r>
              <a:rPr lang="en-US" sz="5400" b="1" dirty="0">
                <a:solidFill>
                  <a:schemeClr val="accent1"/>
                </a:solidFill>
                <a:latin typeface="Manrope" pitchFamily="34" charset="0"/>
                <a:ea typeface="Manrope" pitchFamily="34" charset="-122"/>
                <a:cs typeface="Manrope" pitchFamily="34" charset="-120"/>
              </a:rPr>
              <a:t>01</a:t>
            </a:r>
            <a:endParaRPr lang="en-US" sz="5400" dirty="0"/>
          </a:p>
        </p:txBody>
      </p:sp>
      <p:sp>
        <p:nvSpPr>
          <p:cNvPr id="6" name="icon-badge"/>
          <p:cNvSpPr/>
          <p:nvPr/>
        </p:nvSpPr>
        <p:spPr>
          <a:xfrm>
            <a:off x="3103778" y="2606040"/>
            <a:ext cx="640080" cy="640080"/>
          </a:xfrm>
          <a:prstGeom prst="ellipse">
            <a:avLst/>
          </a:prstGeom>
          <a:solidFill>
            <a:schemeClr val="tx1"/>
          </a:solidFill>
          <a:ln w="15875">
            <a:solidFill>
              <a:schemeClr val="accent1"/>
            </a:solidFill>
            <a:prstDash val="solid"/>
          </a:ln>
        </p:spPr>
      </p:sp>
      <p:pic>
        <p:nvPicPr>
          <p:cNvPr id="7" name="icon" descr="preencoded.png">    </p:cNvPr>
          <p:cNvPicPr>
            <a:picLocks noChangeAspect="1"/>
          </p:cNvPicPr>
          <p:nvPr/>
        </p:nvPicPr>
        <p:blipFill>
          <a:blip r:embed="rId1"/>
          <a:stretch>
            <a:fillRect/>
          </a:stretch>
        </p:blipFill>
        <p:spPr>
          <a:xfrm>
            <a:off x="3270199" y="2772461"/>
            <a:ext cx="307238" cy="307238"/>
          </a:xfrm>
          <a:prstGeom prst="rect">
            <a:avLst/>
          </a:prstGeom>
        </p:spPr>
      </p:pic>
      <p:sp>
        <p:nvSpPr>
          <p:cNvPr id="8" name="Text 5"/>
          <p:cNvSpPr txBox="1"/>
          <p:nvPr/>
        </p:nvSpPr>
        <p:spPr>
          <a:xfrm>
            <a:off x="868680" y="3657600"/>
            <a:ext cx="2875178" cy="731520"/>
          </a:xfrm>
          <a:prstGeom prst="rect">
            <a:avLst/>
          </a:prstGeom>
          <a:noFill/>
          <a:ln/>
        </p:spPr>
        <p:txBody>
          <a:bodyPr wrap="square" lIns="0" tIns="0" rIns="0" bIns="0" rtlCol="0" anchor="t"/>
          <a:lstStyle/>
          <a:p>
            <a:pPr indent="0" marL="0">
              <a:buNone/>
            </a:pPr>
            <a:r>
              <a:rPr lang="en-US" sz="2000" b="1" dirty="0">
                <a:solidFill>
                  <a:schemeClr val="bg1"/>
                </a:solidFill>
                <a:latin typeface="Manrope" pitchFamily="34" charset="0"/>
                <a:ea typeface="Manrope" pitchFamily="34" charset="-122"/>
                <a:cs typeface="Manrope" pitchFamily="34" charset="-120"/>
              </a:rPr>
              <a:t>Prêt dès le premier jour</a:t>
            </a:r>
            <a:endParaRPr lang="en-US" sz="2000" dirty="0"/>
          </a:p>
        </p:txBody>
      </p:sp>
      <p:sp>
        <p:nvSpPr>
          <p:cNvPr id="9" name="Text 6"/>
          <p:cNvSpPr txBox="1"/>
          <p:nvPr/>
        </p:nvSpPr>
        <p:spPr>
          <a:xfrm>
            <a:off x="868680" y="4434840"/>
            <a:ext cx="2875178" cy="1371600"/>
          </a:xfrm>
          <a:prstGeom prst="rect">
            <a:avLst/>
          </a:prstGeom>
          <a:noFill/>
          <a:ln/>
        </p:spPr>
        <p:txBody>
          <a:bodyPr wrap="square" lIns="0" tIns="0" rIns="0" bIns="0" rtlCol="0" anchor="t"/>
          <a:lstStyle/>
          <a:p>
            <a:pPr indent="0" marL="0">
              <a:buNone/>
            </a:pPr>
            <a:r>
              <a:rPr lang="en-US" sz="1500" dirty="0">
                <a:solidFill>
                  <a:schemeClr val="accent2"/>
                </a:solidFill>
                <a:latin typeface="Manrope" pitchFamily="34" charset="0"/>
                <a:ea typeface="Manrope" pitchFamily="34" charset="-122"/>
                <a:cs typeface="Manrope" pitchFamily="34" charset="-120"/>
              </a:rPr>
              <a:t>Un socle déjà éprouvé en production et pré-packagé : pertinent et fiable, pas un prototype.</a:t>
            </a:r>
            <a:endParaRPr lang="en-US" sz="1500" dirty="0"/>
          </a:p>
        </p:txBody>
      </p:sp>
      <p:sp>
        <p:nvSpPr>
          <p:cNvPr id="10" name="card"/>
          <p:cNvSpPr/>
          <p:nvPr/>
        </p:nvSpPr>
        <p:spPr>
          <a:xfrm>
            <a:off x="4338218" y="2240280"/>
            <a:ext cx="3515258" cy="3611880"/>
          </a:xfrm>
          <a:prstGeom prst="roundRect">
            <a:avLst>
              <a:gd name="adj" fmla="val 2081"/>
            </a:avLst>
          </a:prstGeom>
          <a:solidFill>
            <a:schemeClr val="accent5"/>
          </a:solidFill>
          <a:ln w="9525">
            <a:solidFill>
              <a:schemeClr val="accent6"/>
            </a:solidFill>
            <a:prstDash val="solid"/>
          </a:ln>
        </p:spPr>
      </p:sp>
      <p:sp>
        <p:nvSpPr>
          <p:cNvPr id="11" name="Text 8"/>
          <p:cNvSpPr txBox="1"/>
          <p:nvPr/>
        </p:nvSpPr>
        <p:spPr>
          <a:xfrm>
            <a:off x="4658258" y="2514600"/>
            <a:ext cx="1371600" cy="822960"/>
          </a:xfrm>
          <a:prstGeom prst="rect">
            <a:avLst/>
          </a:prstGeom>
          <a:noFill/>
          <a:ln/>
        </p:spPr>
        <p:txBody>
          <a:bodyPr wrap="square" lIns="0" tIns="0" rIns="0" bIns="0" rtlCol="0" anchor="t"/>
          <a:lstStyle/>
          <a:p>
            <a:pPr indent="0" marL="0">
              <a:buNone/>
            </a:pPr>
            <a:r>
              <a:rPr lang="en-US" sz="5400" b="1" dirty="0">
                <a:solidFill>
                  <a:schemeClr val="accent1"/>
                </a:solidFill>
                <a:latin typeface="Manrope" pitchFamily="34" charset="0"/>
                <a:ea typeface="Manrope" pitchFamily="34" charset="-122"/>
                <a:cs typeface="Manrope" pitchFamily="34" charset="-120"/>
              </a:rPr>
              <a:t>02</a:t>
            </a:r>
            <a:endParaRPr lang="en-US" sz="5400" dirty="0"/>
          </a:p>
        </p:txBody>
      </p:sp>
      <p:sp>
        <p:nvSpPr>
          <p:cNvPr id="12" name="icon-badge"/>
          <p:cNvSpPr/>
          <p:nvPr/>
        </p:nvSpPr>
        <p:spPr>
          <a:xfrm>
            <a:off x="6893357" y="2606040"/>
            <a:ext cx="640080" cy="640080"/>
          </a:xfrm>
          <a:prstGeom prst="ellipse">
            <a:avLst/>
          </a:prstGeom>
          <a:solidFill>
            <a:schemeClr val="tx1"/>
          </a:solidFill>
          <a:ln w="15875">
            <a:solidFill>
              <a:schemeClr val="accent1"/>
            </a:solidFill>
            <a:prstDash val="solid"/>
          </a:ln>
        </p:spPr>
      </p:sp>
      <p:pic>
        <p:nvPicPr>
          <p:cNvPr id="13" name="icon" descr="preencoded.png">    </p:cNvPr>
          <p:cNvPicPr>
            <a:picLocks noChangeAspect="1"/>
          </p:cNvPicPr>
          <p:nvPr/>
        </p:nvPicPr>
        <p:blipFill>
          <a:blip r:embed="rId2"/>
          <a:stretch>
            <a:fillRect/>
          </a:stretch>
        </p:blipFill>
        <p:spPr>
          <a:xfrm>
            <a:off x="7059778" y="2772461"/>
            <a:ext cx="307238" cy="307238"/>
          </a:xfrm>
          <a:prstGeom prst="rect">
            <a:avLst/>
          </a:prstGeom>
        </p:spPr>
      </p:pic>
      <p:sp>
        <p:nvSpPr>
          <p:cNvPr id="14" name="Text 10"/>
          <p:cNvSpPr txBox="1"/>
          <p:nvPr/>
        </p:nvSpPr>
        <p:spPr>
          <a:xfrm>
            <a:off x="4658258" y="3657600"/>
            <a:ext cx="2875178" cy="731520"/>
          </a:xfrm>
          <a:prstGeom prst="rect">
            <a:avLst/>
          </a:prstGeom>
          <a:noFill/>
          <a:ln/>
        </p:spPr>
        <p:txBody>
          <a:bodyPr wrap="square" lIns="0" tIns="0" rIns="0" bIns="0" rtlCol="0" anchor="t"/>
          <a:lstStyle/>
          <a:p>
            <a:pPr indent="0" marL="0">
              <a:buNone/>
            </a:pPr>
            <a:r>
              <a:rPr lang="en-US" sz="2000" b="1" dirty="0">
                <a:solidFill>
                  <a:schemeClr val="bg1"/>
                </a:solidFill>
                <a:latin typeface="Manrope" pitchFamily="34" charset="0"/>
                <a:ea typeface="Manrope" pitchFamily="34" charset="-122"/>
                <a:cs typeface="Manrope" pitchFamily="34" charset="-120"/>
              </a:rPr>
              <a:t>Adapté à votre métier</a:t>
            </a:r>
            <a:endParaRPr lang="en-US" sz="2000" dirty="0"/>
          </a:p>
        </p:txBody>
      </p:sp>
      <p:sp>
        <p:nvSpPr>
          <p:cNvPr id="15" name="Text 11"/>
          <p:cNvSpPr txBox="1"/>
          <p:nvPr/>
        </p:nvSpPr>
        <p:spPr>
          <a:xfrm>
            <a:off x="4658258" y="4434840"/>
            <a:ext cx="2875178" cy="1371600"/>
          </a:xfrm>
          <a:prstGeom prst="rect">
            <a:avLst/>
          </a:prstGeom>
          <a:noFill/>
          <a:ln/>
        </p:spPr>
        <p:txBody>
          <a:bodyPr wrap="square" lIns="0" tIns="0" rIns="0" bIns="0" rtlCol="0" anchor="t"/>
          <a:lstStyle/>
          <a:p>
            <a:pPr indent="0" marL="0">
              <a:buNone/>
            </a:pPr>
            <a:r>
              <a:rPr lang="en-US" sz="1500" dirty="0">
                <a:solidFill>
                  <a:schemeClr val="accent2"/>
                </a:solidFill>
                <a:latin typeface="Manrope" pitchFamily="34" charset="0"/>
                <a:ea typeface="Manrope" pitchFamily="34" charset="-122"/>
                <a:cs typeface="Manrope" pitchFamily="34" charset="-120"/>
              </a:rPr>
              <a:t>Configuré sur vos processus, avec l'accompagnement de nos experts jusqu'à l'autonomie de vos équipes.</a:t>
            </a:r>
            <a:endParaRPr lang="en-US" sz="1500" dirty="0"/>
          </a:p>
        </p:txBody>
      </p:sp>
      <p:sp>
        <p:nvSpPr>
          <p:cNvPr id="16" name="card"/>
          <p:cNvSpPr/>
          <p:nvPr/>
        </p:nvSpPr>
        <p:spPr>
          <a:xfrm>
            <a:off x="8127797" y="2240280"/>
            <a:ext cx="3515258" cy="3611880"/>
          </a:xfrm>
          <a:prstGeom prst="roundRect">
            <a:avLst>
              <a:gd name="adj" fmla="val 2081"/>
            </a:avLst>
          </a:prstGeom>
          <a:solidFill>
            <a:schemeClr val="accent5"/>
          </a:solidFill>
          <a:ln w="9525">
            <a:solidFill>
              <a:schemeClr val="accent6"/>
            </a:solidFill>
            <a:prstDash val="solid"/>
          </a:ln>
        </p:spPr>
      </p:sp>
      <p:sp>
        <p:nvSpPr>
          <p:cNvPr id="17" name="Text 13"/>
          <p:cNvSpPr txBox="1"/>
          <p:nvPr/>
        </p:nvSpPr>
        <p:spPr>
          <a:xfrm>
            <a:off x="8447837" y="2514600"/>
            <a:ext cx="1371600" cy="822960"/>
          </a:xfrm>
          <a:prstGeom prst="rect">
            <a:avLst/>
          </a:prstGeom>
          <a:noFill/>
          <a:ln/>
        </p:spPr>
        <p:txBody>
          <a:bodyPr wrap="square" lIns="0" tIns="0" rIns="0" bIns="0" rtlCol="0" anchor="t"/>
          <a:lstStyle/>
          <a:p>
            <a:pPr indent="0" marL="0">
              <a:buNone/>
            </a:pPr>
            <a:r>
              <a:rPr lang="en-US" sz="5400" b="1" dirty="0">
                <a:solidFill>
                  <a:schemeClr val="accent1"/>
                </a:solidFill>
                <a:latin typeface="Manrope" pitchFamily="34" charset="0"/>
                <a:ea typeface="Manrope" pitchFamily="34" charset="-122"/>
                <a:cs typeface="Manrope" pitchFamily="34" charset="-120"/>
              </a:rPr>
              <a:t>03</a:t>
            </a:r>
            <a:endParaRPr lang="en-US" sz="5400" dirty="0"/>
          </a:p>
        </p:txBody>
      </p:sp>
      <p:sp>
        <p:nvSpPr>
          <p:cNvPr id="18" name="icon-badge"/>
          <p:cNvSpPr/>
          <p:nvPr/>
        </p:nvSpPr>
        <p:spPr>
          <a:xfrm>
            <a:off x="10682935" y="2606040"/>
            <a:ext cx="640080" cy="640080"/>
          </a:xfrm>
          <a:prstGeom prst="ellipse">
            <a:avLst/>
          </a:prstGeom>
          <a:solidFill>
            <a:schemeClr val="tx1"/>
          </a:solidFill>
          <a:ln w="15875">
            <a:solidFill>
              <a:schemeClr val="accent1"/>
            </a:solidFill>
            <a:prstDash val="solid"/>
          </a:ln>
        </p:spPr>
      </p:sp>
      <p:pic>
        <p:nvPicPr>
          <p:cNvPr id="19" name="icon" descr="preencoded.png">    </p:cNvPr>
          <p:cNvPicPr>
            <a:picLocks noChangeAspect="1"/>
          </p:cNvPicPr>
          <p:nvPr/>
        </p:nvPicPr>
        <p:blipFill>
          <a:blip r:embed="rId3"/>
          <a:stretch>
            <a:fillRect/>
          </a:stretch>
        </p:blipFill>
        <p:spPr>
          <a:xfrm>
            <a:off x="10849356" y="2772461"/>
            <a:ext cx="307238" cy="307238"/>
          </a:xfrm>
          <a:prstGeom prst="rect">
            <a:avLst/>
          </a:prstGeom>
        </p:spPr>
      </p:pic>
      <p:sp>
        <p:nvSpPr>
          <p:cNvPr id="20" name="Text 15"/>
          <p:cNvSpPr txBox="1"/>
          <p:nvPr/>
        </p:nvSpPr>
        <p:spPr>
          <a:xfrm>
            <a:off x="8447837" y="3657600"/>
            <a:ext cx="2875178" cy="731520"/>
          </a:xfrm>
          <a:prstGeom prst="rect">
            <a:avLst/>
          </a:prstGeom>
          <a:noFill/>
          <a:ln/>
        </p:spPr>
        <p:txBody>
          <a:bodyPr wrap="square" lIns="0" tIns="0" rIns="0" bIns="0" rtlCol="0" anchor="t"/>
          <a:lstStyle/>
          <a:p>
            <a:pPr indent="0" marL="0">
              <a:buNone/>
            </a:pPr>
            <a:r>
              <a:rPr lang="en-US" sz="2000" b="1" dirty="0">
                <a:solidFill>
                  <a:schemeClr val="bg1"/>
                </a:solidFill>
                <a:latin typeface="Manrope" pitchFamily="34" charset="0"/>
                <a:ea typeface="Manrope" pitchFamily="34" charset="-122"/>
                <a:cs typeface="Manrope" pitchFamily="34" charset="-120"/>
              </a:rPr>
              <a:t>Sécurité et souveraineté</a:t>
            </a:r>
            <a:endParaRPr lang="en-US" sz="2000" dirty="0"/>
          </a:p>
        </p:txBody>
      </p:sp>
      <p:sp>
        <p:nvSpPr>
          <p:cNvPr id="21" name="Text 16"/>
          <p:cNvSpPr txBox="1"/>
          <p:nvPr/>
        </p:nvSpPr>
        <p:spPr>
          <a:xfrm>
            <a:off x="8447837" y="4434840"/>
            <a:ext cx="2875178" cy="1371600"/>
          </a:xfrm>
          <a:prstGeom prst="rect">
            <a:avLst/>
          </a:prstGeom>
          <a:noFill/>
          <a:ln/>
        </p:spPr>
        <p:txBody>
          <a:bodyPr wrap="square" lIns="0" tIns="0" rIns="0" bIns="0" rtlCol="0" anchor="t"/>
          <a:lstStyle/>
          <a:p>
            <a:pPr indent="0" marL="0">
              <a:buNone/>
            </a:pPr>
            <a:r>
              <a:rPr lang="en-US" sz="1500" dirty="0">
                <a:solidFill>
                  <a:schemeClr val="accent2"/>
                </a:solidFill>
                <a:latin typeface="Manrope" pitchFamily="34" charset="0"/>
                <a:ea typeface="Manrope" pitchFamily="34" charset="-122"/>
                <a:cs typeface="Manrope" pitchFamily="34" charset="-120"/>
              </a:rPr>
              <a:t>Installation en local : vos données confidentielles — et, en option, vos LLM — restent chez vous.</a:t>
            </a:r>
            <a:endParaRPr lang="en-US" sz="15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1" type="body" hasCustomPrompt="1"/>
          </p:nvPr>
        </p:nvSpPr>
        <p:spPr>
          <a:xfrm>
            <a:off x="548640" y="841248"/>
            <a:ext cx="11064240" cy="329184"/>
          </a:xfrm>
          <a:prstGeom prst="rect">
            <a:avLst/>
          </a:prstGeom>
          <a:noFill/>
          <a:ln/>
        </p:spPr>
        <p:txBody>
          <a:bodyPr wrap="square" lIns="0" tIns="0" rIns="0" bIns="0" rtlCol="0" anchor="ctr"/>
          <a:lstStyle/>
          <a:p>
            <a:pPr indent="0" marL="0">
              <a:buNone/>
            </a:pPr>
            <a:r>
              <a:rPr lang="en-US" sz="1300" b="1" spc="300" kern="0" dirty="0">
                <a:solidFill>
                  <a:schemeClr val="accent1"/>
                </a:solidFill>
              </a:rPr>
              <a:t>07 · RÉSULTAT ET RECONNAISSANCE</a:t>
            </a:r>
            <a:endParaRPr lang="en-US" sz="1300" dirty="0"/>
          </a:p>
        </p:txBody>
      </p:sp>
      <p:sp>
        <p:nvSpPr>
          <p:cNvPr id="3" name="Text 0"/>
          <p:cNvSpPr/>
          <p:nvPr>
            <p:ph idx="102" type="title" hasCustomPrompt="1"/>
          </p:nvPr>
        </p:nvSpPr>
        <p:spPr>
          <a:xfrm>
            <a:off x="548640" y="1188720"/>
            <a:ext cx="11064240" cy="1051560"/>
          </a:xfrm>
          <a:prstGeom prst="rect">
            <a:avLst/>
          </a:prstGeom>
          <a:noFill/>
          <a:ln/>
        </p:spPr>
        <p:txBody>
          <a:bodyPr wrap="square" lIns="0" tIns="0" rIns="0" bIns="0" rtlCol="0" anchor="t"/>
          <a:lstStyle/>
          <a:p>
            <a:pPr algn="l" indent="0" marL="0">
              <a:lnSpc>
                <a:spcPct val="95000"/>
              </a:lnSpc>
              <a:buNone/>
            </a:pPr>
            <a:r>
              <a:rPr lang="en-US" sz="3400" b="1" dirty="0">
                <a:solidFill>
                  <a:schemeClr val="bg1"/>
                </a:solidFill>
              </a:rPr>
              <a:t>Un métier autonome en 2 semaines, pas en 6 mois</a:t>
            </a:r>
            <a:endParaRPr lang="en-US" sz="3400" dirty="0"/>
          </a:p>
        </p:txBody>
      </p:sp>
      <p:sp>
        <p:nvSpPr>
          <p:cNvPr id="4" name="Text 2"/>
          <p:cNvSpPr txBox="1"/>
          <p:nvPr/>
        </p:nvSpPr>
        <p:spPr>
          <a:xfrm>
            <a:off x="548640" y="2514600"/>
            <a:ext cx="5486400" cy="1005840"/>
          </a:xfrm>
          <a:prstGeom prst="rect">
            <a:avLst/>
          </a:prstGeom>
          <a:noFill/>
          <a:ln/>
        </p:spPr>
        <p:txBody>
          <a:bodyPr wrap="square" lIns="0" tIns="0" rIns="0" bIns="0" rtlCol="0" anchor="t"/>
          <a:lstStyle/>
          <a:p>
            <a:pPr indent="0" marL="0">
              <a:buNone/>
            </a:pPr>
            <a:r>
              <a:rPr lang="en-US" sz="6600" b="1" dirty="0">
                <a:solidFill>
                  <a:schemeClr val="accent1"/>
                </a:solidFill>
                <a:latin typeface="Manrope" pitchFamily="34" charset="0"/>
                <a:ea typeface="Manrope" pitchFamily="34" charset="-122"/>
                <a:cs typeface="Manrope" pitchFamily="34" charset="-120"/>
              </a:rPr>
              <a:t>2 semaines</a:t>
            </a:r>
            <a:endParaRPr lang="en-US" sz="6600" dirty="0"/>
          </a:p>
        </p:txBody>
      </p:sp>
      <p:sp>
        <p:nvSpPr>
          <p:cNvPr id="5" name="Text 3"/>
          <p:cNvSpPr txBox="1"/>
          <p:nvPr/>
        </p:nvSpPr>
        <p:spPr>
          <a:xfrm>
            <a:off x="548640" y="3566160"/>
            <a:ext cx="5120640" cy="640080"/>
          </a:xfrm>
          <a:prstGeom prst="rect">
            <a:avLst/>
          </a:prstGeom>
          <a:noFill/>
          <a:ln/>
        </p:spPr>
        <p:txBody>
          <a:bodyPr wrap="square" lIns="0" tIns="0" rIns="0" bIns="0" rtlCol="0" anchor="t"/>
          <a:lstStyle/>
          <a:p>
            <a:pPr indent="0" marL="0">
              <a:buNone/>
            </a:pPr>
            <a:r>
              <a:rPr lang="en-US" sz="1800" dirty="0">
                <a:solidFill>
                  <a:schemeClr val="bg1"/>
                </a:solidFill>
                <a:latin typeface="Manrope" pitchFamily="34" charset="0"/>
                <a:ea typeface="Manrope" pitchFamily="34" charset="-122"/>
                <a:cs typeface="Manrope" pitchFamily="34" charset="-120"/>
              </a:rPr>
              <a:t>pour un premier workflow d'équipe métier opérationnel</a:t>
            </a:r>
            <a:endParaRPr lang="en-US" sz="1800" dirty="0"/>
          </a:p>
        </p:txBody>
      </p:sp>
      <p:sp>
        <p:nvSpPr>
          <p:cNvPr id="6" name="Text 4"/>
          <p:cNvSpPr txBox="1"/>
          <p:nvPr/>
        </p:nvSpPr>
        <p:spPr>
          <a:xfrm>
            <a:off x="548640" y="4434840"/>
            <a:ext cx="1828800" cy="274320"/>
          </a:xfrm>
          <a:prstGeom prst="rect">
            <a:avLst/>
          </a:prstGeom>
          <a:noFill/>
          <a:ln/>
        </p:spPr>
        <p:txBody>
          <a:bodyPr wrap="square" lIns="0" tIns="0" rIns="0" bIns="0" rtlCol="0" anchor="t"/>
          <a:lstStyle/>
          <a:p>
            <a:pPr indent="0" marL="0">
              <a:buNone/>
            </a:pPr>
            <a:r>
              <a:rPr lang="en-US" sz="1300" b="1" dirty="0">
                <a:solidFill>
                  <a:schemeClr val="accent1"/>
                </a:solidFill>
                <a:latin typeface="Manrope" pitchFamily="34" charset="0"/>
                <a:ea typeface="Manrope" pitchFamily="34" charset="-122"/>
                <a:cs typeface="Manrope" pitchFamily="34" charset="-120"/>
              </a:rPr>
              <a:t>Kairntech</a:t>
            </a:r>
            <a:endParaRPr lang="en-US" sz="1300" dirty="0"/>
          </a:p>
        </p:txBody>
      </p:sp>
      <p:sp>
        <p:nvSpPr>
          <p:cNvPr id="7" name="bar-kairntech"/>
          <p:cNvSpPr/>
          <p:nvPr/>
        </p:nvSpPr>
        <p:spPr>
          <a:xfrm>
            <a:off x="548640" y="4754880"/>
            <a:ext cx="393895" cy="329184"/>
          </a:xfrm>
          <a:prstGeom prst="roundRect">
            <a:avLst>
              <a:gd name="adj" fmla="val 16667"/>
            </a:avLst>
          </a:prstGeom>
          <a:solidFill>
            <a:schemeClr val="accent1"/>
          </a:solidFill>
          <a:ln w="12700">
            <a:solidFill>
              <a:schemeClr val="accent1"/>
            </a:solidFill>
            <a:prstDash val="solid"/>
          </a:ln>
        </p:spPr>
      </p:sp>
      <p:sp>
        <p:nvSpPr>
          <p:cNvPr id="8" name="Text 6"/>
          <p:cNvSpPr txBox="1"/>
          <p:nvPr/>
        </p:nvSpPr>
        <p:spPr>
          <a:xfrm>
            <a:off x="1079695" y="4754880"/>
            <a:ext cx="1828800" cy="329184"/>
          </a:xfrm>
          <a:prstGeom prst="rect">
            <a:avLst/>
          </a:prstGeom>
          <a:noFill/>
          <a:ln/>
        </p:spPr>
        <p:txBody>
          <a:bodyPr wrap="square" lIns="0" tIns="0" rIns="0" bIns="0" rtlCol="0" anchor="ctr"/>
          <a:lstStyle/>
          <a:p>
            <a:pPr indent="0" marL="0">
              <a:buNone/>
            </a:pPr>
            <a:r>
              <a:rPr lang="en-US" sz="1300" b="1" dirty="0">
                <a:solidFill>
                  <a:schemeClr val="bg1"/>
                </a:solidFill>
                <a:latin typeface="Manrope" pitchFamily="34" charset="0"/>
                <a:ea typeface="Manrope" pitchFamily="34" charset="-122"/>
                <a:cs typeface="Manrope" pitchFamily="34" charset="-120"/>
              </a:rPr>
              <a:t>2 semaines</a:t>
            </a:r>
            <a:endParaRPr lang="en-US" sz="1300" dirty="0"/>
          </a:p>
        </p:txBody>
      </p:sp>
      <p:sp>
        <p:nvSpPr>
          <p:cNvPr id="9" name="Text 7"/>
          <p:cNvSpPr txBox="1"/>
          <p:nvPr/>
        </p:nvSpPr>
        <p:spPr>
          <a:xfrm>
            <a:off x="548640" y="5303520"/>
            <a:ext cx="2743200" cy="274320"/>
          </a:xfrm>
          <a:prstGeom prst="rect">
            <a:avLst/>
          </a:prstGeom>
          <a:noFill/>
          <a:ln/>
        </p:spPr>
        <p:txBody>
          <a:bodyPr wrap="square" lIns="0" tIns="0" rIns="0" bIns="0" rtlCol="0" anchor="t"/>
          <a:lstStyle/>
          <a:p>
            <a:pPr indent="0" marL="0">
              <a:buNone/>
            </a:pPr>
            <a:r>
              <a:rPr lang="en-US" sz="1300" b="1" dirty="0">
                <a:solidFill>
                  <a:schemeClr val="accent3"/>
                </a:solidFill>
                <a:latin typeface="Manrope" pitchFamily="34" charset="0"/>
                <a:ea typeface="Manrope" pitchFamily="34" charset="-122"/>
                <a:cs typeface="Manrope" pitchFamily="34" charset="-120"/>
              </a:rPr>
              <a:t>Projet IA classique</a:t>
            </a:r>
            <a:endParaRPr lang="en-US" sz="1300" dirty="0"/>
          </a:p>
        </p:txBody>
      </p:sp>
      <p:sp>
        <p:nvSpPr>
          <p:cNvPr id="10" name="bar-classique"/>
          <p:cNvSpPr/>
          <p:nvPr/>
        </p:nvSpPr>
        <p:spPr>
          <a:xfrm>
            <a:off x="548640" y="5623560"/>
            <a:ext cx="5120640" cy="329184"/>
          </a:xfrm>
          <a:prstGeom prst="roundRect">
            <a:avLst>
              <a:gd name="adj" fmla="val 16667"/>
            </a:avLst>
          </a:prstGeom>
          <a:solidFill>
            <a:schemeClr val="accent6"/>
          </a:solidFill>
          <a:ln w="12700">
            <a:solidFill>
              <a:schemeClr val="accent6"/>
            </a:solidFill>
            <a:prstDash val="solid"/>
          </a:ln>
        </p:spPr>
      </p:sp>
      <p:sp>
        <p:nvSpPr>
          <p:cNvPr id="11" name="Text 9"/>
          <p:cNvSpPr txBox="1"/>
          <p:nvPr/>
        </p:nvSpPr>
        <p:spPr>
          <a:xfrm>
            <a:off x="4572000" y="5623560"/>
            <a:ext cx="960120" cy="329184"/>
          </a:xfrm>
          <a:prstGeom prst="rect">
            <a:avLst/>
          </a:prstGeom>
          <a:noFill/>
          <a:ln/>
        </p:spPr>
        <p:txBody>
          <a:bodyPr wrap="square" lIns="0" tIns="0" rIns="0" bIns="0" rtlCol="0" anchor="ctr"/>
          <a:lstStyle/>
          <a:p>
            <a:pPr algn="r" indent="0" marL="0">
              <a:buNone/>
            </a:pPr>
            <a:r>
              <a:rPr lang="en-US" sz="1300" b="1" dirty="0">
                <a:solidFill>
                  <a:schemeClr val="bg1"/>
                </a:solidFill>
                <a:latin typeface="Manrope" pitchFamily="34" charset="0"/>
                <a:ea typeface="Manrope" pitchFamily="34" charset="-122"/>
                <a:cs typeface="Manrope" pitchFamily="34" charset="-120"/>
              </a:rPr>
              <a:t>6 mois</a:t>
            </a:r>
            <a:endParaRPr lang="en-US" sz="1300" dirty="0"/>
          </a:p>
        </p:txBody>
      </p:sp>
      <p:sp>
        <p:nvSpPr>
          <p:cNvPr id="12" name="Text 10"/>
          <p:cNvSpPr txBox="1"/>
          <p:nvPr/>
        </p:nvSpPr>
        <p:spPr>
          <a:xfrm>
            <a:off x="6537960" y="2514600"/>
            <a:ext cx="5105095"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Manrope" pitchFamily="34" charset="0"/>
                <a:ea typeface="Manrope" pitchFamily="34" charset="-122"/>
                <a:cs typeface="Manrope" pitchFamily="34" charset="-120"/>
              </a:rPr>
              <a:t>RECONNAISSANCE ET SOUTIENS</a:t>
            </a:r>
            <a:endParaRPr lang="en-US" sz="1200" dirty="0"/>
          </a:p>
        </p:txBody>
      </p:sp>
      <p:sp>
        <p:nvSpPr>
          <p:cNvPr id="13" name="logo-tile"/>
          <p:cNvSpPr/>
          <p:nvPr/>
        </p:nvSpPr>
        <p:spPr>
          <a:xfrm>
            <a:off x="6537960" y="2926080"/>
            <a:ext cx="1188720" cy="868680"/>
          </a:xfrm>
          <a:prstGeom prst="roundRect">
            <a:avLst>
              <a:gd name="adj" fmla="val 8421"/>
            </a:avLst>
          </a:prstGeom>
          <a:solidFill>
            <a:schemeClr val="bg1"/>
          </a:solidFill>
          <a:ln w="12700">
            <a:solidFill>
              <a:schemeClr val="bg1"/>
            </a:solidFill>
            <a:prstDash val="solid"/>
          </a:ln>
        </p:spPr>
      </p:sp>
      <p:pic>
        <p:nvPicPr>
          <p:cNvPr id="14" name="logo-0" descr="f2030.png">    </p:cNvPr>
          <p:cNvPicPr>
            <a:picLocks noChangeAspect="1"/>
          </p:cNvPicPr>
          <p:nvPr/>
        </p:nvPicPr>
        <p:blipFill>
          <a:blip r:embed="rId1"/>
          <a:stretch>
            <a:fillRect/>
          </a:stretch>
        </p:blipFill>
        <p:spPr>
          <a:xfrm>
            <a:off x="6783297" y="3017520"/>
            <a:ext cx="698046" cy="685800"/>
          </a:xfrm>
          <a:prstGeom prst="rect">
            <a:avLst/>
          </a:prstGeom>
        </p:spPr>
      </p:pic>
      <p:sp>
        <p:nvSpPr>
          <p:cNvPr id="15" name="Text 12"/>
          <p:cNvSpPr txBox="1"/>
          <p:nvPr/>
        </p:nvSpPr>
        <p:spPr>
          <a:xfrm>
            <a:off x="7955280" y="2971800"/>
            <a:ext cx="3687775"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France 2030</a:t>
            </a:r>
            <a:endParaRPr lang="en-US" sz="1600" dirty="0"/>
          </a:p>
        </p:txBody>
      </p:sp>
      <p:sp>
        <p:nvSpPr>
          <p:cNvPr id="16" name="Text 13"/>
          <p:cNvSpPr txBox="1"/>
          <p:nvPr/>
        </p:nvSpPr>
        <p:spPr>
          <a:xfrm>
            <a:off x="7955280" y="3291840"/>
            <a:ext cx="3687775" cy="5029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Projet MediaGen : IA générative fiable pour le journalisme</a:t>
            </a:r>
            <a:endParaRPr lang="en-US" sz="1300" dirty="0"/>
          </a:p>
        </p:txBody>
      </p:sp>
      <p:sp>
        <p:nvSpPr>
          <p:cNvPr id="17" name="logo-tile"/>
          <p:cNvSpPr/>
          <p:nvPr/>
        </p:nvSpPr>
        <p:spPr>
          <a:xfrm>
            <a:off x="6537960" y="3950208"/>
            <a:ext cx="1188720" cy="868680"/>
          </a:xfrm>
          <a:prstGeom prst="roundRect">
            <a:avLst>
              <a:gd name="adj" fmla="val 8421"/>
            </a:avLst>
          </a:prstGeom>
          <a:solidFill>
            <a:schemeClr val="bg1"/>
          </a:solidFill>
          <a:ln w="12700">
            <a:solidFill>
              <a:schemeClr val="bg1"/>
            </a:solidFill>
            <a:prstDash val="solid"/>
          </a:ln>
        </p:spPr>
      </p:sp>
      <p:pic>
        <p:nvPicPr>
          <p:cNvPr id="18" name="logo-1" descr="edf.png">    </p:cNvPr>
          <p:cNvPicPr>
            <a:picLocks noChangeAspect="1"/>
          </p:cNvPicPr>
          <p:nvPr/>
        </p:nvPicPr>
        <p:blipFill>
          <a:blip r:embed="rId2"/>
          <a:stretch>
            <a:fillRect/>
          </a:stretch>
        </p:blipFill>
        <p:spPr>
          <a:xfrm>
            <a:off x="6642949" y="4041648"/>
            <a:ext cx="978741" cy="685800"/>
          </a:xfrm>
          <a:prstGeom prst="rect">
            <a:avLst/>
          </a:prstGeom>
        </p:spPr>
      </p:pic>
      <p:sp>
        <p:nvSpPr>
          <p:cNvPr id="19" name="Text 15"/>
          <p:cNvSpPr txBox="1"/>
          <p:nvPr/>
        </p:nvSpPr>
        <p:spPr>
          <a:xfrm>
            <a:off x="7955280" y="3995928"/>
            <a:ext cx="3687775"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European Defence Fund</a:t>
            </a:r>
            <a:endParaRPr lang="en-US" sz="1600" dirty="0"/>
          </a:p>
        </p:txBody>
      </p:sp>
      <p:sp>
        <p:nvSpPr>
          <p:cNvPr id="20" name="Text 16"/>
          <p:cNvSpPr txBox="1"/>
          <p:nvPr/>
        </p:nvSpPr>
        <p:spPr>
          <a:xfrm>
            <a:off x="7955280" y="4315968"/>
            <a:ext cx="3687775" cy="5029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Projet NEMO : technologies du langage</a:t>
            </a:r>
            <a:endParaRPr lang="en-US" sz="1300" dirty="0"/>
          </a:p>
        </p:txBody>
      </p:sp>
      <p:sp>
        <p:nvSpPr>
          <p:cNvPr id="21" name="logo-tile"/>
          <p:cNvSpPr/>
          <p:nvPr/>
        </p:nvSpPr>
        <p:spPr>
          <a:xfrm>
            <a:off x="6537960" y="4974336"/>
            <a:ext cx="1188720" cy="868680"/>
          </a:xfrm>
          <a:prstGeom prst="roundRect">
            <a:avLst>
              <a:gd name="adj" fmla="val 8421"/>
            </a:avLst>
          </a:prstGeom>
          <a:solidFill>
            <a:schemeClr val="bg1"/>
          </a:solidFill>
          <a:ln w="12700">
            <a:solidFill>
              <a:schemeClr val="bg1"/>
            </a:solidFill>
            <a:prstDash val="solid"/>
          </a:ln>
        </p:spPr>
      </p:sp>
      <p:pic>
        <p:nvPicPr>
          <p:cNvPr id="22" name="logo-2" descr="dga.png">    </p:cNvPr>
          <p:cNvPicPr>
            <a:picLocks noChangeAspect="1"/>
          </p:cNvPicPr>
          <p:nvPr/>
        </p:nvPicPr>
        <p:blipFill>
          <a:blip r:embed="rId3"/>
          <a:stretch>
            <a:fillRect/>
          </a:stretch>
        </p:blipFill>
        <p:spPr>
          <a:xfrm>
            <a:off x="6915212" y="5065776"/>
            <a:ext cx="434216" cy="685800"/>
          </a:xfrm>
          <a:prstGeom prst="rect">
            <a:avLst/>
          </a:prstGeom>
        </p:spPr>
      </p:pic>
      <p:sp>
        <p:nvSpPr>
          <p:cNvPr id="23" name="Text 18"/>
          <p:cNvSpPr txBox="1"/>
          <p:nvPr/>
        </p:nvSpPr>
        <p:spPr>
          <a:xfrm>
            <a:off x="7955280" y="5020056"/>
            <a:ext cx="3687775" cy="320040"/>
          </a:xfrm>
          <a:prstGeom prst="rect">
            <a:avLst/>
          </a:prstGeom>
          <a:noFill/>
          <a:ln/>
        </p:spPr>
        <p:txBody>
          <a:bodyPr wrap="square" lIns="0" tIns="0" rIns="0" bIns="0" rtlCol="0" anchor="t"/>
          <a:lstStyle/>
          <a:p>
            <a:pPr indent="0" marL="0">
              <a:buNone/>
            </a:pPr>
            <a:r>
              <a:rPr lang="en-US" sz="1600" b="1" dirty="0">
                <a:solidFill>
                  <a:schemeClr val="bg1"/>
                </a:solidFill>
                <a:latin typeface="Manrope" pitchFamily="34" charset="0"/>
                <a:ea typeface="Manrope" pitchFamily="34" charset="-122"/>
                <a:cs typeface="Manrope" pitchFamily="34" charset="-120"/>
              </a:rPr>
              <a:t>Lauréat EvalLLM 2026</a:t>
            </a:r>
            <a:endParaRPr lang="en-US" sz="1600" dirty="0"/>
          </a:p>
        </p:txBody>
      </p:sp>
      <p:sp>
        <p:nvSpPr>
          <p:cNvPr id="24" name="Text 19"/>
          <p:cNvSpPr txBox="1"/>
          <p:nvPr/>
        </p:nvSpPr>
        <p:spPr>
          <a:xfrm>
            <a:off x="7955280" y="5340096"/>
            <a:ext cx="3687775" cy="502920"/>
          </a:xfrm>
          <a:prstGeom prst="rect">
            <a:avLst/>
          </a:prstGeom>
          <a:noFill/>
          <a:ln/>
        </p:spPr>
        <p:txBody>
          <a:bodyPr wrap="square" lIns="0" tIns="0" rIns="0" bIns="0" rtlCol="0" anchor="t"/>
          <a:lstStyle/>
          <a:p>
            <a:pPr indent="0" marL="0">
              <a:buNone/>
            </a:pPr>
            <a:r>
              <a:rPr lang="en-US" sz="1300" dirty="0">
                <a:solidFill>
                  <a:schemeClr val="accent2"/>
                </a:solidFill>
                <a:latin typeface="Manrope" pitchFamily="34" charset="0"/>
                <a:ea typeface="Manrope" pitchFamily="34" charset="-122"/>
                <a:cs typeface="Manrope" pitchFamily="34" charset="-120"/>
              </a:rPr>
              <a:t>Podium des 2 challenges de l'AMIAD (ministère des Armées)</a:t>
            </a:r>
            <a:endParaRPr lang="en-US" sz="13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logo" descr="logo-white.png">    </p:cNvPr>
          <p:cNvPicPr>
            <a:picLocks noChangeAspect="1"/>
          </p:cNvPicPr>
          <p:nvPr/>
        </p:nvPicPr>
        <p:blipFill>
          <a:blip r:embed="rId1"/>
          <a:stretch>
            <a:fillRect/>
          </a:stretch>
        </p:blipFill>
        <p:spPr>
          <a:xfrm>
            <a:off x="594360" y="685800"/>
            <a:ext cx="1645920" cy="296266"/>
          </a:xfrm>
          <a:prstGeom prst="rect">
            <a:avLst/>
          </a:prstGeom>
        </p:spPr>
      </p:pic>
      <p:sp>
        <p:nvSpPr>
          <p:cNvPr id="3" name="Text 0"/>
          <p:cNvSpPr txBox="1"/>
          <p:nvPr/>
        </p:nvSpPr>
        <p:spPr>
          <a:xfrm>
            <a:off x="594360" y="1554480"/>
            <a:ext cx="5486400" cy="320040"/>
          </a:xfrm>
          <a:prstGeom prst="rect">
            <a:avLst/>
          </a:prstGeom>
          <a:noFill/>
          <a:ln/>
        </p:spPr>
        <p:txBody>
          <a:bodyPr wrap="square" lIns="0" tIns="0" rIns="0" bIns="0" rtlCol="0" anchor="t"/>
          <a:lstStyle/>
          <a:p>
            <a:pPr indent="0" marL="0">
              <a:buNone/>
            </a:pPr>
            <a:r>
              <a:rPr lang="en-US" sz="1400" b="1" spc="300" kern="0" dirty="0">
                <a:solidFill>
                  <a:schemeClr val="accent1"/>
                </a:solidFill>
                <a:latin typeface="Manrope" pitchFamily="34" charset="0"/>
                <a:ea typeface="Manrope" pitchFamily="34" charset="-122"/>
                <a:cs typeface="Manrope" pitchFamily="34" charset="-120"/>
              </a:rPr>
              <a:t>PROCHAINE ÉTAPE</a:t>
            </a:r>
            <a:endParaRPr lang="en-US" sz="1400" dirty="0"/>
          </a:p>
        </p:txBody>
      </p:sp>
      <p:sp>
        <p:nvSpPr>
          <p:cNvPr id="4" name="Text 1"/>
          <p:cNvSpPr txBox="1"/>
          <p:nvPr/>
        </p:nvSpPr>
        <p:spPr>
          <a:xfrm>
            <a:off x="594360" y="1920240"/>
            <a:ext cx="7498080" cy="1371600"/>
          </a:xfrm>
          <a:prstGeom prst="rect">
            <a:avLst/>
          </a:prstGeom>
          <a:noFill/>
          <a:ln/>
        </p:spPr>
        <p:txBody>
          <a:bodyPr wrap="square" lIns="0" tIns="0" rIns="0" bIns="0" rtlCol="0" anchor="t"/>
          <a:lstStyle/>
          <a:p>
            <a:pPr indent="0" marL="0">
              <a:buNone/>
            </a:pPr>
            <a:r>
              <a:rPr lang="en-US" sz="4000" b="1" dirty="0">
                <a:solidFill>
                  <a:schemeClr val="bg1"/>
                </a:solidFill>
                <a:latin typeface="Manrope" pitchFamily="34" charset="0"/>
                <a:ea typeface="Manrope" pitchFamily="34" charset="-122"/>
                <a:cs typeface="Manrope" pitchFamily="34" charset="-120"/>
              </a:rPr>
              <a:t>Un processus métier en production</a:t>
            </a:r>
            <a:endParaRPr lang="en-US" sz="4000" dirty="0"/>
          </a:p>
        </p:txBody>
      </p:sp>
      <p:pic>
        <p:nvPicPr>
          <p:cNvPr id="5" name="Image 1" descr="preencoded.png">    </p:cNvPr>
          <p:cNvPicPr>
            <a:picLocks noChangeAspect="1"/>
          </p:cNvPicPr>
          <p:nvPr/>
        </p:nvPicPr>
        <p:blipFill>
          <a:blip r:embed="rId2"/>
          <a:stretch>
            <a:fillRect/>
          </a:stretch>
        </p:blipFill>
        <p:spPr>
          <a:xfrm>
            <a:off x="594360" y="3465576"/>
            <a:ext cx="310896" cy="310896"/>
          </a:xfrm>
          <a:prstGeom prst="rect">
            <a:avLst/>
          </a:prstGeom>
        </p:spPr>
      </p:pic>
      <p:sp>
        <p:nvSpPr>
          <p:cNvPr id="6" name="Text 2"/>
          <p:cNvSpPr txBox="1"/>
          <p:nvPr/>
        </p:nvSpPr>
        <p:spPr>
          <a:xfrm>
            <a:off x="1097280" y="3429000"/>
            <a:ext cx="5486400" cy="384048"/>
          </a:xfrm>
          <a:prstGeom prst="rect">
            <a:avLst/>
          </a:prstGeom>
          <a:noFill/>
          <a:ln/>
        </p:spPr>
        <p:txBody>
          <a:bodyPr wrap="square" lIns="0" tIns="0" rIns="0" bIns="0" rtlCol="0" anchor="ctr"/>
          <a:lstStyle/>
          <a:p>
            <a:pPr indent="0" marL="0">
              <a:buNone/>
            </a:pPr>
            <a:r>
              <a:rPr lang="en-US" sz="1800" dirty="0">
                <a:solidFill>
                  <a:schemeClr val="bg1"/>
                </a:solidFill>
                <a:latin typeface="Manrope" pitchFamily="34" charset="0"/>
                <a:ea typeface="Manrope" pitchFamily="34" charset="-122"/>
                <a:cs typeface="Manrope" pitchFamily="34" charset="-120"/>
              </a:rPr>
              <a:t>En 2 semaines</a:t>
            </a:r>
            <a:endParaRPr lang="en-US" sz="1800" dirty="0"/>
          </a:p>
        </p:txBody>
      </p:sp>
      <p:pic>
        <p:nvPicPr>
          <p:cNvPr id="7" name="Image 2" descr="preencoded.png">    </p:cNvPr>
          <p:cNvPicPr>
            <a:picLocks noChangeAspect="1"/>
          </p:cNvPicPr>
          <p:nvPr/>
        </p:nvPicPr>
        <p:blipFill>
          <a:blip r:embed="rId3"/>
          <a:stretch>
            <a:fillRect/>
          </a:stretch>
        </p:blipFill>
        <p:spPr>
          <a:xfrm>
            <a:off x="594360" y="4032504"/>
            <a:ext cx="310896" cy="310896"/>
          </a:xfrm>
          <a:prstGeom prst="rect">
            <a:avLst/>
          </a:prstGeom>
        </p:spPr>
      </p:pic>
      <p:sp>
        <p:nvSpPr>
          <p:cNvPr id="8" name="Text 3"/>
          <p:cNvSpPr txBox="1"/>
          <p:nvPr/>
        </p:nvSpPr>
        <p:spPr>
          <a:xfrm>
            <a:off x="1097280" y="3995928"/>
            <a:ext cx="5486400" cy="384048"/>
          </a:xfrm>
          <a:prstGeom prst="rect">
            <a:avLst/>
          </a:prstGeom>
          <a:noFill/>
          <a:ln/>
        </p:spPr>
        <p:txBody>
          <a:bodyPr wrap="square" lIns="0" tIns="0" rIns="0" bIns="0" rtlCol="0" anchor="ctr"/>
          <a:lstStyle/>
          <a:p>
            <a:pPr indent="0" marL="0">
              <a:buNone/>
            </a:pPr>
            <a:r>
              <a:rPr lang="en-US" sz="1800" dirty="0">
                <a:solidFill>
                  <a:schemeClr val="bg1"/>
                </a:solidFill>
                <a:latin typeface="Manrope" pitchFamily="34" charset="0"/>
                <a:ea typeface="Manrope" pitchFamily="34" charset="-122"/>
                <a:cs typeface="Manrope" pitchFamily="34" charset="-120"/>
              </a:rPr>
              <a:t>Sur vos propres documents</a:t>
            </a:r>
            <a:endParaRPr lang="en-US" sz="1800" dirty="0"/>
          </a:p>
        </p:txBody>
      </p:sp>
      <p:pic>
        <p:nvPicPr>
          <p:cNvPr id="9" name="Image 3" descr="preencoded.png">    </p:cNvPr>
          <p:cNvPicPr>
            <a:picLocks noChangeAspect="1"/>
          </p:cNvPicPr>
          <p:nvPr/>
        </p:nvPicPr>
        <p:blipFill>
          <a:blip r:embed="rId4"/>
          <a:stretch>
            <a:fillRect/>
          </a:stretch>
        </p:blipFill>
        <p:spPr>
          <a:xfrm>
            <a:off x="594360" y="4599432"/>
            <a:ext cx="310896" cy="310896"/>
          </a:xfrm>
          <a:prstGeom prst="rect">
            <a:avLst/>
          </a:prstGeom>
        </p:spPr>
      </p:pic>
      <p:sp>
        <p:nvSpPr>
          <p:cNvPr id="10" name="Text 4"/>
          <p:cNvSpPr txBox="1"/>
          <p:nvPr/>
        </p:nvSpPr>
        <p:spPr>
          <a:xfrm>
            <a:off x="1097280" y="4562856"/>
            <a:ext cx="5486400" cy="384048"/>
          </a:xfrm>
          <a:prstGeom prst="rect">
            <a:avLst/>
          </a:prstGeom>
          <a:noFill/>
          <a:ln/>
        </p:spPr>
        <p:txBody>
          <a:bodyPr wrap="square" lIns="0" tIns="0" rIns="0" bIns="0" rtlCol="0" anchor="ctr"/>
          <a:lstStyle/>
          <a:p>
            <a:pPr indent="0" marL="0">
              <a:buNone/>
            </a:pPr>
            <a:r>
              <a:rPr lang="en-US" sz="1800" dirty="0">
                <a:solidFill>
                  <a:schemeClr val="bg1"/>
                </a:solidFill>
                <a:latin typeface="Manrope" pitchFamily="34" charset="0"/>
                <a:ea typeface="Manrope" pitchFamily="34" charset="-122"/>
                <a:cs typeface="Manrope" pitchFamily="34" charset="-120"/>
              </a:rPr>
              <a:t>Dans votre environnement</a:t>
            </a:r>
            <a:endParaRPr lang="en-US" sz="1800" dirty="0"/>
          </a:p>
        </p:txBody>
      </p:sp>
      <p:sp>
        <p:nvSpPr>
          <p:cNvPr id="11" name="Text 5"/>
          <p:cNvSpPr txBox="1"/>
          <p:nvPr/>
        </p:nvSpPr>
        <p:spPr>
          <a:xfrm>
            <a:off x="594360" y="5257800"/>
            <a:ext cx="7315200" cy="457200"/>
          </a:xfrm>
          <a:prstGeom prst="rect">
            <a:avLst/>
          </a:prstGeom>
          <a:noFill/>
          <a:ln/>
        </p:spPr>
        <p:txBody>
          <a:bodyPr wrap="square" lIns="0" tIns="0" rIns="0" bIns="0" rtlCol="0" anchor="t"/>
          <a:lstStyle/>
          <a:p>
            <a:pPr indent="0" marL="0">
              <a:buNone/>
            </a:pPr>
            <a:r>
              <a:rPr lang="en-US" sz="2000" b="1" i="1" dirty="0">
                <a:solidFill>
                  <a:schemeClr val="accent1"/>
                </a:solidFill>
                <a:latin typeface="Manrope" pitchFamily="34" charset="0"/>
                <a:ea typeface="Manrope" pitchFamily="34" charset="-122"/>
                <a:cs typeface="Manrope" pitchFamily="34" charset="-120"/>
              </a:rPr>
              <a:t>Quel processus aurait le plus d'impact chez vous ?</a:t>
            </a:r>
            <a:endParaRPr lang="en-US" sz="2000" dirty="0"/>
          </a:p>
        </p:txBody>
      </p:sp>
      <p:sp>
        <p:nvSpPr>
          <p:cNvPr id="12" name="Text 6"/>
          <p:cNvSpPr txBox="1"/>
          <p:nvPr/>
        </p:nvSpPr>
        <p:spPr>
          <a:xfrm>
            <a:off x="594360" y="6080760"/>
            <a:ext cx="7315200" cy="274320"/>
          </a:xfrm>
          <a:prstGeom prst="rect">
            <a:avLst/>
          </a:prstGeom>
          <a:noFill/>
          <a:ln/>
        </p:spPr>
        <p:txBody>
          <a:bodyPr wrap="square" lIns="0" tIns="0" rIns="0" bIns="0" rtlCol="0" anchor="t"/>
          <a:lstStyle/>
          <a:p>
            <a:pPr indent="0" marL="0">
              <a:buNone/>
            </a:pPr>
            <a:r>
              <a:rPr lang="en-US" sz="1200" spc="100" kern="0" dirty="0">
                <a:solidFill>
                  <a:schemeClr val="accent3"/>
                </a:solidFill>
                <a:latin typeface="Manrope" pitchFamily="34" charset="0"/>
                <a:ea typeface="Manrope" pitchFamily="34" charset="-122"/>
                <a:cs typeface="Manrope" pitchFamily="34" charset="-120"/>
              </a:rPr>
              <a:t>[PRÉNOM NOM]   ·   [EMAIL]   ·   [TÉL.]</a:t>
            </a:r>
            <a:endParaRPr lang="en-US" sz="1200" dirty="0"/>
          </a:p>
        </p:txBody>
      </p:sp>
      <p:sp>
        <p:nvSpPr>
          <p:cNvPr id="13" name="cairn-stone-1"/>
          <p:cNvSpPr/>
          <p:nvPr/>
        </p:nvSpPr>
        <p:spPr>
          <a:xfrm>
            <a:off x="8733434" y="5069434"/>
            <a:ext cx="2496312" cy="748894"/>
          </a:xfrm>
          <a:prstGeom prst="ellipse">
            <a:avLst/>
          </a:prstGeom>
          <a:solidFill>
            <a:schemeClr val="accent5"/>
          </a:solidFill>
          <a:ln w="9525">
            <a:solidFill>
              <a:schemeClr val="accent6"/>
            </a:solidFill>
            <a:prstDash val="solid"/>
          </a:ln>
        </p:spPr>
      </p:sp>
      <p:sp>
        <p:nvSpPr>
          <p:cNvPr id="14" name="cairn-stone-2"/>
          <p:cNvSpPr/>
          <p:nvPr/>
        </p:nvSpPr>
        <p:spPr>
          <a:xfrm>
            <a:off x="9189491" y="4493362"/>
            <a:ext cx="1968246" cy="633679"/>
          </a:xfrm>
          <a:prstGeom prst="ellipse">
            <a:avLst/>
          </a:prstGeom>
          <a:solidFill>
            <a:schemeClr val="accent6"/>
          </a:solidFill>
          <a:ln w="9525">
            <a:solidFill>
              <a:schemeClr val="accent6"/>
            </a:solidFill>
            <a:prstDash val="solid"/>
          </a:ln>
        </p:spPr>
      </p:sp>
      <p:sp>
        <p:nvSpPr>
          <p:cNvPr id="15" name="cairn-stone-3"/>
          <p:cNvSpPr/>
          <p:nvPr/>
        </p:nvSpPr>
        <p:spPr>
          <a:xfrm>
            <a:off x="9261500" y="4013302"/>
            <a:ext cx="1440180" cy="537667"/>
          </a:xfrm>
          <a:prstGeom prst="ellipse">
            <a:avLst/>
          </a:prstGeom>
          <a:solidFill>
            <a:schemeClr val="accent5"/>
          </a:solidFill>
          <a:ln w="9525">
            <a:solidFill>
              <a:schemeClr val="accent6"/>
            </a:solidFill>
            <a:prstDash val="solid"/>
          </a:ln>
        </p:spPr>
      </p:sp>
      <p:sp>
        <p:nvSpPr>
          <p:cNvPr id="16" name="cairn-stone-4"/>
          <p:cNvSpPr/>
          <p:nvPr/>
        </p:nvSpPr>
        <p:spPr>
          <a:xfrm>
            <a:off x="9717557" y="3629254"/>
            <a:ext cx="912114" cy="441655"/>
          </a:xfrm>
          <a:prstGeom prst="ellipse">
            <a:avLst/>
          </a:prstGeom>
          <a:solidFill>
            <a:schemeClr val="accent1"/>
          </a:solidFill>
          <a:ln w="9525">
            <a:solidFill>
              <a:schemeClr val="accent1"/>
            </a:solidFill>
            <a:prstDash val="solid"/>
          </a:ln>
        </p:spPr>
      </p:sp>
    </p:spTree>
  </p:cSld>
  <p:clrMapOvr>
    <a:masterClrMapping/>
  </p:clrMapOvr>
</p:sld>
</file>

<file path=ppt/theme/theme1.xml><?xml version="1.0" encoding="utf-8"?>
<a:theme xmlns:a="http://schemas.openxmlformats.org/drawingml/2006/main" name="Kairntech">
  <a:themeElements>
    <a:clrScheme name="Kairntech">
      <a:dk1>
        <a:srgbClr val="071A1C"/>
      </a:dk1>
      <a:lt1>
        <a:srgbClr val="FFFFFF"/>
      </a:lt1>
      <a:dk2>
        <a:srgbClr val="527579"/>
      </a:dk2>
      <a:lt2>
        <a:srgbClr val="7BADB1"/>
      </a:lt2>
      <a:accent1>
        <a:srgbClr val="FF01A7"/>
      </a:accent1>
      <a:accent2>
        <a:srgbClr val="7BADB1"/>
      </a:accent2>
      <a:accent3>
        <a:srgbClr val="527579"/>
      </a:accent3>
      <a:accent4>
        <a:srgbClr val="FFE0F3"/>
      </a:accent4>
      <a:accent5>
        <a:srgbClr val="0E2B2E"/>
      </a:accent5>
      <a:accent6>
        <a:srgbClr val="1E4A4E"/>
      </a:accent6>
      <a:hlink>
        <a:srgbClr val="FF01A7"/>
      </a:hlink>
      <a:folHlink>
        <a:srgbClr val="7BADB1"/>
      </a:folHlink>
    </a:clrScheme>
    <a:fontScheme name="Kairntech">
      <a:majorFont>
        <a:latin typeface="Manrop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nrop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Kairntech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Kairntech — Elevator Pitch v7</dc:title>
  <dc:subject>PptxGenJS Presentation</dc:subject>
  <dc:creator>Kairntech</dc:creator>
  <cp:lastModifiedBy>Kairntech</cp:lastModifiedBy>
  <cp:revision>1</cp:revision>
  <dcterms:created xsi:type="dcterms:W3CDTF">2026-10-07T16:17:08Z</dcterms:created>
  <dcterms:modified xsi:type="dcterms:W3CDTF">2026-10-07T16:17:08Z</dcterms:modified>
</cp:coreProperties>
</file>