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50" r:id="rId5"/>
  </p:sldMasterIdLst>
  <p:notesMasterIdLst>
    <p:notesMasterId r:id="rId20"/>
  </p:notesMasterIdLst>
  <p:sldIdLst>
    <p:sldId id="314" r:id="rId6"/>
    <p:sldId id="2147308679" r:id="rId7"/>
    <p:sldId id="2147308680" r:id="rId8"/>
    <p:sldId id="2147308681" r:id="rId9"/>
    <p:sldId id="2147308682" r:id="rId10"/>
    <p:sldId id="2147308685" r:id="rId11"/>
    <p:sldId id="2147308686" r:id="rId12"/>
    <p:sldId id="2147308683" r:id="rId13"/>
    <p:sldId id="2147308675" r:id="rId14"/>
    <p:sldId id="2147308688" r:id="rId15"/>
    <p:sldId id="2147308687" r:id="rId16"/>
    <p:sldId id="2147308664" r:id="rId17"/>
    <p:sldId id="2147308671" r:id="rId18"/>
    <p:sldId id="2147308689" r:id="rId19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9A84C"/>
    <a:srgbClr val="E340C2"/>
    <a:srgbClr val="0F0F28"/>
    <a:srgbClr val="CEAA6B"/>
    <a:srgbClr val="F3005D"/>
    <a:srgbClr val="B98B5B"/>
    <a:srgbClr val="0F0823"/>
    <a:srgbClr val="C61AB7"/>
    <a:srgbClr val="B9A775"/>
    <a:srgbClr val="E744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520"/>
    <p:restoredTop sz="94610"/>
  </p:normalViewPr>
  <p:slideViewPr>
    <p:cSldViewPr snapToGrid="0" snapToObjects="1">
      <p:cViewPr varScale="1">
        <p:scale>
          <a:sx n="104" d="100"/>
          <a:sy n="104" d="100"/>
        </p:scale>
        <p:origin x="216" y="5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787689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8D7846-90D7-F3EF-707E-55D814FDC9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B930FAC-BAD1-8F0F-2EA8-0CE1BF76AA6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9EE28CB-2F66-4EF4-39D2-C6CDD0F5F9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Syne Medium" panose="020B060402020202020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6F9453-C1B2-B25E-1876-227D2C094A0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yne Medium" panose="020B060402020202020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yne Medium" panose="020B060402020202020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56969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1CCE38-3A80-5F7D-9E3C-7A2121DEF4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1DE8D70-DB69-DCEB-6D3A-418DA3DA6C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2BB76D7-1FC9-FD9F-3127-C5CD982790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Syne Medium" panose="020B060402020202020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CA4938-845E-6026-86B3-BFF499FAC47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yne Medium" panose="020B060402020202020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yne Medium" panose="020B060402020202020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24372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DA29BB-8FE2-B520-DA4E-094C3EF2EB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AD70CE9-0779-5A83-0B36-2406EFBCB2C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414DFFF-ABA7-5BB7-205B-58771C942A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Syne Medium" panose="020B060402020202020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13781D-999D-FBBF-3762-7FD9E84BFAB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yne Medium" panose="020B060402020202020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yne Medium" panose="020B060402020202020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50717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B6955E-5A1E-70AE-08D3-CC9D6B5E4A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A5F9008-F1CA-99C6-3D0B-90F66D530A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FD32477-E672-88AA-72CF-27954E6DC3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Syne Medium" panose="020B060402020202020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EDA7DA-38BA-AAE6-8829-0415504D5E3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yne Medium" panose="020B060402020202020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yne Medium" panose="020B060402020202020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55678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CE6EB4-BBAA-CEB2-E254-123DD2E703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10575B9-9CDC-49DB-8A34-7ACFB540D0D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8EC1D65-A145-7A2D-A3AE-6F43928E24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Syne Medium" panose="020B060402020202020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161C48-152B-DE91-007B-27183FE780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yne Medium" panose="020B060402020202020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yne Medium" panose="020B060402020202020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77025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8D9F28-2C71-C615-6519-29DCC566DA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174ED84-7E21-43AB-A318-98D5029FC2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46D5292-7EA6-78BA-4406-484B722B8C0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Syne Medium" panose="020B060402020202020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E98F88-D3D3-87C2-D020-D5303018EF3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yne Medium" panose="020B060402020202020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yne Medium" panose="020B060402020202020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06309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97B2CE-BEB2-EBB2-AB02-388CF83D8B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625DE09-6221-7B17-58DF-530309A778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D7849D1-3CC1-3C4C-8732-1B0E71E19C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Syne Medium" panose="020B060402020202020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6D7009-043B-6775-7806-04DA0B81283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yne Medium" panose="020B060402020202020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yne Medium" panose="020B060402020202020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84672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E4A17F-A0C3-63D6-3F12-ED1DAE5D1C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F56FBFF-3D0D-9196-B75F-707F5397CB7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ED4EEDC-0497-6F4F-816B-A77448367DD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Syne Medium" panose="020B060402020202020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6859BA-FDC0-C082-C85F-5A68C43D0AE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yne Medium" panose="020B060402020202020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yne Medium" panose="020B060402020202020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97104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7282E4-93A5-2714-1C98-D3E8C7BCDE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9BC600E-5A0E-E46B-7DCB-EC54D3FB7F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D888BE1-8FF3-0DBC-991E-FDFC1671E8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Syne Medium" panose="020B060402020202020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2BF136-4D54-A3A3-511F-FC292189062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yne Medium" panose="020B060402020202020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yne Medium" panose="020B060402020202020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11875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33726B-2254-1F5F-26F2-1A7AAA3AD6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3BABE67-8E17-60DE-9F9C-C2CFA9F6C8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5F6EE59-D289-F3DA-0D8B-09C9B8732B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Syne Medium" panose="020B060402020202020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B0A63E-0B44-AA7F-5F47-D82BBCB4141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yne Medium" panose="020B060402020202020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yne Medium" panose="020B060402020202020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53909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ACFCC2-CBC3-889A-2C84-3B0E546F51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88F3B8D-E9B0-EC03-2685-551FEEA5F4E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99FFC14-06D0-7C32-F43A-AEB96AE953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Syne Medium" panose="020B060402020202020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29C15F-E964-3B12-05F4-29D1B3E5722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yne Medium" panose="020B060402020202020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yne Medium" panose="020B060402020202020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01086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254C51-FE87-3C89-820A-04E2199704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FD090FC-4CCF-177E-B991-4ECED38F4E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9AA6F25-D2E0-5C85-4EF0-1EA2547EA9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Syne Medium" panose="020B060402020202020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A1B0F7-8302-C2AC-25C1-5ABC1C01868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yne Medium" panose="020B060402020202020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yne Medium" panose="020B060402020202020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25029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rgbClr val="1D0F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38B2ADF-9313-D41F-9264-9CFA8E7E0A5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2051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435150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gradFill flip="none" rotWithShape="1">
          <a:gsLst>
            <a:gs pos="50000">
              <a:srgbClr val="3F0E48"/>
            </a:gs>
            <a:gs pos="0">
              <a:srgbClr val="140B32"/>
            </a:gs>
            <a:gs pos="100000">
              <a:srgbClr val="461B25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ackground" descr="preencoded.png">
            <a:extLst>
              <a:ext uri="{FF2B5EF4-FFF2-40B4-BE49-F238E27FC236}">
                <a16:creationId xmlns:a16="http://schemas.microsoft.com/office/drawing/2014/main" id="{690407AF-15C5-F0E0-3933-02B140FE1F7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94775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apositive de titre">
    <p:bg>
      <p:bgPr>
        <a:gradFill flip="none" rotWithShape="1">
          <a:gsLst>
            <a:gs pos="26000">
              <a:srgbClr val="3F0E48"/>
            </a:gs>
            <a:gs pos="0">
              <a:srgbClr val="140B32"/>
            </a:gs>
            <a:gs pos="100000">
              <a:srgbClr val="461B25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9089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e de titre">
    <p:bg>
      <p:bgPr>
        <a:gradFill flip="none" rotWithShape="1">
          <a:gsLst>
            <a:gs pos="25000">
              <a:srgbClr val="3F0E48"/>
            </a:gs>
            <a:gs pos="0">
              <a:srgbClr val="140B32"/>
            </a:gs>
            <a:gs pos="76000">
              <a:srgbClr val="461B25"/>
            </a:gs>
          </a:gsLst>
          <a:lin ang="108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Une image contenant flou, obscurité, capture d’écran, bleu&#10;&#10;Description générée automatiquement">
            <a:extLst>
              <a:ext uri="{FF2B5EF4-FFF2-40B4-BE49-F238E27FC236}">
                <a16:creationId xmlns:a16="http://schemas.microsoft.com/office/drawing/2014/main" id="{ED1307A8-6E3A-651E-E55B-F9770BD30C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6998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3308F1-742F-D749-BB5D-BEF0221139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6880" y="365125"/>
            <a:ext cx="11409680" cy="51879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 b="1">
                <a:solidFill>
                  <a:schemeClr val="bg1"/>
                </a:solidFill>
                <a:latin typeface="Raleway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s-ES_tradnl" dirty="0"/>
          </a:p>
        </p:txBody>
      </p:sp>
      <p:cxnSp>
        <p:nvCxnSpPr>
          <p:cNvPr id="7" name="Connecteur droit 5">
            <a:extLst>
              <a:ext uri="{FF2B5EF4-FFF2-40B4-BE49-F238E27FC236}">
                <a16:creationId xmlns:a16="http://schemas.microsoft.com/office/drawing/2014/main" id="{477F022E-A474-D81C-566E-8C415C0C8DEC}"/>
              </a:ext>
            </a:extLst>
          </p:cNvPr>
          <p:cNvCxnSpPr>
            <a:cxnSpLocks/>
          </p:cNvCxnSpPr>
          <p:nvPr userDrawn="1"/>
        </p:nvCxnSpPr>
        <p:spPr>
          <a:xfrm flipV="1">
            <a:off x="409575" y="371475"/>
            <a:ext cx="0" cy="434940"/>
          </a:xfrm>
          <a:prstGeom prst="line">
            <a:avLst/>
          </a:prstGeom>
          <a:ln w="38100">
            <a:solidFill>
              <a:srgbClr val="EAC27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EF72726C-016B-178F-99E8-839DC5D60E4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46404" y="862965"/>
            <a:ext cx="11410316" cy="42735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3CCBBEE8-595F-4D87-F737-AE3C80D69566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387138" y="6529388"/>
            <a:ext cx="792162" cy="227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FAE0B93-ED0A-4328-8630-57D988B02E77}" type="slidenum">
              <a:rPr kumimoji="0" lang="fr-FR" altLang="fr-FR" sz="1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itchFamily="2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alt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74060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
            <a:extLst>
              <a:ext uri="{FF2B5EF4-FFF2-40B4-BE49-F238E27FC236}">
                <a16:creationId xmlns:a16="http://schemas.microsoft.com/office/drawing/2014/main" id="{E989148E-9FAC-D279-6DB3-AD24B32D9B57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rgbClr val="EBECEC"/>
          </a:solidFill>
        </p:spPr>
      </p:pic>
    </p:spTree>
    <p:extLst>
      <p:ext uri="{BB962C8B-B14F-4D97-AF65-F5344CB8AC3E}">
        <p14:creationId xmlns:p14="http://schemas.microsoft.com/office/powerpoint/2010/main" val="3661895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jpeg"/><Relationship Id="rId9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14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Image 32">
            <a:extLst>
              <a:ext uri="{FF2B5EF4-FFF2-40B4-BE49-F238E27FC236}">
                <a16:creationId xmlns:a16="http://schemas.microsoft.com/office/drawing/2014/main" id="{1D45E5F4-3F86-CC4C-3528-25F6B53B188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4000" y="0"/>
            <a:ext cx="6858000" cy="6858000"/>
          </a:xfrm>
          <a:prstGeom prst="rect">
            <a:avLst/>
          </a:prstGeom>
        </p:spPr>
      </p:pic>
      <p:sp>
        <p:nvSpPr>
          <p:cNvPr id="34" name="ZoneTexte 33">
            <a:extLst>
              <a:ext uri="{FF2B5EF4-FFF2-40B4-BE49-F238E27FC236}">
                <a16:creationId xmlns:a16="http://schemas.microsoft.com/office/drawing/2014/main" id="{7451C52B-DF5A-BDEE-12E0-E03FC20EB694}"/>
              </a:ext>
            </a:extLst>
          </p:cNvPr>
          <p:cNvSpPr txBox="1"/>
          <p:nvPr/>
        </p:nvSpPr>
        <p:spPr>
          <a:xfrm>
            <a:off x="482444" y="5673267"/>
            <a:ext cx="333602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EAC275"/>
                </a:solidFill>
                <a:effectLst/>
                <a:uLnTx/>
                <a:uFillTx/>
                <a:latin typeface="Syne Medium" panose="020B0604020202020204" charset="0"/>
                <a:ea typeface="+mn-ea"/>
                <a:cs typeface="+mn-cs"/>
              </a:rPr>
              <a:t>+300 clients nous font confiance</a:t>
            </a:r>
          </a:p>
        </p:txBody>
      </p: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E907DE2B-6FE8-8B48-8366-2D3B4230D37B}"/>
              </a:ext>
            </a:extLst>
          </p:cNvPr>
          <p:cNvGrpSpPr/>
          <p:nvPr/>
        </p:nvGrpSpPr>
        <p:grpSpPr>
          <a:xfrm>
            <a:off x="482444" y="5986369"/>
            <a:ext cx="5565208" cy="429255"/>
            <a:chOff x="482444" y="5839838"/>
            <a:chExt cx="7113276" cy="553203"/>
          </a:xfrm>
        </p:grpSpPr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39EDE1C2-ED7B-40FE-2E3A-3B4F08FCA42A}"/>
                </a:ext>
              </a:extLst>
            </p:cNvPr>
            <p:cNvSpPr/>
            <p:nvPr/>
          </p:nvSpPr>
          <p:spPr>
            <a:xfrm>
              <a:off x="482444" y="5839838"/>
              <a:ext cx="7113276" cy="553203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37" name="Picture 14" descr="CP : Avec Majorel, deux grands groupes, Bertelsmann et Saham, signifient  leur volonté de créer un acteur international incontournable de  l&amp;#39;expérience client - SP2C">
              <a:extLst>
                <a:ext uri="{FF2B5EF4-FFF2-40B4-BE49-F238E27FC236}">
                  <a16:creationId xmlns:a16="http://schemas.microsoft.com/office/drawing/2014/main" id="{49966DFF-6F87-ECC2-F086-CFDE5EF18CD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11592" y="5894539"/>
              <a:ext cx="667396" cy="4640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Picture 2" descr="Groupement des cartes bancaires CB — Wikipédia">
              <a:extLst>
                <a:ext uri="{FF2B5EF4-FFF2-40B4-BE49-F238E27FC236}">
                  <a16:creationId xmlns:a16="http://schemas.microsoft.com/office/drawing/2014/main" id="{B57F8419-E9B5-5EED-F802-7001FD57DBE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32797" y="5944505"/>
              <a:ext cx="474691" cy="3385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Picture 2" descr="LA BANQUE POSTALE AFFIRME SA SINGULARITE CITOYENNE AVEC UNE NOUVELLE  STRATEGIE DE MARQUE - Presse Havas Paris">
              <a:extLst>
                <a:ext uri="{FF2B5EF4-FFF2-40B4-BE49-F238E27FC236}">
                  <a16:creationId xmlns:a16="http://schemas.microsoft.com/office/drawing/2014/main" id="{0E08C88A-B068-006E-729D-47D89F7FF86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3510306" y="5958423"/>
              <a:ext cx="428713" cy="3106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0" name="Picture 2" descr="BNP Paribas Logo : histoire, signification de l'emblème">
              <a:extLst>
                <a:ext uri="{FF2B5EF4-FFF2-40B4-BE49-F238E27FC236}">
                  <a16:creationId xmlns:a16="http://schemas.microsoft.com/office/drawing/2014/main" id="{E5E7A9D9-2EE7-A52C-27B2-685E3CC4C60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0902" b="23921"/>
            <a:stretch/>
          </p:blipFill>
          <p:spPr bwMode="auto">
            <a:xfrm>
              <a:off x="1527184" y="5951911"/>
              <a:ext cx="1066718" cy="3296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" name="Picture 4" descr="Crise du coronavirus : la MAIF reverse 100 millions d'euros à ses  sociétaires – Index Assurance">
              <a:extLst>
                <a:ext uri="{FF2B5EF4-FFF2-40B4-BE49-F238E27FC236}">
                  <a16:creationId xmlns:a16="http://schemas.microsoft.com/office/drawing/2014/main" id="{42ABA3B1-A083-6E44-14A5-121AE524EE4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94988" y="5953603"/>
              <a:ext cx="331318" cy="3327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2" name="Picture 4" descr="Younited — Wikipédia">
              <a:extLst>
                <a:ext uri="{FF2B5EF4-FFF2-40B4-BE49-F238E27FC236}">
                  <a16:creationId xmlns:a16="http://schemas.microsoft.com/office/drawing/2014/main" id="{B699124D-68B5-E802-E9B3-3C0D7FFC13A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77675" y="5954560"/>
              <a:ext cx="856607" cy="305280"/>
            </a:xfrm>
            <a:prstGeom prst="roundRect">
              <a:avLst>
                <a:gd name="adj" fmla="val 14798"/>
              </a:avLst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3" name="Picture 2" descr="Avis de N26 | Lisez les avis marchands de n26.com">
              <a:extLst>
                <a:ext uri="{FF2B5EF4-FFF2-40B4-BE49-F238E27FC236}">
                  <a16:creationId xmlns:a16="http://schemas.microsoft.com/office/drawing/2014/main" id="{ABBFF284-FE2F-4841-5FB2-6D13B7353D7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5122" y="5957311"/>
              <a:ext cx="338506" cy="3385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4" name="Picture 4" descr="Le Groupe BPCE adopte les rituels agiles à distance">
              <a:extLst>
                <a:ext uri="{FF2B5EF4-FFF2-40B4-BE49-F238E27FC236}">
                  <a16:creationId xmlns:a16="http://schemas.microsoft.com/office/drawing/2014/main" id="{5B07CDF8-6393-C7B6-5DF1-B57334C9410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6476" y="5994016"/>
              <a:ext cx="691744" cy="2650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5" name="Image 44" descr="Une image contenant Police, texte, Graphique, logo&#10;&#10;Le contenu généré par l’IA peut être incorrect.">
            <a:extLst>
              <a:ext uri="{FF2B5EF4-FFF2-40B4-BE49-F238E27FC236}">
                <a16:creationId xmlns:a16="http://schemas.microsoft.com/office/drawing/2014/main" id="{03D97020-9262-734D-E933-21AA3F4D8A80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434606" y="6215837"/>
            <a:ext cx="1336002" cy="248942"/>
          </a:xfrm>
          <a:prstGeom prst="rect">
            <a:avLst/>
          </a:prstGeom>
        </p:spPr>
      </p:pic>
      <p:sp>
        <p:nvSpPr>
          <p:cNvPr id="46" name="ZoneTexte 45">
            <a:extLst>
              <a:ext uri="{FF2B5EF4-FFF2-40B4-BE49-F238E27FC236}">
                <a16:creationId xmlns:a16="http://schemas.microsoft.com/office/drawing/2014/main" id="{ED1D7592-70F6-5C1A-15AE-CC996070C82C}"/>
              </a:ext>
            </a:extLst>
          </p:cNvPr>
          <p:cNvSpPr txBox="1"/>
          <p:nvPr/>
        </p:nvSpPr>
        <p:spPr>
          <a:xfrm>
            <a:off x="481029" y="2827280"/>
            <a:ext cx="6221072" cy="1009059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8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yne Medium" panose="020B0604020202020204" charset="0"/>
                <a:ea typeface="Calibri" pitchFamily="34" charset="-122"/>
                <a:cs typeface="Calibri" pitchFamily="34" charset="-120"/>
              </a:rPr>
              <a:t>alchim</a:t>
            </a:r>
            <a:r>
              <a:rPr kumimoji="0" lang="fr-FR" sz="8800" b="1" i="0" u="none" strike="noStrike" kern="1200" cap="none" spc="0" normalizeH="0" baseline="0" noProof="0" dirty="0" err="1">
                <a:ln>
                  <a:noFill/>
                </a:ln>
                <a:solidFill>
                  <a:srgbClr val="CEAA6B"/>
                </a:solidFill>
                <a:effectLst/>
                <a:uLnTx/>
                <a:uFillTx/>
                <a:latin typeface="Syne Medium" panose="020B0604020202020204" charset="0"/>
                <a:ea typeface="Calibri" pitchFamily="34" charset="-122"/>
                <a:cs typeface="Calibri" pitchFamily="34" charset="-120"/>
              </a:rPr>
              <a:t>ia</a:t>
            </a: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srgbClr val="CEAA6B"/>
              </a:solidFill>
              <a:effectLst/>
              <a:uLnTx/>
              <a:uFillTx/>
              <a:latin typeface="Syne Medium" panose="020B0604020202020204" charset="0"/>
              <a:ea typeface="Calibri" pitchFamily="34" charset="-122"/>
              <a:cs typeface="Calibri" pitchFamily="34" charset="-120"/>
            </a:endParaRPr>
          </a:p>
          <a:p>
            <a:pPr marL="0" marR="0" lvl="0" indent="0" algn="l" defTabSz="914400" rtl="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750" i="0" u="none" strike="noStrike" kern="1200" cap="none" spc="0" normalizeH="0" baseline="0" noProof="0" dirty="0">
                <a:ln>
                  <a:noFill/>
                </a:ln>
                <a:solidFill>
                  <a:srgbClr val="CEAA6B"/>
                </a:solidFill>
                <a:effectLst/>
                <a:uLnTx/>
                <a:uFillTx/>
                <a:latin typeface="DM Sans 14pt" panose="020B0604020202020204" charset="0"/>
                <a:ea typeface="Calibri" pitchFamily="34" charset="-122"/>
                <a:cs typeface="Calibri" pitchFamily="34" charset="-120"/>
              </a:rPr>
              <a:t>L’IA agentique </a:t>
            </a:r>
            <a:r>
              <a:rPr kumimoji="0" lang="fr-FR" sz="1750" b="1" i="0" u="none" strike="noStrike" kern="1200" cap="none" spc="0" normalizeH="0" baseline="0" noProof="0" dirty="0">
                <a:ln>
                  <a:noFill/>
                </a:ln>
                <a:solidFill>
                  <a:srgbClr val="CEAA6B"/>
                </a:solidFill>
                <a:effectLst/>
                <a:uLnTx/>
                <a:uFillTx/>
                <a:latin typeface="DM Sans 14pt" panose="020B0604020202020204" charset="0"/>
                <a:ea typeface="Calibri" pitchFamily="34" charset="-122"/>
                <a:cs typeface="Calibri" pitchFamily="34" charset="-120"/>
              </a:rPr>
              <a:t>conforme </a:t>
            </a:r>
            <a:r>
              <a:rPr kumimoji="0" lang="fr-FR" sz="1750" i="0" u="none" strike="noStrike" kern="1200" cap="none" spc="0" normalizeH="0" baseline="0" noProof="0" dirty="0">
                <a:ln>
                  <a:noFill/>
                </a:ln>
                <a:solidFill>
                  <a:srgbClr val="CEAA6B"/>
                </a:solidFill>
                <a:effectLst/>
                <a:uLnTx/>
                <a:uFillTx/>
                <a:latin typeface="DM Sans 14pt" panose="020B0604020202020204" charset="0"/>
                <a:ea typeface="Calibri" pitchFamily="34" charset="-122"/>
                <a:cs typeface="Calibri" pitchFamily="34" charset="-120"/>
              </a:rPr>
              <a:t>des métiers régulés</a:t>
            </a:r>
            <a:endParaRPr kumimoji="0" lang="fr-FR" sz="1750" i="0" u="none" strike="noStrike" kern="1200" cap="none" spc="0" normalizeH="0" baseline="0" noProof="0" dirty="0">
              <a:ln>
                <a:noFill/>
              </a:ln>
              <a:solidFill>
                <a:srgbClr val="CEAA6B"/>
              </a:solidFill>
              <a:effectLst/>
              <a:uLnTx/>
              <a:uFillTx/>
              <a:latin typeface="DM Sans 14pt" panose="020B060402020202020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082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0E4674B-1EEA-3885-0500-F91728352C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4">
            <a:extLst>
              <a:ext uri="{FF2B5EF4-FFF2-40B4-BE49-F238E27FC236}">
                <a16:creationId xmlns:a16="http://schemas.microsoft.com/office/drawing/2014/main" id="{3F7B542D-05D1-0BDC-CF5B-3EEE5BAD472C}"/>
              </a:ext>
            </a:extLst>
          </p:cNvPr>
          <p:cNvSpPr/>
          <p:nvPr/>
        </p:nvSpPr>
        <p:spPr>
          <a:xfrm>
            <a:off x="281887" y="6325762"/>
            <a:ext cx="11567476" cy="0"/>
          </a:xfrm>
          <a:prstGeom prst="line">
            <a:avLst/>
          </a:prstGeom>
          <a:noFill/>
          <a:ln w="12700">
            <a:solidFill>
              <a:schemeClr val="bg1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yne Medium" panose="020B0604020202020204" charset="0"/>
              <a:ea typeface="+mn-ea"/>
              <a:cs typeface="+mn-cs"/>
            </a:endParaRPr>
          </a:p>
        </p:txBody>
      </p:sp>
      <p:pic>
        <p:nvPicPr>
          <p:cNvPr id="27" name="Image 26" descr="Une image contenant Police, texte, Graphique, logo&#10;&#10;Le contenu généré par l’IA peut être incorrect.">
            <a:extLst>
              <a:ext uri="{FF2B5EF4-FFF2-40B4-BE49-F238E27FC236}">
                <a16:creationId xmlns:a16="http://schemas.microsoft.com/office/drawing/2014/main" id="{EC12D1DC-1962-DE52-DD7A-B2CBF75F699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760910" y="6441507"/>
            <a:ext cx="1083754" cy="201940"/>
          </a:xfrm>
          <a:prstGeom prst="rect">
            <a:avLst/>
          </a:prstGeom>
        </p:spPr>
      </p:pic>
      <p:sp>
        <p:nvSpPr>
          <p:cNvPr id="51" name="Text 5">
            <a:extLst>
              <a:ext uri="{FF2B5EF4-FFF2-40B4-BE49-F238E27FC236}">
                <a16:creationId xmlns:a16="http://schemas.microsoft.com/office/drawing/2014/main" id="{186049B9-AD38-4F03-1AB6-0804D1B0ADAE}"/>
              </a:ext>
            </a:extLst>
          </p:cNvPr>
          <p:cNvSpPr/>
          <p:nvPr/>
        </p:nvSpPr>
        <p:spPr>
          <a:xfrm>
            <a:off x="281886" y="6369127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5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yne Medium" panose="020B0604020202020204" charset="0"/>
                <a:ea typeface="Calibri" pitchFamily="34" charset="-122"/>
                <a:cs typeface="Calibri" pitchFamily="34" charset="-120"/>
              </a:rPr>
              <a:t>alchimia</a:t>
            </a:r>
            <a:r>
              <a:rPr kumimoji="0" lang="fr-FR" sz="9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yne Medium" panose="020B0604020202020204" charset="0"/>
                <a:ea typeface="Calibri" pitchFamily="34" charset="-122"/>
                <a:cs typeface="Calibri" pitchFamily="34" charset="-120"/>
              </a:rPr>
              <a:t>. OS souverain, conforme.</a:t>
            </a:r>
            <a:endParaRPr kumimoji="0" lang="fr-FR" sz="9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yne Medium" panose="020B0604020202020204" charset="0"/>
              <a:ea typeface="+mn-ea"/>
              <a:cs typeface="+mn-cs"/>
            </a:endParaRPr>
          </a:p>
        </p:txBody>
      </p:sp>
      <p:sp>
        <p:nvSpPr>
          <p:cNvPr id="65" name="Text 1">
            <a:extLst>
              <a:ext uri="{FF2B5EF4-FFF2-40B4-BE49-F238E27FC236}">
                <a16:creationId xmlns:a16="http://schemas.microsoft.com/office/drawing/2014/main" id="{8FF8FDF8-34CE-9B33-B3B8-D45F81E2DCC2}"/>
              </a:ext>
            </a:extLst>
          </p:cNvPr>
          <p:cNvSpPr/>
          <p:nvPr/>
        </p:nvSpPr>
        <p:spPr>
          <a:xfrm>
            <a:off x="281886" y="87356"/>
            <a:ext cx="10479024" cy="11039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300" normalizeH="0" baseline="0" noProof="0" dirty="0">
                <a:ln>
                  <a:noFill/>
                </a:ln>
                <a:solidFill>
                  <a:srgbClr val="CEAA6B"/>
                </a:solidFill>
                <a:effectLst/>
                <a:uLnTx/>
                <a:uFillTx/>
                <a:latin typeface="Syne Medium" panose="020B0604020202020204" charset="0"/>
                <a:ea typeface="Calibri" pitchFamily="34" charset="-122"/>
                <a:cs typeface="Calibri" pitchFamily="34" charset="-120"/>
              </a:rPr>
              <a:t>_Les différences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yne Medium" panose="020B0604020202020204" charset="0"/>
              <a:ea typeface="Calibri" pitchFamily="34" charset="-122"/>
              <a:cs typeface="Calibri" pitchFamily="34" charset="-120"/>
            </a:endParaRPr>
          </a:p>
          <a:p>
            <a:pPr marL="0" marR="0" lvl="0" indent="0" algn="l" defTabSz="914400" rtl="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yne Medium" panose="020B0604020202020204" charset="0"/>
                <a:ea typeface="Calibri" pitchFamily="34" charset="-122"/>
                <a:cs typeface="Calibri" pitchFamily="34" charset="-120"/>
              </a:rPr>
              <a:t>Pourquoi 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yne Medium" panose="020B0604020202020204" charset="0"/>
                <a:ea typeface="Calibri" pitchFamily="34" charset="-122"/>
                <a:cs typeface="Calibri" pitchFamily="34" charset="-120"/>
              </a:rPr>
              <a:t>alchim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CEAA6B"/>
                </a:solidFill>
                <a:effectLst/>
                <a:uLnTx/>
                <a:uFillTx/>
                <a:latin typeface="Syne Medium" panose="020B0604020202020204" charset="0"/>
                <a:ea typeface="Calibri" pitchFamily="34" charset="-122"/>
                <a:cs typeface="Calibri" pitchFamily="34" charset="-120"/>
              </a:rPr>
              <a:t>ia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yne Medium" panose="020B0604020202020204" charset="0"/>
                <a:ea typeface="Calibri" pitchFamily="34" charset="-122"/>
                <a:cs typeface="Calibri" pitchFamily="34" charset="-120"/>
              </a:rPr>
              <a:t> plus qu’un modèle ?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E43E60"/>
              </a:solidFill>
              <a:effectLst/>
              <a:uLnTx/>
              <a:uFillTx/>
              <a:latin typeface="Syne Medium" panose="020B0604020202020204" charset="0"/>
              <a:ea typeface="+mn-ea"/>
              <a:cs typeface="+mn-cs"/>
            </a:endParaRPr>
          </a:p>
        </p:txBody>
      </p: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5BDDB795-DB8C-ECEF-E2A4-6A766D93DA1F}"/>
              </a:ext>
            </a:extLst>
          </p:cNvPr>
          <p:cNvGrpSpPr/>
          <p:nvPr/>
        </p:nvGrpSpPr>
        <p:grpSpPr>
          <a:xfrm>
            <a:off x="281878" y="1603905"/>
            <a:ext cx="3873912" cy="4437031"/>
            <a:chOff x="281878" y="1435864"/>
            <a:chExt cx="3873912" cy="4437031"/>
          </a:xfrm>
          <a:solidFill>
            <a:srgbClr val="0F0F28"/>
          </a:solidFill>
        </p:grpSpPr>
        <p:sp>
          <p:nvSpPr>
            <p:cNvPr id="10" name="Shape 10">
              <a:extLst>
                <a:ext uri="{FF2B5EF4-FFF2-40B4-BE49-F238E27FC236}">
                  <a16:creationId xmlns:a16="http://schemas.microsoft.com/office/drawing/2014/main" id="{0D05740E-C02C-7549-F7EA-687C8639AFE8}"/>
                </a:ext>
              </a:extLst>
            </p:cNvPr>
            <p:cNvSpPr/>
            <p:nvPr/>
          </p:nvSpPr>
          <p:spPr>
            <a:xfrm>
              <a:off x="281885" y="2072931"/>
              <a:ext cx="3873903" cy="274321"/>
            </a:xfrm>
            <a:prstGeom prst="rect">
              <a:avLst/>
            </a:prstGeom>
            <a:grpFill/>
            <a:ln w="6350">
              <a:solidFill>
                <a:srgbClr val="605AA2">
                  <a:alpha val="55000"/>
                </a:srgbClr>
              </a:solidFill>
              <a:prstDash val="solid"/>
            </a:ln>
          </p:spPr>
          <p:txBody>
            <a:bodyPr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1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M Sans 14pt" panose="020B0604020202020204" charset="0"/>
                  <a:ea typeface="+mn-ea"/>
                  <a:cs typeface="+mn-cs"/>
                </a:rPr>
                <a:t>IA-ACT Ready</a:t>
              </a:r>
              <a:endPara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M Sans 14pt" panose="020B0604020202020204" charset="0"/>
                <a:ea typeface="+mn-ea"/>
                <a:cs typeface="+mn-cs"/>
              </a:endParaRPr>
            </a:p>
          </p:txBody>
        </p:sp>
        <p:sp>
          <p:nvSpPr>
            <p:cNvPr id="11" name="Shape 10">
              <a:extLst>
                <a:ext uri="{FF2B5EF4-FFF2-40B4-BE49-F238E27FC236}">
                  <a16:creationId xmlns:a16="http://schemas.microsoft.com/office/drawing/2014/main" id="{564B9230-10D2-5112-FD7A-F9AF9609765F}"/>
                </a:ext>
              </a:extLst>
            </p:cNvPr>
            <p:cNvSpPr/>
            <p:nvPr/>
          </p:nvSpPr>
          <p:spPr>
            <a:xfrm>
              <a:off x="281887" y="2390616"/>
              <a:ext cx="3873903" cy="274321"/>
            </a:xfrm>
            <a:prstGeom prst="rect">
              <a:avLst/>
            </a:prstGeom>
            <a:grpFill/>
            <a:ln w="6350">
              <a:solidFill>
                <a:srgbClr val="605AA2">
                  <a:alpha val="55000"/>
                </a:srgbClr>
              </a:solidFill>
              <a:prstDash val="solid"/>
            </a:ln>
          </p:spPr>
          <p:txBody>
            <a:bodyPr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M Sans 14pt" panose="020B0604020202020204" charset="0"/>
                  <a:ea typeface="+mn-ea"/>
                  <a:cs typeface="+mn-cs"/>
                </a:rPr>
                <a:t>Hébergement DATA FR/EU</a:t>
              </a:r>
            </a:p>
          </p:txBody>
        </p:sp>
        <p:sp>
          <p:nvSpPr>
            <p:cNvPr id="12" name="Shape 10">
              <a:extLst>
                <a:ext uri="{FF2B5EF4-FFF2-40B4-BE49-F238E27FC236}">
                  <a16:creationId xmlns:a16="http://schemas.microsoft.com/office/drawing/2014/main" id="{D540AD36-6681-1E85-500A-A0F97AAA812E}"/>
                </a:ext>
              </a:extLst>
            </p:cNvPr>
            <p:cNvSpPr/>
            <p:nvPr/>
          </p:nvSpPr>
          <p:spPr>
            <a:xfrm>
              <a:off x="281884" y="2708301"/>
              <a:ext cx="3873903" cy="274321"/>
            </a:xfrm>
            <a:prstGeom prst="rect">
              <a:avLst/>
            </a:prstGeom>
            <a:grpFill/>
            <a:ln w="6350">
              <a:solidFill>
                <a:srgbClr val="605AA2">
                  <a:alpha val="55000"/>
                </a:srgbClr>
              </a:solidFill>
              <a:prstDash val="solid"/>
            </a:ln>
          </p:spPr>
          <p:txBody>
            <a:bodyPr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M Sans 14pt" panose="020B0604020202020204" charset="0"/>
                  <a:ea typeface="+mn-ea"/>
                  <a:cs typeface="+mn-cs"/>
                </a:rPr>
                <a:t>Multi-LLM</a:t>
              </a:r>
            </a:p>
          </p:txBody>
        </p:sp>
        <p:sp>
          <p:nvSpPr>
            <p:cNvPr id="13" name="Shape 10">
              <a:extLst>
                <a:ext uri="{FF2B5EF4-FFF2-40B4-BE49-F238E27FC236}">
                  <a16:creationId xmlns:a16="http://schemas.microsoft.com/office/drawing/2014/main" id="{CF3677F2-2F4C-8313-EB6C-B645175724B7}"/>
                </a:ext>
              </a:extLst>
            </p:cNvPr>
            <p:cNvSpPr/>
            <p:nvPr/>
          </p:nvSpPr>
          <p:spPr>
            <a:xfrm>
              <a:off x="281883" y="3025986"/>
              <a:ext cx="3873903" cy="274321"/>
            </a:xfrm>
            <a:prstGeom prst="rect">
              <a:avLst/>
            </a:prstGeom>
            <a:grpFill/>
            <a:ln w="6350">
              <a:solidFill>
                <a:srgbClr val="605AA2">
                  <a:alpha val="55000"/>
                </a:srgbClr>
              </a:solidFill>
              <a:prstDash val="solid"/>
            </a:ln>
          </p:spPr>
          <p:txBody>
            <a:bodyPr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M Sans 14pt" panose="020B0604020202020204" charset="0"/>
                  <a:ea typeface="+mn-ea"/>
                  <a:cs typeface="+mn-cs"/>
                </a:rPr>
                <a:t>Raffinage de données (</a:t>
              </a:r>
              <a:r>
                <a:rPr kumimoji="0" lang="fr-FR" sz="11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M Sans 14pt" panose="020B0604020202020204" charset="0"/>
                  <a:ea typeface="+mn-ea"/>
                  <a:cs typeface="+mn-cs"/>
                </a:rPr>
                <a:t>smartdata</a:t>
              </a:r>
              <a:r>
                <a:rPr kumimoji="0" lang="fr-FR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M Sans 14pt" panose="020B0604020202020204" charset="0"/>
                  <a:ea typeface="+mn-ea"/>
                  <a:cs typeface="+mn-cs"/>
                </a:rPr>
                <a:t>)</a:t>
              </a:r>
            </a:p>
          </p:txBody>
        </p:sp>
        <p:sp>
          <p:nvSpPr>
            <p:cNvPr id="14" name="Shape 10">
              <a:extLst>
                <a:ext uri="{FF2B5EF4-FFF2-40B4-BE49-F238E27FC236}">
                  <a16:creationId xmlns:a16="http://schemas.microsoft.com/office/drawing/2014/main" id="{E1B65501-16FC-FFB9-4649-C729C752B03B}"/>
                </a:ext>
              </a:extLst>
            </p:cNvPr>
            <p:cNvSpPr/>
            <p:nvPr/>
          </p:nvSpPr>
          <p:spPr>
            <a:xfrm>
              <a:off x="281882" y="3347065"/>
              <a:ext cx="3873903" cy="274321"/>
            </a:xfrm>
            <a:prstGeom prst="rect">
              <a:avLst/>
            </a:prstGeom>
            <a:grpFill/>
            <a:ln w="6350">
              <a:solidFill>
                <a:srgbClr val="605AA2">
                  <a:alpha val="55000"/>
                </a:srgbClr>
              </a:solidFill>
              <a:prstDash val="solid"/>
            </a:ln>
          </p:spPr>
          <p:txBody>
            <a:bodyPr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M Sans 14pt" panose="020B0604020202020204" charset="0"/>
                  <a:ea typeface="+mn-ea"/>
                  <a:cs typeface="+mn-cs"/>
                </a:rPr>
                <a:t>Connecteurs Logiciels</a:t>
              </a:r>
            </a:p>
          </p:txBody>
        </p:sp>
        <p:sp>
          <p:nvSpPr>
            <p:cNvPr id="15" name="Shape 10">
              <a:extLst>
                <a:ext uri="{FF2B5EF4-FFF2-40B4-BE49-F238E27FC236}">
                  <a16:creationId xmlns:a16="http://schemas.microsoft.com/office/drawing/2014/main" id="{603AEFD1-42C1-1BD6-E79D-EF1263294DC1}"/>
                </a:ext>
              </a:extLst>
            </p:cNvPr>
            <p:cNvSpPr/>
            <p:nvPr/>
          </p:nvSpPr>
          <p:spPr>
            <a:xfrm>
              <a:off x="281887" y="3668144"/>
              <a:ext cx="3873903" cy="274321"/>
            </a:xfrm>
            <a:prstGeom prst="rect">
              <a:avLst/>
            </a:prstGeom>
            <a:grpFill/>
            <a:ln w="6350">
              <a:solidFill>
                <a:srgbClr val="605AA2">
                  <a:alpha val="55000"/>
                </a:srgbClr>
              </a:solidFill>
              <a:prstDash val="solid"/>
            </a:ln>
          </p:spPr>
          <p:txBody>
            <a:bodyPr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M Sans 14pt" panose="020B0604020202020204" charset="0"/>
                  <a:ea typeface="+mn-ea"/>
                  <a:cs typeface="+mn-cs"/>
                </a:rPr>
                <a:t>Workflows dédiés</a:t>
              </a:r>
            </a:p>
          </p:txBody>
        </p:sp>
        <p:sp>
          <p:nvSpPr>
            <p:cNvPr id="16" name="Shape 10">
              <a:extLst>
                <a:ext uri="{FF2B5EF4-FFF2-40B4-BE49-F238E27FC236}">
                  <a16:creationId xmlns:a16="http://schemas.microsoft.com/office/drawing/2014/main" id="{8DCFACD5-C879-A55D-7C77-13CB32564992}"/>
                </a:ext>
              </a:extLst>
            </p:cNvPr>
            <p:cNvSpPr/>
            <p:nvPr/>
          </p:nvSpPr>
          <p:spPr>
            <a:xfrm>
              <a:off x="281887" y="3985829"/>
              <a:ext cx="3873903" cy="274321"/>
            </a:xfrm>
            <a:prstGeom prst="rect">
              <a:avLst/>
            </a:prstGeom>
            <a:grpFill/>
            <a:ln w="6350">
              <a:solidFill>
                <a:srgbClr val="605AA2">
                  <a:alpha val="55000"/>
                </a:srgbClr>
              </a:solidFill>
              <a:prstDash val="solid"/>
            </a:ln>
          </p:spPr>
          <p:txBody>
            <a:bodyPr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M Sans 14pt" panose="020B0604020202020204" charset="0"/>
                  <a:ea typeface="+mn-ea"/>
                  <a:cs typeface="+mn-cs"/>
                </a:rPr>
                <a:t>Accompagnement amont et suivi dédié</a:t>
              </a:r>
            </a:p>
          </p:txBody>
        </p:sp>
        <p:sp>
          <p:nvSpPr>
            <p:cNvPr id="17" name="Shape 10">
              <a:extLst>
                <a:ext uri="{FF2B5EF4-FFF2-40B4-BE49-F238E27FC236}">
                  <a16:creationId xmlns:a16="http://schemas.microsoft.com/office/drawing/2014/main" id="{5BB2B27B-6307-42A8-6D2C-6E95030AEA68}"/>
                </a:ext>
              </a:extLst>
            </p:cNvPr>
            <p:cNvSpPr/>
            <p:nvPr/>
          </p:nvSpPr>
          <p:spPr>
            <a:xfrm>
              <a:off x="281887" y="4306908"/>
              <a:ext cx="3873903" cy="274321"/>
            </a:xfrm>
            <a:prstGeom prst="rect">
              <a:avLst/>
            </a:prstGeom>
            <a:grpFill/>
            <a:ln w="6350">
              <a:solidFill>
                <a:srgbClr val="605AA2">
                  <a:alpha val="55000"/>
                </a:srgbClr>
              </a:solidFill>
              <a:prstDash val="solid"/>
            </a:ln>
          </p:spPr>
          <p:txBody>
            <a:bodyPr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M Sans 14pt" panose="020B0604020202020204" charset="0"/>
                  <a:ea typeface="+mn-ea"/>
                  <a:cs typeface="+mn-cs"/>
                </a:rPr>
                <a:t>Gestion fine des droits</a:t>
              </a:r>
            </a:p>
          </p:txBody>
        </p:sp>
        <p:sp>
          <p:nvSpPr>
            <p:cNvPr id="18" name="Shape 10">
              <a:extLst>
                <a:ext uri="{FF2B5EF4-FFF2-40B4-BE49-F238E27FC236}">
                  <a16:creationId xmlns:a16="http://schemas.microsoft.com/office/drawing/2014/main" id="{0DD45867-5033-085D-4A2B-5514E89757B7}"/>
                </a:ext>
              </a:extLst>
            </p:cNvPr>
            <p:cNvSpPr/>
            <p:nvPr/>
          </p:nvSpPr>
          <p:spPr>
            <a:xfrm>
              <a:off x="281887" y="4627987"/>
              <a:ext cx="3873903" cy="274321"/>
            </a:xfrm>
            <a:prstGeom prst="rect">
              <a:avLst/>
            </a:prstGeom>
            <a:grpFill/>
            <a:ln w="6350">
              <a:solidFill>
                <a:srgbClr val="605AA2">
                  <a:alpha val="55000"/>
                </a:srgbClr>
              </a:solidFill>
              <a:prstDash val="solid"/>
            </a:ln>
          </p:spPr>
          <p:txBody>
            <a:bodyPr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M Sans 14pt" panose="020B0604020202020204" charset="0"/>
                  <a:ea typeface="+mn-ea"/>
                  <a:cs typeface="+mn-cs"/>
                </a:rPr>
                <a:t>Journalisation des actions</a:t>
              </a:r>
            </a:p>
          </p:txBody>
        </p:sp>
        <p:sp>
          <p:nvSpPr>
            <p:cNvPr id="19" name="Shape 10">
              <a:extLst>
                <a:ext uri="{FF2B5EF4-FFF2-40B4-BE49-F238E27FC236}">
                  <a16:creationId xmlns:a16="http://schemas.microsoft.com/office/drawing/2014/main" id="{524B51A7-3B33-4248-66FD-D0DD9AFC04E1}"/>
                </a:ext>
              </a:extLst>
            </p:cNvPr>
            <p:cNvSpPr/>
            <p:nvPr/>
          </p:nvSpPr>
          <p:spPr>
            <a:xfrm>
              <a:off x="281881" y="4945672"/>
              <a:ext cx="3873903" cy="274321"/>
            </a:xfrm>
            <a:prstGeom prst="rect">
              <a:avLst/>
            </a:prstGeom>
            <a:grpFill/>
            <a:ln w="6350">
              <a:solidFill>
                <a:srgbClr val="605AA2">
                  <a:alpha val="55000"/>
                </a:srgbClr>
              </a:solidFill>
              <a:prstDash val="solid"/>
            </a:ln>
          </p:spPr>
          <p:txBody>
            <a:bodyPr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M Sans 14pt" panose="020B0604020202020204" charset="0"/>
                  <a:ea typeface="+mn-ea"/>
                  <a:cs typeface="+mn-cs"/>
                </a:rPr>
                <a:t>Séparation logique ou physique des données</a:t>
              </a:r>
            </a:p>
          </p:txBody>
        </p:sp>
        <p:sp>
          <p:nvSpPr>
            <p:cNvPr id="20" name="Shape 10">
              <a:extLst>
                <a:ext uri="{FF2B5EF4-FFF2-40B4-BE49-F238E27FC236}">
                  <a16:creationId xmlns:a16="http://schemas.microsoft.com/office/drawing/2014/main" id="{22E9B63A-6867-853D-C5D3-EDE32FE0BDA7}"/>
                </a:ext>
              </a:extLst>
            </p:cNvPr>
            <p:cNvSpPr/>
            <p:nvPr/>
          </p:nvSpPr>
          <p:spPr>
            <a:xfrm>
              <a:off x="281880" y="5272123"/>
              <a:ext cx="3873903" cy="274321"/>
            </a:xfrm>
            <a:prstGeom prst="rect">
              <a:avLst/>
            </a:prstGeom>
            <a:grpFill/>
            <a:ln w="6350">
              <a:solidFill>
                <a:srgbClr val="605AA2">
                  <a:alpha val="55000"/>
                </a:srgbClr>
              </a:solidFill>
              <a:prstDash val="solid"/>
            </a:ln>
          </p:spPr>
          <p:txBody>
            <a:bodyPr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M Sans 14pt" panose="020B0604020202020204" charset="0"/>
                  <a:ea typeface="+mn-ea"/>
                  <a:cs typeface="+mn-cs"/>
                </a:rPr>
                <a:t>Support joignable par chat ou téléphone</a:t>
              </a:r>
            </a:p>
          </p:txBody>
        </p:sp>
        <p:sp>
          <p:nvSpPr>
            <p:cNvPr id="21" name="Shape 10">
              <a:extLst>
                <a:ext uri="{FF2B5EF4-FFF2-40B4-BE49-F238E27FC236}">
                  <a16:creationId xmlns:a16="http://schemas.microsoft.com/office/drawing/2014/main" id="{46454670-0DC1-F5B0-2082-A5FE7A0ACC11}"/>
                </a:ext>
              </a:extLst>
            </p:cNvPr>
            <p:cNvSpPr/>
            <p:nvPr/>
          </p:nvSpPr>
          <p:spPr>
            <a:xfrm>
              <a:off x="281879" y="5598574"/>
              <a:ext cx="3873903" cy="274321"/>
            </a:xfrm>
            <a:prstGeom prst="rect">
              <a:avLst/>
            </a:prstGeom>
            <a:grpFill/>
            <a:ln w="6350">
              <a:solidFill>
                <a:srgbClr val="605AA2">
                  <a:alpha val="55000"/>
                </a:srgbClr>
              </a:solidFill>
              <a:prstDash val="solid"/>
            </a:ln>
          </p:spPr>
          <p:txBody>
            <a:bodyPr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1100" dirty="0">
                  <a:solidFill>
                    <a:prstClr val="white"/>
                  </a:solidFill>
                  <a:latin typeface="DM Sans 14pt" panose="020B0604020202020204" charset="0"/>
                </a:rPr>
                <a:t>Hébergement on-</a:t>
              </a:r>
              <a:r>
                <a:rPr lang="fr-FR" sz="1100" dirty="0" err="1">
                  <a:solidFill>
                    <a:prstClr val="white"/>
                  </a:solidFill>
                  <a:latin typeface="DM Sans 14pt" panose="020B0604020202020204" charset="0"/>
                </a:rPr>
                <a:t>premise</a:t>
              </a:r>
              <a:endPara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M Sans 14pt" panose="020B0604020202020204" charset="0"/>
                <a:ea typeface="+mn-ea"/>
                <a:cs typeface="+mn-cs"/>
              </a:endParaRPr>
            </a:p>
          </p:txBody>
        </p:sp>
        <p:sp>
          <p:nvSpPr>
            <p:cNvPr id="22" name="Shape 10">
              <a:extLst>
                <a:ext uri="{FF2B5EF4-FFF2-40B4-BE49-F238E27FC236}">
                  <a16:creationId xmlns:a16="http://schemas.microsoft.com/office/drawing/2014/main" id="{7654F713-BADF-567D-2523-A8656B60563D}"/>
                </a:ext>
              </a:extLst>
            </p:cNvPr>
            <p:cNvSpPr/>
            <p:nvPr/>
          </p:nvSpPr>
          <p:spPr>
            <a:xfrm>
              <a:off x="281878" y="1751852"/>
              <a:ext cx="3873903" cy="274321"/>
            </a:xfrm>
            <a:prstGeom prst="rect">
              <a:avLst/>
            </a:prstGeom>
            <a:grpFill/>
            <a:ln w="6350">
              <a:solidFill>
                <a:srgbClr val="605AA2">
                  <a:alpha val="55000"/>
                </a:srgbClr>
              </a:solidFill>
              <a:prstDash val="solid"/>
            </a:ln>
          </p:spPr>
          <p:txBody>
            <a:bodyPr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M Sans 14pt" panose="020B0604020202020204" charset="0"/>
                  <a:ea typeface="+mn-ea"/>
                  <a:cs typeface="+mn-cs"/>
                </a:rPr>
                <a:t>DSP2 Ready</a:t>
              </a:r>
            </a:p>
          </p:txBody>
        </p:sp>
        <p:sp>
          <p:nvSpPr>
            <p:cNvPr id="23" name="Shape 10">
              <a:extLst>
                <a:ext uri="{FF2B5EF4-FFF2-40B4-BE49-F238E27FC236}">
                  <a16:creationId xmlns:a16="http://schemas.microsoft.com/office/drawing/2014/main" id="{71330881-067B-FAF6-11D2-13FE5DA0DBF0}"/>
                </a:ext>
              </a:extLst>
            </p:cNvPr>
            <p:cNvSpPr/>
            <p:nvPr/>
          </p:nvSpPr>
          <p:spPr>
            <a:xfrm>
              <a:off x="281887" y="1435864"/>
              <a:ext cx="3873903" cy="274321"/>
            </a:xfrm>
            <a:prstGeom prst="rect">
              <a:avLst/>
            </a:prstGeom>
            <a:grpFill/>
            <a:ln w="6350">
              <a:solidFill>
                <a:srgbClr val="605AA2">
                  <a:alpha val="55000"/>
                </a:srgbClr>
              </a:solidFill>
              <a:prstDash val="solid"/>
            </a:ln>
          </p:spPr>
          <p:txBody>
            <a:bodyPr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M Sans 14pt" panose="020B0604020202020204" charset="0"/>
                  <a:ea typeface="+mn-ea"/>
                  <a:cs typeface="+mn-cs"/>
                </a:rPr>
                <a:t>RGPD Ready</a:t>
              </a:r>
            </a:p>
          </p:txBody>
        </p:sp>
      </p:grp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0542F272-6BA8-D064-6540-FB93389ED6FE}"/>
              </a:ext>
            </a:extLst>
          </p:cNvPr>
          <p:cNvGrpSpPr/>
          <p:nvPr/>
        </p:nvGrpSpPr>
        <p:grpSpPr>
          <a:xfrm>
            <a:off x="4230615" y="1603905"/>
            <a:ext cx="1804424" cy="4437031"/>
            <a:chOff x="281878" y="1435864"/>
            <a:chExt cx="3873912" cy="4437031"/>
          </a:xfrm>
          <a:solidFill>
            <a:srgbClr val="0F0F28"/>
          </a:solidFill>
        </p:grpSpPr>
        <p:sp>
          <p:nvSpPr>
            <p:cNvPr id="28" name="Shape 10">
              <a:extLst>
                <a:ext uri="{FF2B5EF4-FFF2-40B4-BE49-F238E27FC236}">
                  <a16:creationId xmlns:a16="http://schemas.microsoft.com/office/drawing/2014/main" id="{FB80ACA8-C014-C010-3A76-714774632A2E}"/>
                </a:ext>
              </a:extLst>
            </p:cNvPr>
            <p:cNvSpPr/>
            <p:nvPr/>
          </p:nvSpPr>
          <p:spPr>
            <a:xfrm>
              <a:off x="281885" y="2072931"/>
              <a:ext cx="3873903" cy="274321"/>
            </a:xfrm>
            <a:prstGeom prst="rect">
              <a:avLst/>
            </a:prstGeom>
            <a:grpFill/>
            <a:ln w="6350">
              <a:solidFill>
                <a:srgbClr val="605AA2">
                  <a:alpha val="55000"/>
                </a:srgbClr>
              </a:solidFill>
              <a:prstDash val="solid"/>
            </a:ln>
          </p:spPr>
          <p:txBody>
            <a:bodyPr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M Sans 14pt" panose="020B0604020202020204" charset="0"/>
                <a:ea typeface="+mn-ea"/>
                <a:cs typeface="+mn-cs"/>
              </a:endParaRPr>
            </a:p>
          </p:txBody>
        </p:sp>
        <p:sp>
          <p:nvSpPr>
            <p:cNvPr id="29" name="Shape 10">
              <a:extLst>
                <a:ext uri="{FF2B5EF4-FFF2-40B4-BE49-F238E27FC236}">
                  <a16:creationId xmlns:a16="http://schemas.microsoft.com/office/drawing/2014/main" id="{14F5B47E-A598-A033-2059-FB4527A3C9A1}"/>
                </a:ext>
              </a:extLst>
            </p:cNvPr>
            <p:cNvSpPr/>
            <p:nvPr/>
          </p:nvSpPr>
          <p:spPr>
            <a:xfrm>
              <a:off x="281887" y="2390616"/>
              <a:ext cx="3873903" cy="274321"/>
            </a:xfrm>
            <a:prstGeom prst="rect">
              <a:avLst/>
            </a:prstGeom>
            <a:grpFill/>
            <a:ln w="6350">
              <a:solidFill>
                <a:srgbClr val="605AA2">
                  <a:alpha val="55000"/>
                </a:srgbClr>
              </a:solidFill>
              <a:prstDash val="solid"/>
            </a:ln>
          </p:spPr>
          <p:txBody>
            <a:bodyPr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M Sans 14pt" panose="020B0604020202020204" charset="0"/>
                <a:ea typeface="+mn-ea"/>
                <a:cs typeface="+mn-cs"/>
              </a:endParaRPr>
            </a:p>
          </p:txBody>
        </p:sp>
        <p:sp>
          <p:nvSpPr>
            <p:cNvPr id="30" name="Shape 10">
              <a:extLst>
                <a:ext uri="{FF2B5EF4-FFF2-40B4-BE49-F238E27FC236}">
                  <a16:creationId xmlns:a16="http://schemas.microsoft.com/office/drawing/2014/main" id="{DE1C1BAD-A82B-3CED-72BC-017CF644BC5E}"/>
                </a:ext>
              </a:extLst>
            </p:cNvPr>
            <p:cNvSpPr/>
            <p:nvPr/>
          </p:nvSpPr>
          <p:spPr>
            <a:xfrm>
              <a:off x="281884" y="2708301"/>
              <a:ext cx="3873903" cy="274321"/>
            </a:xfrm>
            <a:prstGeom prst="rect">
              <a:avLst/>
            </a:prstGeom>
            <a:grpFill/>
            <a:ln w="6350">
              <a:solidFill>
                <a:srgbClr val="605AA2">
                  <a:alpha val="55000"/>
                </a:srgbClr>
              </a:solidFill>
              <a:prstDash val="solid"/>
            </a:ln>
          </p:spPr>
          <p:txBody>
            <a:bodyPr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M Sans 14pt" panose="020B0604020202020204" charset="0"/>
                <a:ea typeface="+mn-ea"/>
                <a:cs typeface="+mn-cs"/>
              </a:endParaRPr>
            </a:p>
          </p:txBody>
        </p:sp>
        <p:sp>
          <p:nvSpPr>
            <p:cNvPr id="31" name="Shape 10">
              <a:extLst>
                <a:ext uri="{FF2B5EF4-FFF2-40B4-BE49-F238E27FC236}">
                  <a16:creationId xmlns:a16="http://schemas.microsoft.com/office/drawing/2014/main" id="{4CDD200F-2785-6CDF-5650-880ECD4235F2}"/>
                </a:ext>
              </a:extLst>
            </p:cNvPr>
            <p:cNvSpPr/>
            <p:nvPr/>
          </p:nvSpPr>
          <p:spPr>
            <a:xfrm>
              <a:off x="281883" y="3025986"/>
              <a:ext cx="3873903" cy="274321"/>
            </a:xfrm>
            <a:prstGeom prst="rect">
              <a:avLst/>
            </a:prstGeom>
            <a:grpFill/>
            <a:ln w="6350">
              <a:solidFill>
                <a:srgbClr val="605AA2">
                  <a:alpha val="55000"/>
                </a:srgbClr>
              </a:solidFill>
              <a:prstDash val="solid"/>
            </a:ln>
          </p:spPr>
          <p:txBody>
            <a:bodyPr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M Sans 14pt" panose="020B0604020202020204" charset="0"/>
                <a:ea typeface="+mn-ea"/>
                <a:cs typeface="+mn-cs"/>
              </a:endParaRPr>
            </a:p>
          </p:txBody>
        </p:sp>
        <p:sp>
          <p:nvSpPr>
            <p:cNvPr id="32" name="Shape 10">
              <a:extLst>
                <a:ext uri="{FF2B5EF4-FFF2-40B4-BE49-F238E27FC236}">
                  <a16:creationId xmlns:a16="http://schemas.microsoft.com/office/drawing/2014/main" id="{B939990A-E240-A3FF-1355-7665F72D0041}"/>
                </a:ext>
              </a:extLst>
            </p:cNvPr>
            <p:cNvSpPr/>
            <p:nvPr/>
          </p:nvSpPr>
          <p:spPr>
            <a:xfrm>
              <a:off x="281882" y="3347065"/>
              <a:ext cx="3873903" cy="274321"/>
            </a:xfrm>
            <a:prstGeom prst="rect">
              <a:avLst/>
            </a:prstGeom>
            <a:solidFill>
              <a:srgbClr val="E340C2"/>
            </a:solidFill>
            <a:ln w="6350">
              <a:solidFill>
                <a:srgbClr val="605AA2">
                  <a:alpha val="55000"/>
                </a:srgbClr>
              </a:solidFill>
              <a:prstDash val="solid"/>
            </a:ln>
          </p:spPr>
          <p:txBody>
            <a:bodyPr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M Sans 14pt" panose="020B0604020202020204" charset="0"/>
                <a:ea typeface="+mn-ea"/>
                <a:cs typeface="+mn-cs"/>
              </a:endParaRPr>
            </a:p>
          </p:txBody>
        </p:sp>
        <p:sp>
          <p:nvSpPr>
            <p:cNvPr id="33" name="Shape 10">
              <a:extLst>
                <a:ext uri="{FF2B5EF4-FFF2-40B4-BE49-F238E27FC236}">
                  <a16:creationId xmlns:a16="http://schemas.microsoft.com/office/drawing/2014/main" id="{7A0CF88D-81AA-F30B-5DB5-AE3C09192AC4}"/>
                </a:ext>
              </a:extLst>
            </p:cNvPr>
            <p:cNvSpPr/>
            <p:nvPr/>
          </p:nvSpPr>
          <p:spPr>
            <a:xfrm>
              <a:off x="281887" y="3668144"/>
              <a:ext cx="3873903" cy="274321"/>
            </a:xfrm>
            <a:prstGeom prst="rect">
              <a:avLst/>
            </a:prstGeom>
            <a:grpFill/>
            <a:ln w="6350">
              <a:solidFill>
                <a:srgbClr val="605AA2">
                  <a:alpha val="55000"/>
                </a:srgbClr>
              </a:solidFill>
              <a:prstDash val="solid"/>
            </a:ln>
          </p:spPr>
          <p:txBody>
            <a:bodyPr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M Sans 14pt" panose="020B0604020202020204" charset="0"/>
                <a:ea typeface="+mn-ea"/>
                <a:cs typeface="+mn-cs"/>
              </a:endParaRPr>
            </a:p>
          </p:txBody>
        </p:sp>
        <p:sp>
          <p:nvSpPr>
            <p:cNvPr id="34" name="Shape 10">
              <a:extLst>
                <a:ext uri="{FF2B5EF4-FFF2-40B4-BE49-F238E27FC236}">
                  <a16:creationId xmlns:a16="http://schemas.microsoft.com/office/drawing/2014/main" id="{79A47BEB-B4C8-B874-1A7C-D1142E62C5F4}"/>
                </a:ext>
              </a:extLst>
            </p:cNvPr>
            <p:cNvSpPr/>
            <p:nvPr/>
          </p:nvSpPr>
          <p:spPr>
            <a:xfrm>
              <a:off x="281887" y="3985829"/>
              <a:ext cx="3873903" cy="274321"/>
            </a:xfrm>
            <a:prstGeom prst="rect">
              <a:avLst/>
            </a:prstGeom>
            <a:grpFill/>
            <a:ln w="6350">
              <a:solidFill>
                <a:srgbClr val="605AA2">
                  <a:alpha val="55000"/>
                </a:srgbClr>
              </a:solidFill>
              <a:prstDash val="solid"/>
            </a:ln>
          </p:spPr>
          <p:txBody>
            <a:bodyPr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M Sans 14pt" panose="020B0604020202020204" charset="0"/>
                <a:ea typeface="+mn-ea"/>
                <a:cs typeface="+mn-cs"/>
              </a:endParaRPr>
            </a:p>
          </p:txBody>
        </p:sp>
        <p:sp>
          <p:nvSpPr>
            <p:cNvPr id="35" name="Shape 10">
              <a:extLst>
                <a:ext uri="{FF2B5EF4-FFF2-40B4-BE49-F238E27FC236}">
                  <a16:creationId xmlns:a16="http://schemas.microsoft.com/office/drawing/2014/main" id="{66E0D16F-582D-01DF-9763-C6F53B51FBE6}"/>
                </a:ext>
              </a:extLst>
            </p:cNvPr>
            <p:cNvSpPr/>
            <p:nvPr/>
          </p:nvSpPr>
          <p:spPr>
            <a:xfrm>
              <a:off x="281887" y="4306908"/>
              <a:ext cx="3873903" cy="274321"/>
            </a:xfrm>
            <a:prstGeom prst="rect">
              <a:avLst/>
            </a:prstGeom>
            <a:grpFill/>
            <a:ln w="6350">
              <a:solidFill>
                <a:srgbClr val="605AA2">
                  <a:alpha val="55000"/>
                </a:srgbClr>
              </a:solidFill>
              <a:prstDash val="solid"/>
            </a:ln>
          </p:spPr>
          <p:txBody>
            <a:bodyPr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M Sans 14pt" panose="020B0604020202020204" charset="0"/>
                <a:ea typeface="+mn-ea"/>
                <a:cs typeface="+mn-cs"/>
              </a:endParaRPr>
            </a:p>
          </p:txBody>
        </p:sp>
        <p:sp>
          <p:nvSpPr>
            <p:cNvPr id="36" name="Shape 10">
              <a:extLst>
                <a:ext uri="{FF2B5EF4-FFF2-40B4-BE49-F238E27FC236}">
                  <a16:creationId xmlns:a16="http://schemas.microsoft.com/office/drawing/2014/main" id="{95325163-AF2A-2117-6713-44DD4564F45B}"/>
                </a:ext>
              </a:extLst>
            </p:cNvPr>
            <p:cNvSpPr/>
            <p:nvPr/>
          </p:nvSpPr>
          <p:spPr>
            <a:xfrm>
              <a:off x="281887" y="4627987"/>
              <a:ext cx="3873903" cy="274321"/>
            </a:xfrm>
            <a:prstGeom prst="rect">
              <a:avLst/>
            </a:prstGeom>
            <a:grpFill/>
            <a:ln w="6350">
              <a:solidFill>
                <a:srgbClr val="605AA2">
                  <a:alpha val="55000"/>
                </a:srgbClr>
              </a:solidFill>
              <a:prstDash val="solid"/>
            </a:ln>
          </p:spPr>
          <p:txBody>
            <a:bodyPr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M Sans 14pt" panose="020B0604020202020204" charset="0"/>
                <a:ea typeface="+mn-ea"/>
                <a:cs typeface="+mn-cs"/>
              </a:endParaRPr>
            </a:p>
          </p:txBody>
        </p:sp>
        <p:sp>
          <p:nvSpPr>
            <p:cNvPr id="37" name="Shape 10">
              <a:extLst>
                <a:ext uri="{FF2B5EF4-FFF2-40B4-BE49-F238E27FC236}">
                  <a16:creationId xmlns:a16="http://schemas.microsoft.com/office/drawing/2014/main" id="{5400AB85-253C-0230-4DCC-73AF843F1D19}"/>
                </a:ext>
              </a:extLst>
            </p:cNvPr>
            <p:cNvSpPr/>
            <p:nvPr/>
          </p:nvSpPr>
          <p:spPr>
            <a:xfrm>
              <a:off x="281881" y="4945672"/>
              <a:ext cx="3873903" cy="274321"/>
            </a:xfrm>
            <a:prstGeom prst="rect">
              <a:avLst/>
            </a:prstGeom>
            <a:grpFill/>
            <a:ln w="6350">
              <a:solidFill>
                <a:srgbClr val="605AA2">
                  <a:alpha val="55000"/>
                </a:srgbClr>
              </a:solidFill>
              <a:prstDash val="solid"/>
            </a:ln>
          </p:spPr>
          <p:txBody>
            <a:bodyPr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M Sans 14pt" panose="020B0604020202020204" charset="0"/>
                <a:ea typeface="+mn-ea"/>
                <a:cs typeface="+mn-cs"/>
              </a:endParaRPr>
            </a:p>
          </p:txBody>
        </p:sp>
        <p:sp>
          <p:nvSpPr>
            <p:cNvPr id="38" name="Shape 10">
              <a:extLst>
                <a:ext uri="{FF2B5EF4-FFF2-40B4-BE49-F238E27FC236}">
                  <a16:creationId xmlns:a16="http://schemas.microsoft.com/office/drawing/2014/main" id="{226EC6F7-262D-0579-D843-8773CA494CA3}"/>
                </a:ext>
              </a:extLst>
            </p:cNvPr>
            <p:cNvSpPr/>
            <p:nvPr/>
          </p:nvSpPr>
          <p:spPr>
            <a:xfrm>
              <a:off x="281880" y="5272123"/>
              <a:ext cx="3873903" cy="274321"/>
            </a:xfrm>
            <a:prstGeom prst="rect">
              <a:avLst/>
            </a:prstGeom>
            <a:grpFill/>
            <a:ln w="6350">
              <a:solidFill>
                <a:srgbClr val="605AA2">
                  <a:alpha val="55000"/>
                </a:srgbClr>
              </a:solidFill>
              <a:prstDash val="solid"/>
            </a:ln>
          </p:spPr>
          <p:txBody>
            <a:bodyPr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M Sans 14pt" panose="020B0604020202020204" charset="0"/>
                <a:ea typeface="+mn-ea"/>
                <a:cs typeface="+mn-cs"/>
              </a:endParaRPr>
            </a:p>
          </p:txBody>
        </p:sp>
        <p:sp>
          <p:nvSpPr>
            <p:cNvPr id="39" name="Shape 10">
              <a:extLst>
                <a:ext uri="{FF2B5EF4-FFF2-40B4-BE49-F238E27FC236}">
                  <a16:creationId xmlns:a16="http://schemas.microsoft.com/office/drawing/2014/main" id="{951A7B61-42EC-E81F-8E28-B86C90DE4DBC}"/>
                </a:ext>
              </a:extLst>
            </p:cNvPr>
            <p:cNvSpPr/>
            <p:nvPr/>
          </p:nvSpPr>
          <p:spPr>
            <a:xfrm>
              <a:off x="281879" y="5598574"/>
              <a:ext cx="3873903" cy="274321"/>
            </a:xfrm>
            <a:prstGeom prst="rect">
              <a:avLst/>
            </a:prstGeom>
            <a:grpFill/>
            <a:ln w="6350">
              <a:solidFill>
                <a:srgbClr val="605AA2">
                  <a:alpha val="55000"/>
                </a:srgbClr>
              </a:solidFill>
              <a:prstDash val="solid"/>
            </a:ln>
          </p:spPr>
          <p:txBody>
            <a:bodyPr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M Sans 14pt" panose="020B0604020202020204" charset="0"/>
                <a:ea typeface="+mn-ea"/>
                <a:cs typeface="+mn-cs"/>
              </a:endParaRPr>
            </a:p>
          </p:txBody>
        </p:sp>
        <p:sp>
          <p:nvSpPr>
            <p:cNvPr id="40" name="Shape 10">
              <a:extLst>
                <a:ext uri="{FF2B5EF4-FFF2-40B4-BE49-F238E27FC236}">
                  <a16:creationId xmlns:a16="http://schemas.microsoft.com/office/drawing/2014/main" id="{4CD49093-1B57-CF7B-F377-385262E48C4A}"/>
                </a:ext>
              </a:extLst>
            </p:cNvPr>
            <p:cNvSpPr/>
            <p:nvPr/>
          </p:nvSpPr>
          <p:spPr>
            <a:xfrm>
              <a:off x="281878" y="1751852"/>
              <a:ext cx="3873903" cy="274321"/>
            </a:xfrm>
            <a:prstGeom prst="rect">
              <a:avLst/>
            </a:prstGeom>
            <a:grpFill/>
            <a:ln w="6350">
              <a:solidFill>
                <a:srgbClr val="605AA2">
                  <a:alpha val="55000"/>
                </a:srgbClr>
              </a:solidFill>
              <a:prstDash val="solid"/>
            </a:ln>
          </p:spPr>
          <p:txBody>
            <a:bodyPr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M Sans 14pt" panose="020B0604020202020204" charset="0"/>
                <a:ea typeface="+mn-ea"/>
                <a:cs typeface="+mn-cs"/>
              </a:endParaRPr>
            </a:p>
          </p:txBody>
        </p:sp>
        <p:sp>
          <p:nvSpPr>
            <p:cNvPr id="41" name="Shape 10">
              <a:extLst>
                <a:ext uri="{FF2B5EF4-FFF2-40B4-BE49-F238E27FC236}">
                  <a16:creationId xmlns:a16="http://schemas.microsoft.com/office/drawing/2014/main" id="{423598B2-7E98-11C3-23AD-132D7DEEBBC2}"/>
                </a:ext>
              </a:extLst>
            </p:cNvPr>
            <p:cNvSpPr/>
            <p:nvPr/>
          </p:nvSpPr>
          <p:spPr>
            <a:xfrm>
              <a:off x="281887" y="1435864"/>
              <a:ext cx="3873903" cy="274321"/>
            </a:xfrm>
            <a:prstGeom prst="rect">
              <a:avLst/>
            </a:prstGeom>
            <a:grpFill/>
            <a:ln w="6350">
              <a:solidFill>
                <a:srgbClr val="605AA2">
                  <a:alpha val="55000"/>
                </a:srgbClr>
              </a:solidFill>
              <a:prstDash val="solid"/>
            </a:ln>
          </p:spPr>
          <p:txBody>
            <a:bodyPr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M Sans 14pt" panose="020B0604020202020204" charset="0"/>
                <a:ea typeface="+mn-ea"/>
                <a:cs typeface="+mn-cs"/>
              </a:endParaRPr>
            </a:p>
          </p:txBody>
        </p:sp>
      </p:grpSp>
      <p:sp>
        <p:nvSpPr>
          <p:cNvPr id="58" name="Shape 10">
            <a:extLst>
              <a:ext uri="{FF2B5EF4-FFF2-40B4-BE49-F238E27FC236}">
                <a16:creationId xmlns:a16="http://schemas.microsoft.com/office/drawing/2014/main" id="{A2808C39-125B-770C-1A7E-5CF0BB96F06F}"/>
              </a:ext>
            </a:extLst>
          </p:cNvPr>
          <p:cNvSpPr/>
          <p:nvPr/>
        </p:nvSpPr>
        <p:spPr>
          <a:xfrm>
            <a:off x="4230614" y="1191332"/>
            <a:ext cx="1804419" cy="365816"/>
          </a:xfrm>
          <a:prstGeom prst="rect">
            <a:avLst/>
          </a:prstGeom>
          <a:solidFill>
            <a:schemeClr val="bg1"/>
          </a:solidFill>
          <a:ln w="6350">
            <a:solidFill>
              <a:srgbClr val="605AA2">
                <a:alpha val="55000"/>
              </a:srgbClr>
            </a:solidFill>
            <a:prstDash val="solid"/>
          </a:ln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M Sans 14pt" panose="020B0604020202020204" charset="0"/>
              <a:ea typeface="+mn-ea"/>
              <a:cs typeface="+mn-cs"/>
            </a:endParaRPr>
          </a:p>
        </p:txBody>
      </p:sp>
      <p:grpSp>
        <p:nvGrpSpPr>
          <p:cNvPr id="115" name="Groupe 114">
            <a:extLst>
              <a:ext uri="{FF2B5EF4-FFF2-40B4-BE49-F238E27FC236}">
                <a16:creationId xmlns:a16="http://schemas.microsoft.com/office/drawing/2014/main" id="{A51023E1-EACC-DABE-48A6-3E511F9AF4D4}"/>
              </a:ext>
            </a:extLst>
          </p:cNvPr>
          <p:cNvGrpSpPr/>
          <p:nvPr/>
        </p:nvGrpSpPr>
        <p:grpSpPr>
          <a:xfrm>
            <a:off x="6109862" y="1603905"/>
            <a:ext cx="1804424" cy="4437031"/>
            <a:chOff x="6109862" y="1603905"/>
            <a:chExt cx="1804424" cy="4437031"/>
          </a:xfrm>
        </p:grpSpPr>
        <p:sp>
          <p:nvSpPr>
            <p:cNvPr id="60" name="Shape 10">
              <a:extLst>
                <a:ext uri="{FF2B5EF4-FFF2-40B4-BE49-F238E27FC236}">
                  <a16:creationId xmlns:a16="http://schemas.microsoft.com/office/drawing/2014/main" id="{3492600C-60A9-22BF-FA92-F269DBC1FA2A}"/>
                </a:ext>
              </a:extLst>
            </p:cNvPr>
            <p:cNvSpPr/>
            <p:nvPr/>
          </p:nvSpPr>
          <p:spPr>
            <a:xfrm>
              <a:off x="6109865" y="2240972"/>
              <a:ext cx="1804420" cy="274321"/>
            </a:xfrm>
            <a:prstGeom prst="rect">
              <a:avLst/>
            </a:prstGeom>
            <a:solidFill>
              <a:srgbClr val="E340C2"/>
            </a:solidFill>
            <a:ln w="6350">
              <a:solidFill>
                <a:srgbClr val="605AA2">
                  <a:alpha val="55000"/>
                </a:srgbClr>
              </a:solidFill>
              <a:prstDash val="solid"/>
            </a:ln>
          </p:spPr>
          <p:txBody>
            <a:bodyPr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M Sans 14pt" panose="020B0604020202020204" charset="0"/>
                <a:ea typeface="+mn-ea"/>
                <a:cs typeface="+mn-cs"/>
              </a:endParaRPr>
            </a:p>
          </p:txBody>
        </p:sp>
        <p:sp>
          <p:nvSpPr>
            <p:cNvPr id="61" name="Shape 10">
              <a:extLst>
                <a:ext uri="{FF2B5EF4-FFF2-40B4-BE49-F238E27FC236}">
                  <a16:creationId xmlns:a16="http://schemas.microsoft.com/office/drawing/2014/main" id="{89FE03A0-904F-BD88-63B3-977231AFDC00}"/>
                </a:ext>
              </a:extLst>
            </p:cNvPr>
            <p:cNvSpPr/>
            <p:nvPr/>
          </p:nvSpPr>
          <p:spPr>
            <a:xfrm>
              <a:off x="6109866" y="2558657"/>
              <a:ext cx="1804420" cy="274321"/>
            </a:xfrm>
            <a:prstGeom prst="rect">
              <a:avLst/>
            </a:prstGeom>
            <a:solidFill>
              <a:srgbClr val="E340C2"/>
            </a:solidFill>
            <a:ln w="6350">
              <a:solidFill>
                <a:srgbClr val="605AA2">
                  <a:alpha val="55000"/>
                </a:srgbClr>
              </a:solidFill>
              <a:prstDash val="solid"/>
            </a:ln>
          </p:spPr>
          <p:txBody>
            <a:bodyPr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M Sans 14pt" panose="020B0604020202020204" charset="0"/>
                <a:ea typeface="+mn-ea"/>
                <a:cs typeface="+mn-cs"/>
              </a:endParaRPr>
            </a:p>
          </p:txBody>
        </p:sp>
        <p:sp>
          <p:nvSpPr>
            <p:cNvPr id="62" name="Shape 10">
              <a:extLst>
                <a:ext uri="{FF2B5EF4-FFF2-40B4-BE49-F238E27FC236}">
                  <a16:creationId xmlns:a16="http://schemas.microsoft.com/office/drawing/2014/main" id="{ABF83F4F-E318-68CD-F90E-DB4417A7EE3F}"/>
                </a:ext>
              </a:extLst>
            </p:cNvPr>
            <p:cNvSpPr/>
            <p:nvPr/>
          </p:nvSpPr>
          <p:spPr>
            <a:xfrm>
              <a:off x="6109865" y="2876342"/>
              <a:ext cx="1804420" cy="274321"/>
            </a:xfrm>
            <a:prstGeom prst="rect">
              <a:avLst/>
            </a:prstGeom>
            <a:solidFill>
              <a:srgbClr val="0F0F28"/>
            </a:solidFill>
            <a:ln w="6350">
              <a:solidFill>
                <a:srgbClr val="605AA2">
                  <a:alpha val="55000"/>
                </a:srgbClr>
              </a:solidFill>
              <a:prstDash val="solid"/>
            </a:ln>
          </p:spPr>
          <p:txBody>
            <a:bodyPr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M Sans 14pt" panose="020B0604020202020204" charset="0"/>
                <a:ea typeface="+mn-ea"/>
                <a:cs typeface="+mn-cs"/>
              </a:endParaRPr>
            </a:p>
          </p:txBody>
        </p:sp>
        <p:sp>
          <p:nvSpPr>
            <p:cNvPr id="63" name="Shape 10">
              <a:extLst>
                <a:ext uri="{FF2B5EF4-FFF2-40B4-BE49-F238E27FC236}">
                  <a16:creationId xmlns:a16="http://schemas.microsoft.com/office/drawing/2014/main" id="{50AACCEB-27E1-B9C9-94BD-7011F61F40C2}"/>
                </a:ext>
              </a:extLst>
            </p:cNvPr>
            <p:cNvSpPr/>
            <p:nvPr/>
          </p:nvSpPr>
          <p:spPr>
            <a:xfrm>
              <a:off x="6109864" y="3194027"/>
              <a:ext cx="1804420" cy="274321"/>
            </a:xfrm>
            <a:prstGeom prst="rect">
              <a:avLst/>
            </a:prstGeom>
            <a:solidFill>
              <a:srgbClr val="0F0F28"/>
            </a:solidFill>
            <a:ln w="6350">
              <a:solidFill>
                <a:srgbClr val="605AA2">
                  <a:alpha val="55000"/>
                </a:srgbClr>
              </a:solidFill>
              <a:prstDash val="solid"/>
            </a:ln>
          </p:spPr>
          <p:txBody>
            <a:bodyPr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M Sans 14pt" panose="020B0604020202020204" charset="0"/>
                <a:ea typeface="+mn-ea"/>
                <a:cs typeface="+mn-cs"/>
              </a:endParaRPr>
            </a:p>
          </p:txBody>
        </p:sp>
        <p:sp>
          <p:nvSpPr>
            <p:cNvPr id="64" name="Shape 10">
              <a:extLst>
                <a:ext uri="{FF2B5EF4-FFF2-40B4-BE49-F238E27FC236}">
                  <a16:creationId xmlns:a16="http://schemas.microsoft.com/office/drawing/2014/main" id="{CCCE06A0-BD15-FE67-C940-E5C1C9769ED6}"/>
                </a:ext>
              </a:extLst>
            </p:cNvPr>
            <p:cNvSpPr/>
            <p:nvPr/>
          </p:nvSpPr>
          <p:spPr>
            <a:xfrm>
              <a:off x="6109864" y="3515106"/>
              <a:ext cx="1804420" cy="274321"/>
            </a:xfrm>
            <a:prstGeom prst="rect">
              <a:avLst/>
            </a:prstGeom>
            <a:solidFill>
              <a:srgbClr val="E340C2"/>
            </a:solidFill>
            <a:ln w="6350">
              <a:solidFill>
                <a:srgbClr val="605AA2">
                  <a:alpha val="55000"/>
                </a:srgbClr>
              </a:solidFill>
              <a:prstDash val="solid"/>
            </a:ln>
          </p:spPr>
          <p:txBody>
            <a:bodyPr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M Sans 14pt" panose="020B0604020202020204" charset="0"/>
                <a:ea typeface="+mn-ea"/>
                <a:cs typeface="+mn-cs"/>
              </a:endParaRPr>
            </a:p>
          </p:txBody>
        </p:sp>
        <p:sp>
          <p:nvSpPr>
            <p:cNvPr id="66" name="Shape 10">
              <a:extLst>
                <a:ext uri="{FF2B5EF4-FFF2-40B4-BE49-F238E27FC236}">
                  <a16:creationId xmlns:a16="http://schemas.microsoft.com/office/drawing/2014/main" id="{CF223640-5187-020C-28F4-591891113BDE}"/>
                </a:ext>
              </a:extLst>
            </p:cNvPr>
            <p:cNvSpPr/>
            <p:nvPr/>
          </p:nvSpPr>
          <p:spPr>
            <a:xfrm>
              <a:off x="6109866" y="3836185"/>
              <a:ext cx="1804420" cy="274321"/>
            </a:xfrm>
            <a:prstGeom prst="rect">
              <a:avLst/>
            </a:prstGeom>
            <a:solidFill>
              <a:srgbClr val="0F0F28"/>
            </a:solidFill>
            <a:ln w="6350">
              <a:solidFill>
                <a:srgbClr val="605AA2">
                  <a:alpha val="55000"/>
                </a:srgbClr>
              </a:solidFill>
              <a:prstDash val="solid"/>
            </a:ln>
          </p:spPr>
          <p:txBody>
            <a:bodyPr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M Sans 14pt" panose="020B0604020202020204" charset="0"/>
                <a:ea typeface="+mn-ea"/>
                <a:cs typeface="+mn-cs"/>
              </a:endParaRPr>
            </a:p>
          </p:txBody>
        </p:sp>
        <p:sp>
          <p:nvSpPr>
            <p:cNvPr id="67" name="Shape 10">
              <a:extLst>
                <a:ext uri="{FF2B5EF4-FFF2-40B4-BE49-F238E27FC236}">
                  <a16:creationId xmlns:a16="http://schemas.microsoft.com/office/drawing/2014/main" id="{3C4796EC-C9A4-5F8A-F1C3-0F6C7670C53A}"/>
                </a:ext>
              </a:extLst>
            </p:cNvPr>
            <p:cNvSpPr/>
            <p:nvPr/>
          </p:nvSpPr>
          <p:spPr>
            <a:xfrm>
              <a:off x="6109866" y="4153870"/>
              <a:ext cx="1804420" cy="274321"/>
            </a:xfrm>
            <a:prstGeom prst="rect">
              <a:avLst/>
            </a:prstGeom>
            <a:solidFill>
              <a:srgbClr val="E340C2"/>
            </a:solidFill>
            <a:ln w="6350">
              <a:solidFill>
                <a:srgbClr val="605AA2">
                  <a:alpha val="55000"/>
                </a:srgbClr>
              </a:solidFill>
              <a:prstDash val="solid"/>
            </a:ln>
          </p:spPr>
          <p:txBody>
            <a:bodyPr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M Sans 14pt" panose="020B0604020202020204" charset="0"/>
                <a:ea typeface="+mn-ea"/>
                <a:cs typeface="+mn-cs"/>
              </a:endParaRPr>
            </a:p>
          </p:txBody>
        </p:sp>
        <p:sp>
          <p:nvSpPr>
            <p:cNvPr id="68" name="Shape 10">
              <a:extLst>
                <a:ext uri="{FF2B5EF4-FFF2-40B4-BE49-F238E27FC236}">
                  <a16:creationId xmlns:a16="http://schemas.microsoft.com/office/drawing/2014/main" id="{D69B0700-31E5-B1F5-5B7B-B3C5AE8459FB}"/>
                </a:ext>
              </a:extLst>
            </p:cNvPr>
            <p:cNvSpPr/>
            <p:nvPr/>
          </p:nvSpPr>
          <p:spPr>
            <a:xfrm>
              <a:off x="6109866" y="4474949"/>
              <a:ext cx="1804420" cy="274321"/>
            </a:xfrm>
            <a:prstGeom prst="rect">
              <a:avLst/>
            </a:prstGeom>
            <a:solidFill>
              <a:srgbClr val="0F0F28"/>
            </a:solidFill>
            <a:ln w="6350">
              <a:solidFill>
                <a:srgbClr val="605AA2">
                  <a:alpha val="55000"/>
                </a:srgbClr>
              </a:solidFill>
              <a:prstDash val="solid"/>
            </a:ln>
          </p:spPr>
          <p:txBody>
            <a:bodyPr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M Sans 14pt" panose="020B0604020202020204" charset="0"/>
                <a:ea typeface="+mn-ea"/>
                <a:cs typeface="+mn-cs"/>
              </a:endParaRPr>
            </a:p>
          </p:txBody>
        </p:sp>
        <p:sp>
          <p:nvSpPr>
            <p:cNvPr id="69" name="Shape 10">
              <a:extLst>
                <a:ext uri="{FF2B5EF4-FFF2-40B4-BE49-F238E27FC236}">
                  <a16:creationId xmlns:a16="http://schemas.microsoft.com/office/drawing/2014/main" id="{40F30111-E647-4AC5-5538-BE724B31ABE3}"/>
                </a:ext>
              </a:extLst>
            </p:cNvPr>
            <p:cNvSpPr/>
            <p:nvPr/>
          </p:nvSpPr>
          <p:spPr>
            <a:xfrm>
              <a:off x="6109866" y="4796028"/>
              <a:ext cx="1804420" cy="274321"/>
            </a:xfrm>
            <a:prstGeom prst="rect">
              <a:avLst/>
            </a:prstGeom>
            <a:solidFill>
              <a:srgbClr val="E340C2"/>
            </a:solidFill>
            <a:ln w="6350">
              <a:solidFill>
                <a:srgbClr val="605AA2">
                  <a:alpha val="55000"/>
                </a:srgbClr>
              </a:solidFill>
              <a:prstDash val="solid"/>
            </a:ln>
          </p:spPr>
          <p:txBody>
            <a:bodyPr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M Sans 14pt" panose="020B0604020202020204" charset="0"/>
                <a:ea typeface="+mn-ea"/>
                <a:cs typeface="+mn-cs"/>
              </a:endParaRPr>
            </a:p>
          </p:txBody>
        </p:sp>
        <p:sp>
          <p:nvSpPr>
            <p:cNvPr id="70" name="Shape 10">
              <a:extLst>
                <a:ext uri="{FF2B5EF4-FFF2-40B4-BE49-F238E27FC236}">
                  <a16:creationId xmlns:a16="http://schemas.microsoft.com/office/drawing/2014/main" id="{CF2E1250-0BEE-80A3-8C55-74E5DF62ABC7}"/>
                </a:ext>
              </a:extLst>
            </p:cNvPr>
            <p:cNvSpPr/>
            <p:nvPr/>
          </p:nvSpPr>
          <p:spPr>
            <a:xfrm>
              <a:off x="6109863" y="5113713"/>
              <a:ext cx="1804420" cy="274321"/>
            </a:xfrm>
            <a:prstGeom prst="rect">
              <a:avLst/>
            </a:prstGeom>
            <a:solidFill>
              <a:srgbClr val="E340C2"/>
            </a:solidFill>
            <a:ln w="6350">
              <a:solidFill>
                <a:srgbClr val="605AA2">
                  <a:alpha val="55000"/>
                </a:srgbClr>
              </a:solidFill>
              <a:prstDash val="solid"/>
            </a:ln>
          </p:spPr>
          <p:txBody>
            <a:bodyPr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M Sans 14pt" panose="020B0604020202020204" charset="0"/>
                <a:ea typeface="+mn-ea"/>
                <a:cs typeface="+mn-cs"/>
              </a:endParaRPr>
            </a:p>
          </p:txBody>
        </p:sp>
        <p:sp>
          <p:nvSpPr>
            <p:cNvPr id="71" name="Shape 10">
              <a:extLst>
                <a:ext uri="{FF2B5EF4-FFF2-40B4-BE49-F238E27FC236}">
                  <a16:creationId xmlns:a16="http://schemas.microsoft.com/office/drawing/2014/main" id="{DAC41619-2015-3526-E340-639062DE05B5}"/>
                </a:ext>
              </a:extLst>
            </p:cNvPr>
            <p:cNvSpPr/>
            <p:nvPr/>
          </p:nvSpPr>
          <p:spPr>
            <a:xfrm>
              <a:off x="6109863" y="5440164"/>
              <a:ext cx="1804420" cy="274321"/>
            </a:xfrm>
            <a:prstGeom prst="rect">
              <a:avLst/>
            </a:prstGeom>
            <a:solidFill>
              <a:srgbClr val="E340C2"/>
            </a:solidFill>
            <a:ln w="6350">
              <a:solidFill>
                <a:srgbClr val="605AA2">
                  <a:alpha val="55000"/>
                </a:srgbClr>
              </a:solidFill>
              <a:prstDash val="solid"/>
            </a:ln>
          </p:spPr>
          <p:txBody>
            <a:bodyPr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M Sans 14pt" panose="020B0604020202020204" charset="0"/>
                <a:ea typeface="+mn-ea"/>
                <a:cs typeface="+mn-cs"/>
              </a:endParaRPr>
            </a:p>
          </p:txBody>
        </p:sp>
        <p:sp>
          <p:nvSpPr>
            <p:cNvPr id="72" name="Shape 10">
              <a:extLst>
                <a:ext uri="{FF2B5EF4-FFF2-40B4-BE49-F238E27FC236}">
                  <a16:creationId xmlns:a16="http://schemas.microsoft.com/office/drawing/2014/main" id="{8C37A2D2-E74D-9B82-5917-5F15D55F3925}"/>
                </a:ext>
              </a:extLst>
            </p:cNvPr>
            <p:cNvSpPr/>
            <p:nvPr/>
          </p:nvSpPr>
          <p:spPr>
            <a:xfrm>
              <a:off x="6109862" y="5766615"/>
              <a:ext cx="1804420" cy="274321"/>
            </a:xfrm>
            <a:prstGeom prst="rect">
              <a:avLst/>
            </a:prstGeom>
            <a:solidFill>
              <a:srgbClr val="E340C2"/>
            </a:solidFill>
            <a:ln w="6350">
              <a:solidFill>
                <a:srgbClr val="605AA2">
                  <a:alpha val="55000"/>
                </a:srgbClr>
              </a:solidFill>
              <a:prstDash val="solid"/>
            </a:ln>
          </p:spPr>
          <p:txBody>
            <a:bodyPr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M Sans 14pt" panose="020B0604020202020204" charset="0"/>
                <a:ea typeface="+mn-ea"/>
                <a:cs typeface="+mn-cs"/>
              </a:endParaRPr>
            </a:p>
          </p:txBody>
        </p:sp>
        <p:sp>
          <p:nvSpPr>
            <p:cNvPr id="73" name="Shape 10">
              <a:extLst>
                <a:ext uri="{FF2B5EF4-FFF2-40B4-BE49-F238E27FC236}">
                  <a16:creationId xmlns:a16="http://schemas.microsoft.com/office/drawing/2014/main" id="{BCD9BB8E-03C6-6C9E-A1D4-6DEBB2376B4E}"/>
                </a:ext>
              </a:extLst>
            </p:cNvPr>
            <p:cNvSpPr/>
            <p:nvPr/>
          </p:nvSpPr>
          <p:spPr>
            <a:xfrm>
              <a:off x="6109862" y="1919893"/>
              <a:ext cx="1804420" cy="274321"/>
            </a:xfrm>
            <a:prstGeom prst="rect">
              <a:avLst/>
            </a:prstGeom>
            <a:solidFill>
              <a:srgbClr val="0F0F28"/>
            </a:solidFill>
            <a:ln w="6350">
              <a:solidFill>
                <a:srgbClr val="605AA2">
                  <a:alpha val="55000"/>
                </a:srgbClr>
              </a:solidFill>
              <a:prstDash val="solid"/>
            </a:ln>
          </p:spPr>
          <p:txBody>
            <a:bodyPr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M Sans 14pt" panose="020B0604020202020204" charset="0"/>
                <a:ea typeface="+mn-ea"/>
                <a:cs typeface="+mn-cs"/>
              </a:endParaRPr>
            </a:p>
          </p:txBody>
        </p:sp>
        <p:sp>
          <p:nvSpPr>
            <p:cNvPr id="74" name="Shape 10">
              <a:extLst>
                <a:ext uri="{FF2B5EF4-FFF2-40B4-BE49-F238E27FC236}">
                  <a16:creationId xmlns:a16="http://schemas.microsoft.com/office/drawing/2014/main" id="{3A67F96E-DE1C-3C78-57D1-63589A27BDB1}"/>
                </a:ext>
              </a:extLst>
            </p:cNvPr>
            <p:cNvSpPr/>
            <p:nvPr/>
          </p:nvSpPr>
          <p:spPr>
            <a:xfrm>
              <a:off x="6109866" y="1603905"/>
              <a:ext cx="1804420" cy="274321"/>
            </a:xfrm>
            <a:prstGeom prst="rect">
              <a:avLst/>
            </a:prstGeom>
            <a:solidFill>
              <a:srgbClr val="E340C2"/>
            </a:solidFill>
            <a:ln w="6350">
              <a:solidFill>
                <a:srgbClr val="605AA2">
                  <a:alpha val="55000"/>
                </a:srgbClr>
              </a:solidFill>
              <a:prstDash val="solid"/>
            </a:ln>
          </p:spPr>
          <p:txBody>
            <a:bodyPr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M Sans 14pt" panose="020B0604020202020204" charset="0"/>
                <a:ea typeface="+mn-ea"/>
                <a:cs typeface="+mn-cs"/>
              </a:endParaRPr>
            </a:p>
          </p:txBody>
        </p:sp>
      </p:grpSp>
      <p:sp>
        <p:nvSpPr>
          <p:cNvPr id="75" name="Shape 10">
            <a:extLst>
              <a:ext uri="{FF2B5EF4-FFF2-40B4-BE49-F238E27FC236}">
                <a16:creationId xmlns:a16="http://schemas.microsoft.com/office/drawing/2014/main" id="{4704A1E6-E709-181C-2C35-EBFD49E6E4EE}"/>
              </a:ext>
            </a:extLst>
          </p:cNvPr>
          <p:cNvSpPr/>
          <p:nvPr/>
        </p:nvSpPr>
        <p:spPr>
          <a:xfrm>
            <a:off x="6109861" y="1191332"/>
            <a:ext cx="1804419" cy="365816"/>
          </a:xfrm>
          <a:prstGeom prst="rect">
            <a:avLst/>
          </a:prstGeom>
          <a:solidFill>
            <a:schemeClr val="bg1"/>
          </a:solidFill>
          <a:ln w="6350">
            <a:solidFill>
              <a:srgbClr val="605AA2">
                <a:alpha val="55000"/>
              </a:srgbClr>
            </a:solidFill>
            <a:prstDash val="solid"/>
          </a:ln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M Sans 14pt" panose="020B0604020202020204" charset="0"/>
              <a:ea typeface="+mn-ea"/>
              <a:cs typeface="+mn-cs"/>
            </a:endParaRPr>
          </a:p>
        </p:txBody>
      </p:sp>
      <p:grpSp>
        <p:nvGrpSpPr>
          <p:cNvPr id="114" name="Groupe 113">
            <a:extLst>
              <a:ext uri="{FF2B5EF4-FFF2-40B4-BE49-F238E27FC236}">
                <a16:creationId xmlns:a16="http://schemas.microsoft.com/office/drawing/2014/main" id="{0C0D7BBA-D246-61EB-3C2F-898844232DAF}"/>
              </a:ext>
            </a:extLst>
          </p:cNvPr>
          <p:cNvGrpSpPr/>
          <p:nvPr/>
        </p:nvGrpSpPr>
        <p:grpSpPr>
          <a:xfrm>
            <a:off x="7989108" y="1603904"/>
            <a:ext cx="1804424" cy="4437031"/>
            <a:chOff x="7989108" y="1603904"/>
            <a:chExt cx="1804424" cy="4437031"/>
          </a:xfrm>
        </p:grpSpPr>
        <p:sp>
          <p:nvSpPr>
            <p:cNvPr id="77" name="Shape 10">
              <a:extLst>
                <a:ext uri="{FF2B5EF4-FFF2-40B4-BE49-F238E27FC236}">
                  <a16:creationId xmlns:a16="http://schemas.microsoft.com/office/drawing/2014/main" id="{FCC4B86C-4325-0E1B-FB7F-4BD57F9AB2E3}"/>
                </a:ext>
              </a:extLst>
            </p:cNvPr>
            <p:cNvSpPr/>
            <p:nvPr/>
          </p:nvSpPr>
          <p:spPr>
            <a:xfrm>
              <a:off x="7989111" y="2240971"/>
              <a:ext cx="1804420" cy="274321"/>
            </a:xfrm>
            <a:prstGeom prst="rect">
              <a:avLst/>
            </a:prstGeom>
            <a:solidFill>
              <a:srgbClr val="0F0F28"/>
            </a:solidFill>
            <a:ln w="6350">
              <a:solidFill>
                <a:srgbClr val="605AA2">
                  <a:alpha val="55000"/>
                </a:srgbClr>
              </a:solidFill>
              <a:prstDash val="solid"/>
            </a:ln>
          </p:spPr>
          <p:txBody>
            <a:bodyPr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M Sans 14pt" panose="020B0604020202020204" charset="0"/>
                <a:ea typeface="+mn-ea"/>
                <a:cs typeface="+mn-cs"/>
              </a:endParaRPr>
            </a:p>
          </p:txBody>
        </p:sp>
        <p:sp>
          <p:nvSpPr>
            <p:cNvPr id="78" name="Shape 10">
              <a:extLst>
                <a:ext uri="{FF2B5EF4-FFF2-40B4-BE49-F238E27FC236}">
                  <a16:creationId xmlns:a16="http://schemas.microsoft.com/office/drawing/2014/main" id="{40081643-F4DD-5F2C-7234-D58EF5851F26}"/>
                </a:ext>
              </a:extLst>
            </p:cNvPr>
            <p:cNvSpPr/>
            <p:nvPr/>
          </p:nvSpPr>
          <p:spPr>
            <a:xfrm>
              <a:off x="7989112" y="2558656"/>
              <a:ext cx="1804420" cy="274321"/>
            </a:xfrm>
            <a:prstGeom prst="rect">
              <a:avLst/>
            </a:prstGeom>
            <a:solidFill>
              <a:srgbClr val="E340C2"/>
            </a:solidFill>
            <a:ln w="6350">
              <a:solidFill>
                <a:srgbClr val="605AA2">
                  <a:alpha val="55000"/>
                </a:srgbClr>
              </a:solidFill>
              <a:prstDash val="solid"/>
            </a:ln>
          </p:spPr>
          <p:txBody>
            <a:bodyPr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M Sans 14pt" panose="020B0604020202020204" charset="0"/>
                  <a:ea typeface="+mn-ea"/>
                  <a:cs typeface="+mn-cs"/>
                </a:rPr>
                <a:t>Option</a:t>
              </a:r>
            </a:p>
          </p:txBody>
        </p:sp>
        <p:sp>
          <p:nvSpPr>
            <p:cNvPr id="79" name="Shape 10">
              <a:extLst>
                <a:ext uri="{FF2B5EF4-FFF2-40B4-BE49-F238E27FC236}">
                  <a16:creationId xmlns:a16="http://schemas.microsoft.com/office/drawing/2014/main" id="{7EFCB467-525C-74FE-1032-574AC5BBF545}"/>
                </a:ext>
              </a:extLst>
            </p:cNvPr>
            <p:cNvSpPr/>
            <p:nvPr/>
          </p:nvSpPr>
          <p:spPr>
            <a:xfrm>
              <a:off x="7989111" y="2876341"/>
              <a:ext cx="1804420" cy="274321"/>
            </a:xfrm>
            <a:prstGeom prst="rect">
              <a:avLst/>
            </a:prstGeom>
            <a:solidFill>
              <a:srgbClr val="E340C2"/>
            </a:solidFill>
            <a:ln w="6350">
              <a:solidFill>
                <a:srgbClr val="605AA2">
                  <a:alpha val="55000"/>
                </a:srgbClr>
              </a:solidFill>
              <a:prstDash val="solid"/>
            </a:ln>
          </p:spPr>
          <p:txBody>
            <a:bodyPr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M Sans 14pt" panose="020B0604020202020204" charset="0"/>
                <a:ea typeface="+mn-ea"/>
                <a:cs typeface="+mn-cs"/>
              </a:endParaRPr>
            </a:p>
          </p:txBody>
        </p:sp>
        <p:sp>
          <p:nvSpPr>
            <p:cNvPr id="80" name="Shape 10">
              <a:extLst>
                <a:ext uri="{FF2B5EF4-FFF2-40B4-BE49-F238E27FC236}">
                  <a16:creationId xmlns:a16="http://schemas.microsoft.com/office/drawing/2014/main" id="{74A9FBCA-BCE6-17E6-11AF-B1881FA30CEB}"/>
                </a:ext>
              </a:extLst>
            </p:cNvPr>
            <p:cNvSpPr/>
            <p:nvPr/>
          </p:nvSpPr>
          <p:spPr>
            <a:xfrm>
              <a:off x="7989110" y="3194026"/>
              <a:ext cx="1804420" cy="274321"/>
            </a:xfrm>
            <a:prstGeom prst="rect">
              <a:avLst/>
            </a:prstGeom>
            <a:solidFill>
              <a:srgbClr val="0F0F28"/>
            </a:solidFill>
            <a:ln w="6350">
              <a:solidFill>
                <a:srgbClr val="605AA2">
                  <a:alpha val="55000"/>
                </a:srgbClr>
              </a:solidFill>
              <a:prstDash val="solid"/>
            </a:ln>
          </p:spPr>
          <p:txBody>
            <a:bodyPr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M Sans 14pt" panose="020B0604020202020204" charset="0"/>
                <a:ea typeface="+mn-ea"/>
                <a:cs typeface="+mn-cs"/>
              </a:endParaRPr>
            </a:p>
          </p:txBody>
        </p:sp>
        <p:sp>
          <p:nvSpPr>
            <p:cNvPr id="81" name="Shape 10">
              <a:extLst>
                <a:ext uri="{FF2B5EF4-FFF2-40B4-BE49-F238E27FC236}">
                  <a16:creationId xmlns:a16="http://schemas.microsoft.com/office/drawing/2014/main" id="{3C570CBC-E7CB-A583-DEF3-145508DFC1FF}"/>
                </a:ext>
              </a:extLst>
            </p:cNvPr>
            <p:cNvSpPr/>
            <p:nvPr/>
          </p:nvSpPr>
          <p:spPr>
            <a:xfrm>
              <a:off x="7989110" y="3515105"/>
              <a:ext cx="1804420" cy="274321"/>
            </a:xfrm>
            <a:prstGeom prst="rect">
              <a:avLst/>
            </a:prstGeom>
            <a:solidFill>
              <a:srgbClr val="E340C2"/>
            </a:solidFill>
            <a:ln w="6350">
              <a:solidFill>
                <a:srgbClr val="605AA2">
                  <a:alpha val="55000"/>
                </a:srgbClr>
              </a:solidFill>
              <a:prstDash val="solid"/>
            </a:ln>
          </p:spPr>
          <p:txBody>
            <a:bodyPr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M Sans 14pt" panose="020B0604020202020204" charset="0"/>
                <a:ea typeface="+mn-ea"/>
                <a:cs typeface="+mn-cs"/>
              </a:endParaRPr>
            </a:p>
          </p:txBody>
        </p:sp>
        <p:sp>
          <p:nvSpPr>
            <p:cNvPr id="82" name="Shape 10">
              <a:extLst>
                <a:ext uri="{FF2B5EF4-FFF2-40B4-BE49-F238E27FC236}">
                  <a16:creationId xmlns:a16="http://schemas.microsoft.com/office/drawing/2014/main" id="{35F06F93-A1B4-FEDA-C6C1-0C9353EB86CA}"/>
                </a:ext>
              </a:extLst>
            </p:cNvPr>
            <p:cNvSpPr/>
            <p:nvPr/>
          </p:nvSpPr>
          <p:spPr>
            <a:xfrm>
              <a:off x="7989112" y="3836184"/>
              <a:ext cx="1804420" cy="274321"/>
            </a:xfrm>
            <a:prstGeom prst="rect">
              <a:avLst/>
            </a:prstGeom>
            <a:solidFill>
              <a:srgbClr val="E340C2"/>
            </a:solidFill>
            <a:ln w="6350">
              <a:solidFill>
                <a:srgbClr val="605AA2">
                  <a:alpha val="55000"/>
                </a:srgbClr>
              </a:solidFill>
              <a:prstDash val="solid"/>
            </a:ln>
          </p:spPr>
          <p:txBody>
            <a:bodyPr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M Sans 14pt" panose="020B0604020202020204" charset="0"/>
                <a:ea typeface="+mn-ea"/>
                <a:cs typeface="+mn-cs"/>
              </a:endParaRPr>
            </a:p>
          </p:txBody>
        </p:sp>
        <p:sp>
          <p:nvSpPr>
            <p:cNvPr id="83" name="Shape 10">
              <a:extLst>
                <a:ext uri="{FF2B5EF4-FFF2-40B4-BE49-F238E27FC236}">
                  <a16:creationId xmlns:a16="http://schemas.microsoft.com/office/drawing/2014/main" id="{F3173628-3E35-6B33-9F22-4AF9FDB5BDDB}"/>
                </a:ext>
              </a:extLst>
            </p:cNvPr>
            <p:cNvSpPr/>
            <p:nvPr/>
          </p:nvSpPr>
          <p:spPr>
            <a:xfrm>
              <a:off x="7989112" y="4153869"/>
              <a:ext cx="1804420" cy="274321"/>
            </a:xfrm>
            <a:prstGeom prst="rect">
              <a:avLst/>
            </a:prstGeom>
            <a:solidFill>
              <a:srgbClr val="0F0F28"/>
            </a:solidFill>
            <a:ln w="6350">
              <a:solidFill>
                <a:srgbClr val="605AA2">
                  <a:alpha val="55000"/>
                </a:srgbClr>
              </a:solidFill>
              <a:prstDash val="solid"/>
            </a:ln>
          </p:spPr>
          <p:txBody>
            <a:bodyPr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M Sans 14pt" panose="020B0604020202020204" charset="0"/>
                <a:ea typeface="+mn-ea"/>
                <a:cs typeface="+mn-cs"/>
              </a:endParaRPr>
            </a:p>
          </p:txBody>
        </p:sp>
        <p:sp>
          <p:nvSpPr>
            <p:cNvPr id="84" name="Shape 10">
              <a:extLst>
                <a:ext uri="{FF2B5EF4-FFF2-40B4-BE49-F238E27FC236}">
                  <a16:creationId xmlns:a16="http://schemas.microsoft.com/office/drawing/2014/main" id="{3028B872-0FED-9B35-D210-D70E3BD8EA71}"/>
                </a:ext>
              </a:extLst>
            </p:cNvPr>
            <p:cNvSpPr/>
            <p:nvPr/>
          </p:nvSpPr>
          <p:spPr>
            <a:xfrm>
              <a:off x="7989112" y="4474948"/>
              <a:ext cx="1804420" cy="274321"/>
            </a:xfrm>
            <a:prstGeom prst="rect">
              <a:avLst/>
            </a:prstGeom>
            <a:solidFill>
              <a:srgbClr val="E340C2"/>
            </a:solidFill>
            <a:ln w="6350">
              <a:solidFill>
                <a:srgbClr val="605AA2">
                  <a:alpha val="55000"/>
                </a:srgbClr>
              </a:solidFill>
              <a:prstDash val="solid"/>
            </a:ln>
          </p:spPr>
          <p:txBody>
            <a:bodyPr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M Sans 14pt" panose="020B0604020202020204" charset="0"/>
                <a:ea typeface="+mn-ea"/>
                <a:cs typeface="+mn-cs"/>
              </a:endParaRPr>
            </a:p>
          </p:txBody>
        </p:sp>
        <p:sp>
          <p:nvSpPr>
            <p:cNvPr id="85" name="Shape 10">
              <a:extLst>
                <a:ext uri="{FF2B5EF4-FFF2-40B4-BE49-F238E27FC236}">
                  <a16:creationId xmlns:a16="http://schemas.microsoft.com/office/drawing/2014/main" id="{3A540862-D6FB-771A-C78F-62C5EDB9D9E2}"/>
                </a:ext>
              </a:extLst>
            </p:cNvPr>
            <p:cNvSpPr/>
            <p:nvPr/>
          </p:nvSpPr>
          <p:spPr>
            <a:xfrm>
              <a:off x="7989112" y="4796027"/>
              <a:ext cx="1804420" cy="274321"/>
            </a:xfrm>
            <a:prstGeom prst="rect">
              <a:avLst/>
            </a:prstGeom>
            <a:solidFill>
              <a:srgbClr val="E340C2"/>
            </a:solidFill>
            <a:ln w="6350">
              <a:solidFill>
                <a:srgbClr val="605AA2">
                  <a:alpha val="55000"/>
                </a:srgbClr>
              </a:solidFill>
              <a:prstDash val="solid"/>
            </a:ln>
          </p:spPr>
          <p:txBody>
            <a:bodyPr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M Sans 14pt" panose="020B0604020202020204" charset="0"/>
                <a:ea typeface="+mn-ea"/>
                <a:cs typeface="+mn-cs"/>
              </a:endParaRPr>
            </a:p>
          </p:txBody>
        </p:sp>
        <p:sp>
          <p:nvSpPr>
            <p:cNvPr id="86" name="Shape 10">
              <a:extLst>
                <a:ext uri="{FF2B5EF4-FFF2-40B4-BE49-F238E27FC236}">
                  <a16:creationId xmlns:a16="http://schemas.microsoft.com/office/drawing/2014/main" id="{B9B53C55-F004-25C1-68B0-F9C7932F6DFB}"/>
                </a:ext>
              </a:extLst>
            </p:cNvPr>
            <p:cNvSpPr/>
            <p:nvPr/>
          </p:nvSpPr>
          <p:spPr>
            <a:xfrm>
              <a:off x="7989109" y="5113712"/>
              <a:ext cx="1804420" cy="274321"/>
            </a:xfrm>
            <a:prstGeom prst="rect">
              <a:avLst/>
            </a:prstGeom>
            <a:solidFill>
              <a:srgbClr val="0F0F28"/>
            </a:solidFill>
            <a:ln w="6350">
              <a:solidFill>
                <a:srgbClr val="605AA2">
                  <a:alpha val="55000"/>
                </a:srgbClr>
              </a:solidFill>
              <a:prstDash val="solid"/>
            </a:ln>
          </p:spPr>
          <p:txBody>
            <a:bodyPr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M Sans 14pt" panose="020B0604020202020204" charset="0"/>
                <a:ea typeface="+mn-ea"/>
                <a:cs typeface="+mn-cs"/>
              </a:endParaRPr>
            </a:p>
          </p:txBody>
        </p:sp>
        <p:sp>
          <p:nvSpPr>
            <p:cNvPr id="87" name="Shape 10">
              <a:extLst>
                <a:ext uri="{FF2B5EF4-FFF2-40B4-BE49-F238E27FC236}">
                  <a16:creationId xmlns:a16="http://schemas.microsoft.com/office/drawing/2014/main" id="{88E078BF-6D5A-F975-8B17-B343664A5DA5}"/>
                </a:ext>
              </a:extLst>
            </p:cNvPr>
            <p:cNvSpPr/>
            <p:nvPr/>
          </p:nvSpPr>
          <p:spPr>
            <a:xfrm>
              <a:off x="7989109" y="5440163"/>
              <a:ext cx="1804420" cy="274321"/>
            </a:xfrm>
            <a:prstGeom prst="rect">
              <a:avLst/>
            </a:prstGeom>
            <a:solidFill>
              <a:srgbClr val="E340C2"/>
            </a:solidFill>
            <a:ln w="6350">
              <a:solidFill>
                <a:srgbClr val="605AA2">
                  <a:alpha val="55000"/>
                </a:srgbClr>
              </a:solidFill>
              <a:prstDash val="solid"/>
            </a:ln>
          </p:spPr>
          <p:txBody>
            <a:bodyPr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M Sans 14pt" panose="020B0604020202020204" charset="0"/>
                <a:ea typeface="+mn-ea"/>
                <a:cs typeface="+mn-cs"/>
              </a:endParaRPr>
            </a:p>
          </p:txBody>
        </p:sp>
        <p:sp>
          <p:nvSpPr>
            <p:cNvPr id="88" name="Shape 10">
              <a:extLst>
                <a:ext uri="{FF2B5EF4-FFF2-40B4-BE49-F238E27FC236}">
                  <a16:creationId xmlns:a16="http://schemas.microsoft.com/office/drawing/2014/main" id="{B8690F76-6FE2-0C3A-4449-2AF3C470AB96}"/>
                </a:ext>
              </a:extLst>
            </p:cNvPr>
            <p:cNvSpPr/>
            <p:nvPr/>
          </p:nvSpPr>
          <p:spPr>
            <a:xfrm>
              <a:off x="7989108" y="5766614"/>
              <a:ext cx="1804420" cy="274321"/>
            </a:xfrm>
            <a:prstGeom prst="rect">
              <a:avLst/>
            </a:prstGeom>
            <a:solidFill>
              <a:srgbClr val="0F0F28"/>
            </a:solidFill>
            <a:ln w="6350">
              <a:solidFill>
                <a:srgbClr val="605AA2">
                  <a:alpha val="55000"/>
                </a:srgbClr>
              </a:solidFill>
              <a:prstDash val="solid"/>
            </a:ln>
          </p:spPr>
          <p:txBody>
            <a:bodyPr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M Sans 14pt" panose="020B0604020202020204" charset="0"/>
                <a:ea typeface="+mn-ea"/>
                <a:cs typeface="+mn-cs"/>
              </a:endParaRPr>
            </a:p>
          </p:txBody>
        </p:sp>
        <p:sp>
          <p:nvSpPr>
            <p:cNvPr id="89" name="Shape 10">
              <a:extLst>
                <a:ext uri="{FF2B5EF4-FFF2-40B4-BE49-F238E27FC236}">
                  <a16:creationId xmlns:a16="http://schemas.microsoft.com/office/drawing/2014/main" id="{189B8666-1A44-0D7F-8FD9-B6667D16DE84}"/>
                </a:ext>
              </a:extLst>
            </p:cNvPr>
            <p:cNvSpPr/>
            <p:nvPr/>
          </p:nvSpPr>
          <p:spPr>
            <a:xfrm>
              <a:off x="7989108" y="1919892"/>
              <a:ext cx="1804420" cy="274321"/>
            </a:xfrm>
            <a:prstGeom prst="rect">
              <a:avLst/>
            </a:prstGeom>
            <a:solidFill>
              <a:srgbClr val="0F0F28"/>
            </a:solidFill>
            <a:ln w="6350">
              <a:solidFill>
                <a:srgbClr val="605AA2">
                  <a:alpha val="55000"/>
                </a:srgbClr>
              </a:solidFill>
              <a:prstDash val="solid"/>
            </a:ln>
          </p:spPr>
          <p:txBody>
            <a:bodyPr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M Sans 14pt" panose="020B0604020202020204" charset="0"/>
                <a:ea typeface="+mn-ea"/>
                <a:cs typeface="+mn-cs"/>
              </a:endParaRPr>
            </a:p>
          </p:txBody>
        </p:sp>
        <p:sp>
          <p:nvSpPr>
            <p:cNvPr id="90" name="Shape 10">
              <a:extLst>
                <a:ext uri="{FF2B5EF4-FFF2-40B4-BE49-F238E27FC236}">
                  <a16:creationId xmlns:a16="http://schemas.microsoft.com/office/drawing/2014/main" id="{22C68503-39F8-0714-D27E-843B1612E44F}"/>
                </a:ext>
              </a:extLst>
            </p:cNvPr>
            <p:cNvSpPr/>
            <p:nvPr/>
          </p:nvSpPr>
          <p:spPr>
            <a:xfrm>
              <a:off x="7989112" y="1603904"/>
              <a:ext cx="1804420" cy="274321"/>
            </a:xfrm>
            <a:prstGeom prst="rect">
              <a:avLst/>
            </a:prstGeom>
            <a:solidFill>
              <a:srgbClr val="0F0F28"/>
            </a:solidFill>
            <a:ln w="6350">
              <a:solidFill>
                <a:srgbClr val="605AA2">
                  <a:alpha val="55000"/>
                </a:srgbClr>
              </a:solidFill>
              <a:prstDash val="solid"/>
            </a:ln>
          </p:spPr>
          <p:txBody>
            <a:bodyPr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M Sans 14pt" panose="020B0604020202020204" charset="0"/>
                <a:ea typeface="+mn-ea"/>
                <a:cs typeface="+mn-cs"/>
              </a:endParaRPr>
            </a:p>
          </p:txBody>
        </p:sp>
      </p:grpSp>
      <p:sp>
        <p:nvSpPr>
          <p:cNvPr id="91" name="Shape 10">
            <a:extLst>
              <a:ext uri="{FF2B5EF4-FFF2-40B4-BE49-F238E27FC236}">
                <a16:creationId xmlns:a16="http://schemas.microsoft.com/office/drawing/2014/main" id="{3EABC70A-1A74-C363-19CF-58CEA061311D}"/>
              </a:ext>
            </a:extLst>
          </p:cNvPr>
          <p:cNvSpPr/>
          <p:nvPr/>
        </p:nvSpPr>
        <p:spPr>
          <a:xfrm>
            <a:off x="7989107" y="1191331"/>
            <a:ext cx="1804419" cy="365816"/>
          </a:xfrm>
          <a:prstGeom prst="rect">
            <a:avLst/>
          </a:prstGeom>
          <a:solidFill>
            <a:schemeClr val="bg1"/>
          </a:solidFill>
          <a:ln w="6350">
            <a:solidFill>
              <a:srgbClr val="605AA2">
                <a:alpha val="55000"/>
              </a:srgbClr>
            </a:solidFill>
            <a:prstDash val="solid"/>
          </a:ln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M Sans 14pt" panose="020B0604020202020204" charset="0"/>
              <a:ea typeface="+mn-ea"/>
              <a:cs typeface="+mn-cs"/>
            </a:endParaRPr>
          </a:p>
        </p:txBody>
      </p:sp>
      <p:grpSp>
        <p:nvGrpSpPr>
          <p:cNvPr id="92" name="Groupe 91">
            <a:extLst>
              <a:ext uri="{FF2B5EF4-FFF2-40B4-BE49-F238E27FC236}">
                <a16:creationId xmlns:a16="http://schemas.microsoft.com/office/drawing/2014/main" id="{F31FC883-96FF-76E0-AB25-03987F229AD5}"/>
              </a:ext>
            </a:extLst>
          </p:cNvPr>
          <p:cNvGrpSpPr/>
          <p:nvPr/>
        </p:nvGrpSpPr>
        <p:grpSpPr>
          <a:xfrm>
            <a:off x="9868353" y="1603904"/>
            <a:ext cx="1804424" cy="4437031"/>
            <a:chOff x="281878" y="1435864"/>
            <a:chExt cx="3873912" cy="4437031"/>
          </a:xfrm>
          <a:solidFill>
            <a:srgbClr val="E340C2"/>
          </a:solidFill>
        </p:grpSpPr>
        <p:sp>
          <p:nvSpPr>
            <p:cNvPr id="93" name="Shape 10">
              <a:extLst>
                <a:ext uri="{FF2B5EF4-FFF2-40B4-BE49-F238E27FC236}">
                  <a16:creationId xmlns:a16="http://schemas.microsoft.com/office/drawing/2014/main" id="{42E298F7-48DA-E62D-4853-A85835DC4542}"/>
                </a:ext>
              </a:extLst>
            </p:cNvPr>
            <p:cNvSpPr/>
            <p:nvPr/>
          </p:nvSpPr>
          <p:spPr>
            <a:xfrm>
              <a:off x="281885" y="2072931"/>
              <a:ext cx="3873903" cy="274321"/>
            </a:xfrm>
            <a:prstGeom prst="rect">
              <a:avLst/>
            </a:prstGeom>
            <a:grpFill/>
            <a:ln w="6350">
              <a:solidFill>
                <a:srgbClr val="605AA2">
                  <a:alpha val="55000"/>
                </a:srgbClr>
              </a:solidFill>
              <a:prstDash val="solid"/>
            </a:ln>
          </p:spPr>
          <p:txBody>
            <a:bodyPr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M Sans 14pt" panose="020B0604020202020204" charset="0"/>
                <a:ea typeface="+mn-ea"/>
                <a:cs typeface="+mn-cs"/>
              </a:endParaRPr>
            </a:p>
          </p:txBody>
        </p:sp>
        <p:sp>
          <p:nvSpPr>
            <p:cNvPr id="94" name="Shape 10">
              <a:extLst>
                <a:ext uri="{FF2B5EF4-FFF2-40B4-BE49-F238E27FC236}">
                  <a16:creationId xmlns:a16="http://schemas.microsoft.com/office/drawing/2014/main" id="{084B00D0-D451-FF35-4E2D-79015AB7539B}"/>
                </a:ext>
              </a:extLst>
            </p:cNvPr>
            <p:cNvSpPr/>
            <p:nvPr/>
          </p:nvSpPr>
          <p:spPr>
            <a:xfrm>
              <a:off x="281887" y="2390616"/>
              <a:ext cx="3873903" cy="274321"/>
            </a:xfrm>
            <a:prstGeom prst="rect">
              <a:avLst/>
            </a:prstGeom>
            <a:grpFill/>
            <a:ln w="6350">
              <a:solidFill>
                <a:srgbClr val="605AA2">
                  <a:alpha val="55000"/>
                </a:srgbClr>
              </a:solidFill>
              <a:prstDash val="solid"/>
            </a:ln>
          </p:spPr>
          <p:txBody>
            <a:bodyPr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M Sans 14pt" panose="020B0604020202020204" charset="0"/>
                <a:ea typeface="+mn-ea"/>
                <a:cs typeface="+mn-cs"/>
              </a:endParaRPr>
            </a:p>
          </p:txBody>
        </p:sp>
        <p:sp>
          <p:nvSpPr>
            <p:cNvPr id="95" name="Shape 10">
              <a:extLst>
                <a:ext uri="{FF2B5EF4-FFF2-40B4-BE49-F238E27FC236}">
                  <a16:creationId xmlns:a16="http://schemas.microsoft.com/office/drawing/2014/main" id="{8FBC9C5C-5015-69B0-777F-27E994C1EF01}"/>
                </a:ext>
              </a:extLst>
            </p:cNvPr>
            <p:cNvSpPr/>
            <p:nvPr/>
          </p:nvSpPr>
          <p:spPr>
            <a:xfrm>
              <a:off x="281884" y="2708301"/>
              <a:ext cx="3873903" cy="274321"/>
            </a:xfrm>
            <a:prstGeom prst="rect">
              <a:avLst/>
            </a:prstGeom>
            <a:grpFill/>
            <a:ln w="6350">
              <a:solidFill>
                <a:srgbClr val="605AA2">
                  <a:alpha val="55000"/>
                </a:srgbClr>
              </a:solidFill>
              <a:prstDash val="solid"/>
            </a:ln>
          </p:spPr>
          <p:txBody>
            <a:bodyPr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M Sans 14pt" panose="020B0604020202020204" charset="0"/>
                <a:ea typeface="+mn-ea"/>
                <a:cs typeface="+mn-cs"/>
              </a:endParaRPr>
            </a:p>
          </p:txBody>
        </p:sp>
        <p:sp>
          <p:nvSpPr>
            <p:cNvPr id="96" name="Shape 10">
              <a:extLst>
                <a:ext uri="{FF2B5EF4-FFF2-40B4-BE49-F238E27FC236}">
                  <a16:creationId xmlns:a16="http://schemas.microsoft.com/office/drawing/2014/main" id="{87F96302-3F27-5FBE-B32F-BB7841E1371E}"/>
                </a:ext>
              </a:extLst>
            </p:cNvPr>
            <p:cNvSpPr/>
            <p:nvPr/>
          </p:nvSpPr>
          <p:spPr>
            <a:xfrm>
              <a:off x="281883" y="3025986"/>
              <a:ext cx="3873903" cy="274321"/>
            </a:xfrm>
            <a:prstGeom prst="rect">
              <a:avLst/>
            </a:prstGeom>
            <a:grpFill/>
            <a:ln w="6350">
              <a:solidFill>
                <a:srgbClr val="605AA2">
                  <a:alpha val="55000"/>
                </a:srgbClr>
              </a:solidFill>
              <a:prstDash val="solid"/>
            </a:ln>
          </p:spPr>
          <p:txBody>
            <a:bodyPr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M Sans 14pt" panose="020B0604020202020204" charset="0"/>
                <a:ea typeface="+mn-ea"/>
                <a:cs typeface="+mn-cs"/>
              </a:endParaRPr>
            </a:p>
          </p:txBody>
        </p:sp>
        <p:sp>
          <p:nvSpPr>
            <p:cNvPr id="97" name="Shape 10">
              <a:extLst>
                <a:ext uri="{FF2B5EF4-FFF2-40B4-BE49-F238E27FC236}">
                  <a16:creationId xmlns:a16="http://schemas.microsoft.com/office/drawing/2014/main" id="{B7012F24-29B0-24B8-7CA2-725CBBAE0AB3}"/>
                </a:ext>
              </a:extLst>
            </p:cNvPr>
            <p:cNvSpPr/>
            <p:nvPr/>
          </p:nvSpPr>
          <p:spPr>
            <a:xfrm>
              <a:off x="281882" y="3347065"/>
              <a:ext cx="3873903" cy="274321"/>
            </a:xfrm>
            <a:prstGeom prst="rect">
              <a:avLst/>
            </a:prstGeom>
            <a:grpFill/>
            <a:ln w="6350">
              <a:solidFill>
                <a:srgbClr val="605AA2">
                  <a:alpha val="55000"/>
                </a:srgbClr>
              </a:solidFill>
              <a:prstDash val="solid"/>
            </a:ln>
          </p:spPr>
          <p:txBody>
            <a:bodyPr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M Sans 14pt" panose="020B0604020202020204" charset="0"/>
                <a:ea typeface="+mn-ea"/>
                <a:cs typeface="+mn-cs"/>
              </a:endParaRPr>
            </a:p>
          </p:txBody>
        </p:sp>
        <p:sp>
          <p:nvSpPr>
            <p:cNvPr id="98" name="Shape 10">
              <a:extLst>
                <a:ext uri="{FF2B5EF4-FFF2-40B4-BE49-F238E27FC236}">
                  <a16:creationId xmlns:a16="http://schemas.microsoft.com/office/drawing/2014/main" id="{A5C2A613-3BDD-BFBB-7A6B-D16A4541CD71}"/>
                </a:ext>
              </a:extLst>
            </p:cNvPr>
            <p:cNvSpPr/>
            <p:nvPr/>
          </p:nvSpPr>
          <p:spPr>
            <a:xfrm>
              <a:off x="281887" y="3668144"/>
              <a:ext cx="3873903" cy="274321"/>
            </a:xfrm>
            <a:prstGeom prst="rect">
              <a:avLst/>
            </a:prstGeom>
            <a:grpFill/>
            <a:ln w="6350">
              <a:solidFill>
                <a:srgbClr val="605AA2">
                  <a:alpha val="55000"/>
                </a:srgbClr>
              </a:solidFill>
              <a:prstDash val="solid"/>
            </a:ln>
          </p:spPr>
          <p:txBody>
            <a:bodyPr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M Sans 14pt" panose="020B0604020202020204" charset="0"/>
                <a:ea typeface="+mn-ea"/>
                <a:cs typeface="+mn-cs"/>
              </a:endParaRPr>
            </a:p>
          </p:txBody>
        </p:sp>
        <p:sp>
          <p:nvSpPr>
            <p:cNvPr id="99" name="Shape 10">
              <a:extLst>
                <a:ext uri="{FF2B5EF4-FFF2-40B4-BE49-F238E27FC236}">
                  <a16:creationId xmlns:a16="http://schemas.microsoft.com/office/drawing/2014/main" id="{8779E45E-BCA2-E2FD-BF72-D1FF78361301}"/>
                </a:ext>
              </a:extLst>
            </p:cNvPr>
            <p:cNvSpPr/>
            <p:nvPr/>
          </p:nvSpPr>
          <p:spPr>
            <a:xfrm>
              <a:off x="281887" y="3985829"/>
              <a:ext cx="3873903" cy="274321"/>
            </a:xfrm>
            <a:prstGeom prst="rect">
              <a:avLst/>
            </a:prstGeom>
            <a:grpFill/>
            <a:ln w="6350">
              <a:solidFill>
                <a:srgbClr val="605AA2">
                  <a:alpha val="55000"/>
                </a:srgbClr>
              </a:solidFill>
              <a:prstDash val="solid"/>
            </a:ln>
          </p:spPr>
          <p:txBody>
            <a:bodyPr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M Sans 14pt" panose="020B0604020202020204" charset="0"/>
                <a:ea typeface="+mn-ea"/>
                <a:cs typeface="+mn-cs"/>
              </a:endParaRPr>
            </a:p>
          </p:txBody>
        </p:sp>
        <p:sp>
          <p:nvSpPr>
            <p:cNvPr id="100" name="Shape 10">
              <a:extLst>
                <a:ext uri="{FF2B5EF4-FFF2-40B4-BE49-F238E27FC236}">
                  <a16:creationId xmlns:a16="http://schemas.microsoft.com/office/drawing/2014/main" id="{7A322C4C-CAB7-1103-F46C-3E7839E4C168}"/>
                </a:ext>
              </a:extLst>
            </p:cNvPr>
            <p:cNvSpPr/>
            <p:nvPr/>
          </p:nvSpPr>
          <p:spPr>
            <a:xfrm>
              <a:off x="281887" y="4306908"/>
              <a:ext cx="3873903" cy="274321"/>
            </a:xfrm>
            <a:prstGeom prst="rect">
              <a:avLst/>
            </a:prstGeom>
            <a:grpFill/>
            <a:ln w="6350">
              <a:solidFill>
                <a:srgbClr val="605AA2">
                  <a:alpha val="55000"/>
                </a:srgbClr>
              </a:solidFill>
              <a:prstDash val="solid"/>
            </a:ln>
          </p:spPr>
          <p:txBody>
            <a:bodyPr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M Sans 14pt" panose="020B0604020202020204" charset="0"/>
                <a:ea typeface="+mn-ea"/>
                <a:cs typeface="+mn-cs"/>
              </a:endParaRPr>
            </a:p>
          </p:txBody>
        </p:sp>
        <p:sp>
          <p:nvSpPr>
            <p:cNvPr id="101" name="Shape 10">
              <a:extLst>
                <a:ext uri="{FF2B5EF4-FFF2-40B4-BE49-F238E27FC236}">
                  <a16:creationId xmlns:a16="http://schemas.microsoft.com/office/drawing/2014/main" id="{A560DA9C-6F5D-7CC1-64A4-8F0DCAA25A67}"/>
                </a:ext>
              </a:extLst>
            </p:cNvPr>
            <p:cNvSpPr/>
            <p:nvPr/>
          </p:nvSpPr>
          <p:spPr>
            <a:xfrm>
              <a:off x="281887" y="4627987"/>
              <a:ext cx="3873903" cy="274321"/>
            </a:xfrm>
            <a:prstGeom prst="rect">
              <a:avLst/>
            </a:prstGeom>
            <a:grpFill/>
            <a:ln w="6350">
              <a:solidFill>
                <a:srgbClr val="605AA2">
                  <a:alpha val="55000"/>
                </a:srgbClr>
              </a:solidFill>
              <a:prstDash val="solid"/>
            </a:ln>
          </p:spPr>
          <p:txBody>
            <a:bodyPr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M Sans 14pt" panose="020B0604020202020204" charset="0"/>
                <a:ea typeface="+mn-ea"/>
                <a:cs typeface="+mn-cs"/>
              </a:endParaRPr>
            </a:p>
          </p:txBody>
        </p:sp>
        <p:sp>
          <p:nvSpPr>
            <p:cNvPr id="102" name="Shape 10">
              <a:extLst>
                <a:ext uri="{FF2B5EF4-FFF2-40B4-BE49-F238E27FC236}">
                  <a16:creationId xmlns:a16="http://schemas.microsoft.com/office/drawing/2014/main" id="{3FB0C138-E15F-F444-B193-F77013F10F5B}"/>
                </a:ext>
              </a:extLst>
            </p:cNvPr>
            <p:cNvSpPr/>
            <p:nvPr/>
          </p:nvSpPr>
          <p:spPr>
            <a:xfrm>
              <a:off x="281881" y="4945672"/>
              <a:ext cx="3873903" cy="274321"/>
            </a:xfrm>
            <a:prstGeom prst="rect">
              <a:avLst/>
            </a:prstGeom>
            <a:grpFill/>
            <a:ln w="6350">
              <a:solidFill>
                <a:srgbClr val="605AA2">
                  <a:alpha val="55000"/>
                </a:srgbClr>
              </a:solidFill>
              <a:prstDash val="solid"/>
            </a:ln>
          </p:spPr>
          <p:txBody>
            <a:bodyPr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M Sans 14pt" panose="020B0604020202020204" charset="0"/>
                <a:ea typeface="+mn-ea"/>
                <a:cs typeface="+mn-cs"/>
              </a:endParaRPr>
            </a:p>
          </p:txBody>
        </p:sp>
        <p:sp>
          <p:nvSpPr>
            <p:cNvPr id="103" name="Shape 10">
              <a:extLst>
                <a:ext uri="{FF2B5EF4-FFF2-40B4-BE49-F238E27FC236}">
                  <a16:creationId xmlns:a16="http://schemas.microsoft.com/office/drawing/2014/main" id="{B1341CB5-EE4A-84AA-303B-F137620B27A6}"/>
                </a:ext>
              </a:extLst>
            </p:cNvPr>
            <p:cNvSpPr/>
            <p:nvPr/>
          </p:nvSpPr>
          <p:spPr>
            <a:xfrm>
              <a:off x="281880" y="5272123"/>
              <a:ext cx="3873903" cy="274321"/>
            </a:xfrm>
            <a:prstGeom prst="rect">
              <a:avLst/>
            </a:prstGeom>
            <a:grpFill/>
            <a:ln w="6350">
              <a:solidFill>
                <a:srgbClr val="605AA2">
                  <a:alpha val="55000"/>
                </a:srgbClr>
              </a:solidFill>
              <a:prstDash val="solid"/>
            </a:ln>
          </p:spPr>
          <p:txBody>
            <a:bodyPr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M Sans 14pt" panose="020B0604020202020204" charset="0"/>
                <a:ea typeface="+mn-ea"/>
                <a:cs typeface="+mn-cs"/>
              </a:endParaRPr>
            </a:p>
          </p:txBody>
        </p:sp>
        <p:sp>
          <p:nvSpPr>
            <p:cNvPr id="104" name="Shape 10">
              <a:extLst>
                <a:ext uri="{FF2B5EF4-FFF2-40B4-BE49-F238E27FC236}">
                  <a16:creationId xmlns:a16="http://schemas.microsoft.com/office/drawing/2014/main" id="{2AC3EDB1-BCA6-7120-C14A-C715E09829F9}"/>
                </a:ext>
              </a:extLst>
            </p:cNvPr>
            <p:cNvSpPr/>
            <p:nvPr/>
          </p:nvSpPr>
          <p:spPr>
            <a:xfrm>
              <a:off x="281879" y="5598574"/>
              <a:ext cx="3873903" cy="274321"/>
            </a:xfrm>
            <a:prstGeom prst="rect">
              <a:avLst/>
            </a:prstGeom>
            <a:grpFill/>
            <a:ln w="6350">
              <a:solidFill>
                <a:srgbClr val="605AA2">
                  <a:alpha val="55000"/>
                </a:srgbClr>
              </a:solidFill>
              <a:prstDash val="solid"/>
            </a:ln>
          </p:spPr>
          <p:txBody>
            <a:bodyPr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M Sans 14pt" panose="020B0604020202020204" charset="0"/>
                  <a:ea typeface="+mn-ea"/>
                  <a:cs typeface="+mn-cs"/>
                </a:rPr>
                <a:t>Option</a:t>
              </a:r>
            </a:p>
          </p:txBody>
        </p:sp>
        <p:sp>
          <p:nvSpPr>
            <p:cNvPr id="105" name="Shape 10">
              <a:extLst>
                <a:ext uri="{FF2B5EF4-FFF2-40B4-BE49-F238E27FC236}">
                  <a16:creationId xmlns:a16="http://schemas.microsoft.com/office/drawing/2014/main" id="{2E8540DD-A80E-C2DF-39C6-173D55BDDBC9}"/>
                </a:ext>
              </a:extLst>
            </p:cNvPr>
            <p:cNvSpPr/>
            <p:nvPr/>
          </p:nvSpPr>
          <p:spPr>
            <a:xfrm>
              <a:off x="281878" y="1751852"/>
              <a:ext cx="3873903" cy="274321"/>
            </a:xfrm>
            <a:prstGeom prst="rect">
              <a:avLst/>
            </a:prstGeom>
            <a:grpFill/>
            <a:ln w="6350">
              <a:solidFill>
                <a:srgbClr val="605AA2">
                  <a:alpha val="55000"/>
                </a:srgbClr>
              </a:solidFill>
              <a:prstDash val="solid"/>
            </a:ln>
          </p:spPr>
          <p:txBody>
            <a:bodyPr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M Sans 14pt" panose="020B0604020202020204" charset="0"/>
                <a:ea typeface="+mn-ea"/>
                <a:cs typeface="+mn-cs"/>
              </a:endParaRPr>
            </a:p>
          </p:txBody>
        </p:sp>
        <p:sp>
          <p:nvSpPr>
            <p:cNvPr id="106" name="Shape 10">
              <a:extLst>
                <a:ext uri="{FF2B5EF4-FFF2-40B4-BE49-F238E27FC236}">
                  <a16:creationId xmlns:a16="http://schemas.microsoft.com/office/drawing/2014/main" id="{5B17DA7F-96B9-AC30-FB81-A34BFD41C028}"/>
                </a:ext>
              </a:extLst>
            </p:cNvPr>
            <p:cNvSpPr/>
            <p:nvPr/>
          </p:nvSpPr>
          <p:spPr>
            <a:xfrm>
              <a:off x="281887" y="1435864"/>
              <a:ext cx="3873903" cy="274321"/>
            </a:xfrm>
            <a:prstGeom prst="rect">
              <a:avLst/>
            </a:prstGeom>
            <a:grpFill/>
            <a:ln w="6350">
              <a:solidFill>
                <a:srgbClr val="605AA2">
                  <a:alpha val="55000"/>
                </a:srgbClr>
              </a:solidFill>
              <a:prstDash val="solid"/>
            </a:ln>
          </p:spPr>
          <p:txBody>
            <a:bodyPr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M Sans 14pt" panose="020B0604020202020204" charset="0"/>
                <a:ea typeface="+mn-ea"/>
                <a:cs typeface="+mn-cs"/>
              </a:endParaRPr>
            </a:p>
          </p:txBody>
        </p:sp>
      </p:grpSp>
      <p:sp>
        <p:nvSpPr>
          <p:cNvPr id="107" name="Shape 10">
            <a:extLst>
              <a:ext uri="{FF2B5EF4-FFF2-40B4-BE49-F238E27FC236}">
                <a16:creationId xmlns:a16="http://schemas.microsoft.com/office/drawing/2014/main" id="{D5D55253-CA7B-DB1B-0D81-B5CFC03B6FAE}"/>
              </a:ext>
            </a:extLst>
          </p:cNvPr>
          <p:cNvSpPr/>
          <p:nvPr/>
        </p:nvSpPr>
        <p:spPr>
          <a:xfrm>
            <a:off x="9868352" y="1191331"/>
            <a:ext cx="1804419" cy="365816"/>
          </a:xfrm>
          <a:prstGeom prst="rect">
            <a:avLst/>
          </a:prstGeom>
          <a:solidFill>
            <a:schemeClr val="bg1"/>
          </a:solidFill>
          <a:ln w="6350">
            <a:solidFill>
              <a:srgbClr val="605AA2">
                <a:alpha val="55000"/>
              </a:srgbClr>
            </a:solidFill>
            <a:prstDash val="solid"/>
          </a:ln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M Sans 14pt" panose="020B0604020202020204" charset="0"/>
              <a:ea typeface="+mn-ea"/>
              <a:cs typeface="+mn-cs"/>
            </a:endParaRPr>
          </a:p>
        </p:txBody>
      </p:sp>
      <p:pic>
        <p:nvPicPr>
          <p:cNvPr id="109" name="Picture 4" descr="Mistral AI : 1,7 milliard d'euros pour bâtir un champion européen de  l'intelligence artificielle - Scala Patrimoine">
            <a:extLst>
              <a:ext uri="{FF2B5EF4-FFF2-40B4-BE49-F238E27FC236}">
                <a16:creationId xmlns:a16="http://schemas.microsoft.com/office/drawing/2014/main" id="{33C81352-9E5C-658D-EF58-80458A656C8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98855" y="1269574"/>
            <a:ext cx="826430" cy="209330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1" name="Picture 2" descr="Dust AI - Plateforme IA française pour entreprises - FrenchTools">
            <a:extLst>
              <a:ext uri="{FF2B5EF4-FFF2-40B4-BE49-F238E27FC236}">
                <a16:creationId xmlns:a16="http://schemas.microsoft.com/office/drawing/2014/main" id="{C10510B7-7C05-5C58-4517-A31D79BD48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01692" y="1234696"/>
            <a:ext cx="779247" cy="299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ow to get (and ace) interviews at OpenAI! – Harvard FAS | Mignone Center  for Career Success">
            <a:extLst>
              <a:ext uri="{FF2B5EF4-FFF2-40B4-BE49-F238E27FC236}">
                <a16:creationId xmlns:a16="http://schemas.microsoft.com/office/drawing/2014/main" id="{F786E4CC-BD27-EC6C-8947-2403D1E842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16953" y="1294323"/>
            <a:ext cx="500001" cy="180000"/>
          </a:xfrm>
          <a:prstGeom prst="roundRect">
            <a:avLst>
              <a:gd name="adj" fmla="val 7304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ourquoi Claude surclasse ChatGPT ⚡">
            <a:extLst>
              <a:ext uri="{FF2B5EF4-FFF2-40B4-BE49-F238E27FC236}">
                <a16:creationId xmlns:a16="http://schemas.microsoft.com/office/drawing/2014/main" id="{23CEB38C-B1DF-5011-35B0-FFB0D49EE96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27213" y="1298904"/>
            <a:ext cx="772389" cy="180000"/>
          </a:xfrm>
          <a:prstGeom prst="roundRect">
            <a:avLst>
              <a:gd name="adj" fmla="val 7676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3" name="Image 112">
            <a:extLst>
              <a:ext uri="{FF2B5EF4-FFF2-40B4-BE49-F238E27FC236}">
                <a16:creationId xmlns:a16="http://schemas.microsoft.com/office/drawing/2014/main" id="{4478AA53-5AE5-B770-37FF-503082C05C97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1124" y="1234696"/>
            <a:ext cx="1299571" cy="27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4106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082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8052BDB-5A91-1302-0F6C-1E4BC33777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B579AF16-2CA2-7BB5-98EB-C6D9C42AA574}"/>
              </a:ext>
            </a:extLst>
          </p:cNvPr>
          <p:cNvSpPr/>
          <p:nvPr/>
        </p:nvSpPr>
        <p:spPr>
          <a:xfrm>
            <a:off x="5391008" y="2035794"/>
            <a:ext cx="3112159" cy="2425578"/>
          </a:xfrm>
          <a:prstGeom prst="roundRect">
            <a:avLst>
              <a:gd name="adj" fmla="val 6795"/>
            </a:avLst>
          </a:prstGeom>
          <a:solidFill>
            <a:srgbClr val="1D0F33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E43E60"/>
              </a:solidFill>
              <a:effectLst/>
              <a:uLnTx/>
              <a:uFillTx/>
              <a:latin typeface="DM Sans 14pt" panose="020B060402020202020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E43E60"/>
              </a:solidFill>
              <a:effectLst/>
              <a:uLnTx/>
              <a:uFillTx/>
              <a:latin typeface="DM Sans 14pt" panose="020B060402020202020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srgbClr val="CEAA6B"/>
              </a:solidFill>
              <a:effectLst/>
              <a:uLnTx/>
              <a:uFillTx/>
              <a:latin typeface="DM Sans 14pt" panose="020B060402020202020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FFDA76"/>
                    </a:gs>
                    <a:gs pos="33333">
                      <a:srgbClr val="FFA343"/>
                    </a:gs>
                    <a:gs pos="66667">
                      <a:srgbClr val="F3005D"/>
                    </a:gs>
                    <a:gs pos="100000">
                      <a:srgbClr val="C61AB7"/>
                    </a:gs>
                  </a:gsLst>
                  <a:lin ang="0" scaled="1"/>
                </a:gradFill>
                <a:effectLst/>
                <a:uLnTx/>
                <a:uFillTx/>
                <a:latin typeface="DM Sans 14pt" panose="020B0604020202020204" charset="0"/>
                <a:ea typeface="Trebuchet MS"/>
                <a:cs typeface="Trebuchet MS"/>
              </a:rPr>
              <a:t>AGENT CONVERSATIONNEL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srgbClr val="CEAA6B"/>
              </a:solidFill>
              <a:effectLst/>
              <a:uLnTx/>
              <a:uFillTx/>
              <a:latin typeface="DM Sans 14pt" panose="020B060402020202020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E43E60"/>
              </a:solidFill>
              <a:effectLst/>
              <a:uLnTx/>
              <a:uFillTx/>
              <a:latin typeface="DM Sans 14pt" panose="020B060402020202020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E43E60"/>
              </a:solidFill>
              <a:effectLst/>
              <a:uLnTx/>
              <a:uFillTx/>
              <a:latin typeface="DM Sans 14pt" panose="020B060402020202020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M Sans 14pt" panose="020B0604020202020204" charset="0"/>
                <a:ea typeface="+mn-ea"/>
                <a:cs typeface="+mn-cs"/>
              </a:rPr>
              <a:t>Installation du </a:t>
            </a:r>
            <a:r>
              <a:rPr kumimoji="0" lang="fr-FR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M Sans 14pt" panose="020B0604020202020204" charset="0"/>
                <a:ea typeface="+mn-ea"/>
                <a:cs typeface="+mn-cs"/>
              </a:rPr>
              <a:t>chat d’entreprise connecté à vos bases de connaissance et au web</a:t>
            </a: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M Sans 14pt" panose="020B0604020202020204" charset="0"/>
              <a:ea typeface="+mn-ea"/>
              <a:cs typeface="+mn-cs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6EFA5891-38FA-D75C-8558-5F41443F48C7}"/>
              </a:ext>
            </a:extLst>
          </p:cNvPr>
          <p:cNvSpPr/>
          <p:nvPr/>
        </p:nvSpPr>
        <p:spPr>
          <a:xfrm>
            <a:off x="2825868" y="2035794"/>
            <a:ext cx="2335804" cy="2425578"/>
          </a:xfrm>
          <a:prstGeom prst="roundRect">
            <a:avLst>
              <a:gd name="adj" fmla="val 6795"/>
            </a:avLst>
          </a:prstGeom>
          <a:solidFill>
            <a:srgbClr val="1D0F33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>
              <a:defRPr/>
            </a:pPr>
            <a:endParaRPr lang="fr-FR" sz="1200" dirty="0">
              <a:solidFill>
                <a:srgbClr val="E43E60"/>
              </a:solidFill>
              <a:latin typeface="DM Sans 14pt" panose="020B0604020202020204" charset="0"/>
            </a:endParaRPr>
          </a:p>
          <a:p>
            <a:pPr lvl="0" algn="ctr">
              <a:defRPr/>
            </a:pPr>
            <a:endParaRPr lang="fr-FR" sz="1200" b="1" dirty="0">
              <a:solidFill>
                <a:srgbClr val="E43E60"/>
              </a:solidFill>
              <a:latin typeface="DM Sans 14pt" panose="020B0604020202020204" charset="0"/>
              <a:ea typeface="Trebuchet MS"/>
              <a:cs typeface="Trebuchet MS"/>
            </a:endParaRPr>
          </a:p>
          <a:p>
            <a:pPr lvl="0" algn="ctr">
              <a:defRPr/>
            </a:pPr>
            <a:endParaRPr lang="fr-FR" sz="1600" b="1" dirty="0">
              <a:gradFill>
                <a:gsLst>
                  <a:gs pos="0">
                    <a:srgbClr val="FFDA76"/>
                  </a:gs>
                  <a:gs pos="33333">
                    <a:srgbClr val="FFA343"/>
                  </a:gs>
                  <a:gs pos="66667">
                    <a:srgbClr val="F3005D"/>
                  </a:gs>
                  <a:gs pos="100000">
                    <a:srgbClr val="C61AB7"/>
                  </a:gs>
                </a:gsLst>
                <a:lin ang="0" scaled="1"/>
              </a:gradFill>
              <a:latin typeface="DM Sans 14pt" panose="020B0604020202020204" charset="0"/>
              <a:ea typeface="Trebuchet MS"/>
              <a:cs typeface="Trebuchet MS"/>
            </a:endParaRPr>
          </a:p>
          <a:p>
            <a:pPr lvl="0" algn="ctr">
              <a:defRPr/>
            </a:pPr>
            <a:r>
              <a:rPr lang="fr-FR" sz="1600" b="1" dirty="0">
                <a:gradFill>
                  <a:gsLst>
                    <a:gs pos="0">
                      <a:srgbClr val="FFDA76"/>
                    </a:gs>
                    <a:gs pos="33333">
                      <a:srgbClr val="FFA343"/>
                    </a:gs>
                    <a:gs pos="66667">
                      <a:srgbClr val="F3005D"/>
                    </a:gs>
                    <a:gs pos="100000">
                      <a:srgbClr val="C61AB7"/>
                    </a:gs>
                  </a:gsLst>
                  <a:lin ang="0" scaled="1"/>
                </a:gradFill>
                <a:latin typeface="DM Sans 14pt" panose="020B0604020202020204" charset="0"/>
                <a:ea typeface="Trebuchet MS"/>
                <a:cs typeface="Trebuchet MS"/>
              </a:rPr>
              <a:t>SMARTLABS</a:t>
            </a:r>
            <a:endParaRPr lang="fr-FR" sz="1600" b="1" dirty="0">
              <a:solidFill>
                <a:srgbClr val="CEAA6B"/>
              </a:solidFill>
              <a:latin typeface="DM Sans 14pt" panose="020B0604020202020204" charset="0"/>
            </a:endParaRPr>
          </a:p>
          <a:p>
            <a:pPr lvl="0" algn="ctr">
              <a:defRPr/>
            </a:pPr>
            <a:endParaRPr lang="fr-FR" sz="1200" dirty="0">
              <a:solidFill>
                <a:srgbClr val="E43E60"/>
              </a:solidFill>
              <a:latin typeface="DM Sans 14pt" panose="020B0604020202020204" charset="0"/>
            </a:endParaRPr>
          </a:p>
          <a:p>
            <a:pPr lvl="0" algn="ctr">
              <a:defRPr/>
            </a:pPr>
            <a:endParaRPr lang="fr-FR" sz="1200" dirty="0">
              <a:solidFill>
                <a:srgbClr val="E43E60"/>
              </a:solidFill>
              <a:latin typeface="DM Sans 14pt" panose="020B0604020202020204" charset="0"/>
            </a:endParaRPr>
          </a:p>
          <a:p>
            <a:pPr algn="ctr"/>
            <a:r>
              <a:rPr lang="fr-FR" sz="1200" dirty="0">
                <a:solidFill>
                  <a:schemeClr val="bg1"/>
                </a:solidFill>
                <a:latin typeface="DM Sans 14pt" panose="020B0604020202020204" charset="0"/>
                <a:ea typeface="Nunito" pitchFamily="34" charset="-122"/>
                <a:cs typeface="Nunito" pitchFamily="34" charset="-120"/>
              </a:rPr>
              <a:t>Analyse des outils et processus à optimiser. Et co-construction des solutions avec vos équipes (adhésion)</a:t>
            </a:r>
          </a:p>
        </p:txBody>
      </p:sp>
      <p:sp>
        <p:nvSpPr>
          <p:cNvPr id="25" name="Shape 4">
            <a:extLst>
              <a:ext uri="{FF2B5EF4-FFF2-40B4-BE49-F238E27FC236}">
                <a16:creationId xmlns:a16="http://schemas.microsoft.com/office/drawing/2014/main" id="{1C50E1C7-50B1-45FB-B609-ECA358A54174}"/>
              </a:ext>
            </a:extLst>
          </p:cNvPr>
          <p:cNvSpPr/>
          <p:nvPr/>
        </p:nvSpPr>
        <p:spPr>
          <a:xfrm>
            <a:off x="281887" y="6325762"/>
            <a:ext cx="11567476" cy="0"/>
          </a:xfrm>
          <a:prstGeom prst="line">
            <a:avLst/>
          </a:prstGeom>
          <a:noFill/>
          <a:ln w="12700">
            <a:solidFill>
              <a:schemeClr val="bg1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yne Medium" panose="020B0604020202020204" charset="0"/>
              <a:ea typeface="+mn-ea"/>
              <a:cs typeface="+mn-cs"/>
            </a:endParaRPr>
          </a:p>
        </p:txBody>
      </p:sp>
      <p:pic>
        <p:nvPicPr>
          <p:cNvPr id="27" name="Image 26" descr="Une image contenant Police, texte, Graphique, logo&#10;&#10;Le contenu généré par l’IA peut être incorrect.">
            <a:extLst>
              <a:ext uri="{FF2B5EF4-FFF2-40B4-BE49-F238E27FC236}">
                <a16:creationId xmlns:a16="http://schemas.microsoft.com/office/drawing/2014/main" id="{1BB96B12-3590-3425-B429-EF358E12CE1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760910" y="6441507"/>
            <a:ext cx="1083754" cy="201940"/>
          </a:xfrm>
          <a:prstGeom prst="rect">
            <a:avLst/>
          </a:prstGeom>
        </p:spPr>
      </p:pic>
      <p:sp>
        <p:nvSpPr>
          <p:cNvPr id="51" name="Text 5">
            <a:extLst>
              <a:ext uri="{FF2B5EF4-FFF2-40B4-BE49-F238E27FC236}">
                <a16:creationId xmlns:a16="http://schemas.microsoft.com/office/drawing/2014/main" id="{518A98D9-9382-B55E-6197-15D48428D742}"/>
              </a:ext>
            </a:extLst>
          </p:cNvPr>
          <p:cNvSpPr/>
          <p:nvPr/>
        </p:nvSpPr>
        <p:spPr>
          <a:xfrm>
            <a:off x="281886" y="6369127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5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yne Medium" panose="020B0604020202020204" charset="0"/>
                <a:ea typeface="Calibri" pitchFamily="34" charset="-122"/>
                <a:cs typeface="Calibri" pitchFamily="34" charset="-120"/>
              </a:rPr>
              <a:t>alchimia</a:t>
            </a:r>
            <a:r>
              <a:rPr kumimoji="0" lang="fr-FR" sz="9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yne Medium" panose="020B0604020202020204" charset="0"/>
                <a:ea typeface="Calibri" pitchFamily="34" charset="-122"/>
                <a:cs typeface="Calibri" pitchFamily="34" charset="-120"/>
              </a:rPr>
              <a:t>. OS souverain, conforme.</a:t>
            </a:r>
            <a:endParaRPr kumimoji="0" lang="fr-FR" sz="9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yne Medium" panose="020B0604020202020204" charset="0"/>
              <a:ea typeface="+mn-ea"/>
              <a:cs typeface="+mn-cs"/>
            </a:endParaRPr>
          </a:p>
        </p:txBody>
      </p:sp>
      <p:sp>
        <p:nvSpPr>
          <p:cNvPr id="65" name="Text 1">
            <a:extLst>
              <a:ext uri="{FF2B5EF4-FFF2-40B4-BE49-F238E27FC236}">
                <a16:creationId xmlns:a16="http://schemas.microsoft.com/office/drawing/2014/main" id="{170CBA83-7779-6115-22DD-40714E587189}"/>
              </a:ext>
            </a:extLst>
          </p:cNvPr>
          <p:cNvSpPr/>
          <p:nvPr/>
        </p:nvSpPr>
        <p:spPr>
          <a:xfrm>
            <a:off x="281886" y="87356"/>
            <a:ext cx="10479024" cy="11039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300" normalizeH="0" baseline="0" noProof="0" dirty="0">
                <a:ln>
                  <a:noFill/>
                </a:ln>
                <a:solidFill>
                  <a:srgbClr val="CEAA6B"/>
                </a:solidFill>
                <a:effectLst/>
                <a:uLnTx/>
                <a:uFillTx/>
                <a:latin typeface="Syne Medium" panose="020B0604020202020204" charset="0"/>
                <a:ea typeface="Calibri" pitchFamily="34" charset="-122"/>
                <a:cs typeface="Calibri" pitchFamily="34" charset="-120"/>
              </a:rPr>
              <a:t>_Le process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yne Medium" panose="020B0604020202020204" charset="0"/>
              <a:ea typeface="Calibri" pitchFamily="34" charset="-122"/>
              <a:cs typeface="Calibri" pitchFamily="34" charset="-120"/>
            </a:endParaRPr>
          </a:p>
          <a:p>
            <a:pPr marL="0" marR="0" lvl="0" indent="0" algn="l" defTabSz="914400" rtl="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yne Medium" panose="020B0604020202020204" charset="0"/>
                <a:ea typeface="Calibri" pitchFamily="34" charset="-122"/>
                <a:cs typeface="Calibri" pitchFamily="34" charset="-120"/>
              </a:rPr>
              <a:t>Intégration d’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yne Medium" panose="020B0604020202020204" charset="0"/>
                <a:ea typeface="Calibri" pitchFamily="34" charset="-122"/>
                <a:cs typeface="Calibri" pitchFamily="34" charset="-120"/>
              </a:rPr>
              <a:t>alchimia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yne Medium" panose="020B0604020202020204" charset="0"/>
                <a:ea typeface="Calibri" pitchFamily="34" charset="-122"/>
                <a:cs typeface="Calibri" pitchFamily="34" charset="-120"/>
              </a:rPr>
              <a:t> en ETI / PME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E43E60"/>
              </a:solidFill>
              <a:effectLst/>
              <a:uLnTx/>
              <a:uFillTx/>
              <a:latin typeface="Syne Medium" panose="020B0604020202020204" charset="0"/>
              <a:ea typeface="+mn-ea"/>
              <a:cs typeface="+mn-cs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179A90E-BF14-94F6-B232-000555358314}"/>
              </a:ext>
            </a:extLst>
          </p:cNvPr>
          <p:cNvSpPr/>
          <p:nvPr/>
        </p:nvSpPr>
        <p:spPr>
          <a:xfrm>
            <a:off x="281886" y="2035794"/>
            <a:ext cx="2335804" cy="2425578"/>
          </a:xfrm>
          <a:prstGeom prst="roundRect">
            <a:avLst>
              <a:gd name="adj" fmla="val 6795"/>
            </a:avLst>
          </a:prstGeom>
          <a:solidFill>
            <a:srgbClr val="1D0F33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>
              <a:defRPr/>
            </a:pPr>
            <a:endParaRPr lang="fr-FR" sz="1200" dirty="0">
              <a:solidFill>
                <a:srgbClr val="E43E60"/>
              </a:solidFill>
              <a:latin typeface="DM Sans 14pt" panose="020B0604020202020204" charset="0"/>
            </a:endParaRPr>
          </a:p>
          <a:p>
            <a:pPr lvl="0" algn="ctr">
              <a:defRPr/>
            </a:pPr>
            <a:endParaRPr lang="fr-FR" sz="1200" b="1" dirty="0">
              <a:solidFill>
                <a:srgbClr val="E43E60"/>
              </a:solidFill>
              <a:latin typeface="DM Sans 14pt" panose="020B0604020202020204" charset="0"/>
              <a:ea typeface="Trebuchet MS"/>
              <a:cs typeface="Trebuchet MS"/>
            </a:endParaRPr>
          </a:p>
          <a:p>
            <a:pPr lvl="0" algn="ctr">
              <a:defRPr/>
            </a:pPr>
            <a:endParaRPr lang="fr-FR" sz="1600" b="1" dirty="0">
              <a:gradFill>
                <a:gsLst>
                  <a:gs pos="0">
                    <a:srgbClr val="FFDA76"/>
                  </a:gs>
                  <a:gs pos="33333">
                    <a:srgbClr val="FFA343"/>
                  </a:gs>
                  <a:gs pos="66667">
                    <a:srgbClr val="F3005D"/>
                  </a:gs>
                  <a:gs pos="100000">
                    <a:srgbClr val="C61AB7"/>
                  </a:gs>
                </a:gsLst>
                <a:lin ang="0" scaled="1"/>
              </a:gradFill>
              <a:latin typeface="DM Sans 14pt" panose="020B0604020202020204" charset="0"/>
              <a:ea typeface="Trebuchet MS"/>
              <a:cs typeface="Trebuchet MS"/>
            </a:endParaRPr>
          </a:p>
          <a:p>
            <a:pPr lvl="0" algn="ctr">
              <a:defRPr/>
            </a:pPr>
            <a:r>
              <a:rPr lang="fr-FR" sz="1600" b="1" dirty="0">
                <a:gradFill>
                  <a:gsLst>
                    <a:gs pos="0">
                      <a:srgbClr val="FFDA76"/>
                    </a:gs>
                    <a:gs pos="33333">
                      <a:srgbClr val="FFA343"/>
                    </a:gs>
                    <a:gs pos="66667">
                      <a:srgbClr val="F3005D"/>
                    </a:gs>
                    <a:gs pos="100000">
                      <a:srgbClr val="C61AB7"/>
                    </a:gs>
                  </a:gsLst>
                  <a:lin ang="0" scaled="1"/>
                </a:gradFill>
                <a:latin typeface="DM Sans 14pt" panose="020B0604020202020204" charset="0"/>
                <a:ea typeface="Trebuchet MS"/>
                <a:cs typeface="Trebuchet MS"/>
              </a:rPr>
              <a:t>ACCULTURATION</a:t>
            </a:r>
            <a:endParaRPr lang="fr-FR" sz="1600" b="1" dirty="0">
              <a:solidFill>
                <a:srgbClr val="CEAA6B"/>
              </a:solidFill>
              <a:latin typeface="DM Sans 14pt" panose="020B0604020202020204" charset="0"/>
            </a:endParaRPr>
          </a:p>
          <a:p>
            <a:pPr lvl="0" algn="ctr">
              <a:defRPr/>
            </a:pPr>
            <a:endParaRPr lang="fr-FR" sz="1200" dirty="0">
              <a:solidFill>
                <a:srgbClr val="E43E60"/>
              </a:solidFill>
              <a:latin typeface="DM Sans 14pt" panose="020B0604020202020204" charset="0"/>
            </a:endParaRPr>
          </a:p>
          <a:p>
            <a:pPr lvl="0" algn="ctr">
              <a:defRPr/>
            </a:pPr>
            <a:endParaRPr lang="fr-FR" sz="1200" dirty="0">
              <a:solidFill>
                <a:srgbClr val="E43E60"/>
              </a:solidFill>
              <a:latin typeface="DM Sans 14pt" panose="020B0604020202020204" charset="0"/>
            </a:endParaRPr>
          </a:p>
          <a:p>
            <a:pPr lvl="0" algn="ctr">
              <a:defRPr sz="1800"/>
            </a:pPr>
            <a:r>
              <a:rPr lang="fr-FR" sz="1200" dirty="0">
                <a:solidFill>
                  <a:schemeClr val="bg1"/>
                </a:solidFill>
                <a:latin typeface="DM Sans 14pt" panose="020B0604020202020204" charset="0"/>
              </a:rPr>
              <a:t>Explications des enjeux IA aux Directions Générales et Equipes pour donner du sens</a:t>
            </a:r>
          </a:p>
          <a:p>
            <a:pPr lvl="0" algn="ctr">
              <a:defRPr sz="1800"/>
            </a:pPr>
            <a:r>
              <a:rPr lang="fr-FR" sz="1200" b="1" dirty="0">
                <a:solidFill>
                  <a:schemeClr val="bg1"/>
                </a:solidFill>
                <a:latin typeface="DM Sans 14pt" panose="020B0604020202020204" charset="0"/>
              </a:rPr>
              <a:t>(MASTERCLASS 3h)</a:t>
            </a:r>
            <a:endParaRPr lang="fr-FR" sz="1400" b="1" dirty="0">
              <a:solidFill>
                <a:schemeClr val="bg1"/>
              </a:solidFill>
              <a:latin typeface="DM Sans 14pt" panose="020B0604020202020204" charset="0"/>
            </a:endParaRP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127ABCE1-6675-81FC-0B40-A0F3FCDD1D9B}"/>
              </a:ext>
            </a:extLst>
          </p:cNvPr>
          <p:cNvSpPr/>
          <p:nvPr/>
        </p:nvSpPr>
        <p:spPr>
          <a:xfrm>
            <a:off x="8732503" y="2035941"/>
            <a:ext cx="3112159" cy="2425578"/>
          </a:xfrm>
          <a:prstGeom prst="roundRect">
            <a:avLst>
              <a:gd name="adj" fmla="val 6795"/>
            </a:avLst>
          </a:prstGeom>
          <a:solidFill>
            <a:srgbClr val="1D0F33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E43E60"/>
              </a:solidFill>
              <a:effectLst/>
              <a:uLnTx/>
              <a:uFillTx/>
              <a:latin typeface="DM Sans 14pt" panose="020B060402020202020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E43E60"/>
              </a:solidFill>
              <a:effectLst/>
              <a:uLnTx/>
              <a:uFillTx/>
              <a:latin typeface="DM Sans 14pt" panose="020B060402020202020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srgbClr val="CEAA6B"/>
              </a:solidFill>
              <a:effectLst/>
              <a:uLnTx/>
              <a:uFillTx/>
              <a:latin typeface="DM Sans 14pt" panose="020B060402020202020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FFDA76"/>
                    </a:gs>
                    <a:gs pos="33333">
                      <a:srgbClr val="FFA343"/>
                    </a:gs>
                    <a:gs pos="66667">
                      <a:srgbClr val="F3005D"/>
                    </a:gs>
                    <a:gs pos="100000">
                      <a:srgbClr val="C61AB7"/>
                    </a:gs>
                  </a:gsLst>
                  <a:lin ang="0" scaled="1"/>
                </a:gradFill>
                <a:effectLst/>
                <a:uLnTx/>
                <a:uFillTx/>
                <a:latin typeface="DM Sans 14pt" panose="020B0604020202020204" charset="0"/>
                <a:ea typeface="Trebuchet MS"/>
                <a:cs typeface="Trebuchet MS"/>
              </a:rPr>
              <a:t>AGENTS AUTONOMES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srgbClr val="CEAA6B"/>
              </a:solidFill>
              <a:effectLst/>
              <a:uLnTx/>
              <a:uFillTx/>
              <a:latin typeface="DM Sans 14pt" panose="020B060402020202020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E43E60"/>
              </a:solidFill>
              <a:effectLst/>
              <a:uLnTx/>
              <a:uFillTx/>
              <a:latin typeface="DM Sans 14pt" panose="020B060402020202020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E43E60"/>
              </a:solidFill>
              <a:effectLst/>
              <a:uLnTx/>
              <a:uFillTx/>
              <a:latin typeface="DM Sans 14pt" panose="020B060402020202020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M Sans 14pt" panose="020B0604020202020204" charset="0"/>
                <a:ea typeface="+mn-ea"/>
                <a:cs typeface="+mn-cs"/>
              </a:rPr>
              <a:t>Déploiement d’agents spécialisés, complexes avec amélioration continue, mesure, pilotage et monitoring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EB7734E4-1E46-7C41-F11F-9BBEFBB78B6D}"/>
              </a:ext>
            </a:extLst>
          </p:cNvPr>
          <p:cNvSpPr txBox="1"/>
          <p:nvPr/>
        </p:nvSpPr>
        <p:spPr>
          <a:xfrm>
            <a:off x="409573" y="4849883"/>
            <a:ext cx="1137285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800"/>
            </a:pPr>
            <a:r>
              <a:rPr lang="fr-FR" noProof="0" dirty="0">
                <a:solidFill>
                  <a:schemeClr val="bg1"/>
                </a:solidFill>
                <a:latin typeface="DM Sans 14pt" panose="020B0604020202020204" charset="0"/>
              </a:rPr>
              <a:t>Une montée en puissance</a:t>
            </a:r>
            <a:r>
              <a:rPr lang="fr-FR" b="1" dirty="0">
                <a:gradFill>
                  <a:gsLst>
                    <a:gs pos="0">
                      <a:srgbClr val="FFDA76"/>
                    </a:gs>
                    <a:gs pos="33333">
                      <a:srgbClr val="FFA343"/>
                    </a:gs>
                    <a:gs pos="66667">
                      <a:srgbClr val="F3005D"/>
                    </a:gs>
                    <a:gs pos="100000">
                      <a:srgbClr val="C61AB7"/>
                    </a:gs>
                  </a:gsLst>
                  <a:lin ang="0" scaled="1"/>
                </a:gradFill>
                <a:latin typeface="DM Sans 14pt" panose="020B0604020202020204" charset="0"/>
                <a:ea typeface="Trebuchet MS"/>
                <a:cs typeface="Trebuchet MS"/>
              </a:rPr>
              <a:t> progressive</a:t>
            </a:r>
            <a:r>
              <a:rPr lang="fr-FR" noProof="0" dirty="0">
                <a:solidFill>
                  <a:schemeClr val="bg1"/>
                </a:solidFill>
                <a:latin typeface="DM Sans 14pt" panose="020B0604020202020204" charset="0"/>
              </a:rPr>
              <a:t> de l’IA dans votre entreprise qui laisse </a:t>
            </a:r>
          </a:p>
          <a:p>
            <a:pPr algn="r">
              <a:defRPr sz="1800"/>
            </a:pPr>
            <a:r>
              <a:rPr lang="fr-FR" noProof="0" dirty="0">
                <a:solidFill>
                  <a:schemeClr val="bg1"/>
                </a:solidFill>
                <a:latin typeface="DM Sans 14pt" panose="020B0604020202020204" charset="0"/>
              </a:rPr>
              <a:t>le temps d’adapter la </a:t>
            </a:r>
            <a:r>
              <a:rPr lang="fr-FR" b="1" noProof="0" dirty="0">
                <a:solidFill>
                  <a:schemeClr val="bg1"/>
                </a:solidFill>
                <a:latin typeface="DM Sans 14pt" panose="020B0604020202020204" charset="0"/>
              </a:rPr>
              <a:t>structure</a:t>
            </a:r>
            <a:r>
              <a:rPr lang="fr-FR" noProof="0" dirty="0">
                <a:solidFill>
                  <a:schemeClr val="bg1"/>
                </a:solidFill>
                <a:latin typeface="DM Sans 14pt" panose="020B0604020202020204" charset="0"/>
              </a:rPr>
              <a:t> et les </a:t>
            </a:r>
            <a:r>
              <a:rPr lang="fr-FR" b="1" noProof="0" dirty="0">
                <a:solidFill>
                  <a:schemeClr val="bg1"/>
                </a:solidFill>
                <a:latin typeface="DM Sans 14pt" panose="020B0604020202020204" charset="0"/>
              </a:rPr>
              <a:t>collaborateurs</a:t>
            </a:r>
            <a:r>
              <a:rPr lang="fr-FR" noProof="0" dirty="0">
                <a:solidFill>
                  <a:schemeClr val="bg1"/>
                </a:solidFill>
                <a:latin typeface="DM Sans 14pt" panose="020B0604020202020204" charset="0"/>
              </a:rPr>
              <a:t> aux changements.</a:t>
            </a:r>
          </a:p>
          <a:p>
            <a:pPr algn="r">
              <a:defRPr sz="1800"/>
            </a:pPr>
            <a:endParaRPr lang="fr-FR" dirty="0">
              <a:solidFill>
                <a:schemeClr val="bg1"/>
              </a:solidFill>
              <a:latin typeface="DM Sans 14pt" panose="020B0604020202020204" charset="0"/>
            </a:endParaRPr>
          </a:p>
          <a:p>
            <a:pPr algn="r">
              <a:defRPr sz="1800"/>
            </a:pPr>
            <a:r>
              <a:rPr lang="fr-FR" noProof="0" dirty="0">
                <a:solidFill>
                  <a:schemeClr val="bg1"/>
                </a:solidFill>
                <a:latin typeface="DM Sans 14pt" panose="020B0604020202020204" charset="0"/>
              </a:rPr>
              <a:t>La </a:t>
            </a:r>
            <a:r>
              <a:rPr lang="fr-FR" b="1" dirty="0">
                <a:gradFill>
                  <a:gsLst>
                    <a:gs pos="0">
                      <a:srgbClr val="FFDA76"/>
                    </a:gs>
                    <a:gs pos="33333">
                      <a:srgbClr val="FFA343"/>
                    </a:gs>
                    <a:gs pos="66667">
                      <a:srgbClr val="F3005D"/>
                    </a:gs>
                    <a:gs pos="100000">
                      <a:srgbClr val="C61AB7"/>
                    </a:gs>
                  </a:gsLst>
                  <a:lin ang="0" scaled="1"/>
                </a:gradFill>
                <a:latin typeface="DM Sans 14pt" panose="020B0604020202020204" charset="0"/>
                <a:ea typeface="Trebuchet MS"/>
                <a:cs typeface="Trebuchet MS"/>
              </a:rPr>
              <a:t>transformation</a:t>
            </a:r>
            <a:r>
              <a:rPr lang="fr-FR" noProof="0" dirty="0">
                <a:solidFill>
                  <a:schemeClr val="bg1"/>
                </a:solidFill>
                <a:latin typeface="DM Sans 14pt" panose="020B0604020202020204" charset="0"/>
              </a:rPr>
              <a:t> se fait par et pour les humains.</a:t>
            </a:r>
          </a:p>
        </p:txBody>
      </p:sp>
      <p:sp>
        <p:nvSpPr>
          <p:cNvPr id="21" name="Shape 10">
            <a:extLst>
              <a:ext uri="{FF2B5EF4-FFF2-40B4-BE49-F238E27FC236}">
                <a16:creationId xmlns:a16="http://schemas.microsoft.com/office/drawing/2014/main" id="{2D4ABEA0-F7D7-31F9-8A71-0BA34503EBC9}"/>
              </a:ext>
            </a:extLst>
          </p:cNvPr>
          <p:cNvSpPr/>
          <p:nvPr/>
        </p:nvSpPr>
        <p:spPr>
          <a:xfrm>
            <a:off x="6044877" y="4071573"/>
            <a:ext cx="1804420" cy="274321"/>
          </a:xfrm>
          <a:prstGeom prst="rect">
            <a:avLst/>
          </a:prstGeom>
          <a:solidFill>
            <a:srgbClr val="E340C2"/>
          </a:solidFill>
          <a:ln w="6350">
            <a:solidFill>
              <a:srgbClr val="605AA2">
                <a:alpha val="55000"/>
              </a:srgbClr>
            </a:solidFill>
            <a:prstDash val="solid"/>
          </a:ln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M Sans 14pt" panose="020B0604020202020204" charset="0"/>
                <a:ea typeface="+mn-ea"/>
                <a:cs typeface="+mn-cs"/>
              </a:rPr>
              <a:t>Fin du </a:t>
            </a:r>
            <a:r>
              <a:rPr kumimoji="0" lang="fr-FR" sz="11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M Sans 14pt" panose="020B0604020202020204" charset="0"/>
                <a:ea typeface="+mn-ea"/>
                <a:cs typeface="+mn-cs"/>
              </a:rPr>
              <a:t>shadow</a:t>
            </a:r>
            <a:r>
              <a: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M Sans 14pt" panose="020B0604020202020204" charset="0"/>
                <a:ea typeface="+mn-ea"/>
                <a:cs typeface="+mn-cs"/>
              </a:rPr>
              <a:t> AI</a:t>
            </a:r>
          </a:p>
        </p:txBody>
      </p:sp>
      <p:sp>
        <p:nvSpPr>
          <p:cNvPr id="22" name="Shape 10">
            <a:extLst>
              <a:ext uri="{FF2B5EF4-FFF2-40B4-BE49-F238E27FC236}">
                <a16:creationId xmlns:a16="http://schemas.microsoft.com/office/drawing/2014/main" id="{6513FBA2-C38E-7E70-F752-9F8D81163E64}"/>
              </a:ext>
            </a:extLst>
          </p:cNvPr>
          <p:cNvSpPr/>
          <p:nvPr/>
        </p:nvSpPr>
        <p:spPr>
          <a:xfrm>
            <a:off x="9386372" y="4071572"/>
            <a:ext cx="1804420" cy="274321"/>
          </a:xfrm>
          <a:prstGeom prst="rect">
            <a:avLst/>
          </a:prstGeom>
          <a:solidFill>
            <a:srgbClr val="E340C2"/>
          </a:solidFill>
          <a:ln w="6350">
            <a:solidFill>
              <a:srgbClr val="605AA2">
                <a:alpha val="55000"/>
              </a:srgbClr>
            </a:solidFill>
            <a:prstDash val="solid"/>
          </a:ln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M Sans 14pt" panose="020B0604020202020204" charset="0"/>
                <a:ea typeface="+mn-ea"/>
                <a:cs typeface="+mn-cs"/>
              </a:rPr>
              <a:t>Accélération</a:t>
            </a:r>
          </a:p>
        </p:txBody>
      </p:sp>
      <p:sp>
        <p:nvSpPr>
          <p:cNvPr id="23" name="Shape 7">
            <a:extLst>
              <a:ext uri="{FF2B5EF4-FFF2-40B4-BE49-F238E27FC236}">
                <a16:creationId xmlns:a16="http://schemas.microsoft.com/office/drawing/2014/main" id="{ED843DAE-019F-8AF7-9FEB-7C27CC1476A7}"/>
              </a:ext>
            </a:extLst>
          </p:cNvPr>
          <p:cNvSpPr/>
          <p:nvPr/>
        </p:nvSpPr>
        <p:spPr>
          <a:xfrm>
            <a:off x="1276052" y="2175216"/>
            <a:ext cx="347472" cy="347472"/>
          </a:xfrm>
          <a:prstGeom prst="roundRect">
            <a:avLst>
              <a:gd name="adj" fmla="val 15789"/>
            </a:avLst>
          </a:prstGeom>
          <a:solidFill>
            <a:srgbClr val="C9A84C">
              <a:alpha val="25000"/>
            </a:srgbClr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pPr algn="ctr"/>
            <a:r>
              <a:rPr lang="fr-FR" sz="1400" b="1" dirty="0">
                <a:solidFill>
                  <a:srgbClr val="C9A84C"/>
                </a:solidFill>
                <a:latin typeface="DM Sans 14pt" pitchFamily="2" charset="77"/>
              </a:rPr>
              <a:t>1</a:t>
            </a:r>
          </a:p>
        </p:txBody>
      </p:sp>
      <p:sp>
        <p:nvSpPr>
          <p:cNvPr id="24" name="Shape 7">
            <a:extLst>
              <a:ext uri="{FF2B5EF4-FFF2-40B4-BE49-F238E27FC236}">
                <a16:creationId xmlns:a16="http://schemas.microsoft.com/office/drawing/2014/main" id="{C29CF471-C256-0ECE-9079-27641D0BEA92}"/>
              </a:ext>
            </a:extLst>
          </p:cNvPr>
          <p:cNvSpPr/>
          <p:nvPr/>
        </p:nvSpPr>
        <p:spPr>
          <a:xfrm>
            <a:off x="3702544" y="2175216"/>
            <a:ext cx="347472" cy="347472"/>
          </a:xfrm>
          <a:prstGeom prst="roundRect">
            <a:avLst>
              <a:gd name="adj" fmla="val 15789"/>
            </a:avLst>
          </a:prstGeom>
          <a:solidFill>
            <a:srgbClr val="C9A84C">
              <a:alpha val="25000"/>
            </a:srgbClr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pPr algn="ctr"/>
            <a:r>
              <a:rPr lang="fr-FR" sz="1400" b="1" dirty="0">
                <a:solidFill>
                  <a:srgbClr val="C9A84C"/>
                </a:solidFill>
                <a:latin typeface="DM Sans 14pt" pitchFamily="2" charset="77"/>
              </a:rPr>
              <a:t>2</a:t>
            </a:r>
          </a:p>
        </p:txBody>
      </p:sp>
      <p:sp>
        <p:nvSpPr>
          <p:cNvPr id="26" name="Shape 7">
            <a:extLst>
              <a:ext uri="{FF2B5EF4-FFF2-40B4-BE49-F238E27FC236}">
                <a16:creationId xmlns:a16="http://schemas.microsoft.com/office/drawing/2014/main" id="{C5611CCB-B279-DCC9-BAF1-715DF53F00D8}"/>
              </a:ext>
            </a:extLst>
          </p:cNvPr>
          <p:cNvSpPr/>
          <p:nvPr/>
        </p:nvSpPr>
        <p:spPr>
          <a:xfrm>
            <a:off x="6773351" y="2175216"/>
            <a:ext cx="347472" cy="347472"/>
          </a:xfrm>
          <a:prstGeom prst="roundRect">
            <a:avLst>
              <a:gd name="adj" fmla="val 15789"/>
            </a:avLst>
          </a:prstGeom>
          <a:solidFill>
            <a:srgbClr val="C9A84C">
              <a:alpha val="25000"/>
            </a:srgbClr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pPr algn="ctr"/>
            <a:r>
              <a:rPr lang="fr-FR" sz="1400" b="1" dirty="0">
                <a:solidFill>
                  <a:srgbClr val="C9A84C"/>
                </a:solidFill>
                <a:latin typeface="DM Sans 14pt" pitchFamily="2" charset="77"/>
              </a:rPr>
              <a:t>3</a:t>
            </a:r>
          </a:p>
        </p:txBody>
      </p:sp>
      <p:sp>
        <p:nvSpPr>
          <p:cNvPr id="28" name="Shape 7">
            <a:extLst>
              <a:ext uri="{FF2B5EF4-FFF2-40B4-BE49-F238E27FC236}">
                <a16:creationId xmlns:a16="http://schemas.microsoft.com/office/drawing/2014/main" id="{4C4048C8-13CF-122C-FC0F-A13343AD547C}"/>
              </a:ext>
            </a:extLst>
          </p:cNvPr>
          <p:cNvSpPr/>
          <p:nvPr/>
        </p:nvSpPr>
        <p:spPr>
          <a:xfrm>
            <a:off x="10114846" y="2175216"/>
            <a:ext cx="347472" cy="347472"/>
          </a:xfrm>
          <a:prstGeom prst="roundRect">
            <a:avLst>
              <a:gd name="adj" fmla="val 15789"/>
            </a:avLst>
          </a:prstGeom>
          <a:solidFill>
            <a:srgbClr val="C9A84C">
              <a:alpha val="25000"/>
            </a:srgbClr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pPr algn="ctr"/>
            <a:r>
              <a:rPr lang="fr-FR" sz="1400" b="1" dirty="0">
                <a:solidFill>
                  <a:srgbClr val="C9A84C"/>
                </a:solidFill>
                <a:latin typeface="DM Sans 14pt" pitchFamily="2" charset="77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480668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082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FF09B92-B324-6B70-2252-412B64CF23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 1">
            <a:extLst>
              <a:ext uri="{FF2B5EF4-FFF2-40B4-BE49-F238E27FC236}">
                <a16:creationId xmlns:a16="http://schemas.microsoft.com/office/drawing/2014/main" id="{8D80BE0F-48FE-75F3-4859-0BF7A3ACB066}"/>
              </a:ext>
            </a:extLst>
          </p:cNvPr>
          <p:cNvSpPr/>
          <p:nvPr/>
        </p:nvSpPr>
        <p:spPr>
          <a:xfrm>
            <a:off x="281885" y="87356"/>
            <a:ext cx="11567477" cy="11039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300" normalizeH="0" baseline="0" noProof="0" dirty="0">
                <a:ln>
                  <a:noFill/>
                </a:ln>
                <a:solidFill>
                  <a:srgbClr val="CEAA6B"/>
                </a:solidFill>
                <a:effectLst/>
                <a:uLnTx/>
                <a:uFillTx/>
                <a:latin typeface="Syne Medium" panose="020B0604020202020204" charset="0"/>
                <a:ea typeface="Calibri" pitchFamily="34" charset="-122"/>
                <a:cs typeface="Calibri" pitchFamily="34" charset="-120"/>
              </a:rPr>
              <a:t>_</a:t>
            </a:r>
            <a:r>
              <a:rPr lang="fr-FR" sz="2400" b="1" kern="0" spc="300" dirty="0">
                <a:solidFill>
                  <a:srgbClr val="CEAA6B"/>
                </a:solidFill>
                <a:latin typeface="Syne Medium" panose="020B0604020202020204" charset="0"/>
                <a:ea typeface="Calibri" pitchFamily="34" charset="-122"/>
                <a:cs typeface="Calibri" pitchFamily="34" charset="-120"/>
              </a:rPr>
              <a:t>Le modèle économique</a:t>
            </a:r>
            <a:endParaRPr kumimoji="0" lang="fr-FR" sz="2400" b="1" i="0" u="none" strike="noStrike" kern="0" cap="none" spc="300" normalizeH="0" baseline="0" noProof="0" dirty="0">
              <a:ln>
                <a:noFill/>
              </a:ln>
              <a:solidFill>
                <a:srgbClr val="CEAA6B"/>
              </a:solidFill>
              <a:effectLst/>
              <a:uLnTx/>
              <a:uFillTx/>
              <a:latin typeface="Syne Medium" panose="020B0604020202020204" charset="0"/>
              <a:ea typeface="Calibri" pitchFamily="34" charset="-122"/>
              <a:cs typeface="Calibri" pitchFamily="34" charset="-12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545AF83-82B0-1D81-91E9-62434ECDFFD1}"/>
              </a:ext>
            </a:extLst>
          </p:cNvPr>
          <p:cNvGrpSpPr/>
          <p:nvPr/>
        </p:nvGrpSpPr>
        <p:grpSpPr>
          <a:xfrm>
            <a:off x="281887" y="2109050"/>
            <a:ext cx="2713562" cy="2103491"/>
            <a:chOff x="5839547" y="1671145"/>
            <a:chExt cx="5007129" cy="649537"/>
          </a:xfrm>
        </p:grpSpPr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D1FA7FCB-C1D5-EF70-76CE-A75044CD47AF}"/>
                </a:ext>
              </a:extLst>
            </p:cNvPr>
            <p:cNvSpPr/>
            <p:nvPr/>
          </p:nvSpPr>
          <p:spPr>
            <a:xfrm>
              <a:off x="5839548" y="1671145"/>
              <a:ext cx="5007128" cy="649537"/>
            </a:xfrm>
            <a:prstGeom prst="roundRect">
              <a:avLst>
                <a:gd name="adj" fmla="val 6174"/>
              </a:avLst>
            </a:prstGeom>
            <a:solidFill>
              <a:srgbClr val="1D0F33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lvl="0">
                <a:lnSpc>
                  <a:spcPts val="3800"/>
                </a:lnSpc>
                <a:defRPr/>
              </a:pPr>
              <a:endParaRPr lang="fr-FR" sz="1400" dirty="0">
                <a:solidFill>
                  <a:srgbClr val="E43E60"/>
                </a:solidFill>
                <a:latin typeface="Syne Medium" panose="020B0604020202020204" charset="0"/>
              </a:endParaRPr>
            </a:p>
          </p:txBody>
        </p:sp>
        <p:sp>
          <p:nvSpPr>
            <p:cNvPr id="41" name="ZoneTexte 40">
              <a:extLst>
                <a:ext uri="{FF2B5EF4-FFF2-40B4-BE49-F238E27FC236}">
                  <a16:creationId xmlns:a16="http://schemas.microsoft.com/office/drawing/2014/main" id="{2BDA2A11-EEEF-37C5-0E82-8C34DDAFC4C0}"/>
                </a:ext>
              </a:extLst>
            </p:cNvPr>
            <p:cNvSpPr txBox="1"/>
            <p:nvPr/>
          </p:nvSpPr>
          <p:spPr>
            <a:xfrm>
              <a:off x="5839547" y="1749114"/>
              <a:ext cx="5007127" cy="4656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>
                  <a:solidFill>
                    <a:schemeClr val="bg2">
                      <a:lumMod val="75000"/>
                    </a:schemeClr>
                  </a:solidFill>
                  <a:latin typeface="Syne Medium" panose="020B0604020202020204" charset="0"/>
                </a:rPr>
                <a:t>SMARTLABS</a:t>
              </a:r>
            </a:p>
            <a:p>
              <a:pPr algn="ctr"/>
              <a:endParaRPr lang="fr-FR" sz="1200" dirty="0">
                <a:solidFill>
                  <a:schemeClr val="bg2">
                    <a:lumMod val="75000"/>
                  </a:schemeClr>
                </a:solidFill>
                <a:latin typeface="Syne Medium" panose="020B0604020202020204" charset="0"/>
              </a:endParaRPr>
            </a:p>
            <a:p>
              <a:pPr algn="ctr"/>
              <a:r>
                <a:rPr lang="fr-FR" sz="3200" b="1" dirty="0">
                  <a:solidFill>
                    <a:srgbClr val="CEAA6B"/>
                  </a:solidFill>
                  <a:latin typeface="Syne Medium" panose="020B0604020202020204" charset="0"/>
                </a:rPr>
                <a:t>15K€</a:t>
              </a:r>
            </a:p>
            <a:p>
              <a:pPr algn="ctr"/>
              <a:endParaRPr lang="fr-FR" sz="1200" b="1" dirty="0">
                <a:solidFill>
                  <a:schemeClr val="bg2">
                    <a:lumMod val="75000"/>
                  </a:schemeClr>
                </a:solidFill>
                <a:latin typeface="Syne Medium" panose="020B0604020202020204" charset="0"/>
              </a:endParaRPr>
            </a:p>
            <a:p>
              <a:pPr algn="ctr"/>
              <a:r>
                <a:rPr lang="fr-FR" sz="1200" dirty="0">
                  <a:solidFill>
                    <a:schemeClr val="bg2">
                      <a:lumMod val="75000"/>
                    </a:schemeClr>
                  </a:solidFill>
                  <a:latin typeface="Syne Medium" panose="020B0604020202020204" charset="0"/>
                </a:rPr>
                <a:t>Ateliers de co-construction </a:t>
              </a:r>
            </a:p>
            <a:p>
              <a:pPr algn="ctr"/>
              <a:r>
                <a:rPr lang="fr-FR" sz="1200" dirty="0">
                  <a:solidFill>
                    <a:schemeClr val="bg2">
                      <a:lumMod val="75000"/>
                    </a:schemeClr>
                  </a:solidFill>
                  <a:latin typeface="Syne Medium" panose="020B0604020202020204" charset="0"/>
                </a:rPr>
                <a:t>des agents avec vos équipes</a:t>
              </a:r>
              <a:endParaRPr lang="fr-FR" sz="500" dirty="0">
                <a:solidFill>
                  <a:schemeClr val="bg2">
                    <a:lumMod val="75000"/>
                  </a:schemeClr>
                </a:solidFill>
                <a:latin typeface="Syne Medium" panose="020B0604020202020204" charset="0"/>
              </a:endParaRPr>
            </a:p>
          </p:txBody>
        </p:sp>
      </p:grpSp>
      <p:sp>
        <p:nvSpPr>
          <p:cNvPr id="43" name="Rectangle : coins arrondis 42">
            <a:extLst>
              <a:ext uri="{FF2B5EF4-FFF2-40B4-BE49-F238E27FC236}">
                <a16:creationId xmlns:a16="http://schemas.microsoft.com/office/drawing/2014/main" id="{DF1ABF83-0775-0BFE-14C3-046EA8782524}"/>
              </a:ext>
            </a:extLst>
          </p:cNvPr>
          <p:cNvSpPr/>
          <p:nvPr/>
        </p:nvSpPr>
        <p:spPr>
          <a:xfrm>
            <a:off x="3057788" y="2103228"/>
            <a:ext cx="2713561" cy="2103491"/>
          </a:xfrm>
          <a:prstGeom prst="roundRect">
            <a:avLst>
              <a:gd name="adj" fmla="val 6174"/>
            </a:avLst>
          </a:prstGeom>
          <a:solidFill>
            <a:srgbClr val="1D0F33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>
              <a:lnSpc>
                <a:spcPts val="3800"/>
              </a:lnSpc>
              <a:defRPr/>
            </a:pPr>
            <a:endParaRPr lang="fr-FR" sz="1400" dirty="0">
              <a:solidFill>
                <a:srgbClr val="E43E60"/>
              </a:solidFill>
              <a:latin typeface="Syne Medium" panose="020B0604020202020204" charset="0"/>
            </a:endParaRPr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D0009E4B-FF3E-101E-4A84-212315E5C54D}"/>
              </a:ext>
            </a:extLst>
          </p:cNvPr>
          <p:cNvSpPr txBox="1"/>
          <p:nvPr/>
        </p:nvSpPr>
        <p:spPr>
          <a:xfrm>
            <a:off x="3057787" y="2355727"/>
            <a:ext cx="2713561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>
                <a:solidFill>
                  <a:schemeClr val="bg2">
                    <a:lumMod val="75000"/>
                  </a:schemeClr>
                </a:solidFill>
                <a:latin typeface="Syne Medium" panose="020B0604020202020204" charset="0"/>
              </a:rPr>
              <a:t>SETUP</a:t>
            </a:r>
          </a:p>
          <a:p>
            <a:pPr algn="ctr"/>
            <a:endParaRPr lang="fr-FR" sz="1200" dirty="0">
              <a:solidFill>
                <a:schemeClr val="bg2">
                  <a:lumMod val="75000"/>
                </a:schemeClr>
              </a:solidFill>
              <a:latin typeface="Syne Medium" panose="020B0604020202020204" charset="0"/>
            </a:endParaRPr>
          </a:p>
          <a:p>
            <a:pPr algn="ctr"/>
            <a:r>
              <a:rPr lang="fr-FR" sz="3200" b="1" dirty="0">
                <a:solidFill>
                  <a:srgbClr val="CEAA6B"/>
                </a:solidFill>
                <a:latin typeface="Syne Medium" panose="020B0604020202020204" charset="0"/>
              </a:rPr>
              <a:t>20 à 60K€</a:t>
            </a:r>
          </a:p>
          <a:p>
            <a:pPr algn="ctr"/>
            <a:endParaRPr lang="fr-FR" sz="1200" b="1" dirty="0">
              <a:solidFill>
                <a:schemeClr val="bg2">
                  <a:lumMod val="75000"/>
                </a:schemeClr>
              </a:solidFill>
              <a:latin typeface="Syne Medium" panose="020B0604020202020204" charset="0"/>
            </a:endParaRPr>
          </a:p>
          <a:p>
            <a:pPr algn="ctr"/>
            <a:r>
              <a:rPr lang="fr-FR" sz="1200" dirty="0">
                <a:solidFill>
                  <a:schemeClr val="bg2">
                    <a:lumMod val="75000"/>
                  </a:schemeClr>
                </a:solidFill>
                <a:latin typeface="Syne Medium" panose="020B0604020202020204" charset="0"/>
              </a:rPr>
              <a:t>Frais de mise en place : connecteurs, </a:t>
            </a:r>
          </a:p>
          <a:p>
            <a:pPr algn="ctr"/>
            <a:r>
              <a:rPr lang="fr-FR" sz="1200" dirty="0">
                <a:solidFill>
                  <a:schemeClr val="bg2">
                    <a:lumMod val="75000"/>
                  </a:schemeClr>
                </a:solidFill>
                <a:latin typeface="Syne Medium" panose="020B0604020202020204" charset="0"/>
              </a:rPr>
              <a:t>raffinage de données, RAG</a:t>
            </a:r>
            <a:endParaRPr lang="fr-FR" sz="500" dirty="0">
              <a:solidFill>
                <a:schemeClr val="bg2">
                  <a:lumMod val="75000"/>
                </a:schemeClr>
              </a:solidFill>
              <a:latin typeface="Syne Medium" panose="020B0604020202020204" charset="0"/>
            </a:endParaRPr>
          </a:p>
        </p:txBody>
      </p:sp>
      <p:sp>
        <p:nvSpPr>
          <p:cNvPr id="45" name="Rectangle : coins arrondis 44">
            <a:extLst>
              <a:ext uri="{FF2B5EF4-FFF2-40B4-BE49-F238E27FC236}">
                <a16:creationId xmlns:a16="http://schemas.microsoft.com/office/drawing/2014/main" id="{A4FC85FF-1379-1BAD-208C-4089A9483AC0}"/>
              </a:ext>
            </a:extLst>
          </p:cNvPr>
          <p:cNvSpPr/>
          <p:nvPr/>
        </p:nvSpPr>
        <p:spPr>
          <a:xfrm>
            <a:off x="5893709" y="2111004"/>
            <a:ext cx="3308913" cy="2103491"/>
          </a:xfrm>
          <a:prstGeom prst="roundRect">
            <a:avLst>
              <a:gd name="adj" fmla="val 6174"/>
            </a:avLst>
          </a:prstGeom>
          <a:solidFill>
            <a:srgbClr val="1D0F33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>
              <a:lnSpc>
                <a:spcPts val="3800"/>
              </a:lnSpc>
              <a:defRPr/>
            </a:pPr>
            <a:endParaRPr lang="fr-FR" sz="1400" dirty="0">
              <a:solidFill>
                <a:srgbClr val="E43E60"/>
              </a:solidFill>
              <a:latin typeface="Syne Medium" panose="020B0604020202020204" charset="0"/>
            </a:endParaRPr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DC1DBC97-CFC9-F4BE-7162-58DB909AC73D}"/>
              </a:ext>
            </a:extLst>
          </p:cNvPr>
          <p:cNvSpPr txBox="1"/>
          <p:nvPr/>
        </p:nvSpPr>
        <p:spPr>
          <a:xfrm>
            <a:off x="5893708" y="2363503"/>
            <a:ext cx="330891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>
                <a:solidFill>
                  <a:schemeClr val="bg2">
                    <a:lumMod val="75000"/>
                  </a:schemeClr>
                </a:solidFill>
                <a:latin typeface="Syne Medium" panose="020B0604020202020204" charset="0"/>
              </a:rPr>
              <a:t>AGENTS</a:t>
            </a:r>
          </a:p>
          <a:p>
            <a:pPr algn="ctr"/>
            <a:endParaRPr lang="fr-FR" sz="1200" dirty="0">
              <a:solidFill>
                <a:schemeClr val="bg2">
                  <a:lumMod val="75000"/>
                </a:schemeClr>
              </a:solidFill>
              <a:latin typeface="Syne Medium" panose="020B0604020202020204" charset="0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fr-FR" sz="1200" b="1" dirty="0">
                <a:solidFill>
                  <a:schemeClr val="bg2">
                    <a:lumMod val="75000"/>
                  </a:schemeClr>
                </a:solidFill>
                <a:latin typeface="Syne Medium" panose="020B0604020202020204" charset="0"/>
              </a:rPr>
              <a:t>Collaborateur : </a:t>
            </a:r>
            <a:r>
              <a:rPr lang="fr-FR" sz="3200" b="1" dirty="0">
                <a:solidFill>
                  <a:srgbClr val="CEAA6B"/>
                </a:solidFill>
                <a:latin typeface="Syne Medium" panose="020B0604020202020204" charset="0"/>
              </a:rPr>
              <a:t>90€ /</a:t>
            </a:r>
            <a:r>
              <a:rPr lang="fr-FR" sz="1200" dirty="0">
                <a:solidFill>
                  <a:schemeClr val="bg2">
                    <a:lumMod val="75000"/>
                  </a:schemeClr>
                </a:solidFill>
                <a:latin typeface="Syne Medium" panose="020B0604020202020204" charset="0"/>
              </a:rPr>
              <a:t>mois</a:t>
            </a:r>
          </a:p>
          <a:p>
            <a:pPr marL="171450" marR="0" lvl="0" indent="-1714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r-FR" sz="12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75000"/>
                  </a:srgbClr>
                </a:solidFill>
                <a:effectLst/>
                <a:uLnTx/>
                <a:uFillTx/>
                <a:latin typeface="Syne Medium" panose="020B0604020202020204" charset="0"/>
                <a:ea typeface="+mn-ea"/>
                <a:cs typeface="+mn-cs"/>
              </a:rPr>
              <a:t>Clients : 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CEAA6B"/>
                </a:solidFill>
                <a:effectLst/>
                <a:uLnTx/>
                <a:uFillTx/>
                <a:latin typeface="Syne Medium" panose="020B0604020202020204" charset="0"/>
                <a:ea typeface="+mn-ea"/>
                <a:cs typeface="+mn-cs"/>
              </a:rPr>
              <a:t>1 à 50€ /</a:t>
            </a:r>
            <a:r>
              <a:rPr kumimoji="0" lang="fr-FR" sz="120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75000"/>
                  </a:srgbClr>
                </a:solidFill>
                <a:effectLst/>
                <a:uLnTx/>
                <a:uFillTx/>
                <a:latin typeface="Syne Medium" panose="020B0604020202020204" charset="0"/>
                <a:ea typeface="+mn-ea"/>
                <a:cs typeface="+mn-cs"/>
              </a:rPr>
              <a:t>opération</a:t>
            </a:r>
          </a:p>
        </p:txBody>
      </p:sp>
      <p:sp>
        <p:nvSpPr>
          <p:cNvPr id="47" name="Rectangle : coins arrondis 46">
            <a:extLst>
              <a:ext uri="{FF2B5EF4-FFF2-40B4-BE49-F238E27FC236}">
                <a16:creationId xmlns:a16="http://schemas.microsoft.com/office/drawing/2014/main" id="{96B089AF-1181-767B-17FC-3988D6EA525A}"/>
              </a:ext>
            </a:extLst>
          </p:cNvPr>
          <p:cNvSpPr/>
          <p:nvPr/>
        </p:nvSpPr>
        <p:spPr>
          <a:xfrm>
            <a:off x="9324987" y="2103228"/>
            <a:ext cx="2713561" cy="2103491"/>
          </a:xfrm>
          <a:prstGeom prst="roundRect">
            <a:avLst>
              <a:gd name="adj" fmla="val 6174"/>
            </a:avLst>
          </a:prstGeom>
          <a:solidFill>
            <a:srgbClr val="1D0F33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>
              <a:lnSpc>
                <a:spcPts val="3800"/>
              </a:lnSpc>
              <a:defRPr/>
            </a:pPr>
            <a:endParaRPr lang="fr-FR" sz="1400" dirty="0">
              <a:solidFill>
                <a:srgbClr val="E43E60"/>
              </a:solidFill>
              <a:latin typeface="Syne Medium" panose="020B0604020202020204" charset="0"/>
            </a:endParaRPr>
          </a:p>
        </p:txBody>
      </p:sp>
      <p:sp>
        <p:nvSpPr>
          <p:cNvPr id="48" name="ZoneTexte 47">
            <a:extLst>
              <a:ext uri="{FF2B5EF4-FFF2-40B4-BE49-F238E27FC236}">
                <a16:creationId xmlns:a16="http://schemas.microsoft.com/office/drawing/2014/main" id="{88B4D90C-FB11-3367-4692-982FB00D1E61}"/>
              </a:ext>
            </a:extLst>
          </p:cNvPr>
          <p:cNvSpPr txBox="1"/>
          <p:nvPr/>
        </p:nvSpPr>
        <p:spPr>
          <a:xfrm>
            <a:off x="9324986" y="2355727"/>
            <a:ext cx="271356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>
                <a:solidFill>
                  <a:schemeClr val="bg2">
                    <a:lumMod val="75000"/>
                  </a:schemeClr>
                </a:solidFill>
                <a:latin typeface="Syne Medium" panose="020B0604020202020204" charset="0"/>
              </a:rPr>
              <a:t>OPTION : ADMIN</a:t>
            </a:r>
          </a:p>
          <a:p>
            <a:pPr algn="ctr"/>
            <a:endParaRPr lang="fr-FR" sz="1200" dirty="0">
              <a:solidFill>
                <a:schemeClr val="bg2">
                  <a:lumMod val="75000"/>
                </a:schemeClr>
              </a:solidFill>
              <a:latin typeface="Syne Medium" panose="020B0604020202020204" charset="0"/>
            </a:endParaRPr>
          </a:p>
          <a:p>
            <a:pPr algn="ctr"/>
            <a:r>
              <a:rPr lang="fr-FR" sz="3600" b="1" dirty="0">
                <a:solidFill>
                  <a:srgbClr val="CEAA6B"/>
                </a:solidFill>
                <a:latin typeface="Syne Medium" panose="020B0604020202020204" charset="0"/>
              </a:rPr>
              <a:t>9K€ </a:t>
            </a:r>
            <a:r>
              <a:rPr lang="fr-FR" sz="1200" dirty="0">
                <a:solidFill>
                  <a:schemeClr val="bg2">
                    <a:lumMod val="75000"/>
                  </a:schemeClr>
                </a:solidFill>
                <a:latin typeface="Syne Medium" panose="020B0604020202020204" charset="0"/>
              </a:rPr>
              <a:t>/ mois </a:t>
            </a:r>
          </a:p>
          <a:p>
            <a:pPr algn="ctr"/>
            <a:endParaRPr lang="fr-FR" sz="1200" dirty="0">
              <a:solidFill>
                <a:schemeClr val="bg2">
                  <a:lumMod val="75000"/>
                </a:schemeClr>
              </a:solidFill>
              <a:latin typeface="Syne Medium" panose="020B0604020202020204" charset="0"/>
            </a:endParaRPr>
          </a:p>
          <a:p>
            <a:pPr algn="ctr"/>
            <a:r>
              <a:rPr lang="fr-FR" sz="1200" dirty="0">
                <a:solidFill>
                  <a:schemeClr val="bg2">
                    <a:lumMod val="75000"/>
                  </a:schemeClr>
                </a:solidFill>
                <a:latin typeface="Syne Medium" panose="020B0604020202020204" charset="0"/>
              </a:rPr>
              <a:t>pour piloter, créer, administrer</a:t>
            </a:r>
            <a:endParaRPr lang="fr-FR" sz="500" dirty="0">
              <a:solidFill>
                <a:schemeClr val="bg2">
                  <a:lumMod val="75000"/>
                </a:schemeClr>
              </a:solidFill>
              <a:latin typeface="Syne Medium" panose="020B0604020202020204" charset="0"/>
            </a:endParaRPr>
          </a:p>
        </p:txBody>
      </p:sp>
      <p:sp>
        <p:nvSpPr>
          <p:cNvPr id="49" name="ZoneTexte 48">
            <a:extLst>
              <a:ext uri="{FF2B5EF4-FFF2-40B4-BE49-F238E27FC236}">
                <a16:creationId xmlns:a16="http://schemas.microsoft.com/office/drawing/2014/main" id="{A93415E8-B21F-222C-48F8-1D27DFFE69A3}"/>
              </a:ext>
            </a:extLst>
          </p:cNvPr>
          <p:cNvSpPr txBox="1"/>
          <p:nvPr/>
        </p:nvSpPr>
        <p:spPr>
          <a:xfrm>
            <a:off x="452152" y="5428558"/>
            <a:ext cx="1115757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>
              <a:defRPr/>
            </a:pPr>
            <a:r>
              <a:rPr lang="fr-FR" sz="1600" b="1" dirty="0">
                <a:gradFill>
                  <a:gsLst>
                    <a:gs pos="0">
                      <a:srgbClr val="FFDA76"/>
                    </a:gs>
                    <a:gs pos="33333">
                      <a:srgbClr val="FFA343"/>
                    </a:gs>
                    <a:gs pos="66667">
                      <a:srgbClr val="F3005D"/>
                    </a:gs>
                    <a:gs pos="100000">
                      <a:srgbClr val="C61AB7"/>
                    </a:gs>
                  </a:gsLst>
                  <a:lin ang="0" scaled="1"/>
                </a:gradFill>
                <a:latin typeface="DM Sans 14pt" panose="020B0604020202020204" charset="0"/>
                <a:ea typeface="Trebuchet MS"/>
                <a:cs typeface="Trebuchet MS"/>
              </a:rPr>
              <a:t>Option 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yne Medium" panose="020B0604020202020204" charset="0"/>
                <a:ea typeface="+mn-ea"/>
                <a:cs typeface="+mn-cs"/>
              </a:rPr>
              <a:t>: packs </a:t>
            </a:r>
            <a:r>
              <a:rPr kumimoji="0" lang="fr-FR" sz="16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yne Medium" panose="020B0604020202020204" charset="0"/>
                <a:ea typeface="+mn-ea"/>
                <a:cs typeface="+mn-cs"/>
              </a:rPr>
              <a:t>tokens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yne Medium" panose="020B0604020202020204" charset="0"/>
                <a:ea typeface="+mn-ea"/>
                <a:cs typeface="+mn-cs"/>
              </a:rPr>
              <a:t> en cas de traitements massifs.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600" dirty="0">
                <a:solidFill>
                  <a:schemeClr val="bg1"/>
                </a:solidFill>
                <a:latin typeface="Syne Medium" panose="020B0604020202020204" charset="0"/>
              </a:rPr>
              <a:t>Tarifs dégressifs avec le volume et la durée d’engagement.</a:t>
            </a:r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Syne Medium" panose="020B0604020202020204" charset="0"/>
              <a:ea typeface="+mn-ea"/>
              <a:cs typeface="+mn-cs"/>
            </a:endParaRPr>
          </a:p>
        </p:txBody>
      </p:sp>
      <p:sp>
        <p:nvSpPr>
          <p:cNvPr id="2" name="Shape 4">
            <a:extLst>
              <a:ext uri="{FF2B5EF4-FFF2-40B4-BE49-F238E27FC236}">
                <a16:creationId xmlns:a16="http://schemas.microsoft.com/office/drawing/2014/main" id="{F94F1E88-E4AE-D7FC-22F5-F10A76C7243C}"/>
              </a:ext>
            </a:extLst>
          </p:cNvPr>
          <p:cNvSpPr/>
          <p:nvPr/>
        </p:nvSpPr>
        <p:spPr>
          <a:xfrm>
            <a:off x="281887" y="6533865"/>
            <a:ext cx="11567476" cy="0"/>
          </a:xfrm>
          <a:prstGeom prst="line">
            <a:avLst/>
          </a:prstGeom>
          <a:noFill/>
          <a:ln w="12700">
            <a:solidFill>
              <a:schemeClr val="bg2">
                <a:lumMod val="25000"/>
              </a:scheme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yne Medium" panose="020B0604020202020204" charset="0"/>
              <a:ea typeface="+mn-ea"/>
              <a:cs typeface="+mn-cs"/>
            </a:endParaRPr>
          </a:p>
        </p:txBody>
      </p:sp>
      <p:pic>
        <p:nvPicPr>
          <p:cNvPr id="3" name="Image 2" descr="Une image contenant Police, texte, Graphique, logo&#10;&#10;Le contenu généré par l’IA peut être incorrect.">
            <a:extLst>
              <a:ext uri="{FF2B5EF4-FFF2-40B4-BE49-F238E27FC236}">
                <a16:creationId xmlns:a16="http://schemas.microsoft.com/office/drawing/2014/main" id="{2DE424E5-8BA1-0C73-284B-F83C9013B7F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760910" y="6604130"/>
            <a:ext cx="1083754" cy="201940"/>
          </a:xfrm>
          <a:prstGeom prst="rect">
            <a:avLst/>
          </a:prstGeom>
        </p:spPr>
      </p:pic>
      <p:sp>
        <p:nvSpPr>
          <p:cNvPr id="4" name="Text 5">
            <a:extLst>
              <a:ext uri="{FF2B5EF4-FFF2-40B4-BE49-F238E27FC236}">
                <a16:creationId xmlns:a16="http://schemas.microsoft.com/office/drawing/2014/main" id="{F8FF2D51-3AE9-3AE9-1ED4-3642A1386620}"/>
              </a:ext>
            </a:extLst>
          </p:cNvPr>
          <p:cNvSpPr/>
          <p:nvPr/>
        </p:nvSpPr>
        <p:spPr>
          <a:xfrm>
            <a:off x="281886" y="6533721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50" b="0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Syne Medium" panose="020B0604020202020204" charset="0"/>
                <a:ea typeface="Calibri" pitchFamily="34" charset="-122"/>
                <a:cs typeface="Calibri" pitchFamily="34" charset="-120"/>
              </a:rPr>
              <a:t>alchimia</a:t>
            </a:r>
            <a:r>
              <a:rPr kumimoji="0" lang="fr-FR" sz="95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Syne Medium" panose="020B0604020202020204" charset="0"/>
                <a:ea typeface="Calibri" pitchFamily="34" charset="-122"/>
                <a:cs typeface="Calibri" pitchFamily="34" charset="-120"/>
              </a:rPr>
              <a:t>. OS souverain, conforme.</a:t>
            </a:r>
            <a:endParaRPr kumimoji="0" lang="fr-FR" sz="950" b="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Syne Medium" panose="020B060402020202020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35564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082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AECDEC-C5F6-6867-166D-9AD13CC744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4">
            <a:extLst>
              <a:ext uri="{FF2B5EF4-FFF2-40B4-BE49-F238E27FC236}">
                <a16:creationId xmlns:a16="http://schemas.microsoft.com/office/drawing/2014/main" id="{6AEA0372-8B93-F4AB-B28C-8EDAF4E187DB}"/>
              </a:ext>
            </a:extLst>
          </p:cNvPr>
          <p:cNvSpPr/>
          <p:nvPr/>
        </p:nvSpPr>
        <p:spPr>
          <a:xfrm>
            <a:off x="471071" y="6325762"/>
            <a:ext cx="11157573" cy="0"/>
          </a:xfrm>
          <a:prstGeom prst="line">
            <a:avLst/>
          </a:prstGeom>
          <a:noFill/>
          <a:ln w="12700">
            <a:solidFill>
              <a:schemeClr val="bg1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yne Medium" panose="020B0604020202020204" charset="0"/>
              <a:ea typeface="+mn-ea"/>
              <a:cs typeface="+mn-cs"/>
            </a:endParaRPr>
          </a:p>
        </p:txBody>
      </p:sp>
      <p:pic>
        <p:nvPicPr>
          <p:cNvPr id="27" name="Image 26" descr="Une image contenant Police, texte, Graphique, logo&#10;&#10;Le contenu généré par l’IA peut être incorrect.">
            <a:extLst>
              <a:ext uri="{FF2B5EF4-FFF2-40B4-BE49-F238E27FC236}">
                <a16:creationId xmlns:a16="http://schemas.microsoft.com/office/drawing/2014/main" id="{6549D9F0-284B-3F20-7063-B03D6E74309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564896" y="6441507"/>
            <a:ext cx="1083754" cy="201940"/>
          </a:xfrm>
          <a:prstGeom prst="rect">
            <a:avLst/>
          </a:prstGeom>
        </p:spPr>
      </p:pic>
      <p:sp>
        <p:nvSpPr>
          <p:cNvPr id="51" name="Text 5">
            <a:extLst>
              <a:ext uri="{FF2B5EF4-FFF2-40B4-BE49-F238E27FC236}">
                <a16:creationId xmlns:a16="http://schemas.microsoft.com/office/drawing/2014/main" id="{E699D46A-6CD1-67A4-E468-492E84F7B033}"/>
              </a:ext>
            </a:extLst>
          </p:cNvPr>
          <p:cNvSpPr/>
          <p:nvPr/>
        </p:nvSpPr>
        <p:spPr>
          <a:xfrm>
            <a:off x="471071" y="6369127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5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yne Medium" panose="020B0604020202020204" charset="0"/>
                <a:ea typeface="Calibri" pitchFamily="34" charset="-122"/>
                <a:cs typeface="Calibri" pitchFamily="34" charset="-120"/>
              </a:rPr>
              <a:t>alchimia</a:t>
            </a:r>
            <a:r>
              <a:rPr kumimoji="0" lang="fr-FR" sz="9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yne Medium" panose="020B0604020202020204" charset="0"/>
                <a:ea typeface="Calibri" pitchFamily="34" charset="-122"/>
                <a:cs typeface="Calibri" pitchFamily="34" charset="-120"/>
              </a:rPr>
              <a:t>. OS souverain, conforme.</a:t>
            </a:r>
            <a:endParaRPr kumimoji="0" lang="fr-FR" sz="9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yne Medium" panose="020B0604020202020204" charset="0"/>
              <a:ea typeface="+mn-ea"/>
              <a:cs typeface="+mn-cs"/>
            </a:endParaRPr>
          </a:p>
        </p:txBody>
      </p:sp>
      <p:sp>
        <p:nvSpPr>
          <p:cNvPr id="21" name="Text 1">
            <a:extLst>
              <a:ext uri="{FF2B5EF4-FFF2-40B4-BE49-F238E27FC236}">
                <a16:creationId xmlns:a16="http://schemas.microsoft.com/office/drawing/2014/main" id="{03D4ECD3-6EE2-28DB-7AE6-F02E6BB790C7}"/>
              </a:ext>
            </a:extLst>
          </p:cNvPr>
          <p:cNvSpPr/>
          <p:nvPr/>
        </p:nvSpPr>
        <p:spPr>
          <a:xfrm>
            <a:off x="281885" y="87356"/>
            <a:ext cx="11567477" cy="11039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300" normalizeH="0" baseline="0" noProof="0" dirty="0">
                <a:ln>
                  <a:noFill/>
                </a:ln>
                <a:solidFill>
                  <a:srgbClr val="CEAA6B"/>
                </a:solidFill>
                <a:effectLst/>
                <a:uLnTx/>
                <a:uFillTx/>
                <a:latin typeface="Syne Medium" panose="020B0604020202020204" charset="0"/>
                <a:ea typeface="Calibri" pitchFamily="34" charset="-122"/>
                <a:cs typeface="Calibri" pitchFamily="34" charset="-120"/>
              </a:rPr>
              <a:t>_Le modèle économique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F6633A6-D740-D420-DD40-2A048B503E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693198"/>
              </p:ext>
            </p:extLst>
          </p:nvPr>
        </p:nvGraphicFramePr>
        <p:xfrm>
          <a:off x="409574" y="1617623"/>
          <a:ext cx="11332583" cy="1422400"/>
        </p:xfrm>
        <a:graphic>
          <a:graphicData uri="http://schemas.openxmlformats.org/drawingml/2006/table">
            <a:tbl>
              <a:tblPr/>
              <a:tblGrid>
                <a:gridCol w="4472435">
                  <a:extLst>
                    <a:ext uri="{9D8B030D-6E8A-4147-A177-3AD203B41FA5}">
                      <a16:colId xmlns:a16="http://schemas.microsoft.com/office/drawing/2014/main" val="1809919330"/>
                    </a:ext>
                  </a:extLst>
                </a:gridCol>
                <a:gridCol w="3676718">
                  <a:extLst>
                    <a:ext uri="{9D8B030D-6E8A-4147-A177-3AD203B41FA5}">
                      <a16:colId xmlns:a16="http://schemas.microsoft.com/office/drawing/2014/main" val="1190915391"/>
                    </a:ext>
                  </a:extLst>
                </a:gridCol>
                <a:gridCol w="3183430">
                  <a:extLst>
                    <a:ext uri="{9D8B030D-6E8A-4147-A177-3AD203B41FA5}">
                      <a16:colId xmlns:a16="http://schemas.microsoft.com/office/drawing/2014/main" val="123657324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rtl="0">
                        <a:buNone/>
                      </a:pPr>
                      <a:r>
                        <a:rPr lang="fr-FR" sz="1200" b="1" dirty="0">
                          <a:solidFill>
                            <a:schemeClr val="bg1"/>
                          </a:solidFill>
                          <a:effectLst/>
                          <a:latin typeface="DM Sans 14pt" panose="020B0604020202020204" charset="0"/>
                        </a:rPr>
                        <a:t>Postes de dépense</a:t>
                      </a:r>
                      <a:endParaRPr lang="fr-FR" sz="1200" dirty="0">
                        <a:solidFill>
                          <a:schemeClr val="bg1"/>
                        </a:solidFill>
                        <a:effectLst/>
                        <a:latin typeface="DM Sans 14pt" panose="020B0604020202020204" charset="0"/>
                      </a:endParaRPr>
                    </a:p>
                  </a:txBody>
                  <a:tcPr marL="76200" marR="76200" marT="50800" marB="50800" anchor="ctr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D0F3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buNone/>
                      </a:pPr>
                      <a:r>
                        <a:rPr lang="fr-FR" sz="1200" b="1" dirty="0">
                          <a:solidFill>
                            <a:schemeClr val="bg1"/>
                          </a:solidFill>
                          <a:effectLst/>
                          <a:latin typeface="DM Sans 14pt" panose="020B0604020202020204" charset="0"/>
                        </a:rPr>
                        <a:t>Détail</a:t>
                      </a:r>
                      <a:endParaRPr lang="fr-FR" sz="1200" dirty="0">
                        <a:solidFill>
                          <a:schemeClr val="bg1"/>
                        </a:solidFill>
                        <a:effectLst/>
                        <a:latin typeface="DM Sans 14pt" panose="020B0604020202020204" charset="0"/>
                      </a:endParaRPr>
                    </a:p>
                  </a:txBody>
                  <a:tcPr marL="76200" marR="76200" marT="50800" marB="50800" anchor="ctr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D0F3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buNone/>
                      </a:pPr>
                      <a:r>
                        <a:rPr lang="fr-FR" sz="1200" b="1" dirty="0">
                          <a:solidFill>
                            <a:schemeClr val="bg1"/>
                          </a:solidFill>
                          <a:effectLst/>
                          <a:latin typeface="DM Sans 14pt" panose="020B0604020202020204" charset="0"/>
                        </a:rPr>
                        <a:t>Montant</a:t>
                      </a:r>
                      <a:endParaRPr lang="fr-FR" sz="1200" dirty="0">
                        <a:solidFill>
                          <a:schemeClr val="bg1"/>
                        </a:solidFill>
                        <a:effectLst/>
                        <a:latin typeface="DM Sans 14pt" panose="020B0604020202020204" charset="0"/>
                      </a:endParaRPr>
                    </a:p>
                  </a:txBody>
                  <a:tcPr marL="76200" marR="76200" marT="50800" marB="50800" anchor="ctr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D0F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513248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rtl="0">
                        <a:buNone/>
                      </a:pPr>
                      <a:r>
                        <a:rPr lang="fr-FR" sz="1200" b="0" dirty="0">
                          <a:solidFill>
                            <a:schemeClr val="bg1"/>
                          </a:solidFill>
                          <a:effectLst/>
                          <a:latin typeface="DM Sans 14pt" panose="020B0604020202020204" charset="0"/>
                        </a:rPr>
                        <a:t>Lancement (CAPEX)</a:t>
                      </a:r>
                    </a:p>
                  </a:txBody>
                  <a:tcPr marL="76200" marR="76200" marT="50800" marB="50800" anchor="ctr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>
                        <a:buNone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effectLst/>
                          <a:latin typeface="DM Sans 14pt" panose="020B0604020202020204" charset="0"/>
                        </a:rPr>
                        <a:t>Setup (50k€)</a:t>
                      </a:r>
                    </a:p>
                  </a:txBody>
                  <a:tcPr marL="76200" marR="76200" marT="50800" marB="50800" anchor="ctr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>
                        <a:buNone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effectLst/>
                          <a:latin typeface="DM Sans 14pt" panose="020B0604020202020204" charset="0"/>
                        </a:rPr>
                        <a:t>50 000 €</a:t>
                      </a:r>
                    </a:p>
                  </a:txBody>
                  <a:tcPr marL="76200" marR="76200" marT="50800" marB="50800" anchor="ctr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7386827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rtl="0">
                        <a:buNone/>
                      </a:pPr>
                      <a:r>
                        <a:rPr lang="fr-FR" sz="1200" b="0" dirty="0">
                          <a:solidFill>
                            <a:schemeClr val="bg1"/>
                          </a:solidFill>
                          <a:effectLst/>
                          <a:latin typeface="DM Sans 14pt" panose="020B0604020202020204" charset="0"/>
                        </a:rPr>
                        <a:t>Admin Console (OPEX)</a:t>
                      </a:r>
                    </a:p>
                  </a:txBody>
                  <a:tcPr marL="76200" marR="76200" marT="50800" marB="50800" anchor="ctr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>
                        <a:buNone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effectLst/>
                          <a:latin typeface="DM Sans 14pt" panose="020B0604020202020204" charset="0"/>
                        </a:rPr>
                        <a:t>9 000 € x 12 mois</a:t>
                      </a:r>
                    </a:p>
                  </a:txBody>
                  <a:tcPr marL="76200" marR="76200" marT="50800" marB="50800" anchor="ctr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>
                        <a:buNone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effectLst/>
                          <a:latin typeface="DM Sans 14pt" panose="020B0604020202020204" charset="0"/>
                        </a:rPr>
                        <a:t>108 000 €</a:t>
                      </a:r>
                    </a:p>
                  </a:txBody>
                  <a:tcPr marL="76200" marR="76200" marT="50800" marB="50800" anchor="ctr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058573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rtl="0">
                        <a:buNone/>
                      </a:pPr>
                      <a:r>
                        <a:rPr lang="fr-FR" sz="1200" b="0" dirty="0">
                          <a:solidFill>
                            <a:schemeClr val="bg1"/>
                          </a:solidFill>
                          <a:effectLst/>
                          <a:latin typeface="DM Sans 14pt" panose="020B0604020202020204" charset="0"/>
                        </a:rPr>
                        <a:t>Licences (OPEX)</a:t>
                      </a:r>
                    </a:p>
                  </a:txBody>
                  <a:tcPr marL="76200" marR="76200" marT="50800" marB="50800" anchor="ctr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>
                        <a:buNone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effectLst/>
                          <a:latin typeface="DM Sans 14pt" panose="020B0604020202020204" charset="0"/>
                        </a:rPr>
                        <a:t>90 € x 200 salariés x 12 mois</a:t>
                      </a:r>
                    </a:p>
                  </a:txBody>
                  <a:tcPr marL="76200" marR="76200" marT="50800" marB="50800" anchor="ctr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>
                        <a:buNone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effectLst/>
                          <a:latin typeface="DM Sans 14pt" panose="020B0604020202020204" charset="0"/>
                        </a:rPr>
                        <a:t>216 000 €</a:t>
                      </a:r>
                    </a:p>
                  </a:txBody>
                  <a:tcPr marL="76200" marR="76200" marT="50800" marB="50800" anchor="ctr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824852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rtl="0">
                        <a:buNone/>
                      </a:pPr>
                      <a:r>
                        <a:rPr lang="fr-FR" sz="1200" b="1" dirty="0">
                          <a:solidFill>
                            <a:schemeClr val="bg1"/>
                          </a:solidFill>
                          <a:effectLst/>
                          <a:latin typeface="DM Sans 14pt" panose="020B0604020202020204" charset="0"/>
                        </a:rPr>
                        <a:t>INVESTISSEMENT TOTAL ANNEE 1</a:t>
                      </a:r>
                      <a:endParaRPr lang="fr-FR" sz="1200" dirty="0">
                        <a:solidFill>
                          <a:schemeClr val="bg1"/>
                        </a:solidFill>
                        <a:effectLst/>
                        <a:latin typeface="DM Sans 14pt" panose="020B0604020202020204" charset="0"/>
                      </a:endParaRPr>
                    </a:p>
                  </a:txBody>
                  <a:tcPr marL="76200" marR="76200" marT="50800" marB="50800" anchor="ctr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D0F33"/>
                    </a:solidFill>
                  </a:tcPr>
                </a:tc>
                <a:tc>
                  <a:txBody>
                    <a:bodyPr/>
                    <a:lstStyle/>
                    <a:p>
                      <a:pPr rtl="0">
                        <a:buNone/>
                      </a:pPr>
                      <a:endParaRPr lang="fr-FR" sz="1200" dirty="0">
                        <a:solidFill>
                          <a:schemeClr val="bg1"/>
                        </a:solidFill>
                        <a:effectLst/>
                        <a:latin typeface="DM Sans 14pt" panose="020B0604020202020204" charset="0"/>
                      </a:endParaRPr>
                    </a:p>
                  </a:txBody>
                  <a:tcPr marL="76200" marR="76200" marT="50800" marB="50800" anchor="ctr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D0F33"/>
                    </a:solidFill>
                  </a:tcPr>
                </a:tc>
                <a:tc>
                  <a:txBody>
                    <a:bodyPr/>
                    <a:lstStyle/>
                    <a:p>
                      <a:pPr rtl="0">
                        <a:buNone/>
                      </a:pPr>
                      <a:r>
                        <a:rPr lang="fr-FR" sz="1200" b="1" dirty="0">
                          <a:solidFill>
                            <a:schemeClr val="bg1"/>
                          </a:solidFill>
                          <a:effectLst/>
                          <a:latin typeface="DM Sans 14pt" panose="020B0604020202020204" charset="0"/>
                        </a:rPr>
                        <a:t>374 000 €</a:t>
                      </a:r>
                      <a:endParaRPr lang="fr-FR" sz="1200" dirty="0">
                        <a:solidFill>
                          <a:schemeClr val="bg1"/>
                        </a:solidFill>
                        <a:effectLst/>
                        <a:latin typeface="DM Sans 14pt" panose="020B0604020202020204" charset="0"/>
                      </a:endParaRPr>
                    </a:p>
                  </a:txBody>
                  <a:tcPr marL="76200" marR="76200" marT="50800" marB="50800" anchor="ctr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D0F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9739576"/>
                  </a:ext>
                </a:extLst>
              </a:tr>
            </a:tbl>
          </a:graphicData>
        </a:graphic>
      </p:graphicFrame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64C7C38-62EE-992D-036C-63048CCDEF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040187"/>
              </p:ext>
            </p:extLst>
          </p:nvPr>
        </p:nvGraphicFramePr>
        <p:xfrm>
          <a:off x="409573" y="3664279"/>
          <a:ext cx="11332583" cy="1137920"/>
        </p:xfrm>
        <a:graphic>
          <a:graphicData uri="http://schemas.openxmlformats.org/drawingml/2006/table">
            <a:tbl>
              <a:tblPr/>
              <a:tblGrid>
                <a:gridCol w="4472435">
                  <a:extLst>
                    <a:ext uri="{9D8B030D-6E8A-4147-A177-3AD203B41FA5}">
                      <a16:colId xmlns:a16="http://schemas.microsoft.com/office/drawing/2014/main" val="1809919330"/>
                    </a:ext>
                  </a:extLst>
                </a:gridCol>
                <a:gridCol w="3676718">
                  <a:extLst>
                    <a:ext uri="{9D8B030D-6E8A-4147-A177-3AD203B41FA5}">
                      <a16:colId xmlns:a16="http://schemas.microsoft.com/office/drawing/2014/main" val="1190915391"/>
                    </a:ext>
                  </a:extLst>
                </a:gridCol>
                <a:gridCol w="3183430">
                  <a:extLst>
                    <a:ext uri="{9D8B030D-6E8A-4147-A177-3AD203B41FA5}">
                      <a16:colId xmlns:a16="http://schemas.microsoft.com/office/drawing/2014/main" val="123657324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rtl="0">
                        <a:buNone/>
                      </a:pPr>
                      <a:r>
                        <a:rPr lang="fr-FR" sz="1200" b="1" dirty="0">
                          <a:solidFill>
                            <a:schemeClr val="bg1"/>
                          </a:solidFill>
                          <a:effectLst/>
                          <a:latin typeface="DM Sans 14pt" panose="020B0604020202020204" charset="0"/>
                        </a:rPr>
                        <a:t>Levier de Gain</a:t>
                      </a:r>
                      <a:endParaRPr lang="fr-FR" sz="1200" dirty="0">
                        <a:solidFill>
                          <a:schemeClr val="bg1"/>
                        </a:solidFill>
                        <a:effectLst/>
                        <a:latin typeface="DM Sans 14pt" panose="020B0604020202020204" charset="0"/>
                      </a:endParaRPr>
                    </a:p>
                  </a:txBody>
                  <a:tcPr marL="76200" marR="76200" marT="50800" marB="50800" anchor="ctr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D0F3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buNone/>
                      </a:pPr>
                      <a:r>
                        <a:rPr lang="fr-FR" sz="1200" b="1" dirty="0">
                          <a:solidFill>
                            <a:schemeClr val="bg1"/>
                          </a:solidFill>
                          <a:effectLst/>
                          <a:latin typeface="DM Sans 14pt" panose="020B0604020202020204" charset="0"/>
                        </a:rPr>
                        <a:t>Hypothèse de gain (prudente)</a:t>
                      </a:r>
                      <a:endParaRPr lang="fr-FR" sz="1200" dirty="0">
                        <a:solidFill>
                          <a:schemeClr val="bg1"/>
                        </a:solidFill>
                        <a:effectLst/>
                        <a:latin typeface="DM Sans 14pt" panose="020B0604020202020204" charset="0"/>
                      </a:endParaRPr>
                    </a:p>
                  </a:txBody>
                  <a:tcPr marL="76200" marR="76200" marT="50800" marB="50800" anchor="ctr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D0F3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buNone/>
                      </a:pPr>
                      <a:r>
                        <a:rPr lang="fr-FR" sz="1200" b="1" dirty="0">
                          <a:solidFill>
                            <a:schemeClr val="bg1"/>
                          </a:solidFill>
                          <a:effectLst/>
                          <a:latin typeface="DM Sans 14pt" panose="020B0604020202020204" charset="0"/>
                        </a:rPr>
                        <a:t>Valeur générée / an</a:t>
                      </a:r>
                      <a:endParaRPr lang="fr-FR" sz="1200" dirty="0">
                        <a:solidFill>
                          <a:schemeClr val="bg1"/>
                        </a:solidFill>
                        <a:effectLst/>
                        <a:latin typeface="DM Sans 14pt" panose="020B0604020202020204" charset="0"/>
                      </a:endParaRPr>
                    </a:p>
                  </a:txBody>
                  <a:tcPr marL="76200" marR="76200" marT="50800" marB="50800" anchor="ctr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D0F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513248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rtl="0">
                        <a:buNone/>
                      </a:pPr>
                      <a:r>
                        <a:rPr lang="fr-FR" sz="1200" b="0" dirty="0">
                          <a:solidFill>
                            <a:schemeClr val="bg1"/>
                          </a:solidFill>
                          <a:effectLst/>
                          <a:latin typeface="DM Sans 14pt" panose="020B0604020202020204" charset="0"/>
                        </a:rPr>
                        <a:t>Productivité Libérée</a:t>
                      </a:r>
                    </a:p>
                  </a:txBody>
                  <a:tcPr marL="76200" marR="76200" marT="50800" marB="50800" anchor="ctr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>
                        <a:buNone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effectLst/>
                          <a:latin typeface="DM Sans 14pt" panose="020B0604020202020204" charset="0"/>
                        </a:rPr>
                        <a:t>20% du temps regagné (1j/semaine)</a:t>
                      </a:r>
                    </a:p>
                  </a:txBody>
                  <a:tcPr marL="76200" marR="76200" marT="50800" marB="50800" anchor="ctr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>
                        <a:buNone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effectLst/>
                          <a:latin typeface="DM Sans 14pt" panose="020B0604020202020204" charset="0"/>
                        </a:rPr>
                        <a:t>2 600 000 €</a:t>
                      </a:r>
                    </a:p>
                  </a:txBody>
                  <a:tcPr marL="76200" marR="76200" marT="50800" marB="50800" anchor="ctr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7386827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rtl="0">
                        <a:buNone/>
                      </a:pPr>
                      <a:r>
                        <a:rPr lang="fr-FR" sz="1200" b="0" dirty="0">
                          <a:solidFill>
                            <a:schemeClr val="bg1"/>
                          </a:solidFill>
                          <a:effectLst/>
                          <a:latin typeface="DM Sans 14pt" panose="020B0604020202020204" charset="0"/>
                        </a:rPr>
                        <a:t>Gel des recrutements</a:t>
                      </a:r>
                    </a:p>
                  </a:txBody>
                  <a:tcPr marL="76200" marR="76200" marT="50800" marB="50800" anchor="ctr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>
                        <a:buNone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effectLst/>
                          <a:latin typeface="DM Sans 14pt" panose="020B0604020202020204" charset="0"/>
                        </a:rPr>
                        <a:t>10 embauches en moins</a:t>
                      </a:r>
                    </a:p>
                  </a:txBody>
                  <a:tcPr marL="76200" marR="76200" marT="50800" marB="50800" anchor="ctr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>
                        <a:buNone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effectLst/>
                          <a:latin typeface="DM Sans 14pt" panose="020B0604020202020204" charset="0"/>
                        </a:rPr>
                        <a:t>600 000 €</a:t>
                      </a:r>
                    </a:p>
                  </a:txBody>
                  <a:tcPr marL="76200" marR="76200" marT="50800" marB="50800" anchor="ctr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7663522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rtl="0">
                        <a:buNone/>
                      </a:pPr>
                      <a:r>
                        <a:rPr lang="fr-FR" sz="1200" b="1" dirty="0">
                          <a:solidFill>
                            <a:schemeClr val="bg1"/>
                          </a:solidFill>
                          <a:effectLst/>
                          <a:latin typeface="DM Sans 14pt" panose="020B0604020202020204" charset="0"/>
                        </a:rPr>
                        <a:t>VALEUR TOTALE CRÉÉE (AN 1)</a:t>
                      </a:r>
                      <a:endParaRPr lang="fr-FR" sz="1200" dirty="0">
                        <a:solidFill>
                          <a:schemeClr val="bg1"/>
                        </a:solidFill>
                        <a:effectLst/>
                        <a:latin typeface="DM Sans 14pt" panose="020B0604020202020204" charset="0"/>
                      </a:endParaRPr>
                    </a:p>
                  </a:txBody>
                  <a:tcPr marL="76200" marR="76200" marT="50800" marB="50800" anchor="ctr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D0F33"/>
                    </a:solidFill>
                  </a:tcPr>
                </a:tc>
                <a:tc>
                  <a:txBody>
                    <a:bodyPr/>
                    <a:lstStyle/>
                    <a:p>
                      <a:pPr rtl="0">
                        <a:buNone/>
                      </a:pPr>
                      <a:endParaRPr lang="fr-FR" sz="1200" dirty="0">
                        <a:solidFill>
                          <a:schemeClr val="bg1"/>
                        </a:solidFill>
                        <a:effectLst/>
                        <a:latin typeface="DM Sans 14pt" panose="020B0604020202020204" charset="0"/>
                      </a:endParaRPr>
                    </a:p>
                  </a:txBody>
                  <a:tcPr marL="76200" marR="76200" marT="50800" marB="50800" anchor="ctr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D0F33"/>
                    </a:solidFill>
                  </a:tcPr>
                </a:tc>
                <a:tc>
                  <a:txBody>
                    <a:bodyPr/>
                    <a:lstStyle/>
                    <a:p>
                      <a:pPr rtl="0">
                        <a:buNone/>
                      </a:pPr>
                      <a:r>
                        <a:rPr lang="fr-FR" sz="1200" b="1" dirty="0">
                          <a:solidFill>
                            <a:schemeClr val="bg1"/>
                          </a:solidFill>
                          <a:effectLst/>
                          <a:latin typeface="DM Sans 14pt" panose="020B0604020202020204" charset="0"/>
                        </a:rPr>
                        <a:t>3 200 000 €</a:t>
                      </a:r>
                      <a:endParaRPr lang="fr-FR" sz="1200" dirty="0">
                        <a:solidFill>
                          <a:schemeClr val="bg1"/>
                        </a:solidFill>
                        <a:effectLst/>
                        <a:latin typeface="DM Sans 14pt" panose="020B0604020202020204" charset="0"/>
                      </a:endParaRPr>
                    </a:p>
                  </a:txBody>
                  <a:tcPr marL="76200" marR="76200" marT="50800" marB="50800" anchor="ctr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D0F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2485200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2F074423-8CCD-7C29-D248-9B4ADC557380}"/>
              </a:ext>
            </a:extLst>
          </p:cNvPr>
          <p:cNvSpPr txBox="1"/>
          <p:nvPr/>
        </p:nvSpPr>
        <p:spPr>
          <a:xfrm>
            <a:off x="323193" y="1162419"/>
            <a:ext cx="60949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>
                <a:gradFill>
                  <a:gsLst>
                    <a:gs pos="0">
                      <a:srgbClr val="FFDA76"/>
                    </a:gs>
                    <a:gs pos="33333">
                      <a:srgbClr val="FFA343"/>
                    </a:gs>
                    <a:gs pos="66667">
                      <a:srgbClr val="F3005D"/>
                    </a:gs>
                    <a:gs pos="100000">
                      <a:srgbClr val="C61AB7"/>
                    </a:gs>
                  </a:gsLst>
                  <a:lin ang="0" scaled="1"/>
                </a:gradFill>
                <a:latin typeface="DM Sans 14pt" panose="020B0604020202020204" charset="0"/>
                <a:ea typeface="Trebuchet MS"/>
                <a:cs typeface="Trebuchet MS"/>
              </a:rPr>
              <a:t>1. Les investissements</a:t>
            </a:r>
            <a:endParaRPr lang="fr-FR" sz="1800" dirty="0">
              <a:solidFill>
                <a:srgbClr val="E74457"/>
              </a:solidFill>
              <a:effectLst/>
              <a:latin typeface="Syne Medium" panose="020B0604020202020204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C5DBCF5-2423-2549-5957-03FCA6F25D15}"/>
              </a:ext>
            </a:extLst>
          </p:cNvPr>
          <p:cNvSpPr txBox="1"/>
          <p:nvPr/>
        </p:nvSpPr>
        <p:spPr>
          <a:xfrm>
            <a:off x="409573" y="3294947"/>
            <a:ext cx="60949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>
                <a:gradFill>
                  <a:gsLst>
                    <a:gs pos="0">
                      <a:srgbClr val="FFDA76"/>
                    </a:gs>
                    <a:gs pos="33333">
                      <a:srgbClr val="FFA343"/>
                    </a:gs>
                    <a:gs pos="66667">
                      <a:srgbClr val="F3005D"/>
                    </a:gs>
                    <a:gs pos="100000">
                      <a:srgbClr val="C61AB7"/>
                    </a:gs>
                  </a:gsLst>
                  <a:lin ang="0" scaled="1"/>
                </a:gradFill>
                <a:latin typeface="DM Sans 14pt" panose="020B0604020202020204" charset="0"/>
                <a:ea typeface="Trebuchet MS"/>
                <a:cs typeface="Trebuchet MS"/>
              </a:rPr>
              <a:t>1. Les gains</a:t>
            </a:r>
            <a:endParaRPr lang="fr-FR" dirty="0">
              <a:solidFill>
                <a:srgbClr val="E74457"/>
              </a:solidFill>
              <a:latin typeface="Syne Medium" panose="020B060402020202020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C58D5F1-6932-3D35-1CB5-0AA0AF0C46FB}"/>
              </a:ext>
            </a:extLst>
          </p:cNvPr>
          <p:cNvSpPr txBox="1"/>
          <p:nvPr/>
        </p:nvSpPr>
        <p:spPr>
          <a:xfrm>
            <a:off x="5647208" y="5333941"/>
            <a:ext cx="609494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fr-FR" sz="3200" b="1" dirty="0" err="1">
                <a:gradFill>
                  <a:gsLst>
                    <a:gs pos="0">
                      <a:srgbClr val="FFDA76"/>
                    </a:gs>
                    <a:gs pos="33333">
                      <a:srgbClr val="FFA343"/>
                    </a:gs>
                    <a:gs pos="66667">
                      <a:srgbClr val="F3005D"/>
                    </a:gs>
                    <a:gs pos="100000">
                      <a:srgbClr val="C61AB7"/>
                    </a:gs>
                  </a:gsLst>
                  <a:lin ang="0" scaled="1"/>
                </a:gradFill>
                <a:latin typeface="DM Sans 14pt" panose="020B0604020202020204" charset="0"/>
                <a:ea typeface="Trebuchet MS"/>
                <a:cs typeface="Trebuchet MS"/>
              </a:rPr>
              <a:t>Payback</a:t>
            </a:r>
            <a:r>
              <a:rPr lang="fr-FR" sz="3200" b="1" dirty="0">
                <a:gradFill>
                  <a:gsLst>
                    <a:gs pos="0">
                      <a:srgbClr val="FFDA76"/>
                    </a:gs>
                    <a:gs pos="33333">
                      <a:srgbClr val="FFA343"/>
                    </a:gs>
                    <a:gs pos="66667">
                      <a:srgbClr val="F3005D"/>
                    </a:gs>
                    <a:gs pos="100000">
                      <a:srgbClr val="C61AB7"/>
                    </a:gs>
                  </a:gsLst>
                  <a:lin ang="0" scaled="1"/>
                </a:gradFill>
                <a:latin typeface="DM Sans 14pt" panose="020B0604020202020204" charset="0"/>
                <a:ea typeface="Trebuchet MS"/>
                <a:cs typeface="Trebuchet MS"/>
              </a:rPr>
              <a:t> d’</a:t>
            </a:r>
            <a:r>
              <a:rPr lang="fr-FR" sz="3200" b="1" dirty="0" err="1">
                <a:gradFill>
                  <a:gsLst>
                    <a:gs pos="0">
                      <a:srgbClr val="FFDA76"/>
                    </a:gs>
                    <a:gs pos="33333">
                      <a:srgbClr val="FFA343"/>
                    </a:gs>
                    <a:gs pos="66667">
                      <a:srgbClr val="F3005D"/>
                    </a:gs>
                    <a:gs pos="100000">
                      <a:srgbClr val="C61AB7"/>
                    </a:gs>
                  </a:gsLst>
                  <a:lin ang="0" scaled="1"/>
                </a:gradFill>
                <a:latin typeface="DM Sans 14pt" panose="020B0604020202020204" charset="0"/>
                <a:ea typeface="Trebuchet MS"/>
                <a:cs typeface="Trebuchet MS"/>
              </a:rPr>
              <a:t>alchimia</a:t>
            </a:r>
            <a:r>
              <a:rPr lang="fr-FR" sz="3200" b="1" dirty="0">
                <a:gradFill>
                  <a:gsLst>
                    <a:gs pos="0">
                      <a:srgbClr val="FFDA76"/>
                    </a:gs>
                    <a:gs pos="33333">
                      <a:srgbClr val="FFA343"/>
                    </a:gs>
                    <a:gs pos="66667">
                      <a:srgbClr val="F3005D"/>
                    </a:gs>
                    <a:gs pos="100000">
                      <a:srgbClr val="C61AB7"/>
                    </a:gs>
                  </a:gsLst>
                  <a:lin ang="0" scaled="1"/>
                </a:gradFill>
                <a:latin typeface="DM Sans 14pt" panose="020B0604020202020204" charset="0"/>
                <a:ea typeface="Trebuchet MS"/>
                <a:cs typeface="Trebuchet MS"/>
              </a:rPr>
              <a:t> : 2 mois</a:t>
            </a:r>
            <a:endParaRPr lang="fr-FR" sz="3200" dirty="0">
              <a:solidFill>
                <a:srgbClr val="E74457"/>
              </a:solidFill>
              <a:latin typeface="Syne Medium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27273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7F2CFC0-77B1-1E0A-A030-711B737508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19" name="Rectangle 7218">
            <a:extLst>
              <a:ext uri="{FF2B5EF4-FFF2-40B4-BE49-F238E27FC236}">
                <a16:creationId xmlns:a16="http://schemas.microsoft.com/office/drawing/2014/main" id="{BE5B860A-1206-998B-5141-226F8915E3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Raleway"/>
            </a:endParaRPr>
          </a:p>
        </p:txBody>
      </p:sp>
      <p:sp>
        <p:nvSpPr>
          <p:cNvPr id="7221" name="Rectangle 7220">
            <a:extLst>
              <a:ext uri="{FF2B5EF4-FFF2-40B4-BE49-F238E27FC236}">
                <a16:creationId xmlns:a16="http://schemas.microsoft.com/office/drawing/2014/main" id="{5FA49921-93C0-1A73-7488-95D5743974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7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  <a:latin typeface="Raleway"/>
            </a:endParaRPr>
          </a:p>
        </p:txBody>
      </p:sp>
      <p:sp>
        <p:nvSpPr>
          <p:cNvPr id="7223" name="Rectangle 7222">
            <a:extLst>
              <a:ext uri="{FF2B5EF4-FFF2-40B4-BE49-F238E27FC236}">
                <a16:creationId xmlns:a16="http://schemas.microsoft.com/office/drawing/2014/main" id="{5DA1C73C-8598-7AA9-75B2-D8295EBAD7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7225" name="Rectangle 7224">
            <a:extLst>
              <a:ext uri="{FF2B5EF4-FFF2-40B4-BE49-F238E27FC236}">
                <a16:creationId xmlns:a16="http://schemas.microsoft.com/office/drawing/2014/main" id="{059920E3-BE3E-B8E1-C254-A36B47F160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BA7521C5-B19B-BFB9-CE91-959EF53F3103}"/>
              </a:ext>
            </a:extLst>
          </p:cNvPr>
          <p:cNvGrpSpPr/>
          <p:nvPr/>
        </p:nvGrpSpPr>
        <p:grpSpPr>
          <a:xfrm>
            <a:off x="6128214" y="4029484"/>
            <a:ext cx="5362535" cy="1212656"/>
            <a:chOff x="505764" y="2504647"/>
            <a:chExt cx="4257218" cy="962705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F031FA6-4C32-052F-EE49-F49F5F8A71D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5764" y="3131753"/>
              <a:ext cx="4257218" cy="335599"/>
            </a:xfrm>
            <a:prstGeom prst="rect">
              <a:avLst/>
            </a:prstGeom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lIns="91440" tIns="45720" rIns="91440" bIns="45720" rtlCol="0" anchor="ctr">
              <a:no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r" defTabSz="914377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  <a:defRPr/>
              </a:pPr>
              <a:r>
                <a:rPr lang="fr-FR" sz="2400" b="1" dirty="0">
                  <a:gradFill>
                    <a:gsLst>
                      <a:gs pos="0">
                        <a:srgbClr val="FFDA76"/>
                      </a:gs>
                      <a:gs pos="33333">
                        <a:srgbClr val="FFA343"/>
                      </a:gs>
                      <a:gs pos="66667">
                        <a:srgbClr val="F3005D"/>
                      </a:gs>
                      <a:gs pos="100000">
                        <a:srgbClr val="C61AB7"/>
                      </a:gs>
                    </a:gsLst>
                    <a:lin ang="0" scaled="1"/>
                  </a:gradFill>
                  <a:latin typeface="DM Sans 14pt" panose="020B0604020202020204" charset="0"/>
                  <a:ea typeface="Trebuchet MS"/>
                  <a:cs typeface="Trebuchet MS"/>
                </a:rPr>
                <a:t>Better, </a:t>
              </a:r>
              <a:r>
                <a:rPr lang="fr-FR" sz="2400" b="1" dirty="0" err="1">
                  <a:gradFill>
                    <a:gsLst>
                      <a:gs pos="0">
                        <a:srgbClr val="FFDA76"/>
                      </a:gs>
                      <a:gs pos="33333">
                        <a:srgbClr val="FFA343"/>
                      </a:gs>
                      <a:gs pos="66667">
                        <a:srgbClr val="F3005D"/>
                      </a:gs>
                      <a:gs pos="100000">
                        <a:srgbClr val="C61AB7"/>
                      </a:gs>
                    </a:gsLst>
                    <a:lin ang="0" scaled="1"/>
                  </a:gradFill>
                  <a:latin typeface="DM Sans 14pt" panose="020B0604020202020204" charset="0"/>
                  <a:ea typeface="Trebuchet MS"/>
                  <a:cs typeface="Trebuchet MS"/>
                </a:rPr>
                <a:t>faster</a:t>
              </a:r>
              <a:r>
                <a:rPr lang="fr-FR" sz="2400" b="1" dirty="0">
                  <a:gradFill>
                    <a:gsLst>
                      <a:gs pos="0">
                        <a:srgbClr val="FFDA76"/>
                      </a:gs>
                      <a:gs pos="33333">
                        <a:srgbClr val="FFA343"/>
                      </a:gs>
                      <a:gs pos="66667">
                        <a:srgbClr val="F3005D"/>
                      </a:gs>
                      <a:gs pos="100000">
                        <a:srgbClr val="C61AB7"/>
                      </a:gs>
                    </a:gsLst>
                    <a:lin ang="0" scaled="1"/>
                  </a:gradFill>
                  <a:latin typeface="DM Sans 14pt" panose="020B0604020202020204" charset="0"/>
                  <a:ea typeface="Trebuchet MS"/>
                  <a:cs typeface="Trebuchet MS"/>
                </a:rPr>
                <a:t>, </a:t>
              </a:r>
              <a:r>
                <a:rPr lang="fr-FR" sz="2400" b="1" dirty="0" err="1">
                  <a:gradFill>
                    <a:gsLst>
                      <a:gs pos="0">
                        <a:srgbClr val="FFDA76"/>
                      </a:gs>
                      <a:gs pos="33333">
                        <a:srgbClr val="FFA343"/>
                      </a:gs>
                      <a:gs pos="66667">
                        <a:srgbClr val="F3005D"/>
                      </a:gs>
                      <a:gs pos="100000">
                        <a:srgbClr val="C61AB7"/>
                      </a:gs>
                    </a:gsLst>
                    <a:lin ang="0" scaled="1"/>
                  </a:gradFill>
                  <a:latin typeface="DM Sans 14pt" panose="020B0604020202020204" charset="0"/>
                  <a:ea typeface="Trebuchet MS"/>
                  <a:cs typeface="Trebuchet MS"/>
                </a:rPr>
                <a:t>smarter</a:t>
              </a:r>
              <a:endParaRPr lang="en-US" altLang="ko-KR" sz="2400" dirty="0">
                <a:solidFill>
                  <a:prstClr val="white"/>
                </a:solidFill>
                <a:latin typeface="Syne Medium" panose="020B0604020202020204" charset="0"/>
              </a:endParaRPr>
            </a:p>
          </p:txBody>
        </p:sp>
        <p:pic>
          <p:nvPicPr>
            <p:cNvPr id="5" name="Image 4" descr="Une image contenant Police, texte, Graphique, logo&#10;&#10;Le contenu généré par l’IA peut être incorrect.">
              <a:extLst>
                <a:ext uri="{FF2B5EF4-FFF2-40B4-BE49-F238E27FC236}">
                  <a16:creationId xmlns:a16="http://schemas.microsoft.com/office/drawing/2014/main" id="{8C52697F-2721-1D75-9D48-AA35D95ED00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679775" y="2504647"/>
              <a:ext cx="3083207" cy="574504"/>
            </a:xfrm>
            <a:prstGeom prst="rect">
              <a:avLst/>
            </a:prstGeom>
          </p:spPr>
        </p:pic>
      </p:grpSp>
      <p:pic>
        <p:nvPicPr>
          <p:cNvPr id="22" name="Image 21">
            <a:extLst>
              <a:ext uri="{FF2B5EF4-FFF2-40B4-BE49-F238E27FC236}">
                <a16:creationId xmlns:a16="http://schemas.microsoft.com/office/drawing/2014/main" id="{CC917C05-7C07-33E5-88EC-192F73903F9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</p:spPr>
      </p:pic>
      <p:sp>
        <p:nvSpPr>
          <p:cNvPr id="23" name="TextBox 3">
            <a:extLst>
              <a:ext uri="{FF2B5EF4-FFF2-40B4-BE49-F238E27FC236}">
                <a16:creationId xmlns:a16="http://schemas.microsoft.com/office/drawing/2014/main" id="{041FDC6B-1ADE-FE1F-8738-67172F4C29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28214" y="2469318"/>
            <a:ext cx="5362535" cy="42273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r" defTabSz="914377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lang="en-US" altLang="ko-KR" sz="5400" b="1" dirty="0">
                <a:solidFill>
                  <a:prstClr val="white"/>
                </a:solidFill>
                <a:latin typeface="Syne Medium" panose="020B0604020202020204" charset="0"/>
              </a:rPr>
              <a:t>Merci.</a:t>
            </a:r>
          </a:p>
        </p:txBody>
      </p:sp>
    </p:spTree>
    <p:extLst>
      <p:ext uri="{BB962C8B-B14F-4D97-AF65-F5344CB8AC3E}">
        <p14:creationId xmlns:p14="http://schemas.microsoft.com/office/powerpoint/2010/main" val="23332870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082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A611EB-E657-A8EE-E4A2-617493C251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e 10">
            <a:extLst>
              <a:ext uri="{FF2B5EF4-FFF2-40B4-BE49-F238E27FC236}">
                <a16:creationId xmlns:a16="http://schemas.microsoft.com/office/drawing/2014/main" id="{E0AD95BB-247A-5D1D-9CAA-E45A067D0DD9}"/>
              </a:ext>
            </a:extLst>
          </p:cNvPr>
          <p:cNvGrpSpPr/>
          <p:nvPr/>
        </p:nvGrpSpPr>
        <p:grpSpPr>
          <a:xfrm>
            <a:off x="281888" y="2189506"/>
            <a:ext cx="6812596" cy="2866667"/>
            <a:chOff x="487680" y="1950720"/>
            <a:chExt cx="8230019" cy="2866667"/>
          </a:xfrm>
        </p:grpSpPr>
        <p:sp>
          <p:nvSpPr>
            <p:cNvPr id="6" name="TypoCard">
              <a:extLst>
                <a:ext uri="{FF2B5EF4-FFF2-40B4-BE49-F238E27FC236}">
                  <a16:creationId xmlns:a16="http://schemas.microsoft.com/office/drawing/2014/main" id="{777E0811-240E-97AA-A897-07F1FCCE23A3}"/>
                </a:ext>
              </a:extLst>
            </p:cNvPr>
            <p:cNvSpPr/>
            <p:nvPr/>
          </p:nvSpPr>
          <p:spPr>
            <a:xfrm>
              <a:off x="487680" y="1950720"/>
              <a:ext cx="5364480" cy="2866667"/>
            </a:xfrm>
            <a:prstGeom prst="roundRect">
              <a:avLst>
                <a:gd name="adj" fmla="val 6000"/>
              </a:avLst>
            </a:prstGeom>
            <a:solidFill>
              <a:srgbClr val="C9A84C"/>
            </a:solidFill>
            <a:ln>
              <a:noFill/>
            </a:ln>
          </p:spPr>
          <p:txBody>
            <a:bodyPr/>
            <a:lstStyle/>
            <a:p>
              <a:pPr defTabSz="1219170"/>
              <a:endParaRPr lang="fr-FR" sz="240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" name="TypoBar">
              <a:extLst>
                <a:ext uri="{FF2B5EF4-FFF2-40B4-BE49-F238E27FC236}">
                  <a16:creationId xmlns:a16="http://schemas.microsoft.com/office/drawing/2014/main" id="{09BD2AB6-6C3D-70FB-04E1-5BAD55D129D1}"/>
                </a:ext>
              </a:extLst>
            </p:cNvPr>
            <p:cNvSpPr/>
            <p:nvPr/>
          </p:nvSpPr>
          <p:spPr>
            <a:xfrm>
              <a:off x="538128" y="1950720"/>
              <a:ext cx="8179571" cy="2866667"/>
            </a:xfrm>
            <a:prstGeom prst="roundRect">
              <a:avLst>
                <a:gd name="adj" fmla="val 6000"/>
              </a:avLst>
            </a:prstGeom>
            <a:solidFill>
              <a:srgbClr val="0F0F28"/>
            </a:solidFill>
            <a:ln w="9525">
              <a:solidFill>
                <a:srgbClr val="FFFFFF">
                  <a:alpha val="9000"/>
                </a:srgbClr>
              </a:solidFill>
              <a:prstDash val="solid"/>
            </a:ln>
          </p:spPr>
          <p:txBody>
            <a:bodyPr anchor="ctr"/>
            <a:lstStyle/>
            <a:p>
              <a:pPr lvl="1">
                <a:defRPr/>
              </a:pPr>
              <a:r>
                <a:rPr lang="fr-FR" dirty="0">
                  <a:solidFill>
                    <a:prstClr val="white"/>
                  </a:solidFill>
                  <a:latin typeface="DM Sans 14pt" panose="020B0604020202020204" charset="0"/>
                </a:rPr>
                <a:t>Pendant 70 ans, les métiers régulés ont été payés </a:t>
              </a:r>
            </a:p>
            <a:p>
              <a:pPr lvl="1">
                <a:defRPr/>
              </a:pPr>
              <a:r>
                <a:rPr lang="fr-FR" b="1" dirty="0">
                  <a:gradFill>
                    <a:gsLst>
                      <a:gs pos="0">
                        <a:srgbClr val="FFDA76"/>
                      </a:gs>
                      <a:gs pos="33333">
                        <a:srgbClr val="FFA343"/>
                      </a:gs>
                      <a:gs pos="66667">
                        <a:srgbClr val="F3005D"/>
                      </a:gs>
                      <a:gs pos="100000">
                        <a:srgbClr val="C61AB7"/>
                      </a:gs>
                    </a:gsLst>
                    <a:lin ang="0" scaled="1"/>
                  </a:gradFill>
                  <a:latin typeface="DM Sans 14pt" panose="020B0604020202020204" charset="0"/>
                  <a:ea typeface="Trebuchet MS"/>
                  <a:cs typeface="Trebuchet MS"/>
                </a:rPr>
                <a:t>pour produire de la conformité, des obligations.</a:t>
              </a:r>
            </a:p>
            <a:p>
              <a:pPr lvl="1">
                <a:defRPr/>
              </a:pPr>
              <a:endParaRPr lang="fr-FR" dirty="0">
                <a:solidFill>
                  <a:prstClr val="white"/>
                </a:solidFill>
                <a:latin typeface="DM Sans 14pt" panose="020B0604020202020204" charset="0"/>
              </a:endParaRPr>
            </a:p>
            <a:p>
              <a:pPr lvl="1">
                <a:defRPr/>
              </a:pPr>
              <a:r>
                <a:rPr lang="fr-FR" dirty="0">
                  <a:solidFill>
                    <a:prstClr val="white"/>
                  </a:solidFill>
                  <a:latin typeface="DM Sans 14pt" panose="020B0604020202020204" charset="0"/>
                </a:rPr>
                <a:t>Le marché paie désormais la capacité à transformer </a:t>
              </a:r>
            </a:p>
            <a:p>
              <a:pPr lvl="1">
                <a:defRPr/>
              </a:pPr>
              <a:r>
                <a:rPr lang="fr-FR" b="1" dirty="0">
                  <a:gradFill>
                    <a:gsLst>
                      <a:gs pos="0">
                        <a:srgbClr val="FFDA76"/>
                      </a:gs>
                      <a:gs pos="33333">
                        <a:srgbClr val="FFA343"/>
                      </a:gs>
                      <a:gs pos="66667">
                        <a:srgbClr val="F3005D"/>
                      </a:gs>
                      <a:gs pos="100000">
                        <a:srgbClr val="C61AB7"/>
                      </a:gs>
                    </a:gsLst>
                    <a:lin ang="0" scaled="1"/>
                  </a:gradFill>
                  <a:latin typeface="DM Sans 14pt" panose="020B0604020202020204" charset="0"/>
                </a:rPr>
                <a:t>la donnée, en décisions en temps réel.</a:t>
              </a:r>
              <a:endParaRPr lang="fr-FR" dirty="0">
                <a:solidFill>
                  <a:prstClr val="white"/>
                </a:solidFill>
                <a:latin typeface="DM Sans 14pt" panose="020B0604020202020204" charset="0"/>
              </a:endParaRPr>
            </a:p>
          </p:txBody>
        </p:sp>
      </p:grpSp>
      <p:sp>
        <p:nvSpPr>
          <p:cNvPr id="2" name="Text 1">
            <a:extLst>
              <a:ext uri="{FF2B5EF4-FFF2-40B4-BE49-F238E27FC236}">
                <a16:creationId xmlns:a16="http://schemas.microsoft.com/office/drawing/2014/main" id="{631D81D8-5B8F-9095-CF70-60BD00E7F386}"/>
              </a:ext>
            </a:extLst>
          </p:cNvPr>
          <p:cNvSpPr/>
          <p:nvPr/>
        </p:nvSpPr>
        <p:spPr>
          <a:xfrm>
            <a:off x="225130" y="159826"/>
            <a:ext cx="10479024" cy="11039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300" normalizeH="0" baseline="0" noProof="0" dirty="0">
                <a:ln>
                  <a:noFill/>
                </a:ln>
                <a:solidFill>
                  <a:srgbClr val="CEAA6B"/>
                </a:solidFill>
                <a:effectLst/>
                <a:uLnTx/>
                <a:uFillTx/>
                <a:latin typeface="Syne Medium" panose="020B0604020202020204" charset="0"/>
                <a:ea typeface="Calibri" pitchFamily="34" charset="-122"/>
                <a:cs typeface="Calibri" pitchFamily="34" charset="-120"/>
              </a:rPr>
              <a:t>_ Secteurs régulés : la thèse</a:t>
            </a:r>
          </a:p>
          <a:p>
            <a:pPr marL="0" marR="0" lvl="0" indent="0" algn="l" defTabSz="914400" rtl="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yne Medium" panose="020B0604020202020204" charset="0"/>
                <a:ea typeface="Calibri" pitchFamily="34" charset="-122"/>
                <a:cs typeface="Calibri" pitchFamily="34" charset="-120"/>
              </a:rPr>
              <a:t>Des attentes clients qui ont changé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E84555"/>
              </a:solidFill>
              <a:effectLst/>
              <a:uLnTx/>
              <a:uFillTx/>
              <a:latin typeface="Syne Medium" panose="020B060402020202020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yne Medium" panose="020B0604020202020204" charset="0"/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3" name="Shape 4">
            <a:extLst>
              <a:ext uri="{FF2B5EF4-FFF2-40B4-BE49-F238E27FC236}">
                <a16:creationId xmlns:a16="http://schemas.microsoft.com/office/drawing/2014/main" id="{B2F7CE1A-5893-8C5E-433B-9C2E2D14EB6E}"/>
              </a:ext>
            </a:extLst>
          </p:cNvPr>
          <p:cNvSpPr/>
          <p:nvPr/>
        </p:nvSpPr>
        <p:spPr>
          <a:xfrm>
            <a:off x="281887" y="6533865"/>
            <a:ext cx="11567476" cy="0"/>
          </a:xfrm>
          <a:prstGeom prst="line">
            <a:avLst/>
          </a:prstGeom>
          <a:noFill/>
          <a:ln w="12700">
            <a:solidFill>
              <a:schemeClr val="bg2">
                <a:lumMod val="25000"/>
              </a:scheme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yne Medium" panose="020B0604020202020204" charset="0"/>
              <a:ea typeface="+mn-ea"/>
              <a:cs typeface="+mn-cs"/>
            </a:endParaRPr>
          </a:p>
        </p:txBody>
      </p:sp>
      <p:pic>
        <p:nvPicPr>
          <p:cNvPr id="4" name="Image 3" descr="Une image contenant Police, texte, Graphique, logo&#10;&#10;Le contenu généré par l’IA peut être incorrect.">
            <a:extLst>
              <a:ext uri="{FF2B5EF4-FFF2-40B4-BE49-F238E27FC236}">
                <a16:creationId xmlns:a16="http://schemas.microsoft.com/office/drawing/2014/main" id="{3005A590-6D85-41FA-4728-F9999D8F092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760910" y="6604130"/>
            <a:ext cx="1083754" cy="201940"/>
          </a:xfrm>
          <a:prstGeom prst="rect">
            <a:avLst/>
          </a:prstGeom>
        </p:spPr>
      </p:pic>
      <p:sp>
        <p:nvSpPr>
          <p:cNvPr id="5" name="Text 5">
            <a:extLst>
              <a:ext uri="{FF2B5EF4-FFF2-40B4-BE49-F238E27FC236}">
                <a16:creationId xmlns:a16="http://schemas.microsoft.com/office/drawing/2014/main" id="{ABF7B27F-6A01-38DC-05AE-F4D3FC60F69C}"/>
              </a:ext>
            </a:extLst>
          </p:cNvPr>
          <p:cNvSpPr/>
          <p:nvPr/>
        </p:nvSpPr>
        <p:spPr>
          <a:xfrm>
            <a:off x="281886" y="6533721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50" b="0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Syne Medium" panose="020B0604020202020204" charset="0"/>
                <a:ea typeface="Calibri" pitchFamily="34" charset="-122"/>
                <a:cs typeface="Calibri" pitchFamily="34" charset="-120"/>
              </a:rPr>
              <a:t>alchimia</a:t>
            </a:r>
            <a:r>
              <a:rPr kumimoji="0" lang="fr-FR" sz="95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Syne Medium" panose="020B0604020202020204" charset="0"/>
                <a:ea typeface="Calibri" pitchFamily="34" charset="-122"/>
                <a:cs typeface="Calibri" pitchFamily="34" charset="-120"/>
              </a:rPr>
              <a:t>. OS souverain, conforme.</a:t>
            </a:r>
            <a:endParaRPr kumimoji="0" lang="fr-FR" sz="950" b="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Syne Medium" panose="020B0604020202020204" charset="0"/>
              <a:ea typeface="+mn-ea"/>
              <a:cs typeface="+mn-cs"/>
            </a:endParaRPr>
          </a:p>
        </p:txBody>
      </p:sp>
      <p:sp>
        <p:nvSpPr>
          <p:cNvPr id="15" name="Shape 3">
            <a:extLst>
              <a:ext uri="{FF2B5EF4-FFF2-40B4-BE49-F238E27FC236}">
                <a16:creationId xmlns:a16="http://schemas.microsoft.com/office/drawing/2014/main" id="{5811D139-2922-B1F7-F485-1E2D45B50241}"/>
              </a:ext>
            </a:extLst>
          </p:cNvPr>
          <p:cNvSpPr/>
          <p:nvPr/>
        </p:nvSpPr>
        <p:spPr>
          <a:xfrm>
            <a:off x="8126180" y="2189505"/>
            <a:ext cx="3522470" cy="2866667"/>
          </a:xfrm>
          <a:prstGeom prst="roundRect">
            <a:avLst>
              <a:gd name="adj" fmla="val 2941"/>
            </a:avLst>
          </a:prstGeom>
          <a:solidFill>
            <a:srgbClr val="0F0823"/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outerShdw blurRad="114300" dist="38100" dir="5400000" algn="bl" rotWithShape="0">
              <a:srgbClr val="000000">
                <a:alpha val="32000"/>
              </a:srgbClr>
            </a:outerShdw>
          </a:effectLst>
        </p:spPr>
        <p:txBody>
          <a:bodyPr anchor="ctr"/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70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fr-FR" sz="1800" b="0" i="0" u="none" strike="sng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yne Medium" panose="020B0604020202020204" charset="0"/>
                <a:ea typeface="Calibri" pitchFamily="34" charset="-122"/>
                <a:cs typeface="Calibri" pitchFamily="34" charset="-120"/>
              </a:rPr>
              <a:t>Produire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yne Medium" panose="020B0604020202020204" charset="0"/>
                <a:ea typeface="Calibri" pitchFamily="34" charset="-122"/>
                <a:cs typeface="Calibri" pitchFamily="34" charset="-120"/>
              </a:rPr>
              <a:t>	Interpréter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70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fr-FR" sz="1800" b="0" i="0" u="none" strike="sng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yne Medium" panose="020B0604020202020204" charset="0"/>
                <a:ea typeface="Calibri" pitchFamily="34" charset="-122"/>
                <a:cs typeface="Calibri" pitchFamily="34" charset="-120"/>
              </a:rPr>
              <a:t>Déclarer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yne Medium" panose="020B0604020202020204" charset="0"/>
                <a:ea typeface="Calibri" pitchFamily="34" charset="-122"/>
                <a:cs typeface="Calibri" pitchFamily="34" charset="-120"/>
              </a:rPr>
              <a:t>	Anticiper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70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fr-FR" sz="1800" b="0" i="0" u="none" strike="sng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yne Medium" panose="020B0604020202020204" charset="0"/>
                <a:ea typeface="Calibri" pitchFamily="34" charset="-122"/>
                <a:cs typeface="Calibri" pitchFamily="34" charset="-120"/>
              </a:rPr>
              <a:t>Contrôler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yne Medium" panose="020B0604020202020204" charset="0"/>
                <a:ea typeface="Calibri" pitchFamily="34" charset="-122"/>
                <a:cs typeface="Calibri" pitchFamily="34" charset="-120"/>
              </a:rPr>
              <a:t>	Piloter</a:t>
            </a:r>
          </a:p>
        </p:txBody>
      </p:sp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EE136AD1-3216-4169-455F-2756CB59BE66}"/>
              </a:ext>
            </a:extLst>
          </p:cNvPr>
          <p:cNvCxnSpPr/>
          <p:nvPr/>
        </p:nvCxnSpPr>
        <p:spPr>
          <a:xfrm>
            <a:off x="9516067" y="3266616"/>
            <a:ext cx="411795" cy="0"/>
          </a:xfrm>
          <a:prstGeom prst="straightConnector1">
            <a:avLst/>
          </a:prstGeom>
          <a:ln w="19050">
            <a:solidFill>
              <a:srgbClr val="CEAA6B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C0E24303-4E4A-DB6C-C666-35267CDA5A06}"/>
              </a:ext>
            </a:extLst>
          </p:cNvPr>
          <p:cNvCxnSpPr/>
          <p:nvPr/>
        </p:nvCxnSpPr>
        <p:spPr>
          <a:xfrm>
            <a:off x="9516066" y="3631850"/>
            <a:ext cx="411795" cy="0"/>
          </a:xfrm>
          <a:prstGeom prst="straightConnector1">
            <a:avLst/>
          </a:prstGeom>
          <a:ln w="19050">
            <a:solidFill>
              <a:srgbClr val="CEAA6B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7ADC2241-43A5-BDCC-B68B-7998628BD6B7}"/>
              </a:ext>
            </a:extLst>
          </p:cNvPr>
          <p:cNvCxnSpPr/>
          <p:nvPr/>
        </p:nvCxnSpPr>
        <p:spPr>
          <a:xfrm>
            <a:off x="9516067" y="3980269"/>
            <a:ext cx="411795" cy="0"/>
          </a:xfrm>
          <a:prstGeom prst="straightConnector1">
            <a:avLst/>
          </a:prstGeom>
          <a:ln w="19050">
            <a:solidFill>
              <a:srgbClr val="CEAA6B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91389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082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ED8119B-7700-4659-BAE1-3D9A7EB38D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>
            <a:extLst>
              <a:ext uri="{FF2B5EF4-FFF2-40B4-BE49-F238E27FC236}">
                <a16:creationId xmlns:a16="http://schemas.microsoft.com/office/drawing/2014/main" id="{F8C5CD1C-CB9B-FD7C-7523-1BD29FE012C0}"/>
              </a:ext>
            </a:extLst>
          </p:cNvPr>
          <p:cNvSpPr/>
          <p:nvPr/>
        </p:nvSpPr>
        <p:spPr>
          <a:xfrm>
            <a:off x="281886" y="159826"/>
            <a:ext cx="10422267" cy="11039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300" normalizeH="0" baseline="0" noProof="0" dirty="0">
                <a:ln>
                  <a:noFill/>
                </a:ln>
                <a:solidFill>
                  <a:srgbClr val="CEAA6B"/>
                </a:solidFill>
                <a:effectLst/>
                <a:uLnTx/>
                <a:uFillTx/>
                <a:latin typeface="Syne Medium" panose="020B0604020202020204" charset="0"/>
                <a:ea typeface="Calibri" pitchFamily="34" charset="-122"/>
                <a:cs typeface="Calibri" pitchFamily="34" charset="-120"/>
              </a:rPr>
              <a:t>_L’analyse</a:t>
            </a:r>
          </a:p>
          <a:p>
            <a:pPr marL="0" marR="0" lvl="0" indent="0" algn="l" defTabSz="914400" rtl="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yne Medium" panose="020B0604020202020204" charset="0"/>
                <a:ea typeface="Calibri" pitchFamily="34" charset="-122"/>
                <a:cs typeface="Calibri" pitchFamily="34" charset="-120"/>
              </a:rPr>
              <a:t>La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yne Medium" panose="020B0604020202020204" charset="0"/>
                <a:ea typeface="Calibri" pitchFamily="34" charset="-122"/>
                <a:cs typeface="Calibri" pitchFamily="34" charset="-120"/>
              </a:rPr>
              <a:t>valeur migre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yne Medium" panose="020B0604020202020204" charset="0"/>
                <a:ea typeface="Calibri" pitchFamily="34" charset="-122"/>
                <a:cs typeface="Calibri" pitchFamily="34" charset="-120"/>
              </a:rPr>
              <a:t>un peu plus chaque jour</a:t>
            </a:r>
            <a:endParaRPr kumimoji="0" lang="fr-FR" b="1" i="0" u="none" strike="noStrike" kern="1200" cap="none" spc="0" normalizeH="0" baseline="0" noProof="0" dirty="0">
              <a:ln>
                <a:noFill/>
              </a:ln>
              <a:solidFill>
                <a:srgbClr val="E43E60"/>
              </a:solidFill>
              <a:effectLst/>
              <a:uLnTx/>
              <a:uFillTx/>
              <a:latin typeface="Syne Medium" panose="020B0604020202020204" charset="0"/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3" name="Shape 4">
            <a:extLst>
              <a:ext uri="{FF2B5EF4-FFF2-40B4-BE49-F238E27FC236}">
                <a16:creationId xmlns:a16="http://schemas.microsoft.com/office/drawing/2014/main" id="{4BD1217B-46BC-7773-665C-D918C7D52672}"/>
              </a:ext>
            </a:extLst>
          </p:cNvPr>
          <p:cNvSpPr/>
          <p:nvPr/>
        </p:nvSpPr>
        <p:spPr>
          <a:xfrm>
            <a:off x="281887" y="6533865"/>
            <a:ext cx="11567476" cy="0"/>
          </a:xfrm>
          <a:prstGeom prst="line">
            <a:avLst/>
          </a:prstGeom>
          <a:noFill/>
          <a:ln w="12700">
            <a:solidFill>
              <a:schemeClr val="bg2">
                <a:lumMod val="25000"/>
              </a:scheme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yne Medium" panose="020B0604020202020204" charset="0"/>
              <a:ea typeface="+mn-ea"/>
              <a:cs typeface="+mn-cs"/>
            </a:endParaRPr>
          </a:p>
        </p:txBody>
      </p:sp>
      <p:pic>
        <p:nvPicPr>
          <p:cNvPr id="4" name="Image 3" descr="Une image contenant Police, texte, Graphique, logo&#10;&#10;Le contenu généré par l’IA peut être incorrect.">
            <a:extLst>
              <a:ext uri="{FF2B5EF4-FFF2-40B4-BE49-F238E27FC236}">
                <a16:creationId xmlns:a16="http://schemas.microsoft.com/office/drawing/2014/main" id="{3A9D6EF9-95C4-6612-1D19-B9DDBC14259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760910" y="6604130"/>
            <a:ext cx="1083754" cy="201940"/>
          </a:xfrm>
          <a:prstGeom prst="rect">
            <a:avLst/>
          </a:prstGeom>
        </p:spPr>
      </p:pic>
      <p:sp>
        <p:nvSpPr>
          <p:cNvPr id="5" name="Text 5">
            <a:extLst>
              <a:ext uri="{FF2B5EF4-FFF2-40B4-BE49-F238E27FC236}">
                <a16:creationId xmlns:a16="http://schemas.microsoft.com/office/drawing/2014/main" id="{F1E79DC9-5178-ED31-CE71-2CF144FA8850}"/>
              </a:ext>
            </a:extLst>
          </p:cNvPr>
          <p:cNvSpPr/>
          <p:nvPr/>
        </p:nvSpPr>
        <p:spPr>
          <a:xfrm>
            <a:off x="281886" y="6533721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50" b="0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Syne Medium" panose="020B0604020202020204" charset="0"/>
                <a:ea typeface="Calibri" pitchFamily="34" charset="-122"/>
                <a:cs typeface="Calibri" pitchFamily="34" charset="-120"/>
              </a:rPr>
              <a:t>alchimia</a:t>
            </a:r>
            <a:r>
              <a:rPr kumimoji="0" lang="fr-FR" sz="95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Syne Medium" panose="020B0604020202020204" charset="0"/>
                <a:ea typeface="Calibri" pitchFamily="34" charset="-122"/>
                <a:cs typeface="Calibri" pitchFamily="34" charset="-120"/>
              </a:rPr>
              <a:t>. OS souverain, conforme.</a:t>
            </a:r>
            <a:endParaRPr kumimoji="0" lang="fr-FR" sz="950" b="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Syne Medium" panose="020B0604020202020204" charset="0"/>
              <a:ea typeface="+mn-ea"/>
              <a:cs typeface="+mn-cs"/>
            </a:endParaRPr>
          </a:p>
        </p:txBody>
      </p: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DD936164-3D49-DDD5-B812-EC12381FCE0A}"/>
              </a:ext>
            </a:extLst>
          </p:cNvPr>
          <p:cNvCxnSpPr>
            <a:cxnSpLocks/>
            <a:stCxn id="13" idx="2"/>
          </p:cNvCxnSpPr>
          <p:nvPr/>
        </p:nvCxnSpPr>
        <p:spPr>
          <a:xfrm>
            <a:off x="6096001" y="2187373"/>
            <a:ext cx="0" cy="895731"/>
          </a:xfrm>
          <a:prstGeom prst="straightConnector1">
            <a:avLst/>
          </a:prstGeom>
          <a:ln w="28575">
            <a:solidFill>
              <a:srgbClr val="B98B5B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rganigramme : Connecteur 8">
            <a:extLst>
              <a:ext uri="{FF2B5EF4-FFF2-40B4-BE49-F238E27FC236}">
                <a16:creationId xmlns:a16="http://schemas.microsoft.com/office/drawing/2014/main" id="{6D286287-1FB5-C4DF-4D36-EE5925911C8C}"/>
              </a:ext>
            </a:extLst>
          </p:cNvPr>
          <p:cNvSpPr/>
          <p:nvPr/>
        </p:nvSpPr>
        <p:spPr>
          <a:xfrm>
            <a:off x="5196000" y="2373521"/>
            <a:ext cx="1800000" cy="1800000"/>
          </a:xfrm>
          <a:prstGeom prst="flowChartConnector">
            <a:avLst/>
          </a:prstGeom>
          <a:gradFill flip="none" rotWithShape="1">
            <a:gsLst>
              <a:gs pos="2000">
                <a:srgbClr val="E43E60">
                  <a:alpha val="59000"/>
                </a:srgbClr>
              </a:gs>
              <a:gs pos="65000">
                <a:srgbClr val="1D0F33">
                  <a:lumMod val="10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latin typeface="DM Sans 14pt" panose="020B0604020202020204" charset="0"/>
              </a:rPr>
              <a:t>ENTITÉ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79565C7-663D-574B-1920-76E6F4D97DDD}"/>
              </a:ext>
            </a:extLst>
          </p:cNvPr>
          <p:cNvSpPr txBox="1"/>
          <p:nvPr/>
        </p:nvSpPr>
        <p:spPr>
          <a:xfrm>
            <a:off x="471071" y="4169252"/>
            <a:ext cx="562492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b="1" dirty="0">
                <a:solidFill>
                  <a:srgbClr val="F3005D"/>
                </a:solidFill>
                <a:latin typeface="DM Sans 14pt" panose="020B0604020202020204" charset="0"/>
              </a:rPr>
              <a:t>Amont : Les fintechs</a:t>
            </a:r>
          </a:p>
          <a:p>
            <a:pPr algn="ctr"/>
            <a:r>
              <a:rPr lang="fr-FR" sz="1400" dirty="0">
                <a:solidFill>
                  <a:schemeClr val="bg1"/>
                </a:solidFill>
                <a:latin typeface="DM Sans 14pt" panose="020B0604020202020204" charset="0"/>
              </a:rPr>
              <a:t>attaquent par l’expérience digitale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FE1FD25-3ACB-8E00-1538-EEC3BDBFE34A}"/>
              </a:ext>
            </a:extLst>
          </p:cNvPr>
          <p:cNvSpPr txBox="1"/>
          <p:nvPr/>
        </p:nvSpPr>
        <p:spPr>
          <a:xfrm>
            <a:off x="6096000" y="4169252"/>
            <a:ext cx="555265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b="1" dirty="0">
                <a:solidFill>
                  <a:srgbClr val="F3005D"/>
                </a:solidFill>
                <a:latin typeface="DM Sans 14pt" panose="020B0604020202020204" charset="0"/>
              </a:rPr>
              <a:t>Aval : Les plateformes</a:t>
            </a:r>
          </a:p>
          <a:p>
            <a:pPr algn="ctr"/>
            <a:r>
              <a:rPr lang="fr-FR" sz="1400" dirty="0">
                <a:solidFill>
                  <a:schemeClr val="bg1"/>
                </a:solidFill>
                <a:latin typeface="DM Sans 14pt" panose="020B0604020202020204" charset="0"/>
              </a:rPr>
              <a:t>attaquent par la donnée et la distribution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EB1E4C7-8FFA-A7AC-1982-6D88C38EA788}"/>
              </a:ext>
            </a:extLst>
          </p:cNvPr>
          <p:cNvSpPr txBox="1"/>
          <p:nvPr/>
        </p:nvSpPr>
        <p:spPr>
          <a:xfrm>
            <a:off x="3319675" y="1602598"/>
            <a:ext cx="555265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b="1" dirty="0">
                <a:solidFill>
                  <a:srgbClr val="F3005D"/>
                </a:solidFill>
                <a:latin typeface="DM Sans 14pt" panose="020B0604020202020204" charset="0"/>
              </a:rPr>
              <a:t>Cœur : L’IA</a:t>
            </a:r>
          </a:p>
          <a:p>
            <a:pPr algn="ctr"/>
            <a:r>
              <a:rPr lang="fr-FR" sz="1400" dirty="0">
                <a:solidFill>
                  <a:schemeClr val="bg1"/>
                </a:solidFill>
                <a:latin typeface="DM Sans 14pt" panose="020B0604020202020204" charset="0"/>
              </a:rPr>
              <a:t>dévalorise le traitement manuel</a:t>
            </a:r>
          </a:p>
        </p:txBody>
      </p: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77E55CEF-7C00-8EC0-96CD-E15C5C24C876}"/>
              </a:ext>
            </a:extLst>
          </p:cNvPr>
          <p:cNvCxnSpPr>
            <a:stCxn id="10" idx="0"/>
            <a:endCxn id="9" idx="2"/>
          </p:cNvCxnSpPr>
          <p:nvPr/>
        </p:nvCxnSpPr>
        <p:spPr>
          <a:xfrm flipV="1">
            <a:off x="3283536" y="3273521"/>
            <a:ext cx="1912464" cy="895731"/>
          </a:xfrm>
          <a:prstGeom prst="straightConnector1">
            <a:avLst/>
          </a:prstGeom>
          <a:ln>
            <a:solidFill>
              <a:srgbClr val="B98B5B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DABAEE30-5E26-13C1-CFA6-4833B15B97B7}"/>
              </a:ext>
            </a:extLst>
          </p:cNvPr>
          <p:cNvCxnSpPr>
            <a:cxnSpLocks/>
            <a:stCxn id="12" idx="0"/>
            <a:endCxn id="9" idx="6"/>
          </p:cNvCxnSpPr>
          <p:nvPr/>
        </p:nvCxnSpPr>
        <p:spPr>
          <a:xfrm flipH="1" flipV="1">
            <a:off x="6996000" y="3273521"/>
            <a:ext cx="1876326" cy="895731"/>
          </a:xfrm>
          <a:prstGeom prst="straightConnector1">
            <a:avLst/>
          </a:prstGeom>
          <a:ln>
            <a:solidFill>
              <a:srgbClr val="B98B5B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ZoneTexte 19">
            <a:extLst>
              <a:ext uri="{FF2B5EF4-FFF2-40B4-BE49-F238E27FC236}">
                <a16:creationId xmlns:a16="http://schemas.microsoft.com/office/drawing/2014/main" id="{D42900AD-2DAC-C20F-7308-CD6B7C6E9108}"/>
              </a:ext>
            </a:extLst>
          </p:cNvPr>
          <p:cNvSpPr txBox="1"/>
          <p:nvPr/>
        </p:nvSpPr>
        <p:spPr>
          <a:xfrm>
            <a:off x="281886" y="5566356"/>
            <a:ext cx="11562778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M Sans 14pt" panose="020B0604020202020204" charset="0"/>
              </a:rPr>
              <a:t>Pour la 1</a:t>
            </a:r>
            <a:r>
              <a:rPr kumimoji="0" lang="fr-FR" sz="1400" b="0" i="0" u="none" strike="noStrike" kern="1200" cap="none" spc="0" normalizeH="0" baseline="30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M Sans 14pt" panose="020B0604020202020204" charset="0"/>
              </a:rPr>
              <a:t>ère</a:t>
            </a: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M Sans 14pt" panose="020B0604020202020204" charset="0"/>
              </a:rPr>
              <a:t> fois de son histoire, les entités régulées sont attaquées </a:t>
            </a:r>
            <a:r>
              <a:rPr lang="fr-FR" sz="1600" b="1" dirty="0">
                <a:gradFill>
                  <a:gsLst>
                    <a:gs pos="0">
                      <a:srgbClr val="FFDA76"/>
                    </a:gs>
                    <a:gs pos="33333">
                      <a:srgbClr val="FFA343"/>
                    </a:gs>
                    <a:gs pos="66667">
                      <a:srgbClr val="F3005D"/>
                    </a:gs>
                    <a:gs pos="100000">
                      <a:srgbClr val="C61AB7"/>
                    </a:gs>
                  </a:gsLst>
                  <a:lin ang="0" scaled="1"/>
                </a:gradFill>
                <a:latin typeface="DM Sans 14pt" panose="020B0604020202020204" charset="0"/>
                <a:ea typeface="Trebuchet MS"/>
                <a:cs typeface="Trebuchet MS"/>
              </a:rPr>
              <a:t>simultanément </a:t>
            </a: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M Sans 14pt" panose="020B0604020202020204" charset="0"/>
              </a:rPr>
              <a:t>sur la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M Sans 14pt" panose="020B0604020202020204" charset="0"/>
              </a:rPr>
              <a:t>donnée</a:t>
            </a: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M Sans 14pt" panose="020B0604020202020204" charset="0"/>
              </a:rPr>
              <a:t>, la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M Sans 14pt" panose="020B0604020202020204" charset="0"/>
              </a:rPr>
              <a:t>production</a:t>
            </a: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M Sans 14pt" panose="020B0604020202020204" charset="0"/>
              </a:rPr>
              <a:t>,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M Sans 14pt" panose="020B0604020202020204" charset="0"/>
              </a:rPr>
              <a:t>l’expertise</a:t>
            </a: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M Sans 14pt" panose="020B0604020202020204" charset="0"/>
              </a:rPr>
              <a:t> et la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M Sans 14pt" panose="020B0604020202020204" charset="0"/>
              </a:rPr>
              <a:t>relation client</a:t>
            </a: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M Sans 14pt" panose="020B0604020202020204" charset="0"/>
              </a:rPr>
              <a:t>.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M Sans 14pt" panose="020B0604020202020204" charset="0"/>
              </a:rPr>
              <a:t>Ce n’est pas une crise conjoncturelle mais une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FFDA76"/>
                    </a:gs>
                    <a:gs pos="33333">
                      <a:srgbClr val="FFA343"/>
                    </a:gs>
                    <a:gs pos="66667">
                      <a:srgbClr val="F3005D"/>
                    </a:gs>
                    <a:gs pos="100000">
                      <a:srgbClr val="C61AB7"/>
                    </a:gs>
                  </a:gsLst>
                  <a:lin ang="0" scaled="1"/>
                </a:gradFill>
                <a:effectLst/>
                <a:uLnTx/>
                <a:uFillTx/>
                <a:latin typeface="DM Sans 14pt" panose="020B0604020202020204" charset="0"/>
                <a:ea typeface="Trebuchet MS"/>
                <a:cs typeface="Trebuchet MS"/>
              </a:rPr>
              <a:t>destruction lente et structurelle</a:t>
            </a: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M Sans 14pt" panose="020B0604020202020204" charset="0"/>
              </a:rPr>
              <a:t> du modèle économique.</a:t>
            </a:r>
          </a:p>
        </p:txBody>
      </p:sp>
    </p:spTree>
    <p:extLst>
      <p:ext uri="{BB962C8B-B14F-4D97-AF65-F5344CB8AC3E}">
        <p14:creationId xmlns:p14="http://schemas.microsoft.com/office/powerpoint/2010/main" val="22452321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082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D270F7F-1A82-E257-D135-8F2AFD5ABD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>
            <a:extLst>
              <a:ext uri="{FF2B5EF4-FFF2-40B4-BE49-F238E27FC236}">
                <a16:creationId xmlns:a16="http://schemas.microsoft.com/office/drawing/2014/main" id="{5E1B7E59-56DF-1A64-3399-4266066AFDC0}"/>
              </a:ext>
            </a:extLst>
          </p:cNvPr>
          <p:cNvSpPr/>
          <p:nvPr/>
        </p:nvSpPr>
        <p:spPr>
          <a:xfrm>
            <a:off x="225130" y="159826"/>
            <a:ext cx="10479024" cy="11039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300" normalizeH="0" baseline="0" noProof="0" dirty="0">
                <a:ln>
                  <a:noFill/>
                </a:ln>
                <a:solidFill>
                  <a:srgbClr val="CEAA6B"/>
                </a:solidFill>
                <a:effectLst/>
                <a:uLnTx/>
                <a:uFillTx/>
                <a:latin typeface="Syne Medium" panose="020B0604020202020204" charset="0"/>
                <a:ea typeface="Calibri" pitchFamily="34" charset="-122"/>
                <a:cs typeface="Calibri" pitchFamily="34" charset="-120"/>
              </a:rPr>
              <a:t>_Les constats</a:t>
            </a:r>
          </a:p>
          <a:p>
            <a:pPr marL="0" marR="0" lvl="0" indent="0" algn="l" defTabSz="914400" rtl="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yne Medium" panose="020B0604020202020204" charset="0"/>
                <a:ea typeface="Calibri" pitchFamily="34" charset="-122"/>
                <a:cs typeface="Calibri" pitchFamily="34" charset="-120"/>
              </a:rPr>
              <a:t>Des actifs encore trop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yne Medium" panose="020B0604020202020204" charset="0"/>
                <a:ea typeface="Calibri" pitchFamily="34" charset="-122"/>
                <a:cs typeface="Calibri" pitchFamily="34" charset="-120"/>
              </a:rPr>
              <a:t>sous-exploités</a:t>
            </a:r>
            <a:endParaRPr kumimoji="0" lang="fr-FR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yne Medium" panose="020B0604020202020204" charset="0"/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3" name="Shape 4">
            <a:extLst>
              <a:ext uri="{FF2B5EF4-FFF2-40B4-BE49-F238E27FC236}">
                <a16:creationId xmlns:a16="http://schemas.microsoft.com/office/drawing/2014/main" id="{A25DD798-CCA4-C38F-A7D5-0EF04303501F}"/>
              </a:ext>
            </a:extLst>
          </p:cNvPr>
          <p:cNvSpPr/>
          <p:nvPr/>
        </p:nvSpPr>
        <p:spPr>
          <a:xfrm>
            <a:off x="281887" y="6533865"/>
            <a:ext cx="11567476" cy="0"/>
          </a:xfrm>
          <a:prstGeom prst="line">
            <a:avLst/>
          </a:prstGeom>
          <a:noFill/>
          <a:ln w="12700">
            <a:solidFill>
              <a:schemeClr val="bg2">
                <a:lumMod val="25000"/>
              </a:scheme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yne Medium" panose="020B0604020202020204" charset="0"/>
              <a:ea typeface="+mn-ea"/>
              <a:cs typeface="+mn-cs"/>
            </a:endParaRPr>
          </a:p>
        </p:txBody>
      </p:sp>
      <p:pic>
        <p:nvPicPr>
          <p:cNvPr id="4" name="Image 3" descr="Une image contenant Police, texte, Graphique, logo&#10;&#10;Le contenu généré par l’IA peut être incorrect.">
            <a:extLst>
              <a:ext uri="{FF2B5EF4-FFF2-40B4-BE49-F238E27FC236}">
                <a16:creationId xmlns:a16="http://schemas.microsoft.com/office/drawing/2014/main" id="{D9B878DB-4477-9509-20DD-B4780CB3E12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760910" y="6604130"/>
            <a:ext cx="1083754" cy="201940"/>
          </a:xfrm>
          <a:prstGeom prst="rect">
            <a:avLst/>
          </a:prstGeom>
        </p:spPr>
      </p:pic>
      <p:sp>
        <p:nvSpPr>
          <p:cNvPr id="5" name="Text 5">
            <a:extLst>
              <a:ext uri="{FF2B5EF4-FFF2-40B4-BE49-F238E27FC236}">
                <a16:creationId xmlns:a16="http://schemas.microsoft.com/office/drawing/2014/main" id="{FD880CCA-A288-2F41-48BF-3AC745F9647F}"/>
              </a:ext>
            </a:extLst>
          </p:cNvPr>
          <p:cNvSpPr/>
          <p:nvPr/>
        </p:nvSpPr>
        <p:spPr>
          <a:xfrm>
            <a:off x="281886" y="6533721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50" b="0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Syne Medium" panose="020B0604020202020204" charset="0"/>
                <a:ea typeface="Calibri" pitchFamily="34" charset="-122"/>
                <a:cs typeface="Calibri" pitchFamily="34" charset="-120"/>
              </a:rPr>
              <a:t>alchimia</a:t>
            </a:r>
            <a:r>
              <a:rPr kumimoji="0" lang="fr-FR" sz="95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Syne Medium" panose="020B0604020202020204" charset="0"/>
                <a:ea typeface="Calibri" pitchFamily="34" charset="-122"/>
                <a:cs typeface="Calibri" pitchFamily="34" charset="-120"/>
              </a:rPr>
              <a:t>. OS souverain, conforme.</a:t>
            </a:r>
            <a:endParaRPr kumimoji="0" lang="fr-FR" sz="950" b="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Syne Medium" panose="020B0604020202020204" charset="0"/>
              <a:ea typeface="+mn-ea"/>
              <a:cs typeface="+mn-cs"/>
            </a:endParaRPr>
          </a:p>
        </p:txBody>
      </p:sp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FFB24744-16DA-3FC1-7D8C-A60D2D63CFF3}"/>
              </a:ext>
            </a:extLst>
          </p:cNvPr>
          <p:cNvSpPr/>
          <p:nvPr/>
        </p:nvSpPr>
        <p:spPr>
          <a:xfrm>
            <a:off x="281887" y="2116835"/>
            <a:ext cx="5007128" cy="649537"/>
          </a:xfrm>
          <a:prstGeom prst="roundRect">
            <a:avLst/>
          </a:prstGeom>
          <a:solidFill>
            <a:srgbClr val="0F0F28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>
              <a:lnSpc>
                <a:spcPts val="3800"/>
              </a:lnSpc>
              <a:defRPr/>
            </a:pPr>
            <a:endParaRPr lang="fr-FR" sz="1200" dirty="0">
              <a:solidFill>
                <a:srgbClr val="E43E60"/>
              </a:solidFill>
              <a:latin typeface="DM Sans 14pt" panose="020B0604020202020204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8C8CE87A-1BB9-8D01-8104-C3B1ABA3CC2C}"/>
              </a:ext>
            </a:extLst>
          </p:cNvPr>
          <p:cNvSpPr txBox="1"/>
          <p:nvPr/>
        </p:nvSpPr>
        <p:spPr>
          <a:xfrm>
            <a:off x="794285" y="2268801"/>
            <a:ext cx="44089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chemeClr val="bg1"/>
                </a:solidFill>
                <a:latin typeface="DM Sans 14pt" panose="020B0604020202020204" charset="0"/>
              </a:rPr>
              <a:t>Le savoir vit dans les têtes, pas dans l’organisation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317D03E8-A361-43B9-0E45-15B32309D33D}"/>
              </a:ext>
            </a:extLst>
          </p:cNvPr>
          <p:cNvSpPr/>
          <p:nvPr/>
        </p:nvSpPr>
        <p:spPr>
          <a:xfrm>
            <a:off x="281887" y="2882116"/>
            <a:ext cx="5007128" cy="649537"/>
          </a:xfrm>
          <a:prstGeom prst="roundRect">
            <a:avLst/>
          </a:prstGeom>
          <a:solidFill>
            <a:srgbClr val="0F0F28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>
              <a:lnSpc>
                <a:spcPts val="3800"/>
              </a:lnSpc>
              <a:defRPr/>
            </a:pPr>
            <a:endParaRPr lang="fr-FR" sz="1200" dirty="0">
              <a:solidFill>
                <a:srgbClr val="E43E60"/>
              </a:solidFill>
              <a:latin typeface="DM Sans 14pt" panose="020B0604020202020204" charset="0"/>
            </a:endParaRP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5AE927D1-A15E-C3B3-C288-9958768E083C}"/>
              </a:ext>
            </a:extLst>
          </p:cNvPr>
          <p:cNvSpPr txBox="1"/>
          <p:nvPr/>
        </p:nvSpPr>
        <p:spPr>
          <a:xfrm>
            <a:off x="794285" y="3034082"/>
            <a:ext cx="44089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chemeClr val="bg1"/>
                </a:solidFill>
                <a:latin typeface="DM Sans 14pt" panose="020B0604020202020204" charset="0"/>
              </a:rPr>
              <a:t>La donnée est brute, silotée, mal gouvernée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11F4583-9FD3-52D8-2D6B-B069F204C1FC}"/>
              </a:ext>
            </a:extLst>
          </p:cNvPr>
          <p:cNvSpPr/>
          <p:nvPr/>
        </p:nvSpPr>
        <p:spPr>
          <a:xfrm>
            <a:off x="281887" y="3647397"/>
            <a:ext cx="5007128" cy="649537"/>
          </a:xfrm>
          <a:prstGeom prst="roundRect">
            <a:avLst/>
          </a:prstGeom>
          <a:solidFill>
            <a:srgbClr val="0F0F28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>
              <a:lnSpc>
                <a:spcPts val="3800"/>
              </a:lnSpc>
              <a:defRPr/>
            </a:pPr>
            <a:endParaRPr lang="fr-FR" sz="1200" dirty="0">
              <a:solidFill>
                <a:srgbClr val="E43E60"/>
              </a:solidFill>
              <a:latin typeface="DM Sans 14pt" panose="020B0604020202020204" charset="0"/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659CB255-447E-CCB4-E53A-2DD5133F3AC8}"/>
              </a:ext>
            </a:extLst>
          </p:cNvPr>
          <p:cNvSpPr txBox="1"/>
          <p:nvPr/>
        </p:nvSpPr>
        <p:spPr>
          <a:xfrm>
            <a:off x="794285" y="3799363"/>
            <a:ext cx="44089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chemeClr val="bg1"/>
                </a:solidFill>
                <a:latin typeface="DM Sans 14pt" panose="020B0604020202020204" charset="0"/>
              </a:rPr>
              <a:t>Le temps des équipes phagocyté par le répétitif</a:t>
            </a: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47E9F717-39A0-F863-A2C1-9E5845A9853D}"/>
              </a:ext>
            </a:extLst>
          </p:cNvPr>
          <p:cNvSpPr/>
          <p:nvPr/>
        </p:nvSpPr>
        <p:spPr>
          <a:xfrm>
            <a:off x="281887" y="4411841"/>
            <a:ext cx="5007128" cy="649537"/>
          </a:xfrm>
          <a:prstGeom prst="roundRect">
            <a:avLst/>
          </a:prstGeom>
          <a:solidFill>
            <a:srgbClr val="0F0F28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>
              <a:lnSpc>
                <a:spcPts val="3800"/>
              </a:lnSpc>
              <a:defRPr/>
            </a:pPr>
            <a:endParaRPr lang="fr-FR" sz="1200" dirty="0">
              <a:solidFill>
                <a:srgbClr val="E43E60"/>
              </a:solidFill>
              <a:latin typeface="DM Sans 14pt" panose="020B0604020202020204" charset="0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0D05B090-39B0-FDAA-3544-E6DF0D062A17}"/>
              </a:ext>
            </a:extLst>
          </p:cNvPr>
          <p:cNvSpPr txBox="1"/>
          <p:nvPr/>
        </p:nvSpPr>
        <p:spPr>
          <a:xfrm>
            <a:off x="794285" y="4563807"/>
            <a:ext cx="44089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chemeClr val="bg1"/>
                </a:solidFill>
                <a:latin typeface="DM Sans 14pt" panose="020B0604020202020204" charset="0"/>
              </a:rPr>
              <a:t>La relation client est trop espacée, réactive</a:t>
            </a:r>
          </a:p>
        </p:txBody>
      </p:sp>
      <p:grpSp>
        <p:nvGrpSpPr>
          <p:cNvPr id="32" name="Groupe 31">
            <a:extLst>
              <a:ext uri="{FF2B5EF4-FFF2-40B4-BE49-F238E27FC236}">
                <a16:creationId xmlns:a16="http://schemas.microsoft.com/office/drawing/2014/main" id="{945B831C-3818-E48E-1EEB-A978FB37BEC5}"/>
              </a:ext>
            </a:extLst>
          </p:cNvPr>
          <p:cNvGrpSpPr/>
          <p:nvPr/>
        </p:nvGrpSpPr>
        <p:grpSpPr>
          <a:xfrm>
            <a:off x="5649015" y="2116835"/>
            <a:ext cx="6195649" cy="2866667"/>
            <a:chOff x="487680" y="1950720"/>
            <a:chExt cx="8230019" cy="2866667"/>
          </a:xfrm>
        </p:grpSpPr>
        <p:sp>
          <p:nvSpPr>
            <p:cNvPr id="33" name="TypoCard">
              <a:extLst>
                <a:ext uri="{FF2B5EF4-FFF2-40B4-BE49-F238E27FC236}">
                  <a16:creationId xmlns:a16="http://schemas.microsoft.com/office/drawing/2014/main" id="{F2D16F7F-2F47-ABCB-D198-40E21B02F642}"/>
                </a:ext>
              </a:extLst>
            </p:cNvPr>
            <p:cNvSpPr/>
            <p:nvPr/>
          </p:nvSpPr>
          <p:spPr>
            <a:xfrm>
              <a:off x="487680" y="1950720"/>
              <a:ext cx="5364480" cy="2866667"/>
            </a:xfrm>
            <a:prstGeom prst="roundRect">
              <a:avLst>
                <a:gd name="adj" fmla="val 6000"/>
              </a:avLst>
            </a:prstGeom>
            <a:solidFill>
              <a:srgbClr val="C9A84C"/>
            </a:solidFill>
            <a:ln>
              <a:noFill/>
            </a:ln>
          </p:spPr>
          <p:txBody>
            <a:bodyPr/>
            <a:lstStyle/>
            <a:p>
              <a:pPr defTabSz="1219170"/>
              <a:endParaRPr lang="fr-FR" sz="240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" name="TypoBar">
              <a:extLst>
                <a:ext uri="{FF2B5EF4-FFF2-40B4-BE49-F238E27FC236}">
                  <a16:creationId xmlns:a16="http://schemas.microsoft.com/office/drawing/2014/main" id="{574D0F0C-1D81-966E-E4E3-F5C3F00AD451}"/>
                </a:ext>
              </a:extLst>
            </p:cNvPr>
            <p:cNvSpPr/>
            <p:nvPr/>
          </p:nvSpPr>
          <p:spPr>
            <a:xfrm>
              <a:off x="538128" y="1950720"/>
              <a:ext cx="8179571" cy="2866667"/>
            </a:xfrm>
            <a:prstGeom prst="roundRect">
              <a:avLst>
                <a:gd name="adj" fmla="val 6000"/>
              </a:avLst>
            </a:prstGeom>
            <a:solidFill>
              <a:srgbClr val="0F0F28"/>
            </a:solidFill>
            <a:ln w="9525">
              <a:solidFill>
                <a:srgbClr val="FFFFFF">
                  <a:alpha val="9000"/>
                </a:srgbClr>
              </a:solidFill>
              <a:prstDash val="solid"/>
            </a:ln>
          </p:spPr>
          <p:txBody>
            <a:bodyPr anchor="ctr"/>
            <a:lstStyle/>
            <a:p>
              <a:pPr algn="ctr"/>
              <a:r>
                <a:rPr lang="fr-FR" dirty="0">
                  <a:solidFill>
                    <a:srgbClr val="FFFFFF"/>
                  </a:solidFill>
                  <a:latin typeface="DM Sans 14pt" panose="020B0604020202020204" charset="0"/>
                  <a:ea typeface="Calibri" pitchFamily="34" charset="-122"/>
                  <a:cs typeface="Calibri" pitchFamily="34" charset="-120"/>
                </a:rPr>
                <a:t>Tant que les actifs ne seront pas </a:t>
              </a:r>
              <a:r>
                <a:rPr lang="fr-FR" b="1" dirty="0">
                  <a:solidFill>
                    <a:srgbClr val="FFFFFF"/>
                  </a:solidFill>
                  <a:latin typeface="DM Sans 14pt" panose="020B0604020202020204" charset="0"/>
                  <a:ea typeface="Calibri" pitchFamily="34" charset="-122"/>
                  <a:cs typeface="Calibri" pitchFamily="34" charset="-120"/>
                </a:rPr>
                <a:t>industrialisés</a:t>
              </a:r>
              <a:r>
                <a:rPr lang="fr-FR" dirty="0">
                  <a:solidFill>
                    <a:srgbClr val="FFFFFF"/>
                  </a:solidFill>
                  <a:latin typeface="DM Sans 14pt" panose="020B0604020202020204" charset="0"/>
                  <a:ea typeface="Calibri" pitchFamily="34" charset="-122"/>
                  <a:cs typeface="Calibri" pitchFamily="34" charset="-120"/>
                </a:rPr>
                <a:t>, </a:t>
              </a:r>
            </a:p>
            <a:p>
              <a:pPr algn="ctr"/>
              <a:r>
                <a:rPr lang="fr-FR" dirty="0">
                  <a:solidFill>
                    <a:srgbClr val="FFFFFF"/>
                  </a:solidFill>
                  <a:latin typeface="DM Sans 14pt" panose="020B0604020202020204" charset="0"/>
                  <a:ea typeface="Calibri" pitchFamily="34" charset="-122"/>
                  <a:cs typeface="Calibri" pitchFamily="34" charset="-120"/>
                </a:rPr>
                <a:t>la croissance </a:t>
              </a:r>
              <a:r>
                <a:rPr lang="fr-FR" b="1" dirty="0">
                  <a:solidFill>
                    <a:srgbClr val="FFFFFF"/>
                  </a:solidFill>
                  <a:latin typeface="DM Sans 14pt" panose="020B0604020202020204" charset="0"/>
                  <a:ea typeface="Calibri" pitchFamily="34" charset="-122"/>
                  <a:cs typeface="Calibri" pitchFamily="34" charset="-120"/>
                </a:rPr>
                <a:t>sera de plus en plus difficile</a:t>
              </a:r>
              <a:r>
                <a:rPr lang="fr-FR" dirty="0">
                  <a:solidFill>
                    <a:srgbClr val="FFFFFF"/>
                  </a:solidFill>
                  <a:latin typeface="DM Sans 14pt" panose="020B0604020202020204" charset="0"/>
                  <a:ea typeface="Calibri" pitchFamily="34" charset="-122"/>
                  <a:cs typeface="Calibri" pitchFamily="34" charset="-120"/>
                </a:rPr>
                <a:t>.</a:t>
              </a:r>
              <a:endParaRPr lang="fr-FR" dirty="0">
                <a:latin typeface="DM Sans 14pt" panose="020B0604020202020204" charset="0"/>
              </a:endParaRPr>
            </a:p>
            <a:p>
              <a:pPr algn="ctr"/>
              <a:endParaRPr lang="fr-FR" dirty="0">
                <a:solidFill>
                  <a:srgbClr val="FFFFFF"/>
                </a:solidFill>
                <a:latin typeface="DM Sans 14pt" panose="020B0604020202020204" charset="0"/>
                <a:ea typeface="Calibri" pitchFamily="34" charset="-122"/>
                <a:cs typeface="Calibri" pitchFamily="34" charset="-120"/>
              </a:endParaRPr>
            </a:p>
            <a:p>
              <a:pPr algn="ctr"/>
              <a:r>
                <a:rPr lang="fr-FR" dirty="0">
                  <a:solidFill>
                    <a:srgbClr val="FFFFFF"/>
                  </a:solidFill>
                  <a:latin typeface="DM Sans 14pt" panose="020B0604020202020204" charset="0"/>
                  <a:ea typeface="Calibri" pitchFamily="34" charset="-122"/>
                  <a:cs typeface="Calibri" pitchFamily="34" charset="-120"/>
                </a:rPr>
                <a:t>L’entreprise a été pensée pour </a:t>
              </a:r>
              <a:r>
                <a:rPr lang="fr-FR" b="1" dirty="0">
                  <a:gradFill>
                    <a:gsLst>
                      <a:gs pos="0">
                        <a:srgbClr val="FFDA76"/>
                      </a:gs>
                      <a:gs pos="33333">
                        <a:srgbClr val="FFA343"/>
                      </a:gs>
                      <a:gs pos="66667">
                        <a:srgbClr val="F3005D"/>
                      </a:gs>
                      <a:gs pos="100000">
                        <a:srgbClr val="C61AB7"/>
                      </a:gs>
                    </a:gsLst>
                    <a:lin ang="0" scaled="1"/>
                  </a:gradFill>
                  <a:latin typeface="DM Sans 14pt" panose="020B0604020202020204" charset="0"/>
                  <a:ea typeface="Trebuchet MS"/>
                  <a:cs typeface="Trebuchet MS"/>
                </a:rPr>
                <a:t>produire</a:t>
              </a:r>
              <a:r>
                <a:rPr lang="fr-FR" dirty="0">
                  <a:solidFill>
                    <a:srgbClr val="FFFFFF"/>
                  </a:solidFill>
                  <a:latin typeface="DM Sans 14pt" panose="020B0604020202020204" charset="0"/>
                  <a:ea typeface="Calibri" pitchFamily="34" charset="-122"/>
                  <a:cs typeface="Calibri" pitchFamily="34" charset="-120"/>
                </a:rPr>
                <a:t>.</a:t>
              </a:r>
            </a:p>
            <a:p>
              <a:pPr algn="ctr"/>
              <a:r>
                <a:rPr lang="fr-FR" dirty="0">
                  <a:solidFill>
                    <a:srgbClr val="FFFFFF"/>
                  </a:solidFill>
                  <a:latin typeface="DM Sans 14pt" panose="020B0604020202020204" charset="0"/>
                  <a:ea typeface="Calibri" pitchFamily="34" charset="-122"/>
                  <a:cs typeface="Calibri" pitchFamily="34" charset="-120"/>
                </a:rPr>
                <a:t>Pas pour </a:t>
              </a:r>
              <a:r>
                <a:rPr lang="fr-FR" b="1" dirty="0">
                  <a:gradFill>
                    <a:gsLst>
                      <a:gs pos="0">
                        <a:srgbClr val="FFDA76"/>
                      </a:gs>
                      <a:gs pos="33333">
                        <a:srgbClr val="FFA343"/>
                      </a:gs>
                      <a:gs pos="66667">
                        <a:srgbClr val="F3005D"/>
                      </a:gs>
                      <a:gs pos="100000">
                        <a:srgbClr val="C61AB7"/>
                      </a:gs>
                    </a:gsLst>
                    <a:lin ang="0" scaled="1"/>
                  </a:gradFill>
                  <a:latin typeface="DM Sans 14pt" panose="020B0604020202020204" charset="0"/>
                  <a:ea typeface="Trebuchet MS"/>
                  <a:cs typeface="Trebuchet MS"/>
                </a:rPr>
                <a:t>capitaliser</a:t>
              </a:r>
              <a:r>
                <a:rPr lang="fr-FR" dirty="0">
                  <a:solidFill>
                    <a:srgbClr val="FFFFFF"/>
                  </a:solidFill>
                  <a:latin typeface="DM Sans 14pt" panose="020B0604020202020204" charset="0"/>
                  <a:ea typeface="Calibri" pitchFamily="34" charset="-122"/>
                  <a:cs typeface="Calibri" pitchFamily="34" charset="-120"/>
                </a:rPr>
                <a:t> </a:t>
              </a:r>
              <a:r>
                <a:rPr lang="fr-FR" b="1" dirty="0">
                  <a:solidFill>
                    <a:schemeClr val="bg1"/>
                  </a:solidFill>
                  <a:latin typeface="DM Sans 14pt" panose="020B0604020202020204" charset="0"/>
                  <a:ea typeface="Calibri" pitchFamily="34" charset="-122"/>
                  <a:cs typeface="Calibri" pitchFamily="34" charset="-120"/>
                </a:rPr>
                <a:t>et il est temps que ça change</a:t>
              </a:r>
              <a:r>
                <a:rPr lang="fr-FR" dirty="0">
                  <a:solidFill>
                    <a:srgbClr val="FFFFFF"/>
                  </a:solidFill>
                  <a:latin typeface="DM Sans 14pt" panose="020B0604020202020204" charset="0"/>
                  <a:ea typeface="Calibri" pitchFamily="34" charset="-122"/>
                  <a:cs typeface="Calibri" pitchFamily="34" charset="-120"/>
                </a:rPr>
                <a:t>.</a:t>
              </a:r>
            </a:p>
          </p:txBody>
        </p:sp>
      </p:grpSp>
      <p:sp>
        <p:nvSpPr>
          <p:cNvPr id="35" name="Shape 7">
            <a:extLst>
              <a:ext uri="{FF2B5EF4-FFF2-40B4-BE49-F238E27FC236}">
                <a16:creationId xmlns:a16="http://schemas.microsoft.com/office/drawing/2014/main" id="{60BFF63E-5529-1CED-240D-8715310E4CD6}"/>
              </a:ext>
            </a:extLst>
          </p:cNvPr>
          <p:cNvSpPr/>
          <p:nvPr/>
        </p:nvSpPr>
        <p:spPr>
          <a:xfrm>
            <a:off x="402457" y="2268801"/>
            <a:ext cx="347472" cy="347472"/>
          </a:xfrm>
          <a:prstGeom prst="roundRect">
            <a:avLst>
              <a:gd name="adj" fmla="val 15789"/>
            </a:avLst>
          </a:prstGeom>
          <a:solidFill>
            <a:srgbClr val="C9A84C">
              <a:alpha val="25000"/>
            </a:srgbClr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fr-FR" b="1" dirty="0">
              <a:latin typeface="DM Sans 14pt" pitchFamily="2" charset="77"/>
            </a:endParaRPr>
          </a:p>
        </p:txBody>
      </p:sp>
      <p:sp>
        <p:nvSpPr>
          <p:cNvPr id="36" name="Text 8">
            <a:extLst>
              <a:ext uri="{FF2B5EF4-FFF2-40B4-BE49-F238E27FC236}">
                <a16:creationId xmlns:a16="http://schemas.microsoft.com/office/drawing/2014/main" id="{8906CAAC-E7F8-93A1-E6C3-25FAC0E375DD}"/>
              </a:ext>
            </a:extLst>
          </p:cNvPr>
          <p:cNvSpPr/>
          <p:nvPr/>
        </p:nvSpPr>
        <p:spPr>
          <a:xfrm>
            <a:off x="402457" y="2268801"/>
            <a:ext cx="34747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C9A84C"/>
                </a:solidFill>
                <a:latin typeface="Syne Medium" pitchFamily="2" charset="77"/>
                <a:ea typeface="Trebuchet MS" pitchFamily="34" charset="-122"/>
                <a:cs typeface="Trebuchet MS" pitchFamily="34" charset="-120"/>
              </a:rPr>
              <a:t>1</a:t>
            </a:r>
            <a:endParaRPr lang="en-US" sz="1300" b="1" dirty="0">
              <a:latin typeface="DM Sans 14pt" pitchFamily="2" charset="77"/>
            </a:endParaRPr>
          </a:p>
        </p:txBody>
      </p:sp>
      <p:sp>
        <p:nvSpPr>
          <p:cNvPr id="37" name="Shape 7">
            <a:extLst>
              <a:ext uri="{FF2B5EF4-FFF2-40B4-BE49-F238E27FC236}">
                <a16:creationId xmlns:a16="http://schemas.microsoft.com/office/drawing/2014/main" id="{97D32AE4-C043-9549-D45F-3F3E9C4742F4}"/>
              </a:ext>
            </a:extLst>
          </p:cNvPr>
          <p:cNvSpPr/>
          <p:nvPr/>
        </p:nvSpPr>
        <p:spPr>
          <a:xfrm>
            <a:off x="402457" y="3034082"/>
            <a:ext cx="347472" cy="347472"/>
          </a:xfrm>
          <a:prstGeom prst="roundRect">
            <a:avLst>
              <a:gd name="adj" fmla="val 15789"/>
            </a:avLst>
          </a:prstGeom>
          <a:solidFill>
            <a:srgbClr val="C9A84C">
              <a:alpha val="25000"/>
            </a:srgbClr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fr-FR" b="1" dirty="0">
              <a:latin typeface="DM Sans 14pt" pitchFamily="2" charset="77"/>
            </a:endParaRPr>
          </a:p>
        </p:txBody>
      </p:sp>
      <p:sp>
        <p:nvSpPr>
          <p:cNvPr id="38" name="Text 8">
            <a:extLst>
              <a:ext uri="{FF2B5EF4-FFF2-40B4-BE49-F238E27FC236}">
                <a16:creationId xmlns:a16="http://schemas.microsoft.com/office/drawing/2014/main" id="{AE60AADC-9D1D-014C-A00C-5513753CB635}"/>
              </a:ext>
            </a:extLst>
          </p:cNvPr>
          <p:cNvSpPr/>
          <p:nvPr/>
        </p:nvSpPr>
        <p:spPr>
          <a:xfrm>
            <a:off x="402457" y="3034082"/>
            <a:ext cx="34747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C9A84C"/>
                </a:solidFill>
                <a:latin typeface="Syne Medium" pitchFamily="2" charset="77"/>
                <a:ea typeface="Trebuchet MS" pitchFamily="34" charset="-122"/>
                <a:cs typeface="Trebuchet MS" pitchFamily="34" charset="-120"/>
              </a:rPr>
              <a:t>2</a:t>
            </a:r>
            <a:endParaRPr lang="en-US" sz="1300" b="1" dirty="0">
              <a:latin typeface="DM Sans 14pt" pitchFamily="2" charset="77"/>
            </a:endParaRPr>
          </a:p>
        </p:txBody>
      </p:sp>
      <p:sp>
        <p:nvSpPr>
          <p:cNvPr id="39" name="Shape 7">
            <a:extLst>
              <a:ext uri="{FF2B5EF4-FFF2-40B4-BE49-F238E27FC236}">
                <a16:creationId xmlns:a16="http://schemas.microsoft.com/office/drawing/2014/main" id="{847C8C97-0DB5-20D3-05A9-CD024F0FE184}"/>
              </a:ext>
            </a:extLst>
          </p:cNvPr>
          <p:cNvSpPr/>
          <p:nvPr/>
        </p:nvSpPr>
        <p:spPr>
          <a:xfrm>
            <a:off x="402457" y="3796702"/>
            <a:ext cx="347472" cy="347472"/>
          </a:xfrm>
          <a:prstGeom prst="roundRect">
            <a:avLst>
              <a:gd name="adj" fmla="val 15789"/>
            </a:avLst>
          </a:prstGeom>
          <a:solidFill>
            <a:srgbClr val="C9A84C">
              <a:alpha val="25000"/>
            </a:srgbClr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fr-FR" b="1" dirty="0">
              <a:latin typeface="DM Sans 14pt" pitchFamily="2" charset="77"/>
            </a:endParaRPr>
          </a:p>
        </p:txBody>
      </p:sp>
      <p:sp>
        <p:nvSpPr>
          <p:cNvPr id="40" name="Text 8">
            <a:extLst>
              <a:ext uri="{FF2B5EF4-FFF2-40B4-BE49-F238E27FC236}">
                <a16:creationId xmlns:a16="http://schemas.microsoft.com/office/drawing/2014/main" id="{60FB6F97-BB1D-5A1F-640C-03E63C527887}"/>
              </a:ext>
            </a:extLst>
          </p:cNvPr>
          <p:cNvSpPr/>
          <p:nvPr/>
        </p:nvSpPr>
        <p:spPr>
          <a:xfrm>
            <a:off x="402457" y="3796702"/>
            <a:ext cx="34747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C9A84C"/>
                </a:solidFill>
                <a:latin typeface="Syne Medium" pitchFamily="2" charset="77"/>
                <a:ea typeface="Trebuchet MS" pitchFamily="34" charset="-122"/>
                <a:cs typeface="Trebuchet MS" pitchFamily="34" charset="-120"/>
              </a:rPr>
              <a:t>3</a:t>
            </a:r>
            <a:endParaRPr lang="en-US" sz="1300" b="1" dirty="0">
              <a:latin typeface="DM Sans 14pt" pitchFamily="2" charset="77"/>
            </a:endParaRPr>
          </a:p>
        </p:txBody>
      </p:sp>
      <p:sp>
        <p:nvSpPr>
          <p:cNvPr id="41" name="Shape 7">
            <a:extLst>
              <a:ext uri="{FF2B5EF4-FFF2-40B4-BE49-F238E27FC236}">
                <a16:creationId xmlns:a16="http://schemas.microsoft.com/office/drawing/2014/main" id="{48696732-0530-3A93-1F9C-353C3ABECADF}"/>
              </a:ext>
            </a:extLst>
          </p:cNvPr>
          <p:cNvSpPr/>
          <p:nvPr/>
        </p:nvSpPr>
        <p:spPr>
          <a:xfrm>
            <a:off x="396307" y="4564580"/>
            <a:ext cx="347472" cy="347472"/>
          </a:xfrm>
          <a:prstGeom prst="roundRect">
            <a:avLst>
              <a:gd name="adj" fmla="val 15789"/>
            </a:avLst>
          </a:prstGeom>
          <a:solidFill>
            <a:srgbClr val="C9A84C">
              <a:alpha val="25000"/>
            </a:srgbClr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fr-FR" b="1" dirty="0">
              <a:latin typeface="DM Sans 14pt" pitchFamily="2" charset="77"/>
            </a:endParaRPr>
          </a:p>
        </p:txBody>
      </p:sp>
      <p:sp>
        <p:nvSpPr>
          <p:cNvPr id="42" name="Text 8">
            <a:extLst>
              <a:ext uri="{FF2B5EF4-FFF2-40B4-BE49-F238E27FC236}">
                <a16:creationId xmlns:a16="http://schemas.microsoft.com/office/drawing/2014/main" id="{AC3E0E9F-008A-55AD-5611-71B7C5BE2A6C}"/>
              </a:ext>
            </a:extLst>
          </p:cNvPr>
          <p:cNvSpPr/>
          <p:nvPr/>
        </p:nvSpPr>
        <p:spPr>
          <a:xfrm>
            <a:off x="396307" y="4564580"/>
            <a:ext cx="34747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C9A84C"/>
                </a:solidFill>
                <a:latin typeface="Syne Medium" pitchFamily="2" charset="77"/>
                <a:ea typeface="Trebuchet MS" pitchFamily="34" charset="-122"/>
                <a:cs typeface="Trebuchet MS" pitchFamily="34" charset="-120"/>
              </a:rPr>
              <a:t>4</a:t>
            </a:r>
            <a:endParaRPr lang="en-US" sz="1300" b="1" dirty="0">
              <a:latin typeface="DM Sans 14p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6518102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082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6492A71-124C-056D-43DB-E3995B6E76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>
            <a:extLst>
              <a:ext uri="{FF2B5EF4-FFF2-40B4-BE49-F238E27FC236}">
                <a16:creationId xmlns:a16="http://schemas.microsoft.com/office/drawing/2014/main" id="{35CBEE39-7C6B-5EAE-F875-74D0C502F415}"/>
              </a:ext>
            </a:extLst>
          </p:cNvPr>
          <p:cNvSpPr/>
          <p:nvPr/>
        </p:nvSpPr>
        <p:spPr>
          <a:xfrm>
            <a:off x="225130" y="159826"/>
            <a:ext cx="10479024" cy="11039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lvl="0">
              <a:lnSpc>
                <a:spcPts val="3800"/>
              </a:lnSpc>
              <a:defRPr/>
            </a:pPr>
            <a:r>
              <a:rPr lang="fr-FR" sz="2400" b="1" kern="0" spc="300" dirty="0">
                <a:solidFill>
                  <a:srgbClr val="CEAA6B"/>
                </a:solidFill>
                <a:latin typeface="Syne Medium" panose="020B0604020202020204" charset="0"/>
                <a:ea typeface="Calibri" pitchFamily="34" charset="-122"/>
                <a:cs typeface="Calibri" pitchFamily="34" charset="-120"/>
              </a:rPr>
              <a:t>_Notre vision</a:t>
            </a:r>
          </a:p>
          <a:p>
            <a:pPr lvl="0">
              <a:lnSpc>
                <a:spcPts val="3800"/>
              </a:lnSpc>
              <a:defRPr/>
            </a:pPr>
            <a:r>
              <a:rPr lang="fr-FR" sz="2400" b="1" dirty="0">
                <a:solidFill>
                  <a:srgbClr val="FFFFFF"/>
                </a:solidFill>
                <a:latin typeface="Syne Medium" panose="020B0604020202020204" charset="0"/>
                <a:ea typeface="Calibri" pitchFamily="34" charset="-122"/>
                <a:cs typeface="Calibri" pitchFamily="34" charset="-120"/>
              </a:rPr>
              <a:t>L’entreprise de demain</a:t>
            </a:r>
            <a:endParaRPr lang="fr-FR" sz="2400" b="1" dirty="0">
              <a:solidFill>
                <a:srgbClr val="E74457"/>
              </a:solidFill>
              <a:latin typeface="Syne Medium" panose="020B0604020202020204" charset="0"/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3" name="Shape 4">
            <a:extLst>
              <a:ext uri="{FF2B5EF4-FFF2-40B4-BE49-F238E27FC236}">
                <a16:creationId xmlns:a16="http://schemas.microsoft.com/office/drawing/2014/main" id="{0A46D104-5B22-1325-1453-D1922B4A7213}"/>
              </a:ext>
            </a:extLst>
          </p:cNvPr>
          <p:cNvSpPr/>
          <p:nvPr/>
        </p:nvSpPr>
        <p:spPr>
          <a:xfrm>
            <a:off x="281887" y="6533865"/>
            <a:ext cx="11567476" cy="0"/>
          </a:xfrm>
          <a:prstGeom prst="line">
            <a:avLst/>
          </a:prstGeom>
          <a:noFill/>
          <a:ln w="12700">
            <a:solidFill>
              <a:schemeClr val="bg2">
                <a:lumMod val="25000"/>
              </a:scheme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yne Medium" panose="020B0604020202020204" charset="0"/>
              <a:ea typeface="+mn-ea"/>
              <a:cs typeface="+mn-cs"/>
            </a:endParaRPr>
          </a:p>
        </p:txBody>
      </p:sp>
      <p:pic>
        <p:nvPicPr>
          <p:cNvPr id="4" name="Image 3" descr="Une image contenant Police, texte, Graphique, logo&#10;&#10;Le contenu généré par l’IA peut être incorrect.">
            <a:extLst>
              <a:ext uri="{FF2B5EF4-FFF2-40B4-BE49-F238E27FC236}">
                <a16:creationId xmlns:a16="http://schemas.microsoft.com/office/drawing/2014/main" id="{B37EC336-2212-274C-5BF7-EB8A18D94A2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760910" y="6604130"/>
            <a:ext cx="1083754" cy="201940"/>
          </a:xfrm>
          <a:prstGeom prst="rect">
            <a:avLst/>
          </a:prstGeom>
        </p:spPr>
      </p:pic>
      <p:sp>
        <p:nvSpPr>
          <p:cNvPr id="5" name="Text 5">
            <a:extLst>
              <a:ext uri="{FF2B5EF4-FFF2-40B4-BE49-F238E27FC236}">
                <a16:creationId xmlns:a16="http://schemas.microsoft.com/office/drawing/2014/main" id="{F724EF66-D35A-5292-AD17-57EBA3999803}"/>
              </a:ext>
            </a:extLst>
          </p:cNvPr>
          <p:cNvSpPr/>
          <p:nvPr/>
        </p:nvSpPr>
        <p:spPr>
          <a:xfrm>
            <a:off x="281886" y="6533721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50" b="0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Syne Medium" panose="020B0604020202020204" charset="0"/>
                <a:ea typeface="Calibri" pitchFamily="34" charset="-122"/>
                <a:cs typeface="Calibri" pitchFamily="34" charset="-120"/>
              </a:rPr>
              <a:t>alchimia</a:t>
            </a:r>
            <a:r>
              <a:rPr kumimoji="0" lang="fr-FR" sz="95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Syne Medium" panose="020B0604020202020204" charset="0"/>
                <a:ea typeface="Calibri" pitchFamily="34" charset="-122"/>
                <a:cs typeface="Calibri" pitchFamily="34" charset="-120"/>
              </a:rPr>
              <a:t>. OS souverain, conforme.</a:t>
            </a:r>
            <a:endParaRPr kumimoji="0" lang="fr-FR" sz="950" b="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Syne Medium" panose="020B0604020202020204" charset="0"/>
              <a:ea typeface="+mn-ea"/>
              <a:cs typeface="+mn-cs"/>
            </a:endParaRP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CEF5002F-0E02-7A77-8E9E-26AB1FE06332}"/>
              </a:ext>
            </a:extLst>
          </p:cNvPr>
          <p:cNvGrpSpPr/>
          <p:nvPr/>
        </p:nvGrpSpPr>
        <p:grpSpPr>
          <a:xfrm>
            <a:off x="281885" y="1696370"/>
            <a:ext cx="5986485" cy="2825180"/>
            <a:chOff x="281885" y="2345909"/>
            <a:chExt cx="7285566" cy="2825180"/>
          </a:xfrm>
          <a:solidFill>
            <a:srgbClr val="0F0F28"/>
          </a:solidFill>
        </p:grpSpPr>
        <p:sp>
          <p:nvSpPr>
            <p:cNvPr id="8" name="Triangle isocèle 7">
              <a:extLst>
                <a:ext uri="{FF2B5EF4-FFF2-40B4-BE49-F238E27FC236}">
                  <a16:creationId xmlns:a16="http://schemas.microsoft.com/office/drawing/2014/main" id="{54D28535-6316-F1F2-C42B-6AFC6BAB38BC}"/>
                </a:ext>
              </a:extLst>
            </p:cNvPr>
            <p:cNvSpPr/>
            <p:nvPr/>
          </p:nvSpPr>
          <p:spPr>
            <a:xfrm rot="16200000">
              <a:off x="2512080" y="115718"/>
              <a:ext cx="2825180" cy="7285562"/>
            </a:xfrm>
            <a:prstGeom prst="triangle">
              <a:avLst/>
            </a:prstGeom>
            <a:grpFill/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latin typeface="DM Sans 14pt" panose="020B0604020202020204" charset="0"/>
              </a:endParaRPr>
            </a:p>
          </p:txBody>
        </p:sp>
        <p:sp>
          <p:nvSpPr>
            <p:cNvPr id="9" name="Triangle isocèle 8">
              <a:extLst>
                <a:ext uri="{FF2B5EF4-FFF2-40B4-BE49-F238E27FC236}">
                  <a16:creationId xmlns:a16="http://schemas.microsoft.com/office/drawing/2014/main" id="{7DFCDC0D-9DFB-A086-A1EE-84E6FBC888B8}"/>
                </a:ext>
              </a:extLst>
            </p:cNvPr>
            <p:cNvSpPr/>
            <p:nvPr/>
          </p:nvSpPr>
          <p:spPr>
            <a:xfrm rot="16200000">
              <a:off x="1707577" y="1430100"/>
              <a:ext cx="1810800" cy="4662183"/>
            </a:xfrm>
            <a:prstGeom prst="triangle">
              <a:avLst/>
            </a:prstGeom>
            <a:grpFill/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latin typeface="DM Sans 14pt" panose="020B0604020202020204" charset="0"/>
              </a:endParaRPr>
            </a:p>
          </p:txBody>
        </p:sp>
        <p:sp>
          <p:nvSpPr>
            <p:cNvPr id="10" name="Triangle isocèle 9">
              <a:extLst>
                <a:ext uri="{FF2B5EF4-FFF2-40B4-BE49-F238E27FC236}">
                  <a16:creationId xmlns:a16="http://schemas.microsoft.com/office/drawing/2014/main" id="{3CBF10CD-FEDA-24E9-4D40-113749B6F03B}"/>
                </a:ext>
              </a:extLst>
            </p:cNvPr>
            <p:cNvSpPr/>
            <p:nvPr/>
          </p:nvSpPr>
          <p:spPr>
            <a:xfrm rot="16200000">
              <a:off x="886652" y="2769055"/>
              <a:ext cx="772510" cy="1982041"/>
            </a:xfrm>
            <a:prstGeom prst="triangle">
              <a:avLst/>
            </a:prstGeom>
            <a:grpFill/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latin typeface="DM Sans 14pt" panose="020B0604020202020204" charset="0"/>
              </a:endParaRPr>
            </a:p>
          </p:txBody>
        </p:sp>
      </p:grpSp>
      <p:sp>
        <p:nvSpPr>
          <p:cNvPr id="12" name="ZoneTexte 11">
            <a:extLst>
              <a:ext uri="{FF2B5EF4-FFF2-40B4-BE49-F238E27FC236}">
                <a16:creationId xmlns:a16="http://schemas.microsoft.com/office/drawing/2014/main" id="{F4DBAC31-5C3D-3EBC-F047-CACE27243795}"/>
              </a:ext>
            </a:extLst>
          </p:cNvPr>
          <p:cNvSpPr txBox="1"/>
          <p:nvPr/>
        </p:nvSpPr>
        <p:spPr>
          <a:xfrm>
            <a:off x="281886" y="2972600"/>
            <a:ext cx="162862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DM Sans 14pt" panose="020B0604020202020204" charset="0"/>
              </a:rPr>
              <a:t>Données brutes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65835EDE-491B-F006-7E2E-49C039B1D6C4}"/>
              </a:ext>
            </a:extLst>
          </p:cNvPr>
          <p:cNvSpPr txBox="1"/>
          <p:nvPr/>
        </p:nvSpPr>
        <p:spPr>
          <a:xfrm>
            <a:off x="1910512" y="2972600"/>
            <a:ext cx="220224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DM Sans 14pt" panose="020B0604020202020204" charset="0"/>
              </a:rPr>
              <a:t>Intelligence structurée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93BAFB73-9EF4-7094-4FA9-323EB63AF2AB}"/>
              </a:ext>
            </a:extLst>
          </p:cNvPr>
          <p:cNvSpPr txBox="1"/>
          <p:nvPr/>
        </p:nvSpPr>
        <p:spPr>
          <a:xfrm>
            <a:off x="4112761" y="2967431"/>
            <a:ext cx="215560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DM Sans 14pt" panose="020B0604020202020204" charset="0"/>
              </a:rPr>
              <a:t>Décisions temps réel</a:t>
            </a:r>
          </a:p>
        </p:txBody>
      </p:sp>
      <p:sp>
        <p:nvSpPr>
          <p:cNvPr id="19" name="Organigramme : Connecteur 18">
            <a:extLst>
              <a:ext uri="{FF2B5EF4-FFF2-40B4-BE49-F238E27FC236}">
                <a16:creationId xmlns:a16="http://schemas.microsoft.com/office/drawing/2014/main" id="{7781C97A-F205-7A1B-DA3A-41CCC92169BA}"/>
              </a:ext>
            </a:extLst>
          </p:cNvPr>
          <p:cNvSpPr/>
          <p:nvPr/>
        </p:nvSpPr>
        <p:spPr>
          <a:xfrm>
            <a:off x="7466234" y="1665696"/>
            <a:ext cx="3294676" cy="2880470"/>
          </a:xfrm>
          <a:prstGeom prst="flowChartConnector">
            <a:avLst/>
          </a:prstGeom>
          <a:gradFill flip="none" rotWithShape="1">
            <a:gsLst>
              <a:gs pos="2000">
                <a:srgbClr val="E43E60">
                  <a:alpha val="59000"/>
                </a:srgbClr>
              </a:gs>
              <a:gs pos="65000">
                <a:srgbClr val="1D0F33">
                  <a:lumMod val="10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latin typeface="DM Sans 14pt" panose="020B0604020202020204" charset="0"/>
              </a:rPr>
              <a:t>CONSEIL CONTINU</a:t>
            </a:r>
          </a:p>
        </p:txBody>
      </p: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ADB40B22-D358-1262-BB72-15A2C7607078}"/>
              </a:ext>
            </a:extLst>
          </p:cNvPr>
          <p:cNvCxnSpPr>
            <a:cxnSpLocks/>
            <a:stCxn id="14" idx="3"/>
            <a:endCxn id="19" idx="2"/>
          </p:cNvCxnSpPr>
          <p:nvPr/>
        </p:nvCxnSpPr>
        <p:spPr>
          <a:xfrm>
            <a:off x="6268369" y="3105931"/>
            <a:ext cx="1197865" cy="0"/>
          </a:xfrm>
          <a:prstGeom prst="straightConnector1">
            <a:avLst/>
          </a:prstGeom>
          <a:ln>
            <a:solidFill>
              <a:srgbClr val="CEAA6B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ZoneTexte 31">
            <a:extLst>
              <a:ext uri="{FF2B5EF4-FFF2-40B4-BE49-F238E27FC236}">
                <a16:creationId xmlns:a16="http://schemas.microsoft.com/office/drawing/2014/main" id="{CA44DD18-4BC0-2755-F9E2-E949FE562EDC}"/>
              </a:ext>
            </a:extLst>
          </p:cNvPr>
          <p:cNvSpPr txBox="1"/>
          <p:nvPr/>
        </p:nvSpPr>
        <p:spPr>
          <a:xfrm>
            <a:off x="452152" y="5473885"/>
            <a:ext cx="1115757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DM Sans 14pt" panose="020B0604020202020204" charset="0"/>
              </a:rPr>
              <a:t>L’entreprise gagnante ne sera pas celle qui traite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FFDA76"/>
                    </a:gs>
                    <a:gs pos="33333">
                      <a:srgbClr val="FFA343"/>
                    </a:gs>
                    <a:gs pos="66667">
                      <a:srgbClr val="F3005D"/>
                    </a:gs>
                    <a:gs pos="100000">
                      <a:srgbClr val="C61AB7"/>
                    </a:gs>
                  </a:gsLst>
                  <a:lin ang="0" scaled="1"/>
                </a:gradFill>
                <a:effectLst/>
                <a:uLnTx/>
                <a:uFillTx/>
                <a:latin typeface="DM Sans 14pt" panose="020B0604020202020204" charset="0"/>
              </a:rPr>
              <a:t>plus vite que les a</a:t>
            </a:r>
            <a:r>
              <a:rPr lang="fr-FR" sz="1600" b="1" dirty="0" err="1">
                <a:gradFill>
                  <a:gsLst>
                    <a:gs pos="0">
                      <a:srgbClr val="FFDA76"/>
                    </a:gs>
                    <a:gs pos="33333">
                      <a:srgbClr val="FFA343"/>
                    </a:gs>
                    <a:gs pos="66667">
                      <a:srgbClr val="F3005D"/>
                    </a:gs>
                    <a:gs pos="100000">
                      <a:srgbClr val="C61AB7"/>
                    </a:gs>
                  </a:gsLst>
                  <a:lin ang="0" scaled="1"/>
                </a:gradFill>
                <a:latin typeface="DM Sans 14pt" panose="020B0604020202020204" charset="0"/>
              </a:rPr>
              <a:t>utres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DM Sans 14pt" panose="020B0604020202020204" charset="0"/>
              </a:rPr>
              <a:t>.</a:t>
            </a:r>
          </a:p>
          <a:p>
            <a:pPr lvl="0" algn="r">
              <a:defRPr/>
            </a:pPr>
            <a:r>
              <a:rPr lang="fr-FR" sz="1600" dirty="0">
                <a:solidFill>
                  <a:schemeClr val="bg1"/>
                </a:solidFill>
                <a:latin typeface="DM Sans 14pt" panose="020B0604020202020204" charset="0"/>
              </a:rPr>
              <a:t>Mais celle qui sera devenue le </a:t>
            </a:r>
            <a:r>
              <a:rPr lang="fr-FR" sz="1600" b="1" dirty="0">
                <a:gradFill>
                  <a:gsLst>
                    <a:gs pos="0">
                      <a:srgbClr val="FFDA76"/>
                    </a:gs>
                    <a:gs pos="33333">
                      <a:srgbClr val="FFA343"/>
                    </a:gs>
                    <a:gs pos="66667">
                      <a:srgbClr val="F3005D"/>
                    </a:gs>
                    <a:gs pos="100000">
                      <a:srgbClr val="C61AB7"/>
                    </a:gs>
                  </a:gsLst>
                  <a:lin ang="0" scaled="1"/>
                </a:gradFill>
                <a:latin typeface="DM Sans 14pt" panose="020B0604020202020204" charset="0"/>
                <a:ea typeface="Trebuchet MS"/>
                <a:cs typeface="Trebuchet MS"/>
              </a:rPr>
              <a:t>système nerveux temps réel </a:t>
            </a:r>
            <a:r>
              <a:rPr lang="fr-FR" sz="1600" dirty="0">
                <a:solidFill>
                  <a:schemeClr val="bg1"/>
                </a:solidFill>
                <a:latin typeface="DM Sans 14pt" panose="020B0604020202020204" charset="0"/>
              </a:rPr>
              <a:t>de ses clients.</a:t>
            </a:r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DM Sans 14pt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13732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DCA7AE-8026-081D-BF1A-D9F9BBE62E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>
            <a:extLst>
              <a:ext uri="{FF2B5EF4-FFF2-40B4-BE49-F238E27FC236}">
                <a16:creationId xmlns:a16="http://schemas.microsoft.com/office/drawing/2014/main" id="{16D7D88B-744B-808D-EE25-2026FBF48C43}"/>
              </a:ext>
            </a:extLst>
          </p:cNvPr>
          <p:cNvSpPr/>
          <p:nvPr/>
        </p:nvSpPr>
        <p:spPr>
          <a:xfrm>
            <a:off x="225130" y="159826"/>
            <a:ext cx="10479024" cy="11039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300" normalizeH="0" baseline="0" noProof="0" dirty="0">
                <a:ln>
                  <a:noFill/>
                </a:ln>
                <a:solidFill>
                  <a:srgbClr val="CEAA6B"/>
                </a:solidFill>
                <a:effectLst/>
                <a:uLnTx/>
                <a:uFillTx/>
                <a:latin typeface="Syne Medium" panose="020B0604020202020204" charset="0"/>
                <a:ea typeface="Calibri" pitchFamily="34" charset="-122"/>
                <a:cs typeface="Calibri" pitchFamily="34" charset="-120"/>
              </a:rPr>
              <a:t>_La solution : </a:t>
            </a:r>
            <a:r>
              <a:rPr kumimoji="0" lang="fr-FR" sz="2400" b="1" i="0" u="none" strike="noStrike" kern="0" cap="none" spc="30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yne Medium" panose="020B0604020202020204" charset="0"/>
                <a:ea typeface="Calibri" pitchFamily="34" charset="-122"/>
                <a:cs typeface="Calibri" pitchFamily="34" charset="-120"/>
              </a:rPr>
              <a:t>alchim</a:t>
            </a:r>
            <a:r>
              <a:rPr kumimoji="0" lang="fr-FR" sz="2400" b="1" i="0" u="none" strike="noStrike" kern="0" cap="none" spc="300" normalizeH="0" baseline="0" noProof="0" dirty="0" err="1">
                <a:ln>
                  <a:noFill/>
                </a:ln>
                <a:solidFill>
                  <a:srgbClr val="CEAA6B"/>
                </a:solidFill>
                <a:effectLst/>
                <a:uLnTx/>
                <a:uFillTx/>
                <a:latin typeface="Syne Medium" panose="020B0604020202020204" charset="0"/>
                <a:ea typeface="Calibri" pitchFamily="34" charset="-122"/>
                <a:cs typeface="Calibri" pitchFamily="34" charset="-120"/>
              </a:rPr>
              <a:t>ia</a:t>
            </a:r>
            <a:endParaRPr kumimoji="0" lang="fr-FR" sz="2400" b="1" i="0" u="none" strike="noStrike" kern="0" cap="none" spc="300" normalizeH="0" baseline="0" noProof="0" dirty="0">
              <a:ln>
                <a:noFill/>
              </a:ln>
              <a:solidFill>
                <a:srgbClr val="CEAA6B"/>
              </a:solidFill>
              <a:effectLst/>
              <a:uLnTx/>
              <a:uFillTx/>
              <a:latin typeface="Syne Medium" panose="020B0604020202020204" charset="0"/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3" name="Shape 4">
            <a:extLst>
              <a:ext uri="{FF2B5EF4-FFF2-40B4-BE49-F238E27FC236}">
                <a16:creationId xmlns:a16="http://schemas.microsoft.com/office/drawing/2014/main" id="{C9DFE03B-11D7-4668-DF22-32EF0348F87C}"/>
              </a:ext>
            </a:extLst>
          </p:cNvPr>
          <p:cNvSpPr/>
          <p:nvPr/>
        </p:nvSpPr>
        <p:spPr>
          <a:xfrm>
            <a:off x="281887" y="6533865"/>
            <a:ext cx="11567476" cy="0"/>
          </a:xfrm>
          <a:prstGeom prst="line">
            <a:avLst/>
          </a:prstGeom>
          <a:noFill/>
          <a:ln w="12700">
            <a:solidFill>
              <a:schemeClr val="bg2">
                <a:lumMod val="25000"/>
              </a:scheme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yne Medium" panose="020B0604020202020204" charset="0"/>
              <a:ea typeface="+mn-ea"/>
              <a:cs typeface="+mn-cs"/>
            </a:endParaRPr>
          </a:p>
        </p:txBody>
      </p:sp>
      <p:pic>
        <p:nvPicPr>
          <p:cNvPr id="4" name="Image 3" descr="Une image contenant Police, texte, Graphique, logo&#10;&#10;Le contenu généré par l’IA peut être incorrect.">
            <a:extLst>
              <a:ext uri="{FF2B5EF4-FFF2-40B4-BE49-F238E27FC236}">
                <a16:creationId xmlns:a16="http://schemas.microsoft.com/office/drawing/2014/main" id="{B6AB2171-E229-C144-AAAE-8A904FB3EDD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760910" y="6604130"/>
            <a:ext cx="1083754" cy="201940"/>
          </a:xfrm>
          <a:prstGeom prst="rect">
            <a:avLst/>
          </a:prstGeom>
        </p:spPr>
      </p:pic>
      <p:sp>
        <p:nvSpPr>
          <p:cNvPr id="5" name="Text 5">
            <a:extLst>
              <a:ext uri="{FF2B5EF4-FFF2-40B4-BE49-F238E27FC236}">
                <a16:creationId xmlns:a16="http://schemas.microsoft.com/office/drawing/2014/main" id="{501F1725-8248-CBB4-EEC6-F228EE510B09}"/>
              </a:ext>
            </a:extLst>
          </p:cNvPr>
          <p:cNvSpPr/>
          <p:nvPr/>
        </p:nvSpPr>
        <p:spPr>
          <a:xfrm>
            <a:off x="281886" y="6533721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50" b="0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Syne Medium" panose="020B0604020202020204" charset="0"/>
                <a:ea typeface="Calibri" pitchFamily="34" charset="-122"/>
                <a:cs typeface="Calibri" pitchFamily="34" charset="-120"/>
              </a:rPr>
              <a:t>alchimia</a:t>
            </a:r>
            <a:r>
              <a:rPr kumimoji="0" lang="fr-FR" sz="95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Syne Medium" panose="020B0604020202020204" charset="0"/>
                <a:ea typeface="Calibri" pitchFamily="34" charset="-122"/>
                <a:cs typeface="Calibri" pitchFamily="34" charset="-120"/>
              </a:rPr>
              <a:t>. OS souverain, conforme.</a:t>
            </a:r>
            <a:endParaRPr kumimoji="0" lang="fr-FR" sz="950" b="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Syne Medium" panose="020B0604020202020204" charset="0"/>
              <a:ea typeface="+mn-ea"/>
              <a:cs typeface="+mn-cs"/>
            </a:endParaRPr>
          </a:p>
        </p:txBody>
      </p:sp>
      <p:sp>
        <p:nvSpPr>
          <p:cNvPr id="14" name="Text 3">
            <a:extLst>
              <a:ext uri="{FF2B5EF4-FFF2-40B4-BE49-F238E27FC236}">
                <a16:creationId xmlns:a16="http://schemas.microsoft.com/office/drawing/2014/main" id="{B2ED1EE3-0F72-5CD8-1327-5683A31BCCE7}"/>
              </a:ext>
            </a:extLst>
          </p:cNvPr>
          <p:cNvSpPr/>
          <p:nvPr/>
        </p:nvSpPr>
        <p:spPr>
          <a:xfrm>
            <a:off x="3554806" y="1018956"/>
            <a:ext cx="8412063" cy="79203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r>
              <a:rPr lang="fr-FR" b="1" dirty="0">
                <a:solidFill>
                  <a:schemeClr val="bg1"/>
                </a:solidFill>
                <a:latin typeface="DM Sans 14pt" panose="020B0604020202020204" charset="0"/>
                <a:ea typeface="Nunito Bold" pitchFamily="34" charset="-122"/>
                <a:cs typeface="Nunito Bold" pitchFamily="34" charset="-120"/>
              </a:rPr>
              <a:t>Le 1</a:t>
            </a:r>
            <a:r>
              <a:rPr lang="fr-FR" b="1" baseline="30000" dirty="0">
                <a:solidFill>
                  <a:schemeClr val="bg1"/>
                </a:solidFill>
                <a:latin typeface="DM Sans 14pt" panose="020B0604020202020204" charset="0"/>
                <a:ea typeface="Nunito Bold" pitchFamily="34" charset="-122"/>
                <a:cs typeface="Nunito Bold" pitchFamily="34" charset="-120"/>
              </a:rPr>
              <a:t>er</a:t>
            </a:r>
            <a:r>
              <a:rPr lang="fr-FR" b="1" dirty="0">
                <a:solidFill>
                  <a:schemeClr val="bg1"/>
                </a:solidFill>
                <a:latin typeface="DM Sans 14pt" panose="020B0604020202020204" charset="0"/>
                <a:ea typeface="Nunito Bold" pitchFamily="34" charset="-122"/>
                <a:cs typeface="Nunito Bold" pitchFamily="34" charset="-120"/>
              </a:rPr>
              <a:t> OS agentique souverain qui orchestre des </a:t>
            </a:r>
            <a:r>
              <a:rPr lang="fr-FR" b="1" dirty="0">
                <a:solidFill>
                  <a:srgbClr val="EAC275"/>
                </a:solidFill>
                <a:latin typeface="DM Sans 14pt" panose="020B0604020202020204" charset="0"/>
                <a:ea typeface="Nunito Bold" pitchFamily="34" charset="-122"/>
                <a:cs typeface="Nunito Bold" pitchFamily="34" charset="-120"/>
              </a:rPr>
              <a:t>Données</a:t>
            </a:r>
            <a:r>
              <a:rPr lang="fr-FR" b="1" dirty="0">
                <a:solidFill>
                  <a:schemeClr val="bg1"/>
                </a:solidFill>
                <a:latin typeface="DM Sans 14pt" panose="020B0604020202020204" charset="0"/>
                <a:ea typeface="Nunito Bold" pitchFamily="34" charset="-122"/>
                <a:cs typeface="Nunito Bold" pitchFamily="34" charset="-120"/>
              </a:rPr>
              <a:t>, des </a:t>
            </a:r>
            <a:r>
              <a:rPr lang="fr-FR" b="1" dirty="0">
                <a:solidFill>
                  <a:srgbClr val="EAC275"/>
                </a:solidFill>
                <a:latin typeface="DM Sans 14pt" panose="020B0604020202020204" charset="0"/>
                <a:ea typeface="Nunito Bold" pitchFamily="34" charset="-122"/>
                <a:cs typeface="Nunito Bold" pitchFamily="34" charset="-120"/>
              </a:rPr>
              <a:t>Agents IA</a:t>
            </a:r>
            <a:r>
              <a:rPr lang="fr-FR" b="1" dirty="0">
                <a:solidFill>
                  <a:schemeClr val="bg1"/>
                </a:solidFill>
                <a:latin typeface="DM Sans 14pt" panose="020B0604020202020204" charset="0"/>
                <a:ea typeface="Nunito Bold" pitchFamily="34" charset="-122"/>
                <a:cs typeface="Nunito Bold" pitchFamily="34" charset="-120"/>
              </a:rPr>
              <a:t> </a:t>
            </a:r>
          </a:p>
          <a:p>
            <a:r>
              <a:rPr lang="fr-FR" b="1" dirty="0">
                <a:solidFill>
                  <a:schemeClr val="bg1"/>
                </a:solidFill>
                <a:latin typeface="DM Sans 14pt" panose="020B0604020202020204" charset="0"/>
                <a:ea typeface="Nunito Bold" pitchFamily="34" charset="-122"/>
                <a:cs typeface="Nunito Bold" pitchFamily="34" charset="-120"/>
              </a:rPr>
              <a:t>et des </a:t>
            </a:r>
            <a:r>
              <a:rPr lang="fr-FR" b="1" dirty="0">
                <a:solidFill>
                  <a:srgbClr val="EAC275"/>
                </a:solidFill>
                <a:latin typeface="DM Sans 14pt" panose="020B0604020202020204" charset="0"/>
                <a:ea typeface="Nunito Bold" pitchFamily="34" charset="-122"/>
                <a:cs typeface="Nunito Bold" pitchFamily="34" charset="-120"/>
              </a:rPr>
              <a:t>UX </a:t>
            </a:r>
            <a:r>
              <a:rPr lang="fr-FR" b="1" dirty="0">
                <a:solidFill>
                  <a:schemeClr val="bg1"/>
                </a:solidFill>
                <a:latin typeface="DM Sans 14pt" panose="020B0604020202020204" charset="0"/>
                <a:ea typeface="Nunito Bold" pitchFamily="34" charset="-122"/>
                <a:cs typeface="Nunito Bold" pitchFamily="34" charset="-120"/>
              </a:rPr>
              <a:t>sécurisées et temps réel.</a:t>
            </a:r>
            <a:endParaRPr lang="fr-FR" dirty="0">
              <a:solidFill>
                <a:schemeClr val="bg1"/>
              </a:solidFill>
              <a:latin typeface="DM Sans 14pt" panose="020B0604020202020204" charset="0"/>
            </a:endParaRPr>
          </a:p>
        </p:txBody>
      </p:sp>
      <p:sp>
        <p:nvSpPr>
          <p:cNvPr id="34" name="Rectangle : coins arrondis 33">
            <a:extLst>
              <a:ext uri="{FF2B5EF4-FFF2-40B4-BE49-F238E27FC236}">
                <a16:creationId xmlns:a16="http://schemas.microsoft.com/office/drawing/2014/main" id="{62C656F1-C169-34CA-10C7-C68AA9325E75}"/>
              </a:ext>
            </a:extLst>
          </p:cNvPr>
          <p:cNvSpPr/>
          <p:nvPr/>
        </p:nvSpPr>
        <p:spPr>
          <a:xfrm>
            <a:off x="3559505" y="2266242"/>
            <a:ext cx="2335804" cy="2425578"/>
          </a:xfrm>
          <a:prstGeom prst="roundRect">
            <a:avLst>
              <a:gd name="adj" fmla="val 6795"/>
            </a:avLst>
          </a:prstGeom>
          <a:solidFill>
            <a:srgbClr val="0F0F28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>
              <a:defRPr/>
            </a:pPr>
            <a:endParaRPr lang="fr-FR" sz="1200" dirty="0">
              <a:solidFill>
                <a:srgbClr val="E43E60"/>
              </a:solidFill>
              <a:latin typeface="DM Sans 14pt" panose="020B0604020202020204" charset="0"/>
            </a:endParaRPr>
          </a:p>
          <a:p>
            <a:pPr lvl="0" algn="ctr">
              <a:defRPr/>
            </a:pPr>
            <a:endParaRPr lang="fr-FR" sz="1200" b="1" dirty="0">
              <a:solidFill>
                <a:srgbClr val="CEAA6B"/>
              </a:solidFill>
              <a:latin typeface="DM Sans 14pt" panose="020B0604020202020204" charset="0"/>
            </a:endParaRPr>
          </a:p>
          <a:p>
            <a:pPr lvl="0" algn="ctr">
              <a:defRPr/>
            </a:pPr>
            <a:r>
              <a:rPr lang="fr-FR" sz="1600" b="1" dirty="0" err="1">
                <a:gradFill>
                  <a:gsLst>
                    <a:gs pos="0">
                      <a:srgbClr val="FFDA76"/>
                    </a:gs>
                    <a:gs pos="33333">
                      <a:srgbClr val="FFA343"/>
                    </a:gs>
                    <a:gs pos="66667">
                      <a:srgbClr val="F3005D"/>
                    </a:gs>
                    <a:gs pos="100000">
                      <a:srgbClr val="C61AB7"/>
                    </a:gs>
                  </a:gsLst>
                  <a:lin ang="0" scaled="1"/>
                </a:gradFill>
                <a:latin typeface="DM Sans 14pt" panose="020B0604020202020204" charset="0"/>
                <a:ea typeface="Trebuchet MS"/>
                <a:cs typeface="Trebuchet MS"/>
              </a:rPr>
              <a:t>smartdata</a:t>
            </a:r>
            <a:endParaRPr lang="fr-FR" sz="1600" b="1" dirty="0">
              <a:solidFill>
                <a:srgbClr val="CEAA6B"/>
              </a:solidFill>
              <a:latin typeface="DM Sans 14pt" panose="020B0604020202020204" charset="0"/>
            </a:endParaRPr>
          </a:p>
          <a:p>
            <a:pPr lvl="0" algn="ctr">
              <a:defRPr/>
            </a:pPr>
            <a:endParaRPr lang="fr-FR" sz="1200" dirty="0">
              <a:solidFill>
                <a:srgbClr val="E43E60"/>
              </a:solidFill>
              <a:latin typeface="DM Sans 14pt" panose="020B0604020202020204" charset="0"/>
            </a:endParaRPr>
          </a:p>
          <a:p>
            <a:pPr lvl="0" algn="ctr">
              <a:defRPr/>
            </a:pPr>
            <a:endParaRPr lang="fr-FR" sz="1200" dirty="0">
              <a:solidFill>
                <a:srgbClr val="E43E60"/>
              </a:solidFill>
              <a:latin typeface="DM Sans 14pt" panose="020B0604020202020204" charset="0"/>
            </a:endParaRPr>
          </a:p>
          <a:p>
            <a:pPr algn="ctr">
              <a:lnSpc>
                <a:spcPts val="2000"/>
              </a:lnSpc>
            </a:pPr>
            <a:r>
              <a:rPr lang="fr-FR" sz="1200" dirty="0">
                <a:solidFill>
                  <a:schemeClr val="bg1"/>
                </a:solidFill>
                <a:latin typeface="DM Sans 14pt" panose="020B0604020202020204" charset="0"/>
                <a:ea typeface="Nunito" pitchFamily="34" charset="-122"/>
                <a:cs typeface="Nunito" pitchFamily="34" charset="-120"/>
              </a:rPr>
              <a:t>Centralisation, raffinage, valorisation des données </a:t>
            </a:r>
          </a:p>
          <a:p>
            <a:pPr algn="ctr">
              <a:lnSpc>
                <a:spcPts val="2000"/>
              </a:lnSpc>
            </a:pPr>
            <a:r>
              <a:rPr lang="fr-FR" sz="1200" dirty="0">
                <a:solidFill>
                  <a:schemeClr val="bg1"/>
                </a:solidFill>
                <a:latin typeface="DM Sans 14pt" panose="020B0604020202020204" charset="0"/>
                <a:ea typeface="Nunito" pitchFamily="34" charset="-122"/>
                <a:cs typeface="Nunito" pitchFamily="34" charset="-120"/>
              </a:rPr>
              <a:t>d’entreprises pour activer les leviers de croissance.</a:t>
            </a:r>
            <a:endParaRPr lang="fr-FR" sz="1200" dirty="0">
              <a:solidFill>
                <a:schemeClr val="bg1"/>
              </a:solidFill>
              <a:latin typeface="DM Sans 14pt" panose="020B0604020202020204" charset="0"/>
            </a:endParaRPr>
          </a:p>
        </p:txBody>
      </p:sp>
      <p:sp>
        <p:nvSpPr>
          <p:cNvPr id="51" name="Rectangle : coins arrondis 50">
            <a:extLst>
              <a:ext uri="{FF2B5EF4-FFF2-40B4-BE49-F238E27FC236}">
                <a16:creationId xmlns:a16="http://schemas.microsoft.com/office/drawing/2014/main" id="{6BA9406E-0373-7FF1-2774-273A78DFF4E2}"/>
              </a:ext>
            </a:extLst>
          </p:cNvPr>
          <p:cNvSpPr/>
          <p:nvPr/>
        </p:nvSpPr>
        <p:spPr>
          <a:xfrm>
            <a:off x="6536532" y="2266241"/>
            <a:ext cx="2335804" cy="2425578"/>
          </a:xfrm>
          <a:prstGeom prst="roundRect">
            <a:avLst>
              <a:gd name="adj" fmla="val 6795"/>
            </a:avLst>
          </a:prstGeom>
          <a:solidFill>
            <a:srgbClr val="0F0F28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>
              <a:defRPr/>
            </a:pPr>
            <a:endParaRPr lang="fr-FR" sz="1200" dirty="0">
              <a:solidFill>
                <a:srgbClr val="E43E60"/>
              </a:solidFill>
              <a:latin typeface="DM Sans 14pt" panose="020B0604020202020204" charset="0"/>
            </a:endParaRPr>
          </a:p>
          <a:p>
            <a:pPr lvl="0" algn="ctr">
              <a:defRPr/>
            </a:pPr>
            <a:endParaRPr lang="fr-FR" sz="1600" b="1" dirty="0">
              <a:solidFill>
                <a:srgbClr val="CEAA6B"/>
              </a:solidFill>
              <a:latin typeface="DM Sans 14pt" panose="020B0604020202020204" charset="0"/>
            </a:endParaRPr>
          </a:p>
          <a:p>
            <a:pPr lvl="0" algn="ctr">
              <a:defRPr/>
            </a:pPr>
            <a:r>
              <a:rPr lang="fr-FR" sz="1600" b="1" dirty="0">
                <a:gradFill>
                  <a:gsLst>
                    <a:gs pos="0">
                      <a:srgbClr val="FFDA76"/>
                    </a:gs>
                    <a:gs pos="33333">
                      <a:srgbClr val="FFA343"/>
                    </a:gs>
                    <a:gs pos="66667">
                      <a:srgbClr val="F3005D"/>
                    </a:gs>
                    <a:gs pos="100000">
                      <a:srgbClr val="C61AB7"/>
                    </a:gs>
                  </a:gsLst>
                  <a:lin ang="0" scaled="1"/>
                </a:gradFill>
                <a:latin typeface="DM Sans 14pt" panose="020B0604020202020204" charset="0"/>
                <a:ea typeface="Trebuchet MS"/>
                <a:cs typeface="Trebuchet MS"/>
              </a:rPr>
              <a:t>Agents IA</a:t>
            </a:r>
            <a:endParaRPr lang="fr-FR" sz="1600" b="1" dirty="0">
              <a:solidFill>
                <a:srgbClr val="CEAA6B"/>
              </a:solidFill>
              <a:latin typeface="DM Sans 14pt" panose="020B0604020202020204" charset="0"/>
            </a:endParaRPr>
          </a:p>
          <a:p>
            <a:pPr lvl="0" algn="ctr">
              <a:defRPr/>
            </a:pPr>
            <a:endParaRPr lang="fr-FR" sz="1200" dirty="0">
              <a:solidFill>
                <a:srgbClr val="E43E60"/>
              </a:solidFill>
              <a:latin typeface="DM Sans 14pt" panose="020B0604020202020204" charset="0"/>
            </a:endParaRPr>
          </a:p>
          <a:p>
            <a:pPr lvl="0" algn="ctr">
              <a:defRPr/>
            </a:pPr>
            <a:endParaRPr lang="fr-FR" sz="1200" dirty="0">
              <a:solidFill>
                <a:srgbClr val="E43E60"/>
              </a:solidFill>
              <a:latin typeface="DM Sans 14pt" panose="020B0604020202020204" charset="0"/>
            </a:endParaRPr>
          </a:p>
          <a:p>
            <a:pPr algn="ctr">
              <a:lnSpc>
                <a:spcPts val="2000"/>
              </a:lnSpc>
            </a:pPr>
            <a:r>
              <a:rPr lang="fr-FR" sz="1200" dirty="0">
                <a:solidFill>
                  <a:schemeClr val="bg1"/>
                </a:solidFill>
                <a:latin typeface="DM Sans 14pt" panose="020B0604020202020204" charset="0"/>
                <a:ea typeface="Nunito" pitchFamily="34" charset="-122"/>
                <a:cs typeface="Nunito" pitchFamily="34" charset="-120"/>
              </a:rPr>
              <a:t>Coordination d'agents IA spécialisés conversationnels ou autonomes.</a:t>
            </a:r>
          </a:p>
        </p:txBody>
      </p:sp>
      <p:sp>
        <p:nvSpPr>
          <p:cNvPr id="53" name="Rectangle : coins arrondis 52">
            <a:extLst>
              <a:ext uri="{FF2B5EF4-FFF2-40B4-BE49-F238E27FC236}">
                <a16:creationId xmlns:a16="http://schemas.microsoft.com/office/drawing/2014/main" id="{F95C1996-CB19-CF7C-E3BD-9806DC3D77E2}"/>
              </a:ext>
            </a:extLst>
          </p:cNvPr>
          <p:cNvSpPr/>
          <p:nvPr/>
        </p:nvSpPr>
        <p:spPr>
          <a:xfrm>
            <a:off x="9513559" y="2266242"/>
            <a:ext cx="2335804" cy="2425578"/>
          </a:xfrm>
          <a:prstGeom prst="roundRect">
            <a:avLst>
              <a:gd name="adj" fmla="val 6795"/>
            </a:avLst>
          </a:prstGeom>
          <a:solidFill>
            <a:srgbClr val="0F0F28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>
              <a:defRPr/>
            </a:pPr>
            <a:endParaRPr lang="fr-FR" sz="1200" dirty="0">
              <a:solidFill>
                <a:srgbClr val="E43E60"/>
              </a:solidFill>
              <a:latin typeface="DM Sans 14pt" panose="020B0604020202020204" charset="0"/>
            </a:endParaRPr>
          </a:p>
          <a:p>
            <a:pPr lvl="0" algn="ctr">
              <a:defRPr/>
            </a:pPr>
            <a:endParaRPr lang="fr-FR" sz="1600" b="1" dirty="0">
              <a:solidFill>
                <a:srgbClr val="CEAA6B"/>
              </a:solidFill>
              <a:latin typeface="DM Sans 14pt" panose="020B0604020202020204" charset="0"/>
            </a:endParaRPr>
          </a:p>
          <a:p>
            <a:pPr lvl="0" algn="ctr">
              <a:defRPr/>
            </a:pPr>
            <a:r>
              <a:rPr lang="fr-FR" sz="1600" b="1" dirty="0">
                <a:gradFill>
                  <a:gsLst>
                    <a:gs pos="0">
                      <a:srgbClr val="FFDA76"/>
                    </a:gs>
                    <a:gs pos="33333">
                      <a:srgbClr val="FFA343"/>
                    </a:gs>
                    <a:gs pos="66667">
                      <a:srgbClr val="F3005D"/>
                    </a:gs>
                    <a:gs pos="100000">
                      <a:srgbClr val="C61AB7"/>
                    </a:gs>
                  </a:gsLst>
                  <a:lin ang="0" scaled="1"/>
                </a:gradFill>
                <a:latin typeface="DM Sans 14pt" panose="020B0604020202020204" charset="0"/>
                <a:ea typeface="Trebuchet MS"/>
                <a:cs typeface="Trebuchet MS"/>
              </a:rPr>
              <a:t>UX</a:t>
            </a:r>
            <a:endParaRPr lang="fr-FR" sz="1600" b="1" dirty="0">
              <a:solidFill>
                <a:srgbClr val="CEAA6B"/>
              </a:solidFill>
              <a:latin typeface="DM Sans 14pt" panose="020B0604020202020204" charset="0"/>
            </a:endParaRPr>
          </a:p>
          <a:p>
            <a:pPr lvl="0" algn="ctr">
              <a:defRPr/>
            </a:pPr>
            <a:endParaRPr lang="fr-FR" sz="1200" dirty="0">
              <a:solidFill>
                <a:srgbClr val="E43E60"/>
              </a:solidFill>
              <a:latin typeface="DM Sans 14pt" panose="020B0604020202020204" charset="0"/>
            </a:endParaRPr>
          </a:p>
          <a:p>
            <a:pPr lvl="0" algn="ctr">
              <a:defRPr/>
            </a:pPr>
            <a:endParaRPr lang="fr-FR" sz="1200" dirty="0">
              <a:solidFill>
                <a:srgbClr val="E43E60"/>
              </a:solidFill>
              <a:latin typeface="DM Sans 14pt" panose="020B0604020202020204" charset="0"/>
            </a:endParaRPr>
          </a:p>
          <a:p>
            <a:pPr algn="ctr">
              <a:lnSpc>
                <a:spcPts val="2000"/>
              </a:lnSpc>
            </a:pPr>
            <a:r>
              <a:rPr lang="fr-FR" sz="1200" dirty="0">
                <a:solidFill>
                  <a:schemeClr val="bg1"/>
                </a:solidFill>
                <a:latin typeface="DM Sans 14pt" panose="020B0604020202020204" charset="0"/>
                <a:ea typeface="Nunito" pitchFamily="34" charset="-122"/>
                <a:cs typeface="Nunito" pitchFamily="34" charset="-120"/>
              </a:rPr>
              <a:t>Expériences collaborateurs </a:t>
            </a:r>
            <a:r>
              <a:rPr lang="fr-FR" sz="1200" dirty="0" err="1">
                <a:solidFill>
                  <a:schemeClr val="bg1"/>
                </a:solidFill>
                <a:latin typeface="DM Sans 14pt" panose="020B0604020202020204" charset="0"/>
                <a:ea typeface="Nunito" pitchFamily="34" charset="-122"/>
                <a:cs typeface="Nunito" pitchFamily="34" charset="-120"/>
              </a:rPr>
              <a:t>frictionless</a:t>
            </a:r>
            <a:r>
              <a:rPr lang="fr-FR" sz="1200" dirty="0">
                <a:solidFill>
                  <a:schemeClr val="bg1"/>
                </a:solidFill>
                <a:latin typeface="DM Sans 14pt" panose="020B0604020202020204" charset="0"/>
                <a:ea typeface="Nunito" pitchFamily="34" charset="-122"/>
                <a:cs typeface="Nunito" pitchFamily="34" charset="-120"/>
              </a:rPr>
              <a:t>, sécurisées et conformes.</a:t>
            </a:r>
            <a:endParaRPr lang="fr-FR" sz="1200" dirty="0">
              <a:solidFill>
                <a:schemeClr val="bg1"/>
              </a:solidFill>
              <a:latin typeface="DM Sans 14pt" panose="020B0604020202020204" charset="0"/>
            </a:endParaRPr>
          </a:p>
        </p:txBody>
      </p:sp>
      <p:pic>
        <p:nvPicPr>
          <p:cNvPr id="56" name="Image 55">
            <a:extLst>
              <a:ext uri="{FF2B5EF4-FFF2-40B4-BE49-F238E27FC236}">
                <a16:creationId xmlns:a16="http://schemas.microsoft.com/office/drawing/2014/main" id="{64DAA046-34E4-0450-D581-913C0D81907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98" t="7636" r="581" b="5556"/>
          <a:stretch>
            <a:fillRect/>
          </a:stretch>
        </p:blipFill>
        <p:spPr>
          <a:xfrm>
            <a:off x="3559505" y="5067716"/>
            <a:ext cx="8280000" cy="1010754"/>
          </a:xfrm>
          <a:prstGeom prst="roundRect">
            <a:avLst>
              <a:gd name="adj" fmla="val 4258"/>
            </a:avLst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</p:pic>
      <p:pic>
        <p:nvPicPr>
          <p:cNvPr id="57" name="Image 56">
            <a:extLst>
              <a:ext uri="{FF2B5EF4-FFF2-40B4-BE49-F238E27FC236}">
                <a16:creationId xmlns:a16="http://schemas.microsoft.com/office/drawing/2014/main" id="{B5D00262-059C-4E3F-7760-37DE8047A21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1490300" y="1199427"/>
            <a:ext cx="4595450" cy="4959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3424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C6DBD5-327E-E5AD-318F-4AF9E20CB8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e 14">
            <a:extLst>
              <a:ext uri="{FF2B5EF4-FFF2-40B4-BE49-F238E27FC236}">
                <a16:creationId xmlns:a16="http://schemas.microsoft.com/office/drawing/2014/main" id="{6E9D9A47-A527-AE63-81E2-A8CF87B9354B}"/>
              </a:ext>
            </a:extLst>
          </p:cNvPr>
          <p:cNvGrpSpPr/>
          <p:nvPr/>
        </p:nvGrpSpPr>
        <p:grpSpPr>
          <a:xfrm>
            <a:off x="8731597" y="1475879"/>
            <a:ext cx="2774603" cy="2774603"/>
            <a:chOff x="9213207" y="1699491"/>
            <a:chExt cx="2774603" cy="2774603"/>
          </a:xfrm>
        </p:grpSpPr>
        <p:pic>
          <p:nvPicPr>
            <p:cNvPr id="17" name="Image 2" descr="preencoded.png">
              <a:extLst>
                <a:ext uri="{FF2B5EF4-FFF2-40B4-BE49-F238E27FC236}">
                  <a16:creationId xmlns:a16="http://schemas.microsoft.com/office/drawing/2014/main" id="{29FD97C4-61DA-B68E-4D70-B39FFDC0F86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213207" y="1699491"/>
              <a:ext cx="2774603" cy="2774603"/>
            </a:xfrm>
            <a:prstGeom prst="rect">
              <a:avLst/>
            </a:prstGeom>
          </p:spPr>
        </p:pic>
        <p:sp>
          <p:nvSpPr>
            <p:cNvPr id="16" name="Text 8">
              <a:extLst>
                <a:ext uri="{FF2B5EF4-FFF2-40B4-BE49-F238E27FC236}">
                  <a16:creationId xmlns:a16="http://schemas.microsoft.com/office/drawing/2014/main" id="{E557D401-CC28-7F7F-5303-A7185C85AF04}"/>
                </a:ext>
              </a:extLst>
            </p:cNvPr>
            <p:cNvSpPr/>
            <p:nvPr/>
          </p:nvSpPr>
          <p:spPr>
            <a:xfrm>
              <a:off x="9507288" y="2772010"/>
              <a:ext cx="2275139" cy="462434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ctr">
                <a:lnSpc>
                  <a:spcPts val="4200"/>
                </a:lnSpc>
                <a:buNone/>
              </a:pPr>
              <a:r>
                <a:rPr lang="en-US" sz="2800" b="1" dirty="0">
                  <a:solidFill>
                    <a:srgbClr val="FFFFFF"/>
                  </a:solidFill>
                  <a:latin typeface="DM Sans 14pt" panose="020B0604020202020204" charset="0"/>
                  <a:ea typeface="Inter Bold" pitchFamily="34" charset="-122"/>
                  <a:cs typeface="Inter Bold" pitchFamily="34" charset="-120"/>
                </a:rPr>
                <a:t>+45%</a:t>
              </a:r>
              <a:endParaRPr lang="en-US" sz="2800" dirty="0">
                <a:latin typeface="DM Sans 14pt" panose="020B0604020202020204" charset="0"/>
              </a:endParaRPr>
            </a:p>
          </p:txBody>
        </p:sp>
      </p:grpSp>
      <p:sp>
        <p:nvSpPr>
          <p:cNvPr id="2" name="Text 1">
            <a:extLst>
              <a:ext uri="{FF2B5EF4-FFF2-40B4-BE49-F238E27FC236}">
                <a16:creationId xmlns:a16="http://schemas.microsoft.com/office/drawing/2014/main" id="{D9C34526-C38B-4F55-6544-9B202FE58E60}"/>
              </a:ext>
            </a:extLst>
          </p:cNvPr>
          <p:cNvSpPr/>
          <p:nvPr/>
        </p:nvSpPr>
        <p:spPr>
          <a:xfrm>
            <a:off x="225130" y="159826"/>
            <a:ext cx="10479024" cy="11039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300" normalizeH="0" baseline="0" noProof="0" dirty="0">
                <a:ln>
                  <a:noFill/>
                </a:ln>
                <a:solidFill>
                  <a:srgbClr val="CEAA6B"/>
                </a:solidFill>
                <a:effectLst/>
                <a:uLnTx/>
                <a:uFillTx/>
                <a:latin typeface="Syne Medium" panose="020B0604020202020204" charset="0"/>
                <a:ea typeface="Calibri" pitchFamily="34" charset="-122"/>
                <a:cs typeface="Calibri" pitchFamily="34" charset="-120"/>
              </a:rPr>
              <a:t>_Les KPIs</a:t>
            </a:r>
          </a:p>
        </p:txBody>
      </p:sp>
      <p:sp>
        <p:nvSpPr>
          <p:cNvPr id="3" name="Shape 4">
            <a:extLst>
              <a:ext uri="{FF2B5EF4-FFF2-40B4-BE49-F238E27FC236}">
                <a16:creationId xmlns:a16="http://schemas.microsoft.com/office/drawing/2014/main" id="{4FB2EF79-95C0-FFAC-32D8-1841CCE11E6F}"/>
              </a:ext>
            </a:extLst>
          </p:cNvPr>
          <p:cNvSpPr/>
          <p:nvPr/>
        </p:nvSpPr>
        <p:spPr>
          <a:xfrm>
            <a:off x="281887" y="6533865"/>
            <a:ext cx="11567476" cy="0"/>
          </a:xfrm>
          <a:prstGeom prst="line">
            <a:avLst/>
          </a:prstGeom>
          <a:noFill/>
          <a:ln w="12700">
            <a:solidFill>
              <a:schemeClr val="bg2">
                <a:lumMod val="25000"/>
              </a:scheme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yne Medium" panose="020B0604020202020204" charset="0"/>
              <a:ea typeface="+mn-ea"/>
              <a:cs typeface="+mn-cs"/>
            </a:endParaRPr>
          </a:p>
        </p:txBody>
      </p:sp>
      <p:pic>
        <p:nvPicPr>
          <p:cNvPr id="4" name="Image 3" descr="Une image contenant Police, texte, Graphique, logo&#10;&#10;Le contenu généré par l’IA peut être incorrect.">
            <a:extLst>
              <a:ext uri="{FF2B5EF4-FFF2-40B4-BE49-F238E27FC236}">
                <a16:creationId xmlns:a16="http://schemas.microsoft.com/office/drawing/2014/main" id="{85C760B2-83D7-7BB4-96A9-71BC2AD6E4D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760910" y="6604130"/>
            <a:ext cx="1083754" cy="201940"/>
          </a:xfrm>
          <a:prstGeom prst="rect">
            <a:avLst/>
          </a:prstGeom>
        </p:spPr>
      </p:pic>
      <p:sp>
        <p:nvSpPr>
          <p:cNvPr id="5" name="Text 5">
            <a:extLst>
              <a:ext uri="{FF2B5EF4-FFF2-40B4-BE49-F238E27FC236}">
                <a16:creationId xmlns:a16="http://schemas.microsoft.com/office/drawing/2014/main" id="{FE2937D8-E453-BEA8-673B-3FFC3E563720}"/>
              </a:ext>
            </a:extLst>
          </p:cNvPr>
          <p:cNvSpPr/>
          <p:nvPr/>
        </p:nvSpPr>
        <p:spPr>
          <a:xfrm>
            <a:off x="281886" y="6533721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50" b="0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Syne Medium" panose="020B0604020202020204" charset="0"/>
                <a:ea typeface="Calibri" pitchFamily="34" charset="-122"/>
                <a:cs typeface="Calibri" pitchFamily="34" charset="-120"/>
              </a:rPr>
              <a:t>alchimia</a:t>
            </a:r>
            <a:r>
              <a:rPr kumimoji="0" lang="fr-FR" sz="95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Syne Medium" panose="020B0604020202020204" charset="0"/>
                <a:ea typeface="Calibri" pitchFamily="34" charset="-122"/>
                <a:cs typeface="Calibri" pitchFamily="34" charset="-120"/>
              </a:rPr>
              <a:t>. OS souverain, conforme.</a:t>
            </a:r>
            <a:endParaRPr kumimoji="0" lang="fr-FR" sz="950" b="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Syne Medium" panose="020B0604020202020204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001EAF5-C394-DF30-C67E-47E5CC71A35D}"/>
              </a:ext>
            </a:extLst>
          </p:cNvPr>
          <p:cNvSpPr txBox="1"/>
          <p:nvPr/>
        </p:nvSpPr>
        <p:spPr>
          <a:xfrm>
            <a:off x="409573" y="6006168"/>
            <a:ext cx="113728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800"/>
            </a:pPr>
            <a:r>
              <a:rPr lang="fr-FR" b="1" noProof="0" dirty="0" err="1">
                <a:solidFill>
                  <a:schemeClr val="bg1"/>
                </a:solidFill>
                <a:latin typeface="DM Sans 14pt" panose="020B0604020202020204" charset="0"/>
              </a:rPr>
              <a:t>alchim</a:t>
            </a:r>
            <a:r>
              <a:rPr lang="fr-FR" b="1" noProof="0" dirty="0" err="1">
                <a:solidFill>
                  <a:srgbClr val="CEAA6B"/>
                </a:solidFill>
                <a:latin typeface="DM Sans 14pt" panose="020B0604020202020204" charset="0"/>
              </a:rPr>
              <a:t>ia</a:t>
            </a:r>
            <a:r>
              <a:rPr lang="fr-FR" noProof="0" dirty="0">
                <a:solidFill>
                  <a:schemeClr val="bg1"/>
                </a:solidFill>
                <a:latin typeface="DM Sans 14pt" panose="020B0604020202020204" charset="0"/>
              </a:rPr>
              <a:t>,</a:t>
            </a:r>
            <a:r>
              <a:rPr lang="fr-FR" b="1" noProof="0" dirty="0">
                <a:solidFill>
                  <a:schemeClr val="bg1"/>
                </a:solidFill>
                <a:latin typeface="DM Sans 14pt" panose="020B0604020202020204" charset="0"/>
              </a:rPr>
              <a:t> </a:t>
            </a:r>
            <a:r>
              <a:rPr lang="fr-FR" noProof="0" dirty="0">
                <a:solidFill>
                  <a:schemeClr val="bg1"/>
                </a:solidFill>
                <a:latin typeface="DM Sans 14pt" panose="020B0604020202020204" charset="0"/>
              </a:rPr>
              <a:t>l’IA qui</a:t>
            </a:r>
            <a:r>
              <a:rPr lang="fr-FR" b="1" noProof="0" dirty="0">
                <a:solidFill>
                  <a:schemeClr val="bg1"/>
                </a:solidFill>
                <a:latin typeface="DM Sans 14pt" panose="020B0604020202020204" charset="0"/>
              </a:rPr>
              <a:t> </a:t>
            </a:r>
            <a:r>
              <a:rPr lang="fr-FR" noProof="0" dirty="0">
                <a:solidFill>
                  <a:schemeClr val="bg1"/>
                </a:solidFill>
                <a:latin typeface="DM Sans 14pt" panose="020B0604020202020204" charset="0"/>
              </a:rPr>
              <a:t>délivre du </a:t>
            </a:r>
            <a:r>
              <a:rPr lang="fr-FR" b="1" dirty="0">
                <a:gradFill>
                  <a:gsLst>
                    <a:gs pos="0">
                      <a:srgbClr val="FFDA76"/>
                    </a:gs>
                    <a:gs pos="33333">
                      <a:srgbClr val="FFA343"/>
                    </a:gs>
                    <a:gs pos="66667">
                      <a:srgbClr val="F3005D"/>
                    </a:gs>
                    <a:gs pos="100000">
                      <a:srgbClr val="C61AB7"/>
                    </a:gs>
                  </a:gsLst>
                  <a:lin ang="0" scaled="1"/>
                </a:gradFill>
                <a:latin typeface="DM Sans 14pt" panose="020B0604020202020204" charset="0"/>
                <a:ea typeface="Trebuchet MS"/>
                <a:cs typeface="Trebuchet MS"/>
              </a:rPr>
              <a:t>ROI</a:t>
            </a:r>
            <a:r>
              <a:rPr lang="fr-FR" noProof="0" dirty="0">
                <a:solidFill>
                  <a:schemeClr val="bg1"/>
                </a:solidFill>
                <a:latin typeface="DM Sans 14pt" panose="020B0604020202020204" charset="0"/>
              </a:rPr>
              <a:t> </a:t>
            </a:r>
            <a:r>
              <a:rPr lang="fr-FR" dirty="0">
                <a:solidFill>
                  <a:schemeClr val="bg1"/>
                </a:solidFill>
                <a:latin typeface="DM Sans 14pt" panose="020B0604020202020204" charset="0"/>
              </a:rPr>
              <a:t>et booste </a:t>
            </a:r>
            <a:r>
              <a:rPr lang="fr-FR" b="1" dirty="0">
                <a:gradFill>
                  <a:gsLst>
                    <a:gs pos="0">
                      <a:srgbClr val="FFDA76"/>
                    </a:gs>
                    <a:gs pos="33333">
                      <a:srgbClr val="FFA343"/>
                    </a:gs>
                    <a:gs pos="66667">
                      <a:srgbClr val="F3005D"/>
                    </a:gs>
                    <a:gs pos="100000">
                      <a:srgbClr val="C61AB7"/>
                    </a:gs>
                  </a:gsLst>
                  <a:lin ang="0" scaled="1"/>
                </a:gradFill>
                <a:latin typeface="DM Sans 14pt" panose="020B0604020202020204" charset="0"/>
                <a:ea typeface="Trebuchet MS"/>
                <a:cs typeface="Trebuchet MS"/>
              </a:rPr>
              <a:t>L’EBITDA</a:t>
            </a:r>
            <a:r>
              <a:rPr lang="fr-FR" noProof="0" dirty="0">
                <a:solidFill>
                  <a:schemeClr val="bg1"/>
                </a:solidFill>
                <a:latin typeface="DM Sans 14pt" panose="020B0604020202020204" charset="0"/>
              </a:rPr>
              <a:t>.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04D08EF9-AAE2-631A-EA89-D481AB0A9E19}"/>
              </a:ext>
            </a:extLst>
          </p:cNvPr>
          <p:cNvGrpSpPr/>
          <p:nvPr/>
        </p:nvGrpSpPr>
        <p:grpSpPr>
          <a:xfrm>
            <a:off x="701871" y="1392314"/>
            <a:ext cx="2774603" cy="2774603"/>
            <a:chOff x="330430" y="1699491"/>
            <a:chExt cx="2774603" cy="2774603"/>
          </a:xfrm>
        </p:grpSpPr>
        <p:pic>
          <p:nvPicPr>
            <p:cNvPr id="9" name="Image 0" descr="preencoded.png">
              <a:extLst>
                <a:ext uri="{FF2B5EF4-FFF2-40B4-BE49-F238E27FC236}">
                  <a16:creationId xmlns:a16="http://schemas.microsoft.com/office/drawing/2014/main" id="{E02D248E-9F2E-9D9A-AE20-B3AC6AB8AE1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0430" y="1699491"/>
              <a:ext cx="2774603" cy="2774603"/>
            </a:xfrm>
            <a:prstGeom prst="rect">
              <a:avLst/>
            </a:prstGeom>
          </p:spPr>
        </p:pic>
        <p:sp>
          <p:nvSpPr>
            <p:cNvPr id="10" name="Text 2">
              <a:extLst>
                <a:ext uri="{FF2B5EF4-FFF2-40B4-BE49-F238E27FC236}">
                  <a16:creationId xmlns:a16="http://schemas.microsoft.com/office/drawing/2014/main" id="{0917BDF5-3DCD-BCA4-5BE9-57462494DFC3}"/>
                </a:ext>
              </a:extLst>
            </p:cNvPr>
            <p:cNvSpPr/>
            <p:nvPr/>
          </p:nvSpPr>
          <p:spPr>
            <a:xfrm>
              <a:off x="624511" y="2772010"/>
              <a:ext cx="2275139" cy="462434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ctr">
                <a:lnSpc>
                  <a:spcPts val="4200"/>
                </a:lnSpc>
                <a:buNone/>
              </a:pPr>
              <a:r>
                <a:rPr lang="en-US" sz="2800" b="1" dirty="0">
                  <a:solidFill>
                    <a:srgbClr val="FFFFFF"/>
                  </a:solidFill>
                  <a:latin typeface="DM Sans 14pt" panose="020B0604020202020204" charset="0"/>
                  <a:ea typeface="Inter Bold" pitchFamily="34" charset="-122"/>
                  <a:cs typeface="Inter Bold" pitchFamily="34" charset="-120"/>
                </a:rPr>
                <a:t>+18%</a:t>
              </a:r>
              <a:endParaRPr lang="en-US" sz="2800" dirty="0">
                <a:latin typeface="DM Sans 14pt" panose="020B0604020202020204" charset="0"/>
              </a:endParaRPr>
            </a:p>
          </p:txBody>
        </p:sp>
      </p:grp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99D56F33-74AA-A41C-953D-FCCD3800A7C0}"/>
              </a:ext>
            </a:extLst>
          </p:cNvPr>
          <p:cNvGrpSpPr/>
          <p:nvPr/>
        </p:nvGrpSpPr>
        <p:grpSpPr>
          <a:xfrm>
            <a:off x="4716734" y="1475880"/>
            <a:ext cx="2774603" cy="2774603"/>
            <a:chOff x="4771818" y="1699491"/>
            <a:chExt cx="2774603" cy="2774603"/>
          </a:xfrm>
        </p:grpSpPr>
        <p:pic>
          <p:nvPicPr>
            <p:cNvPr id="13" name="Image 1" descr="preencoded.png">
              <a:extLst>
                <a:ext uri="{FF2B5EF4-FFF2-40B4-BE49-F238E27FC236}">
                  <a16:creationId xmlns:a16="http://schemas.microsoft.com/office/drawing/2014/main" id="{D7D3A7CB-0C5F-33E9-BE70-3D8637D97E6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71818" y="1699491"/>
              <a:ext cx="2774603" cy="2774603"/>
            </a:xfrm>
            <a:prstGeom prst="rect">
              <a:avLst/>
            </a:prstGeom>
          </p:spPr>
        </p:pic>
        <p:sp>
          <p:nvSpPr>
            <p:cNvPr id="12" name="Text 5">
              <a:extLst>
                <a:ext uri="{FF2B5EF4-FFF2-40B4-BE49-F238E27FC236}">
                  <a16:creationId xmlns:a16="http://schemas.microsoft.com/office/drawing/2014/main" id="{FE56F12F-17D3-325F-22BE-2564704DCBDE}"/>
                </a:ext>
              </a:extLst>
            </p:cNvPr>
            <p:cNvSpPr/>
            <p:nvPr/>
          </p:nvSpPr>
          <p:spPr>
            <a:xfrm>
              <a:off x="5065900" y="2772010"/>
              <a:ext cx="2275139" cy="462434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ctr">
                <a:lnSpc>
                  <a:spcPts val="4200"/>
                </a:lnSpc>
                <a:buNone/>
              </a:pPr>
              <a:r>
                <a:rPr lang="en-US" sz="2800" b="1" dirty="0">
                  <a:solidFill>
                    <a:srgbClr val="FFFFFF"/>
                  </a:solidFill>
                  <a:latin typeface="DM Sans 14pt" panose="020B0604020202020204" charset="0"/>
                  <a:ea typeface="Inter Bold" pitchFamily="34" charset="-122"/>
                  <a:cs typeface="Inter Bold" pitchFamily="34" charset="-120"/>
                </a:rPr>
                <a:t>+32%</a:t>
              </a:r>
              <a:endParaRPr lang="en-US" sz="2800" dirty="0">
                <a:latin typeface="DM Sans 14pt" panose="020B0604020202020204" charset="0"/>
              </a:endParaRPr>
            </a:p>
          </p:txBody>
        </p:sp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AC8F3D4E-D318-DC91-09C9-41B7E4921588}"/>
              </a:ext>
            </a:extLst>
          </p:cNvPr>
          <p:cNvSpPr txBox="1"/>
          <p:nvPr/>
        </p:nvSpPr>
        <p:spPr>
          <a:xfrm>
            <a:off x="379435" y="4383011"/>
            <a:ext cx="341947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800"/>
            </a:pPr>
            <a:r>
              <a:rPr lang="fr-FR" b="1" dirty="0">
                <a:gradFill>
                  <a:gsLst>
                    <a:gs pos="0">
                      <a:srgbClr val="FFDA76"/>
                    </a:gs>
                    <a:gs pos="33333">
                      <a:srgbClr val="FFA343"/>
                    </a:gs>
                    <a:gs pos="66667">
                      <a:srgbClr val="F3005D"/>
                    </a:gs>
                    <a:gs pos="100000">
                      <a:srgbClr val="C61AB7"/>
                    </a:gs>
                  </a:gsLst>
                  <a:lin ang="0" scaled="1"/>
                </a:gradFill>
                <a:latin typeface="DM Sans 14pt" panose="020B0604020202020204" charset="0"/>
                <a:ea typeface="Trebuchet MS"/>
                <a:cs typeface="Trebuchet MS"/>
              </a:rPr>
              <a:t>Engagement client</a:t>
            </a:r>
            <a:endParaRPr lang="fr-FR" b="1" dirty="0">
              <a:solidFill>
                <a:srgbClr val="EAC275"/>
              </a:solidFill>
              <a:latin typeface="DM Sans 14pt" panose="020B0604020202020204" charset="0"/>
            </a:endParaRPr>
          </a:p>
          <a:p>
            <a:pPr algn="ctr">
              <a:defRPr sz="1800"/>
            </a:pPr>
            <a:r>
              <a:rPr lang="fr-FR" sz="1400" dirty="0">
                <a:solidFill>
                  <a:schemeClr val="bg1"/>
                </a:solidFill>
                <a:latin typeface="DM Sans 14pt" panose="020B0604020202020204" charset="0"/>
              </a:rPr>
              <a:t>en souscription de services (</a:t>
            </a:r>
            <a:r>
              <a:rPr lang="fr-FR" sz="1400" dirty="0" err="1">
                <a:solidFill>
                  <a:schemeClr val="bg1"/>
                </a:solidFill>
                <a:latin typeface="DM Sans 14pt" panose="020B0604020202020204" charset="0"/>
              </a:rPr>
              <a:t>upsell</a:t>
            </a:r>
            <a:r>
              <a:rPr lang="fr-FR" sz="1400" dirty="0">
                <a:solidFill>
                  <a:schemeClr val="bg1"/>
                </a:solidFill>
                <a:latin typeface="DM Sans 14pt" panose="020B0604020202020204" charset="0"/>
              </a:rPr>
              <a:t>)</a:t>
            </a:r>
            <a:endParaRPr lang="fr-FR" sz="1050" dirty="0">
              <a:solidFill>
                <a:schemeClr val="bg1"/>
              </a:solidFill>
              <a:latin typeface="DM Sans 14pt" panose="020B0604020202020204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0C5D29AA-A323-3FC4-B867-0727ABA3CB08}"/>
              </a:ext>
            </a:extLst>
          </p:cNvPr>
          <p:cNvSpPr txBox="1"/>
          <p:nvPr/>
        </p:nvSpPr>
        <p:spPr>
          <a:xfrm>
            <a:off x="4386263" y="4383011"/>
            <a:ext cx="341947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 sz="1800"/>
            </a:pPr>
            <a:r>
              <a:rPr lang="fr-FR" b="1" dirty="0">
                <a:gradFill>
                  <a:gsLst>
                    <a:gs pos="0">
                      <a:srgbClr val="FFDA76"/>
                    </a:gs>
                    <a:gs pos="33333">
                      <a:srgbClr val="FFA343"/>
                    </a:gs>
                    <a:gs pos="66667">
                      <a:srgbClr val="F3005D"/>
                    </a:gs>
                    <a:gs pos="100000">
                      <a:srgbClr val="C61AB7"/>
                    </a:gs>
                  </a:gsLst>
                  <a:lin ang="0" scaled="1"/>
                </a:gradFill>
                <a:latin typeface="DM Sans 14pt" panose="020B0604020202020204" charset="0"/>
                <a:ea typeface="Trebuchet MS"/>
                <a:cs typeface="Trebuchet MS"/>
              </a:rPr>
              <a:t>Productivité des équipes </a:t>
            </a: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M Sans 14pt" panose="020B0604020202020204" charset="0"/>
              </a:rPr>
              <a:t>(support, conformité, conseillers…)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1801452F-6713-5175-EAAE-477FB806CD3E}"/>
              </a:ext>
            </a:extLst>
          </p:cNvPr>
          <p:cNvSpPr txBox="1"/>
          <p:nvPr/>
        </p:nvSpPr>
        <p:spPr>
          <a:xfrm>
            <a:off x="8409161" y="4383011"/>
            <a:ext cx="341947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 sz="1800"/>
            </a:pPr>
            <a:r>
              <a:rPr lang="fr-FR" b="1" dirty="0">
                <a:gradFill>
                  <a:gsLst>
                    <a:gs pos="0">
                      <a:srgbClr val="FFDA76"/>
                    </a:gs>
                    <a:gs pos="33333">
                      <a:srgbClr val="FFA343"/>
                    </a:gs>
                    <a:gs pos="66667">
                      <a:srgbClr val="F3005D"/>
                    </a:gs>
                    <a:gs pos="100000">
                      <a:srgbClr val="C61AB7"/>
                    </a:gs>
                  </a:gsLst>
                  <a:lin ang="0" scaled="1"/>
                </a:gradFill>
                <a:latin typeface="DM Sans 14pt" panose="020B0604020202020204" charset="0"/>
                <a:ea typeface="Trebuchet MS"/>
                <a:cs typeface="Trebuchet MS"/>
              </a:rPr>
              <a:t>Conversion</a:t>
            </a:r>
            <a:endParaRPr kumimoji="0" lang="fr-FR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M Sans 14pt" panose="020B060402020202020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pPr>
            <a:r>
              <a:rPr lang="fr-FR" sz="1400" dirty="0">
                <a:solidFill>
                  <a:prstClr val="white"/>
                </a:solidFill>
                <a:latin typeface="DM Sans 14pt" panose="020B0604020202020204" charset="0"/>
              </a:rPr>
              <a:t>d</a:t>
            </a: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M Sans 14pt" panose="020B0604020202020204" charset="0"/>
              </a:rPr>
              <a:t>ans les parcours clients</a:t>
            </a:r>
          </a:p>
        </p:txBody>
      </p:sp>
    </p:spTree>
    <p:extLst>
      <p:ext uri="{BB962C8B-B14F-4D97-AF65-F5344CB8AC3E}">
        <p14:creationId xmlns:p14="http://schemas.microsoft.com/office/powerpoint/2010/main" val="16371269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082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F47C5A4-A7F6-851B-2D5B-D7C88ABF69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>
            <a:extLst>
              <a:ext uri="{FF2B5EF4-FFF2-40B4-BE49-F238E27FC236}">
                <a16:creationId xmlns:a16="http://schemas.microsoft.com/office/drawing/2014/main" id="{ED615A81-F814-F13F-8ECA-60AB7F7C2FF1}"/>
              </a:ext>
            </a:extLst>
          </p:cNvPr>
          <p:cNvSpPr/>
          <p:nvPr/>
        </p:nvSpPr>
        <p:spPr>
          <a:xfrm>
            <a:off x="225130" y="159826"/>
            <a:ext cx="10479024" cy="11039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300" normalizeH="0" baseline="0" noProof="0" dirty="0">
                <a:ln>
                  <a:noFill/>
                </a:ln>
                <a:solidFill>
                  <a:srgbClr val="CEAA6B"/>
                </a:solidFill>
                <a:effectLst/>
                <a:uLnTx/>
                <a:uFillTx/>
                <a:latin typeface="Syne Medium" panose="020B0604020202020204" charset="0"/>
                <a:ea typeface="Calibri" pitchFamily="34" charset="-122"/>
                <a:cs typeface="Calibri" pitchFamily="34" charset="-120"/>
              </a:rPr>
              <a:t>_La vue d’ensemble</a:t>
            </a:r>
          </a:p>
          <a:p>
            <a:pPr marL="0" marR="0" lvl="0" indent="0" algn="l" defTabSz="914400" rtl="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yne Medium" panose="020B0604020202020204" charset="0"/>
                <a:ea typeface="Calibri" pitchFamily="34" charset="-122"/>
                <a:cs typeface="Calibri" pitchFamily="34" charset="-120"/>
              </a:rPr>
              <a:t>La transformation de L’ENTREPRISE 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yne Medium" panose="020B0604020202020204" charset="0"/>
                <a:ea typeface="Calibri" pitchFamily="34" charset="-122"/>
                <a:cs typeface="Calibri" pitchFamily="34" charset="-120"/>
              </a:rPr>
              <a:t>pa</a:t>
            </a:r>
            <a:r>
              <a:rPr lang="fr-FR" sz="2400" b="1" dirty="0">
                <a:solidFill>
                  <a:srgbClr val="FFFFFF"/>
                </a:solidFill>
                <a:latin typeface="Syne Medium" panose="020B0604020202020204" charset="0"/>
                <a:ea typeface="Calibri" pitchFamily="34" charset="-122"/>
                <a:cs typeface="Calibri" pitchFamily="34" charset="-120"/>
              </a:rPr>
              <a:t>r l’IA et la </a:t>
            </a:r>
            <a:r>
              <a:rPr lang="fr-FR" sz="2400" b="1" dirty="0" err="1">
                <a:solidFill>
                  <a:srgbClr val="FFFFFF"/>
                </a:solidFill>
                <a:latin typeface="Syne Medium" panose="020B0604020202020204" charset="0"/>
                <a:ea typeface="Calibri" pitchFamily="34" charset="-122"/>
                <a:cs typeface="Calibri" pitchFamily="34" charset="-120"/>
              </a:rPr>
              <a:t>smartdata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E74457"/>
              </a:solidFill>
              <a:effectLst/>
              <a:uLnTx/>
              <a:uFillTx/>
              <a:latin typeface="Syne Medium" panose="020B0604020202020204" charset="0"/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3" name="Shape 4">
            <a:extLst>
              <a:ext uri="{FF2B5EF4-FFF2-40B4-BE49-F238E27FC236}">
                <a16:creationId xmlns:a16="http://schemas.microsoft.com/office/drawing/2014/main" id="{D1714050-0219-9FDA-3F7D-40C7E542EAED}"/>
              </a:ext>
            </a:extLst>
          </p:cNvPr>
          <p:cNvSpPr/>
          <p:nvPr/>
        </p:nvSpPr>
        <p:spPr>
          <a:xfrm>
            <a:off x="281887" y="6533865"/>
            <a:ext cx="11567476" cy="0"/>
          </a:xfrm>
          <a:prstGeom prst="line">
            <a:avLst/>
          </a:prstGeom>
          <a:noFill/>
          <a:ln w="12700">
            <a:solidFill>
              <a:schemeClr val="bg2">
                <a:lumMod val="25000"/>
              </a:scheme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yne Medium" panose="020B0604020202020204" charset="0"/>
              <a:ea typeface="+mn-ea"/>
              <a:cs typeface="+mn-cs"/>
            </a:endParaRPr>
          </a:p>
        </p:txBody>
      </p:sp>
      <p:pic>
        <p:nvPicPr>
          <p:cNvPr id="4" name="Image 3" descr="Une image contenant Police, texte, Graphique, logo&#10;&#10;Le contenu généré par l’IA peut être incorrect.">
            <a:extLst>
              <a:ext uri="{FF2B5EF4-FFF2-40B4-BE49-F238E27FC236}">
                <a16:creationId xmlns:a16="http://schemas.microsoft.com/office/drawing/2014/main" id="{9B60537F-8A97-0DB8-4C3E-CA14382B524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760910" y="6604130"/>
            <a:ext cx="1083754" cy="201940"/>
          </a:xfrm>
          <a:prstGeom prst="rect">
            <a:avLst/>
          </a:prstGeom>
        </p:spPr>
      </p:pic>
      <p:sp>
        <p:nvSpPr>
          <p:cNvPr id="5" name="Text 5">
            <a:extLst>
              <a:ext uri="{FF2B5EF4-FFF2-40B4-BE49-F238E27FC236}">
                <a16:creationId xmlns:a16="http://schemas.microsoft.com/office/drawing/2014/main" id="{8E9928B2-86C8-EFDE-AC5A-836B14F1DAF3}"/>
              </a:ext>
            </a:extLst>
          </p:cNvPr>
          <p:cNvSpPr/>
          <p:nvPr/>
        </p:nvSpPr>
        <p:spPr>
          <a:xfrm>
            <a:off x="281886" y="6533721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50" b="0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Syne Medium" panose="020B0604020202020204" charset="0"/>
                <a:ea typeface="Calibri" pitchFamily="34" charset="-122"/>
                <a:cs typeface="Calibri" pitchFamily="34" charset="-120"/>
              </a:rPr>
              <a:t>alchimia</a:t>
            </a:r>
            <a:r>
              <a:rPr kumimoji="0" lang="fr-FR" sz="95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Syne Medium" panose="020B0604020202020204" charset="0"/>
                <a:ea typeface="Calibri" pitchFamily="34" charset="-122"/>
                <a:cs typeface="Calibri" pitchFamily="34" charset="-120"/>
              </a:rPr>
              <a:t>. OS souverain, conforme.</a:t>
            </a:r>
            <a:endParaRPr kumimoji="0" lang="fr-FR" sz="950" b="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Syne Medium" panose="020B0604020202020204" charset="0"/>
              <a:ea typeface="+mn-ea"/>
              <a:cs typeface="+mn-cs"/>
            </a:endParaRPr>
          </a:p>
        </p:txBody>
      </p:sp>
      <p:pic>
        <p:nvPicPr>
          <p:cNvPr id="6" name="Picture 2" descr="De vos données métier à des agents IA opérationnels">
            <a:extLst>
              <a:ext uri="{FF2B5EF4-FFF2-40B4-BE49-F238E27FC236}">
                <a16:creationId xmlns:a16="http://schemas.microsoft.com/office/drawing/2014/main" id="{E7834FF0-3D68-147E-0A60-A90CB520845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50" y="1214580"/>
            <a:ext cx="12185650" cy="5044966"/>
          </a:xfrm>
          <a:prstGeom prst="roundRect">
            <a:avLst>
              <a:gd name="adj" fmla="val 3292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FF8AA361-9D45-6479-C54F-6092712898AF}"/>
              </a:ext>
            </a:extLst>
          </p:cNvPr>
          <p:cNvSpPr/>
          <p:nvPr/>
        </p:nvSpPr>
        <p:spPr>
          <a:xfrm>
            <a:off x="5246765" y="5173607"/>
            <a:ext cx="1160342" cy="546123"/>
          </a:xfrm>
          <a:prstGeom prst="rect">
            <a:avLst/>
          </a:prstGeom>
          <a:solidFill>
            <a:srgbClr val="05090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700" dirty="0">
                <a:solidFill>
                  <a:schemeClr val="bg2">
                    <a:lumMod val="90000"/>
                  </a:schemeClr>
                </a:solidFill>
                <a:latin typeface="Syne Medium" panose="020B0604020202020204" charset="0"/>
              </a:rPr>
              <a:t>Suivi de proximité : </a:t>
            </a:r>
          </a:p>
          <a:p>
            <a:pPr algn="ctr"/>
            <a:r>
              <a:rPr lang="fr-FR" sz="700" dirty="0">
                <a:solidFill>
                  <a:schemeClr val="bg2">
                    <a:lumMod val="90000"/>
                  </a:schemeClr>
                </a:solidFill>
                <a:latin typeface="Syne Medium" panose="020B0604020202020204" charset="0"/>
              </a:rPr>
              <a:t>CSM dédié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CB6211B-B388-0668-8E43-DFC221684607}"/>
              </a:ext>
            </a:extLst>
          </p:cNvPr>
          <p:cNvSpPr/>
          <p:nvPr/>
        </p:nvSpPr>
        <p:spPr>
          <a:xfrm>
            <a:off x="6682686" y="4779884"/>
            <a:ext cx="771251" cy="393723"/>
          </a:xfrm>
          <a:prstGeom prst="rect">
            <a:avLst/>
          </a:prstGeom>
          <a:solidFill>
            <a:srgbClr val="05090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700" dirty="0">
                <a:solidFill>
                  <a:schemeClr val="bg2">
                    <a:lumMod val="90000"/>
                  </a:schemeClr>
                </a:solidFill>
                <a:latin typeface="Syne Medium" panose="020B0604020202020204" charset="0"/>
              </a:rPr>
              <a:t>Multi-LLM, connecteurs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BCCD67D-03E3-E048-0F90-B7912DF90B3F}"/>
              </a:ext>
            </a:extLst>
          </p:cNvPr>
          <p:cNvSpPr/>
          <p:nvPr/>
        </p:nvSpPr>
        <p:spPr>
          <a:xfrm>
            <a:off x="4603531" y="2493249"/>
            <a:ext cx="756746" cy="393723"/>
          </a:xfrm>
          <a:prstGeom prst="rect">
            <a:avLst/>
          </a:prstGeom>
          <a:solidFill>
            <a:srgbClr val="0F0E0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700" dirty="0">
                <a:solidFill>
                  <a:schemeClr val="bg2">
                    <a:lumMod val="90000"/>
                  </a:schemeClr>
                </a:solidFill>
                <a:latin typeface="Syne Medium" panose="020B0604020202020204" charset="0"/>
              </a:rPr>
              <a:t>RGPD, DORA, IA </a:t>
            </a:r>
            <a:r>
              <a:rPr lang="fr-FR" sz="700" dirty="0" err="1">
                <a:solidFill>
                  <a:schemeClr val="bg2">
                    <a:lumMod val="90000"/>
                  </a:schemeClr>
                </a:solidFill>
                <a:latin typeface="Syne Medium" panose="020B0604020202020204" charset="0"/>
              </a:rPr>
              <a:t>Act</a:t>
            </a:r>
            <a:r>
              <a:rPr lang="fr-FR" sz="700" dirty="0">
                <a:solidFill>
                  <a:schemeClr val="bg2">
                    <a:lumMod val="90000"/>
                  </a:schemeClr>
                </a:solidFill>
                <a:latin typeface="Syne Medium" panose="020B0604020202020204" charset="0"/>
              </a:rPr>
              <a:t>, DSP2…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C91DA49-9821-A054-4509-DDDDBA274B2A}"/>
              </a:ext>
            </a:extLst>
          </p:cNvPr>
          <p:cNvSpPr/>
          <p:nvPr/>
        </p:nvSpPr>
        <p:spPr>
          <a:xfrm>
            <a:off x="4173761" y="4663635"/>
            <a:ext cx="771251" cy="393723"/>
          </a:xfrm>
          <a:prstGeom prst="rect">
            <a:avLst/>
          </a:prstGeom>
          <a:solidFill>
            <a:srgbClr val="05090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700" dirty="0">
                <a:solidFill>
                  <a:schemeClr val="bg2">
                    <a:lumMod val="90000"/>
                  </a:schemeClr>
                </a:solidFill>
                <a:latin typeface="Syne Medium" panose="020B0604020202020204" charset="0"/>
              </a:rPr>
              <a:t>Données raffinées pour agents efficaces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D937DAD-CE27-E66C-E948-7034EF422134}"/>
              </a:ext>
            </a:extLst>
          </p:cNvPr>
          <p:cNvSpPr/>
          <p:nvPr/>
        </p:nvSpPr>
        <p:spPr>
          <a:xfrm>
            <a:off x="6546894" y="2493249"/>
            <a:ext cx="756746" cy="393723"/>
          </a:xfrm>
          <a:prstGeom prst="rect">
            <a:avLst/>
          </a:prstGeom>
          <a:solidFill>
            <a:srgbClr val="0F0E0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700" dirty="0">
                <a:solidFill>
                  <a:schemeClr val="bg2">
                    <a:lumMod val="90000"/>
                  </a:schemeClr>
                </a:solidFill>
                <a:latin typeface="Syne Medium" panose="020B0604020202020204" charset="0"/>
              </a:rPr>
              <a:t>Traçabilité, explicabilité, auditabilité</a:t>
            </a:r>
          </a:p>
        </p:txBody>
      </p:sp>
    </p:spTree>
    <p:extLst>
      <p:ext uri="{BB962C8B-B14F-4D97-AF65-F5344CB8AC3E}">
        <p14:creationId xmlns:p14="http://schemas.microsoft.com/office/powerpoint/2010/main" val="5622015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082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8B376B0-349B-83FB-188C-B2BD3FAF0E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4">
            <a:extLst>
              <a:ext uri="{FF2B5EF4-FFF2-40B4-BE49-F238E27FC236}">
                <a16:creationId xmlns:a16="http://schemas.microsoft.com/office/drawing/2014/main" id="{25BC3C5F-09DB-BB57-1A58-554C57B82E99}"/>
              </a:ext>
            </a:extLst>
          </p:cNvPr>
          <p:cNvSpPr/>
          <p:nvPr/>
        </p:nvSpPr>
        <p:spPr>
          <a:xfrm>
            <a:off x="281887" y="6325762"/>
            <a:ext cx="11567476" cy="0"/>
          </a:xfrm>
          <a:prstGeom prst="line">
            <a:avLst/>
          </a:prstGeom>
          <a:noFill/>
          <a:ln w="12700">
            <a:solidFill>
              <a:schemeClr val="bg1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yne Medium" panose="020B0604020202020204" charset="0"/>
              <a:ea typeface="+mn-ea"/>
              <a:cs typeface="+mn-cs"/>
            </a:endParaRPr>
          </a:p>
        </p:txBody>
      </p:sp>
      <p:pic>
        <p:nvPicPr>
          <p:cNvPr id="27" name="Image 26" descr="Une image contenant Police, texte, Graphique, logo&#10;&#10;Le contenu généré par l’IA peut être incorrect.">
            <a:extLst>
              <a:ext uri="{FF2B5EF4-FFF2-40B4-BE49-F238E27FC236}">
                <a16:creationId xmlns:a16="http://schemas.microsoft.com/office/drawing/2014/main" id="{88EA9F57-34EB-09A8-F313-2FCD1B22124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760910" y="6441507"/>
            <a:ext cx="1083754" cy="201940"/>
          </a:xfrm>
          <a:prstGeom prst="rect">
            <a:avLst/>
          </a:prstGeom>
        </p:spPr>
      </p:pic>
      <p:sp>
        <p:nvSpPr>
          <p:cNvPr id="51" name="Text 5">
            <a:extLst>
              <a:ext uri="{FF2B5EF4-FFF2-40B4-BE49-F238E27FC236}">
                <a16:creationId xmlns:a16="http://schemas.microsoft.com/office/drawing/2014/main" id="{78E21836-60D1-D09C-58C8-470B5FAC6174}"/>
              </a:ext>
            </a:extLst>
          </p:cNvPr>
          <p:cNvSpPr/>
          <p:nvPr/>
        </p:nvSpPr>
        <p:spPr>
          <a:xfrm>
            <a:off x="281886" y="6369127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5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yne Medium" panose="020B0604020202020204" charset="0"/>
                <a:ea typeface="Calibri" pitchFamily="34" charset="-122"/>
                <a:cs typeface="Calibri" pitchFamily="34" charset="-120"/>
              </a:rPr>
              <a:t>alchimia</a:t>
            </a:r>
            <a:r>
              <a:rPr kumimoji="0" lang="fr-FR" sz="9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yne Medium" panose="020B0604020202020204" charset="0"/>
                <a:ea typeface="Calibri" pitchFamily="34" charset="-122"/>
                <a:cs typeface="Calibri" pitchFamily="34" charset="-120"/>
              </a:rPr>
              <a:t>. OS souverain, conforme.</a:t>
            </a:r>
            <a:endParaRPr kumimoji="0" lang="fr-FR" sz="9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yne Medium" panose="020B0604020202020204" charset="0"/>
              <a:ea typeface="+mn-ea"/>
              <a:cs typeface="+mn-cs"/>
            </a:endParaRPr>
          </a:p>
        </p:txBody>
      </p:sp>
      <p:sp>
        <p:nvSpPr>
          <p:cNvPr id="65" name="Text 1">
            <a:extLst>
              <a:ext uri="{FF2B5EF4-FFF2-40B4-BE49-F238E27FC236}">
                <a16:creationId xmlns:a16="http://schemas.microsoft.com/office/drawing/2014/main" id="{50C1EBAA-1189-C646-83BF-B566D4170A2A}"/>
              </a:ext>
            </a:extLst>
          </p:cNvPr>
          <p:cNvSpPr/>
          <p:nvPr/>
        </p:nvSpPr>
        <p:spPr>
          <a:xfrm>
            <a:off x="281886" y="87356"/>
            <a:ext cx="10479024" cy="11039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300" normalizeH="0" baseline="0" noProof="0" dirty="0">
                <a:ln>
                  <a:noFill/>
                </a:ln>
                <a:solidFill>
                  <a:srgbClr val="CEAA6B"/>
                </a:solidFill>
                <a:effectLst/>
                <a:uLnTx/>
                <a:uFillTx/>
                <a:latin typeface="Syne Medium" panose="020B0604020202020204" charset="0"/>
                <a:ea typeface="Calibri" pitchFamily="34" charset="-122"/>
                <a:cs typeface="Calibri" pitchFamily="34" charset="-120"/>
              </a:rPr>
              <a:t>_Les forces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yne Medium" panose="020B0604020202020204" charset="0"/>
              <a:ea typeface="Calibri" pitchFamily="34" charset="-122"/>
              <a:cs typeface="Calibri" pitchFamily="34" charset="-120"/>
            </a:endParaRPr>
          </a:p>
          <a:p>
            <a:pPr marL="0" marR="0" lvl="0" indent="0" algn="l" defTabSz="914400" rtl="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yne Medium" panose="020B0604020202020204" charset="0"/>
                <a:ea typeface="Calibri" pitchFamily="34" charset="-122"/>
                <a:cs typeface="Calibri" pitchFamily="34" charset="-120"/>
              </a:rPr>
              <a:t>Les apports d’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yne Medium" panose="020B0604020202020204" charset="0"/>
                <a:ea typeface="Calibri" pitchFamily="34" charset="-122"/>
                <a:cs typeface="Calibri" pitchFamily="34" charset="-120"/>
              </a:rPr>
              <a:t>alchim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CEAA6B"/>
                </a:solidFill>
                <a:effectLst/>
                <a:uLnTx/>
                <a:uFillTx/>
                <a:latin typeface="Syne Medium" panose="020B0604020202020204" charset="0"/>
                <a:ea typeface="Calibri" pitchFamily="34" charset="-122"/>
                <a:cs typeface="Calibri" pitchFamily="34" charset="-120"/>
              </a:rPr>
              <a:t>ia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yne Medium" panose="020B0604020202020204" charset="0"/>
                <a:ea typeface="Calibri" pitchFamily="34" charset="-122"/>
                <a:cs typeface="Calibri" pitchFamily="34" charset="-120"/>
              </a:rPr>
              <a:t> pour l’entreprise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E43E60"/>
              </a:solidFill>
              <a:effectLst/>
              <a:uLnTx/>
              <a:uFillTx/>
              <a:latin typeface="Syne Medium" panose="020B0604020202020204" charset="0"/>
              <a:ea typeface="+mn-ea"/>
              <a:cs typeface="+mn-cs"/>
            </a:endParaRPr>
          </a:p>
        </p:txBody>
      </p:sp>
      <p:sp>
        <p:nvSpPr>
          <p:cNvPr id="80" name="Rectangle : coins arrondis 79">
            <a:extLst>
              <a:ext uri="{FF2B5EF4-FFF2-40B4-BE49-F238E27FC236}">
                <a16:creationId xmlns:a16="http://schemas.microsoft.com/office/drawing/2014/main" id="{307B0ED8-7AB3-88B4-A422-D6A120CED9CB}"/>
              </a:ext>
            </a:extLst>
          </p:cNvPr>
          <p:cNvSpPr/>
          <p:nvPr/>
        </p:nvSpPr>
        <p:spPr>
          <a:xfrm>
            <a:off x="281886" y="1784546"/>
            <a:ext cx="5936033" cy="649537"/>
          </a:xfrm>
          <a:prstGeom prst="roundRect">
            <a:avLst/>
          </a:prstGeom>
          <a:solidFill>
            <a:srgbClr val="1D0F33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400" b="0" i="0" u="none" strike="noStrike" kern="1200" cap="none" spc="0" normalizeH="0" baseline="0" noProof="0" dirty="0">
              <a:ln>
                <a:noFill/>
              </a:ln>
              <a:solidFill>
                <a:srgbClr val="E43E60"/>
              </a:solidFill>
              <a:effectLst/>
              <a:uLnTx/>
              <a:uFillTx/>
              <a:latin typeface="DM Sans 14pt" panose="020B0604020202020204" charset="0"/>
            </a:endParaRPr>
          </a:p>
        </p:txBody>
      </p:sp>
      <p:sp>
        <p:nvSpPr>
          <p:cNvPr id="82" name="ZoneTexte 81">
            <a:extLst>
              <a:ext uri="{FF2B5EF4-FFF2-40B4-BE49-F238E27FC236}">
                <a16:creationId xmlns:a16="http://schemas.microsoft.com/office/drawing/2014/main" id="{B374D5EF-F0FA-DD25-E456-C20110EF0EF5}"/>
              </a:ext>
            </a:extLst>
          </p:cNvPr>
          <p:cNvSpPr txBox="1"/>
          <p:nvPr/>
        </p:nvSpPr>
        <p:spPr>
          <a:xfrm>
            <a:off x="939323" y="1936512"/>
            <a:ext cx="52269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M Sans 14pt" panose="020B0604020202020204" charset="0"/>
              </a:rPr>
              <a:t>L’intégration de l’IA de manière conforme</a:t>
            </a:r>
          </a:p>
        </p:txBody>
      </p:sp>
      <p:sp>
        <p:nvSpPr>
          <p:cNvPr id="77" name="Rectangle : coins arrondis 76">
            <a:extLst>
              <a:ext uri="{FF2B5EF4-FFF2-40B4-BE49-F238E27FC236}">
                <a16:creationId xmlns:a16="http://schemas.microsoft.com/office/drawing/2014/main" id="{237DC5F1-F5D5-044A-53C9-0B970F02D3F9}"/>
              </a:ext>
            </a:extLst>
          </p:cNvPr>
          <p:cNvSpPr/>
          <p:nvPr/>
        </p:nvSpPr>
        <p:spPr>
          <a:xfrm>
            <a:off x="281886" y="2549827"/>
            <a:ext cx="5936033" cy="649537"/>
          </a:xfrm>
          <a:prstGeom prst="roundRect">
            <a:avLst/>
          </a:prstGeom>
          <a:solidFill>
            <a:srgbClr val="1D0F33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400" b="0" i="0" u="none" strike="noStrike" kern="1200" cap="none" spc="0" normalizeH="0" baseline="0" noProof="0" dirty="0">
              <a:ln>
                <a:noFill/>
              </a:ln>
              <a:solidFill>
                <a:srgbClr val="E43E60"/>
              </a:solidFill>
              <a:effectLst/>
              <a:uLnTx/>
              <a:uFillTx/>
              <a:latin typeface="DM Sans 14pt" panose="020B0604020202020204" charset="0"/>
            </a:endParaRPr>
          </a:p>
        </p:txBody>
      </p:sp>
      <p:sp>
        <p:nvSpPr>
          <p:cNvPr id="79" name="ZoneTexte 78">
            <a:extLst>
              <a:ext uri="{FF2B5EF4-FFF2-40B4-BE49-F238E27FC236}">
                <a16:creationId xmlns:a16="http://schemas.microsoft.com/office/drawing/2014/main" id="{A8F75F17-5478-A914-E442-3FE4765CC723}"/>
              </a:ext>
            </a:extLst>
          </p:cNvPr>
          <p:cNvSpPr txBox="1"/>
          <p:nvPr/>
        </p:nvSpPr>
        <p:spPr>
          <a:xfrm>
            <a:off x="939323" y="2701793"/>
            <a:ext cx="52269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M Sans 14pt" panose="020B0604020202020204" charset="0"/>
              </a:rPr>
              <a:t>La </a:t>
            </a:r>
            <a:r>
              <a:rPr kumimoji="0" lang="fr-FR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M Sans 14pt" panose="020B0604020202020204" charset="0"/>
              </a:rPr>
              <a:t>smartdata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M Sans 14pt" panose="020B0604020202020204" charset="0"/>
              </a:rPr>
              <a:t> irrigue l’entreprise et ses clients</a:t>
            </a:r>
          </a:p>
        </p:txBody>
      </p:sp>
      <p:sp>
        <p:nvSpPr>
          <p:cNvPr id="74" name="Rectangle : coins arrondis 73">
            <a:extLst>
              <a:ext uri="{FF2B5EF4-FFF2-40B4-BE49-F238E27FC236}">
                <a16:creationId xmlns:a16="http://schemas.microsoft.com/office/drawing/2014/main" id="{99B0F0A6-61CA-325C-6C5D-D8317735D84A}"/>
              </a:ext>
            </a:extLst>
          </p:cNvPr>
          <p:cNvSpPr/>
          <p:nvPr/>
        </p:nvSpPr>
        <p:spPr>
          <a:xfrm>
            <a:off x="281886" y="3315108"/>
            <a:ext cx="5936033" cy="649537"/>
          </a:xfrm>
          <a:prstGeom prst="roundRect">
            <a:avLst/>
          </a:prstGeom>
          <a:solidFill>
            <a:srgbClr val="1D0F33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400" b="0" i="0" u="none" strike="noStrike" kern="1200" cap="none" spc="0" normalizeH="0" baseline="0" noProof="0" dirty="0">
              <a:ln>
                <a:noFill/>
              </a:ln>
              <a:solidFill>
                <a:srgbClr val="E43E60"/>
              </a:solidFill>
              <a:effectLst/>
              <a:uLnTx/>
              <a:uFillTx/>
              <a:latin typeface="DM Sans 14pt" panose="020B0604020202020204" charset="0"/>
            </a:endParaRPr>
          </a:p>
        </p:txBody>
      </p:sp>
      <p:sp>
        <p:nvSpPr>
          <p:cNvPr id="76" name="ZoneTexte 75">
            <a:extLst>
              <a:ext uri="{FF2B5EF4-FFF2-40B4-BE49-F238E27FC236}">
                <a16:creationId xmlns:a16="http://schemas.microsoft.com/office/drawing/2014/main" id="{D17B9033-318D-6EDF-0DDD-72F5202696A0}"/>
              </a:ext>
            </a:extLst>
          </p:cNvPr>
          <p:cNvSpPr txBox="1"/>
          <p:nvPr/>
        </p:nvSpPr>
        <p:spPr>
          <a:xfrm>
            <a:off x="939323" y="3467074"/>
            <a:ext cx="52269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M Sans 14pt" panose="020B0604020202020204" charset="0"/>
              </a:rPr>
              <a:t>La fin de la dépendance aux éditeurs</a:t>
            </a:r>
          </a:p>
        </p:txBody>
      </p:sp>
      <p:sp>
        <p:nvSpPr>
          <p:cNvPr id="71" name="Rectangle : coins arrondis 70">
            <a:extLst>
              <a:ext uri="{FF2B5EF4-FFF2-40B4-BE49-F238E27FC236}">
                <a16:creationId xmlns:a16="http://schemas.microsoft.com/office/drawing/2014/main" id="{82F3975F-C617-026B-8E1A-297FEAA5DC20}"/>
              </a:ext>
            </a:extLst>
          </p:cNvPr>
          <p:cNvSpPr/>
          <p:nvPr/>
        </p:nvSpPr>
        <p:spPr>
          <a:xfrm>
            <a:off x="281886" y="4079552"/>
            <a:ext cx="5936033" cy="649537"/>
          </a:xfrm>
          <a:prstGeom prst="roundRect">
            <a:avLst/>
          </a:prstGeom>
          <a:solidFill>
            <a:srgbClr val="1D0F33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400" b="0" i="0" u="none" strike="noStrike" kern="1200" cap="none" spc="0" normalizeH="0" baseline="0" noProof="0" dirty="0">
              <a:ln>
                <a:noFill/>
              </a:ln>
              <a:solidFill>
                <a:srgbClr val="E43E60"/>
              </a:solidFill>
              <a:effectLst/>
              <a:uLnTx/>
              <a:uFillTx/>
              <a:latin typeface="DM Sans 14pt" panose="020B0604020202020204" charset="0"/>
            </a:endParaRPr>
          </a:p>
        </p:txBody>
      </p:sp>
      <p:sp>
        <p:nvSpPr>
          <p:cNvPr id="73" name="ZoneTexte 72">
            <a:extLst>
              <a:ext uri="{FF2B5EF4-FFF2-40B4-BE49-F238E27FC236}">
                <a16:creationId xmlns:a16="http://schemas.microsoft.com/office/drawing/2014/main" id="{2FC52408-6FB3-4BF2-5D74-774C925F5598}"/>
              </a:ext>
            </a:extLst>
          </p:cNvPr>
          <p:cNvSpPr txBox="1"/>
          <p:nvPr/>
        </p:nvSpPr>
        <p:spPr>
          <a:xfrm>
            <a:off x="939323" y="4231518"/>
            <a:ext cx="52269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M Sans 14pt" panose="020B0604020202020204" charset="0"/>
              </a:rPr>
              <a:t>Réponses client en temps réel</a:t>
            </a:r>
          </a:p>
        </p:txBody>
      </p:sp>
      <p:sp>
        <p:nvSpPr>
          <p:cNvPr id="84" name="Rectangle : coins arrondis 83">
            <a:extLst>
              <a:ext uri="{FF2B5EF4-FFF2-40B4-BE49-F238E27FC236}">
                <a16:creationId xmlns:a16="http://schemas.microsoft.com/office/drawing/2014/main" id="{7FE3F12C-172A-8067-47A2-20FD0D991332}"/>
              </a:ext>
            </a:extLst>
          </p:cNvPr>
          <p:cNvSpPr/>
          <p:nvPr/>
        </p:nvSpPr>
        <p:spPr>
          <a:xfrm>
            <a:off x="281886" y="4843996"/>
            <a:ext cx="5936033" cy="649537"/>
          </a:xfrm>
          <a:prstGeom prst="roundRect">
            <a:avLst/>
          </a:prstGeom>
          <a:solidFill>
            <a:srgbClr val="1D0F33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400" b="0" i="0" u="none" strike="noStrike" kern="1200" cap="none" spc="0" normalizeH="0" baseline="0" noProof="0" dirty="0">
              <a:ln>
                <a:noFill/>
              </a:ln>
              <a:solidFill>
                <a:srgbClr val="E43E60"/>
              </a:solidFill>
              <a:effectLst/>
              <a:uLnTx/>
              <a:uFillTx/>
              <a:latin typeface="DM Sans 14pt" panose="020B0604020202020204" charset="0"/>
            </a:endParaRPr>
          </a:p>
        </p:txBody>
      </p:sp>
      <p:sp>
        <p:nvSpPr>
          <p:cNvPr id="86" name="ZoneTexte 85">
            <a:extLst>
              <a:ext uri="{FF2B5EF4-FFF2-40B4-BE49-F238E27FC236}">
                <a16:creationId xmlns:a16="http://schemas.microsoft.com/office/drawing/2014/main" id="{01239CB6-549A-E5D1-1C8D-BFCDB034EAA3}"/>
              </a:ext>
            </a:extLst>
          </p:cNvPr>
          <p:cNvSpPr txBox="1"/>
          <p:nvPr/>
        </p:nvSpPr>
        <p:spPr>
          <a:xfrm>
            <a:off x="939323" y="4995962"/>
            <a:ext cx="52269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M Sans 14pt" panose="020B0604020202020204" charset="0"/>
              </a:rPr>
              <a:t>La patrimonialisation du savoir</a:t>
            </a:r>
          </a:p>
        </p:txBody>
      </p:sp>
      <p:sp>
        <p:nvSpPr>
          <p:cNvPr id="89" name="ZoneTexte 88">
            <a:extLst>
              <a:ext uri="{FF2B5EF4-FFF2-40B4-BE49-F238E27FC236}">
                <a16:creationId xmlns:a16="http://schemas.microsoft.com/office/drawing/2014/main" id="{C3EFD804-C894-BC63-BEB3-AE54A4E8190D}"/>
              </a:ext>
            </a:extLst>
          </p:cNvPr>
          <p:cNvSpPr txBox="1"/>
          <p:nvPr/>
        </p:nvSpPr>
        <p:spPr>
          <a:xfrm>
            <a:off x="5761977" y="2600053"/>
            <a:ext cx="6148135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>
              <a:defRPr/>
            </a:pPr>
            <a:r>
              <a:rPr kumimoji="0" lang="fr-FR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M Sans 14pt" panose="020B0604020202020204" charset="0"/>
              </a:rPr>
              <a:t>alchim</a:t>
            </a:r>
            <a:r>
              <a:rPr kumimoji="0" lang="fr-FR" b="1" i="0" u="none" strike="noStrike" kern="1200" cap="none" spc="0" normalizeH="0" baseline="0" noProof="0" dirty="0" err="1">
                <a:ln>
                  <a:noFill/>
                </a:ln>
                <a:solidFill>
                  <a:srgbClr val="CEAA6B"/>
                </a:solidFill>
                <a:effectLst/>
                <a:uLnTx/>
                <a:uFillTx/>
                <a:latin typeface="DM Sans 14pt" panose="020B0604020202020204" charset="0"/>
              </a:rPr>
              <a:t>ia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M Sans 14pt" panose="020B0604020202020204" charset="0"/>
              </a:rPr>
              <a:t> n’est pas un outil, </a:t>
            </a:r>
          </a:p>
          <a:p>
            <a:pPr lvl="0" algn="r"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M Sans 14pt" panose="020B0604020202020204" charset="0"/>
              </a:rPr>
              <a:t>c’est un instrument </a:t>
            </a:r>
            <a:r>
              <a:rPr lang="fr-FR" b="1" dirty="0">
                <a:gradFill>
                  <a:gsLst>
                    <a:gs pos="0">
                      <a:srgbClr val="FFDA76"/>
                    </a:gs>
                    <a:gs pos="33333">
                      <a:srgbClr val="FFA343"/>
                    </a:gs>
                    <a:gs pos="66667">
                      <a:srgbClr val="F3005D"/>
                    </a:gs>
                    <a:gs pos="100000">
                      <a:srgbClr val="C61AB7"/>
                    </a:gs>
                  </a:gsLst>
                  <a:lin ang="0" scaled="1"/>
                </a:gradFill>
                <a:latin typeface="DM Sans 14pt" panose="020B0604020202020204" charset="0"/>
                <a:ea typeface="Trebuchet MS"/>
                <a:cs typeface="Trebuchet MS"/>
              </a:rPr>
              <a:t>de valorisation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M Sans 14pt" panose="020B0604020202020204" charset="0"/>
              </a:rPr>
              <a:t>.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M Sans 14pt" panose="020B0604020202020204" charset="0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M Sans 14pt" panose="020B0604020202020204" charset="0"/>
              </a:rPr>
              <a:t>Demain, vous absorberez les acteurs sous-dimensionnés </a:t>
            </a:r>
          </a:p>
          <a:p>
            <a:pPr lvl="0" algn="r"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M Sans 14pt" panose="020B0604020202020204" charset="0"/>
              </a:rPr>
              <a:t>qui vaudront </a:t>
            </a:r>
            <a:r>
              <a:rPr lang="fr-FR" b="1" dirty="0">
                <a:gradFill>
                  <a:gsLst>
                    <a:gs pos="0">
                      <a:srgbClr val="FFDA76"/>
                    </a:gs>
                    <a:gs pos="33333">
                      <a:srgbClr val="FFA343"/>
                    </a:gs>
                    <a:gs pos="66667">
                      <a:srgbClr val="F3005D"/>
                    </a:gs>
                    <a:gs pos="100000">
                      <a:srgbClr val="C61AB7"/>
                    </a:gs>
                  </a:gsLst>
                  <a:lin ang="0" scaled="1"/>
                </a:gradFill>
                <a:latin typeface="DM Sans 14pt" panose="020B0604020202020204" charset="0"/>
                <a:ea typeface="Trebuchet MS"/>
                <a:cs typeface="Trebuchet MS"/>
              </a:rPr>
              <a:t>leurs portefeuilles clients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M Sans 14pt" panose="020B0604020202020204" charset="0"/>
              </a:rPr>
              <a:t>.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M Sans 14pt" panose="020B0604020202020204" charset="0"/>
            </a:endParaRPr>
          </a:p>
          <a:p>
            <a:pPr lvl="0" algn="r"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M Sans 14pt" panose="020B0604020202020204" charset="0"/>
              </a:rPr>
              <a:t>Tandis que vous pourrez céder une </a:t>
            </a:r>
            <a:r>
              <a:rPr lang="fr-FR" b="1" dirty="0">
                <a:gradFill>
                  <a:gsLst>
                    <a:gs pos="0">
                      <a:srgbClr val="FFDA76"/>
                    </a:gs>
                    <a:gs pos="33333">
                      <a:srgbClr val="FFA343"/>
                    </a:gs>
                    <a:gs pos="66667">
                      <a:srgbClr val="F3005D"/>
                    </a:gs>
                    <a:gs pos="100000">
                      <a:srgbClr val="C61AB7"/>
                    </a:gs>
                  </a:gsLst>
                  <a:lin ang="0" scaled="1"/>
                </a:gradFill>
                <a:latin typeface="DM Sans 14pt" panose="020B0604020202020204" charset="0"/>
                <a:ea typeface="Trebuchet MS"/>
                <a:cs typeface="Trebuchet MS"/>
              </a:rPr>
              <a:t>infrastructure </a:t>
            </a:r>
          </a:p>
          <a:p>
            <a:pPr lvl="0" algn="r">
              <a:defRPr/>
            </a:pPr>
            <a:r>
              <a:rPr lang="fr-FR" b="1" dirty="0">
                <a:gradFill>
                  <a:gsLst>
                    <a:gs pos="0">
                      <a:srgbClr val="FFDA76"/>
                    </a:gs>
                    <a:gs pos="33333">
                      <a:srgbClr val="FFA343"/>
                    </a:gs>
                    <a:gs pos="66667">
                      <a:srgbClr val="F3005D"/>
                    </a:gs>
                    <a:gs pos="100000">
                      <a:srgbClr val="C61AB7"/>
                    </a:gs>
                  </a:gsLst>
                  <a:lin ang="0" scaled="1"/>
                </a:gradFill>
                <a:latin typeface="DM Sans 14pt" panose="020B0604020202020204" charset="0"/>
                <a:ea typeface="Trebuchet MS"/>
                <a:cs typeface="Trebuchet MS"/>
              </a:rPr>
              <a:t>scalable et émancipée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M Sans 14pt" panose="020B0604020202020204" charset="0"/>
              </a:rPr>
              <a:t> de toutes les frictions.</a:t>
            </a:r>
          </a:p>
        </p:txBody>
      </p:sp>
      <p:sp>
        <p:nvSpPr>
          <p:cNvPr id="3" name="Shape 7">
            <a:extLst>
              <a:ext uri="{FF2B5EF4-FFF2-40B4-BE49-F238E27FC236}">
                <a16:creationId xmlns:a16="http://schemas.microsoft.com/office/drawing/2014/main" id="{58A909B7-B872-AC89-3824-9D3B1BA3C3B2}"/>
              </a:ext>
            </a:extLst>
          </p:cNvPr>
          <p:cNvSpPr/>
          <p:nvPr/>
        </p:nvSpPr>
        <p:spPr>
          <a:xfrm>
            <a:off x="402457" y="1934557"/>
            <a:ext cx="347472" cy="347472"/>
          </a:xfrm>
          <a:prstGeom prst="roundRect">
            <a:avLst>
              <a:gd name="adj" fmla="val 15789"/>
            </a:avLst>
          </a:prstGeom>
          <a:solidFill>
            <a:srgbClr val="C9A84C">
              <a:alpha val="25000"/>
            </a:srgbClr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pPr algn="ctr"/>
            <a:r>
              <a:rPr lang="fr-FR" sz="1400" b="1" dirty="0">
                <a:solidFill>
                  <a:srgbClr val="C9A84C"/>
                </a:solidFill>
                <a:latin typeface="DM Sans 14pt" pitchFamily="2" charset="77"/>
              </a:rPr>
              <a:t>1</a:t>
            </a:r>
          </a:p>
        </p:txBody>
      </p:sp>
      <p:sp>
        <p:nvSpPr>
          <p:cNvPr id="5" name="Shape 7">
            <a:extLst>
              <a:ext uri="{FF2B5EF4-FFF2-40B4-BE49-F238E27FC236}">
                <a16:creationId xmlns:a16="http://schemas.microsoft.com/office/drawing/2014/main" id="{CB43DB9F-B2E8-D068-2212-C55725F642DC}"/>
              </a:ext>
            </a:extLst>
          </p:cNvPr>
          <p:cNvSpPr/>
          <p:nvPr/>
        </p:nvSpPr>
        <p:spPr>
          <a:xfrm>
            <a:off x="402457" y="2692875"/>
            <a:ext cx="347472" cy="347472"/>
          </a:xfrm>
          <a:prstGeom prst="roundRect">
            <a:avLst>
              <a:gd name="adj" fmla="val 15789"/>
            </a:avLst>
          </a:prstGeom>
          <a:solidFill>
            <a:srgbClr val="C9A84C">
              <a:alpha val="25000"/>
            </a:srgbClr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pPr algn="ctr"/>
            <a:r>
              <a:rPr lang="fr-FR" sz="1400" b="1" dirty="0">
                <a:solidFill>
                  <a:srgbClr val="C9A84C"/>
                </a:solidFill>
                <a:latin typeface="DM Sans 14pt" pitchFamily="2" charset="77"/>
              </a:rPr>
              <a:t>2</a:t>
            </a:r>
          </a:p>
        </p:txBody>
      </p:sp>
      <p:sp>
        <p:nvSpPr>
          <p:cNvPr id="6" name="Shape 7">
            <a:extLst>
              <a:ext uri="{FF2B5EF4-FFF2-40B4-BE49-F238E27FC236}">
                <a16:creationId xmlns:a16="http://schemas.microsoft.com/office/drawing/2014/main" id="{A6DC2C2C-6F9C-3536-8176-3204D431DE68}"/>
              </a:ext>
            </a:extLst>
          </p:cNvPr>
          <p:cNvSpPr/>
          <p:nvPr/>
        </p:nvSpPr>
        <p:spPr>
          <a:xfrm>
            <a:off x="402457" y="3467074"/>
            <a:ext cx="347472" cy="347472"/>
          </a:xfrm>
          <a:prstGeom prst="roundRect">
            <a:avLst>
              <a:gd name="adj" fmla="val 15789"/>
            </a:avLst>
          </a:prstGeom>
          <a:solidFill>
            <a:srgbClr val="C9A84C">
              <a:alpha val="25000"/>
            </a:srgbClr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pPr algn="ctr"/>
            <a:r>
              <a:rPr lang="fr-FR" sz="1400" b="1" dirty="0">
                <a:solidFill>
                  <a:srgbClr val="C9A84C"/>
                </a:solidFill>
                <a:latin typeface="DM Sans 14pt" pitchFamily="2" charset="77"/>
              </a:rPr>
              <a:t>3</a:t>
            </a:r>
          </a:p>
        </p:txBody>
      </p:sp>
      <p:sp>
        <p:nvSpPr>
          <p:cNvPr id="7" name="Shape 7">
            <a:extLst>
              <a:ext uri="{FF2B5EF4-FFF2-40B4-BE49-F238E27FC236}">
                <a16:creationId xmlns:a16="http://schemas.microsoft.com/office/drawing/2014/main" id="{A87013F6-1738-C356-7FFB-4411951385F5}"/>
              </a:ext>
            </a:extLst>
          </p:cNvPr>
          <p:cNvSpPr/>
          <p:nvPr/>
        </p:nvSpPr>
        <p:spPr>
          <a:xfrm>
            <a:off x="402457" y="4225539"/>
            <a:ext cx="347472" cy="347472"/>
          </a:xfrm>
          <a:prstGeom prst="roundRect">
            <a:avLst>
              <a:gd name="adj" fmla="val 15789"/>
            </a:avLst>
          </a:prstGeom>
          <a:solidFill>
            <a:srgbClr val="C9A84C">
              <a:alpha val="25000"/>
            </a:srgbClr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pPr algn="ctr"/>
            <a:r>
              <a:rPr lang="fr-FR" sz="1400" b="1" dirty="0">
                <a:solidFill>
                  <a:srgbClr val="C9A84C"/>
                </a:solidFill>
                <a:latin typeface="DM Sans 14pt" pitchFamily="2" charset="77"/>
              </a:rPr>
              <a:t>4</a:t>
            </a:r>
          </a:p>
        </p:txBody>
      </p:sp>
      <p:sp>
        <p:nvSpPr>
          <p:cNvPr id="8" name="Shape 7">
            <a:extLst>
              <a:ext uri="{FF2B5EF4-FFF2-40B4-BE49-F238E27FC236}">
                <a16:creationId xmlns:a16="http://schemas.microsoft.com/office/drawing/2014/main" id="{C02C9C8F-C7DC-42D0-FD24-7E50D482FB1D}"/>
              </a:ext>
            </a:extLst>
          </p:cNvPr>
          <p:cNvSpPr/>
          <p:nvPr/>
        </p:nvSpPr>
        <p:spPr>
          <a:xfrm>
            <a:off x="402457" y="4995962"/>
            <a:ext cx="347472" cy="347472"/>
          </a:xfrm>
          <a:prstGeom prst="roundRect">
            <a:avLst>
              <a:gd name="adj" fmla="val 15789"/>
            </a:avLst>
          </a:prstGeom>
          <a:solidFill>
            <a:srgbClr val="C9A84C">
              <a:alpha val="25000"/>
            </a:srgbClr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pPr algn="ctr"/>
            <a:r>
              <a:rPr lang="fr-FR" sz="1400" b="1" dirty="0">
                <a:solidFill>
                  <a:srgbClr val="C9A84C"/>
                </a:solidFill>
                <a:latin typeface="DM Sans 14pt" pitchFamily="2" charset="77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2213488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smartpush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D2673"/>
      </a:accent1>
      <a:accent2>
        <a:srgbClr val="E52321"/>
      </a:accent2>
      <a:accent3>
        <a:srgbClr val="FE647B"/>
      </a:accent3>
      <a:accent4>
        <a:srgbClr val="FEDC8A"/>
      </a:accent4>
      <a:accent5>
        <a:srgbClr val="6ED7FD"/>
      </a:accent5>
      <a:accent6>
        <a:srgbClr val="FEA2F9"/>
      </a:accent6>
      <a:hlink>
        <a:srgbClr val="9FEF7A"/>
      </a:hlink>
      <a:folHlink>
        <a:srgbClr val="954F72"/>
      </a:folHlink>
    </a:clrScheme>
    <a:fontScheme name="smartpush raleway">
      <a:majorFont>
        <a:latin typeface="Raleway"/>
        <a:ea typeface=""/>
        <a:cs typeface=""/>
      </a:majorFont>
      <a:minorFont>
        <a:latin typeface="Raleway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0f5b2cd-b283-4645-b712-d48c41c5f2c2">
      <Terms xmlns="http://schemas.microsoft.com/office/infopath/2007/PartnerControls"/>
    </lcf76f155ced4ddcb4097134ff3c332f>
    <TaxCatchAll xmlns="07778c47-3f2f-47cd-b371-cab7baf27c92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F723870B082704CA6B7A2863F279D20" ma:contentTypeVersion="17" ma:contentTypeDescription="Crée un document." ma:contentTypeScope="" ma:versionID="81575870b3cbdd9ba312a4f6c3edda5e">
  <xsd:schema xmlns:xsd="http://www.w3.org/2001/XMLSchema" xmlns:xs="http://www.w3.org/2001/XMLSchema" xmlns:p="http://schemas.microsoft.com/office/2006/metadata/properties" xmlns:ns2="30f5b2cd-b283-4645-b712-d48c41c5f2c2" xmlns:ns3="07778c47-3f2f-47cd-b371-cab7baf27c92" targetNamespace="http://schemas.microsoft.com/office/2006/metadata/properties" ma:root="true" ma:fieldsID="2456119840572cb456d2915ef64f5aef" ns2:_="" ns3:_="">
    <xsd:import namespace="30f5b2cd-b283-4645-b712-d48c41c5f2c2"/>
    <xsd:import namespace="07778c47-3f2f-47cd-b371-cab7baf27c9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lcf76f155ced4ddcb4097134ff3c332f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0f5b2cd-b283-4645-b712-d48c41c5f2c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cf76f155ced4ddcb4097134ff3c332f" ma:index="15" nillable="true" ma:taxonomy="true" ma:internalName="lcf76f155ced4ddcb4097134ff3c332f" ma:taxonomyFieldName="MediaServiceImageTags" ma:displayName="Balises d’images" ma:readOnly="false" ma:fieldId="{5cf76f15-5ced-4ddc-b409-7134ff3c332f}" ma:taxonomyMulti="true" ma:sspId="6002b045-c83b-4ff2-ae09-c0bd792976a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2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778c47-3f2f-47cd-b371-cab7baf27c92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0d1a0147-b94e-4959-b1f0-941530684984}" ma:internalName="TaxCatchAll" ma:showField="CatchAllData" ma:web="07778c47-3f2f-47cd-b371-cab7baf27c9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7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3562830-2ECA-417B-B2E0-4161B0A0E84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F6E45BE-F7E0-42B3-8ED1-DEA26637E705}">
  <ds:schemaRefs>
    <ds:schemaRef ds:uri="http://purl.org/dc/dcmitype/"/>
    <ds:schemaRef ds:uri="07778c47-3f2f-47cd-b371-cab7baf27c92"/>
    <ds:schemaRef ds:uri="http://purl.org/dc/terms/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30f5b2cd-b283-4645-b712-d48c41c5f2c2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17058116-4BC0-4415-B002-3246FC7D3C0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0f5b2cd-b283-4645-b712-d48c41c5f2c2"/>
    <ds:schemaRef ds:uri="07778c47-3f2f-47cd-b371-cab7baf27c9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11991</TotalTime>
  <Words>989</Words>
  <Application>Microsoft Macintosh PowerPoint</Application>
  <PresentationFormat>Grand écran</PresentationFormat>
  <Paragraphs>245</Paragraphs>
  <Slides>14</Slides>
  <Notes>12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14</vt:i4>
      </vt:variant>
    </vt:vector>
  </HeadingPairs>
  <TitlesOfParts>
    <vt:vector size="22" baseType="lpstr">
      <vt:lpstr>Arial</vt:lpstr>
      <vt:lpstr>Calibri</vt:lpstr>
      <vt:lpstr>DM Sans 14pt</vt:lpstr>
      <vt:lpstr>Raleway</vt:lpstr>
      <vt:lpstr>Syne Medium</vt:lpstr>
      <vt:lpstr>Wingdings</vt:lpstr>
      <vt:lpstr>Office Theme</vt:lpstr>
      <vt:lpstr>1_Office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alchimia — Experts-comptables</dc:title>
  <dc:subject>PptxGenJS Presentation</dc:subject>
  <dc:creator>smartpush</dc:creator>
  <cp:lastModifiedBy>Grégory MORMENTYN</cp:lastModifiedBy>
  <cp:revision>113</cp:revision>
  <dcterms:created xsi:type="dcterms:W3CDTF">2026-06-11T12:32:03Z</dcterms:created>
  <dcterms:modified xsi:type="dcterms:W3CDTF">2026-09-01T07:01:26Z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0x010100DF723870B082704CA6B7A2863F279D20</vt:lpwstr>
  </property>
</Properties>
</file>