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8" r:id="rId5"/>
    <p:sldId id="259" r:id="rId6"/>
    <p:sldId id="266" r:id="rId7"/>
    <p:sldId id="260" r:id="rId8"/>
    <p:sldId id="261" r:id="rId9"/>
    <p:sldId id="262" r:id="rId10"/>
    <p:sldId id="263" r:id="rId11"/>
    <p:sldId id="264" r:id="rId12"/>
  </p:sldIdLst>
  <p:sldSz cx="18288000" cy="10287000"/>
  <p:notesSz cx="6858000" cy="9144000"/>
  <p:embeddedFontLst>
    <p:embeddedFont>
      <p:font typeface="Anton" pitchFamily="2" charset="0"/>
      <p:regular r:id="rId14"/>
    </p:embeddedFont>
    <p:embeddedFont>
      <p:font typeface="Cabin" panose="020B0604020202020204" charset="0"/>
      <p:regular r:id="rId15"/>
    </p:embeddedFont>
    <p:embeddedFont>
      <p:font typeface="Cabin Bold" panose="020B0604020202020204" charset="0"/>
      <p:regular r:id="rId16"/>
    </p:embeddedFont>
    <p:embeddedFont>
      <p:font typeface="Poppins Medium" panose="00000600000000000000" pitchFamily="2" charset="0"/>
      <p:regular r:id="rId17"/>
      <p:italic r:id="rId18"/>
    </p:embeddedFont>
    <p:embeddedFont>
      <p:font typeface="TT Norms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48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71C4A-0A06-4D0C-A0C2-278C9EFE1967}" type="datetimeFigureOut">
              <a:rPr lang="fr-FR" smtClean="0"/>
              <a:t>01/04/2026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D9C01-5566-48C0-BB45-5E80772690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197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3D9C01-5566-48C0-BB45-5E80772690F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399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8.svg"/><Relationship Id="rId7" Type="http://schemas.openxmlformats.org/officeDocument/2006/relationships/image" Target="../media/image78.jpe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1.png"/><Relationship Id="rId5" Type="http://schemas.openxmlformats.org/officeDocument/2006/relationships/image" Target="../media/image76.jpeg"/><Relationship Id="rId10" Type="http://schemas.openxmlformats.org/officeDocument/2006/relationships/image" Target="../media/image80.png"/><Relationship Id="rId4" Type="http://schemas.openxmlformats.org/officeDocument/2006/relationships/image" Target="../media/image60.svg"/><Relationship Id="rId9" Type="http://schemas.openxmlformats.org/officeDocument/2006/relationships/image" Target="../media/image7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8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12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9.svg"/><Relationship Id="rId5" Type="http://schemas.openxmlformats.org/officeDocument/2006/relationships/image" Target="../media/image19.png"/><Relationship Id="rId15" Type="http://schemas.openxmlformats.org/officeDocument/2006/relationships/image" Target="../media/image27.png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jpe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jpeg"/><Relationship Id="rId9" Type="http://schemas.openxmlformats.org/officeDocument/2006/relationships/image" Target="../media/image41.svg"/><Relationship Id="rId1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4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45.pn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jpeg"/><Relationship Id="rId3" Type="http://schemas.openxmlformats.org/officeDocument/2006/relationships/image" Target="../media/image58.svg"/><Relationship Id="rId7" Type="http://schemas.openxmlformats.org/officeDocument/2006/relationships/image" Target="../media/image62.png"/><Relationship Id="rId12" Type="http://schemas.openxmlformats.org/officeDocument/2006/relationships/image" Target="../media/image67.jpe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svg"/><Relationship Id="rId10" Type="http://schemas.openxmlformats.org/officeDocument/2006/relationships/image" Target="../media/image65.png"/><Relationship Id="rId4" Type="http://schemas.openxmlformats.org/officeDocument/2006/relationships/image" Target="../media/image59.svg"/><Relationship Id="rId9" Type="http://schemas.openxmlformats.org/officeDocument/2006/relationships/image" Target="../media/image64.png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58.svg"/><Relationship Id="rId7" Type="http://schemas.openxmlformats.org/officeDocument/2006/relationships/image" Target="../media/image70.pn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0.svg"/><Relationship Id="rId10" Type="http://schemas.openxmlformats.org/officeDocument/2006/relationships/image" Target="../media/image45.png"/><Relationship Id="rId4" Type="http://schemas.openxmlformats.org/officeDocument/2006/relationships/image" Target="../media/image59.svg"/><Relationship Id="rId9" Type="http://schemas.openxmlformats.org/officeDocument/2006/relationships/image" Target="../media/image7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58.svg"/><Relationship Id="rId7" Type="http://schemas.openxmlformats.org/officeDocument/2006/relationships/image" Target="../media/image74.jpeg"/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60.svg"/><Relationship Id="rId4" Type="http://schemas.openxmlformats.org/officeDocument/2006/relationships/image" Target="../media/image59.sv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43403" y="7340686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-3324345" y="7765675"/>
            <a:ext cx="5388429" cy="4114800"/>
          </a:xfrm>
          <a:custGeom>
            <a:avLst/>
            <a:gdLst/>
            <a:ahLst/>
            <a:cxnLst/>
            <a:rect l="l" t="t" r="r" b="b"/>
            <a:pathLst>
              <a:path w="5388429" h="4114800">
                <a:moveTo>
                  <a:pt x="0" y="0"/>
                </a:moveTo>
                <a:lnTo>
                  <a:pt x="5388429" y="0"/>
                </a:lnTo>
                <a:lnTo>
                  <a:pt x="53884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flipV="1">
            <a:off x="16224117" y="-1501782"/>
            <a:ext cx="5388429" cy="4114800"/>
          </a:xfrm>
          <a:custGeom>
            <a:avLst/>
            <a:gdLst/>
            <a:ahLst/>
            <a:cxnLst/>
            <a:rect l="l" t="t" r="r" b="b"/>
            <a:pathLst>
              <a:path w="5388429" h="4114800">
                <a:moveTo>
                  <a:pt x="0" y="4114800"/>
                </a:moveTo>
                <a:lnTo>
                  <a:pt x="5388429" y="4114800"/>
                </a:lnTo>
                <a:lnTo>
                  <a:pt x="5388429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TextBox 5"/>
          <p:cNvSpPr txBox="1"/>
          <p:nvPr/>
        </p:nvSpPr>
        <p:spPr>
          <a:xfrm>
            <a:off x="5301163" y="7417120"/>
            <a:ext cx="7685674" cy="1563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704"/>
              </a:lnSpc>
            </a:pPr>
            <a:r>
              <a:rPr lang="en-US" sz="9074" dirty="0">
                <a:solidFill>
                  <a:srgbClr val="1B1919"/>
                </a:solidFill>
                <a:latin typeface="Anton"/>
                <a:ea typeface="Anton"/>
                <a:cs typeface="Anton"/>
                <a:sym typeface="Anton"/>
              </a:rPr>
              <a:t>Catalogue 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27974" y="8976874"/>
            <a:ext cx="12432052" cy="582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 err="1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Sensibilisations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 au handicap</a:t>
            </a:r>
          </a:p>
        </p:txBody>
      </p:sp>
      <p:sp>
        <p:nvSpPr>
          <p:cNvPr id="7" name="Freeform 7"/>
          <p:cNvSpPr/>
          <p:nvPr/>
        </p:nvSpPr>
        <p:spPr>
          <a:xfrm>
            <a:off x="2214547" y="2613018"/>
            <a:ext cx="4344352" cy="4727668"/>
          </a:xfrm>
          <a:prstGeom prst="round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8"/>
          <p:cNvSpPr/>
          <p:nvPr/>
        </p:nvSpPr>
        <p:spPr>
          <a:xfrm>
            <a:off x="6973677" y="2617429"/>
            <a:ext cx="4344352" cy="4723257"/>
          </a:xfrm>
          <a:prstGeom prst="round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9"/>
          <p:cNvSpPr/>
          <p:nvPr/>
        </p:nvSpPr>
        <p:spPr>
          <a:xfrm>
            <a:off x="11737129" y="2617429"/>
            <a:ext cx="4336324" cy="4723257"/>
          </a:xfrm>
          <a:prstGeom prst="round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0" name="Group 10"/>
          <p:cNvGrpSpPr/>
          <p:nvPr/>
        </p:nvGrpSpPr>
        <p:grpSpPr>
          <a:xfrm>
            <a:off x="-1022016" y="-1188552"/>
            <a:ext cx="3086100" cy="308610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7436820" y="354498"/>
            <a:ext cx="3418067" cy="1866445"/>
          </a:xfrm>
          <a:custGeom>
            <a:avLst/>
            <a:gdLst/>
            <a:ahLst/>
            <a:cxnLst/>
            <a:rect l="l" t="t" r="r" b="b"/>
            <a:pathLst>
              <a:path w="3418067" h="1866445">
                <a:moveTo>
                  <a:pt x="0" y="0"/>
                </a:moveTo>
                <a:lnTo>
                  <a:pt x="3418067" y="0"/>
                </a:lnTo>
                <a:lnTo>
                  <a:pt x="3418067" y="1866445"/>
                </a:lnTo>
                <a:lnTo>
                  <a:pt x="0" y="18664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91812">
            <a:off x="601929" y="3007712"/>
            <a:ext cx="6873233" cy="1038946"/>
            <a:chOff x="0" y="0"/>
            <a:chExt cx="1485670" cy="2245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5670" cy="224571"/>
            </a:xfrm>
            <a:custGeom>
              <a:avLst/>
              <a:gdLst/>
              <a:ahLst/>
              <a:cxnLst/>
              <a:rect l="l" t="t" r="r" b="b"/>
              <a:pathLst>
                <a:path w="1485670" h="224571">
                  <a:moveTo>
                    <a:pt x="112286" y="0"/>
                  </a:moveTo>
                  <a:lnTo>
                    <a:pt x="1373385" y="0"/>
                  </a:lnTo>
                  <a:cubicBezTo>
                    <a:pt x="1435398" y="0"/>
                    <a:pt x="1485670" y="50272"/>
                    <a:pt x="1485670" y="112286"/>
                  </a:cubicBezTo>
                  <a:lnTo>
                    <a:pt x="1485670" y="112286"/>
                  </a:lnTo>
                  <a:cubicBezTo>
                    <a:pt x="1485670" y="142066"/>
                    <a:pt x="1473840" y="170626"/>
                    <a:pt x="1452783" y="191684"/>
                  </a:cubicBezTo>
                  <a:cubicBezTo>
                    <a:pt x="1431725" y="212741"/>
                    <a:pt x="1403165" y="224571"/>
                    <a:pt x="1373385" y="224571"/>
                  </a:cubicBezTo>
                  <a:lnTo>
                    <a:pt x="112286" y="224571"/>
                  </a:lnTo>
                  <a:cubicBezTo>
                    <a:pt x="82506" y="224571"/>
                    <a:pt x="53945" y="212741"/>
                    <a:pt x="32888" y="191684"/>
                  </a:cubicBezTo>
                  <a:cubicBezTo>
                    <a:pt x="11830" y="170626"/>
                    <a:pt x="0" y="142066"/>
                    <a:pt x="0" y="112286"/>
                  </a:cubicBezTo>
                  <a:lnTo>
                    <a:pt x="0" y="112286"/>
                  </a:lnTo>
                  <a:cubicBezTo>
                    <a:pt x="0" y="82506"/>
                    <a:pt x="11830" y="53945"/>
                    <a:pt x="32888" y="32888"/>
                  </a:cubicBezTo>
                  <a:cubicBezTo>
                    <a:pt x="53945" y="11830"/>
                    <a:pt x="82506" y="0"/>
                    <a:pt x="112286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1485670" cy="2912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1910">
            <a:off x="616987" y="4576106"/>
            <a:ext cx="6879453" cy="889328"/>
            <a:chOff x="0" y="0"/>
            <a:chExt cx="1487015" cy="1922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87015" cy="192231"/>
            </a:xfrm>
            <a:custGeom>
              <a:avLst/>
              <a:gdLst/>
              <a:ahLst/>
              <a:cxnLst/>
              <a:rect l="l" t="t" r="r" b="b"/>
              <a:pathLst>
                <a:path w="1487015" h="192231">
                  <a:moveTo>
                    <a:pt x="96115" y="0"/>
                  </a:moveTo>
                  <a:lnTo>
                    <a:pt x="1390899" y="0"/>
                  </a:lnTo>
                  <a:cubicBezTo>
                    <a:pt x="1443983" y="0"/>
                    <a:pt x="1487015" y="43032"/>
                    <a:pt x="1487015" y="96115"/>
                  </a:cubicBezTo>
                  <a:lnTo>
                    <a:pt x="1487015" y="96115"/>
                  </a:lnTo>
                  <a:cubicBezTo>
                    <a:pt x="1487015" y="121607"/>
                    <a:pt x="1476888" y="146054"/>
                    <a:pt x="1458863" y="164079"/>
                  </a:cubicBezTo>
                  <a:cubicBezTo>
                    <a:pt x="1440838" y="182104"/>
                    <a:pt x="1416391" y="192231"/>
                    <a:pt x="1390899" y="192231"/>
                  </a:cubicBezTo>
                  <a:lnTo>
                    <a:pt x="96115" y="192231"/>
                  </a:lnTo>
                  <a:cubicBezTo>
                    <a:pt x="70624" y="192231"/>
                    <a:pt x="46177" y="182104"/>
                    <a:pt x="28152" y="164079"/>
                  </a:cubicBezTo>
                  <a:cubicBezTo>
                    <a:pt x="10126" y="146054"/>
                    <a:pt x="0" y="121607"/>
                    <a:pt x="0" y="96115"/>
                  </a:cubicBezTo>
                  <a:lnTo>
                    <a:pt x="0" y="96115"/>
                  </a:lnTo>
                  <a:cubicBezTo>
                    <a:pt x="0" y="70624"/>
                    <a:pt x="10126" y="46177"/>
                    <a:pt x="28152" y="28152"/>
                  </a:cubicBezTo>
                  <a:cubicBezTo>
                    <a:pt x="46177" y="10126"/>
                    <a:pt x="70624" y="0"/>
                    <a:pt x="96115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487015" cy="258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56710">
            <a:off x="587635" y="5988059"/>
            <a:ext cx="6879453" cy="1326013"/>
            <a:chOff x="0" y="0"/>
            <a:chExt cx="1487015" cy="2866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87015" cy="286622"/>
            </a:xfrm>
            <a:custGeom>
              <a:avLst/>
              <a:gdLst/>
              <a:ahLst/>
              <a:cxnLst/>
              <a:rect l="l" t="t" r="r" b="b"/>
              <a:pathLst>
                <a:path w="1487015" h="286622">
                  <a:moveTo>
                    <a:pt x="112537" y="0"/>
                  </a:moveTo>
                  <a:lnTo>
                    <a:pt x="1374478" y="0"/>
                  </a:lnTo>
                  <a:cubicBezTo>
                    <a:pt x="1404325" y="0"/>
                    <a:pt x="1432949" y="11857"/>
                    <a:pt x="1454054" y="32961"/>
                  </a:cubicBezTo>
                  <a:cubicBezTo>
                    <a:pt x="1475158" y="54066"/>
                    <a:pt x="1487015" y="82690"/>
                    <a:pt x="1487015" y="112537"/>
                  </a:cubicBezTo>
                  <a:lnTo>
                    <a:pt x="1487015" y="174085"/>
                  </a:lnTo>
                  <a:cubicBezTo>
                    <a:pt x="1487015" y="203932"/>
                    <a:pt x="1475158" y="232556"/>
                    <a:pt x="1454054" y="253660"/>
                  </a:cubicBezTo>
                  <a:cubicBezTo>
                    <a:pt x="1432949" y="274765"/>
                    <a:pt x="1404325" y="286622"/>
                    <a:pt x="1374478" y="286622"/>
                  </a:cubicBezTo>
                  <a:lnTo>
                    <a:pt x="112537" y="286622"/>
                  </a:lnTo>
                  <a:cubicBezTo>
                    <a:pt x="82690" y="286622"/>
                    <a:pt x="54066" y="274765"/>
                    <a:pt x="32961" y="253660"/>
                  </a:cubicBezTo>
                  <a:cubicBezTo>
                    <a:pt x="11857" y="232556"/>
                    <a:pt x="0" y="203932"/>
                    <a:pt x="0" y="174085"/>
                  </a:cubicBezTo>
                  <a:lnTo>
                    <a:pt x="0" y="112537"/>
                  </a:lnTo>
                  <a:cubicBezTo>
                    <a:pt x="0" y="82690"/>
                    <a:pt x="11857" y="54066"/>
                    <a:pt x="32961" y="32961"/>
                  </a:cubicBezTo>
                  <a:cubicBezTo>
                    <a:pt x="54066" y="11857"/>
                    <a:pt x="82690" y="0"/>
                    <a:pt x="112537" y="0"/>
                  </a:cubicBezTo>
                  <a:close/>
                </a:path>
              </a:pathLst>
            </a:custGeom>
            <a:solidFill>
              <a:srgbClr val="2E2C2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1487015" cy="3532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9927907" y="2317886"/>
            <a:ext cx="652704" cy="803104"/>
          </a:xfrm>
          <a:custGeom>
            <a:avLst/>
            <a:gdLst/>
            <a:ahLst/>
            <a:cxnLst/>
            <a:rect l="l" t="t" r="r" b="b"/>
            <a:pathLst>
              <a:path w="652704" h="803104">
                <a:moveTo>
                  <a:pt x="0" y="0"/>
                </a:moveTo>
                <a:lnTo>
                  <a:pt x="652705" y="0"/>
                </a:lnTo>
                <a:lnTo>
                  <a:pt x="652705" y="803104"/>
                </a:lnTo>
                <a:lnTo>
                  <a:pt x="0" y="803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2" name="Freeform 12"/>
          <p:cNvSpPr/>
          <p:nvPr/>
        </p:nvSpPr>
        <p:spPr>
          <a:xfrm>
            <a:off x="9973173" y="4100685"/>
            <a:ext cx="562173" cy="803104"/>
          </a:xfrm>
          <a:custGeom>
            <a:avLst/>
            <a:gdLst/>
            <a:ahLst/>
            <a:cxnLst/>
            <a:rect l="l" t="t" r="r" b="b"/>
            <a:pathLst>
              <a:path w="562173" h="803104">
                <a:moveTo>
                  <a:pt x="0" y="0"/>
                </a:moveTo>
                <a:lnTo>
                  <a:pt x="562173" y="0"/>
                </a:lnTo>
                <a:lnTo>
                  <a:pt x="562173" y="803104"/>
                </a:lnTo>
                <a:lnTo>
                  <a:pt x="0" y="803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13"/>
          <p:cNvSpPr/>
          <p:nvPr/>
        </p:nvSpPr>
        <p:spPr>
          <a:xfrm>
            <a:off x="9594848" y="6027850"/>
            <a:ext cx="1197202" cy="448951"/>
          </a:xfrm>
          <a:custGeom>
            <a:avLst/>
            <a:gdLst/>
            <a:ahLst/>
            <a:cxnLst/>
            <a:rect l="l" t="t" r="r" b="b"/>
            <a:pathLst>
              <a:path w="1197202" h="448951">
                <a:moveTo>
                  <a:pt x="0" y="0"/>
                </a:moveTo>
                <a:lnTo>
                  <a:pt x="1197202" y="0"/>
                </a:lnTo>
                <a:lnTo>
                  <a:pt x="1197202" y="448951"/>
                </a:lnTo>
                <a:lnTo>
                  <a:pt x="0" y="4489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Freeform 14"/>
          <p:cNvSpPr/>
          <p:nvPr/>
        </p:nvSpPr>
        <p:spPr>
          <a:xfrm>
            <a:off x="12828183" y="6947640"/>
            <a:ext cx="4821486" cy="3019159"/>
          </a:xfrm>
          <a:prstGeom prst="round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5" name="Freeform 15"/>
          <p:cNvSpPr/>
          <p:nvPr/>
        </p:nvSpPr>
        <p:spPr>
          <a:xfrm>
            <a:off x="12828183" y="3682903"/>
            <a:ext cx="4783611" cy="3169487"/>
          </a:xfrm>
          <a:prstGeom prst="round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12828183" y="446662"/>
            <a:ext cx="4767719" cy="3143356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17"/>
          <p:cNvSpPr/>
          <p:nvPr/>
        </p:nvSpPr>
        <p:spPr>
          <a:xfrm>
            <a:off x="5445962" y="8766272"/>
            <a:ext cx="1576403" cy="886727"/>
          </a:xfrm>
          <a:custGeom>
            <a:avLst/>
            <a:gdLst/>
            <a:ahLst/>
            <a:cxnLst/>
            <a:rect l="l" t="t" r="r" b="b"/>
            <a:pathLst>
              <a:path w="1576403" h="886727">
                <a:moveTo>
                  <a:pt x="0" y="0"/>
                </a:moveTo>
                <a:lnTo>
                  <a:pt x="1576403" y="0"/>
                </a:lnTo>
                <a:lnTo>
                  <a:pt x="1576403" y="886727"/>
                </a:lnTo>
                <a:lnTo>
                  <a:pt x="0" y="88672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Freeform 18"/>
          <p:cNvSpPr/>
          <p:nvPr/>
        </p:nvSpPr>
        <p:spPr>
          <a:xfrm>
            <a:off x="7005113" y="8766272"/>
            <a:ext cx="984056" cy="984056"/>
          </a:xfrm>
          <a:custGeom>
            <a:avLst/>
            <a:gdLst/>
            <a:ahLst/>
            <a:cxnLst/>
            <a:rect l="l" t="t" r="r" b="b"/>
            <a:pathLst>
              <a:path w="984056" h="984056">
                <a:moveTo>
                  <a:pt x="0" y="0"/>
                </a:moveTo>
                <a:lnTo>
                  <a:pt x="984056" y="0"/>
                </a:lnTo>
                <a:lnTo>
                  <a:pt x="984056" y="984056"/>
                </a:lnTo>
                <a:lnTo>
                  <a:pt x="0" y="98405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9" name="Freeform 19"/>
          <p:cNvSpPr/>
          <p:nvPr/>
        </p:nvSpPr>
        <p:spPr>
          <a:xfrm>
            <a:off x="8174057" y="9022310"/>
            <a:ext cx="1490125" cy="463347"/>
          </a:xfrm>
          <a:custGeom>
            <a:avLst/>
            <a:gdLst/>
            <a:ahLst/>
            <a:cxnLst/>
            <a:rect l="l" t="t" r="r" b="b"/>
            <a:pathLst>
              <a:path w="1490125" h="463347">
                <a:moveTo>
                  <a:pt x="0" y="0"/>
                </a:moveTo>
                <a:lnTo>
                  <a:pt x="1490124" y="0"/>
                </a:lnTo>
                <a:lnTo>
                  <a:pt x="1490124" y="463347"/>
                </a:lnTo>
                <a:lnTo>
                  <a:pt x="0" y="463347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TextBox 20"/>
          <p:cNvSpPr txBox="1"/>
          <p:nvPr/>
        </p:nvSpPr>
        <p:spPr>
          <a:xfrm rot="-191812">
            <a:off x="835145" y="3280790"/>
            <a:ext cx="6365687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"Les pictos du handicap revisités"</a:t>
            </a:r>
          </a:p>
        </p:txBody>
      </p:sp>
      <p:sp>
        <p:nvSpPr>
          <p:cNvPr id="21" name="TextBox 21"/>
          <p:cNvSpPr txBox="1"/>
          <p:nvPr/>
        </p:nvSpPr>
        <p:spPr>
          <a:xfrm rot="101910">
            <a:off x="874446" y="4816725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"Je ne m'appelle pas Handicapé"</a:t>
            </a:r>
          </a:p>
        </p:txBody>
      </p:sp>
      <p:sp>
        <p:nvSpPr>
          <p:cNvPr id="22" name="TextBox 22"/>
          <p:cNvSpPr txBox="1"/>
          <p:nvPr/>
        </p:nvSpPr>
        <p:spPr>
          <a:xfrm rot="-156710">
            <a:off x="829099" y="6185514"/>
            <a:ext cx="6399993" cy="100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"Je ne suis pas un enfant, je suis un adulte"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566852" y="519018"/>
            <a:ext cx="11154296" cy="765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0"/>
              </a:lnSpc>
            </a:pPr>
            <a:r>
              <a:rPr lang="en-US" sz="5000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NOS EXPOSITIONS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934771" y="3256153"/>
            <a:ext cx="247650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1 semaines-6 mois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585896" y="4981306"/>
            <a:ext cx="3453704" cy="412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entreprise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, à station H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781792" y="6581187"/>
            <a:ext cx="5061911" cy="415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Budget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indicatif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: à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partir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de 300 €HT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8700" y="8984210"/>
            <a:ext cx="426660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Entreprises déjà accompagnées </a:t>
            </a:r>
          </a:p>
        </p:txBody>
      </p:sp>
      <p:sp>
        <p:nvSpPr>
          <p:cNvPr id="28" name="Freeform 28"/>
          <p:cNvSpPr/>
          <p:nvPr/>
        </p:nvSpPr>
        <p:spPr>
          <a:xfrm>
            <a:off x="16758629" y="92583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9" name="TextBox 35">
            <a:extLst>
              <a:ext uri="{FF2B5EF4-FFF2-40B4-BE49-F238E27FC236}">
                <a16:creationId xmlns:a16="http://schemas.microsoft.com/office/drawing/2014/main" id="{793A7700-A967-D714-9EC6-70AD02F3C649}"/>
              </a:ext>
            </a:extLst>
          </p:cNvPr>
          <p:cNvSpPr txBox="1"/>
          <p:nvPr/>
        </p:nvSpPr>
        <p:spPr>
          <a:xfrm>
            <a:off x="6079978" y="362858"/>
            <a:ext cx="1086321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5.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928" y="0"/>
            <a:ext cx="18294927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AutoShape 3"/>
          <p:cNvSpPr/>
          <p:nvPr/>
        </p:nvSpPr>
        <p:spPr>
          <a:xfrm>
            <a:off x="17259300" y="9598889"/>
            <a:ext cx="19800321" cy="0"/>
          </a:xfrm>
          <a:prstGeom prst="line">
            <a:avLst/>
          </a:prstGeom>
          <a:ln w="9525" cap="flat">
            <a:solidFill>
              <a:srgbClr val="FEFAF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>
            <a:off x="8656164" y="3779581"/>
            <a:ext cx="4365337" cy="1702481"/>
          </a:xfrm>
          <a:custGeom>
            <a:avLst/>
            <a:gdLst/>
            <a:ahLst/>
            <a:cxnLst/>
            <a:rect l="l" t="t" r="r" b="b"/>
            <a:pathLst>
              <a:path w="4365337" h="1702481">
                <a:moveTo>
                  <a:pt x="0" y="0"/>
                </a:moveTo>
                <a:lnTo>
                  <a:pt x="4365337" y="0"/>
                </a:lnTo>
                <a:lnTo>
                  <a:pt x="4365337" y="1702481"/>
                </a:lnTo>
                <a:lnTo>
                  <a:pt x="0" y="17024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TextBox 5"/>
          <p:cNvSpPr txBox="1"/>
          <p:nvPr/>
        </p:nvSpPr>
        <p:spPr>
          <a:xfrm>
            <a:off x="2307158" y="4213282"/>
            <a:ext cx="13673683" cy="1859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6"/>
              </a:lnSpc>
            </a:pPr>
            <a:r>
              <a:rPr lang="en-US" sz="6129" b="1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CONSTRUISONS ENSEMBLE VOTRE ACTION DE SENSIBILISATION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800976" y="8211930"/>
            <a:ext cx="5227026" cy="674599"/>
            <a:chOff x="0" y="0"/>
            <a:chExt cx="1534892" cy="19809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34892" cy="198093"/>
            </a:xfrm>
            <a:custGeom>
              <a:avLst/>
              <a:gdLst/>
              <a:ahLst/>
              <a:cxnLst/>
              <a:rect l="l" t="t" r="r" b="b"/>
              <a:pathLst>
                <a:path w="1534892" h="198093">
                  <a:moveTo>
                    <a:pt x="74057" y="0"/>
                  </a:moveTo>
                  <a:lnTo>
                    <a:pt x="1460835" y="0"/>
                  </a:lnTo>
                  <a:cubicBezTo>
                    <a:pt x="1480476" y="0"/>
                    <a:pt x="1499313" y="7802"/>
                    <a:pt x="1513201" y="21691"/>
                  </a:cubicBezTo>
                  <a:cubicBezTo>
                    <a:pt x="1527089" y="35579"/>
                    <a:pt x="1534892" y="54416"/>
                    <a:pt x="1534892" y="74057"/>
                  </a:cubicBezTo>
                  <a:lnTo>
                    <a:pt x="1534892" y="124036"/>
                  </a:lnTo>
                  <a:cubicBezTo>
                    <a:pt x="1534892" y="164936"/>
                    <a:pt x="1501735" y="198093"/>
                    <a:pt x="1460835" y="198093"/>
                  </a:cubicBezTo>
                  <a:lnTo>
                    <a:pt x="74057" y="198093"/>
                  </a:lnTo>
                  <a:cubicBezTo>
                    <a:pt x="54416" y="198093"/>
                    <a:pt x="35579" y="190290"/>
                    <a:pt x="21691" y="176402"/>
                  </a:cubicBezTo>
                  <a:cubicBezTo>
                    <a:pt x="7802" y="162514"/>
                    <a:pt x="0" y="143677"/>
                    <a:pt x="0" y="124036"/>
                  </a:cubicBezTo>
                  <a:lnTo>
                    <a:pt x="0" y="74057"/>
                  </a:lnTo>
                  <a:cubicBezTo>
                    <a:pt x="0" y="54416"/>
                    <a:pt x="7802" y="35579"/>
                    <a:pt x="21691" y="21691"/>
                  </a:cubicBezTo>
                  <a:cubicBezTo>
                    <a:pt x="35579" y="7802"/>
                    <a:pt x="54416" y="0"/>
                    <a:pt x="74057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534892" cy="236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020575" y="8360661"/>
            <a:ext cx="4787828" cy="37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6"/>
              </a:lnSpc>
            </a:pPr>
            <a:r>
              <a:rPr lang="en-US" sz="2255" b="1" dirty="0">
                <a:solidFill>
                  <a:srgbClr val="3D211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contact@grandirensociete.fr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259998" y="8211930"/>
            <a:ext cx="5227026" cy="674599"/>
            <a:chOff x="0" y="0"/>
            <a:chExt cx="1534892" cy="1980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34892" cy="198093"/>
            </a:xfrm>
            <a:custGeom>
              <a:avLst/>
              <a:gdLst/>
              <a:ahLst/>
              <a:cxnLst/>
              <a:rect l="l" t="t" r="r" b="b"/>
              <a:pathLst>
                <a:path w="1534892" h="198093">
                  <a:moveTo>
                    <a:pt x="74057" y="0"/>
                  </a:moveTo>
                  <a:lnTo>
                    <a:pt x="1460835" y="0"/>
                  </a:lnTo>
                  <a:cubicBezTo>
                    <a:pt x="1480476" y="0"/>
                    <a:pt x="1499313" y="7802"/>
                    <a:pt x="1513201" y="21691"/>
                  </a:cubicBezTo>
                  <a:cubicBezTo>
                    <a:pt x="1527089" y="35579"/>
                    <a:pt x="1534892" y="54416"/>
                    <a:pt x="1534892" y="74057"/>
                  </a:cubicBezTo>
                  <a:lnTo>
                    <a:pt x="1534892" y="124036"/>
                  </a:lnTo>
                  <a:cubicBezTo>
                    <a:pt x="1534892" y="164936"/>
                    <a:pt x="1501735" y="198093"/>
                    <a:pt x="1460835" y="198093"/>
                  </a:cubicBezTo>
                  <a:lnTo>
                    <a:pt x="74057" y="198093"/>
                  </a:lnTo>
                  <a:cubicBezTo>
                    <a:pt x="54416" y="198093"/>
                    <a:pt x="35579" y="190290"/>
                    <a:pt x="21691" y="176402"/>
                  </a:cubicBezTo>
                  <a:cubicBezTo>
                    <a:pt x="7802" y="162514"/>
                    <a:pt x="0" y="143677"/>
                    <a:pt x="0" y="124036"/>
                  </a:cubicBezTo>
                  <a:lnTo>
                    <a:pt x="0" y="74057"/>
                  </a:lnTo>
                  <a:cubicBezTo>
                    <a:pt x="0" y="54416"/>
                    <a:pt x="7802" y="35579"/>
                    <a:pt x="21691" y="21691"/>
                  </a:cubicBezTo>
                  <a:cubicBezTo>
                    <a:pt x="35579" y="7802"/>
                    <a:pt x="54416" y="0"/>
                    <a:pt x="74057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534892" cy="236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479597" y="8360661"/>
            <a:ext cx="4787828" cy="37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6"/>
              </a:lnSpc>
            </a:pPr>
            <a:r>
              <a:rPr lang="en-US" sz="2255" b="1" dirty="0">
                <a:solidFill>
                  <a:srgbClr val="3D211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www.grandirensociete.fr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95051" y="6481972"/>
            <a:ext cx="14963578" cy="5012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48"/>
              </a:lnSpc>
              <a:spcBef>
                <a:spcPct val="0"/>
              </a:spcBef>
            </a:pPr>
            <a:r>
              <a:rPr lang="en-US" sz="2963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Nos interventions </a:t>
            </a:r>
            <a:r>
              <a:rPr lang="en-US" sz="2963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sont</a:t>
            </a:r>
            <a:r>
              <a:rPr lang="en-US" sz="2963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963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adaptables</a:t>
            </a:r>
            <a:r>
              <a:rPr lang="en-US" sz="2963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à </a:t>
            </a:r>
            <a:r>
              <a:rPr lang="en-US" sz="2963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vos</a:t>
            </a:r>
            <a:r>
              <a:rPr lang="en-US" sz="2963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963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enjeux</a:t>
            </a:r>
            <a:r>
              <a:rPr lang="en-US" sz="2963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, </a:t>
            </a:r>
            <a:r>
              <a:rPr lang="en-US" sz="2963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votre</a:t>
            </a:r>
            <a:r>
              <a:rPr lang="en-US" sz="2963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culture </a:t>
            </a:r>
            <a:r>
              <a:rPr lang="en-US" sz="2963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d’entreprise</a:t>
            </a:r>
            <a:r>
              <a:rPr lang="en-US" sz="2963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et </a:t>
            </a:r>
            <a:r>
              <a:rPr lang="en-US" sz="2963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vos</a:t>
            </a:r>
            <a:r>
              <a:rPr lang="en-US" sz="2963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963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objectifs</a:t>
            </a:r>
            <a:r>
              <a:rPr lang="en-US" sz="2963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RSE</a:t>
            </a:r>
          </a:p>
        </p:txBody>
      </p:sp>
      <p:sp>
        <p:nvSpPr>
          <p:cNvPr id="18" name="Freeform 18"/>
          <p:cNvSpPr/>
          <p:nvPr/>
        </p:nvSpPr>
        <p:spPr>
          <a:xfrm>
            <a:off x="7807453" y="4996629"/>
            <a:ext cx="570919" cy="520055"/>
          </a:xfrm>
          <a:custGeom>
            <a:avLst/>
            <a:gdLst/>
            <a:ahLst/>
            <a:cxnLst/>
            <a:rect l="l" t="t" r="r" b="b"/>
            <a:pathLst>
              <a:path w="570919" h="520055">
                <a:moveTo>
                  <a:pt x="0" y="0"/>
                </a:moveTo>
                <a:lnTo>
                  <a:pt x="570918" y="0"/>
                </a:lnTo>
                <a:lnTo>
                  <a:pt x="570918" y="520055"/>
                </a:lnTo>
                <a:lnTo>
                  <a:pt x="0" y="5200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9" name="Freeform 19"/>
          <p:cNvSpPr/>
          <p:nvPr/>
        </p:nvSpPr>
        <p:spPr>
          <a:xfrm rot="-10800000">
            <a:off x="14071364" y="5777642"/>
            <a:ext cx="647168" cy="589511"/>
          </a:xfrm>
          <a:custGeom>
            <a:avLst/>
            <a:gdLst/>
            <a:ahLst/>
            <a:cxnLst/>
            <a:rect l="l" t="t" r="r" b="b"/>
            <a:pathLst>
              <a:path w="647168" h="589511">
                <a:moveTo>
                  <a:pt x="0" y="0"/>
                </a:moveTo>
                <a:lnTo>
                  <a:pt x="647167" y="0"/>
                </a:lnTo>
                <a:lnTo>
                  <a:pt x="647167" y="589511"/>
                </a:lnTo>
                <a:lnTo>
                  <a:pt x="0" y="5895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1" name="Group 6">
            <a:extLst>
              <a:ext uri="{FF2B5EF4-FFF2-40B4-BE49-F238E27FC236}">
                <a16:creationId xmlns:a16="http://schemas.microsoft.com/office/drawing/2014/main" id="{0F5254D5-D367-A655-95E1-F610BDB32A0F}"/>
              </a:ext>
            </a:extLst>
          </p:cNvPr>
          <p:cNvGrpSpPr/>
          <p:nvPr/>
        </p:nvGrpSpPr>
        <p:grpSpPr>
          <a:xfrm rot="319735">
            <a:off x="7074352" y="1958764"/>
            <a:ext cx="4319445" cy="1163321"/>
            <a:chOff x="0" y="0"/>
            <a:chExt cx="1534892" cy="198093"/>
          </a:xfrm>
        </p:grpSpPr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9FFE162-8E11-98E2-3E61-389E24D7FC49}"/>
                </a:ext>
              </a:extLst>
            </p:cNvPr>
            <p:cNvSpPr/>
            <p:nvPr/>
          </p:nvSpPr>
          <p:spPr>
            <a:xfrm>
              <a:off x="0" y="0"/>
              <a:ext cx="1534892" cy="198093"/>
            </a:xfrm>
            <a:custGeom>
              <a:avLst/>
              <a:gdLst/>
              <a:ahLst/>
              <a:cxnLst/>
              <a:rect l="l" t="t" r="r" b="b"/>
              <a:pathLst>
                <a:path w="1534892" h="198093">
                  <a:moveTo>
                    <a:pt x="74057" y="0"/>
                  </a:moveTo>
                  <a:lnTo>
                    <a:pt x="1460835" y="0"/>
                  </a:lnTo>
                  <a:cubicBezTo>
                    <a:pt x="1480476" y="0"/>
                    <a:pt x="1499313" y="7802"/>
                    <a:pt x="1513201" y="21691"/>
                  </a:cubicBezTo>
                  <a:cubicBezTo>
                    <a:pt x="1527089" y="35579"/>
                    <a:pt x="1534892" y="54416"/>
                    <a:pt x="1534892" y="74057"/>
                  </a:cubicBezTo>
                  <a:lnTo>
                    <a:pt x="1534892" y="124036"/>
                  </a:lnTo>
                  <a:cubicBezTo>
                    <a:pt x="1534892" y="164936"/>
                    <a:pt x="1501735" y="198093"/>
                    <a:pt x="1460835" y="198093"/>
                  </a:cubicBezTo>
                  <a:lnTo>
                    <a:pt x="74057" y="198093"/>
                  </a:lnTo>
                  <a:cubicBezTo>
                    <a:pt x="54416" y="198093"/>
                    <a:pt x="35579" y="190290"/>
                    <a:pt x="21691" y="176402"/>
                  </a:cubicBezTo>
                  <a:cubicBezTo>
                    <a:pt x="7802" y="162514"/>
                    <a:pt x="0" y="143677"/>
                    <a:pt x="0" y="124036"/>
                  </a:cubicBezTo>
                  <a:lnTo>
                    <a:pt x="0" y="74057"/>
                  </a:lnTo>
                  <a:cubicBezTo>
                    <a:pt x="0" y="54416"/>
                    <a:pt x="7802" y="35579"/>
                    <a:pt x="21691" y="21691"/>
                  </a:cubicBezTo>
                  <a:cubicBezTo>
                    <a:pt x="35579" y="7802"/>
                    <a:pt x="54416" y="0"/>
                    <a:pt x="74057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3" name="TextBox 8">
              <a:extLst>
                <a:ext uri="{FF2B5EF4-FFF2-40B4-BE49-F238E27FC236}">
                  <a16:creationId xmlns:a16="http://schemas.microsoft.com/office/drawing/2014/main" id="{997E5EBB-024E-3817-FFAE-8ECF6CAD9DEC}"/>
                </a:ext>
              </a:extLst>
            </p:cNvPr>
            <p:cNvSpPr txBox="1"/>
            <p:nvPr/>
          </p:nvSpPr>
          <p:spPr>
            <a:xfrm>
              <a:off x="0" y="-38100"/>
              <a:ext cx="1534892" cy="236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758629" y="92583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4" name="Group 5">
            <a:extLst>
              <a:ext uri="{FF2B5EF4-FFF2-40B4-BE49-F238E27FC236}">
                <a16:creationId xmlns:a16="http://schemas.microsoft.com/office/drawing/2014/main" id="{332AB356-6C28-D7FA-0034-CE0E7FF48748}"/>
              </a:ext>
            </a:extLst>
          </p:cNvPr>
          <p:cNvGrpSpPr/>
          <p:nvPr/>
        </p:nvGrpSpPr>
        <p:grpSpPr>
          <a:xfrm rot="21293187">
            <a:off x="3444096" y="843610"/>
            <a:ext cx="4877941" cy="1186621"/>
            <a:chOff x="0" y="0"/>
            <a:chExt cx="1487015" cy="192231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FEDB4DC9-EC3B-DD74-A3D1-37A6E623FFAC}"/>
                </a:ext>
              </a:extLst>
            </p:cNvPr>
            <p:cNvSpPr/>
            <p:nvPr/>
          </p:nvSpPr>
          <p:spPr>
            <a:xfrm>
              <a:off x="0" y="0"/>
              <a:ext cx="1487015" cy="192231"/>
            </a:xfrm>
            <a:custGeom>
              <a:avLst/>
              <a:gdLst/>
              <a:ahLst/>
              <a:cxnLst/>
              <a:rect l="l" t="t" r="r" b="b"/>
              <a:pathLst>
                <a:path w="1487015" h="192231">
                  <a:moveTo>
                    <a:pt x="96115" y="0"/>
                  </a:moveTo>
                  <a:lnTo>
                    <a:pt x="1390899" y="0"/>
                  </a:lnTo>
                  <a:cubicBezTo>
                    <a:pt x="1443983" y="0"/>
                    <a:pt x="1487015" y="43032"/>
                    <a:pt x="1487015" y="96115"/>
                  </a:cubicBezTo>
                  <a:lnTo>
                    <a:pt x="1487015" y="96115"/>
                  </a:lnTo>
                  <a:cubicBezTo>
                    <a:pt x="1487015" y="121607"/>
                    <a:pt x="1476888" y="146054"/>
                    <a:pt x="1458863" y="164079"/>
                  </a:cubicBezTo>
                  <a:cubicBezTo>
                    <a:pt x="1440838" y="182104"/>
                    <a:pt x="1416391" y="192231"/>
                    <a:pt x="1390899" y="192231"/>
                  </a:cubicBezTo>
                  <a:lnTo>
                    <a:pt x="96115" y="192231"/>
                  </a:lnTo>
                  <a:cubicBezTo>
                    <a:pt x="70624" y="192231"/>
                    <a:pt x="46177" y="182104"/>
                    <a:pt x="28152" y="164079"/>
                  </a:cubicBezTo>
                  <a:cubicBezTo>
                    <a:pt x="10126" y="146054"/>
                    <a:pt x="0" y="121607"/>
                    <a:pt x="0" y="96115"/>
                  </a:cubicBezTo>
                  <a:lnTo>
                    <a:pt x="0" y="96115"/>
                  </a:lnTo>
                  <a:cubicBezTo>
                    <a:pt x="0" y="70624"/>
                    <a:pt x="10126" y="46177"/>
                    <a:pt x="28152" y="28152"/>
                  </a:cubicBezTo>
                  <a:cubicBezTo>
                    <a:pt x="46177" y="10126"/>
                    <a:pt x="70624" y="0"/>
                    <a:pt x="96115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0806B539-1991-2218-F20C-4450104F4D80}"/>
                </a:ext>
              </a:extLst>
            </p:cNvPr>
            <p:cNvSpPr txBox="1"/>
            <p:nvPr/>
          </p:nvSpPr>
          <p:spPr>
            <a:xfrm>
              <a:off x="0" y="-66675"/>
              <a:ext cx="1487015" cy="258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 rot="-342862">
            <a:off x="3580630" y="890799"/>
            <a:ext cx="4604873" cy="118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ECHANGONS</a:t>
            </a:r>
          </a:p>
        </p:txBody>
      </p:sp>
      <p:sp>
        <p:nvSpPr>
          <p:cNvPr id="16" name="TextBox 16"/>
          <p:cNvSpPr txBox="1"/>
          <p:nvPr/>
        </p:nvSpPr>
        <p:spPr>
          <a:xfrm rot="341946">
            <a:off x="7184616" y="1985139"/>
            <a:ext cx="4098916" cy="118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799"/>
              </a:lnSpc>
              <a:spcBef>
                <a:spcPct val="0"/>
              </a:spcBef>
            </a:pPr>
            <a:r>
              <a:rPr lang="en-US" sz="6999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SUR VOTRE</a:t>
            </a:r>
          </a:p>
        </p:txBody>
      </p:sp>
      <p:grpSp>
        <p:nvGrpSpPr>
          <p:cNvPr id="27" name="Group 5">
            <a:extLst>
              <a:ext uri="{FF2B5EF4-FFF2-40B4-BE49-F238E27FC236}">
                <a16:creationId xmlns:a16="http://schemas.microsoft.com/office/drawing/2014/main" id="{4C45E7BA-6960-F42F-C74A-C4493355C95C}"/>
              </a:ext>
            </a:extLst>
          </p:cNvPr>
          <p:cNvGrpSpPr/>
          <p:nvPr/>
        </p:nvGrpSpPr>
        <p:grpSpPr>
          <a:xfrm>
            <a:off x="10588985" y="1116743"/>
            <a:ext cx="3131324" cy="1112394"/>
            <a:chOff x="0" y="0"/>
            <a:chExt cx="1487015" cy="192231"/>
          </a:xfrm>
        </p:grpSpPr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EB166020-5AB6-0667-0821-D25211FAD04D}"/>
                </a:ext>
              </a:extLst>
            </p:cNvPr>
            <p:cNvSpPr/>
            <p:nvPr/>
          </p:nvSpPr>
          <p:spPr>
            <a:xfrm>
              <a:off x="0" y="0"/>
              <a:ext cx="1487015" cy="192231"/>
            </a:xfrm>
            <a:custGeom>
              <a:avLst/>
              <a:gdLst/>
              <a:ahLst/>
              <a:cxnLst/>
              <a:rect l="l" t="t" r="r" b="b"/>
              <a:pathLst>
                <a:path w="1487015" h="192231">
                  <a:moveTo>
                    <a:pt x="96115" y="0"/>
                  </a:moveTo>
                  <a:lnTo>
                    <a:pt x="1390899" y="0"/>
                  </a:lnTo>
                  <a:cubicBezTo>
                    <a:pt x="1443983" y="0"/>
                    <a:pt x="1487015" y="43032"/>
                    <a:pt x="1487015" y="96115"/>
                  </a:cubicBezTo>
                  <a:lnTo>
                    <a:pt x="1487015" y="96115"/>
                  </a:lnTo>
                  <a:cubicBezTo>
                    <a:pt x="1487015" y="121607"/>
                    <a:pt x="1476888" y="146054"/>
                    <a:pt x="1458863" y="164079"/>
                  </a:cubicBezTo>
                  <a:cubicBezTo>
                    <a:pt x="1440838" y="182104"/>
                    <a:pt x="1416391" y="192231"/>
                    <a:pt x="1390899" y="192231"/>
                  </a:cubicBezTo>
                  <a:lnTo>
                    <a:pt x="96115" y="192231"/>
                  </a:lnTo>
                  <a:cubicBezTo>
                    <a:pt x="70624" y="192231"/>
                    <a:pt x="46177" y="182104"/>
                    <a:pt x="28152" y="164079"/>
                  </a:cubicBezTo>
                  <a:cubicBezTo>
                    <a:pt x="10126" y="146054"/>
                    <a:pt x="0" y="121607"/>
                    <a:pt x="0" y="96115"/>
                  </a:cubicBezTo>
                  <a:lnTo>
                    <a:pt x="0" y="96115"/>
                  </a:lnTo>
                  <a:cubicBezTo>
                    <a:pt x="0" y="70624"/>
                    <a:pt x="10126" y="46177"/>
                    <a:pt x="28152" y="28152"/>
                  </a:cubicBezTo>
                  <a:cubicBezTo>
                    <a:pt x="46177" y="10126"/>
                    <a:pt x="70624" y="0"/>
                    <a:pt x="96115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TextBox 7">
              <a:extLst>
                <a:ext uri="{FF2B5EF4-FFF2-40B4-BE49-F238E27FC236}">
                  <a16:creationId xmlns:a16="http://schemas.microsoft.com/office/drawing/2014/main" id="{1C4DA2BB-1202-F6B2-E264-A47F92DE1008}"/>
                </a:ext>
              </a:extLst>
            </p:cNvPr>
            <p:cNvSpPr txBox="1"/>
            <p:nvPr/>
          </p:nvSpPr>
          <p:spPr>
            <a:xfrm>
              <a:off x="0" y="-66675"/>
              <a:ext cx="1487015" cy="258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188726" y="1126679"/>
            <a:ext cx="3931841" cy="118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spc="167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PROJET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45590" y="5433165"/>
            <a:ext cx="6554657" cy="844030"/>
            <a:chOff x="0" y="0"/>
            <a:chExt cx="1726330" cy="2222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26330" cy="222296"/>
            </a:xfrm>
            <a:custGeom>
              <a:avLst/>
              <a:gdLst/>
              <a:ahLst/>
              <a:cxnLst/>
              <a:rect l="l" t="t" r="r" b="b"/>
              <a:pathLst>
                <a:path w="1726330" h="222296">
                  <a:moveTo>
                    <a:pt x="20079" y="0"/>
                  </a:moveTo>
                  <a:lnTo>
                    <a:pt x="1706250" y="0"/>
                  </a:lnTo>
                  <a:cubicBezTo>
                    <a:pt x="1711576" y="0"/>
                    <a:pt x="1716683" y="2115"/>
                    <a:pt x="1720448" y="5881"/>
                  </a:cubicBezTo>
                  <a:cubicBezTo>
                    <a:pt x="1724214" y="9647"/>
                    <a:pt x="1726330" y="14754"/>
                    <a:pt x="1726330" y="20079"/>
                  </a:cubicBezTo>
                  <a:lnTo>
                    <a:pt x="1726330" y="202217"/>
                  </a:lnTo>
                  <a:cubicBezTo>
                    <a:pt x="1726330" y="207542"/>
                    <a:pt x="1724214" y="212649"/>
                    <a:pt x="1720448" y="216415"/>
                  </a:cubicBezTo>
                  <a:cubicBezTo>
                    <a:pt x="1716683" y="220180"/>
                    <a:pt x="1711576" y="222296"/>
                    <a:pt x="1706250" y="222296"/>
                  </a:cubicBezTo>
                  <a:lnTo>
                    <a:pt x="20079" y="222296"/>
                  </a:lnTo>
                  <a:cubicBezTo>
                    <a:pt x="14754" y="222296"/>
                    <a:pt x="9647" y="220180"/>
                    <a:pt x="5881" y="216415"/>
                  </a:cubicBezTo>
                  <a:cubicBezTo>
                    <a:pt x="2115" y="212649"/>
                    <a:pt x="0" y="207542"/>
                    <a:pt x="0" y="202217"/>
                  </a:cubicBezTo>
                  <a:lnTo>
                    <a:pt x="0" y="20079"/>
                  </a:lnTo>
                  <a:cubicBezTo>
                    <a:pt x="0" y="14754"/>
                    <a:pt x="2115" y="9647"/>
                    <a:pt x="5881" y="5881"/>
                  </a:cubicBezTo>
                  <a:cubicBezTo>
                    <a:pt x="9647" y="2115"/>
                    <a:pt x="14754" y="0"/>
                    <a:pt x="20079" y="0"/>
                  </a:cubicBezTo>
                  <a:close/>
                </a:path>
              </a:pathLst>
            </a:custGeom>
            <a:solidFill>
              <a:srgbClr val="5ACAE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726330" cy="260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45590" y="7480347"/>
            <a:ext cx="6554657" cy="844030"/>
            <a:chOff x="0" y="0"/>
            <a:chExt cx="1726330" cy="22229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26330" cy="222296"/>
            </a:xfrm>
            <a:custGeom>
              <a:avLst/>
              <a:gdLst/>
              <a:ahLst/>
              <a:cxnLst/>
              <a:rect l="l" t="t" r="r" b="b"/>
              <a:pathLst>
                <a:path w="1726330" h="222296">
                  <a:moveTo>
                    <a:pt x="20079" y="0"/>
                  </a:moveTo>
                  <a:lnTo>
                    <a:pt x="1706250" y="0"/>
                  </a:lnTo>
                  <a:cubicBezTo>
                    <a:pt x="1711576" y="0"/>
                    <a:pt x="1716683" y="2115"/>
                    <a:pt x="1720448" y="5881"/>
                  </a:cubicBezTo>
                  <a:cubicBezTo>
                    <a:pt x="1724214" y="9647"/>
                    <a:pt x="1726330" y="14754"/>
                    <a:pt x="1726330" y="20079"/>
                  </a:cubicBezTo>
                  <a:lnTo>
                    <a:pt x="1726330" y="202217"/>
                  </a:lnTo>
                  <a:cubicBezTo>
                    <a:pt x="1726330" y="207542"/>
                    <a:pt x="1724214" y="212649"/>
                    <a:pt x="1720448" y="216415"/>
                  </a:cubicBezTo>
                  <a:cubicBezTo>
                    <a:pt x="1716683" y="220180"/>
                    <a:pt x="1711576" y="222296"/>
                    <a:pt x="1706250" y="222296"/>
                  </a:cubicBezTo>
                  <a:lnTo>
                    <a:pt x="20079" y="222296"/>
                  </a:lnTo>
                  <a:cubicBezTo>
                    <a:pt x="14754" y="222296"/>
                    <a:pt x="9647" y="220180"/>
                    <a:pt x="5881" y="216415"/>
                  </a:cubicBezTo>
                  <a:cubicBezTo>
                    <a:pt x="2115" y="212649"/>
                    <a:pt x="0" y="207542"/>
                    <a:pt x="0" y="202217"/>
                  </a:cubicBezTo>
                  <a:lnTo>
                    <a:pt x="0" y="20079"/>
                  </a:lnTo>
                  <a:cubicBezTo>
                    <a:pt x="0" y="14754"/>
                    <a:pt x="2115" y="9647"/>
                    <a:pt x="5881" y="5881"/>
                  </a:cubicBezTo>
                  <a:cubicBezTo>
                    <a:pt x="9647" y="2115"/>
                    <a:pt x="14754" y="0"/>
                    <a:pt x="20079" y="0"/>
                  </a:cubicBezTo>
                  <a:close/>
                </a:path>
              </a:pathLst>
            </a:custGeom>
            <a:solidFill>
              <a:srgbClr val="5ACAE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726330" cy="260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45590" y="6455342"/>
            <a:ext cx="6554657" cy="844030"/>
            <a:chOff x="0" y="0"/>
            <a:chExt cx="1726330" cy="22229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26330" cy="222296"/>
            </a:xfrm>
            <a:custGeom>
              <a:avLst/>
              <a:gdLst/>
              <a:ahLst/>
              <a:cxnLst/>
              <a:rect l="l" t="t" r="r" b="b"/>
              <a:pathLst>
                <a:path w="1726330" h="222296">
                  <a:moveTo>
                    <a:pt x="20079" y="0"/>
                  </a:moveTo>
                  <a:lnTo>
                    <a:pt x="1706250" y="0"/>
                  </a:lnTo>
                  <a:cubicBezTo>
                    <a:pt x="1711576" y="0"/>
                    <a:pt x="1716683" y="2115"/>
                    <a:pt x="1720448" y="5881"/>
                  </a:cubicBezTo>
                  <a:cubicBezTo>
                    <a:pt x="1724214" y="9647"/>
                    <a:pt x="1726330" y="14754"/>
                    <a:pt x="1726330" y="20079"/>
                  </a:cubicBezTo>
                  <a:lnTo>
                    <a:pt x="1726330" y="202217"/>
                  </a:lnTo>
                  <a:cubicBezTo>
                    <a:pt x="1726330" y="207542"/>
                    <a:pt x="1724214" y="212649"/>
                    <a:pt x="1720448" y="216415"/>
                  </a:cubicBezTo>
                  <a:cubicBezTo>
                    <a:pt x="1716683" y="220180"/>
                    <a:pt x="1711576" y="222296"/>
                    <a:pt x="1706250" y="222296"/>
                  </a:cubicBezTo>
                  <a:lnTo>
                    <a:pt x="20079" y="222296"/>
                  </a:lnTo>
                  <a:cubicBezTo>
                    <a:pt x="14754" y="222296"/>
                    <a:pt x="9647" y="220180"/>
                    <a:pt x="5881" y="216415"/>
                  </a:cubicBezTo>
                  <a:cubicBezTo>
                    <a:pt x="2115" y="212649"/>
                    <a:pt x="0" y="207542"/>
                    <a:pt x="0" y="202217"/>
                  </a:cubicBezTo>
                  <a:lnTo>
                    <a:pt x="0" y="20079"/>
                  </a:lnTo>
                  <a:cubicBezTo>
                    <a:pt x="0" y="14754"/>
                    <a:pt x="2115" y="9647"/>
                    <a:pt x="5881" y="5881"/>
                  </a:cubicBezTo>
                  <a:cubicBezTo>
                    <a:pt x="9647" y="2115"/>
                    <a:pt x="14754" y="0"/>
                    <a:pt x="20079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726330" cy="260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550106" y="1028700"/>
            <a:ext cx="5146569" cy="9258300"/>
            <a:chOff x="0" y="0"/>
            <a:chExt cx="606203" cy="10905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06203" cy="1090515"/>
            </a:xfrm>
            <a:custGeom>
              <a:avLst/>
              <a:gdLst/>
              <a:ahLst/>
              <a:cxnLst/>
              <a:rect l="l" t="t" r="r" b="b"/>
              <a:pathLst>
                <a:path w="606203" h="1090515">
                  <a:moveTo>
                    <a:pt x="0" y="0"/>
                  </a:moveTo>
                  <a:lnTo>
                    <a:pt x="606203" y="0"/>
                  </a:lnTo>
                  <a:lnTo>
                    <a:pt x="606203" y="1090515"/>
                  </a:lnTo>
                  <a:lnTo>
                    <a:pt x="0" y="1090515"/>
                  </a:lnTo>
                  <a:close/>
                </a:path>
              </a:pathLst>
            </a:cu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" name="Freeform 14"/>
          <p:cNvSpPr/>
          <p:nvPr/>
        </p:nvSpPr>
        <p:spPr>
          <a:xfrm>
            <a:off x="4013669" y="8722592"/>
            <a:ext cx="1894112" cy="738704"/>
          </a:xfrm>
          <a:custGeom>
            <a:avLst/>
            <a:gdLst/>
            <a:ahLst/>
            <a:cxnLst/>
            <a:rect l="l" t="t" r="r" b="b"/>
            <a:pathLst>
              <a:path w="1894112" h="738704">
                <a:moveTo>
                  <a:pt x="0" y="0"/>
                </a:moveTo>
                <a:lnTo>
                  <a:pt x="1894112" y="0"/>
                </a:lnTo>
                <a:lnTo>
                  <a:pt x="1894112" y="738704"/>
                </a:lnTo>
                <a:lnTo>
                  <a:pt x="0" y="7387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5" name="Freeform 15"/>
          <p:cNvSpPr/>
          <p:nvPr/>
        </p:nvSpPr>
        <p:spPr>
          <a:xfrm>
            <a:off x="5907781" y="9330011"/>
            <a:ext cx="2339663" cy="64341"/>
          </a:xfrm>
          <a:custGeom>
            <a:avLst/>
            <a:gdLst/>
            <a:ahLst/>
            <a:cxnLst/>
            <a:rect l="l" t="t" r="r" b="b"/>
            <a:pathLst>
              <a:path w="2339663" h="64341">
                <a:moveTo>
                  <a:pt x="0" y="0"/>
                </a:moveTo>
                <a:lnTo>
                  <a:pt x="2339663" y="0"/>
                </a:lnTo>
                <a:lnTo>
                  <a:pt x="2339663" y="64340"/>
                </a:lnTo>
                <a:lnTo>
                  <a:pt x="0" y="64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TextBox 16"/>
          <p:cNvSpPr txBox="1"/>
          <p:nvPr/>
        </p:nvSpPr>
        <p:spPr>
          <a:xfrm>
            <a:off x="678509" y="8743476"/>
            <a:ext cx="10333394" cy="122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Nos actions </a:t>
            </a:r>
            <a:r>
              <a:rPr lang="en-US" sz="3500" dirty="0" err="1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sont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b="1" dirty="0" err="1">
                <a:solidFill>
                  <a:srgbClr val="1B1919"/>
                </a:solidFill>
                <a:latin typeface="Cabin Bold"/>
                <a:ea typeface="Cabin Bold"/>
                <a:cs typeface="Cabin Bold"/>
                <a:sym typeface="Cabin Bold"/>
              </a:rPr>
              <a:t>concrètes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, </a:t>
            </a:r>
            <a:r>
              <a:rPr lang="en-US" sz="3500" b="1" dirty="0">
                <a:solidFill>
                  <a:srgbClr val="1B1919"/>
                </a:solidFill>
                <a:latin typeface="Cabin Bold"/>
                <a:ea typeface="Cabin Bold"/>
                <a:cs typeface="Cabin Bold"/>
                <a:sym typeface="Cabin Bold"/>
              </a:rPr>
              <a:t>interactives 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et </a:t>
            </a:r>
            <a:r>
              <a:rPr lang="en-US" sz="3500" b="1" dirty="0" err="1">
                <a:solidFill>
                  <a:srgbClr val="1B1919"/>
                </a:solidFill>
                <a:latin typeface="Cabin Bold"/>
                <a:ea typeface="Cabin Bold"/>
                <a:cs typeface="Cabin Bold"/>
                <a:sym typeface="Cabin Bold"/>
              </a:rPr>
              <a:t>adaptées</a:t>
            </a:r>
            <a:r>
              <a:rPr lang="en-US" sz="3500" b="1" dirty="0">
                <a:solidFill>
                  <a:srgbClr val="1B1919"/>
                </a:solidFill>
                <a:latin typeface="Cabin Bold"/>
                <a:ea typeface="Cabin Bold"/>
                <a:cs typeface="Cabin Bold"/>
                <a:sym typeface="Cabin Bold"/>
              </a:rPr>
              <a:t> 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à </a:t>
            </a:r>
            <a:r>
              <a:rPr lang="en-US" sz="3500" dirty="0" err="1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vos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dirty="0" err="1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enjeux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 RH et RSE</a:t>
            </a:r>
          </a:p>
        </p:txBody>
      </p:sp>
      <p:sp>
        <p:nvSpPr>
          <p:cNvPr id="17" name="Freeform 17"/>
          <p:cNvSpPr/>
          <p:nvPr/>
        </p:nvSpPr>
        <p:spPr>
          <a:xfrm>
            <a:off x="5660247" y="9258300"/>
            <a:ext cx="369918" cy="336961"/>
          </a:xfrm>
          <a:custGeom>
            <a:avLst/>
            <a:gdLst/>
            <a:ahLst/>
            <a:cxnLst/>
            <a:rect l="l" t="t" r="r" b="b"/>
            <a:pathLst>
              <a:path w="369918" h="336961">
                <a:moveTo>
                  <a:pt x="0" y="0"/>
                </a:moveTo>
                <a:lnTo>
                  <a:pt x="369918" y="0"/>
                </a:lnTo>
                <a:lnTo>
                  <a:pt x="369918" y="336961"/>
                </a:lnTo>
                <a:lnTo>
                  <a:pt x="0" y="3369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Freeform 18"/>
          <p:cNvSpPr/>
          <p:nvPr/>
        </p:nvSpPr>
        <p:spPr>
          <a:xfrm rot="-10800000">
            <a:off x="7727492" y="9805086"/>
            <a:ext cx="369918" cy="336961"/>
          </a:xfrm>
          <a:custGeom>
            <a:avLst/>
            <a:gdLst/>
            <a:ahLst/>
            <a:cxnLst/>
            <a:rect l="l" t="t" r="r" b="b"/>
            <a:pathLst>
              <a:path w="369918" h="336961">
                <a:moveTo>
                  <a:pt x="0" y="0"/>
                </a:moveTo>
                <a:lnTo>
                  <a:pt x="369918" y="0"/>
                </a:lnTo>
                <a:lnTo>
                  <a:pt x="369918" y="336961"/>
                </a:lnTo>
                <a:lnTo>
                  <a:pt x="0" y="3369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3" name="TextBox 23"/>
          <p:cNvSpPr txBox="1"/>
          <p:nvPr/>
        </p:nvSpPr>
        <p:spPr>
          <a:xfrm>
            <a:off x="1993768" y="5513868"/>
            <a:ext cx="4298132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Changer les regards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93768" y="6536045"/>
            <a:ext cx="7843129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Développer une culture inclusive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017761" y="7556547"/>
            <a:ext cx="7843129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Favoriser l’égalité des chances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64650" y="1141106"/>
            <a:ext cx="5391194" cy="863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>
                <a:solidFill>
                  <a:srgbClr val="1B1919"/>
                </a:solidFill>
                <a:latin typeface="Anton"/>
                <a:ea typeface="Anton"/>
                <a:cs typeface="Anton"/>
                <a:sym typeface="Anton"/>
              </a:rPr>
              <a:t>Qui </a:t>
            </a:r>
            <a:r>
              <a:rPr lang="en-US" sz="5000" dirty="0" err="1">
                <a:solidFill>
                  <a:srgbClr val="1B1919"/>
                </a:solidFill>
                <a:latin typeface="Anton"/>
                <a:ea typeface="Anton"/>
                <a:cs typeface="Anton"/>
                <a:sym typeface="Anton"/>
              </a:rPr>
              <a:t>sommes</a:t>
            </a:r>
            <a:r>
              <a:rPr lang="en-US" sz="5000" dirty="0">
                <a:solidFill>
                  <a:srgbClr val="1B1919"/>
                </a:solidFill>
                <a:latin typeface="Anton"/>
                <a:ea typeface="Anton"/>
                <a:cs typeface="Anton"/>
                <a:sym typeface="Anton"/>
              </a:rPr>
              <a:t>-nous 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8700" y="2693140"/>
            <a:ext cx="10333394" cy="122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Grandir en Société est une association engagée pour l’inclusion des personnes en situation de handicap.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00871" y="4537075"/>
            <a:ext cx="10333394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Nous intervenons auprès des entreprises pour :</a:t>
            </a:r>
          </a:p>
        </p:txBody>
      </p:sp>
      <p:sp>
        <p:nvSpPr>
          <p:cNvPr id="29" name="Freeform 20">
            <a:extLst>
              <a:ext uri="{FF2B5EF4-FFF2-40B4-BE49-F238E27FC236}">
                <a16:creationId xmlns:a16="http://schemas.microsoft.com/office/drawing/2014/main" id="{C803215A-2E58-CDDB-40BB-7B53D6878126}"/>
              </a:ext>
            </a:extLst>
          </p:cNvPr>
          <p:cNvSpPr/>
          <p:nvPr/>
        </p:nvSpPr>
        <p:spPr>
          <a:xfrm>
            <a:off x="16758629" y="92583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867EBAE-C5CA-0BCA-EAC6-DD7BAD8513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295" y="6341154"/>
            <a:ext cx="1036410" cy="1048603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89450E2-1242-20B9-AE42-A77596D1C8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5530" y="5504491"/>
            <a:ext cx="1005927" cy="74377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C26BA02-A58C-7CD7-D567-0F338EB8A4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438" y="7655912"/>
            <a:ext cx="859611" cy="66452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3758349A-CFEE-01EA-AB20-A8DD9C09DF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62647" y="8906111"/>
            <a:ext cx="1066892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 74">
            <a:extLst>
              <a:ext uri="{FF2B5EF4-FFF2-40B4-BE49-F238E27FC236}">
                <a16:creationId xmlns:a16="http://schemas.microsoft.com/office/drawing/2014/main" id="{C0706034-E623-09F7-B62E-1768DB0A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7434" y="4611310"/>
            <a:ext cx="3383573" cy="3718882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5D88CB05-941C-E873-B231-67A8329CD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7405" y="4655375"/>
            <a:ext cx="3383573" cy="3718882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4918549A-C566-7243-8F6B-D8321A1F7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424" y="4633317"/>
            <a:ext cx="3377477" cy="3718882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BC602E4E-9DD3-9CDB-0434-241173B9B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8455" y="4621336"/>
            <a:ext cx="3277342" cy="375546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252166" y="4631362"/>
            <a:ext cx="3306263" cy="3720837"/>
            <a:chOff x="0" y="0"/>
            <a:chExt cx="870785" cy="9799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0785" cy="979973"/>
            </a:xfrm>
            <a:custGeom>
              <a:avLst/>
              <a:gdLst/>
              <a:ahLst/>
              <a:cxnLst/>
              <a:rect l="l" t="t" r="r" b="b"/>
              <a:pathLst>
                <a:path w="870785" h="979973">
                  <a:moveTo>
                    <a:pt x="0" y="0"/>
                  </a:moveTo>
                  <a:lnTo>
                    <a:pt x="870785" y="0"/>
                  </a:lnTo>
                  <a:lnTo>
                    <a:pt x="870785" y="979973"/>
                  </a:lnTo>
                  <a:lnTo>
                    <a:pt x="0" y="979973"/>
                  </a:ln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100"/>
              <a:ext cx="870785" cy="941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9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37943" y="3019562"/>
            <a:ext cx="3338901" cy="4132924"/>
            <a:chOff x="0" y="0"/>
            <a:chExt cx="976273" cy="122149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6273" cy="1221499"/>
            </a:xfrm>
            <a:custGeom>
              <a:avLst/>
              <a:gdLst/>
              <a:ahLst/>
              <a:cxnLst/>
              <a:rect l="l" t="t" r="r" b="b"/>
              <a:pathLst>
                <a:path w="976273" h="1221499">
                  <a:moveTo>
                    <a:pt x="100782" y="0"/>
                  </a:moveTo>
                  <a:lnTo>
                    <a:pt x="875492" y="0"/>
                  </a:lnTo>
                  <a:cubicBezTo>
                    <a:pt x="931152" y="0"/>
                    <a:pt x="976273" y="45121"/>
                    <a:pt x="976273" y="100782"/>
                  </a:cubicBezTo>
                  <a:lnTo>
                    <a:pt x="976273" y="1120718"/>
                  </a:lnTo>
                  <a:cubicBezTo>
                    <a:pt x="976273" y="1176378"/>
                    <a:pt x="931152" y="1221499"/>
                    <a:pt x="875492" y="1221499"/>
                  </a:cubicBezTo>
                  <a:lnTo>
                    <a:pt x="100782" y="1221499"/>
                  </a:lnTo>
                  <a:cubicBezTo>
                    <a:pt x="74053" y="1221499"/>
                    <a:pt x="48418" y="1210881"/>
                    <a:pt x="29518" y="1191981"/>
                  </a:cubicBezTo>
                  <a:cubicBezTo>
                    <a:pt x="10618" y="1173081"/>
                    <a:pt x="0" y="1147447"/>
                    <a:pt x="0" y="1120718"/>
                  </a:cubicBezTo>
                  <a:lnTo>
                    <a:pt x="0" y="100782"/>
                  </a:lnTo>
                  <a:cubicBezTo>
                    <a:pt x="0" y="45121"/>
                    <a:pt x="45121" y="0"/>
                    <a:pt x="10078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976273" cy="12691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37942" y="2143546"/>
            <a:ext cx="3303207" cy="2484132"/>
            <a:chOff x="0" y="0"/>
            <a:chExt cx="1080798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80798" cy="812800"/>
            </a:xfrm>
            <a:custGeom>
              <a:avLst/>
              <a:gdLst/>
              <a:ahLst/>
              <a:cxnLst/>
              <a:rect l="l" t="t" r="r" b="b"/>
              <a:pathLst>
                <a:path w="1080798" h="812800">
                  <a:moveTo>
                    <a:pt x="53906" y="0"/>
                  </a:moveTo>
                  <a:lnTo>
                    <a:pt x="1026892" y="0"/>
                  </a:lnTo>
                  <a:cubicBezTo>
                    <a:pt x="1041189" y="0"/>
                    <a:pt x="1054900" y="5679"/>
                    <a:pt x="1065010" y="15789"/>
                  </a:cubicBezTo>
                  <a:cubicBezTo>
                    <a:pt x="1075119" y="25898"/>
                    <a:pt x="1080798" y="39610"/>
                    <a:pt x="1080798" y="53906"/>
                  </a:cubicBezTo>
                  <a:lnTo>
                    <a:pt x="1080798" y="758894"/>
                  </a:lnTo>
                  <a:cubicBezTo>
                    <a:pt x="1080798" y="788665"/>
                    <a:pt x="1056664" y="812800"/>
                    <a:pt x="1026892" y="812800"/>
                  </a:cubicBezTo>
                  <a:lnTo>
                    <a:pt x="53906" y="812800"/>
                  </a:lnTo>
                  <a:cubicBezTo>
                    <a:pt x="24135" y="812800"/>
                    <a:pt x="0" y="788665"/>
                    <a:pt x="0" y="758894"/>
                  </a:cubicBezTo>
                  <a:lnTo>
                    <a:pt x="0" y="53906"/>
                  </a:lnTo>
                  <a:cubicBezTo>
                    <a:pt x="0" y="24135"/>
                    <a:pt x="24135" y="0"/>
                    <a:pt x="53906" y="0"/>
                  </a:cubicBezTo>
                  <a:close/>
                </a:path>
              </a:pathLst>
            </a:cu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789207" y="2975684"/>
            <a:ext cx="3303150" cy="4176803"/>
            <a:chOff x="0" y="0"/>
            <a:chExt cx="975371" cy="12344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75371" cy="1234468"/>
            </a:xfrm>
            <a:custGeom>
              <a:avLst/>
              <a:gdLst/>
              <a:ahLst/>
              <a:cxnLst/>
              <a:rect l="l" t="t" r="r" b="b"/>
              <a:pathLst>
                <a:path w="975371" h="1234468">
                  <a:moveTo>
                    <a:pt x="100875" y="0"/>
                  </a:moveTo>
                  <a:lnTo>
                    <a:pt x="874496" y="0"/>
                  </a:lnTo>
                  <a:cubicBezTo>
                    <a:pt x="930208" y="0"/>
                    <a:pt x="975371" y="45163"/>
                    <a:pt x="975371" y="100875"/>
                  </a:cubicBezTo>
                  <a:lnTo>
                    <a:pt x="975371" y="1133593"/>
                  </a:lnTo>
                  <a:cubicBezTo>
                    <a:pt x="975371" y="1189304"/>
                    <a:pt x="930208" y="1234468"/>
                    <a:pt x="874496" y="1234468"/>
                  </a:cubicBezTo>
                  <a:lnTo>
                    <a:pt x="100875" y="1234468"/>
                  </a:lnTo>
                  <a:cubicBezTo>
                    <a:pt x="45163" y="1234468"/>
                    <a:pt x="0" y="1189304"/>
                    <a:pt x="0" y="1133593"/>
                  </a:cubicBezTo>
                  <a:lnTo>
                    <a:pt x="0" y="100875"/>
                  </a:lnTo>
                  <a:cubicBezTo>
                    <a:pt x="0" y="45163"/>
                    <a:pt x="45163" y="0"/>
                    <a:pt x="10087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975371" cy="12820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789207" y="2099668"/>
            <a:ext cx="3300153" cy="2484132"/>
            <a:chOff x="0" y="0"/>
            <a:chExt cx="1079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79799" cy="812800"/>
            </a:xfrm>
            <a:custGeom>
              <a:avLst/>
              <a:gdLst/>
              <a:ahLst/>
              <a:cxnLst/>
              <a:rect l="l" t="t" r="r" b="b"/>
              <a:pathLst>
                <a:path w="1079799" h="812800">
                  <a:moveTo>
                    <a:pt x="53956" y="0"/>
                  </a:moveTo>
                  <a:lnTo>
                    <a:pt x="1025843" y="0"/>
                  </a:lnTo>
                  <a:cubicBezTo>
                    <a:pt x="1040153" y="0"/>
                    <a:pt x="1053877" y="5685"/>
                    <a:pt x="1063996" y="15803"/>
                  </a:cubicBezTo>
                  <a:cubicBezTo>
                    <a:pt x="1074115" y="25922"/>
                    <a:pt x="1079799" y="39646"/>
                    <a:pt x="1079799" y="53956"/>
                  </a:cubicBezTo>
                  <a:lnTo>
                    <a:pt x="1079799" y="758844"/>
                  </a:lnTo>
                  <a:cubicBezTo>
                    <a:pt x="1079799" y="788643"/>
                    <a:pt x="1055642" y="812800"/>
                    <a:pt x="1025843" y="812800"/>
                  </a:cubicBezTo>
                  <a:lnTo>
                    <a:pt x="53956" y="812800"/>
                  </a:lnTo>
                  <a:cubicBezTo>
                    <a:pt x="24157" y="812800"/>
                    <a:pt x="0" y="788643"/>
                    <a:pt x="0" y="758844"/>
                  </a:cubicBezTo>
                  <a:lnTo>
                    <a:pt x="0" y="53956"/>
                  </a:lnTo>
                  <a:cubicBezTo>
                    <a:pt x="0" y="24157"/>
                    <a:pt x="24157" y="0"/>
                    <a:pt x="53956" y="0"/>
                  </a:cubicBezTo>
                  <a:close/>
                </a:path>
              </a:pathLst>
            </a:cu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336759" y="3019562"/>
            <a:ext cx="3382193" cy="4132924"/>
            <a:chOff x="0" y="0"/>
            <a:chExt cx="998694" cy="122149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98694" cy="1221499"/>
            </a:xfrm>
            <a:custGeom>
              <a:avLst/>
              <a:gdLst/>
              <a:ahLst/>
              <a:cxnLst/>
              <a:rect l="l" t="t" r="r" b="b"/>
              <a:pathLst>
                <a:path w="998694" h="1221499">
                  <a:moveTo>
                    <a:pt x="98519" y="0"/>
                  </a:moveTo>
                  <a:lnTo>
                    <a:pt x="900175" y="0"/>
                  </a:lnTo>
                  <a:cubicBezTo>
                    <a:pt x="954586" y="0"/>
                    <a:pt x="998694" y="44108"/>
                    <a:pt x="998694" y="98519"/>
                  </a:cubicBezTo>
                  <a:lnTo>
                    <a:pt x="998694" y="1122980"/>
                  </a:lnTo>
                  <a:cubicBezTo>
                    <a:pt x="998694" y="1177391"/>
                    <a:pt x="954586" y="1221499"/>
                    <a:pt x="900175" y="1221499"/>
                  </a:cubicBezTo>
                  <a:lnTo>
                    <a:pt x="98519" y="1221499"/>
                  </a:lnTo>
                  <a:cubicBezTo>
                    <a:pt x="72390" y="1221499"/>
                    <a:pt x="47331" y="1211119"/>
                    <a:pt x="28856" y="1192644"/>
                  </a:cubicBezTo>
                  <a:cubicBezTo>
                    <a:pt x="10380" y="1174168"/>
                    <a:pt x="0" y="1149109"/>
                    <a:pt x="0" y="1122980"/>
                  </a:cubicBezTo>
                  <a:lnTo>
                    <a:pt x="0" y="98519"/>
                  </a:lnTo>
                  <a:cubicBezTo>
                    <a:pt x="0" y="72390"/>
                    <a:pt x="10380" y="47331"/>
                    <a:pt x="28856" y="28856"/>
                  </a:cubicBezTo>
                  <a:cubicBezTo>
                    <a:pt x="47331" y="10380"/>
                    <a:pt x="72390" y="0"/>
                    <a:pt x="9851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998694" cy="12691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336760" y="2143546"/>
            <a:ext cx="3379066" cy="2484132"/>
            <a:chOff x="0" y="0"/>
            <a:chExt cx="110562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05620" cy="812800"/>
            </a:xfrm>
            <a:custGeom>
              <a:avLst/>
              <a:gdLst/>
              <a:ahLst/>
              <a:cxnLst/>
              <a:rect l="l" t="t" r="r" b="b"/>
              <a:pathLst>
                <a:path w="1105620" h="812800">
                  <a:moveTo>
                    <a:pt x="52696" y="0"/>
                  </a:moveTo>
                  <a:lnTo>
                    <a:pt x="1052923" y="0"/>
                  </a:lnTo>
                  <a:cubicBezTo>
                    <a:pt x="1082027" y="0"/>
                    <a:pt x="1105620" y="23593"/>
                    <a:pt x="1105620" y="52696"/>
                  </a:cubicBezTo>
                  <a:lnTo>
                    <a:pt x="1105620" y="760104"/>
                  </a:lnTo>
                  <a:cubicBezTo>
                    <a:pt x="1105620" y="789207"/>
                    <a:pt x="1082027" y="812800"/>
                    <a:pt x="1052923" y="812800"/>
                  </a:cubicBezTo>
                  <a:lnTo>
                    <a:pt x="52696" y="812800"/>
                  </a:lnTo>
                  <a:cubicBezTo>
                    <a:pt x="23593" y="812800"/>
                    <a:pt x="0" y="789207"/>
                    <a:pt x="0" y="760104"/>
                  </a:cubicBezTo>
                  <a:lnTo>
                    <a:pt x="0" y="52696"/>
                  </a:lnTo>
                  <a:cubicBezTo>
                    <a:pt x="0" y="23593"/>
                    <a:pt x="23593" y="0"/>
                    <a:pt x="52696" y="0"/>
                  </a:cubicBez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963354" y="3019562"/>
            <a:ext cx="3379066" cy="4132924"/>
            <a:chOff x="0" y="0"/>
            <a:chExt cx="998694" cy="122149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998694" cy="1221499"/>
            </a:xfrm>
            <a:custGeom>
              <a:avLst/>
              <a:gdLst/>
              <a:ahLst/>
              <a:cxnLst/>
              <a:rect l="l" t="t" r="r" b="b"/>
              <a:pathLst>
                <a:path w="998694" h="1221499">
                  <a:moveTo>
                    <a:pt x="98519" y="0"/>
                  </a:moveTo>
                  <a:lnTo>
                    <a:pt x="900175" y="0"/>
                  </a:lnTo>
                  <a:cubicBezTo>
                    <a:pt x="954586" y="0"/>
                    <a:pt x="998694" y="44108"/>
                    <a:pt x="998694" y="98519"/>
                  </a:cubicBezTo>
                  <a:lnTo>
                    <a:pt x="998694" y="1122980"/>
                  </a:lnTo>
                  <a:cubicBezTo>
                    <a:pt x="998694" y="1177391"/>
                    <a:pt x="954586" y="1221499"/>
                    <a:pt x="900175" y="1221499"/>
                  </a:cubicBezTo>
                  <a:lnTo>
                    <a:pt x="98519" y="1221499"/>
                  </a:lnTo>
                  <a:cubicBezTo>
                    <a:pt x="72390" y="1221499"/>
                    <a:pt x="47331" y="1211119"/>
                    <a:pt x="28856" y="1192644"/>
                  </a:cubicBezTo>
                  <a:cubicBezTo>
                    <a:pt x="10380" y="1174168"/>
                    <a:pt x="0" y="1149109"/>
                    <a:pt x="0" y="1122980"/>
                  </a:cubicBezTo>
                  <a:lnTo>
                    <a:pt x="0" y="98519"/>
                  </a:lnTo>
                  <a:cubicBezTo>
                    <a:pt x="0" y="72390"/>
                    <a:pt x="10380" y="47331"/>
                    <a:pt x="28856" y="28856"/>
                  </a:cubicBezTo>
                  <a:cubicBezTo>
                    <a:pt x="47331" y="10380"/>
                    <a:pt x="72390" y="0"/>
                    <a:pt x="9851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998694" cy="12691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0963354" y="2143546"/>
            <a:ext cx="3379066" cy="2484132"/>
            <a:chOff x="0" y="0"/>
            <a:chExt cx="110562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105620" cy="812800"/>
            </a:xfrm>
            <a:custGeom>
              <a:avLst/>
              <a:gdLst/>
              <a:ahLst/>
              <a:cxnLst/>
              <a:rect l="l" t="t" r="r" b="b"/>
              <a:pathLst>
                <a:path w="1105620" h="812800">
                  <a:moveTo>
                    <a:pt x="52696" y="0"/>
                  </a:moveTo>
                  <a:lnTo>
                    <a:pt x="1052923" y="0"/>
                  </a:lnTo>
                  <a:cubicBezTo>
                    <a:pt x="1082027" y="0"/>
                    <a:pt x="1105620" y="23593"/>
                    <a:pt x="1105620" y="52696"/>
                  </a:cubicBezTo>
                  <a:lnTo>
                    <a:pt x="1105620" y="760104"/>
                  </a:lnTo>
                  <a:cubicBezTo>
                    <a:pt x="1105620" y="789207"/>
                    <a:pt x="1082027" y="812800"/>
                    <a:pt x="1052923" y="812800"/>
                  </a:cubicBezTo>
                  <a:lnTo>
                    <a:pt x="52696" y="812800"/>
                  </a:lnTo>
                  <a:cubicBezTo>
                    <a:pt x="23593" y="812800"/>
                    <a:pt x="0" y="789207"/>
                    <a:pt x="0" y="760104"/>
                  </a:cubicBezTo>
                  <a:lnTo>
                    <a:pt x="0" y="52696"/>
                  </a:lnTo>
                  <a:cubicBezTo>
                    <a:pt x="0" y="23593"/>
                    <a:pt x="23593" y="0"/>
                    <a:pt x="52696" y="0"/>
                  </a:cubicBezTo>
                  <a:close/>
                </a:path>
              </a:pathLst>
            </a:cu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1272117" y="5137321"/>
            <a:ext cx="2764776" cy="1526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Valoriser votre marque employeur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14593251" y="3019562"/>
            <a:ext cx="3379066" cy="4132924"/>
            <a:chOff x="0" y="0"/>
            <a:chExt cx="998694" cy="122149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998694" cy="1221499"/>
            </a:xfrm>
            <a:custGeom>
              <a:avLst/>
              <a:gdLst/>
              <a:ahLst/>
              <a:cxnLst/>
              <a:rect l="l" t="t" r="r" b="b"/>
              <a:pathLst>
                <a:path w="998694" h="1221499">
                  <a:moveTo>
                    <a:pt x="98519" y="0"/>
                  </a:moveTo>
                  <a:lnTo>
                    <a:pt x="900175" y="0"/>
                  </a:lnTo>
                  <a:cubicBezTo>
                    <a:pt x="954586" y="0"/>
                    <a:pt x="998694" y="44108"/>
                    <a:pt x="998694" y="98519"/>
                  </a:cubicBezTo>
                  <a:lnTo>
                    <a:pt x="998694" y="1122980"/>
                  </a:lnTo>
                  <a:cubicBezTo>
                    <a:pt x="998694" y="1177391"/>
                    <a:pt x="954586" y="1221499"/>
                    <a:pt x="900175" y="1221499"/>
                  </a:cubicBezTo>
                  <a:lnTo>
                    <a:pt x="98519" y="1221499"/>
                  </a:lnTo>
                  <a:cubicBezTo>
                    <a:pt x="72390" y="1221499"/>
                    <a:pt x="47331" y="1211119"/>
                    <a:pt x="28856" y="1192644"/>
                  </a:cubicBezTo>
                  <a:cubicBezTo>
                    <a:pt x="10380" y="1174168"/>
                    <a:pt x="0" y="1149109"/>
                    <a:pt x="0" y="1122980"/>
                  </a:cubicBezTo>
                  <a:lnTo>
                    <a:pt x="0" y="98519"/>
                  </a:lnTo>
                  <a:cubicBezTo>
                    <a:pt x="0" y="72390"/>
                    <a:pt x="10380" y="47331"/>
                    <a:pt x="28856" y="28856"/>
                  </a:cubicBezTo>
                  <a:cubicBezTo>
                    <a:pt x="47331" y="10380"/>
                    <a:pt x="72390" y="0"/>
                    <a:pt x="9851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998694" cy="12691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4593251" y="2143546"/>
            <a:ext cx="3379066" cy="2484132"/>
            <a:chOff x="0" y="0"/>
            <a:chExt cx="110562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105620" cy="812800"/>
            </a:xfrm>
            <a:custGeom>
              <a:avLst/>
              <a:gdLst/>
              <a:ahLst/>
              <a:cxnLst/>
              <a:rect l="l" t="t" r="r" b="b"/>
              <a:pathLst>
                <a:path w="1105620" h="812800">
                  <a:moveTo>
                    <a:pt x="52696" y="0"/>
                  </a:moveTo>
                  <a:lnTo>
                    <a:pt x="1052923" y="0"/>
                  </a:lnTo>
                  <a:cubicBezTo>
                    <a:pt x="1082027" y="0"/>
                    <a:pt x="1105620" y="23593"/>
                    <a:pt x="1105620" y="52696"/>
                  </a:cubicBezTo>
                  <a:lnTo>
                    <a:pt x="1105620" y="760104"/>
                  </a:lnTo>
                  <a:cubicBezTo>
                    <a:pt x="1105620" y="789207"/>
                    <a:pt x="1082027" y="812800"/>
                    <a:pt x="1052923" y="812800"/>
                  </a:cubicBezTo>
                  <a:lnTo>
                    <a:pt x="52696" y="812800"/>
                  </a:lnTo>
                  <a:cubicBezTo>
                    <a:pt x="23593" y="812800"/>
                    <a:pt x="0" y="789207"/>
                    <a:pt x="0" y="760104"/>
                  </a:cubicBezTo>
                  <a:lnTo>
                    <a:pt x="0" y="52696"/>
                  </a:lnTo>
                  <a:cubicBezTo>
                    <a:pt x="0" y="23593"/>
                    <a:pt x="23593" y="0"/>
                    <a:pt x="52696" y="0"/>
                  </a:cubicBezTo>
                  <a:close/>
                </a:path>
              </a:pathLst>
            </a:cu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2310454" y="8823215"/>
            <a:ext cx="13667093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Une </a:t>
            </a:r>
            <a:r>
              <a:rPr lang="en-US" sz="3500" dirty="0" err="1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entreprise</a:t>
            </a:r>
            <a:r>
              <a:rPr lang="en-US" sz="3500" b="1" dirty="0">
                <a:solidFill>
                  <a:srgbClr val="1B1919"/>
                </a:solidFill>
                <a:latin typeface="Cabin Bold"/>
                <a:ea typeface="Cabin Bold"/>
                <a:cs typeface="Cabin Bold"/>
                <a:sym typeface="Cabin Bold"/>
              </a:rPr>
              <a:t> inclusive 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est </a:t>
            </a:r>
            <a:r>
              <a:rPr lang="en-US" sz="3500" dirty="0" err="1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une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dirty="0" err="1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entreprise</a:t>
            </a:r>
            <a:r>
              <a:rPr lang="en-US" sz="3500" dirty="0">
                <a:solidFill>
                  <a:srgbClr val="1B1919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b="1" dirty="0" err="1">
                <a:solidFill>
                  <a:srgbClr val="1B1919"/>
                </a:solidFill>
                <a:latin typeface="Cabin Bold"/>
                <a:ea typeface="Cabin Bold"/>
                <a:cs typeface="Cabin Bold"/>
                <a:sym typeface="Cabin Bold"/>
              </a:rPr>
              <a:t>performante</a:t>
            </a:r>
            <a:endParaRPr lang="en-US" sz="3500" b="1" dirty="0">
              <a:solidFill>
                <a:srgbClr val="1B1919"/>
              </a:solidFill>
              <a:latin typeface="Cabin Bold"/>
              <a:ea typeface="Cabin Bold"/>
              <a:cs typeface="Cabin Bold"/>
              <a:sym typeface="Cabin Bold"/>
            </a:endParaRPr>
          </a:p>
        </p:txBody>
      </p:sp>
      <p:sp>
        <p:nvSpPr>
          <p:cNvPr id="59" name="Freeform 59"/>
          <p:cNvSpPr/>
          <p:nvPr/>
        </p:nvSpPr>
        <p:spPr>
          <a:xfrm>
            <a:off x="6795626" y="9385669"/>
            <a:ext cx="1598941" cy="43971"/>
          </a:xfrm>
          <a:custGeom>
            <a:avLst/>
            <a:gdLst/>
            <a:ahLst/>
            <a:cxnLst/>
            <a:rect l="l" t="t" r="r" b="b"/>
            <a:pathLst>
              <a:path w="1598941" h="43971">
                <a:moveTo>
                  <a:pt x="0" y="0"/>
                </a:moveTo>
                <a:lnTo>
                  <a:pt x="1598941" y="0"/>
                </a:lnTo>
                <a:lnTo>
                  <a:pt x="1598941" y="43971"/>
                </a:lnTo>
                <a:lnTo>
                  <a:pt x="0" y="439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2" name="TextBox 62"/>
          <p:cNvSpPr txBox="1"/>
          <p:nvPr/>
        </p:nvSpPr>
        <p:spPr>
          <a:xfrm>
            <a:off x="389595" y="4880146"/>
            <a:ext cx="3002957" cy="204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Répondre aux obligations légales (Loi du 11 février 2005)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4074576" y="5394496"/>
            <a:ext cx="2700209" cy="1012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Renforcer votre politique RSE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7489551" y="4902099"/>
            <a:ext cx="3073484" cy="2555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 dirty="0" err="1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Améliorer</a:t>
            </a:r>
            <a:r>
              <a:rPr lang="en-US" sz="2899" b="1" dirty="0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 la </a:t>
            </a:r>
            <a:r>
              <a:rPr lang="en-US" sz="2899" b="1" dirty="0" err="1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cohésion</a:t>
            </a:r>
            <a:r>
              <a:rPr lang="en-US" sz="2899" b="1" dirty="0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 et la performance des équipes</a:t>
            </a:r>
          </a:p>
          <a:p>
            <a:pPr algn="ctr">
              <a:lnSpc>
                <a:spcPts val="4059"/>
              </a:lnSpc>
              <a:spcBef>
                <a:spcPct val="0"/>
              </a:spcBef>
            </a:pPr>
            <a:endParaRPr lang="en-US" sz="2899" b="1" dirty="0">
              <a:solidFill>
                <a:srgbClr val="000000"/>
              </a:solidFill>
              <a:latin typeface="Cabin Bold"/>
              <a:ea typeface="Cabin Bold"/>
              <a:cs typeface="Cabin Bold"/>
              <a:sym typeface="Cabin Bold"/>
            </a:endParaRPr>
          </a:p>
        </p:txBody>
      </p:sp>
      <p:sp>
        <p:nvSpPr>
          <p:cNvPr id="65" name="TextBox 65"/>
          <p:cNvSpPr txBox="1"/>
          <p:nvPr/>
        </p:nvSpPr>
        <p:spPr>
          <a:xfrm>
            <a:off x="2104889" y="543841"/>
            <a:ext cx="1407822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1B1919"/>
                </a:solidFill>
                <a:latin typeface="Anton"/>
                <a:ea typeface="Anton"/>
                <a:cs typeface="Anton"/>
                <a:sym typeface="Anton"/>
              </a:rPr>
              <a:t>Pourquoi sensibiliser au handicap en entreprise ?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4907576" y="5137321"/>
            <a:ext cx="2764776" cy="1526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 dirty="0" err="1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Favoriser</a:t>
            </a:r>
            <a:r>
              <a:rPr lang="en-US" sz="2899" b="1" dirty="0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 un </a:t>
            </a:r>
            <a:r>
              <a:rPr lang="en-US" sz="2899" b="1" dirty="0" err="1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climat</a:t>
            </a:r>
            <a:r>
              <a:rPr lang="en-US" sz="2899" b="1" dirty="0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 de travail </a:t>
            </a:r>
            <a:r>
              <a:rPr lang="en-US" sz="2899" b="1" dirty="0" err="1">
                <a:solidFill>
                  <a:srgbClr val="000000"/>
                </a:solidFill>
                <a:latin typeface="Cabin Bold"/>
                <a:ea typeface="Cabin Bold"/>
                <a:cs typeface="Cabin Bold"/>
                <a:sym typeface="Cabin Bold"/>
              </a:rPr>
              <a:t>inclusif</a:t>
            </a:r>
            <a:endParaRPr lang="en-US" sz="2899" b="1" dirty="0">
              <a:solidFill>
                <a:srgbClr val="000000"/>
              </a:solidFill>
              <a:latin typeface="Cabin Bold"/>
              <a:ea typeface="Cabin Bold"/>
              <a:cs typeface="Cabin Bold"/>
              <a:sym typeface="Cabin Bold"/>
            </a:endParaRPr>
          </a:p>
        </p:txBody>
      </p:sp>
      <p:sp>
        <p:nvSpPr>
          <p:cNvPr id="68" name="Freeform 20">
            <a:extLst>
              <a:ext uri="{FF2B5EF4-FFF2-40B4-BE49-F238E27FC236}">
                <a16:creationId xmlns:a16="http://schemas.microsoft.com/office/drawing/2014/main" id="{D313E9D2-AE2C-C549-944F-5D052D8A245D}"/>
              </a:ext>
            </a:extLst>
          </p:cNvPr>
          <p:cNvSpPr/>
          <p:nvPr/>
        </p:nvSpPr>
        <p:spPr>
          <a:xfrm>
            <a:off x="16758629" y="92583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67" name="Image 66">
            <a:extLst>
              <a:ext uri="{FF2B5EF4-FFF2-40B4-BE49-F238E27FC236}">
                <a16:creationId xmlns:a16="http://schemas.microsoft.com/office/drawing/2014/main" id="{FA1A8737-25EA-FACD-4359-90647E2535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307412" y="1523103"/>
            <a:ext cx="18900211" cy="3721914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2D151D94-EEE6-9835-0758-8D9A285B50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906030" y="8617595"/>
            <a:ext cx="2639797" cy="1030313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CF000F8D-E79E-D5A1-1791-3DDD94D10A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69498" y="9291731"/>
            <a:ext cx="1658256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B7529D-B28E-5F14-B52F-F330C3634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2">
            <a:extLst>
              <a:ext uri="{FF2B5EF4-FFF2-40B4-BE49-F238E27FC236}">
                <a16:creationId xmlns:a16="http://schemas.microsoft.com/office/drawing/2014/main" id="{272A758C-8012-B3CC-4D60-CEC41EFA68B4}"/>
              </a:ext>
            </a:extLst>
          </p:cNvPr>
          <p:cNvGrpSpPr/>
          <p:nvPr/>
        </p:nvGrpSpPr>
        <p:grpSpPr>
          <a:xfrm>
            <a:off x="12957116" y="1949518"/>
            <a:ext cx="3119303" cy="4638150"/>
            <a:chOff x="0" y="0"/>
            <a:chExt cx="4159070" cy="6184200"/>
          </a:xfrm>
        </p:grpSpPr>
        <p:pic>
          <p:nvPicPr>
            <p:cNvPr id="69" name="Picture 3">
              <a:extLst>
                <a:ext uri="{FF2B5EF4-FFF2-40B4-BE49-F238E27FC236}">
                  <a16:creationId xmlns:a16="http://schemas.microsoft.com/office/drawing/2014/main" id="{6A172721-8711-1A17-7827-9BB390E65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159070" cy="6184200"/>
            </a:xfrm>
            <a:prstGeom prst="rect">
              <a:avLst/>
            </a:prstGeom>
          </p:spPr>
        </p:pic>
      </p:grpSp>
      <p:grpSp>
        <p:nvGrpSpPr>
          <p:cNvPr id="70" name="Group 4">
            <a:extLst>
              <a:ext uri="{FF2B5EF4-FFF2-40B4-BE49-F238E27FC236}">
                <a16:creationId xmlns:a16="http://schemas.microsoft.com/office/drawing/2014/main" id="{86CC70A9-A98A-564F-89ED-98E84576D219}"/>
              </a:ext>
            </a:extLst>
          </p:cNvPr>
          <p:cNvGrpSpPr/>
          <p:nvPr/>
        </p:nvGrpSpPr>
        <p:grpSpPr>
          <a:xfrm>
            <a:off x="9567528" y="1949518"/>
            <a:ext cx="3109961" cy="4638150"/>
            <a:chOff x="0" y="0"/>
            <a:chExt cx="4146614" cy="6184200"/>
          </a:xfrm>
        </p:grpSpPr>
        <p:pic>
          <p:nvPicPr>
            <p:cNvPr id="71" name="Picture 5">
              <a:extLst>
                <a:ext uri="{FF2B5EF4-FFF2-40B4-BE49-F238E27FC236}">
                  <a16:creationId xmlns:a16="http://schemas.microsoft.com/office/drawing/2014/main" id="{B3298360-0DFB-B1EF-BCF4-DA25DEC0D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146614" cy="6184200"/>
            </a:xfrm>
            <a:prstGeom prst="rect">
              <a:avLst/>
            </a:prstGeom>
          </p:spPr>
        </p:pic>
      </p:grpSp>
      <p:grpSp>
        <p:nvGrpSpPr>
          <p:cNvPr id="72" name="Group 6">
            <a:extLst>
              <a:ext uri="{FF2B5EF4-FFF2-40B4-BE49-F238E27FC236}">
                <a16:creationId xmlns:a16="http://schemas.microsoft.com/office/drawing/2014/main" id="{DE7E3C20-3D91-40F0-133C-4273AEDE15F5}"/>
              </a:ext>
            </a:extLst>
          </p:cNvPr>
          <p:cNvGrpSpPr/>
          <p:nvPr/>
        </p:nvGrpSpPr>
        <p:grpSpPr>
          <a:xfrm>
            <a:off x="9567528" y="6904345"/>
            <a:ext cx="4586568" cy="2627348"/>
            <a:chOff x="0" y="0"/>
            <a:chExt cx="6115424" cy="3503131"/>
          </a:xfrm>
        </p:grpSpPr>
        <p:pic>
          <p:nvPicPr>
            <p:cNvPr id="73" name="Picture 7">
              <a:extLst>
                <a:ext uri="{FF2B5EF4-FFF2-40B4-BE49-F238E27FC236}">
                  <a16:creationId xmlns:a16="http://schemas.microsoft.com/office/drawing/2014/main" id="{472DE9EA-313C-A208-3319-95A402378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115424" cy="3503131"/>
            </a:xfrm>
            <a:prstGeom prst="rect">
              <a:avLst/>
            </a:prstGeom>
          </p:spPr>
        </p:pic>
      </p:grpSp>
      <p:grpSp>
        <p:nvGrpSpPr>
          <p:cNvPr id="74" name="Group 8">
            <a:extLst>
              <a:ext uri="{FF2B5EF4-FFF2-40B4-BE49-F238E27FC236}">
                <a16:creationId xmlns:a16="http://schemas.microsoft.com/office/drawing/2014/main" id="{B96B8EE7-7FC5-149D-7BBA-D5BA71F2074B}"/>
              </a:ext>
            </a:extLst>
          </p:cNvPr>
          <p:cNvGrpSpPr/>
          <p:nvPr/>
        </p:nvGrpSpPr>
        <p:grpSpPr>
          <a:xfrm>
            <a:off x="14466866" y="6904345"/>
            <a:ext cx="4053168" cy="2627348"/>
            <a:chOff x="0" y="0"/>
            <a:chExt cx="5404224" cy="3503131"/>
          </a:xfrm>
        </p:grpSpPr>
        <p:pic>
          <p:nvPicPr>
            <p:cNvPr id="75" name="Picture 9">
              <a:extLst>
                <a:ext uri="{FF2B5EF4-FFF2-40B4-BE49-F238E27FC236}">
                  <a16:creationId xmlns:a16="http://schemas.microsoft.com/office/drawing/2014/main" id="{2ADDE867-27AE-69A7-90E8-78EDD06AC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04224" cy="3503131"/>
            </a:xfrm>
            <a:prstGeom prst="rect">
              <a:avLst/>
            </a:prstGeom>
          </p:spPr>
        </p:pic>
      </p:grpSp>
      <p:grpSp>
        <p:nvGrpSpPr>
          <p:cNvPr id="76" name="Group 10">
            <a:extLst>
              <a:ext uri="{FF2B5EF4-FFF2-40B4-BE49-F238E27FC236}">
                <a16:creationId xmlns:a16="http://schemas.microsoft.com/office/drawing/2014/main" id="{9E97CB28-5EB3-4B67-5A33-C178DF217F55}"/>
              </a:ext>
            </a:extLst>
          </p:cNvPr>
          <p:cNvGrpSpPr/>
          <p:nvPr/>
        </p:nvGrpSpPr>
        <p:grpSpPr>
          <a:xfrm>
            <a:off x="16364133" y="1949518"/>
            <a:ext cx="2155901" cy="4638150"/>
            <a:chOff x="0" y="0"/>
            <a:chExt cx="2874534" cy="6184200"/>
          </a:xfrm>
        </p:grpSpPr>
        <p:pic>
          <p:nvPicPr>
            <p:cNvPr id="77" name="Picture 11">
              <a:extLst>
                <a:ext uri="{FF2B5EF4-FFF2-40B4-BE49-F238E27FC236}">
                  <a16:creationId xmlns:a16="http://schemas.microsoft.com/office/drawing/2014/main" id="{1C789C02-ECAB-E011-ABDD-D296440C1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874534" cy="6184200"/>
            </a:xfrm>
            <a:prstGeom prst="rect">
              <a:avLst/>
            </a:prstGeom>
          </p:spPr>
        </p:pic>
      </p:grpSp>
      <p:grpSp>
        <p:nvGrpSpPr>
          <p:cNvPr id="78" name="Group 12">
            <a:extLst>
              <a:ext uri="{FF2B5EF4-FFF2-40B4-BE49-F238E27FC236}">
                <a16:creationId xmlns:a16="http://schemas.microsoft.com/office/drawing/2014/main" id="{A2668FA1-EC39-50CC-B2D6-DD8C6C440AF6}"/>
              </a:ext>
            </a:extLst>
          </p:cNvPr>
          <p:cNvGrpSpPr/>
          <p:nvPr/>
        </p:nvGrpSpPr>
        <p:grpSpPr>
          <a:xfrm rot="-191812">
            <a:off x="2085722" y="1870169"/>
            <a:ext cx="6873233" cy="856409"/>
            <a:chOff x="0" y="0"/>
            <a:chExt cx="1485670" cy="185115"/>
          </a:xfrm>
        </p:grpSpPr>
        <p:sp>
          <p:nvSpPr>
            <p:cNvPr id="79" name="Freeform 13">
              <a:extLst>
                <a:ext uri="{FF2B5EF4-FFF2-40B4-BE49-F238E27FC236}">
                  <a16:creationId xmlns:a16="http://schemas.microsoft.com/office/drawing/2014/main" id="{F8576E21-7C6F-B76F-C452-C2D185857535}"/>
                </a:ext>
              </a:extLst>
            </p:cNvPr>
            <p:cNvSpPr/>
            <p:nvPr/>
          </p:nvSpPr>
          <p:spPr>
            <a:xfrm>
              <a:off x="0" y="0"/>
              <a:ext cx="1485670" cy="185115"/>
            </a:xfrm>
            <a:custGeom>
              <a:avLst/>
              <a:gdLst/>
              <a:ahLst/>
              <a:cxnLst/>
              <a:rect l="l" t="t" r="r" b="b"/>
              <a:pathLst>
                <a:path w="1485670" h="185115">
                  <a:moveTo>
                    <a:pt x="92558" y="0"/>
                  </a:moveTo>
                  <a:lnTo>
                    <a:pt x="1393113" y="0"/>
                  </a:lnTo>
                  <a:cubicBezTo>
                    <a:pt x="1444231" y="0"/>
                    <a:pt x="1485670" y="41439"/>
                    <a:pt x="1485670" y="92558"/>
                  </a:cubicBezTo>
                  <a:lnTo>
                    <a:pt x="1485670" y="92558"/>
                  </a:lnTo>
                  <a:cubicBezTo>
                    <a:pt x="1485670" y="143676"/>
                    <a:pt x="1444231" y="185115"/>
                    <a:pt x="1393113" y="185115"/>
                  </a:cubicBezTo>
                  <a:lnTo>
                    <a:pt x="92558" y="185115"/>
                  </a:lnTo>
                  <a:cubicBezTo>
                    <a:pt x="41439" y="185115"/>
                    <a:pt x="0" y="143676"/>
                    <a:pt x="0" y="92558"/>
                  </a:cubicBezTo>
                  <a:lnTo>
                    <a:pt x="0" y="92558"/>
                  </a:lnTo>
                  <a:cubicBezTo>
                    <a:pt x="0" y="41439"/>
                    <a:pt x="41439" y="0"/>
                    <a:pt x="92558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0" name="TextBox 14">
              <a:extLst>
                <a:ext uri="{FF2B5EF4-FFF2-40B4-BE49-F238E27FC236}">
                  <a16:creationId xmlns:a16="http://schemas.microsoft.com/office/drawing/2014/main" id="{B595DFF8-919F-45C2-842F-B52A42F4FC78}"/>
                </a:ext>
              </a:extLst>
            </p:cNvPr>
            <p:cNvSpPr txBox="1"/>
            <p:nvPr/>
          </p:nvSpPr>
          <p:spPr>
            <a:xfrm>
              <a:off x="0" y="-66675"/>
              <a:ext cx="1485670" cy="2517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1" name="Group 15">
            <a:extLst>
              <a:ext uri="{FF2B5EF4-FFF2-40B4-BE49-F238E27FC236}">
                <a16:creationId xmlns:a16="http://schemas.microsoft.com/office/drawing/2014/main" id="{E0AAFDCC-ECC6-3121-95BA-BAB67EB3DB45}"/>
              </a:ext>
            </a:extLst>
          </p:cNvPr>
          <p:cNvGrpSpPr/>
          <p:nvPr/>
        </p:nvGrpSpPr>
        <p:grpSpPr>
          <a:xfrm rot="101910">
            <a:off x="2105870" y="3276496"/>
            <a:ext cx="6879453" cy="889328"/>
            <a:chOff x="0" y="0"/>
            <a:chExt cx="1487015" cy="192231"/>
          </a:xfrm>
        </p:grpSpPr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07256E55-5C67-2002-825E-1888731809CF}"/>
                </a:ext>
              </a:extLst>
            </p:cNvPr>
            <p:cNvSpPr/>
            <p:nvPr/>
          </p:nvSpPr>
          <p:spPr>
            <a:xfrm>
              <a:off x="0" y="0"/>
              <a:ext cx="1487015" cy="192231"/>
            </a:xfrm>
            <a:custGeom>
              <a:avLst/>
              <a:gdLst/>
              <a:ahLst/>
              <a:cxnLst/>
              <a:rect l="l" t="t" r="r" b="b"/>
              <a:pathLst>
                <a:path w="1487015" h="192231">
                  <a:moveTo>
                    <a:pt x="96115" y="0"/>
                  </a:moveTo>
                  <a:lnTo>
                    <a:pt x="1390899" y="0"/>
                  </a:lnTo>
                  <a:cubicBezTo>
                    <a:pt x="1443983" y="0"/>
                    <a:pt x="1487015" y="43032"/>
                    <a:pt x="1487015" y="96115"/>
                  </a:cubicBezTo>
                  <a:lnTo>
                    <a:pt x="1487015" y="96115"/>
                  </a:lnTo>
                  <a:cubicBezTo>
                    <a:pt x="1487015" y="121607"/>
                    <a:pt x="1476888" y="146054"/>
                    <a:pt x="1458863" y="164079"/>
                  </a:cubicBezTo>
                  <a:cubicBezTo>
                    <a:pt x="1440838" y="182104"/>
                    <a:pt x="1416391" y="192231"/>
                    <a:pt x="1390899" y="192231"/>
                  </a:cubicBezTo>
                  <a:lnTo>
                    <a:pt x="96115" y="192231"/>
                  </a:lnTo>
                  <a:cubicBezTo>
                    <a:pt x="70624" y="192231"/>
                    <a:pt x="46177" y="182104"/>
                    <a:pt x="28152" y="164079"/>
                  </a:cubicBezTo>
                  <a:cubicBezTo>
                    <a:pt x="10126" y="146054"/>
                    <a:pt x="0" y="121607"/>
                    <a:pt x="0" y="96115"/>
                  </a:cubicBezTo>
                  <a:lnTo>
                    <a:pt x="0" y="96115"/>
                  </a:lnTo>
                  <a:cubicBezTo>
                    <a:pt x="0" y="70624"/>
                    <a:pt x="10126" y="46177"/>
                    <a:pt x="28152" y="28152"/>
                  </a:cubicBezTo>
                  <a:cubicBezTo>
                    <a:pt x="46177" y="10126"/>
                    <a:pt x="70624" y="0"/>
                    <a:pt x="96115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TextBox 17">
              <a:extLst>
                <a:ext uri="{FF2B5EF4-FFF2-40B4-BE49-F238E27FC236}">
                  <a16:creationId xmlns:a16="http://schemas.microsoft.com/office/drawing/2014/main" id="{E0365CFA-DB8C-BB03-A0A0-86D16E7E7C38}"/>
                </a:ext>
              </a:extLst>
            </p:cNvPr>
            <p:cNvSpPr txBox="1"/>
            <p:nvPr/>
          </p:nvSpPr>
          <p:spPr>
            <a:xfrm>
              <a:off x="0" y="-66675"/>
              <a:ext cx="1487015" cy="258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4" name="Group 18">
            <a:extLst>
              <a:ext uri="{FF2B5EF4-FFF2-40B4-BE49-F238E27FC236}">
                <a16:creationId xmlns:a16="http://schemas.microsoft.com/office/drawing/2014/main" id="{1D643AEE-2729-683F-CB39-6AC4FFC526DA}"/>
              </a:ext>
            </a:extLst>
          </p:cNvPr>
          <p:cNvGrpSpPr/>
          <p:nvPr/>
        </p:nvGrpSpPr>
        <p:grpSpPr>
          <a:xfrm rot="-156710">
            <a:off x="2074012" y="4748955"/>
            <a:ext cx="6879453" cy="764892"/>
            <a:chOff x="0" y="0"/>
            <a:chExt cx="1487015" cy="192666"/>
          </a:xfrm>
        </p:grpSpPr>
        <p:sp>
          <p:nvSpPr>
            <p:cNvPr id="85" name="Freeform 19">
              <a:extLst>
                <a:ext uri="{FF2B5EF4-FFF2-40B4-BE49-F238E27FC236}">
                  <a16:creationId xmlns:a16="http://schemas.microsoft.com/office/drawing/2014/main" id="{A0B60766-0523-115A-7CF6-BA884F4CB7CF}"/>
                </a:ext>
              </a:extLst>
            </p:cNvPr>
            <p:cNvSpPr/>
            <p:nvPr/>
          </p:nvSpPr>
          <p:spPr>
            <a:xfrm>
              <a:off x="0" y="0"/>
              <a:ext cx="1487015" cy="192666"/>
            </a:xfrm>
            <a:custGeom>
              <a:avLst/>
              <a:gdLst/>
              <a:ahLst/>
              <a:cxnLst/>
              <a:rect l="l" t="t" r="r" b="b"/>
              <a:pathLst>
                <a:path w="1487015" h="192666">
                  <a:moveTo>
                    <a:pt x="96333" y="0"/>
                  </a:moveTo>
                  <a:lnTo>
                    <a:pt x="1390682" y="0"/>
                  </a:lnTo>
                  <a:cubicBezTo>
                    <a:pt x="1443885" y="0"/>
                    <a:pt x="1487015" y="43130"/>
                    <a:pt x="1487015" y="96333"/>
                  </a:cubicBezTo>
                  <a:lnTo>
                    <a:pt x="1487015" y="96333"/>
                  </a:lnTo>
                  <a:cubicBezTo>
                    <a:pt x="1487015" y="149536"/>
                    <a:pt x="1443885" y="192666"/>
                    <a:pt x="1390682" y="192666"/>
                  </a:cubicBezTo>
                  <a:lnTo>
                    <a:pt x="96333" y="192666"/>
                  </a:lnTo>
                  <a:cubicBezTo>
                    <a:pt x="43130" y="192666"/>
                    <a:pt x="0" y="149536"/>
                    <a:pt x="0" y="96333"/>
                  </a:cubicBezTo>
                  <a:lnTo>
                    <a:pt x="0" y="96333"/>
                  </a:lnTo>
                  <a:cubicBezTo>
                    <a:pt x="0" y="43130"/>
                    <a:pt x="43130" y="0"/>
                    <a:pt x="96333" y="0"/>
                  </a:cubicBezTo>
                  <a:close/>
                </a:path>
              </a:pathLst>
            </a:custGeom>
            <a:solidFill>
              <a:srgbClr val="2E2C2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TextBox 20">
              <a:extLst>
                <a:ext uri="{FF2B5EF4-FFF2-40B4-BE49-F238E27FC236}">
                  <a16:creationId xmlns:a16="http://schemas.microsoft.com/office/drawing/2014/main" id="{879798AD-F18C-1B8F-E4A6-60B72AD64DDB}"/>
                </a:ext>
              </a:extLst>
            </p:cNvPr>
            <p:cNvSpPr txBox="1"/>
            <p:nvPr/>
          </p:nvSpPr>
          <p:spPr>
            <a:xfrm>
              <a:off x="0" y="-66675"/>
              <a:ext cx="1487015" cy="2593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7" name="Group 21">
            <a:extLst>
              <a:ext uri="{FF2B5EF4-FFF2-40B4-BE49-F238E27FC236}">
                <a16:creationId xmlns:a16="http://schemas.microsoft.com/office/drawing/2014/main" id="{B62E42D8-B051-14D4-26CD-6759D88B96AA}"/>
              </a:ext>
            </a:extLst>
          </p:cNvPr>
          <p:cNvGrpSpPr/>
          <p:nvPr/>
        </p:nvGrpSpPr>
        <p:grpSpPr>
          <a:xfrm rot="78524">
            <a:off x="2049368" y="6136657"/>
            <a:ext cx="6873233" cy="706750"/>
            <a:chOff x="0" y="0"/>
            <a:chExt cx="1485670" cy="152766"/>
          </a:xfrm>
        </p:grpSpPr>
        <p:sp>
          <p:nvSpPr>
            <p:cNvPr id="88" name="Freeform 22">
              <a:extLst>
                <a:ext uri="{FF2B5EF4-FFF2-40B4-BE49-F238E27FC236}">
                  <a16:creationId xmlns:a16="http://schemas.microsoft.com/office/drawing/2014/main" id="{48FF1A50-0BB4-AAFC-EE8C-65F0AEB3A00D}"/>
                </a:ext>
              </a:extLst>
            </p:cNvPr>
            <p:cNvSpPr/>
            <p:nvPr/>
          </p:nvSpPr>
          <p:spPr>
            <a:xfrm>
              <a:off x="0" y="0"/>
              <a:ext cx="1485670" cy="152766"/>
            </a:xfrm>
            <a:custGeom>
              <a:avLst/>
              <a:gdLst/>
              <a:ahLst/>
              <a:cxnLst/>
              <a:rect l="l" t="t" r="r" b="b"/>
              <a:pathLst>
                <a:path w="1485670" h="152766">
                  <a:moveTo>
                    <a:pt x="76383" y="0"/>
                  </a:moveTo>
                  <a:lnTo>
                    <a:pt x="1409287" y="0"/>
                  </a:lnTo>
                  <a:cubicBezTo>
                    <a:pt x="1451472" y="0"/>
                    <a:pt x="1485670" y="34198"/>
                    <a:pt x="1485670" y="76383"/>
                  </a:cubicBezTo>
                  <a:lnTo>
                    <a:pt x="1485670" y="76383"/>
                  </a:lnTo>
                  <a:cubicBezTo>
                    <a:pt x="1485670" y="96641"/>
                    <a:pt x="1477623" y="116069"/>
                    <a:pt x="1463298" y="130394"/>
                  </a:cubicBezTo>
                  <a:cubicBezTo>
                    <a:pt x="1448974" y="144719"/>
                    <a:pt x="1429545" y="152766"/>
                    <a:pt x="1409287" y="152766"/>
                  </a:cubicBezTo>
                  <a:lnTo>
                    <a:pt x="76383" y="152766"/>
                  </a:lnTo>
                  <a:cubicBezTo>
                    <a:pt x="56125" y="152766"/>
                    <a:pt x="36697" y="144719"/>
                    <a:pt x="22372" y="130394"/>
                  </a:cubicBezTo>
                  <a:cubicBezTo>
                    <a:pt x="8047" y="116069"/>
                    <a:pt x="0" y="96641"/>
                    <a:pt x="0" y="76383"/>
                  </a:cubicBezTo>
                  <a:lnTo>
                    <a:pt x="0" y="76383"/>
                  </a:lnTo>
                  <a:cubicBezTo>
                    <a:pt x="0" y="56125"/>
                    <a:pt x="8047" y="36697"/>
                    <a:pt x="22372" y="22372"/>
                  </a:cubicBezTo>
                  <a:cubicBezTo>
                    <a:pt x="36697" y="8047"/>
                    <a:pt x="56125" y="0"/>
                    <a:pt x="76383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9" name="TextBox 23">
              <a:extLst>
                <a:ext uri="{FF2B5EF4-FFF2-40B4-BE49-F238E27FC236}">
                  <a16:creationId xmlns:a16="http://schemas.microsoft.com/office/drawing/2014/main" id="{D7AC4AF2-E234-DB56-7992-1094B8CFB795}"/>
                </a:ext>
              </a:extLst>
            </p:cNvPr>
            <p:cNvSpPr txBox="1"/>
            <p:nvPr/>
          </p:nvSpPr>
          <p:spPr>
            <a:xfrm>
              <a:off x="0" y="-66675"/>
              <a:ext cx="1485670" cy="219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0" name="Group 24">
            <a:extLst>
              <a:ext uri="{FF2B5EF4-FFF2-40B4-BE49-F238E27FC236}">
                <a16:creationId xmlns:a16="http://schemas.microsoft.com/office/drawing/2014/main" id="{E26D34F7-D6ED-02FF-6AC4-BDB9E85E2ED0}"/>
              </a:ext>
            </a:extLst>
          </p:cNvPr>
          <p:cNvGrpSpPr/>
          <p:nvPr/>
        </p:nvGrpSpPr>
        <p:grpSpPr>
          <a:xfrm rot="-114056">
            <a:off x="2052924" y="7440404"/>
            <a:ext cx="6879453" cy="761119"/>
            <a:chOff x="0" y="0"/>
            <a:chExt cx="1487015" cy="188242"/>
          </a:xfrm>
        </p:grpSpPr>
        <p:sp>
          <p:nvSpPr>
            <p:cNvPr id="91" name="Freeform 25">
              <a:extLst>
                <a:ext uri="{FF2B5EF4-FFF2-40B4-BE49-F238E27FC236}">
                  <a16:creationId xmlns:a16="http://schemas.microsoft.com/office/drawing/2014/main" id="{F8712C43-C47A-96F8-5058-BBF1F2AADE99}"/>
                </a:ext>
              </a:extLst>
            </p:cNvPr>
            <p:cNvSpPr/>
            <p:nvPr/>
          </p:nvSpPr>
          <p:spPr>
            <a:xfrm>
              <a:off x="0" y="0"/>
              <a:ext cx="1487015" cy="188242"/>
            </a:xfrm>
            <a:custGeom>
              <a:avLst/>
              <a:gdLst/>
              <a:ahLst/>
              <a:cxnLst/>
              <a:rect l="l" t="t" r="r" b="b"/>
              <a:pathLst>
                <a:path w="1487015" h="188242">
                  <a:moveTo>
                    <a:pt x="94121" y="0"/>
                  </a:moveTo>
                  <a:lnTo>
                    <a:pt x="1392894" y="0"/>
                  </a:lnTo>
                  <a:cubicBezTo>
                    <a:pt x="1444875" y="0"/>
                    <a:pt x="1487015" y="42139"/>
                    <a:pt x="1487015" y="94121"/>
                  </a:cubicBezTo>
                  <a:lnTo>
                    <a:pt x="1487015" y="94121"/>
                  </a:lnTo>
                  <a:cubicBezTo>
                    <a:pt x="1487015" y="146102"/>
                    <a:pt x="1444875" y="188242"/>
                    <a:pt x="1392894" y="188242"/>
                  </a:cubicBezTo>
                  <a:lnTo>
                    <a:pt x="94121" y="188242"/>
                  </a:lnTo>
                  <a:cubicBezTo>
                    <a:pt x="42139" y="188242"/>
                    <a:pt x="0" y="146102"/>
                    <a:pt x="0" y="94121"/>
                  </a:cubicBezTo>
                  <a:lnTo>
                    <a:pt x="0" y="94121"/>
                  </a:lnTo>
                  <a:cubicBezTo>
                    <a:pt x="0" y="42139"/>
                    <a:pt x="42139" y="0"/>
                    <a:pt x="94121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2" name="TextBox 26">
              <a:extLst>
                <a:ext uri="{FF2B5EF4-FFF2-40B4-BE49-F238E27FC236}">
                  <a16:creationId xmlns:a16="http://schemas.microsoft.com/office/drawing/2014/main" id="{A9CAC609-1944-631A-8D44-B8B7F3A38020}"/>
                </a:ext>
              </a:extLst>
            </p:cNvPr>
            <p:cNvSpPr txBox="1"/>
            <p:nvPr/>
          </p:nvSpPr>
          <p:spPr>
            <a:xfrm>
              <a:off x="0" y="-66675"/>
              <a:ext cx="1487015" cy="254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3" name="Group 27">
            <a:extLst>
              <a:ext uri="{FF2B5EF4-FFF2-40B4-BE49-F238E27FC236}">
                <a16:creationId xmlns:a16="http://schemas.microsoft.com/office/drawing/2014/main" id="{A06D639E-11AF-E527-97D1-47F6DB4A46B9}"/>
              </a:ext>
            </a:extLst>
          </p:cNvPr>
          <p:cNvGrpSpPr/>
          <p:nvPr/>
        </p:nvGrpSpPr>
        <p:grpSpPr>
          <a:xfrm rot="217107">
            <a:off x="2105870" y="8824212"/>
            <a:ext cx="6879453" cy="692364"/>
            <a:chOff x="0" y="0"/>
            <a:chExt cx="1487015" cy="192666"/>
          </a:xfrm>
        </p:grpSpPr>
        <p:sp>
          <p:nvSpPr>
            <p:cNvPr id="94" name="Freeform 28">
              <a:extLst>
                <a:ext uri="{FF2B5EF4-FFF2-40B4-BE49-F238E27FC236}">
                  <a16:creationId xmlns:a16="http://schemas.microsoft.com/office/drawing/2014/main" id="{74946583-52B5-E6AD-422C-E2F5FD4E5431}"/>
                </a:ext>
              </a:extLst>
            </p:cNvPr>
            <p:cNvSpPr/>
            <p:nvPr/>
          </p:nvSpPr>
          <p:spPr>
            <a:xfrm>
              <a:off x="0" y="0"/>
              <a:ext cx="1487015" cy="192666"/>
            </a:xfrm>
            <a:custGeom>
              <a:avLst/>
              <a:gdLst/>
              <a:ahLst/>
              <a:cxnLst/>
              <a:rect l="l" t="t" r="r" b="b"/>
              <a:pathLst>
                <a:path w="1487015" h="192666">
                  <a:moveTo>
                    <a:pt x="96333" y="0"/>
                  </a:moveTo>
                  <a:lnTo>
                    <a:pt x="1390682" y="0"/>
                  </a:lnTo>
                  <a:cubicBezTo>
                    <a:pt x="1443885" y="0"/>
                    <a:pt x="1487015" y="43130"/>
                    <a:pt x="1487015" y="96333"/>
                  </a:cubicBezTo>
                  <a:lnTo>
                    <a:pt x="1487015" y="96333"/>
                  </a:lnTo>
                  <a:cubicBezTo>
                    <a:pt x="1487015" y="149536"/>
                    <a:pt x="1443885" y="192666"/>
                    <a:pt x="1390682" y="192666"/>
                  </a:cubicBezTo>
                  <a:lnTo>
                    <a:pt x="96333" y="192666"/>
                  </a:lnTo>
                  <a:cubicBezTo>
                    <a:pt x="43130" y="192666"/>
                    <a:pt x="0" y="149536"/>
                    <a:pt x="0" y="96333"/>
                  </a:cubicBezTo>
                  <a:lnTo>
                    <a:pt x="0" y="96333"/>
                  </a:lnTo>
                  <a:cubicBezTo>
                    <a:pt x="0" y="43130"/>
                    <a:pt x="43130" y="0"/>
                    <a:pt x="96333" y="0"/>
                  </a:cubicBezTo>
                  <a:close/>
                </a:path>
              </a:pathLst>
            </a:custGeom>
            <a:solidFill>
              <a:srgbClr val="2E2C2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5" name="TextBox 29">
              <a:extLst>
                <a:ext uri="{FF2B5EF4-FFF2-40B4-BE49-F238E27FC236}">
                  <a16:creationId xmlns:a16="http://schemas.microsoft.com/office/drawing/2014/main" id="{F408357C-E960-7DFD-659B-5D42364C0E4F}"/>
                </a:ext>
              </a:extLst>
            </p:cNvPr>
            <p:cNvSpPr txBox="1"/>
            <p:nvPr/>
          </p:nvSpPr>
          <p:spPr>
            <a:xfrm>
              <a:off x="0" y="-66675"/>
              <a:ext cx="1487015" cy="2593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6" name="Freeform 30">
            <a:extLst>
              <a:ext uri="{FF2B5EF4-FFF2-40B4-BE49-F238E27FC236}">
                <a16:creationId xmlns:a16="http://schemas.microsoft.com/office/drawing/2014/main" id="{B133A181-0660-F529-FE3B-9EEFB1AAEB0E}"/>
              </a:ext>
            </a:extLst>
          </p:cNvPr>
          <p:cNvSpPr/>
          <p:nvPr/>
        </p:nvSpPr>
        <p:spPr>
          <a:xfrm>
            <a:off x="16758629" y="92583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7" name="TextBox 31">
            <a:extLst>
              <a:ext uri="{FF2B5EF4-FFF2-40B4-BE49-F238E27FC236}">
                <a16:creationId xmlns:a16="http://schemas.microsoft.com/office/drawing/2014/main" id="{477204E0-A3B1-A2E3-D427-27A6F99C28BD}"/>
              </a:ext>
            </a:extLst>
          </p:cNvPr>
          <p:cNvSpPr txBox="1"/>
          <p:nvPr/>
        </p:nvSpPr>
        <p:spPr>
          <a:xfrm>
            <a:off x="2468739" y="544513"/>
            <a:ext cx="1407822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1B1919"/>
                </a:solidFill>
                <a:latin typeface="Anton"/>
                <a:ea typeface="Anton"/>
                <a:cs typeface="Anton"/>
                <a:sym typeface="Anton"/>
              </a:rPr>
              <a:t>Ce que nous vous proposons</a:t>
            </a:r>
          </a:p>
        </p:txBody>
      </p:sp>
      <p:sp>
        <p:nvSpPr>
          <p:cNvPr id="98" name="TextBox 32">
            <a:extLst>
              <a:ext uri="{FF2B5EF4-FFF2-40B4-BE49-F238E27FC236}">
                <a16:creationId xmlns:a16="http://schemas.microsoft.com/office/drawing/2014/main" id="{AACE2933-A06A-A768-9F98-C96A556628A7}"/>
              </a:ext>
            </a:extLst>
          </p:cNvPr>
          <p:cNvSpPr txBox="1"/>
          <p:nvPr/>
        </p:nvSpPr>
        <p:spPr>
          <a:xfrm>
            <a:off x="1028700" y="2088328"/>
            <a:ext cx="1303188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1.</a:t>
            </a:r>
          </a:p>
        </p:txBody>
      </p:sp>
      <p:sp>
        <p:nvSpPr>
          <p:cNvPr id="99" name="TextBox 33">
            <a:extLst>
              <a:ext uri="{FF2B5EF4-FFF2-40B4-BE49-F238E27FC236}">
                <a16:creationId xmlns:a16="http://schemas.microsoft.com/office/drawing/2014/main" id="{8314AC94-88A3-2610-6654-4579ABC7E3C7}"/>
              </a:ext>
            </a:extLst>
          </p:cNvPr>
          <p:cNvSpPr txBox="1"/>
          <p:nvPr/>
        </p:nvSpPr>
        <p:spPr>
          <a:xfrm>
            <a:off x="918668" y="3421035"/>
            <a:ext cx="948041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2.</a:t>
            </a:r>
          </a:p>
        </p:txBody>
      </p:sp>
      <p:sp>
        <p:nvSpPr>
          <p:cNvPr id="100" name="TextBox 34">
            <a:extLst>
              <a:ext uri="{FF2B5EF4-FFF2-40B4-BE49-F238E27FC236}">
                <a16:creationId xmlns:a16="http://schemas.microsoft.com/office/drawing/2014/main" id="{FBB30C4F-20E4-9B69-8C3D-E7C06B60A5DA}"/>
              </a:ext>
            </a:extLst>
          </p:cNvPr>
          <p:cNvSpPr txBox="1"/>
          <p:nvPr/>
        </p:nvSpPr>
        <p:spPr>
          <a:xfrm>
            <a:off x="918669" y="4753742"/>
            <a:ext cx="948040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3.</a:t>
            </a:r>
          </a:p>
        </p:txBody>
      </p:sp>
      <p:sp>
        <p:nvSpPr>
          <p:cNvPr id="101" name="TextBox 35">
            <a:extLst>
              <a:ext uri="{FF2B5EF4-FFF2-40B4-BE49-F238E27FC236}">
                <a16:creationId xmlns:a16="http://schemas.microsoft.com/office/drawing/2014/main" id="{59426380-8555-EE93-8DDA-3725F7B51D68}"/>
              </a:ext>
            </a:extLst>
          </p:cNvPr>
          <p:cNvSpPr txBox="1"/>
          <p:nvPr/>
        </p:nvSpPr>
        <p:spPr>
          <a:xfrm>
            <a:off x="928666" y="6086449"/>
            <a:ext cx="1086321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4.</a:t>
            </a:r>
          </a:p>
        </p:txBody>
      </p:sp>
      <p:sp>
        <p:nvSpPr>
          <p:cNvPr id="102" name="TextBox 36">
            <a:extLst>
              <a:ext uri="{FF2B5EF4-FFF2-40B4-BE49-F238E27FC236}">
                <a16:creationId xmlns:a16="http://schemas.microsoft.com/office/drawing/2014/main" id="{09F95D39-CFFF-1D19-9377-CDC8167A7D3D}"/>
              </a:ext>
            </a:extLst>
          </p:cNvPr>
          <p:cNvSpPr txBox="1"/>
          <p:nvPr/>
        </p:nvSpPr>
        <p:spPr>
          <a:xfrm>
            <a:off x="928666" y="7419155"/>
            <a:ext cx="857869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5.</a:t>
            </a:r>
          </a:p>
        </p:txBody>
      </p:sp>
      <p:sp>
        <p:nvSpPr>
          <p:cNvPr id="103" name="TextBox 37">
            <a:extLst>
              <a:ext uri="{FF2B5EF4-FFF2-40B4-BE49-F238E27FC236}">
                <a16:creationId xmlns:a16="http://schemas.microsoft.com/office/drawing/2014/main" id="{C731D6A1-8160-6F94-34E9-04009C474FBC}"/>
              </a:ext>
            </a:extLst>
          </p:cNvPr>
          <p:cNvSpPr txBox="1"/>
          <p:nvPr/>
        </p:nvSpPr>
        <p:spPr>
          <a:xfrm>
            <a:off x="918669" y="8748604"/>
            <a:ext cx="932226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6.</a:t>
            </a:r>
          </a:p>
        </p:txBody>
      </p:sp>
      <p:sp>
        <p:nvSpPr>
          <p:cNvPr id="104" name="TextBox 38">
            <a:extLst>
              <a:ext uri="{FF2B5EF4-FFF2-40B4-BE49-F238E27FC236}">
                <a16:creationId xmlns:a16="http://schemas.microsoft.com/office/drawing/2014/main" id="{F2B13452-1326-CC87-37F9-318D66E70894}"/>
              </a:ext>
            </a:extLst>
          </p:cNvPr>
          <p:cNvSpPr txBox="1"/>
          <p:nvPr/>
        </p:nvSpPr>
        <p:spPr>
          <a:xfrm rot="-191812">
            <a:off x="2311948" y="2043939"/>
            <a:ext cx="6365687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Notre grand jeu : </a:t>
            </a:r>
            <a:r>
              <a:rPr lang="en-US" sz="3500" dirty="0" err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Hanquête</a:t>
            </a:r>
            <a:endParaRPr lang="en-US" sz="3500" dirty="0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05" name="TextBox 39">
            <a:extLst>
              <a:ext uri="{FF2B5EF4-FFF2-40B4-BE49-F238E27FC236}">
                <a16:creationId xmlns:a16="http://schemas.microsoft.com/office/drawing/2014/main" id="{2749E6D9-27B9-7511-236A-9777EE3E6B66}"/>
              </a:ext>
            </a:extLst>
          </p:cNvPr>
          <p:cNvSpPr txBox="1"/>
          <p:nvPr/>
        </p:nvSpPr>
        <p:spPr>
          <a:xfrm rot="101910">
            <a:off x="2363329" y="3517115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Sensibilisation aux handicaps</a:t>
            </a:r>
          </a:p>
        </p:txBody>
      </p:sp>
      <p:sp>
        <p:nvSpPr>
          <p:cNvPr id="106" name="TextBox 40">
            <a:extLst>
              <a:ext uri="{FF2B5EF4-FFF2-40B4-BE49-F238E27FC236}">
                <a16:creationId xmlns:a16="http://schemas.microsoft.com/office/drawing/2014/main" id="{96503881-9490-C032-5FC4-A6592569F454}"/>
              </a:ext>
            </a:extLst>
          </p:cNvPr>
          <p:cNvSpPr txBox="1"/>
          <p:nvPr/>
        </p:nvSpPr>
        <p:spPr>
          <a:xfrm rot="-156710">
            <a:off x="2306696" y="4886161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 dirty="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Nos ateliers</a:t>
            </a:r>
          </a:p>
        </p:txBody>
      </p:sp>
      <p:sp>
        <p:nvSpPr>
          <p:cNvPr id="107" name="TextBox 41">
            <a:extLst>
              <a:ext uri="{FF2B5EF4-FFF2-40B4-BE49-F238E27FC236}">
                <a16:creationId xmlns:a16="http://schemas.microsoft.com/office/drawing/2014/main" id="{5A3192C2-DADD-3BB3-A210-749FCF6C8489}"/>
              </a:ext>
            </a:extLst>
          </p:cNvPr>
          <p:cNvSpPr txBox="1"/>
          <p:nvPr/>
        </p:nvSpPr>
        <p:spPr>
          <a:xfrm rot="78524">
            <a:off x="2336903" y="6243650"/>
            <a:ext cx="6365687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Fêtons ensemble</a:t>
            </a:r>
          </a:p>
        </p:txBody>
      </p:sp>
      <p:sp>
        <p:nvSpPr>
          <p:cNvPr id="108" name="TextBox 42">
            <a:extLst>
              <a:ext uri="{FF2B5EF4-FFF2-40B4-BE49-F238E27FC236}">
                <a16:creationId xmlns:a16="http://schemas.microsoft.com/office/drawing/2014/main" id="{804F5F46-BAE4-7C54-4C2A-335290ACC7A0}"/>
              </a:ext>
            </a:extLst>
          </p:cNvPr>
          <p:cNvSpPr txBox="1"/>
          <p:nvPr/>
        </p:nvSpPr>
        <p:spPr>
          <a:xfrm rot="-114056">
            <a:off x="2292653" y="7579058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Nos expositions</a:t>
            </a:r>
          </a:p>
        </p:txBody>
      </p:sp>
      <p:sp>
        <p:nvSpPr>
          <p:cNvPr id="109" name="TextBox 43">
            <a:extLst>
              <a:ext uri="{FF2B5EF4-FFF2-40B4-BE49-F238E27FC236}">
                <a16:creationId xmlns:a16="http://schemas.microsoft.com/office/drawing/2014/main" id="{5B33CFF1-7E0E-4DB0-C03D-33A13F5E5B8E}"/>
              </a:ext>
            </a:extLst>
          </p:cNvPr>
          <p:cNvSpPr txBox="1"/>
          <p:nvPr/>
        </p:nvSpPr>
        <p:spPr>
          <a:xfrm rot="217107">
            <a:off x="2340212" y="8915813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 dirty="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Vos </a:t>
            </a:r>
            <a:r>
              <a:rPr lang="en-US" sz="3500" dirty="0" err="1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projets</a:t>
            </a:r>
            <a:r>
              <a:rPr lang="en-US" sz="3500" dirty="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 sur </a:t>
            </a:r>
            <a:r>
              <a:rPr lang="en-US" sz="3500" dirty="0" err="1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mesure</a:t>
            </a:r>
            <a:endParaRPr lang="en-US" sz="3500" dirty="0">
              <a:solidFill>
                <a:srgbClr val="F08D3C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928378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742069"/>
            <a:ext cx="3698512" cy="5287591"/>
            <a:chOff x="0" y="0"/>
            <a:chExt cx="974094" cy="13926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4094" cy="1392617"/>
            </a:xfrm>
            <a:custGeom>
              <a:avLst/>
              <a:gdLst/>
              <a:ahLst/>
              <a:cxnLst/>
              <a:rect l="l" t="t" r="r" b="b"/>
              <a:pathLst>
                <a:path w="974094" h="1392617">
                  <a:moveTo>
                    <a:pt x="90010" y="0"/>
                  </a:moveTo>
                  <a:lnTo>
                    <a:pt x="884084" y="0"/>
                  </a:lnTo>
                  <a:cubicBezTo>
                    <a:pt x="907956" y="0"/>
                    <a:pt x="930850" y="9483"/>
                    <a:pt x="947730" y="26363"/>
                  </a:cubicBezTo>
                  <a:cubicBezTo>
                    <a:pt x="964611" y="43243"/>
                    <a:pt x="974094" y="66138"/>
                    <a:pt x="974094" y="90010"/>
                  </a:cubicBezTo>
                  <a:lnTo>
                    <a:pt x="974094" y="1302607"/>
                  </a:lnTo>
                  <a:cubicBezTo>
                    <a:pt x="974094" y="1326479"/>
                    <a:pt x="964611" y="1349373"/>
                    <a:pt x="947730" y="1366253"/>
                  </a:cubicBezTo>
                  <a:cubicBezTo>
                    <a:pt x="930850" y="1383133"/>
                    <a:pt x="907956" y="1392617"/>
                    <a:pt x="884084" y="1392617"/>
                  </a:cubicBezTo>
                  <a:lnTo>
                    <a:pt x="90010" y="1392617"/>
                  </a:lnTo>
                  <a:cubicBezTo>
                    <a:pt x="66138" y="1392617"/>
                    <a:pt x="43243" y="1383133"/>
                    <a:pt x="26363" y="1366253"/>
                  </a:cubicBezTo>
                  <a:cubicBezTo>
                    <a:pt x="9483" y="1349373"/>
                    <a:pt x="0" y="1326479"/>
                    <a:pt x="0" y="1302607"/>
                  </a:cubicBezTo>
                  <a:lnTo>
                    <a:pt x="0" y="90010"/>
                  </a:lnTo>
                  <a:cubicBezTo>
                    <a:pt x="0" y="66138"/>
                    <a:pt x="9483" y="43243"/>
                    <a:pt x="26363" y="26363"/>
                  </a:cubicBezTo>
                  <a:cubicBezTo>
                    <a:pt x="43243" y="9483"/>
                    <a:pt x="66138" y="0"/>
                    <a:pt x="90010" y="0"/>
                  </a:cubicBezTo>
                  <a:close/>
                </a:path>
              </a:pathLst>
            </a:custGeom>
            <a:solidFill>
              <a:srgbClr val="F08D3C">
                <a:alpha val="55686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974094" cy="14402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863948"/>
            <a:ext cx="3698512" cy="3443195"/>
            <a:chOff x="0" y="0"/>
            <a:chExt cx="1078385" cy="10039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8385" cy="1003942"/>
            </a:xfrm>
            <a:custGeom>
              <a:avLst/>
              <a:gdLst/>
              <a:ahLst/>
              <a:cxnLst/>
              <a:rect l="l" t="t" r="r" b="b"/>
              <a:pathLst>
                <a:path w="1078385" h="1003942">
                  <a:moveTo>
                    <a:pt x="48145" y="0"/>
                  </a:moveTo>
                  <a:lnTo>
                    <a:pt x="1030241" y="0"/>
                  </a:lnTo>
                  <a:cubicBezTo>
                    <a:pt x="1043009" y="0"/>
                    <a:pt x="1055255" y="5072"/>
                    <a:pt x="1064284" y="14101"/>
                  </a:cubicBezTo>
                  <a:cubicBezTo>
                    <a:pt x="1073313" y="23130"/>
                    <a:pt x="1078385" y="35376"/>
                    <a:pt x="1078385" y="48145"/>
                  </a:cubicBezTo>
                  <a:lnTo>
                    <a:pt x="1078385" y="955797"/>
                  </a:lnTo>
                  <a:cubicBezTo>
                    <a:pt x="1078385" y="982387"/>
                    <a:pt x="1056830" y="1003942"/>
                    <a:pt x="1030241" y="1003942"/>
                  </a:cubicBezTo>
                  <a:lnTo>
                    <a:pt x="48145" y="1003942"/>
                  </a:lnTo>
                  <a:cubicBezTo>
                    <a:pt x="21555" y="1003942"/>
                    <a:pt x="0" y="982387"/>
                    <a:pt x="0" y="955797"/>
                  </a:cubicBezTo>
                  <a:lnTo>
                    <a:pt x="0" y="48145"/>
                  </a:lnTo>
                  <a:cubicBezTo>
                    <a:pt x="0" y="21555"/>
                    <a:pt x="21555" y="0"/>
                    <a:pt x="48145" y="0"/>
                  </a:cubicBezTo>
                  <a:close/>
                </a:path>
              </a:pathLst>
            </a:cu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206063" y="2863948"/>
            <a:ext cx="3698512" cy="5287591"/>
            <a:chOff x="0" y="0"/>
            <a:chExt cx="974094" cy="13926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74094" cy="1392617"/>
            </a:xfrm>
            <a:custGeom>
              <a:avLst/>
              <a:gdLst/>
              <a:ahLst/>
              <a:cxnLst/>
              <a:rect l="l" t="t" r="r" b="b"/>
              <a:pathLst>
                <a:path w="974094" h="1392617">
                  <a:moveTo>
                    <a:pt x="90010" y="0"/>
                  </a:moveTo>
                  <a:lnTo>
                    <a:pt x="884084" y="0"/>
                  </a:lnTo>
                  <a:cubicBezTo>
                    <a:pt x="907956" y="0"/>
                    <a:pt x="930850" y="9483"/>
                    <a:pt x="947730" y="26363"/>
                  </a:cubicBezTo>
                  <a:cubicBezTo>
                    <a:pt x="964611" y="43243"/>
                    <a:pt x="974094" y="66138"/>
                    <a:pt x="974094" y="90010"/>
                  </a:cubicBezTo>
                  <a:lnTo>
                    <a:pt x="974094" y="1302607"/>
                  </a:lnTo>
                  <a:cubicBezTo>
                    <a:pt x="974094" y="1326479"/>
                    <a:pt x="964611" y="1349373"/>
                    <a:pt x="947730" y="1366253"/>
                  </a:cubicBezTo>
                  <a:cubicBezTo>
                    <a:pt x="930850" y="1383133"/>
                    <a:pt x="907956" y="1392617"/>
                    <a:pt x="884084" y="1392617"/>
                  </a:cubicBezTo>
                  <a:lnTo>
                    <a:pt x="90010" y="1392617"/>
                  </a:lnTo>
                  <a:cubicBezTo>
                    <a:pt x="66138" y="1392617"/>
                    <a:pt x="43243" y="1383133"/>
                    <a:pt x="26363" y="1366253"/>
                  </a:cubicBezTo>
                  <a:cubicBezTo>
                    <a:pt x="9483" y="1349373"/>
                    <a:pt x="0" y="1326479"/>
                    <a:pt x="0" y="1302607"/>
                  </a:cubicBezTo>
                  <a:lnTo>
                    <a:pt x="0" y="90010"/>
                  </a:lnTo>
                  <a:cubicBezTo>
                    <a:pt x="0" y="66138"/>
                    <a:pt x="9483" y="43243"/>
                    <a:pt x="26363" y="26363"/>
                  </a:cubicBezTo>
                  <a:cubicBezTo>
                    <a:pt x="43243" y="9483"/>
                    <a:pt x="66138" y="0"/>
                    <a:pt x="90010" y="0"/>
                  </a:cubicBezTo>
                  <a:close/>
                </a:path>
              </a:pathLst>
            </a:custGeom>
            <a:solidFill>
              <a:srgbClr val="58C3E6">
                <a:alpha val="55686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74094" cy="14402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206063" y="5586465"/>
            <a:ext cx="3698512" cy="3443195"/>
            <a:chOff x="0" y="0"/>
            <a:chExt cx="1078385" cy="100394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78385" cy="1003942"/>
            </a:xfrm>
            <a:custGeom>
              <a:avLst/>
              <a:gdLst/>
              <a:ahLst/>
              <a:cxnLst/>
              <a:rect l="l" t="t" r="r" b="b"/>
              <a:pathLst>
                <a:path w="1078385" h="1003942">
                  <a:moveTo>
                    <a:pt x="48145" y="0"/>
                  </a:moveTo>
                  <a:lnTo>
                    <a:pt x="1030241" y="0"/>
                  </a:lnTo>
                  <a:cubicBezTo>
                    <a:pt x="1043009" y="0"/>
                    <a:pt x="1055255" y="5072"/>
                    <a:pt x="1064284" y="14101"/>
                  </a:cubicBezTo>
                  <a:cubicBezTo>
                    <a:pt x="1073313" y="23130"/>
                    <a:pt x="1078385" y="35376"/>
                    <a:pt x="1078385" y="48145"/>
                  </a:cubicBezTo>
                  <a:lnTo>
                    <a:pt x="1078385" y="955797"/>
                  </a:lnTo>
                  <a:cubicBezTo>
                    <a:pt x="1078385" y="982387"/>
                    <a:pt x="1056830" y="1003942"/>
                    <a:pt x="1030241" y="1003942"/>
                  </a:cubicBezTo>
                  <a:lnTo>
                    <a:pt x="48145" y="1003942"/>
                  </a:lnTo>
                  <a:cubicBezTo>
                    <a:pt x="21555" y="1003942"/>
                    <a:pt x="0" y="982387"/>
                    <a:pt x="0" y="955797"/>
                  </a:cubicBezTo>
                  <a:lnTo>
                    <a:pt x="0" y="48145"/>
                  </a:lnTo>
                  <a:cubicBezTo>
                    <a:pt x="0" y="21555"/>
                    <a:pt x="21555" y="0"/>
                    <a:pt x="48145" y="0"/>
                  </a:cubicBezTo>
                  <a:close/>
                </a:path>
              </a:pathLst>
            </a:cu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83425" y="3742069"/>
            <a:ext cx="3698512" cy="5287591"/>
            <a:chOff x="0" y="0"/>
            <a:chExt cx="974094" cy="13926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74094" cy="1392617"/>
            </a:xfrm>
            <a:custGeom>
              <a:avLst/>
              <a:gdLst/>
              <a:ahLst/>
              <a:cxnLst/>
              <a:rect l="l" t="t" r="r" b="b"/>
              <a:pathLst>
                <a:path w="974094" h="1392617">
                  <a:moveTo>
                    <a:pt x="90010" y="0"/>
                  </a:moveTo>
                  <a:lnTo>
                    <a:pt x="884084" y="0"/>
                  </a:lnTo>
                  <a:cubicBezTo>
                    <a:pt x="907956" y="0"/>
                    <a:pt x="930850" y="9483"/>
                    <a:pt x="947730" y="26363"/>
                  </a:cubicBezTo>
                  <a:cubicBezTo>
                    <a:pt x="964611" y="43243"/>
                    <a:pt x="974094" y="66138"/>
                    <a:pt x="974094" y="90010"/>
                  </a:cubicBezTo>
                  <a:lnTo>
                    <a:pt x="974094" y="1302607"/>
                  </a:lnTo>
                  <a:cubicBezTo>
                    <a:pt x="974094" y="1326479"/>
                    <a:pt x="964611" y="1349373"/>
                    <a:pt x="947730" y="1366253"/>
                  </a:cubicBezTo>
                  <a:cubicBezTo>
                    <a:pt x="930850" y="1383133"/>
                    <a:pt x="907956" y="1392617"/>
                    <a:pt x="884084" y="1392617"/>
                  </a:cubicBezTo>
                  <a:lnTo>
                    <a:pt x="90010" y="1392617"/>
                  </a:lnTo>
                  <a:cubicBezTo>
                    <a:pt x="66138" y="1392617"/>
                    <a:pt x="43243" y="1383133"/>
                    <a:pt x="26363" y="1366253"/>
                  </a:cubicBezTo>
                  <a:cubicBezTo>
                    <a:pt x="9483" y="1349373"/>
                    <a:pt x="0" y="1326479"/>
                    <a:pt x="0" y="1302607"/>
                  </a:cubicBezTo>
                  <a:lnTo>
                    <a:pt x="0" y="90010"/>
                  </a:lnTo>
                  <a:cubicBezTo>
                    <a:pt x="0" y="66138"/>
                    <a:pt x="9483" y="43243"/>
                    <a:pt x="26363" y="26363"/>
                  </a:cubicBezTo>
                  <a:cubicBezTo>
                    <a:pt x="43243" y="9483"/>
                    <a:pt x="66138" y="0"/>
                    <a:pt x="90010" y="0"/>
                  </a:cubicBezTo>
                  <a:close/>
                </a:path>
              </a:pathLst>
            </a:custGeom>
            <a:solidFill>
              <a:srgbClr val="F08D3C">
                <a:alpha val="55686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974094" cy="14402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383425" y="2863948"/>
            <a:ext cx="3698512" cy="3443195"/>
            <a:chOff x="0" y="0"/>
            <a:chExt cx="1078385" cy="100394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78385" cy="1003942"/>
            </a:xfrm>
            <a:custGeom>
              <a:avLst/>
              <a:gdLst/>
              <a:ahLst/>
              <a:cxnLst/>
              <a:rect l="l" t="t" r="r" b="b"/>
              <a:pathLst>
                <a:path w="1078385" h="1003942">
                  <a:moveTo>
                    <a:pt x="48145" y="0"/>
                  </a:moveTo>
                  <a:lnTo>
                    <a:pt x="1030241" y="0"/>
                  </a:lnTo>
                  <a:cubicBezTo>
                    <a:pt x="1043009" y="0"/>
                    <a:pt x="1055255" y="5072"/>
                    <a:pt x="1064284" y="14101"/>
                  </a:cubicBezTo>
                  <a:cubicBezTo>
                    <a:pt x="1073313" y="23130"/>
                    <a:pt x="1078385" y="35376"/>
                    <a:pt x="1078385" y="48145"/>
                  </a:cubicBezTo>
                  <a:lnTo>
                    <a:pt x="1078385" y="955797"/>
                  </a:lnTo>
                  <a:cubicBezTo>
                    <a:pt x="1078385" y="982387"/>
                    <a:pt x="1056830" y="1003942"/>
                    <a:pt x="1030241" y="1003942"/>
                  </a:cubicBezTo>
                  <a:lnTo>
                    <a:pt x="48145" y="1003942"/>
                  </a:lnTo>
                  <a:cubicBezTo>
                    <a:pt x="21555" y="1003942"/>
                    <a:pt x="0" y="982387"/>
                    <a:pt x="0" y="955797"/>
                  </a:cubicBezTo>
                  <a:lnTo>
                    <a:pt x="0" y="48145"/>
                  </a:lnTo>
                  <a:cubicBezTo>
                    <a:pt x="0" y="21555"/>
                    <a:pt x="21555" y="0"/>
                    <a:pt x="48145" y="0"/>
                  </a:cubicBezTo>
                  <a:close/>
                </a:path>
              </a:pathLst>
            </a:cu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560788" y="2863948"/>
            <a:ext cx="3698512" cy="5287591"/>
            <a:chOff x="0" y="0"/>
            <a:chExt cx="974094" cy="139261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74094" cy="1392617"/>
            </a:xfrm>
            <a:custGeom>
              <a:avLst/>
              <a:gdLst/>
              <a:ahLst/>
              <a:cxnLst/>
              <a:rect l="l" t="t" r="r" b="b"/>
              <a:pathLst>
                <a:path w="974094" h="1392617">
                  <a:moveTo>
                    <a:pt x="90010" y="0"/>
                  </a:moveTo>
                  <a:lnTo>
                    <a:pt x="884084" y="0"/>
                  </a:lnTo>
                  <a:cubicBezTo>
                    <a:pt x="907956" y="0"/>
                    <a:pt x="930850" y="9483"/>
                    <a:pt x="947730" y="26363"/>
                  </a:cubicBezTo>
                  <a:cubicBezTo>
                    <a:pt x="964611" y="43243"/>
                    <a:pt x="974094" y="66138"/>
                    <a:pt x="974094" y="90010"/>
                  </a:cubicBezTo>
                  <a:lnTo>
                    <a:pt x="974094" y="1302607"/>
                  </a:lnTo>
                  <a:cubicBezTo>
                    <a:pt x="974094" y="1326479"/>
                    <a:pt x="964611" y="1349373"/>
                    <a:pt x="947730" y="1366253"/>
                  </a:cubicBezTo>
                  <a:cubicBezTo>
                    <a:pt x="930850" y="1383133"/>
                    <a:pt x="907956" y="1392617"/>
                    <a:pt x="884084" y="1392617"/>
                  </a:cubicBezTo>
                  <a:lnTo>
                    <a:pt x="90010" y="1392617"/>
                  </a:lnTo>
                  <a:cubicBezTo>
                    <a:pt x="66138" y="1392617"/>
                    <a:pt x="43243" y="1383133"/>
                    <a:pt x="26363" y="1366253"/>
                  </a:cubicBezTo>
                  <a:cubicBezTo>
                    <a:pt x="9483" y="1349373"/>
                    <a:pt x="0" y="1326479"/>
                    <a:pt x="0" y="1302607"/>
                  </a:cubicBezTo>
                  <a:lnTo>
                    <a:pt x="0" y="90010"/>
                  </a:lnTo>
                  <a:cubicBezTo>
                    <a:pt x="0" y="66138"/>
                    <a:pt x="9483" y="43243"/>
                    <a:pt x="26363" y="26363"/>
                  </a:cubicBezTo>
                  <a:cubicBezTo>
                    <a:pt x="43243" y="9483"/>
                    <a:pt x="66138" y="0"/>
                    <a:pt x="90010" y="0"/>
                  </a:cubicBezTo>
                  <a:close/>
                </a:path>
              </a:pathLst>
            </a:custGeom>
            <a:solidFill>
              <a:srgbClr val="58C3E6">
                <a:alpha val="55686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974094" cy="14402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560788" y="5586465"/>
            <a:ext cx="3698512" cy="3443195"/>
            <a:chOff x="0" y="0"/>
            <a:chExt cx="1078385" cy="100394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78385" cy="1003942"/>
            </a:xfrm>
            <a:custGeom>
              <a:avLst/>
              <a:gdLst/>
              <a:ahLst/>
              <a:cxnLst/>
              <a:rect l="l" t="t" r="r" b="b"/>
              <a:pathLst>
                <a:path w="1078385" h="1003942">
                  <a:moveTo>
                    <a:pt x="48145" y="0"/>
                  </a:moveTo>
                  <a:lnTo>
                    <a:pt x="1030241" y="0"/>
                  </a:lnTo>
                  <a:cubicBezTo>
                    <a:pt x="1043009" y="0"/>
                    <a:pt x="1055255" y="5072"/>
                    <a:pt x="1064284" y="14101"/>
                  </a:cubicBezTo>
                  <a:cubicBezTo>
                    <a:pt x="1073313" y="23130"/>
                    <a:pt x="1078385" y="35376"/>
                    <a:pt x="1078385" y="48145"/>
                  </a:cubicBezTo>
                  <a:lnTo>
                    <a:pt x="1078385" y="955797"/>
                  </a:lnTo>
                  <a:cubicBezTo>
                    <a:pt x="1078385" y="982387"/>
                    <a:pt x="1056830" y="1003942"/>
                    <a:pt x="1030241" y="1003942"/>
                  </a:cubicBezTo>
                  <a:lnTo>
                    <a:pt x="48145" y="1003942"/>
                  </a:lnTo>
                  <a:cubicBezTo>
                    <a:pt x="21555" y="1003942"/>
                    <a:pt x="0" y="982387"/>
                    <a:pt x="0" y="955797"/>
                  </a:cubicBezTo>
                  <a:lnTo>
                    <a:pt x="0" y="48145"/>
                  </a:lnTo>
                  <a:cubicBezTo>
                    <a:pt x="0" y="21555"/>
                    <a:pt x="21555" y="0"/>
                    <a:pt x="48145" y="0"/>
                  </a:cubicBezTo>
                  <a:close/>
                </a:path>
              </a:pathLst>
            </a:cu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322202" y="7090624"/>
            <a:ext cx="31115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Durée : 02h30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575309" y="6744477"/>
            <a:ext cx="3314744" cy="171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81"/>
              </a:lnSpc>
            </a:pPr>
            <a:r>
              <a:rPr lang="en-US" sz="3272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Participants minimum : 10</a:t>
            </a:r>
          </a:p>
          <a:p>
            <a:pPr algn="ctr">
              <a:lnSpc>
                <a:spcPts val="4581"/>
              </a:lnSpc>
            </a:pPr>
            <a:r>
              <a:rPr lang="en-US" sz="3272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maximum : 20</a:t>
            </a:r>
          </a:p>
        </p:txBody>
      </p:sp>
      <p:sp>
        <p:nvSpPr>
          <p:cNvPr id="25" name="Freeform 25"/>
          <p:cNvSpPr/>
          <p:nvPr/>
        </p:nvSpPr>
        <p:spPr>
          <a:xfrm>
            <a:off x="11224030" y="7628469"/>
            <a:ext cx="2336758" cy="2640795"/>
          </a:xfrm>
          <a:custGeom>
            <a:avLst/>
            <a:gdLst/>
            <a:ahLst/>
            <a:cxnLst/>
            <a:rect l="l" t="t" r="r" b="b"/>
            <a:pathLst>
              <a:path w="2336758" h="2640795">
                <a:moveTo>
                  <a:pt x="0" y="0"/>
                </a:moveTo>
                <a:lnTo>
                  <a:pt x="2336758" y="0"/>
                </a:lnTo>
                <a:lnTo>
                  <a:pt x="2336758" y="2640795"/>
                </a:lnTo>
                <a:lnTo>
                  <a:pt x="0" y="2640795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6" name="Freeform 26"/>
          <p:cNvSpPr/>
          <p:nvPr/>
        </p:nvSpPr>
        <p:spPr>
          <a:xfrm rot="-1239994">
            <a:off x="1997611" y="1064966"/>
            <a:ext cx="2108509" cy="2135528"/>
          </a:xfrm>
          <a:custGeom>
            <a:avLst/>
            <a:gdLst/>
            <a:ahLst/>
            <a:cxnLst/>
            <a:rect l="l" t="t" r="r" b="b"/>
            <a:pathLst>
              <a:path w="2108509" h="2135528">
                <a:moveTo>
                  <a:pt x="0" y="0"/>
                </a:moveTo>
                <a:lnTo>
                  <a:pt x="2108508" y="0"/>
                </a:lnTo>
                <a:lnTo>
                  <a:pt x="2108508" y="2135528"/>
                </a:lnTo>
                <a:lnTo>
                  <a:pt x="0" y="213552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7" name="AutoShape 27"/>
          <p:cNvSpPr/>
          <p:nvPr/>
        </p:nvSpPr>
        <p:spPr>
          <a:xfrm>
            <a:off x="3051865" y="1388648"/>
            <a:ext cx="8191148" cy="1132500"/>
          </a:xfrm>
          <a:prstGeom prst="line">
            <a:avLst/>
          </a:prstGeom>
          <a:ln w="38100" cap="rnd">
            <a:solidFill>
              <a:srgbClr val="EB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28" name="AutoShape 28"/>
          <p:cNvSpPr/>
          <p:nvPr/>
        </p:nvSpPr>
        <p:spPr>
          <a:xfrm flipV="1">
            <a:off x="-2145458" y="1388648"/>
            <a:ext cx="5197323" cy="2115213"/>
          </a:xfrm>
          <a:prstGeom prst="line">
            <a:avLst/>
          </a:prstGeom>
          <a:ln w="38100" cap="rnd">
            <a:solidFill>
              <a:srgbClr val="EB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31" name="Freeform 31"/>
          <p:cNvSpPr/>
          <p:nvPr/>
        </p:nvSpPr>
        <p:spPr>
          <a:xfrm rot="-1228639">
            <a:off x="14162290" y="729217"/>
            <a:ext cx="1847080" cy="1870749"/>
          </a:xfrm>
          <a:custGeom>
            <a:avLst/>
            <a:gdLst/>
            <a:ahLst/>
            <a:cxnLst/>
            <a:rect l="l" t="t" r="r" b="b"/>
            <a:pathLst>
              <a:path w="1847080" h="1870749">
                <a:moveTo>
                  <a:pt x="0" y="0"/>
                </a:moveTo>
                <a:lnTo>
                  <a:pt x="1847080" y="0"/>
                </a:lnTo>
                <a:lnTo>
                  <a:pt x="1847080" y="1870749"/>
                </a:lnTo>
                <a:lnTo>
                  <a:pt x="0" y="1870749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2" name="AutoShape 32"/>
          <p:cNvSpPr/>
          <p:nvPr/>
        </p:nvSpPr>
        <p:spPr>
          <a:xfrm>
            <a:off x="14980433" y="1028700"/>
            <a:ext cx="4579816" cy="834640"/>
          </a:xfrm>
          <a:prstGeom prst="line">
            <a:avLst/>
          </a:prstGeom>
          <a:ln w="38100" cap="rnd">
            <a:solidFill>
              <a:srgbClr val="EB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33" name="AutoShape 33"/>
          <p:cNvSpPr/>
          <p:nvPr/>
        </p:nvSpPr>
        <p:spPr>
          <a:xfrm flipH="1">
            <a:off x="11254258" y="1028700"/>
            <a:ext cx="3753984" cy="1476950"/>
          </a:xfrm>
          <a:prstGeom prst="line">
            <a:avLst/>
          </a:prstGeom>
          <a:ln w="38100" cap="rnd">
            <a:solidFill>
              <a:srgbClr val="EB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34" name="Freeform 34"/>
          <p:cNvSpPr/>
          <p:nvPr/>
        </p:nvSpPr>
        <p:spPr>
          <a:xfrm rot="-812532">
            <a:off x="14581345" y="1977463"/>
            <a:ext cx="1306939" cy="409508"/>
          </a:xfrm>
          <a:custGeom>
            <a:avLst/>
            <a:gdLst/>
            <a:ahLst/>
            <a:cxnLst/>
            <a:rect l="l" t="t" r="r" b="b"/>
            <a:pathLst>
              <a:path w="1306939" h="409508">
                <a:moveTo>
                  <a:pt x="0" y="0"/>
                </a:moveTo>
                <a:lnTo>
                  <a:pt x="1306939" y="0"/>
                </a:lnTo>
                <a:lnTo>
                  <a:pt x="1306939" y="409507"/>
                </a:lnTo>
                <a:lnTo>
                  <a:pt x="0" y="409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5" name="Freeform 35"/>
          <p:cNvSpPr/>
          <p:nvPr/>
        </p:nvSpPr>
        <p:spPr>
          <a:xfrm>
            <a:off x="7644606" y="9181775"/>
            <a:ext cx="909445" cy="923965"/>
          </a:xfrm>
          <a:custGeom>
            <a:avLst/>
            <a:gdLst/>
            <a:ahLst/>
            <a:cxnLst/>
            <a:rect l="l" t="t" r="r" b="b"/>
            <a:pathLst>
              <a:path w="909445" h="923965">
                <a:moveTo>
                  <a:pt x="0" y="0"/>
                </a:moveTo>
                <a:lnTo>
                  <a:pt x="909445" y="0"/>
                </a:lnTo>
                <a:lnTo>
                  <a:pt x="909445" y="923965"/>
                </a:lnTo>
                <a:lnTo>
                  <a:pt x="0" y="923965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6" name="Freeform 36"/>
          <p:cNvSpPr/>
          <p:nvPr/>
        </p:nvSpPr>
        <p:spPr>
          <a:xfrm>
            <a:off x="5513655" y="9194898"/>
            <a:ext cx="667487" cy="910842"/>
          </a:xfrm>
          <a:custGeom>
            <a:avLst/>
            <a:gdLst/>
            <a:ahLst/>
            <a:cxnLst/>
            <a:rect l="l" t="t" r="r" b="b"/>
            <a:pathLst>
              <a:path w="667487" h="910842">
                <a:moveTo>
                  <a:pt x="0" y="0"/>
                </a:moveTo>
                <a:lnTo>
                  <a:pt x="667487" y="0"/>
                </a:lnTo>
                <a:lnTo>
                  <a:pt x="667487" y="910842"/>
                </a:lnTo>
                <a:lnTo>
                  <a:pt x="0" y="910842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7" name="Freeform 37"/>
          <p:cNvSpPr/>
          <p:nvPr/>
        </p:nvSpPr>
        <p:spPr>
          <a:xfrm>
            <a:off x="6503285" y="9143361"/>
            <a:ext cx="817470" cy="1013916"/>
          </a:xfrm>
          <a:custGeom>
            <a:avLst/>
            <a:gdLst/>
            <a:ahLst/>
            <a:cxnLst/>
            <a:rect l="l" t="t" r="r" b="b"/>
            <a:pathLst>
              <a:path w="817470" h="1013916">
                <a:moveTo>
                  <a:pt x="0" y="0"/>
                </a:moveTo>
                <a:lnTo>
                  <a:pt x="817471" y="0"/>
                </a:lnTo>
                <a:lnTo>
                  <a:pt x="817471" y="1013916"/>
                </a:lnTo>
                <a:lnTo>
                  <a:pt x="0" y="1013916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8" name="TextBox 38"/>
          <p:cNvSpPr txBox="1"/>
          <p:nvPr/>
        </p:nvSpPr>
        <p:spPr>
          <a:xfrm>
            <a:off x="5632944" y="510182"/>
            <a:ext cx="7042654" cy="863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>
                <a:solidFill>
                  <a:srgbClr val="1B1919"/>
                </a:solidFill>
                <a:latin typeface="Anton"/>
                <a:ea typeface="Anton"/>
                <a:cs typeface="Anton"/>
                <a:sym typeface="Anton"/>
              </a:rPr>
              <a:t>Notre grand jeu : </a:t>
            </a:r>
            <a:r>
              <a:rPr lang="en-US" sz="5000" dirty="0" err="1">
                <a:solidFill>
                  <a:srgbClr val="1B1919"/>
                </a:solidFill>
                <a:latin typeface="Anton"/>
                <a:ea typeface="Anton"/>
                <a:cs typeface="Anton"/>
                <a:sym typeface="Anton"/>
              </a:rPr>
              <a:t>Hanquête</a:t>
            </a:r>
            <a:endParaRPr lang="en-US" sz="5000" dirty="0">
              <a:solidFill>
                <a:srgbClr val="1B1919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5499564" y="3432667"/>
            <a:ext cx="3111508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Lieu : Station H ou dans votre entreprise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604858" y="3432667"/>
            <a:ext cx="3610372" cy="171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81"/>
              </a:lnSpc>
            </a:pPr>
            <a:r>
              <a:rPr lang="en-US" sz="3272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Budget </a:t>
            </a:r>
            <a:r>
              <a:rPr lang="en-US" sz="3272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indicatif</a:t>
            </a:r>
            <a:r>
              <a:rPr lang="en-US" sz="3272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: </a:t>
            </a:r>
          </a:p>
          <a:p>
            <a:pPr algn="ctr">
              <a:lnSpc>
                <a:spcPts val="4581"/>
              </a:lnSpc>
            </a:pPr>
            <a:r>
              <a:rPr lang="en-US" sz="3272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à </a:t>
            </a:r>
            <a:r>
              <a:rPr lang="en-US" sz="3272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partir</a:t>
            </a:r>
            <a:r>
              <a:rPr lang="en-US" sz="3272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de 400 €HT</a:t>
            </a:r>
          </a:p>
          <a:p>
            <a:pPr algn="ctr">
              <a:lnSpc>
                <a:spcPts val="4581"/>
              </a:lnSpc>
            </a:pPr>
            <a:r>
              <a:rPr lang="en-US" sz="3272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Jusqu’à</a:t>
            </a:r>
            <a:r>
              <a:rPr lang="en-US" sz="3272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700 €HT</a:t>
            </a:r>
          </a:p>
        </p:txBody>
      </p:sp>
      <p:sp>
        <p:nvSpPr>
          <p:cNvPr id="41" name="TextBox 41"/>
          <p:cNvSpPr txBox="1"/>
          <p:nvPr/>
        </p:nvSpPr>
        <p:spPr>
          <a:xfrm rot="-806608">
            <a:off x="2041929" y="1606207"/>
            <a:ext cx="2109453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Jeu destiné à casser les préjugés </a:t>
            </a:r>
          </a:p>
        </p:txBody>
      </p:sp>
      <p:sp>
        <p:nvSpPr>
          <p:cNvPr id="42" name="TextBox 42"/>
          <p:cNvSpPr txBox="1"/>
          <p:nvPr/>
        </p:nvSpPr>
        <p:spPr>
          <a:xfrm rot="-806608">
            <a:off x="14489170" y="1142861"/>
            <a:ext cx="1302129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et les codes du handicap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25287" y="9424894"/>
            <a:ext cx="426660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Entreprises déjà accompagnées </a:t>
            </a:r>
          </a:p>
        </p:txBody>
      </p:sp>
      <p:sp>
        <p:nvSpPr>
          <p:cNvPr id="44" name="Freeform 44"/>
          <p:cNvSpPr/>
          <p:nvPr/>
        </p:nvSpPr>
        <p:spPr>
          <a:xfrm>
            <a:off x="16758629" y="92583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5" name="TextBox 32">
            <a:extLst>
              <a:ext uri="{FF2B5EF4-FFF2-40B4-BE49-F238E27FC236}">
                <a16:creationId xmlns:a16="http://schemas.microsoft.com/office/drawing/2014/main" id="{22AA503F-9400-9327-884F-B713070A559C}"/>
              </a:ext>
            </a:extLst>
          </p:cNvPr>
          <p:cNvSpPr txBox="1"/>
          <p:nvPr/>
        </p:nvSpPr>
        <p:spPr>
          <a:xfrm>
            <a:off x="4862061" y="449356"/>
            <a:ext cx="1303188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1.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9AC77871-5B2D-7C17-1DF3-025660A410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19550" y="1840811"/>
            <a:ext cx="652329" cy="682811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1CF728F2-5C1C-0CA2-32C9-74A83A7CB45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075442" y="8682641"/>
            <a:ext cx="3584759" cy="3615241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4FCC14B6-AC99-785A-EAAF-18004A9A9C6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2890" y="8481604"/>
            <a:ext cx="737680" cy="7132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C17039-21CF-D46E-00C0-3B6FA6DD9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AutoShape 4">
            <a:extLst>
              <a:ext uri="{FF2B5EF4-FFF2-40B4-BE49-F238E27FC236}">
                <a16:creationId xmlns:a16="http://schemas.microsoft.com/office/drawing/2014/main" id="{92776B1E-97CB-FC47-64EA-1B4008F593D4}"/>
              </a:ext>
            </a:extLst>
          </p:cNvPr>
          <p:cNvSpPr/>
          <p:nvPr/>
        </p:nvSpPr>
        <p:spPr>
          <a:xfrm flipH="1" flipV="1">
            <a:off x="2998501" y="5207104"/>
            <a:ext cx="5715940" cy="2452923"/>
          </a:xfrm>
          <a:prstGeom prst="line">
            <a:avLst/>
          </a:prstGeom>
          <a:ln w="76200" cap="flat">
            <a:solidFill>
              <a:srgbClr val="9F151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5" name="AutoShape 2">
            <a:extLst>
              <a:ext uri="{FF2B5EF4-FFF2-40B4-BE49-F238E27FC236}">
                <a16:creationId xmlns:a16="http://schemas.microsoft.com/office/drawing/2014/main" id="{CE0765EB-CDDA-1AA5-6B13-B52F2FE2C8E6}"/>
              </a:ext>
            </a:extLst>
          </p:cNvPr>
          <p:cNvSpPr/>
          <p:nvPr/>
        </p:nvSpPr>
        <p:spPr>
          <a:xfrm flipV="1">
            <a:off x="8050242" y="0"/>
            <a:ext cx="4178561" cy="2792724"/>
          </a:xfrm>
          <a:prstGeom prst="line">
            <a:avLst/>
          </a:prstGeom>
          <a:ln w="76200" cap="flat">
            <a:solidFill>
              <a:srgbClr val="9F151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6" name="AutoShape 3">
            <a:extLst>
              <a:ext uri="{FF2B5EF4-FFF2-40B4-BE49-F238E27FC236}">
                <a16:creationId xmlns:a16="http://schemas.microsoft.com/office/drawing/2014/main" id="{79AC7D8B-2C43-5123-D74E-3E3E3EA1110D}"/>
              </a:ext>
            </a:extLst>
          </p:cNvPr>
          <p:cNvSpPr/>
          <p:nvPr/>
        </p:nvSpPr>
        <p:spPr>
          <a:xfrm flipH="1">
            <a:off x="9815646" y="3038880"/>
            <a:ext cx="11054822" cy="5371717"/>
          </a:xfrm>
          <a:prstGeom prst="line">
            <a:avLst/>
          </a:prstGeom>
          <a:ln w="76200" cap="flat">
            <a:solidFill>
              <a:srgbClr val="9F151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7" name="AutoShape 5">
            <a:extLst>
              <a:ext uri="{FF2B5EF4-FFF2-40B4-BE49-F238E27FC236}">
                <a16:creationId xmlns:a16="http://schemas.microsoft.com/office/drawing/2014/main" id="{B4678E37-C7F7-8543-977B-ABC0C2BD5450}"/>
              </a:ext>
            </a:extLst>
          </p:cNvPr>
          <p:cNvSpPr/>
          <p:nvPr/>
        </p:nvSpPr>
        <p:spPr>
          <a:xfrm>
            <a:off x="-354397" y="2597646"/>
            <a:ext cx="2750531" cy="1556449"/>
          </a:xfrm>
          <a:prstGeom prst="line">
            <a:avLst/>
          </a:prstGeom>
          <a:ln w="76200" cap="flat">
            <a:solidFill>
              <a:srgbClr val="9F151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grpSp>
        <p:nvGrpSpPr>
          <p:cNvPr id="48" name="Group 6">
            <a:extLst>
              <a:ext uri="{FF2B5EF4-FFF2-40B4-BE49-F238E27FC236}">
                <a16:creationId xmlns:a16="http://schemas.microsoft.com/office/drawing/2014/main" id="{7EC40A72-22B7-78A2-82C8-B34E8E96FC0F}"/>
              </a:ext>
            </a:extLst>
          </p:cNvPr>
          <p:cNvGrpSpPr/>
          <p:nvPr/>
        </p:nvGrpSpPr>
        <p:grpSpPr>
          <a:xfrm>
            <a:off x="1028700" y="1008401"/>
            <a:ext cx="7874635" cy="2030479"/>
            <a:chOff x="0" y="0"/>
            <a:chExt cx="2073978" cy="534776"/>
          </a:xfrm>
        </p:grpSpPr>
        <p:sp>
          <p:nvSpPr>
            <p:cNvPr id="49" name="Freeform 7">
              <a:extLst>
                <a:ext uri="{FF2B5EF4-FFF2-40B4-BE49-F238E27FC236}">
                  <a16:creationId xmlns:a16="http://schemas.microsoft.com/office/drawing/2014/main" id="{3EE80E84-E6AB-B6FE-B1B5-E27308944C5B}"/>
                </a:ext>
              </a:extLst>
            </p:cNvPr>
            <p:cNvSpPr/>
            <p:nvPr/>
          </p:nvSpPr>
          <p:spPr>
            <a:xfrm>
              <a:off x="0" y="0"/>
              <a:ext cx="2073978" cy="534776"/>
            </a:xfrm>
            <a:custGeom>
              <a:avLst/>
              <a:gdLst/>
              <a:ahLst/>
              <a:cxnLst/>
              <a:rect l="l" t="t" r="r" b="b"/>
              <a:pathLst>
                <a:path w="2073978" h="534776">
                  <a:moveTo>
                    <a:pt x="0" y="0"/>
                  </a:moveTo>
                  <a:lnTo>
                    <a:pt x="2073978" y="0"/>
                  </a:lnTo>
                  <a:lnTo>
                    <a:pt x="2073978" y="534776"/>
                  </a:lnTo>
                  <a:lnTo>
                    <a:pt x="0" y="534776"/>
                  </a:ln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0" name="TextBox 8">
              <a:extLst>
                <a:ext uri="{FF2B5EF4-FFF2-40B4-BE49-F238E27FC236}">
                  <a16:creationId xmlns:a16="http://schemas.microsoft.com/office/drawing/2014/main" id="{0F3D026D-3493-CC79-F8F1-B4E04616D84D}"/>
                </a:ext>
              </a:extLst>
            </p:cNvPr>
            <p:cNvSpPr txBox="1"/>
            <p:nvPr/>
          </p:nvSpPr>
          <p:spPr>
            <a:xfrm>
              <a:off x="0" y="-38100"/>
              <a:ext cx="2073978" cy="5728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1" name="Group 9">
            <a:extLst>
              <a:ext uri="{FF2B5EF4-FFF2-40B4-BE49-F238E27FC236}">
                <a16:creationId xmlns:a16="http://schemas.microsoft.com/office/drawing/2014/main" id="{7DEE5A96-61EB-76F6-8A38-83F142AB82F1}"/>
              </a:ext>
            </a:extLst>
          </p:cNvPr>
          <p:cNvGrpSpPr/>
          <p:nvPr/>
        </p:nvGrpSpPr>
        <p:grpSpPr>
          <a:xfrm>
            <a:off x="1028700" y="7269821"/>
            <a:ext cx="7874635" cy="1988479"/>
            <a:chOff x="0" y="0"/>
            <a:chExt cx="2073978" cy="523715"/>
          </a:xfrm>
        </p:grpSpPr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D4F319E5-0BEB-DCD0-542B-ABDB54D6BEE2}"/>
                </a:ext>
              </a:extLst>
            </p:cNvPr>
            <p:cNvSpPr/>
            <p:nvPr/>
          </p:nvSpPr>
          <p:spPr>
            <a:xfrm>
              <a:off x="0" y="0"/>
              <a:ext cx="2073978" cy="523715"/>
            </a:xfrm>
            <a:custGeom>
              <a:avLst/>
              <a:gdLst/>
              <a:ahLst/>
              <a:cxnLst/>
              <a:rect l="l" t="t" r="r" b="b"/>
              <a:pathLst>
                <a:path w="2073978" h="523715">
                  <a:moveTo>
                    <a:pt x="0" y="0"/>
                  </a:moveTo>
                  <a:lnTo>
                    <a:pt x="2073978" y="0"/>
                  </a:lnTo>
                  <a:lnTo>
                    <a:pt x="2073978" y="523715"/>
                  </a:lnTo>
                  <a:lnTo>
                    <a:pt x="0" y="523715"/>
                  </a:ln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TextBox 11">
              <a:extLst>
                <a:ext uri="{FF2B5EF4-FFF2-40B4-BE49-F238E27FC236}">
                  <a16:creationId xmlns:a16="http://schemas.microsoft.com/office/drawing/2014/main" id="{7CB33FA1-F499-822B-611F-92A3093513B6}"/>
                </a:ext>
              </a:extLst>
            </p:cNvPr>
            <p:cNvSpPr txBox="1"/>
            <p:nvPr/>
          </p:nvSpPr>
          <p:spPr>
            <a:xfrm>
              <a:off x="0" y="-38100"/>
              <a:ext cx="2073978" cy="561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4" name="Group 12">
            <a:extLst>
              <a:ext uri="{FF2B5EF4-FFF2-40B4-BE49-F238E27FC236}">
                <a16:creationId xmlns:a16="http://schemas.microsoft.com/office/drawing/2014/main" id="{C1BDA055-C115-EC91-DFDF-B7C3CCCE61B0}"/>
              </a:ext>
            </a:extLst>
          </p:cNvPr>
          <p:cNvGrpSpPr/>
          <p:nvPr/>
        </p:nvGrpSpPr>
        <p:grpSpPr>
          <a:xfrm>
            <a:off x="9384665" y="7269821"/>
            <a:ext cx="7874635" cy="1988479"/>
            <a:chOff x="0" y="0"/>
            <a:chExt cx="2073978" cy="523715"/>
          </a:xfrm>
        </p:grpSpPr>
        <p:sp>
          <p:nvSpPr>
            <p:cNvPr id="55" name="Freeform 13">
              <a:extLst>
                <a:ext uri="{FF2B5EF4-FFF2-40B4-BE49-F238E27FC236}">
                  <a16:creationId xmlns:a16="http://schemas.microsoft.com/office/drawing/2014/main" id="{88B99FC2-D4D8-0369-C6DB-700BE66D5672}"/>
                </a:ext>
              </a:extLst>
            </p:cNvPr>
            <p:cNvSpPr/>
            <p:nvPr/>
          </p:nvSpPr>
          <p:spPr>
            <a:xfrm>
              <a:off x="0" y="0"/>
              <a:ext cx="2073978" cy="523715"/>
            </a:xfrm>
            <a:custGeom>
              <a:avLst/>
              <a:gdLst/>
              <a:ahLst/>
              <a:cxnLst/>
              <a:rect l="l" t="t" r="r" b="b"/>
              <a:pathLst>
                <a:path w="2073978" h="523715">
                  <a:moveTo>
                    <a:pt x="0" y="0"/>
                  </a:moveTo>
                  <a:lnTo>
                    <a:pt x="2073978" y="0"/>
                  </a:lnTo>
                  <a:lnTo>
                    <a:pt x="2073978" y="523715"/>
                  </a:lnTo>
                  <a:lnTo>
                    <a:pt x="0" y="523715"/>
                  </a:ln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TextBox 14">
              <a:extLst>
                <a:ext uri="{FF2B5EF4-FFF2-40B4-BE49-F238E27FC236}">
                  <a16:creationId xmlns:a16="http://schemas.microsoft.com/office/drawing/2014/main" id="{62FBB811-5B95-BF63-201C-51A5EF68D91A}"/>
                </a:ext>
              </a:extLst>
            </p:cNvPr>
            <p:cNvSpPr txBox="1"/>
            <p:nvPr/>
          </p:nvSpPr>
          <p:spPr>
            <a:xfrm>
              <a:off x="0" y="-38100"/>
              <a:ext cx="2073978" cy="561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7" name="Group 15">
            <a:extLst>
              <a:ext uri="{FF2B5EF4-FFF2-40B4-BE49-F238E27FC236}">
                <a16:creationId xmlns:a16="http://schemas.microsoft.com/office/drawing/2014/main" id="{3A852530-F336-B0EB-5DE1-A7713281F1D5}"/>
              </a:ext>
            </a:extLst>
          </p:cNvPr>
          <p:cNvGrpSpPr/>
          <p:nvPr/>
        </p:nvGrpSpPr>
        <p:grpSpPr>
          <a:xfrm>
            <a:off x="1028700" y="3795043"/>
            <a:ext cx="4457528" cy="2718614"/>
            <a:chOff x="0" y="0"/>
            <a:chExt cx="1173999" cy="716013"/>
          </a:xfrm>
        </p:grpSpPr>
        <p:sp>
          <p:nvSpPr>
            <p:cNvPr id="58" name="Freeform 16">
              <a:extLst>
                <a:ext uri="{FF2B5EF4-FFF2-40B4-BE49-F238E27FC236}">
                  <a16:creationId xmlns:a16="http://schemas.microsoft.com/office/drawing/2014/main" id="{9E79B321-5CE6-B93A-289D-FCF8E69A600E}"/>
                </a:ext>
              </a:extLst>
            </p:cNvPr>
            <p:cNvSpPr/>
            <p:nvPr/>
          </p:nvSpPr>
          <p:spPr>
            <a:xfrm>
              <a:off x="0" y="0"/>
              <a:ext cx="1173999" cy="716013"/>
            </a:xfrm>
            <a:custGeom>
              <a:avLst/>
              <a:gdLst/>
              <a:ahLst/>
              <a:cxnLst/>
              <a:rect l="l" t="t" r="r" b="b"/>
              <a:pathLst>
                <a:path w="1173999" h="716013">
                  <a:moveTo>
                    <a:pt x="0" y="0"/>
                  </a:moveTo>
                  <a:lnTo>
                    <a:pt x="1173999" y="0"/>
                  </a:lnTo>
                  <a:lnTo>
                    <a:pt x="1173999" y="716013"/>
                  </a:lnTo>
                  <a:lnTo>
                    <a:pt x="0" y="716013"/>
                  </a:ln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TextBox 17">
              <a:extLst>
                <a:ext uri="{FF2B5EF4-FFF2-40B4-BE49-F238E27FC236}">
                  <a16:creationId xmlns:a16="http://schemas.microsoft.com/office/drawing/2014/main" id="{0B5278E3-576C-8964-62CD-94948647066C}"/>
                </a:ext>
              </a:extLst>
            </p:cNvPr>
            <p:cNvSpPr txBox="1"/>
            <p:nvPr/>
          </p:nvSpPr>
          <p:spPr>
            <a:xfrm>
              <a:off x="0" y="-38100"/>
              <a:ext cx="1173999" cy="754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0" name="Group 18">
            <a:extLst>
              <a:ext uri="{FF2B5EF4-FFF2-40B4-BE49-F238E27FC236}">
                <a16:creationId xmlns:a16="http://schemas.microsoft.com/office/drawing/2014/main" id="{B163C638-FB2A-B76E-F827-1EE24CB2D27A}"/>
              </a:ext>
            </a:extLst>
          </p:cNvPr>
          <p:cNvGrpSpPr/>
          <p:nvPr/>
        </p:nvGrpSpPr>
        <p:grpSpPr>
          <a:xfrm>
            <a:off x="9384665" y="1008401"/>
            <a:ext cx="7871214" cy="2030479"/>
            <a:chOff x="0" y="0"/>
            <a:chExt cx="2073077" cy="534776"/>
          </a:xfrm>
        </p:grpSpPr>
        <p:sp>
          <p:nvSpPr>
            <p:cNvPr id="61" name="Freeform 19">
              <a:extLst>
                <a:ext uri="{FF2B5EF4-FFF2-40B4-BE49-F238E27FC236}">
                  <a16:creationId xmlns:a16="http://schemas.microsoft.com/office/drawing/2014/main" id="{E59292E4-F220-5AA1-A093-119282905321}"/>
                </a:ext>
              </a:extLst>
            </p:cNvPr>
            <p:cNvSpPr/>
            <p:nvPr/>
          </p:nvSpPr>
          <p:spPr>
            <a:xfrm>
              <a:off x="0" y="0"/>
              <a:ext cx="2073077" cy="534776"/>
            </a:xfrm>
            <a:custGeom>
              <a:avLst/>
              <a:gdLst/>
              <a:ahLst/>
              <a:cxnLst/>
              <a:rect l="l" t="t" r="r" b="b"/>
              <a:pathLst>
                <a:path w="2073077" h="534776">
                  <a:moveTo>
                    <a:pt x="0" y="0"/>
                  </a:moveTo>
                  <a:lnTo>
                    <a:pt x="2073077" y="0"/>
                  </a:lnTo>
                  <a:lnTo>
                    <a:pt x="2073077" y="534776"/>
                  </a:lnTo>
                  <a:lnTo>
                    <a:pt x="0" y="534776"/>
                  </a:ln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TextBox 20">
              <a:extLst>
                <a:ext uri="{FF2B5EF4-FFF2-40B4-BE49-F238E27FC236}">
                  <a16:creationId xmlns:a16="http://schemas.microsoft.com/office/drawing/2014/main" id="{FE670FA7-C1A0-AA05-F69A-65B7C0BA6D37}"/>
                </a:ext>
              </a:extLst>
            </p:cNvPr>
            <p:cNvSpPr txBox="1"/>
            <p:nvPr/>
          </p:nvSpPr>
          <p:spPr>
            <a:xfrm>
              <a:off x="0" y="-38100"/>
              <a:ext cx="2073077" cy="5728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3" name="Group 21">
            <a:extLst>
              <a:ext uri="{FF2B5EF4-FFF2-40B4-BE49-F238E27FC236}">
                <a16:creationId xmlns:a16="http://schemas.microsoft.com/office/drawing/2014/main" id="{540CAD61-1B2C-9421-71A5-6B351E7356D6}"/>
              </a:ext>
            </a:extLst>
          </p:cNvPr>
          <p:cNvGrpSpPr/>
          <p:nvPr/>
        </p:nvGrpSpPr>
        <p:grpSpPr>
          <a:xfrm>
            <a:off x="12803382" y="3795043"/>
            <a:ext cx="4452497" cy="2718614"/>
            <a:chOff x="0" y="0"/>
            <a:chExt cx="1172674" cy="716013"/>
          </a:xfrm>
        </p:grpSpPr>
        <p:sp>
          <p:nvSpPr>
            <p:cNvPr id="64" name="Freeform 22">
              <a:extLst>
                <a:ext uri="{FF2B5EF4-FFF2-40B4-BE49-F238E27FC236}">
                  <a16:creationId xmlns:a16="http://schemas.microsoft.com/office/drawing/2014/main" id="{21AB2F4B-7BE9-1204-2618-AD34FB52F0FA}"/>
                </a:ext>
              </a:extLst>
            </p:cNvPr>
            <p:cNvSpPr/>
            <p:nvPr/>
          </p:nvSpPr>
          <p:spPr>
            <a:xfrm>
              <a:off x="0" y="0"/>
              <a:ext cx="1172674" cy="716013"/>
            </a:xfrm>
            <a:custGeom>
              <a:avLst/>
              <a:gdLst/>
              <a:ahLst/>
              <a:cxnLst/>
              <a:rect l="l" t="t" r="r" b="b"/>
              <a:pathLst>
                <a:path w="1172674" h="716013">
                  <a:moveTo>
                    <a:pt x="0" y="0"/>
                  </a:moveTo>
                  <a:lnTo>
                    <a:pt x="1172674" y="0"/>
                  </a:lnTo>
                  <a:lnTo>
                    <a:pt x="1172674" y="716013"/>
                  </a:lnTo>
                  <a:lnTo>
                    <a:pt x="0" y="716013"/>
                  </a:ln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TextBox 23">
              <a:extLst>
                <a:ext uri="{FF2B5EF4-FFF2-40B4-BE49-F238E27FC236}">
                  <a16:creationId xmlns:a16="http://schemas.microsoft.com/office/drawing/2014/main" id="{6ED1E8CC-CB20-B2C1-3154-02DDE6E6F51C}"/>
                </a:ext>
              </a:extLst>
            </p:cNvPr>
            <p:cNvSpPr txBox="1"/>
            <p:nvPr/>
          </p:nvSpPr>
          <p:spPr>
            <a:xfrm>
              <a:off x="0" y="-38100"/>
              <a:ext cx="1172674" cy="754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6" name="Group 24">
            <a:extLst>
              <a:ext uri="{FF2B5EF4-FFF2-40B4-BE49-F238E27FC236}">
                <a16:creationId xmlns:a16="http://schemas.microsoft.com/office/drawing/2014/main" id="{E63988F2-C8E1-C480-CB2F-503030A0990F}"/>
              </a:ext>
            </a:extLst>
          </p:cNvPr>
          <p:cNvGrpSpPr/>
          <p:nvPr/>
        </p:nvGrpSpPr>
        <p:grpSpPr>
          <a:xfrm>
            <a:off x="2984409" y="429411"/>
            <a:ext cx="3649229" cy="784420"/>
            <a:chOff x="0" y="0"/>
            <a:chExt cx="788792" cy="169555"/>
          </a:xfrm>
        </p:grpSpPr>
        <p:sp>
          <p:nvSpPr>
            <p:cNvPr id="67" name="Freeform 25">
              <a:extLst>
                <a:ext uri="{FF2B5EF4-FFF2-40B4-BE49-F238E27FC236}">
                  <a16:creationId xmlns:a16="http://schemas.microsoft.com/office/drawing/2014/main" id="{7A585F94-EBF5-ECCE-46DA-B79EC0F9E228}"/>
                </a:ext>
              </a:extLst>
            </p:cNvPr>
            <p:cNvSpPr/>
            <p:nvPr/>
          </p:nvSpPr>
          <p:spPr>
            <a:xfrm>
              <a:off x="0" y="0"/>
              <a:ext cx="788792" cy="169555"/>
            </a:xfrm>
            <a:custGeom>
              <a:avLst/>
              <a:gdLst/>
              <a:ahLst/>
              <a:cxnLst/>
              <a:rect l="l" t="t" r="r" b="b"/>
              <a:pathLst>
                <a:path w="788792" h="169555">
                  <a:moveTo>
                    <a:pt x="84777" y="0"/>
                  </a:moveTo>
                  <a:lnTo>
                    <a:pt x="704015" y="0"/>
                  </a:lnTo>
                  <a:cubicBezTo>
                    <a:pt x="726499" y="0"/>
                    <a:pt x="748063" y="8932"/>
                    <a:pt x="763961" y="24831"/>
                  </a:cubicBezTo>
                  <a:cubicBezTo>
                    <a:pt x="779860" y="40730"/>
                    <a:pt x="788792" y="62293"/>
                    <a:pt x="788792" y="84777"/>
                  </a:cubicBezTo>
                  <a:lnTo>
                    <a:pt x="788792" y="84777"/>
                  </a:lnTo>
                  <a:cubicBezTo>
                    <a:pt x="788792" y="131599"/>
                    <a:pt x="750836" y="169555"/>
                    <a:pt x="704015" y="169555"/>
                  </a:cubicBezTo>
                  <a:lnTo>
                    <a:pt x="84777" y="169555"/>
                  </a:lnTo>
                  <a:cubicBezTo>
                    <a:pt x="37956" y="169555"/>
                    <a:pt x="0" y="131599"/>
                    <a:pt x="0" y="84777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TextBox 26">
              <a:extLst>
                <a:ext uri="{FF2B5EF4-FFF2-40B4-BE49-F238E27FC236}">
                  <a16:creationId xmlns:a16="http://schemas.microsoft.com/office/drawing/2014/main" id="{AF1A47D5-00D7-8CC9-B514-A818B1A4CFA7}"/>
                </a:ext>
              </a:extLst>
            </p:cNvPr>
            <p:cNvSpPr txBox="1"/>
            <p:nvPr/>
          </p:nvSpPr>
          <p:spPr>
            <a:xfrm>
              <a:off x="0" y="-66675"/>
              <a:ext cx="788792" cy="2362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3" name="Freeform 31">
            <a:extLst>
              <a:ext uri="{FF2B5EF4-FFF2-40B4-BE49-F238E27FC236}">
                <a16:creationId xmlns:a16="http://schemas.microsoft.com/office/drawing/2014/main" id="{48FA5C7C-D6A6-B60D-AAF9-4694293CF9F5}"/>
              </a:ext>
            </a:extLst>
          </p:cNvPr>
          <p:cNvSpPr/>
          <p:nvPr/>
        </p:nvSpPr>
        <p:spPr>
          <a:xfrm flipH="1">
            <a:off x="690113" y="8378253"/>
            <a:ext cx="1476007" cy="1365307"/>
          </a:xfrm>
          <a:custGeom>
            <a:avLst/>
            <a:gdLst/>
            <a:ahLst/>
            <a:cxnLst/>
            <a:rect l="l" t="t" r="r" b="b"/>
            <a:pathLst>
              <a:path w="1476007" h="1365307">
                <a:moveTo>
                  <a:pt x="1476007" y="0"/>
                </a:moveTo>
                <a:lnTo>
                  <a:pt x="0" y="0"/>
                </a:lnTo>
                <a:lnTo>
                  <a:pt x="0" y="1365307"/>
                </a:lnTo>
                <a:lnTo>
                  <a:pt x="1476007" y="1365307"/>
                </a:lnTo>
                <a:lnTo>
                  <a:pt x="147600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4" name="TextBox 32">
            <a:extLst>
              <a:ext uri="{FF2B5EF4-FFF2-40B4-BE49-F238E27FC236}">
                <a16:creationId xmlns:a16="http://schemas.microsoft.com/office/drawing/2014/main" id="{DE219316-801D-EB02-D99E-6FF8EBAB20B0}"/>
              </a:ext>
            </a:extLst>
          </p:cNvPr>
          <p:cNvSpPr txBox="1"/>
          <p:nvPr/>
        </p:nvSpPr>
        <p:spPr>
          <a:xfrm>
            <a:off x="1272904" y="701521"/>
            <a:ext cx="6875145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3199" dirty="0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Le concept</a:t>
            </a:r>
          </a:p>
        </p:txBody>
      </p:sp>
      <p:sp>
        <p:nvSpPr>
          <p:cNvPr id="75" name="TextBox 33">
            <a:extLst>
              <a:ext uri="{FF2B5EF4-FFF2-40B4-BE49-F238E27FC236}">
                <a16:creationId xmlns:a16="http://schemas.microsoft.com/office/drawing/2014/main" id="{B2B4FBA4-E97C-7F10-3DB9-714F2B25CD80}"/>
              </a:ext>
            </a:extLst>
          </p:cNvPr>
          <p:cNvSpPr txBox="1"/>
          <p:nvPr/>
        </p:nvSpPr>
        <p:spPr>
          <a:xfrm>
            <a:off x="1109630" y="1394109"/>
            <a:ext cx="7712774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Hanquête est un serious game qui mêle enquête, réflexion d’équipe et jeux visant à sensibiliser aux handicaps. Vos collaborateurs deviennent des enquêteur·rice·s.</a:t>
            </a:r>
          </a:p>
        </p:txBody>
      </p:sp>
      <p:sp>
        <p:nvSpPr>
          <p:cNvPr id="76" name="Freeform 34">
            <a:extLst>
              <a:ext uri="{FF2B5EF4-FFF2-40B4-BE49-F238E27FC236}">
                <a16:creationId xmlns:a16="http://schemas.microsoft.com/office/drawing/2014/main" id="{97EA0514-BF76-D71D-0496-ED34907A3D6A}"/>
              </a:ext>
            </a:extLst>
          </p:cNvPr>
          <p:cNvSpPr/>
          <p:nvPr/>
        </p:nvSpPr>
        <p:spPr>
          <a:xfrm>
            <a:off x="7975621" y="4251622"/>
            <a:ext cx="2336758" cy="2883464"/>
          </a:xfrm>
          <a:custGeom>
            <a:avLst/>
            <a:gdLst/>
            <a:ahLst/>
            <a:cxnLst/>
            <a:rect l="l" t="t" r="r" b="b"/>
            <a:pathLst>
              <a:path w="2336758" h="2883464">
                <a:moveTo>
                  <a:pt x="0" y="0"/>
                </a:moveTo>
                <a:lnTo>
                  <a:pt x="2336758" y="0"/>
                </a:lnTo>
                <a:lnTo>
                  <a:pt x="2336758" y="2883463"/>
                </a:lnTo>
                <a:lnTo>
                  <a:pt x="0" y="288346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77" name="TextBox 35">
            <a:extLst>
              <a:ext uri="{FF2B5EF4-FFF2-40B4-BE49-F238E27FC236}">
                <a16:creationId xmlns:a16="http://schemas.microsoft.com/office/drawing/2014/main" id="{780C5853-3C68-AB62-79C1-D04113E3DA31}"/>
              </a:ext>
            </a:extLst>
          </p:cNvPr>
          <p:cNvSpPr txBox="1"/>
          <p:nvPr/>
        </p:nvSpPr>
        <p:spPr>
          <a:xfrm>
            <a:off x="5576790" y="3394075"/>
            <a:ext cx="7134419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1B1919"/>
                </a:solidFill>
                <a:latin typeface="Anton"/>
                <a:ea typeface="Anton"/>
                <a:cs typeface="Anton"/>
                <a:sym typeface="Anton"/>
              </a:rPr>
              <a:t>Concrètement qu’est-ce qu’Hanquête ?</a:t>
            </a:r>
          </a:p>
        </p:txBody>
      </p:sp>
      <p:grpSp>
        <p:nvGrpSpPr>
          <p:cNvPr id="78" name="Group 36">
            <a:extLst>
              <a:ext uri="{FF2B5EF4-FFF2-40B4-BE49-F238E27FC236}">
                <a16:creationId xmlns:a16="http://schemas.microsoft.com/office/drawing/2014/main" id="{0A991D53-0BF0-B8C0-6B66-556E9EA8663F}"/>
              </a:ext>
            </a:extLst>
          </p:cNvPr>
          <p:cNvGrpSpPr/>
          <p:nvPr/>
        </p:nvGrpSpPr>
        <p:grpSpPr>
          <a:xfrm>
            <a:off x="11428603" y="470101"/>
            <a:ext cx="3649229" cy="784420"/>
            <a:chOff x="0" y="0"/>
            <a:chExt cx="788792" cy="169555"/>
          </a:xfrm>
        </p:grpSpPr>
        <p:sp>
          <p:nvSpPr>
            <p:cNvPr id="79" name="Freeform 37">
              <a:extLst>
                <a:ext uri="{FF2B5EF4-FFF2-40B4-BE49-F238E27FC236}">
                  <a16:creationId xmlns:a16="http://schemas.microsoft.com/office/drawing/2014/main" id="{335CD156-A2D4-EEB6-2BCF-D52339F30EEE}"/>
                </a:ext>
              </a:extLst>
            </p:cNvPr>
            <p:cNvSpPr/>
            <p:nvPr/>
          </p:nvSpPr>
          <p:spPr>
            <a:xfrm>
              <a:off x="0" y="0"/>
              <a:ext cx="788792" cy="169555"/>
            </a:xfrm>
            <a:custGeom>
              <a:avLst/>
              <a:gdLst/>
              <a:ahLst/>
              <a:cxnLst/>
              <a:rect l="l" t="t" r="r" b="b"/>
              <a:pathLst>
                <a:path w="788792" h="169555">
                  <a:moveTo>
                    <a:pt x="84777" y="0"/>
                  </a:moveTo>
                  <a:lnTo>
                    <a:pt x="704015" y="0"/>
                  </a:lnTo>
                  <a:cubicBezTo>
                    <a:pt x="726499" y="0"/>
                    <a:pt x="748063" y="8932"/>
                    <a:pt x="763961" y="24831"/>
                  </a:cubicBezTo>
                  <a:cubicBezTo>
                    <a:pt x="779860" y="40730"/>
                    <a:pt x="788792" y="62293"/>
                    <a:pt x="788792" y="84777"/>
                  </a:cubicBezTo>
                  <a:lnTo>
                    <a:pt x="788792" y="84777"/>
                  </a:lnTo>
                  <a:cubicBezTo>
                    <a:pt x="788792" y="131599"/>
                    <a:pt x="750836" y="169555"/>
                    <a:pt x="704015" y="169555"/>
                  </a:cubicBezTo>
                  <a:lnTo>
                    <a:pt x="84777" y="169555"/>
                  </a:lnTo>
                  <a:cubicBezTo>
                    <a:pt x="37956" y="169555"/>
                    <a:pt x="0" y="131599"/>
                    <a:pt x="0" y="84777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0" name="TextBox 38">
              <a:extLst>
                <a:ext uri="{FF2B5EF4-FFF2-40B4-BE49-F238E27FC236}">
                  <a16:creationId xmlns:a16="http://schemas.microsoft.com/office/drawing/2014/main" id="{15C28434-69D8-CD4C-6FDC-B84A3B31AF46}"/>
                </a:ext>
              </a:extLst>
            </p:cNvPr>
            <p:cNvSpPr txBox="1"/>
            <p:nvPr/>
          </p:nvSpPr>
          <p:spPr>
            <a:xfrm>
              <a:off x="0" y="-66675"/>
              <a:ext cx="788792" cy="2362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1" name="TextBox 39">
            <a:extLst>
              <a:ext uri="{FF2B5EF4-FFF2-40B4-BE49-F238E27FC236}">
                <a16:creationId xmlns:a16="http://schemas.microsoft.com/office/drawing/2014/main" id="{8012BAC7-5F25-0582-AB55-BEC462EE98F3}"/>
              </a:ext>
            </a:extLst>
          </p:cNvPr>
          <p:cNvSpPr txBox="1"/>
          <p:nvPr/>
        </p:nvSpPr>
        <p:spPr>
          <a:xfrm>
            <a:off x="9882699" y="713299"/>
            <a:ext cx="6875145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3199" dirty="0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Leur mission ?</a:t>
            </a:r>
          </a:p>
        </p:txBody>
      </p:sp>
      <p:sp>
        <p:nvSpPr>
          <p:cNvPr id="82" name="TextBox 40">
            <a:extLst>
              <a:ext uri="{FF2B5EF4-FFF2-40B4-BE49-F238E27FC236}">
                <a16:creationId xmlns:a16="http://schemas.microsoft.com/office/drawing/2014/main" id="{DBEEBDC4-C0B4-9BF5-6528-7C6316D4A6A4}"/>
              </a:ext>
            </a:extLst>
          </p:cNvPr>
          <p:cNvSpPr txBox="1"/>
          <p:nvPr/>
        </p:nvSpPr>
        <p:spPr>
          <a:xfrm>
            <a:off x="1588220" y="4501578"/>
            <a:ext cx="3377798" cy="1663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Séminaire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, CODIR,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sensibilisation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au handicap, team building, etc. </a:t>
            </a:r>
          </a:p>
        </p:txBody>
      </p:sp>
      <p:grpSp>
        <p:nvGrpSpPr>
          <p:cNvPr id="83" name="Group 41">
            <a:extLst>
              <a:ext uri="{FF2B5EF4-FFF2-40B4-BE49-F238E27FC236}">
                <a16:creationId xmlns:a16="http://schemas.microsoft.com/office/drawing/2014/main" id="{984FE224-31E5-F7BD-AC49-7CE61D314764}"/>
              </a:ext>
            </a:extLst>
          </p:cNvPr>
          <p:cNvGrpSpPr/>
          <p:nvPr/>
        </p:nvGrpSpPr>
        <p:grpSpPr>
          <a:xfrm>
            <a:off x="1432850" y="3402833"/>
            <a:ext cx="3649229" cy="784420"/>
            <a:chOff x="0" y="0"/>
            <a:chExt cx="788792" cy="169555"/>
          </a:xfrm>
        </p:grpSpPr>
        <p:sp>
          <p:nvSpPr>
            <p:cNvPr id="84" name="Freeform 42">
              <a:extLst>
                <a:ext uri="{FF2B5EF4-FFF2-40B4-BE49-F238E27FC236}">
                  <a16:creationId xmlns:a16="http://schemas.microsoft.com/office/drawing/2014/main" id="{AE338B40-2078-5D87-F006-D7A1EB229837}"/>
                </a:ext>
              </a:extLst>
            </p:cNvPr>
            <p:cNvSpPr/>
            <p:nvPr/>
          </p:nvSpPr>
          <p:spPr>
            <a:xfrm>
              <a:off x="0" y="0"/>
              <a:ext cx="788792" cy="169555"/>
            </a:xfrm>
            <a:custGeom>
              <a:avLst/>
              <a:gdLst/>
              <a:ahLst/>
              <a:cxnLst/>
              <a:rect l="l" t="t" r="r" b="b"/>
              <a:pathLst>
                <a:path w="788792" h="169555">
                  <a:moveTo>
                    <a:pt x="84777" y="0"/>
                  </a:moveTo>
                  <a:lnTo>
                    <a:pt x="704015" y="0"/>
                  </a:lnTo>
                  <a:cubicBezTo>
                    <a:pt x="726499" y="0"/>
                    <a:pt x="748063" y="8932"/>
                    <a:pt x="763961" y="24831"/>
                  </a:cubicBezTo>
                  <a:cubicBezTo>
                    <a:pt x="779860" y="40730"/>
                    <a:pt x="788792" y="62293"/>
                    <a:pt x="788792" y="84777"/>
                  </a:cubicBezTo>
                  <a:lnTo>
                    <a:pt x="788792" y="84777"/>
                  </a:lnTo>
                  <a:cubicBezTo>
                    <a:pt x="788792" y="131599"/>
                    <a:pt x="750836" y="169555"/>
                    <a:pt x="704015" y="169555"/>
                  </a:cubicBezTo>
                  <a:lnTo>
                    <a:pt x="84777" y="169555"/>
                  </a:lnTo>
                  <a:cubicBezTo>
                    <a:pt x="37956" y="169555"/>
                    <a:pt x="0" y="131599"/>
                    <a:pt x="0" y="84777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TextBox 43">
              <a:extLst>
                <a:ext uri="{FF2B5EF4-FFF2-40B4-BE49-F238E27FC236}">
                  <a16:creationId xmlns:a16="http://schemas.microsoft.com/office/drawing/2014/main" id="{434BEECB-13CF-E1A1-059F-2266C00590D3}"/>
                </a:ext>
              </a:extLst>
            </p:cNvPr>
            <p:cNvSpPr txBox="1"/>
            <p:nvPr/>
          </p:nvSpPr>
          <p:spPr>
            <a:xfrm>
              <a:off x="0" y="-66675"/>
              <a:ext cx="788792" cy="2362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6" name="Group 44">
            <a:extLst>
              <a:ext uri="{FF2B5EF4-FFF2-40B4-BE49-F238E27FC236}">
                <a16:creationId xmlns:a16="http://schemas.microsoft.com/office/drawing/2014/main" id="{85CFB765-A255-260A-05A3-D4EDFFCD60E3}"/>
              </a:ext>
            </a:extLst>
          </p:cNvPr>
          <p:cNvGrpSpPr/>
          <p:nvPr/>
        </p:nvGrpSpPr>
        <p:grpSpPr>
          <a:xfrm>
            <a:off x="13253218" y="3402833"/>
            <a:ext cx="3649229" cy="784420"/>
            <a:chOff x="0" y="0"/>
            <a:chExt cx="788792" cy="169555"/>
          </a:xfrm>
        </p:grpSpPr>
        <p:sp>
          <p:nvSpPr>
            <p:cNvPr id="87" name="Freeform 45">
              <a:extLst>
                <a:ext uri="{FF2B5EF4-FFF2-40B4-BE49-F238E27FC236}">
                  <a16:creationId xmlns:a16="http://schemas.microsoft.com/office/drawing/2014/main" id="{5DBC12B7-3AD8-922E-3B33-1D9AF4EDE466}"/>
                </a:ext>
              </a:extLst>
            </p:cNvPr>
            <p:cNvSpPr/>
            <p:nvPr/>
          </p:nvSpPr>
          <p:spPr>
            <a:xfrm>
              <a:off x="0" y="0"/>
              <a:ext cx="788792" cy="169555"/>
            </a:xfrm>
            <a:custGeom>
              <a:avLst/>
              <a:gdLst/>
              <a:ahLst/>
              <a:cxnLst/>
              <a:rect l="l" t="t" r="r" b="b"/>
              <a:pathLst>
                <a:path w="788792" h="169555">
                  <a:moveTo>
                    <a:pt x="84777" y="0"/>
                  </a:moveTo>
                  <a:lnTo>
                    <a:pt x="704015" y="0"/>
                  </a:lnTo>
                  <a:cubicBezTo>
                    <a:pt x="726499" y="0"/>
                    <a:pt x="748063" y="8932"/>
                    <a:pt x="763961" y="24831"/>
                  </a:cubicBezTo>
                  <a:cubicBezTo>
                    <a:pt x="779860" y="40730"/>
                    <a:pt x="788792" y="62293"/>
                    <a:pt x="788792" y="84777"/>
                  </a:cubicBezTo>
                  <a:lnTo>
                    <a:pt x="788792" y="84777"/>
                  </a:lnTo>
                  <a:cubicBezTo>
                    <a:pt x="788792" y="131599"/>
                    <a:pt x="750836" y="169555"/>
                    <a:pt x="704015" y="169555"/>
                  </a:cubicBezTo>
                  <a:lnTo>
                    <a:pt x="84777" y="169555"/>
                  </a:lnTo>
                  <a:cubicBezTo>
                    <a:pt x="37956" y="169555"/>
                    <a:pt x="0" y="131599"/>
                    <a:pt x="0" y="84777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TextBox 46">
              <a:extLst>
                <a:ext uri="{FF2B5EF4-FFF2-40B4-BE49-F238E27FC236}">
                  <a16:creationId xmlns:a16="http://schemas.microsoft.com/office/drawing/2014/main" id="{5BE6115C-6B08-0446-A904-F7DA53113131}"/>
                </a:ext>
              </a:extLst>
            </p:cNvPr>
            <p:cNvSpPr txBox="1"/>
            <p:nvPr/>
          </p:nvSpPr>
          <p:spPr>
            <a:xfrm>
              <a:off x="0" y="-66675"/>
              <a:ext cx="788792" cy="2362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9" name="TextBox 47">
            <a:extLst>
              <a:ext uri="{FF2B5EF4-FFF2-40B4-BE49-F238E27FC236}">
                <a16:creationId xmlns:a16="http://schemas.microsoft.com/office/drawing/2014/main" id="{E9BC290A-03BB-0415-4FFF-FBABAD6040DA}"/>
              </a:ext>
            </a:extLst>
          </p:cNvPr>
          <p:cNvSpPr txBox="1"/>
          <p:nvPr/>
        </p:nvSpPr>
        <p:spPr>
          <a:xfrm>
            <a:off x="-160454" y="3675114"/>
            <a:ext cx="6875145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3199" dirty="0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Pour qui ?</a:t>
            </a:r>
          </a:p>
        </p:txBody>
      </p:sp>
      <p:grpSp>
        <p:nvGrpSpPr>
          <p:cNvPr id="90" name="Group 48">
            <a:extLst>
              <a:ext uri="{FF2B5EF4-FFF2-40B4-BE49-F238E27FC236}">
                <a16:creationId xmlns:a16="http://schemas.microsoft.com/office/drawing/2014/main" id="{75C26F1E-C506-BE8B-921E-082C83D2E567}"/>
              </a:ext>
            </a:extLst>
          </p:cNvPr>
          <p:cNvGrpSpPr/>
          <p:nvPr/>
        </p:nvGrpSpPr>
        <p:grpSpPr>
          <a:xfrm>
            <a:off x="3041074" y="6875607"/>
            <a:ext cx="3649229" cy="784420"/>
            <a:chOff x="0" y="0"/>
            <a:chExt cx="788792" cy="169555"/>
          </a:xfrm>
        </p:grpSpPr>
        <p:sp>
          <p:nvSpPr>
            <p:cNvPr id="91" name="Freeform 49">
              <a:extLst>
                <a:ext uri="{FF2B5EF4-FFF2-40B4-BE49-F238E27FC236}">
                  <a16:creationId xmlns:a16="http://schemas.microsoft.com/office/drawing/2014/main" id="{3993728C-81A4-7538-4D6F-06B92E1FA526}"/>
                </a:ext>
              </a:extLst>
            </p:cNvPr>
            <p:cNvSpPr/>
            <p:nvPr/>
          </p:nvSpPr>
          <p:spPr>
            <a:xfrm>
              <a:off x="0" y="0"/>
              <a:ext cx="788792" cy="169555"/>
            </a:xfrm>
            <a:custGeom>
              <a:avLst/>
              <a:gdLst/>
              <a:ahLst/>
              <a:cxnLst/>
              <a:rect l="l" t="t" r="r" b="b"/>
              <a:pathLst>
                <a:path w="788792" h="169555">
                  <a:moveTo>
                    <a:pt x="84777" y="0"/>
                  </a:moveTo>
                  <a:lnTo>
                    <a:pt x="704015" y="0"/>
                  </a:lnTo>
                  <a:cubicBezTo>
                    <a:pt x="726499" y="0"/>
                    <a:pt x="748063" y="8932"/>
                    <a:pt x="763961" y="24831"/>
                  </a:cubicBezTo>
                  <a:cubicBezTo>
                    <a:pt x="779860" y="40730"/>
                    <a:pt x="788792" y="62293"/>
                    <a:pt x="788792" y="84777"/>
                  </a:cubicBezTo>
                  <a:lnTo>
                    <a:pt x="788792" y="84777"/>
                  </a:lnTo>
                  <a:cubicBezTo>
                    <a:pt x="788792" y="131599"/>
                    <a:pt x="750836" y="169555"/>
                    <a:pt x="704015" y="169555"/>
                  </a:cubicBezTo>
                  <a:lnTo>
                    <a:pt x="84777" y="169555"/>
                  </a:lnTo>
                  <a:cubicBezTo>
                    <a:pt x="37956" y="169555"/>
                    <a:pt x="0" y="131599"/>
                    <a:pt x="0" y="84777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2" name="TextBox 50">
              <a:extLst>
                <a:ext uri="{FF2B5EF4-FFF2-40B4-BE49-F238E27FC236}">
                  <a16:creationId xmlns:a16="http://schemas.microsoft.com/office/drawing/2014/main" id="{292D2BB3-9100-200C-D1F3-332EF538D681}"/>
                </a:ext>
              </a:extLst>
            </p:cNvPr>
            <p:cNvSpPr txBox="1"/>
            <p:nvPr/>
          </p:nvSpPr>
          <p:spPr>
            <a:xfrm>
              <a:off x="0" y="-66675"/>
              <a:ext cx="788792" cy="2362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3" name="TextBox 51">
            <a:extLst>
              <a:ext uri="{FF2B5EF4-FFF2-40B4-BE49-F238E27FC236}">
                <a16:creationId xmlns:a16="http://schemas.microsoft.com/office/drawing/2014/main" id="{E44468C7-805B-7162-1C7C-57D5F38F7CDD}"/>
              </a:ext>
            </a:extLst>
          </p:cNvPr>
          <p:cNvSpPr txBox="1"/>
          <p:nvPr/>
        </p:nvSpPr>
        <p:spPr>
          <a:xfrm>
            <a:off x="1428116" y="7093827"/>
            <a:ext cx="6875145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3199" dirty="0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Nombre de </a:t>
            </a:r>
            <a:r>
              <a:rPr lang="en-US" sz="3199" dirty="0" err="1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joueurs</a:t>
            </a:r>
            <a:endParaRPr lang="en-US" sz="3199" dirty="0">
              <a:solidFill>
                <a:schemeClr val="bg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grpSp>
        <p:nvGrpSpPr>
          <p:cNvPr id="94" name="Group 52">
            <a:extLst>
              <a:ext uri="{FF2B5EF4-FFF2-40B4-BE49-F238E27FC236}">
                <a16:creationId xmlns:a16="http://schemas.microsoft.com/office/drawing/2014/main" id="{6AB74C20-8A04-D073-A783-20E3E05CA428}"/>
              </a:ext>
            </a:extLst>
          </p:cNvPr>
          <p:cNvGrpSpPr/>
          <p:nvPr/>
        </p:nvGrpSpPr>
        <p:grpSpPr>
          <a:xfrm>
            <a:off x="11166894" y="6875607"/>
            <a:ext cx="4306756" cy="784420"/>
            <a:chOff x="0" y="0"/>
            <a:chExt cx="930919" cy="169555"/>
          </a:xfrm>
        </p:grpSpPr>
        <p:sp>
          <p:nvSpPr>
            <p:cNvPr id="95" name="Freeform 53">
              <a:extLst>
                <a:ext uri="{FF2B5EF4-FFF2-40B4-BE49-F238E27FC236}">
                  <a16:creationId xmlns:a16="http://schemas.microsoft.com/office/drawing/2014/main" id="{AF7CD0F2-F1F8-A253-F6CC-07851B9082E7}"/>
                </a:ext>
              </a:extLst>
            </p:cNvPr>
            <p:cNvSpPr/>
            <p:nvPr/>
          </p:nvSpPr>
          <p:spPr>
            <a:xfrm>
              <a:off x="0" y="0"/>
              <a:ext cx="930919" cy="169555"/>
            </a:xfrm>
            <a:custGeom>
              <a:avLst/>
              <a:gdLst/>
              <a:ahLst/>
              <a:cxnLst/>
              <a:rect l="l" t="t" r="r" b="b"/>
              <a:pathLst>
                <a:path w="930919" h="169555">
                  <a:moveTo>
                    <a:pt x="84777" y="0"/>
                  </a:moveTo>
                  <a:lnTo>
                    <a:pt x="846141" y="0"/>
                  </a:lnTo>
                  <a:cubicBezTo>
                    <a:pt x="892962" y="0"/>
                    <a:pt x="930919" y="37956"/>
                    <a:pt x="930919" y="84777"/>
                  </a:cubicBezTo>
                  <a:lnTo>
                    <a:pt x="930919" y="84777"/>
                  </a:lnTo>
                  <a:cubicBezTo>
                    <a:pt x="930919" y="107262"/>
                    <a:pt x="921987" y="128825"/>
                    <a:pt x="906088" y="144724"/>
                  </a:cubicBezTo>
                  <a:cubicBezTo>
                    <a:pt x="890189" y="160623"/>
                    <a:pt x="868626" y="169555"/>
                    <a:pt x="846141" y="169555"/>
                  </a:cubicBezTo>
                  <a:lnTo>
                    <a:pt x="84777" y="169555"/>
                  </a:lnTo>
                  <a:cubicBezTo>
                    <a:pt x="37956" y="169555"/>
                    <a:pt x="0" y="131599"/>
                    <a:pt x="0" y="84777"/>
                  </a:cubicBezTo>
                  <a:lnTo>
                    <a:pt x="0" y="84777"/>
                  </a:lnTo>
                  <a:cubicBezTo>
                    <a:pt x="0" y="37956"/>
                    <a:pt x="37956" y="0"/>
                    <a:pt x="84777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6" name="TextBox 54">
              <a:extLst>
                <a:ext uri="{FF2B5EF4-FFF2-40B4-BE49-F238E27FC236}">
                  <a16:creationId xmlns:a16="http://schemas.microsoft.com/office/drawing/2014/main" id="{1AB84E92-8FA8-FA19-9862-0E32750F6091}"/>
                </a:ext>
              </a:extLst>
            </p:cNvPr>
            <p:cNvSpPr txBox="1"/>
            <p:nvPr/>
          </p:nvSpPr>
          <p:spPr>
            <a:xfrm>
              <a:off x="0" y="-66675"/>
              <a:ext cx="930919" cy="2362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7" name="TextBox 55">
            <a:extLst>
              <a:ext uri="{FF2B5EF4-FFF2-40B4-BE49-F238E27FC236}">
                <a16:creationId xmlns:a16="http://schemas.microsoft.com/office/drawing/2014/main" id="{EA764C0E-DF61-A8FB-AF47-0D7A455D7FE6}"/>
              </a:ext>
            </a:extLst>
          </p:cNvPr>
          <p:cNvSpPr txBox="1"/>
          <p:nvPr/>
        </p:nvSpPr>
        <p:spPr>
          <a:xfrm>
            <a:off x="9882699" y="7149367"/>
            <a:ext cx="6875145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3199" dirty="0" err="1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Où</a:t>
            </a:r>
            <a:r>
              <a:rPr lang="en-US" sz="3199" dirty="0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 se </a:t>
            </a:r>
            <a:r>
              <a:rPr lang="en-US" sz="3199" dirty="0" err="1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déroule</a:t>
            </a:r>
            <a:r>
              <a:rPr lang="en-US" sz="3199" dirty="0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 le jeu ?</a:t>
            </a:r>
          </a:p>
        </p:txBody>
      </p:sp>
      <p:sp>
        <p:nvSpPr>
          <p:cNvPr id="98" name="TextBox 56">
            <a:extLst>
              <a:ext uri="{FF2B5EF4-FFF2-40B4-BE49-F238E27FC236}">
                <a16:creationId xmlns:a16="http://schemas.microsoft.com/office/drawing/2014/main" id="{C0EF02A2-5220-33B4-AE0C-D8FA184AB768}"/>
              </a:ext>
            </a:extLst>
          </p:cNvPr>
          <p:cNvSpPr txBox="1"/>
          <p:nvPr/>
        </p:nvSpPr>
        <p:spPr>
          <a:xfrm>
            <a:off x="13174167" y="4436683"/>
            <a:ext cx="3807329" cy="1663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Toutes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les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opportunités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sont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bonnes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pour faire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participer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vos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collaborateurs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partenaires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ou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clients</a:t>
            </a:r>
          </a:p>
        </p:txBody>
      </p:sp>
      <p:sp>
        <p:nvSpPr>
          <p:cNvPr id="99" name="TextBox 57">
            <a:extLst>
              <a:ext uri="{FF2B5EF4-FFF2-40B4-BE49-F238E27FC236}">
                <a16:creationId xmlns:a16="http://schemas.microsoft.com/office/drawing/2014/main" id="{3FD4657F-4444-D01C-A64F-3EBCB8261B2D}"/>
              </a:ext>
            </a:extLst>
          </p:cNvPr>
          <p:cNvSpPr txBox="1"/>
          <p:nvPr/>
        </p:nvSpPr>
        <p:spPr>
          <a:xfrm>
            <a:off x="9619183" y="1206896"/>
            <a:ext cx="7405599" cy="1663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Mener une investigation, résoudre des énigmes, relever des défis, déduire des informations et retrouver le coupable. Le tout dans une ambiance dynamique, collaborative et pleine de surprises.</a:t>
            </a:r>
          </a:p>
        </p:txBody>
      </p:sp>
      <p:sp>
        <p:nvSpPr>
          <p:cNvPr id="100" name="TextBox 58">
            <a:extLst>
              <a:ext uri="{FF2B5EF4-FFF2-40B4-BE49-F238E27FC236}">
                <a16:creationId xmlns:a16="http://schemas.microsoft.com/office/drawing/2014/main" id="{BF167D8C-EA3A-5AD1-FE30-4EB7A730591A}"/>
              </a:ext>
            </a:extLst>
          </p:cNvPr>
          <p:cNvSpPr txBox="1"/>
          <p:nvPr/>
        </p:nvSpPr>
        <p:spPr>
          <a:xfrm>
            <a:off x="11640258" y="3675115"/>
            <a:ext cx="6875145" cy="41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3199" dirty="0" err="1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Quelles</a:t>
            </a:r>
            <a:r>
              <a:rPr lang="en-US" sz="3199" dirty="0">
                <a:solidFill>
                  <a:schemeClr val="bg1"/>
                </a:solidFill>
                <a:latin typeface="Anton"/>
                <a:ea typeface="Anton"/>
                <a:cs typeface="Anton"/>
                <a:sym typeface="Anton"/>
              </a:rPr>
              <a:t> occasions ?</a:t>
            </a:r>
          </a:p>
        </p:txBody>
      </p:sp>
      <p:sp>
        <p:nvSpPr>
          <p:cNvPr id="101" name="TextBox 59">
            <a:extLst>
              <a:ext uri="{FF2B5EF4-FFF2-40B4-BE49-F238E27FC236}">
                <a16:creationId xmlns:a16="http://schemas.microsoft.com/office/drawing/2014/main" id="{84679B02-9304-91F4-FF8F-0F147397A1B8}"/>
              </a:ext>
            </a:extLst>
          </p:cNvPr>
          <p:cNvSpPr txBox="1"/>
          <p:nvPr/>
        </p:nvSpPr>
        <p:spPr>
          <a:xfrm>
            <a:off x="1783986" y="7974352"/>
            <a:ext cx="6364063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10 à 20 joueurs par session. Possibilité d’organiser plusieurs sessions sur une journée.</a:t>
            </a:r>
          </a:p>
        </p:txBody>
      </p:sp>
      <p:sp>
        <p:nvSpPr>
          <p:cNvPr id="102" name="TextBox 60">
            <a:extLst>
              <a:ext uri="{FF2B5EF4-FFF2-40B4-BE49-F238E27FC236}">
                <a16:creationId xmlns:a16="http://schemas.microsoft.com/office/drawing/2014/main" id="{9C040D70-B6BE-2E9B-7432-66A588C0B033}"/>
              </a:ext>
            </a:extLst>
          </p:cNvPr>
          <p:cNvSpPr txBox="1"/>
          <p:nvPr/>
        </p:nvSpPr>
        <p:spPr>
          <a:xfrm>
            <a:off x="10071185" y="7804688"/>
            <a:ext cx="6364063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Possibilité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jouer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au 78 rue Raspail, à Station H. 92270 - Bois-Colombes. Mais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aussi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dans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vos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locaux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grâce à </a:t>
            </a:r>
            <a:r>
              <a:rPr lang="en-US" sz="2400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notre</a:t>
            </a:r>
            <a:r>
              <a:rPr lang="en-US" sz="2400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version portative.</a:t>
            </a:r>
          </a:p>
        </p:txBody>
      </p:sp>
      <p:sp>
        <p:nvSpPr>
          <p:cNvPr id="111" name="Freeform 20">
            <a:extLst>
              <a:ext uri="{FF2B5EF4-FFF2-40B4-BE49-F238E27FC236}">
                <a16:creationId xmlns:a16="http://schemas.microsoft.com/office/drawing/2014/main" id="{50EB9536-09A1-66F2-6498-EA1BDB166FDD}"/>
              </a:ext>
            </a:extLst>
          </p:cNvPr>
          <p:cNvSpPr/>
          <p:nvPr/>
        </p:nvSpPr>
        <p:spPr>
          <a:xfrm>
            <a:off x="16758629" y="92583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B2BA12-AA2F-8530-D3A5-D07C0BC6BD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0424" y="5694795"/>
            <a:ext cx="1121761" cy="12741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294B95-6B81-34E1-5E12-246E37FA7B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64681" y="4538914"/>
            <a:ext cx="975445" cy="96325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9BC369-98FB-15EB-9754-95FBFD72D5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66173" y="6997777"/>
            <a:ext cx="695004" cy="69500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0566A1E-6822-72C4-444A-1B2F734C58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04384" y="2383132"/>
            <a:ext cx="1182727" cy="11949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77ED3BE-D9F1-25CE-C702-2C73E5C11A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1775" y="7030223"/>
            <a:ext cx="304826" cy="3779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0108428-E70E-1219-C2C3-C1F0A5A8DB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10039" y="3411603"/>
            <a:ext cx="298730" cy="3718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17EC461-A065-70F7-2C73-29168E1FE1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98815" y="793688"/>
            <a:ext cx="298730" cy="37188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A030020-3324-7956-7913-5B14456CAE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08322" y="6651762"/>
            <a:ext cx="298730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26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91812">
            <a:off x="828856" y="1767850"/>
            <a:ext cx="6873233" cy="1038946"/>
            <a:chOff x="0" y="0"/>
            <a:chExt cx="1485670" cy="2245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5670" cy="224571"/>
            </a:xfrm>
            <a:custGeom>
              <a:avLst/>
              <a:gdLst/>
              <a:ahLst/>
              <a:cxnLst/>
              <a:rect l="l" t="t" r="r" b="b"/>
              <a:pathLst>
                <a:path w="1485670" h="224571">
                  <a:moveTo>
                    <a:pt x="112286" y="0"/>
                  </a:moveTo>
                  <a:lnTo>
                    <a:pt x="1373385" y="0"/>
                  </a:lnTo>
                  <a:cubicBezTo>
                    <a:pt x="1435398" y="0"/>
                    <a:pt x="1485670" y="50272"/>
                    <a:pt x="1485670" y="112286"/>
                  </a:cubicBezTo>
                  <a:lnTo>
                    <a:pt x="1485670" y="112286"/>
                  </a:lnTo>
                  <a:cubicBezTo>
                    <a:pt x="1485670" y="142066"/>
                    <a:pt x="1473840" y="170626"/>
                    <a:pt x="1452783" y="191684"/>
                  </a:cubicBezTo>
                  <a:cubicBezTo>
                    <a:pt x="1431725" y="212741"/>
                    <a:pt x="1403165" y="224571"/>
                    <a:pt x="1373385" y="224571"/>
                  </a:cubicBezTo>
                  <a:lnTo>
                    <a:pt x="112286" y="224571"/>
                  </a:lnTo>
                  <a:cubicBezTo>
                    <a:pt x="82506" y="224571"/>
                    <a:pt x="53945" y="212741"/>
                    <a:pt x="32888" y="191684"/>
                  </a:cubicBezTo>
                  <a:cubicBezTo>
                    <a:pt x="11830" y="170626"/>
                    <a:pt x="0" y="142066"/>
                    <a:pt x="0" y="112286"/>
                  </a:cubicBezTo>
                  <a:lnTo>
                    <a:pt x="0" y="112286"/>
                  </a:lnTo>
                  <a:cubicBezTo>
                    <a:pt x="0" y="82506"/>
                    <a:pt x="11830" y="53945"/>
                    <a:pt x="32888" y="32888"/>
                  </a:cubicBezTo>
                  <a:cubicBezTo>
                    <a:pt x="53945" y="11830"/>
                    <a:pt x="82506" y="0"/>
                    <a:pt x="112286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1485670" cy="2912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1910">
            <a:off x="843913" y="3336244"/>
            <a:ext cx="6879453" cy="889328"/>
            <a:chOff x="0" y="0"/>
            <a:chExt cx="1487015" cy="1922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87015" cy="192231"/>
            </a:xfrm>
            <a:custGeom>
              <a:avLst/>
              <a:gdLst/>
              <a:ahLst/>
              <a:cxnLst/>
              <a:rect l="l" t="t" r="r" b="b"/>
              <a:pathLst>
                <a:path w="1487015" h="192231">
                  <a:moveTo>
                    <a:pt x="96115" y="0"/>
                  </a:moveTo>
                  <a:lnTo>
                    <a:pt x="1390899" y="0"/>
                  </a:lnTo>
                  <a:cubicBezTo>
                    <a:pt x="1443983" y="0"/>
                    <a:pt x="1487015" y="43032"/>
                    <a:pt x="1487015" y="96115"/>
                  </a:cubicBezTo>
                  <a:lnTo>
                    <a:pt x="1487015" y="96115"/>
                  </a:lnTo>
                  <a:cubicBezTo>
                    <a:pt x="1487015" y="121607"/>
                    <a:pt x="1476888" y="146054"/>
                    <a:pt x="1458863" y="164079"/>
                  </a:cubicBezTo>
                  <a:cubicBezTo>
                    <a:pt x="1440838" y="182104"/>
                    <a:pt x="1416391" y="192231"/>
                    <a:pt x="1390899" y="192231"/>
                  </a:cubicBezTo>
                  <a:lnTo>
                    <a:pt x="96115" y="192231"/>
                  </a:lnTo>
                  <a:cubicBezTo>
                    <a:pt x="70624" y="192231"/>
                    <a:pt x="46177" y="182104"/>
                    <a:pt x="28152" y="164079"/>
                  </a:cubicBezTo>
                  <a:cubicBezTo>
                    <a:pt x="10126" y="146054"/>
                    <a:pt x="0" y="121607"/>
                    <a:pt x="0" y="96115"/>
                  </a:cubicBezTo>
                  <a:lnTo>
                    <a:pt x="0" y="96115"/>
                  </a:lnTo>
                  <a:cubicBezTo>
                    <a:pt x="0" y="70624"/>
                    <a:pt x="10126" y="46177"/>
                    <a:pt x="28152" y="28152"/>
                  </a:cubicBezTo>
                  <a:cubicBezTo>
                    <a:pt x="46177" y="10126"/>
                    <a:pt x="70624" y="0"/>
                    <a:pt x="96115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487015" cy="258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56710">
            <a:off x="804658" y="4748423"/>
            <a:ext cx="6879453" cy="891339"/>
            <a:chOff x="0" y="0"/>
            <a:chExt cx="1487015" cy="1926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87015" cy="192666"/>
            </a:xfrm>
            <a:custGeom>
              <a:avLst/>
              <a:gdLst/>
              <a:ahLst/>
              <a:cxnLst/>
              <a:rect l="l" t="t" r="r" b="b"/>
              <a:pathLst>
                <a:path w="1487015" h="192666">
                  <a:moveTo>
                    <a:pt x="96333" y="0"/>
                  </a:moveTo>
                  <a:lnTo>
                    <a:pt x="1390682" y="0"/>
                  </a:lnTo>
                  <a:cubicBezTo>
                    <a:pt x="1443885" y="0"/>
                    <a:pt x="1487015" y="43130"/>
                    <a:pt x="1487015" y="96333"/>
                  </a:cubicBezTo>
                  <a:lnTo>
                    <a:pt x="1487015" y="96333"/>
                  </a:lnTo>
                  <a:cubicBezTo>
                    <a:pt x="1487015" y="149536"/>
                    <a:pt x="1443885" y="192666"/>
                    <a:pt x="1390682" y="192666"/>
                  </a:cubicBezTo>
                  <a:lnTo>
                    <a:pt x="96333" y="192666"/>
                  </a:lnTo>
                  <a:cubicBezTo>
                    <a:pt x="43130" y="192666"/>
                    <a:pt x="0" y="149536"/>
                    <a:pt x="0" y="96333"/>
                  </a:cubicBezTo>
                  <a:lnTo>
                    <a:pt x="0" y="96333"/>
                  </a:lnTo>
                  <a:cubicBezTo>
                    <a:pt x="0" y="43130"/>
                    <a:pt x="43130" y="0"/>
                    <a:pt x="96333" y="0"/>
                  </a:cubicBezTo>
                  <a:close/>
                </a:path>
              </a:pathLst>
            </a:custGeom>
            <a:solidFill>
              <a:srgbClr val="2E2C2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1487015" cy="2593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78524">
            <a:off x="787412" y="6196405"/>
            <a:ext cx="6873233" cy="706750"/>
            <a:chOff x="0" y="0"/>
            <a:chExt cx="1485670" cy="15276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85670" cy="152766"/>
            </a:xfrm>
            <a:custGeom>
              <a:avLst/>
              <a:gdLst/>
              <a:ahLst/>
              <a:cxnLst/>
              <a:rect l="l" t="t" r="r" b="b"/>
              <a:pathLst>
                <a:path w="1485670" h="152766">
                  <a:moveTo>
                    <a:pt x="76383" y="0"/>
                  </a:moveTo>
                  <a:lnTo>
                    <a:pt x="1409287" y="0"/>
                  </a:lnTo>
                  <a:cubicBezTo>
                    <a:pt x="1451472" y="0"/>
                    <a:pt x="1485670" y="34198"/>
                    <a:pt x="1485670" y="76383"/>
                  </a:cubicBezTo>
                  <a:lnTo>
                    <a:pt x="1485670" y="76383"/>
                  </a:lnTo>
                  <a:cubicBezTo>
                    <a:pt x="1485670" y="96641"/>
                    <a:pt x="1477623" y="116069"/>
                    <a:pt x="1463298" y="130394"/>
                  </a:cubicBezTo>
                  <a:cubicBezTo>
                    <a:pt x="1448974" y="144719"/>
                    <a:pt x="1429545" y="152766"/>
                    <a:pt x="1409287" y="152766"/>
                  </a:cubicBezTo>
                  <a:lnTo>
                    <a:pt x="76383" y="152766"/>
                  </a:lnTo>
                  <a:cubicBezTo>
                    <a:pt x="56125" y="152766"/>
                    <a:pt x="36697" y="144719"/>
                    <a:pt x="22372" y="130394"/>
                  </a:cubicBezTo>
                  <a:cubicBezTo>
                    <a:pt x="8047" y="116069"/>
                    <a:pt x="0" y="96641"/>
                    <a:pt x="0" y="76383"/>
                  </a:cubicBezTo>
                  <a:lnTo>
                    <a:pt x="0" y="76383"/>
                  </a:lnTo>
                  <a:cubicBezTo>
                    <a:pt x="0" y="56125"/>
                    <a:pt x="8047" y="36697"/>
                    <a:pt x="22372" y="22372"/>
                  </a:cubicBezTo>
                  <a:cubicBezTo>
                    <a:pt x="36697" y="8047"/>
                    <a:pt x="56125" y="0"/>
                    <a:pt x="76383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1485670" cy="219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114056">
            <a:off x="800815" y="7327628"/>
            <a:ext cx="6879453" cy="1354847"/>
            <a:chOff x="0" y="0"/>
            <a:chExt cx="1487015" cy="29285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87015" cy="292854"/>
            </a:xfrm>
            <a:custGeom>
              <a:avLst/>
              <a:gdLst/>
              <a:ahLst/>
              <a:cxnLst/>
              <a:rect l="l" t="t" r="r" b="b"/>
              <a:pathLst>
                <a:path w="1487015" h="292854">
                  <a:moveTo>
                    <a:pt x="112537" y="0"/>
                  </a:moveTo>
                  <a:lnTo>
                    <a:pt x="1374478" y="0"/>
                  </a:lnTo>
                  <a:cubicBezTo>
                    <a:pt x="1404325" y="0"/>
                    <a:pt x="1432949" y="11857"/>
                    <a:pt x="1454054" y="32961"/>
                  </a:cubicBezTo>
                  <a:cubicBezTo>
                    <a:pt x="1475158" y="54066"/>
                    <a:pt x="1487015" y="82690"/>
                    <a:pt x="1487015" y="112537"/>
                  </a:cubicBezTo>
                  <a:lnTo>
                    <a:pt x="1487015" y="180317"/>
                  </a:lnTo>
                  <a:cubicBezTo>
                    <a:pt x="1487015" y="210164"/>
                    <a:pt x="1475158" y="238788"/>
                    <a:pt x="1454054" y="259893"/>
                  </a:cubicBezTo>
                  <a:cubicBezTo>
                    <a:pt x="1432949" y="280998"/>
                    <a:pt x="1404325" y="292854"/>
                    <a:pt x="1374478" y="292854"/>
                  </a:cubicBezTo>
                  <a:lnTo>
                    <a:pt x="112537" y="292854"/>
                  </a:lnTo>
                  <a:cubicBezTo>
                    <a:pt x="82690" y="292854"/>
                    <a:pt x="54066" y="280998"/>
                    <a:pt x="32961" y="259893"/>
                  </a:cubicBezTo>
                  <a:cubicBezTo>
                    <a:pt x="11857" y="238788"/>
                    <a:pt x="0" y="210164"/>
                    <a:pt x="0" y="180317"/>
                  </a:cubicBezTo>
                  <a:lnTo>
                    <a:pt x="0" y="112537"/>
                  </a:lnTo>
                  <a:cubicBezTo>
                    <a:pt x="0" y="82690"/>
                    <a:pt x="11857" y="54066"/>
                    <a:pt x="32961" y="32961"/>
                  </a:cubicBezTo>
                  <a:cubicBezTo>
                    <a:pt x="54066" y="11857"/>
                    <a:pt x="82690" y="0"/>
                    <a:pt x="112537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1487015" cy="359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0006577" y="1484220"/>
            <a:ext cx="652704" cy="803104"/>
          </a:xfrm>
          <a:custGeom>
            <a:avLst/>
            <a:gdLst/>
            <a:ahLst/>
            <a:cxnLst/>
            <a:rect l="l" t="t" r="r" b="b"/>
            <a:pathLst>
              <a:path w="652704" h="803104">
                <a:moveTo>
                  <a:pt x="0" y="0"/>
                </a:moveTo>
                <a:lnTo>
                  <a:pt x="652704" y="0"/>
                </a:lnTo>
                <a:lnTo>
                  <a:pt x="652704" y="803104"/>
                </a:lnTo>
                <a:lnTo>
                  <a:pt x="0" y="803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Freeform 18"/>
          <p:cNvSpPr/>
          <p:nvPr/>
        </p:nvSpPr>
        <p:spPr>
          <a:xfrm>
            <a:off x="10051843" y="3267019"/>
            <a:ext cx="562173" cy="803104"/>
          </a:xfrm>
          <a:custGeom>
            <a:avLst/>
            <a:gdLst/>
            <a:ahLst/>
            <a:cxnLst/>
            <a:rect l="l" t="t" r="r" b="b"/>
            <a:pathLst>
              <a:path w="562173" h="803104">
                <a:moveTo>
                  <a:pt x="0" y="0"/>
                </a:moveTo>
                <a:lnTo>
                  <a:pt x="562172" y="0"/>
                </a:lnTo>
                <a:lnTo>
                  <a:pt x="562172" y="803104"/>
                </a:lnTo>
                <a:lnTo>
                  <a:pt x="0" y="803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9" name="Freeform 19"/>
          <p:cNvSpPr/>
          <p:nvPr/>
        </p:nvSpPr>
        <p:spPr>
          <a:xfrm>
            <a:off x="9929359" y="5427165"/>
            <a:ext cx="807139" cy="803104"/>
          </a:xfrm>
          <a:custGeom>
            <a:avLst/>
            <a:gdLst/>
            <a:ahLst/>
            <a:cxnLst/>
            <a:rect l="l" t="t" r="r" b="b"/>
            <a:pathLst>
              <a:path w="807139" h="803104">
                <a:moveTo>
                  <a:pt x="0" y="0"/>
                </a:moveTo>
                <a:lnTo>
                  <a:pt x="807140" y="0"/>
                </a:lnTo>
                <a:lnTo>
                  <a:pt x="807140" y="803103"/>
                </a:lnTo>
                <a:lnTo>
                  <a:pt x="0" y="8031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Freeform 20"/>
          <p:cNvSpPr/>
          <p:nvPr/>
        </p:nvSpPr>
        <p:spPr>
          <a:xfrm>
            <a:off x="9734328" y="7643143"/>
            <a:ext cx="1197202" cy="448951"/>
          </a:xfrm>
          <a:custGeom>
            <a:avLst/>
            <a:gdLst/>
            <a:ahLst/>
            <a:cxnLst/>
            <a:rect l="l" t="t" r="r" b="b"/>
            <a:pathLst>
              <a:path w="1197202" h="448951">
                <a:moveTo>
                  <a:pt x="0" y="0"/>
                </a:moveTo>
                <a:lnTo>
                  <a:pt x="1197202" y="0"/>
                </a:lnTo>
                <a:lnTo>
                  <a:pt x="1197202" y="448951"/>
                </a:lnTo>
                <a:lnTo>
                  <a:pt x="0" y="4489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1" name="Freeform 21"/>
          <p:cNvSpPr/>
          <p:nvPr/>
        </p:nvSpPr>
        <p:spPr>
          <a:xfrm>
            <a:off x="5589866" y="9280506"/>
            <a:ext cx="1364180" cy="757878"/>
          </a:xfrm>
          <a:custGeom>
            <a:avLst/>
            <a:gdLst/>
            <a:ahLst/>
            <a:cxnLst/>
            <a:rect l="l" t="t" r="r" b="b"/>
            <a:pathLst>
              <a:path w="1364180" h="757878">
                <a:moveTo>
                  <a:pt x="0" y="0"/>
                </a:moveTo>
                <a:lnTo>
                  <a:pt x="1364180" y="0"/>
                </a:lnTo>
                <a:lnTo>
                  <a:pt x="1364180" y="757877"/>
                </a:lnTo>
                <a:lnTo>
                  <a:pt x="0" y="75787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2" name="Freeform 22"/>
          <p:cNvSpPr/>
          <p:nvPr/>
        </p:nvSpPr>
        <p:spPr>
          <a:xfrm>
            <a:off x="7229477" y="9391321"/>
            <a:ext cx="919281" cy="536247"/>
          </a:xfrm>
          <a:custGeom>
            <a:avLst/>
            <a:gdLst/>
            <a:ahLst/>
            <a:cxnLst/>
            <a:rect l="l" t="t" r="r" b="b"/>
            <a:pathLst>
              <a:path w="919281" h="536247">
                <a:moveTo>
                  <a:pt x="0" y="0"/>
                </a:moveTo>
                <a:lnTo>
                  <a:pt x="919280" y="0"/>
                </a:lnTo>
                <a:lnTo>
                  <a:pt x="919280" y="536247"/>
                </a:lnTo>
                <a:lnTo>
                  <a:pt x="0" y="53624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3" name="Freeform 23"/>
          <p:cNvSpPr/>
          <p:nvPr/>
        </p:nvSpPr>
        <p:spPr>
          <a:xfrm>
            <a:off x="8124323" y="9364943"/>
            <a:ext cx="672634" cy="673440"/>
          </a:xfrm>
          <a:custGeom>
            <a:avLst/>
            <a:gdLst/>
            <a:ahLst/>
            <a:cxnLst/>
            <a:rect l="l" t="t" r="r" b="b"/>
            <a:pathLst>
              <a:path w="672634" h="673440">
                <a:moveTo>
                  <a:pt x="0" y="0"/>
                </a:moveTo>
                <a:lnTo>
                  <a:pt x="672634" y="0"/>
                </a:lnTo>
                <a:lnTo>
                  <a:pt x="672634" y="673440"/>
                </a:lnTo>
                <a:lnTo>
                  <a:pt x="0" y="67344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4" name="Freeform 24"/>
          <p:cNvSpPr/>
          <p:nvPr/>
        </p:nvSpPr>
        <p:spPr>
          <a:xfrm>
            <a:off x="8894946" y="9258300"/>
            <a:ext cx="1576403" cy="886727"/>
          </a:xfrm>
          <a:custGeom>
            <a:avLst/>
            <a:gdLst/>
            <a:ahLst/>
            <a:cxnLst/>
            <a:rect l="l" t="t" r="r" b="b"/>
            <a:pathLst>
              <a:path w="1576403" h="886727">
                <a:moveTo>
                  <a:pt x="0" y="0"/>
                </a:moveTo>
                <a:lnTo>
                  <a:pt x="1576403" y="0"/>
                </a:lnTo>
                <a:lnTo>
                  <a:pt x="1576403" y="886727"/>
                </a:lnTo>
                <a:lnTo>
                  <a:pt x="0" y="886727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5" name="Freeform 25"/>
          <p:cNvSpPr/>
          <p:nvPr/>
        </p:nvSpPr>
        <p:spPr>
          <a:xfrm>
            <a:off x="10361504" y="9262254"/>
            <a:ext cx="776129" cy="776129"/>
          </a:xfrm>
          <a:custGeom>
            <a:avLst/>
            <a:gdLst/>
            <a:ahLst/>
            <a:cxnLst/>
            <a:rect l="l" t="t" r="r" b="b"/>
            <a:pathLst>
              <a:path w="776129" h="776129">
                <a:moveTo>
                  <a:pt x="0" y="0"/>
                </a:moveTo>
                <a:lnTo>
                  <a:pt x="776129" y="0"/>
                </a:lnTo>
                <a:lnTo>
                  <a:pt x="776129" y="776129"/>
                </a:lnTo>
                <a:lnTo>
                  <a:pt x="0" y="776129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6" name="Freeform 26"/>
          <p:cNvSpPr/>
          <p:nvPr/>
        </p:nvSpPr>
        <p:spPr>
          <a:xfrm>
            <a:off x="11236926" y="9614904"/>
            <a:ext cx="1461208" cy="173518"/>
          </a:xfrm>
          <a:custGeom>
            <a:avLst/>
            <a:gdLst/>
            <a:ahLst/>
            <a:cxnLst/>
            <a:rect l="l" t="t" r="r" b="b"/>
            <a:pathLst>
              <a:path w="1461208" h="173518">
                <a:moveTo>
                  <a:pt x="0" y="0"/>
                </a:moveTo>
                <a:lnTo>
                  <a:pt x="1461208" y="0"/>
                </a:lnTo>
                <a:lnTo>
                  <a:pt x="1461208" y="173519"/>
                </a:lnTo>
                <a:lnTo>
                  <a:pt x="0" y="173519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7" name="Freeform 27"/>
          <p:cNvSpPr/>
          <p:nvPr/>
        </p:nvSpPr>
        <p:spPr>
          <a:xfrm>
            <a:off x="12840135" y="5427165"/>
            <a:ext cx="4781410" cy="3185615"/>
          </a:xfrm>
          <a:prstGeom prst="round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8" name="Freeform 28"/>
          <p:cNvSpPr/>
          <p:nvPr/>
        </p:nvSpPr>
        <p:spPr>
          <a:xfrm>
            <a:off x="12840135" y="1870278"/>
            <a:ext cx="4781410" cy="3185615"/>
          </a:xfrm>
          <a:prstGeom prst="round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9" name="TextBox 29"/>
          <p:cNvSpPr txBox="1"/>
          <p:nvPr/>
        </p:nvSpPr>
        <p:spPr>
          <a:xfrm rot="-191812">
            <a:off x="1062072" y="2040929"/>
            <a:ext cx="6365687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“Qu'est ce que les handicaps”</a:t>
            </a:r>
          </a:p>
        </p:txBody>
      </p:sp>
      <p:sp>
        <p:nvSpPr>
          <p:cNvPr id="30" name="TextBox 30"/>
          <p:cNvSpPr txBox="1"/>
          <p:nvPr/>
        </p:nvSpPr>
        <p:spPr>
          <a:xfrm rot="101910">
            <a:off x="1101372" y="3576863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"Histoire du handicap"</a:t>
            </a:r>
          </a:p>
        </p:txBody>
      </p:sp>
      <p:sp>
        <p:nvSpPr>
          <p:cNvPr id="31" name="TextBox 31"/>
          <p:cNvSpPr txBox="1"/>
          <p:nvPr/>
        </p:nvSpPr>
        <p:spPr>
          <a:xfrm rot="-156710">
            <a:off x="1044740" y="4945909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"La trisomie21, on en parle ?"</a:t>
            </a:r>
          </a:p>
        </p:txBody>
      </p:sp>
      <p:sp>
        <p:nvSpPr>
          <p:cNvPr id="32" name="TextBox 32"/>
          <p:cNvSpPr txBox="1"/>
          <p:nvPr/>
        </p:nvSpPr>
        <p:spPr>
          <a:xfrm rot="78524">
            <a:off x="1074947" y="6303398"/>
            <a:ext cx="6365687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"Les Solutions de travail"</a:t>
            </a:r>
          </a:p>
        </p:txBody>
      </p:sp>
      <p:sp>
        <p:nvSpPr>
          <p:cNvPr id="33" name="TextBox 33"/>
          <p:cNvSpPr txBox="1"/>
          <p:nvPr/>
        </p:nvSpPr>
        <p:spPr>
          <a:xfrm rot="-114056">
            <a:off x="1040861" y="7511016"/>
            <a:ext cx="6399993" cy="100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"Je suis manager de personnes en situation de H et je me porte bien"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566852" y="517525"/>
            <a:ext cx="11154296" cy="765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0"/>
              </a:lnSpc>
            </a:pPr>
            <a:r>
              <a:rPr lang="en-US" sz="500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SENSIBILISATION AUX HANDICAPS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208822" y="2422487"/>
            <a:ext cx="2297378" cy="412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00h30-01H30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19585" y="4147640"/>
            <a:ext cx="3026688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 ligne, en entreprise 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ou à Station H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384352" y="6363618"/>
            <a:ext cx="4036248" cy="864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Participants minimum : 10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Participants maximum : 100+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810316" y="8240890"/>
            <a:ext cx="5045223" cy="864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Budget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indicatif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: à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partir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de 300 €HT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Jusqu’à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750 €HT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25287" y="9424894"/>
            <a:ext cx="426660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Entreprises déjà accompagnées </a:t>
            </a:r>
          </a:p>
        </p:txBody>
      </p:sp>
      <p:sp>
        <p:nvSpPr>
          <p:cNvPr id="41" name="Freeform 20">
            <a:extLst>
              <a:ext uri="{FF2B5EF4-FFF2-40B4-BE49-F238E27FC236}">
                <a16:creationId xmlns:a16="http://schemas.microsoft.com/office/drawing/2014/main" id="{D978279B-8C69-2182-1CFA-D39CA1CBBAF4}"/>
              </a:ext>
            </a:extLst>
          </p:cNvPr>
          <p:cNvSpPr/>
          <p:nvPr/>
        </p:nvSpPr>
        <p:spPr>
          <a:xfrm>
            <a:off x="16758629" y="92583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0" name="TextBox 33">
            <a:extLst>
              <a:ext uri="{FF2B5EF4-FFF2-40B4-BE49-F238E27FC236}">
                <a16:creationId xmlns:a16="http://schemas.microsoft.com/office/drawing/2014/main" id="{BD6B801A-A16E-53E7-CBBE-4E6812F022BE}"/>
              </a:ext>
            </a:extLst>
          </p:cNvPr>
          <p:cNvSpPr txBox="1"/>
          <p:nvPr/>
        </p:nvSpPr>
        <p:spPr>
          <a:xfrm>
            <a:off x="4419600" y="335297"/>
            <a:ext cx="948041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2.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91812">
            <a:off x="828856" y="1524342"/>
            <a:ext cx="6873233" cy="1038946"/>
            <a:chOff x="0" y="0"/>
            <a:chExt cx="1485670" cy="2245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5670" cy="224571"/>
            </a:xfrm>
            <a:custGeom>
              <a:avLst/>
              <a:gdLst/>
              <a:ahLst/>
              <a:cxnLst/>
              <a:rect l="l" t="t" r="r" b="b"/>
              <a:pathLst>
                <a:path w="1485670" h="224571">
                  <a:moveTo>
                    <a:pt x="112286" y="0"/>
                  </a:moveTo>
                  <a:lnTo>
                    <a:pt x="1373385" y="0"/>
                  </a:lnTo>
                  <a:cubicBezTo>
                    <a:pt x="1435398" y="0"/>
                    <a:pt x="1485670" y="50272"/>
                    <a:pt x="1485670" y="112286"/>
                  </a:cubicBezTo>
                  <a:lnTo>
                    <a:pt x="1485670" y="112286"/>
                  </a:lnTo>
                  <a:cubicBezTo>
                    <a:pt x="1485670" y="142066"/>
                    <a:pt x="1473840" y="170626"/>
                    <a:pt x="1452783" y="191684"/>
                  </a:cubicBezTo>
                  <a:cubicBezTo>
                    <a:pt x="1431725" y="212741"/>
                    <a:pt x="1403165" y="224571"/>
                    <a:pt x="1373385" y="224571"/>
                  </a:cubicBezTo>
                  <a:lnTo>
                    <a:pt x="112286" y="224571"/>
                  </a:lnTo>
                  <a:cubicBezTo>
                    <a:pt x="82506" y="224571"/>
                    <a:pt x="53945" y="212741"/>
                    <a:pt x="32888" y="191684"/>
                  </a:cubicBezTo>
                  <a:cubicBezTo>
                    <a:pt x="11830" y="170626"/>
                    <a:pt x="0" y="142066"/>
                    <a:pt x="0" y="112286"/>
                  </a:cubicBezTo>
                  <a:lnTo>
                    <a:pt x="0" y="112286"/>
                  </a:lnTo>
                  <a:cubicBezTo>
                    <a:pt x="0" y="82506"/>
                    <a:pt x="11830" y="53945"/>
                    <a:pt x="32888" y="32888"/>
                  </a:cubicBezTo>
                  <a:cubicBezTo>
                    <a:pt x="53945" y="11830"/>
                    <a:pt x="82506" y="0"/>
                    <a:pt x="112286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1485670" cy="2912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01910">
            <a:off x="843913" y="3092736"/>
            <a:ext cx="6879453" cy="889328"/>
            <a:chOff x="0" y="0"/>
            <a:chExt cx="1487015" cy="1922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87015" cy="192231"/>
            </a:xfrm>
            <a:custGeom>
              <a:avLst/>
              <a:gdLst/>
              <a:ahLst/>
              <a:cxnLst/>
              <a:rect l="l" t="t" r="r" b="b"/>
              <a:pathLst>
                <a:path w="1487015" h="192231">
                  <a:moveTo>
                    <a:pt x="96115" y="0"/>
                  </a:moveTo>
                  <a:lnTo>
                    <a:pt x="1390899" y="0"/>
                  </a:lnTo>
                  <a:cubicBezTo>
                    <a:pt x="1443983" y="0"/>
                    <a:pt x="1487015" y="43032"/>
                    <a:pt x="1487015" y="96115"/>
                  </a:cubicBezTo>
                  <a:lnTo>
                    <a:pt x="1487015" y="96115"/>
                  </a:lnTo>
                  <a:cubicBezTo>
                    <a:pt x="1487015" y="121607"/>
                    <a:pt x="1476888" y="146054"/>
                    <a:pt x="1458863" y="164079"/>
                  </a:cubicBezTo>
                  <a:cubicBezTo>
                    <a:pt x="1440838" y="182104"/>
                    <a:pt x="1416391" y="192231"/>
                    <a:pt x="1390899" y="192231"/>
                  </a:cubicBezTo>
                  <a:lnTo>
                    <a:pt x="96115" y="192231"/>
                  </a:lnTo>
                  <a:cubicBezTo>
                    <a:pt x="70624" y="192231"/>
                    <a:pt x="46177" y="182104"/>
                    <a:pt x="28152" y="164079"/>
                  </a:cubicBezTo>
                  <a:cubicBezTo>
                    <a:pt x="10126" y="146054"/>
                    <a:pt x="0" y="121607"/>
                    <a:pt x="0" y="96115"/>
                  </a:cubicBezTo>
                  <a:lnTo>
                    <a:pt x="0" y="96115"/>
                  </a:lnTo>
                  <a:cubicBezTo>
                    <a:pt x="0" y="70624"/>
                    <a:pt x="10126" y="46177"/>
                    <a:pt x="28152" y="28152"/>
                  </a:cubicBezTo>
                  <a:cubicBezTo>
                    <a:pt x="46177" y="10126"/>
                    <a:pt x="70624" y="0"/>
                    <a:pt x="96115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1487015" cy="258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56710">
            <a:off x="804658" y="4385383"/>
            <a:ext cx="6879453" cy="891339"/>
            <a:chOff x="0" y="0"/>
            <a:chExt cx="1487015" cy="1926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87015" cy="192666"/>
            </a:xfrm>
            <a:custGeom>
              <a:avLst/>
              <a:gdLst/>
              <a:ahLst/>
              <a:cxnLst/>
              <a:rect l="l" t="t" r="r" b="b"/>
              <a:pathLst>
                <a:path w="1487015" h="192666">
                  <a:moveTo>
                    <a:pt x="96333" y="0"/>
                  </a:moveTo>
                  <a:lnTo>
                    <a:pt x="1390682" y="0"/>
                  </a:lnTo>
                  <a:cubicBezTo>
                    <a:pt x="1443885" y="0"/>
                    <a:pt x="1487015" y="43130"/>
                    <a:pt x="1487015" y="96333"/>
                  </a:cubicBezTo>
                  <a:lnTo>
                    <a:pt x="1487015" y="96333"/>
                  </a:lnTo>
                  <a:cubicBezTo>
                    <a:pt x="1487015" y="149536"/>
                    <a:pt x="1443885" y="192666"/>
                    <a:pt x="1390682" y="192666"/>
                  </a:cubicBezTo>
                  <a:lnTo>
                    <a:pt x="96333" y="192666"/>
                  </a:lnTo>
                  <a:cubicBezTo>
                    <a:pt x="43130" y="192666"/>
                    <a:pt x="0" y="149536"/>
                    <a:pt x="0" y="96333"/>
                  </a:cubicBezTo>
                  <a:lnTo>
                    <a:pt x="0" y="96333"/>
                  </a:lnTo>
                  <a:cubicBezTo>
                    <a:pt x="0" y="43130"/>
                    <a:pt x="43130" y="0"/>
                    <a:pt x="96333" y="0"/>
                  </a:cubicBezTo>
                  <a:close/>
                </a:path>
              </a:pathLst>
            </a:custGeom>
            <a:solidFill>
              <a:srgbClr val="2E2C2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1487015" cy="2593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78524">
            <a:off x="793206" y="5756011"/>
            <a:ext cx="6873233" cy="1214156"/>
            <a:chOff x="0" y="0"/>
            <a:chExt cx="1485670" cy="15276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85670" cy="152766"/>
            </a:xfrm>
            <a:custGeom>
              <a:avLst/>
              <a:gdLst/>
              <a:ahLst/>
              <a:cxnLst/>
              <a:rect l="l" t="t" r="r" b="b"/>
              <a:pathLst>
                <a:path w="1485670" h="152766">
                  <a:moveTo>
                    <a:pt x="76383" y="0"/>
                  </a:moveTo>
                  <a:lnTo>
                    <a:pt x="1409287" y="0"/>
                  </a:lnTo>
                  <a:cubicBezTo>
                    <a:pt x="1451472" y="0"/>
                    <a:pt x="1485670" y="34198"/>
                    <a:pt x="1485670" y="76383"/>
                  </a:cubicBezTo>
                  <a:lnTo>
                    <a:pt x="1485670" y="76383"/>
                  </a:lnTo>
                  <a:cubicBezTo>
                    <a:pt x="1485670" y="96641"/>
                    <a:pt x="1477623" y="116069"/>
                    <a:pt x="1463298" y="130394"/>
                  </a:cubicBezTo>
                  <a:cubicBezTo>
                    <a:pt x="1448974" y="144719"/>
                    <a:pt x="1429545" y="152766"/>
                    <a:pt x="1409287" y="152766"/>
                  </a:cubicBezTo>
                  <a:lnTo>
                    <a:pt x="76383" y="152766"/>
                  </a:lnTo>
                  <a:cubicBezTo>
                    <a:pt x="56125" y="152766"/>
                    <a:pt x="36697" y="144719"/>
                    <a:pt x="22372" y="130394"/>
                  </a:cubicBezTo>
                  <a:cubicBezTo>
                    <a:pt x="8047" y="116069"/>
                    <a:pt x="0" y="96641"/>
                    <a:pt x="0" y="76383"/>
                  </a:cubicBezTo>
                  <a:lnTo>
                    <a:pt x="0" y="76383"/>
                  </a:lnTo>
                  <a:cubicBezTo>
                    <a:pt x="0" y="56125"/>
                    <a:pt x="8047" y="36697"/>
                    <a:pt x="22372" y="22372"/>
                  </a:cubicBezTo>
                  <a:cubicBezTo>
                    <a:pt x="36697" y="8047"/>
                    <a:pt x="56125" y="0"/>
                    <a:pt x="76383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1485670" cy="219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114056">
            <a:off x="789743" y="7327812"/>
            <a:ext cx="6879453" cy="687247"/>
            <a:chOff x="0" y="0"/>
            <a:chExt cx="1487015" cy="1485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87015" cy="148551"/>
            </a:xfrm>
            <a:custGeom>
              <a:avLst/>
              <a:gdLst/>
              <a:ahLst/>
              <a:cxnLst/>
              <a:rect l="l" t="t" r="r" b="b"/>
              <a:pathLst>
                <a:path w="1487015" h="148551">
                  <a:moveTo>
                    <a:pt x="74275" y="0"/>
                  </a:moveTo>
                  <a:lnTo>
                    <a:pt x="1412740" y="0"/>
                  </a:lnTo>
                  <a:cubicBezTo>
                    <a:pt x="1453761" y="0"/>
                    <a:pt x="1487015" y="33254"/>
                    <a:pt x="1487015" y="74275"/>
                  </a:cubicBezTo>
                  <a:lnTo>
                    <a:pt x="1487015" y="74275"/>
                  </a:lnTo>
                  <a:cubicBezTo>
                    <a:pt x="1487015" y="93974"/>
                    <a:pt x="1479189" y="112866"/>
                    <a:pt x="1465260" y="126796"/>
                  </a:cubicBezTo>
                  <a:cubicBezTo>
                    <a:pt x="1451331" y="140725"/>
                    <a:pt x="1432439" y="148551"/>
                    <a:pt x="1412740" y="148551"/>
                  </a:cubicBezTo>
                  <a:lnTo>
                    <a:pt x="74275" y="148551"/>
                  </a:lnTo>
                  <a:cubicBezTo>
                    <a:pt x="33254" y="148551"/>
                    <a:pt x="0" y="115296"/>
                    <a:pt x="0" y="74275"/>
                  </a:cubicBezTo>
                  <a:lnTo>
                    <a:pt x="0" y="74275"/>
                  </a:lnTo>
                  <a:cubicBezTo>
                    <a:pt x="0" y="33254"/>
                    <a:pt x="33254" y="0"/>
                    <a:pt x="74275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1487015" cy="215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0006577" y="1484220"/>
            <a:ext cx="652704" cy="803104"/>
          </a:xfrm>
          <a:custGeom>
            <a:avLst/>
            <a:gdLst/>
            <a:ahLst/>
            <a:cxnLst/>
            <a:rect l="l" t="t" r="r" b="b"/>
            <a:pathLst>
              <a:path w="652704" h="803104">
                <a:moveTo>
                  <a:pt x="0" y="0"/>
                </a:moveTo>
                <a:lnTo>
                  <a:pt x="652704" y="0"/>
                </a:lnTo>
                <a:lnTo>
                  <a:pt x="652704" y="803104"/>
                </a:lnTo>
                <a:lnTo>
                  <a:pt x="0" y="803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Freeform 18"/>
          <p:cNvSpPr/>
          <p:nvPr/>
        </p:nvSpPr>
        <p:spPr>
          <a:xfrm>
            <a:off x="10051843" y="3267019"/>
            <a:ext cx="562173" cy="803104"/>
          </a:xfrm>
          <a:custGeom>
            <a:avLst/>
            <a:gdLst/>
            <a:ahLst/>
            <a:cxnLst/>
            <a:rect l="l" t="t" r="r" b="b"/>
            <a:pathLst>
              <a:path w="562173" h="803104">
                <a:moveTo>
                  <a:pt x="0" y="0"/>
                </a:moveTo>
                <a:lnTo>
                  <a:pt x="562172" y="0"/>
                </a:lnTo>
                <a:lnTo>
                  <a:pt x="562172" y="803104"/>
                </a:lnTo>
                <a:lnTo>
                  <a:pt x="0" y="803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9" name="Freeform 19"/>
          <p:cNvSpPr/>
          <p:nvPr/>
        </p:nvSpPr>
        <p:spPr>
          <a:xfrm>
            <a:off x="9929359" y="5427165"/>
            <a:ext cx="807139" cy="803104"/>
          </a:xfrm>
          <a:custGeom>
            <a:avLst/>
            <a:gdLst/>
            <a:ahLst/>
            <a:cxnLst/>
            <a:rect l="l" t="t" r="r" b="b"/>
            <a:pathLst>
              <a:path w="807139" h="803104">
                <a:moveTo>
                  <a:pt x="0" y="0"/>
                </a:moveTo>
                <a:lnTo>
                  <a:pt x="807140" y="0"/>
                </a:lnTo>
                <a:lnTo>
                  <a:pt x="807140" y="803103"/>
                </a:lnTo>
                <a:lnTo>
                  <a:pt x="0" y="8031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Freeform 20"/>
          <p:cNvSpPr/>
          <p:nvPr/>
        </p:nvSpPr>
        <p:spPr>
          <a:xfrm>
            <a:off x="9734328" y="7643143"/>
            <a:ext cx="1197202" cy="448951"/>
          </a:xfrm>
          <a:custGeom>
            <a:avLst/>
            <a:gdLst/>
            <a:ahLst/>
            <a:cxnLst/>
            <a:rect l="l" t="t" r="r" b="b"/>
            <a:pathLst>
              <a:path w="1197202" h="448951">
                <a:moveTo>
                  <a:pt x="0" y="0"/>
                </a:moveTo>
                <a:lnTo>
                  <a:pt x="1197202" y="0"/>
                </a:lnTo>
                <a:lnTo>
                  <a:pt x="1197202" y="448951"/>
                </a:lnTo>
                <a:lnTo>
                  <a:pt x="0" y="4489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1" name="Group 21"/>
          <p:cNvGrpSpPr/>
          <p:nvPr/>
        </p:nvGrpSpPr>
        <p:grpSpPr>
          <a:xfrm rot="78524">
            <a:off x="787412" y="8435970"/>
            <a:ext cx="6873233" cy="706750"/>
            <a:chOff x="0" y="0"/>
            <a:chExt cx="1485670" cy="15276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85670" cy="152766"/>
            </a:xfrm>
            <a:custGeom>
              <a:avLst/>
              <a:gdLst/>
              <a:ahLst/>
              <a:cxnLst/>
              <a:rect l="l" t="t" r="r" b="b"/>
              <a:pathLst>
                <a:path w="1485670" h="152766">
                  <a:moveTo>
                    <a:pt x="76383" y="0"/>
                  </a:moveTo>
                  <a:lnTo>
                    <a:pt x="1409287" y="0"/>
                  </a:lnTo>
                  <a:cubicBezTo>
                    <a:pt x="1451472" y="0"/>
                    <a:pt x="1485670" y="34198"/>
                    <a:pt x="1485670" y="76383"/>
                  </a:cubicBezTo>
                  <a:lnTo>
                    <a:pt x="1485670" y="76383"/>
                  </a:lnTo>
                  <a:cubicBezTo>
                    <a:pt x="1485670" y="96641"/>
                    <a:pt x="1477623" y="116069"/>
                    <a:pt x="1463298" y="130394"/>
                  </a:cubicBezTo>
                  <a:cubicBezTo>
                    <a:pt x="1448974" y="144719"/>
                    <a:pt x="1429545" y="152766"/>
                    <a:pt x="1409287" y="152766"/>
                  </a:cubicBezTo>
                  <a:lnTo>
                    <a:pt x="76383" y="152766"/>
                  </a:lnTo>
                  <a:cubicBezTo>
                    <a:pt x="56125" y="152766"/>
                    <a:pt x="36697" y="144719"/>
                    <a:pt x="22372" y="130394"/>
                  </a:cubicBezTo>
                  <a:cubicBezTo>
                    <a:pt x="8047" y="116069"/>
                    <a:pt x="0" y="96641"/>
                    <a:pt x="0" y="76383"/>
                  </a:cubicBezTo>
                  <a:lnTo>
                    <a:pt x="0" y="76383"/>
                  </a:lnTo>
                  <a:cubicBezTo>
                    <a:pt x="0" y="56125"/>
                    <a:pt x="8047" y="36697"/>
                    <a:pt x="22372" y="22372"/>
                  </a:cubicBezTo>
                  <a:cubicBezTo>
                    <a:pt x="36697" y="8047"/>
                    <a:pt x="56125" y="0"/>
                    <a:pt x="76383" y="0"/>
                  </a:cubicBezTo>
                  <a:close/>
                </a:path>
              </a:pathLst>
            </a:custGeom>
            <a:solidFill>
              <a:srgbClr val="2E2C2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1485670" cy="219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5706479" y="9391321"/>
            <a:ext cx="1108410" cy="620709"/>
          </a:xfrm>
          <a:custGeom>
            <a:avLst/>
            <a:gdLst/>
            <a:ahLst/>
            <a:cxnLst/>
            <a:rect l="l" t="t" r="r" b="b"/>
            <a:pathLst>
              <a:path w="1108410" h="620709">
                <a:moveTo>
                  <a:pt x="0" y="0"/>
                </a:moveTo>
                <a:lnTo>
                  <a:pt x="1108410" y="0"/>
                </a:lnTo>
                <a:lnTo>
                  <a:pt x="1108410" y="620709"/>
                </a:lnTo>
                <a:lnTo>
                  <a:pt x="0" y="6207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5" name="Freeform 25"/>
          <p:cNvSpPr/>
          <p:nvPr/>
        </p:nvSpPr>
        <p:spPr>
          <a:xfrm>
            <a:off x="7146351" y="9339918"/>
            <a:ext cx="723515" cy="723515"/>
          </a:xfrm>
          <a:custGeom>
            <a:avLst/>
            <a:gdLst/>
            <a:ahLst/>
            <a:cxnLst/>
            <a:rect l="l" t="t" r="r" b="b"/>
            <a:pathLst>
              <a:path w="723515" h="723515">
                <a:moveTo>
                  <a:pt x="0" y="0"/>
                </a:moveTo>
                <a:lnTo>
                  <a:pt x="723515" y="0"/>
                </a:lnTo>
                <a:lnTo>
                  <a:pt x="723515" y="723515"/>
                </a:lnTo>
                <a:lnTo>
                  <a:pt x="0" y="723515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6" name="Freeform 26"/>
          <p:cNvSpPr/>
          <p:nvPr/>
        </p:nvSpPr>
        <p:spPr>
          <a:xfrm>
            <a:off x="12840135" y="1885772"/>
            <a:ext cx="4781410" cy="3170121"/>
          </a:xfrm>
          <a:prstGeom prst="round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7" name="Freeform 27"/>
          <p:cNvSpPr/>
          <p:nvPr/>
        </p:nvSpPr>
        <p:spPr>
          <a:xfrm>
            <a:off x="12837934" y="5427165"/>
            <a:ext cx="4783611" cy="3178479"/>
          </a:xfrm>
          <a:prstGeom prst="round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8" name="TextBox 28"/>
          <p:cNvSpPr txBox="1"/>
          <p:nvPr/>
        </p:nvSpPr>
        <p:spPr>
          <a:xfrm rot="-191812">
            <a:off x="1062072" y="1797421"/>
            <a:ext cx="6365687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“</a:t>
            </a:r>
            <a:r>
              <a:rPr lang="en-US" sz="3500" dirty="0" err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Découvrez</a:t>
            </a:r>
            <a:r>
              <a:rPr lang="en-US" sz="3500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 le FALC"</a:t>
            </a:r>
          </a:p>
        </p:txBody>
      </p:sp>
      <p:sp>
        <p:nvSpPr>
          <p:cNvPr id="29" name="TextBox 29"/>
          <p:cNvSpPr txBox="1"/>
          <p:nvPr/>
        </p:nvSpPr>
        <p:spPr>
          <a:xfrm rot="101910">
            <a:off x="1101372" y="3333355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"Ma vie de dys"</a:t>
            </a:r>
          </a:p>
        </p:txBody>
      </p:sp>
      <p:sp>
        <p:nvSpPr>
          <p:cNvPr id="30" name="TextBox 30"/>
          <p:cNvSpPr txBox="1"/>
          <p:nvPr/>
        </p:nvSpPr>
        <p:spPr>
          <a:xfrm rot="-156710">
            <a:off x="1044740" y="4582869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 dirty="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“</a:t>
            </a:r>
            <a:r>
              <a:rPr lang="en-US" sz="3500" dirty="0" err="1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Quizz</a:t>
            </a:r>
            <a:r>
              <a:rPr lang="en-US" sz="3500" dirty="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dirty="0" err="1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autour</a:t>
            </a:r>
            <a:r>
              <a:rPr lang="en-US" sz="3500" dirty="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 du handicap"</a:t>
            </a:r>
          </a:p>
        </p:txBody>
      </p:sp>
      <p:sp>
        <p:nvSpPr>
          <p:cNvPr id="31" name="TextBox 31"/>
          <p:cNvSpPr txBox="1"/>
          <p:nvPr/>
        </p:nvSpPr>
        <p:spPr>
          <a:xfrm rot="78524">
            <a:off x="991523" y="5868959"/>
            <a:ext cx="6619689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“Jeu de </a:t>
            </a:r>
            <a:r>
              <a:rPr lang="en-US" sz="3500" dirty="0" err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cartes</a:t>
            </a:r>
            <a:r>
              <a:rPr lang="en-US" sz="3500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 sur les troubles du </a:t>
            </a:r>
            <a:r>
              <a:rPr lang="en-US" sz="3500" dirty="0" err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développement</a:t>
            </a:r>
            <a:r>
              <a:rPr lang="en-US" sz="3500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intellectuel</a:t>
            </a:r>
            <a:r>
              <a:rPr lang="en-US" sz="3500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 (TDI)"</a:t>
            </a:r>
          </a:p>
        </p:txBody>
      </p:sp>
      <p:sp>
        <p:nvSpPr>
          <p:cNvPr id="32" name="TextBox 32"/>
          <p:cNvSpPr txBox="1"/>
          <p:nvPr/>
        </p:nvSpPr>
        <p:spPr>
          <a:xfrm rot="-114056">
            <a:off x="1032646" y="7463528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"Goutez la différence"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852" y="503766"/>
            <a:ext cx="11154296" cy="765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0"/>
              </a:lnSpc>
            </a:pPr>
            <a:r>
              <a:rPr lang="en-US" sz="5000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NOS ATELIERS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229777" y="2422487"/>
            <a:ext cx="2276423" cy="412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1h00-1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Journée</a:t>
            </a:r>
            <a:endParaRPr lang="en-US" sz="2499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9451212" y="4147640"/>
            <a:ext cx="1826388" cy="412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entreprise</a:t>
            </a:r>
            <a:endParaRPr lang="en-US" sz="2499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8384352" y="6363618"/>
            <a:ext cx="3960048" cy="864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Participants minimum : 10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Participants maximum : 100+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829524" y="8202824"/>
            <a:ext cx="4997528" cy="864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Budget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indicatif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: à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partir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de 300 €HT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Jusqu’à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1 000 €HT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25287" y="9424894"/>
            <a:ext cx="426660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Entreprises déjà accompagnées </a:t>
            </a:r>
          </a:p>
        </p:txBody>
      </p:sp>
      <p:sp>
        <p:nvSpPr>
          <p:cNvPr id="39" name="TextBox 39"/>
          <p:cNvSpPr txBox="1"/>
          <p:nvPr/>
        </p:nvSpPr>
        <p:spPr>
          <a:xfrm rot="78524">
            <a:off x="1074947" y="8542963"/>
            <a:ext cx="6365687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“B A BA de la langue des signes"</a:t>
            </a:r>
          </a:p>
        </p:txBody>
      </p:sp>
      <p:sp>
        <p:nvSpPr>
          <p:cNvPr id="41" name="Freeform 20">
            <a:extLst>
              <a:ext uri="{FF2B5EF4-FFF2-40B4-BE49-F238E27FC236}">
                <a16:creationId xmlns:a16="http://schemas.microsoft.com/office/drawing/2014/main" id="{C93ED84D-36D0-3313-6914-4D07385BD4E6}"/>
              </a:ext>
            </a:extLst>
          </p:cNvPr>
          <p:cNvSpPr/>
          <p:nvPr/>
        </p:nvSpPr>
        <p:spPr>
          <a:xfrm>
            <a:off x="16758629" y="92583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0" name="TextBox 33">
            <a:extLst>
              <a:ext uri="{FF2B5EF4-FFF2-40B4-BE49-F238E27FC236}">
                <a16:creationId xmlns:a16="http://schemas.microsoft.com/office/drawing/2014/main" id="{5B7CA5C9-1935-3541-F4DC-ACB95F7BA3E9}"/>
              </a:ext>
            </a:extLst>
          </p:cNvPr>
          <p:cNvSpPr txBox="1"/>
          <p:nvPr/>
        </p:nvSpPr>
        <p:spPr>
          <a:xfrm>
            <a:off x="6559504" y="344140"/>
            <a:ext cx="948041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3.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/>
          <p:nvPr/>
        </p:nvSpPr>
        <p:spPr>
          <a:xfrm>
            <a:off x="10006577" y="1484220"/>
            <a:ext cx="652704" cy="803104"/>
          </a:xfrm>
          <a:custGeom>
            <a:avLst/>
            <a:gdLst/>
            <a:ahLst/>
            <a:cxnLst/>
            <a:rect l="l" t="t" r="r" b="b"/>
            <a:pathLst>
              <a:path w="652704" h="803104">
                <a:moveTo>
                  <a:pt x="0" y="0"/>
                </a:moveTo>
                <a:lnTo>
                  <a:pt x="652704" y="0"/>
                </a:lnTo>
                <a:lnTo>
                  <a:pt x="652704" y="803104"/>
                </a:lnTo>
                <a:lnTo>
                  <a:pt x="0" y="803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2" name="Freeform 12"/>
          <p:cNvSpPr/>
          <p:nvPr/>
        </p:nvSpPr>
        <p:spPr>
          <a:xfrm>
            <a:off x="10051843" y="3267019"/>
            <a:ext cx="562173" cy="803104"/>
          </a:xfrm>
          <a:custGeom>
            <a:avLst/>
            <a:gdLst/>
            <a:ahLst/>
            <a:cxnLst/>
            <a:rect l="l" t="t" r="r" b="b"/>
            <a:pathLst>
              <a:path w="562173" h="803104">
                <a:moveTo>
                  <a:pt x="0" y="0"/>
                </a:moveTo>
                <a:lnTo>
                  <a:pt x="562172" y="0"/>
                </a:lnTo>
                <a:lnTo>
                  <a:pt x="562172" y="803104"/>
                </a:lnTo>
                <a:lnTo>
                  <a:pt x="0" y="803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13"/>
          <p:cNvSpPr/>
          <p:nvPr/>
        </p:nvSpPr>
        <p:spPr>
          <a:xfrm>
            <a:off x="9929359" y="5427165"/>
            <a:ext cx="807139" cy="803104"/>
          </a:xfrm>
          <a:custGeom>
            <a:avLst/>
            <a:gdLst/>
            <a:ahLst/>
            <a:cxnLst/>
            <a:rect l="l" t="t" r="r" b="b"/>
            <a:pathLst>
              <a:path w="807139" h="803104">
                <a:moveTo>
                  <a:pt x="0" y="0"/>
                </a:moveTo>
                <a:lnTo>
                  <a:pt x="807140" y="0"/>
                </a:lnTo>
                <a:lnTo>
                  <a:pt x="807140" y="803103"/>
                </a:lnTo>
                <a:lnTo>
                  <a:pt x="0" y="8031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Freeform 14"/>
          <p:cNvSpPr/>
          <p:nvPr/>
        </p:nvSpPr>
        <p:spPr>
          <a:xfrm>
            <a:off x="9734328" y="7643143"/>
            <a:ext cx="1197202" cy="448951"/>
          </a:xfrm>
          <a:custGeom>
            <a:avLst/>
            <a:gdLst/>
            <a:ahLst/>
            <a:cxnLst/>
            <a:rect l="l" t="t" r="r" b="b"/>
            <a:pathLst>
              <a:path w="1197202" h="448951">
                <a:moveTo>
                  <a:pt x="0" y="0"/>
                </a:moveTo>
                <a:lnTo>
                  <a:pt x="1197202" y="0"/>
                </a:lnTo>
                <a:lnTo>
                  <a:pt x="1197202" y="448951"/>
                </a:lnTo>
                <a:lnTo>
                  <a:pt x="0" y="4489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5" name="Freeform 15"/>
          <p:cNvSpPr/>
          <p:nvPr/>
        </p:nvSpPr>
        <p:spPr>
          <a:xfrm>
            <a:off x="5445962" y="8766272"/>
            <a:ext cx="1888808" cy="1062455"/>
          </a:xfrm>
          <a:custGeom>
            <a:avLst/>
            <a:gdLst/>
            <a:ahLst/>
            <a:cxnLst/>
            <a:rect l="l" t="t" r="r" b="b"/>
            <a:pathLst>
              <a:path w="1888808" h="1062455">
                <a:moveTo>
                  <a:pt x="0" y="0"/>
                </a:moveTo>
                <a:lnTo>
                  <a:pt x="1888808" y="0"/>
                </a:lnTo>
                <a:lnTo>
                  <a:pt x="1888808" y="1062454"/>
                </a:lnTo>
                <a:lnTo>
                  <a:pt x="0" y="106245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12837934" y="5427165"/>
            <a:ext cx="4783611" cy="3178479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17"/>
          <p:cNvSpPr/>
          <p:nvPr/>
        </p:nvSpPr>
        <p:spPr>
          <a:xfrm>
            <a:off x="12837934" y="1906586"/>
            <a:ext cx="4783611" cy="3149306"/>
          </a:xfrm>
          <a:prstGeom prst="round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1" name="TextBox 21"/>
          <p:cNvSpPr txBox="1"/>
          <p:nvPr/>
        </p:nvSpPr>
        <p:spPr>
          <a:xfrm>
            <a:off x="3566852" y="503750"/>
            <a:ext cx="11154296" cy="765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0"/>
              </a:lnSpc>
            </a:pPr>
            <a:r>
              <a:rPr lang="en-US" sz="5000" dirty="0">
                <a:solidFill>
                  <a:srgbClr val="000000"/>
                </a:solidFill>
                <a:latin typeface="Anton"/>
                <a:ea typeface="Anton"/>
                <a:cs typeface="Anton"/>
                <a:sym typeface="Anton"/>
              </a:rPr>
              <a:t>FÊTONS ENSEMBLE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54056" y="2422487"/>
            <a:ext cx="1394944" cy="412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1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Journée</a:t>
            </a:r>
            <a:endParaRPr lang="en-US" sz="2499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9451212" y="4147640"/>
            <a:ext cx="1902588" cy="412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entreprise</a:t>
            </a:r>
            <a:endParaRPr lang="en-US" sz="2499" dirty="0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8384352" y="6363618"/>
            <a:ext cx="4112448" cy="864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Participants minimum : 0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Participants maximum : 100+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813869" y="8261728"/>
            <a:ext cx="5074831" cy="864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Budget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indicatif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: à </a:t>
            </a: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partir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de 300 €HT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 err="1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Jusqu’à</a:t>
            </a:r>
            <a:r>
              <a:rPr lang="en-US" sz="2499" dirty="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1 000 €HT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95193" y="9032875"/>
            <a:ext cx="4266605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Entreprises déjà accompagnées </a:t>
            </a:r>
          </a:p>
        </p:txBody>
      </p:sp>
      <p:sp>
        <p:nvSpPr>
          <p:cNvPr id="28" name="Freeform 20">
            <a:extLst>
              <a:ext uri="{FF2B5EF4-FFF2-40B4-BE49-F238E27FC236}">
                <a16:creationId xmlns:a16="http://schemas.microsoft.com/office/drawing/2014/main" id="{EF423196-071A-E9F6-96BB-E33B0B4CBA7F}"/>
              </a:ext>
            </a:extLst>
          </p:cNvPr>
          <p:cNvSpPr/>
          <p:nvPr/>
        </p:nvSpPr>
        <p:spPr>
          <a:xfrm>
            <a:off x="16911029" y="9410700"/>
            <a:ext cx="1001342" cy="546786"/>
          </a:xfrm>
          <a:custGeom>
            <a:avLst/>
            <a:gdLst/>
            <a:ahLst/>
            <a:cxnLst/>
            <a:rect l="l" t="t" r="r" b="b"/>
            <a:pathLst>
              <a:path w="1001342" h="546786">
                <a:moveTo>
                  <a:pt x="0" y="0"/>
                </a:moveTo>
                <a:lnTo>
                  <a:pt x="1001342" y="0"/>
                </a:lnTo>
                <a:lnTo>
                  <a:pt x="1001342" y="546786"/>
                </a:lnTo>
                <a:lnTo>
                  <a:pt x="0" y="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7" name="Group 2">
            <a:extLst>
              <a:ext uri="{FF2B5EF4-FFF2-40B4-BE49-F238E27FC236}">
                <a16:creationId xmlns:a16="http://schemas.microsoft.com/office/drawing/2014/main" id="{9355AF5B-907C-9FB1-E5BE-3D8CF62FDC18}"/>
              </a:ext>
            </a:extLst>
          </p:cNvPr>
          <p:cNvGrpSpPr/>
          <p:nvPr/>
        </p:nvGrpSpPr>
        <p:grpSpPr>
          <a:xfrm rot="-191812">
            <a:off x="875466" y="2218333"/>
            <a:ext cx="6873233" cy="1409720"/>
            <a:chOff x="0" y="0"/>
            <a:chExt cx="1485670" cy="304715"/>
          </a:xfrm>
        </p:grpSpPr>
        <p:sp>
          <p:nvSpPr>
            <p:cNvPr id="29" name="Freeform 3">
              <a:extLst>
                <a:ext uri="{FF2B5EF4-FFF2-40B4-BE49-F238E27FC236}">
                  <a16:creationId xmlns:a16="http://schemas.microsoft.com/office/drawing/2014/main" id="{976BDC83-A775-67A7-C555-75E283E12066}"/>
                </a:ext>
              </a:extLst>
            </p:cNvPr>
            <p:cNvSpPr/>
            <p:nvPr/>
          </p:nvSpPr>
          <p:spPr>
            <a:xfrm>
              <a:off x="0" y="0"/>
              <a:ext cx="1485670" cy="304715"/>
            </a:xfrm>
            <a:custGeom>
              <a:avLst/>
              <a:gdLst/>
              <a:ahLst/>
              <a:cxnLst/>
              <a:rect l="l" t="t" r="r" b="b"/>
              <a:pathLst>
                <a:path w="1485670" h="304715">
                  <a:moveTo>
                    <a:pt x="112639" y="0"/>
                  </a:moveTo>
                  <a:lnTo>
                    <a:pt x="1373032" y="0"/>
                  </a:lnTo>
                  <a:cubicBezTo>
                    <a:pt x="1435240" y="0"/>
                    <a:pt x="1485670" y="50430"/>
                    <a:pt x="1485670" y="112639"/>
                  </a:cubicBezTo>
                  <a:lnTo>
                    <a:pt x="1485670" y="192077"/>
                  </a:lnTo>
                  <a:cubicBezTo>
                    <a:pt x="1485670" y="254285"/>
                    <a:pt x="1435240" y="304715"/>
                    <a:pt x="1373032" y="304715"/>
                  </a:cubicBezTo>
                  <a:lnTo>
                    <a:pt x="112639" y="304715"/>
                  </a:lnTo>
                  <a:cubicBezTo>
                    <a:pt x="50430" y="304715"/>
                    <a:pt x="0" y="254285"/>
                    <a:pt x="0" y="192077"/>
                  </a:cubicBezTo>
                  <a:lnTo>
                    <a:pt x="0" y="112639"/>
                  </a:lnTo>
                  <a:cubicBezTo>
                    <a:pt x="0" y="50430"/>
                    <a:pt x="50430" y="0"/>
                    <a:pt x="112639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TextBox 4">
              <a:extLst>
                <a:ext uri="{FF2B5EF4-FFF2-40B4-BE49-F238E27FC236}">
                  <a16:creationId xmlns:a16="http://schemas.microsoft.com/office/drawing/2014/main" id="{9B60596B-C345-2032-C26B-849649052621}"/>
                </a:ext>
              </a:extLst>
            </p:cNvPr>
            <p:cNvSpPr txBox="1"/>
            <p:nvPr/>
          </p:nvSpPr>
          <p:spPr>
            <a:xfrm>
              <a:off x="0" y="-66675"/>
              <a:ext cx="1485670" cy="3713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5">
            <a:extLst>
              <a:ext uri="{FF2B5EF4-FFF2-40B4-BE49-F238E27FC236}">
                <a16:creationId xmlns:a16="http://schemas.microsoft.com/office/drawing/2014/main" id="{09316450-FB4A-71A9-DF57-9D60017B79ED}"/>
              </a:ext>
            </a:extLst>
          </p:cNvPr>
          <p:cNvGrpSpPr/>
          <p:nvPr/>
        </p:nvGrpSpPr>
        <p:grpSpPr>
          <a:xfrm rot="101910">
            <a:off x="880185" y="4106958"/>
            <a:ext cx="6879453" cy="889328"/>
            <a:chOff x="0" y="0"/>
            <a:chExt cx="1487015" cy="192231"/>
          </a:xfrm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543BC7DA-22EC-1CE3-07D6-4E84BCE70977}"/>
                </a:ext>
              </a:extLst>
            </p:cNvPr>
            <p:cNvSpPr/>
            <p:nvPr/>
          </p:nvSpPr>
          <p:spPr>
            <a:xfrm>
              <a:off x="0" y="0"/>
              <a:ext cx="1487015" cy="192231"/>
            </a:xfrm>
            <a:custGeom>
              <a:avLst/>
              <a:gdLst/>
              <a:ahLst/>
              <a:cxnLst/>
              <a:rect l="l" t="t" r="r" b="b"/>
              <a:pathLst>
                <a:path w="1487015" h="192231">
                  <a:moveTo>
                    <a:pt x="96115" y="0"/>
                  </a:moveTo>
                  <a:lnTo>
                    <a:pt x="1390899" y="0"/>
                  </a:lnTo>
                  <a:cubicBezTo>
                    <a:pt x="1443983" y="0"/>
                    <a:pt x="1487015" y="43032"/>
                    <a:pt x="1487015" y="96115"/>
                  </a:cubicBezTo>
                  <a:lnTo>
                    <a:pt x="1487015" y="96115"/>
                  </a:lnTo>
                  <a:cubicBezTo>
                    <a:pt x="1487015" y="121607"/>
                    <a:pt x="1476888" y="146054"/>
                    <a:pt x="1458863" y="164079"/>
                  </a:cubicBezTo>
                  <a:cubicBezTo>
                    <a:pt x="1440838" y="182104"/>
                    <a:pt x="1416391" y="192231"/>
                    <a:pt x="1390899" y="192231"/>
                  </a:cubicBezTo>
                  <a:lnTo>
                    <a:pt x="96115" y="192231"/>
                  </a:lnTo>
                  <a:cubicBezTo>
                    <a:pt x="70624" y="192231"/>
                    <a:pt x="46177" y="182104"/>
                    <a:pt x="28152" y="164079"/>
                  </a:cubicBezTo>
                  <a:cubicBezTo>
                    <a:pt x="10126" y="146054"/>
                    <a:pt x="0" y="121607"/>
                    <a:pt x="0" y="96115"/>
                  </a:cubicBezTo>
                  <a:lnTo>
                    <a:pt x="0" y="96115"/>
                  </a:lnTo>
                  <a:cubicBezTo>
                    <a:pt x="0" y="70624"/>
                    <a:pt x="10126" y="46177"/>
                    <a:pt x="28152" y="28152"/>
                  </a:cubicBezTo>
                  <a:cubicBezTo>
                    <a:pt x="46177" y="10126"/>
                    <a:pt x="70624" y="0"/>
                    <a:pt x="96115" y="0"/>
                  </a:cubicBezTo>
                  <a:close/>
                </a:path>
              </a:pathLst>
            </a:custGeom>
            <a:solidFill>
              <a:srgbClr val="58C3E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52AED494-2BCE-235F-3F6B-6DEE621B7626}"/>
                </a:ext>
              </a:extLst>
            </p:cNvPr>
            <p:cNvSpPr txBox="1"/>
            <p:nvPr/>
          </p:nvSpPr>
          <p:spPr>
            <a:xfrm>
              <a:off x="0" y="-66675"/>
              <a:ext cx="1487015" cy="258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" name="Group 8">
            <a:extLst>
              <a:ext uri="{FF2B5EF4-FFF2-40B4-BE49-F238E27FC236}">
                <a16:creationId xmlns:a16="http://schemas.microsoft.com/office/drawing/2014/main" id="{DAC57DD1-E81F-3BA0-12B7-1E4025D6E94B}"/>
              </a:ext>
            </a:extLst>
          </p:cNvPr>
          <p:cNvGrpSpPr/>
          <p:nvPr/>
        </p:nvGrpSpPr>
        <p:grpSpPr>
          <a:xfrm rot="-156710">
            <a:off x="840930" y="5519137"/>
            <a:ext cx="6879453" cy="891339"/>
            <a:chOff x="0" y="0"/>
            <a:chExt cx="1487015" cy="192666"/>
          </a:xfrm>
        </p:grpSpPr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FBC240C3-05B4-4C40-B7FE-732F42974925}"/>
                </a:ext>
              </a:extLst>
            </p:cNvPr>
            <p:cNvSpPr/>
            <p:nvPr/>
          </p:nvSpPr>
          <p:spPr>
            <a:xfrm>
              <a:off x="0" y="0"/>
              <a:ext cx="1487015" cy="192666"/>
            </a:xfrm>
            <a:custGeom>
              <a:avLst/>
              <a:gdLst/>
              <a:ahLst/>
              <a:cxnLst/>
              <a:rect l="l" t="t" r="r" b="b"/>
              <a:pathLst>
                <a:path w="1487015" h="192666">
                  <a:moveTo>
                    <a:pt x="96333" y="0"/>
                  </a:moveTo>
                  <a:lnTo>
                    <a:pt x="1390682" y="0"/>
                  </a:lnTo>
                  <a:cubicBezTo>
                    <a:pt x="1443885" y="0"/>
                    <a:pt x="1487015" y="43130"/>
                    <a:pt x="1487015" y="96333"/>
                  </a:cubicBezTo>
                  <a:lnTo>
                    <a:pt x="1487015" y="96333"/>
                  </a:lnTo>
                  <a:cubicBezTo>
                    <a:pt x="1487015" y="149536"/>
                    <a:pt x="1443885" y="192666"/>
                    <a:pt x="1390682" y="192666"/>
                  </a:cubicBezTo>
                  <a:lnTo>
                    <a:pt x="96333" y="192666"/>
                  </a:lnTo>
                  <a:cubicBezTo>
                    <a:pt x="43130" y="192666"/>
                    <a:pt x="0" y="149536"/>
                    <a:pt x="0" y="96333"/>
                  </a:cubicBezTo>
                  <a:lnTo>
                    <a:pt x="0" y="96333"/>
                  </a:lnTo>
                  <a:cubicBezTo>
                    <a:pt x="0" y="43130"/>
                    <a:pt x="43130" y="0"/>
                    <a:pt x="96333" y="0"/>
                  </a:cubicBezTo>
                  <a:close/>
                </a:path>
              </a:pathLst>
            </a:custGeom>
            <a:solidFill>
              <a:srgbClr val="2E2C2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id="{7B72F966-1C17-D7CA-9BD3-7EDF676463AD}"/>
                </a:ext>
              </a:extLst>
            </p:cNvPr>
            <p:cNvSpPr txBox="1"/>
            <p:nvPr/>
          </p:nvSpPr>
          <p:spPr>
            <a:xfrm>
              <a:off x="0" y="-66675"/>
              <a:ext cx="1487015" cy="2593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7" name="TextBox 18">
            <a:extLst>
              <a:ext uri="{FF2B5EF4-FFF2-40B4-BE49-F238E27FC236}">
                <a16:creationId xmlns:a16="http://schemas.microsoft.com/office/drawing/2014/main" id="{F4E8B54E-5152-BFFA-A768-F94D81DE39E7}"/>
              </a:ext>
            </a:extLst>
          </p:cNvPr>
          <p:cNvSpPr txBox="1"/>
          <p:nvPr/>
        </p:nvSpPr>
        <p:spPr>
          <a:xfrm rot="-191812">
            <a:off x="1112121" y="2429148"/>
            <a:ext cx="6409165" cy="100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"La journée Mondiale de la trisomie 21"</a:t>
            </a:r>
          </a:p>
        </p:txBody>
      </p:sp>
      <p:sp>
        <p:nvSpPr>
          <p:cNvPr id="38" name="TextBox 19">
            <a:extLst>
              <a:ext uri="{FF2B5EF4-FFF2-40B4-BE49-F238E27FC236}">
                <a16:creationId xmlns:a16="http://schemas.microsoft.com/office/drawing/2014/main" id="{14EE0A48-04B7-7435-0A87-DEA5F449DEB1}"/>
              </a:ext>
            </a:extLst>
          </p:cNvPr>
          <p:cNvSpPr txBox="1"/>
          <p:nvPr/>
        </p:nvSpPr>
        <p:spPr>
          <a:xfrm rot="101910">
            <a:off x="1137644" y="4347577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"la journée de l'autisme"</a:t>
            </a:r>
          </a:p>
        </p:txBody>
      </p:sp>
      <p:sp>
        <p:nvSpPr>
          <p:cNvPr id="39" name="TextBox 20">
            <a:extLst>
              <a:ext uri="{FF2B5EF4-FFF2-40B4-BE49-F238E27FC236}">
                <a16:creationId xmlns:a16="http://schemas.microsoft.com/office/drawing/2014/main" id="{EA30B17C-6023-578C-1B3C-CBE5B1BE301C}"/>
              </a:ext>
            </a:extLst>
          </p:cNvPr>
          <p:cNvSpPr txBox="1"/>
          <p:nvPr/>
        </p:nvSpPr>
        <p:spPr>
          <a:xfrm rot="-156710">
            <a:off x="1081012" y="5716623"/>
            <a:ext cx="6399993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08D3C"/>
                </a:solidFill>
                <a:latin typeface="Cabin"/>
                <a:ea typeface="Cabin"/>
                <a:cs typeface="Cabin"/>
                <a:sym typeface="Cabin"/>
              </a:rPr>
              <a:t>"la journée de l'épilepsie”</a:t>
            </a:r>
          </a:p>
        </p:txBody>
      </p:sp>
      <p:grpSp>
        <p:nvGrpSpPr>
          <p:cNvPr id="40" name="Group 28">
            <a:extLst>
              <a:ext uri="{FF2B5EF4-FFF2-40B4-BE49-F238E27FC236}">
                <a16:creationId xmlns:a16="http://schemas.microsoft.com/office/drawing/2014/main" id="{284D64EB-0372-6888-6D43-9F79C9CFD3E9}"/>
              </a:ext>
            </a:extLst>
          </p:cNvPr>
          <p:cNvGrpSpPr/>
          <p:nvPr/>
        </p:nvGrpSpPr>
        <p:grpSpPr>
          <a:xfrm rot="78524">
            <a:off x="820810" y="6911740"/>
            <a:ext cx="6873233" cy="1631312"/>
            <a:chOff x="0" y="0"/>
            <a:chExt cx="1485670" cy="352613"/>
          </a:xfrm>
        </p:grpSpPr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2B7A8702-F3B7-747D-9BE2-36DB90591549}"/>
                </a:ext>
              </a:extLst>
            </p:cNvPr>
            <p:cNvSpPr/>
            <p:nvPr/>
          </p:nvSpPr>
          <p:spPr>
            <a:xfrm>
              <a:off x="0" y="0"/>
              <a:ext cx="1485670" cy="352613"/>
            </a:xfrm>
            <a:custGeom>
              <a:avLst/>
              <a:gdLst/>
              <a:ahLst/>
              <a:cxnLst/>
              <a:rect l="l" t="t" r="r" b="b"/>
              <a:pathLst>
                <a:path w="1485670" h="352613">
                  <a:moveTo>
                    <a:pt x="112639" y="0"/>
                  </a:moveTo>
                  <a:lnTo>
                    <a:pt x="1373032" y="0"/>
                  </a:lnTo>
                  <a:cubicBezTo>
                    <a:pt x="1435240" y="0"/>
                    <a:pt x="1485670" y="50430"/>
                    <a:pt x="1485670" y="112639"/>
                  </a:cubicBezTo>
                  <a:lnTo>
                    <a:pt x="1485670" y="239974"/>
                  </a:lnTo>
                  <a:cubicBezTo>
                    <a:pt x="1485670" y="302183"/>
                    <a:pt x="1435240" y="352613"/>
                    <a:pt x="1373032" y="352613"/>
                  </a:cubicBezTo>
                  <a:lnTo>
                    <a:pt x="112639" y="352613"/>
                  </a:lnTo>
                  <a:cubicBezTo>
                    <a:pt x="50430" y="352613"/>
                    <a:pt x="0" y="302183"/>
                    <a:pt x="0" y="239974"/>
                  </a:cubicBezTo>
                  <a:lnTo>
                    <a:pt x="0" y="112639"/>
                  </a:lnTo>
                  <a:cubicBezTo>
                    <a:pt x="0" y="50430"/>
                    <a:pt x="50430" y="0"/>
                    <a:pt x="112639" y="0"/>
                  </a:cubicBezTo>
                  <a:close/>
                </a:path>
              </a:pathLst>
            </a:custGeom>
            <a:solidFill>
              <a:srgbClr val="F08D3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TextBox 30">
              <a:extLst>
                <a:ext uri="{FF2B5EF4-FFF2-40B4-BE49-F238E27FC236}">
                  <a16:creationId xmlns:a16="http://schemas.microsoft.com/office/drawing/2014/main" id="{EC03DBDD-6A06-18F8-82D1-4456991B062D}"/>
                </a:ext>
              </a:extLst>
            </p:cNvPr>
            <p:cNvSpPr txBox="1"/>
            <p:nvPr/>
          </p:nvSpPr>
          <p:spPr>
            <a:xfrm>
              <a:off x="0" y="-66675"/>
              <a:ext cx="1485670" cy="4192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3" name="TextBox 31">
            <a:extLst>
              <a:ext uri="{FF2B5EF4-FFF2-40B4-BE49-F238E27FC236}">
                <a16:creationId xmlns:a16="http://schemas.microsoft.com/office/drawing/2014/main" id="{3C03C350-72D2-C7D9-5D04-5C12C0BAFB94}"/>
              </a:ext>
            </a:extLst>
          </p:cNvPr>
          <p:cNvSpPr txBox="1"/>
          <p:nvPr/>
        </p:nvSpPr>
        <p:spPr>
          <a:xfrm rot="78524">
            <a:off x="1074046" y="6985714"/>
            <a:ext cx="6364987" cy="1502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350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“Semaine européenne pour l'emploi des personnes handicapées (SEEPH)” ect...</a:t>
            </a:r>
          </a:p>
        </p:txBody>
      </p:sp>
      <p:sp>
        <p:nvSpPr>
          <p:cNvPr id="2" name="TextBox 35">
            <a:extLst>
              <a:ext uri="{FF2B5EF4-FFF2-40B4-BE49-F238E27FC236}">
                <a16:creationId xmlns:a16="http://schemas.microsoft.com/office/drawing/2014/main" id="{A8D65F63-249E-AE57-70C8-CC1EAE6E59C4}"/>
              </a:ext>
            </a:extLst>
          </p:cNvPr>
          <p:cNvSpPr txBox="1"/>
          <p:nvPr/>
        </p:nvSpPr>
        <p:spPr>
          <a:xfrm>
            <a:off x="6019800" y="309193"/>
            <a:ext cx="1086321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77"/>
              </a:lnSpc>
            </a:pPr>
            <a:r>
              <a:rPr lang="en-US" sz="7877" b="1" spc="-393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rPr>
              <a:t>4.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663</Words>
  <Application>Microsoft Office PowerPoint</Application>
  <PresentationFormat>Personnalisé</PresentationFormat>
  <Paragraphs>114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Cabin</vt:lpstr>
      <vt:lpstr>Aptos</vt:lpstr>
      <vt:lpstr>Cabin Bold</vt:lpstr>
      <vt:lpstr>Calibri</vt:lpstr>
      <vt:lpstr>Poppins Medium</vt:lpstr>
      <vt:lpstr>TT Norms Bold</vt:lpstr>
      <vt:lpstr>Arial</vt:lpstr>
      <vt:lpstr>Anton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Catalogue 2026 - GES</dc:title>
  <dc:creator>Léa SIMON</dc:creator>
  <cp:lastModifiedBy>Léa SIMON</cp:lastModifiedBy>
  <cp:revision>29</cp:revision>
  <dcterms:created xsi:type="dcterms:W3CDTF">2006-08-16T00:00:00Z</dcterms:created>
  <dcterms:modified xsi:type="dcterms:W3CDTF">2026-04-01T08:01:22Z</dcterms:modified>
  <dc:identifier>DAHCa7uRLUQ</dc:identifier>
</cp:coreProperties>
</file>