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362" r:id="rId2"/>
    <p:sldId id="363" r:id="rId3"/>
    <p:sldId id="364" r:id="rId4"/>
    <p:sldId id="365" r:id="rId5"/>
    <p:sldId id="367" r:id="rId6"/>
    <p:sldId id="369" r:id="rId7"/>
    <p:sldId id="368" r:id="rId8"/>
    <p:sldId id="274" r:id="rId9"/>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86" autoAdjust="0"/>
    <p:restoredTop sz="94660"/>
  </p:normalViewPr>
  <p:slideViewPr>
    <p:cSldViewPr snapToGrid="0">
      <p:cViewPr varScale="1">
        <p:scale>
          <a:sx n="62" d="100"/>
          <a:sy n="62" d="100"/>
        </p:scale>
        <p:origin x="796" y="40"/>
      </p:cViewPr>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8604" cy="46675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970159" y="1"/>
            <a:ext cx="3038604" cy="466752"/>
          </a:xfrm>
          <a:prstGeom prst="rect">
            <a:avLst/>
          </a:prstGeom>
        </p:spPr>
        <p:txBody>
          <a:bodyPr vert="horz" lIns="91440" tIns="45720" rIns="91440" bIns="45720" rtlCol="0"/>
          <a:lstStyle>
            <a:lvl1pPr algn="r">
              <a:defRPr sz="1200"/>
            </a:lvl1pPr>
          </a:lstStyle>
          <a:p>
            <a:fld id="{C00ED119-612E-4143-A05C-360DF2C385DF}" type="datetimeFigureOut">
              <a:rPr lang="en-GB" smtClean="0"/>
              <a:t>26/02/2025</a:t>
            </a:fld>
            <a:endParaRPr lang="en-GB"/>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700713" y="4474283"/>
            <a:ext cx="5608975" cy="3659696"/>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829648"/>
            <a:ext cx="3038604" cy="46675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970159" y="8829648"/>
            <a:ext cx="3038604" cy="466752"/>
          </a:xfrm>
          <a:prstGeom prst="rect">
            <a:avLst/>
          </a:prstGeom>
        </p:spPr>
        <p:txBody>
          <a:bodyPr vert="horz" lIns="91440" tIns="45720" rIns="91440" bIns="45720" rtlCol="0" anchor="b"/>
          <a:lstStyle>
            <a:lvl1pPr algn="r">
              <a:defRPr sz="1200"/>
            </a:lvl1pPr>
          </a:lstStyle>
          <a:p>
            <a:fld id="{B501704E-35F6-4629-BE6A-80D6E718A244}" type="slidenum">
              <a:rPr lang="en-GB" smtClean="0"/>
              <a:t>‹#›</a:t>
            </a:fld>
            <a:endParaRPr lang="en-GB"/>
          </a:p>
        </p:txBody>
      </p:sp>
    </p:spTree>
    <p:extLst>
      <p:ext uri="{BB962C8B-B14F-4D97-AF65-F5344CB8AC3E}">
        <p14:creationId xmlns:p14="http://schemas.microsoft.com/office/powerpoint/2010/main" val="15507659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ZA" altLang="en-US">
              <a:latin typeface="Arial" panose="020B0604020202020204" pitchFamily="34" charset="0"/>
            </a:endParaRPr>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F7BFDF9-CE65-4022-9673-EAAA6DE3F42E}" type="slidenum">
              <a:rPr lang="en-US" altLang="en-US" sz="1200" smtClean="0"/>
              <a:pPr/>
              <a:t>1</a:t>
            </a:fld>
            <a:endParaRPr lang="en-US" altLang="en-US" sz="1200"/>
          </a:p>
        </p:txBody>
      </p:sp>
    </p:spTree>
    <p:extLst>
      <p:ext uri="{BB962C8B-B14F-4D97-AF65-F5344CB8AC3E}">
        <p14:creationId xmlns:p14="http://schemas.microsoft.com/office/powerpoint/2010/main" val="498028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41BC89D-E224-43BF-8DB3-19E3D38E265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07480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B185BF-722A-4516-8DBF-ABEA468B2D6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89908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2AD93BA-FF4C-4318-BA64-048A496F86E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35089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577C921-1EB6-47C0-AE60-315E957B5D0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67952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DD2B1C4-8045-4800-B2AB-14E65ED4C82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8453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EFF92EF-EA52-42B5-8AD0-A97176ECFB6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00100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128D0228-3689-4E8E-8728-D5A48C4D50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21339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9BFA8D44-3BD7-4778-95EC-B71F0CB1914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79640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954AFC2-DB6D-43CB-9B22-5E87CB5A526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33079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37EE689-C035-4166-A566-1A5C392A5D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9023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FF3A748-210B-415B-A7CE-93A2CD5080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82796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pPr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eaLnBrk="0" fontAlgn="base" hangingPunct="0">
              <a:spcBef>
                <a:spcPct val="0"/>
              </a:spcBef>
              <a:spcAft>
                <a:spcPct val="0"/>
              </a:spcAft>
              <a:defRPr/>
            </a:pPr>
            <a:fld id="{28973E0A-D7B7-4BB8-979F-4EC85F178B50}" type="slidenum">
              <a:rPr lang="en-US">
                <a:solidFill>
                  <a:srgbClr val="000000"/>
                </a:solidFill>
              </a:rPr>
              <a:pPr eaLnBrk="0" fontAlgn="base" hangingPunct="0">
                <a:spcBef>
                  <a:spcPct val="0"/>
                </a:spcBef>
                <a:spcAft>
                  <a:spcPct val="0"/>
                </a:spcAft>
                <a:defRPr/>
              </a:pPr>
              <a:t>‹#›</a:t>
            </a:fld>
            <a:endParaRPr lang="en-US">
              <a:solidFill>
                <a:srgbClr val="000000"/>
              </a:solidFill>
            </a:endParaRPr>
          </a:p>
        </p:txBody>
      </p:sp>
      <p:pic>
        <p:nvPicPr>
          <p:cNvPr id="1031" name="Picture 7" descr="strip"/>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00682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48" charset="-128"/>
        </a:defRPr>
      </a:lvl2pPr>
      <a:lvl3pPr algn="ctr" rtl="0" eaLnBrk="0" fontAlgn="base" hangingPunct="0">
        <a:spcBef>
          <a:spcPct val="0"/>
        </a:spcBef>
        <a:spcAft>
          <a:spcPct val="0"/>
        </a:spcAft>
        <a:defRPr sz="4400">
          <a:solidFill>
            <a:schemeClr val="tx2"/>
          </a:solidFill>
          <a:latin typeface="Arial" charset="0"/>
          <a:ea typeface="ＭＳ Ｐゴシック" pitchFamily="48" charset="-128"/>
        </a:defRPr>
      </a:lvl3pPr>
      <a:lvl4pPr algn="ctr" rtl="0" eaLnBrk="0" fontAlgn="base" hangingPunct="0">
        <a:spcBef>
          <a:spcPct val="0"/>
        </a:spcBef>
        <a:spcAft>
          <a:spcPct val="0"/>
        </a:spcAft>
        <a:defRPr sz="4400">
          <a:solidFill>
            <a:schemeClr val="tx2"/>
          </a:solidFill>
          <a:latin typeface="Arial" charset="0"/>
          <a:ea typeface="ＭＳ Ｐゴシック" pitchFamily="48" charset="-128"/>
        </a:defRPr>
      </a:lvl4pPr>
      <a:lvl5pPr algn="ctr" rtl="0" eaLnBrk="0" fontAlgn="base" hangingPunct="0">
        <a:spcBef>
          <a:spcPct val="0"/>
        </a:spcBef>
        <a:spcAft>
          <a:spcPct val="0"/>
        </a:spcAft>
        <a:defRPr sz="4400">
          <a:solidFill>
            <a:schemeClr val="tx2"/>
          </a:solidFill>
          <a:latin typeface="Arial" charset="0"/>
          <a:ea typeface="ＭＳ Ｐゴシック" pitchFamily="48" charset="-128"/>
        </a:defRPr>
      </a:lvl5pPr>
      <a:lvl6pPr marL="457200" algn="ctr" rtl="0" fontAlgn="base">
        <a:spcBef>
          <a:spcPct val="0"/>
        </a:spcBef>
        <a:spcAft>
          <a:spcPct val="0"/>
        </a:spcAft>
        <a:defRPr sz="4400">
          <a:solidFill>
            <a:schemeClr val="tx2"/>
          </a:solidFill>
          <a:latin typeface="Arial" charset="0"/>
          <a:ea typeface="ＭＳ Ｐゴシック" pitchFamily="48" charset="-128"/>
        </a:defRPr>
      </a:lvl6pPr>
      <a:lvl7pPr marL="914400" algn="ctr" rtl="0" fontAlgn="base">
        <a:spcBef>
          <a:spcPct val="0"/>
        </a:spcBef>
        <a:spcAft>
          <a:spcPct val="0"/>
        </a:spcAft>
        <a:defRPr sz="4400">
          <a:solidFill>
            <a:schemeClr val="tx2"/>
          </a:solidFill>
          <a:latin typeface="Arial" charset="0"/>
          <a:ea typeface="ＭＳ Ｐゴシック" pitchFamily="48" charset="-128"/>
        </a:defRPr>
      </a:lvl7pPr>
      <a:lvl8pPr marL="1371600" algn="ctr" rtl="0" fontAlgn="base">
        <a:spcBef>
          <a:spcPct val="0"/>
        </a:spcBef>
        <a:spcAft>
          <a:spcPct val="0"/>
        </a:spcAft>
        <a:defRPr sz="4400">
          <a:solidFill>
            <a:schemeClr val="tx2"/>
          </a:solidFill>
          <a:latin typeface="Arial" charset="0"/>
          <a:ea typeface="ＭＳ Ｐゴシック" pitchFamily="48" charset="-128"/>
        </a:defRPr>
      </a:lvl8pPr>
      <a:lvl9pPr marL="1828800" algn="ctr" rtl="0" fontAlgn="base">
        <a:spcBef>
          <a:spcPct val="0"/>
        </a:spcBef>
        <a:spcAft>
          <a:spcPct val="0"/>
        </a:spcAft>
        <a:defRPr sz="4400">
          <a:solidFill>
            <a:schemeClr val="tx2"/>
          </a:solidFill>
          <a:latin typeface="Arial" charset="0"/>
          <a:ea typeface="ＭＳ Ｐゴシック" pitchFamily="48"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mailto:tmokone@burs.org.bw"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rotWithShape="1">
          <a:blip r:embed="rId3" cstate="print">
            <a:extLst>
              <a:ext uri="{28A0092B-C50C-407E-A947-70E740481C1C}">
                <a14:useLocalDpi xmlns:a14="http://schemas.microsoft.com/office/drawing/2010/main" val="0"/>
              </a:ext>
            </a:extLst>
          </a:blip>
          <a:srcRect l="1" r="47867"/>
          <a:stretch/>
        </p:blipFill>
        <p:spPr>
          <a:xfrm>
            <a:off x="273052" y="0"/>
            <a:ext cx="7074130" cy="6858000"/>
          </a:xfrm>
          <a:prstGeom prst="rect">
            <a:avLst/>
          </a:prstGeom>
        </p:spPr>
      </p:pic>
      <p:sp>
        <p:nvSpPr>
          <p:cNvPr id="6" name="Rectangle 5"/>
          <p:cNvSpPr/>
          <p:nvPr/>
        </p:nvSpPr>
        <p:spPr bwMode="auto">
          <a:xfrm>
            <a:off x="7074132" y="1314247"/>
            <a:ext cx="5117868" cy="5120640"/>
          </a:xfrm>
          <a:prstGeom prst="rect">
            <a:avLst/>
          </a:prstGeom>
          <a:solidFill>
            <a:schemeClr val="bg1"/>
          </a:solidFill>
          <a:ln w="9525" cap="flat" cmpd="sng" algn="ctr">
            <a:noFill/>
            <a:prstDash val="solid"/>
            <a:round/>
            <a:headEnd type="none" w="med" len="med"/>
            <a:tailEnd type="none" w="med" len="med"/>
          </a:ln>
          <a:effectLst/>
          <a:scene3d>
            <a:camera prst="orthographicFront">
              <a:rot lat="0" lon="0" rev="0"/>
            </a:camera>
            <a:lightRig rig="contrasting" dir="t">
              <a:rot lat="0" lon="0" rev="7800000"/>
            </a:lightRig>
          </a:scene3d>
          <a:sp3d>
            <a:bevelT w="139700" h="13970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z="2400" dirty="0">
              <a:latin typeface="Arial" charset="0"/>
              <a:ea typeface="ＭＳ Ｐゴシック" pitchFamily="48" charset="-128"/>
            </a:endParaRPr>
          </a:p>
        </p:txBody>
      </p:sp>
      <p:sp>
        <p:nvSpPr>
          <p:cNvPr id="2" name="Rectangle 1"/>
          <p:cNvSpPr/>
          <p:nvPr/>
        </p:nvSpPr>
        <p:spPr>
          <a:xfrm>
            <a:off x="7127823" y="1619250"/>
            <a:ext cx="4684425" cy="1138773"/>
          </a:xfrm>
          <a:prstGeom prst="rect">
            <a:avLst/>
          </a:prstGeom>
          <a:noFill/>
        </p:spPr>
        <p:txBody>
          <a:bodyPr wrap="square" lIns="91440" tIns="45720" rIns="91440" bIns="45720">
            <a:spAutoFit/>
          </a:bodyPr>
          <a:lstStyle/>
          <a:p>
            <a:r>
              <a:rPr lang="en-US" sz="2400" b="1" dirty="0">
                <a:ln w="22225">
                  <a:solidFill>
                    <a:schemeClr val="accent2"/>
                  </a:solidFill>
                  <a:prstDash val="solid"/>
                </a:ln>
                <a:solidFill>
                  <a:schemeClr val="accent2">
                    <a:lumMod val="40000"/>
                    <a:lumOff val="60000"/>
                  </a:schemeClr>
                </a:solidFill>
              </a:rPr>
              <a:t>Case Study: VAT FRAUD</a:t>
            </a:r>
          </a:p>
          <a:p>
            <a:r>
              <a:rPr lang="en-US" sz="2400" b="1" cap="none" spc="0" dirty="0">
                <a:ln w="22225">
                  <a:solidFill>
                    <a:schemeClr val="accent2"/>
                  </a:solidFill>
                  <a:prstDash val="solid"/>
                </a:ln>
                <a:solidFill>
                  <a:schemeClr val="accent2">
                    <a:lumMod val="40000"/>
                    <a:lumOff val="60000"/>
                  </a:schemeClr>
                </a:solidFill>
                <a:effectLst/>
              </a:rPr>
              <a:t>By: Chris </a:t>
            </a:r>
            <a:r>
              <a:rPr lang="en-US" sz="2400" b="1" dirty="0">
                <a:ln w="22225">
                  <a:solidFill>
                    <a:schemeClr val="accent2"/>
                  </a:solidFill>
                  <a:prstDash val="solid"/>
                </a:ln>
                <a:solidFill>
                  <a:schemeClr val="accent2">
                    <a:lumMod val="40000"/>
                    <a:lumOff val="60000"/>
                  </a:schemeClr>
                </a:solidFill>
              </a:rPr>
              <a:t>T. Mokone</a:t>
            </a:r>
          </a:p>
          <a:p>
            <a:r>
              <a:rPr lang="en-US" sz="2000" b="1" cap="none" spc="0" dirty="0">
                <a:ln w="22225">
                  <a:solidFill>
                    <a:schemeClr val="accent2"/>
                  </a:solidFill>
                  <a:prstDash val="solid"/>
                </a:ln>
                <a:solidFill>
                  <a:schemeClr val="accent2">
                    <a:lumMod val="40000"/>
                    <a:lumOff val="60000"/>
                  </a:schemeClr>
                </a:solidFill>
                <a:effectLst/>
              </a:rPr>
              <a:t>Botswana Unified Revenue Service</a:t>
            </a:r>
          </a:p>
        </p:txBody>
      </p:sp>
    </p:spTree>
    <p:extLst>
      <p:ext uri="{BB962C8B-B14F-4D97-AF65-F5344CB8AC3E}">
        <p14:creationId xmlns:p14="http://schemas.microsoft.com/office/powerpoint/2010/main" val="25887556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524000" y="26988"/>
            <a:ext cx="9144000" cy="1268412"/>
          </a:xfrm>
        </p:spPr>
        <p:txBody>
          <a:bodyPr/>
          <a:lstStyle/>
          <a:p>
            <a:pPr algn="l"/>
            <a:r>
              <a:rPr lang="en-US" altLang="en-US" sz="3600" b="1" dirty="0"/>
              <a:t>Background/Introduction</a:t>
            </a:r>
          </a:p>
        </p:txBody>
      </p:sp>
      <p:sp>
        <p:nvSpPr>
          <p:cNvPr id="4099" name="Content Placeholder 2"/>
          <p:cNvSpPr>
            <a:spLocks noGrp="1"/>
          </p:cNvSpPr>
          <p:nvPr>
            <p:ph idx="1"/>
          </p:nvPr>
        </p:nvSpPr>
        <p:spPr>
          <a:xfrm>
            <a:off x="111317" y="1371600"/>
            <a:ext cx="11783833" cy="5486400"/>
          </a:xfrm>
        </p:spPr>
        <p:txBody>
          <a:bodyPr/>
          <a:lstStyle/>
          <a:p>
            <a:pPr lvl="1">
              <a:buFont typeface="Wingdings" panose="05000000000000000000" pitchFamily="2" charset="2"/>
              <a:buChar char="v"/>
            </a:pPr>
            <a:r>
              <a:rPr lang="en-US" b="1" dirty="0"/>
              <a:t>Summary of allegations:</a:t>
            </a:r>
            <a:r>
              <a:rPr lang="en-US" dirty="0"/>
              <a:t> NGM is a Tax Auditor also acting as the Regional Tax Auditor. </a:t>
            </a:r>
          </a:p>
          <a:p>
            <a:pPr lvl="1">
              <a:buFont typeface="Wingdings" panose="05000000000000000000" pitchFamily="2" charset="2"/>
              <a:buChar char="v"/>
            </a:pPr>
            <a:r>
              <a:rPr lang="en-US" dirty="0"/>
              <a:t>He is alleged to have connived with some company Directors to defraud the Revenue Service money through VAT refunds by using companies which are not in operation and submitting false VAT returns. For the sake of this investigation, only five (5) companies were sampled.</a:t>
            </a:r>
          </a:p>
          <a:p>
            <a:pPr lvl="1">
              <a:buFont typeface="Wingdings" panose="05000000000000000000" pitchFamily="2" charset="2"/>
              <a:buChar char="v"/>
            </a:pPr>
            <a:r>
              <a:rPr lang="en-US" altLang="en-US" sz="3200" dirty="0">
                <a:cs typeface="Arial" panose="020B0604020202020204" pitchFamily="34" charset="0"/>
              </a:rPr>
              <a:t> Investigations; conducted by </a:t>
            </a:r>
            <a:r>
              <a:rPr lang="en-US" altLang="en-US" dirty="0">
                <a:cs typeface="Arial" panose="020B0604020202020204" pitchFamily="34" charset="0"/>
              </a:rPr>
              <a:t>Ethics &amp; Investigations Unit </a:t>
            </a:r>
          </a:p>
          <a:p>
            <a:pPr lvl="1">
              <a:buFont typeface="Wingdings" panose="05000000000000000000" pitchFamily="2" charset="2"/>
              <a:buChar char="v"/>
            </a:pPr>
            <a:r>
              <a:rPr lang="en-US" altLang="en-US" dirty="0">
                <a:cs typeface="Arial" panose="020B0604020202020204" pitchFamily="34" charset="0"/>
              </a:rPr>
              <a:t> Case was a Referral from the National Intelligence Agency referred to a (DISS). </a:t>
            </a:r>
          </a:p>
          <a:p>
            <a:pPr lvl="1">
              <a:buFont typeface="Wingdings" panose="05000000000000000000" pitchFamily="2" charset="2"/>
              <a:buChar char="v"/>
            </a:pPr>
            <a:endParaRPr lang="en-US" altLang="en-US" sz="3200" dirty="0">
              <a:cs typeface="Arial" panose="020B0604020202020204" pitchFamily="34" charset="0"/>
            </a:endParaRPr>
          </a:p>
          <a:p>
            <a:pPr lvl="1">
              <a:buFont typeface="Wingdings" panose="05000000000000000000" pitchFamily="2" charset="2"/>
              <a:buChar char="v"/>
            </a:pPr>
            <a:endParaRPr lang="en-US" altLang="en-US" sz="3200" dirty="0">
              <a:cs typeface="Arial" panose="020B0604020202020204" pitchFamily="34" charset="0"/>
            </a:endParaRPr>
          </a:p>
          <a:p>
            <a:pPr lvl="1">
              <a:buFont typeface="Wingdings" panose="05000000000000000000" pitchFamily="2" charset="2"/>
              <a:buChar char="Ø"/>
            </a:pPr>
            <a:endParaRPr lang="en-US" altLang="en-US" dirty="0"/>
          </a:p>
        </p:txBody>
      </p:sp>
    </p:spTree>
    <p:extLst>
      <p:ext uri="{BB962C8B-B14F-4D97-AF65-F5344CB8AC3E}">
        <p14:creationId xmlns:p14="http://schemas.microsoft.com/office/powerpoint/2010/main" val="3345380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752600" y="76200"/>
            <a:ext cx="5856798" cy="1143000"/>
          </a:xfrm>
        </p:spPr>
        <p:txBody>
          <a:bodyPr/>
          <a:lstStyle/>
          <a:p>
            <a:pPr algn="l"/>
            <a:r>
              <a:rPr lang="en-US" altLang="en-US" sz="3200" dirty="0">
                <a:latin typeface="Arial Black" panose="020B0A04020102020204" pitchFamily="34" charset="0"/>
              </a:rPr>
              <a:t>Modus Operandi</a:t>
            </a:r>
          </a:p>
        </p:txBody>
      </p:sp>
      <p:sp>
        <p:nvSpPr>
          <p:cNvPr id="3" name="Content Placeholder 2"/>
          <p:cNvSpPr>
            <a:spLocks noGrp="1"/>
          </p:cNvSpPr>
          <p:nvPr>
            <p:ph idx="1"/>
          </p:nvPr>
        </p:nvSpPr>
        <p:spPr>
          <a:xfrm>
            <a:off x="151075" y="1371600"/>
            <a:ext cx="11815638" cy="5486400"/>
          </a:xfrm>
        </p:spPr>
        <p:txBody>
          <a:bodyPr/>
          <a:lstStyle/>
          <a:p>
            <a:pPr marL="566737" indent="-457200" eaLnBrk="1" hangingPunct="1">
              <a:spcBef>
                <a:spcPts val="400"/>
              </a:spcBef>
              <a:buClr>
                <a:srgbClr val="2DA2BF"/>
              </a:buClr>
              <a:buSzPct val="68000"/>
              <a:buFont typeface="Wingdings" panose="05000000000000000000" pitchFamily="2" charset="2"/>
              <a:buChar char="v"/>
              <a:defRPr/>
            </a:pPr>
            <a:r>
              <a:rPr lang="en-US" sz="2400" b="1" dirty="0"/>
              <a:t>Modus Operandi:</a:t>
            </a:r>
            <a:r>
              <a:rPr lang="en-US" sz="2400" dirty="0"/>
              <a:t> The Auditor, NGM recruited the Director of Co.1 to submit false VAT returns with intent to benefit unduly from the VAT refunds. Upon successful payment of the VAT refunds by the Revenue Service, the Director then transferred the agreed monies into the Auditor’s bank accounts maintained at the then Barclays Bank (now Absa Bank) and Standard Chartered Bank. </a:t>
            </a:r>
          </a:p>
          <a:p>
            <a:pPr marL="566737" indent="-457200" eaLnBrk="1" hangingPunct="1">
              <a:spcBef>
                <a:spcPts val="400"/>
              </a:spcBef>
              <a:buClr>
                <a:srgbClr val="2DA2BF"/>
              </a:buClr>
              <a:buSzPct val="68000"/>
              <a:buFont typeface="Wingdings" panose="05000000000000000000" pitchFamily="2" charset="2"/>
              <a:buChar char="v"/>
              <a:defRPr/>
            </a:pPr>
            <a:r>
              <a:rPr lang="en-US" sz="2400" dirty="0"/>
              <a:t>The Auditor recruited Director of Co.2 and did the same modus operandi as above for Directors of Co. 3, 4 &amp; 5. It is worth noting that Co.3 is the half-brother of Co.2, whilst Co.5 is the cousin to Co.4 so there were somehow related. All the 5 companies didn’t qualify to be paid VAT refunds.</a:t>
            </a:r>
          </a:p>
          <a:p>
            <a:pPr marL="566737" indent="-457200" eaLnBrk="1" hangingPunct="1">
              <a:spcBef>
                <a:spcPts val="400"/>
              </a:spcBef>
              <a:buClr>
                <a:srgbClr val="2DA2BF"/>
              </a:buClr>
              <a:buSzPct val="68000"/>
              <a:buFont typeface="Wingdings" panose="05000000000000000000" pitchFamily="2" charset="2"/>
              <a:buChar char="v"/>
              <a:defRPr/>
            </a:pPr>
            <a:r>
              <a:rPr lang="en-US" sz="2400" kern="1200" dirty="0">
                <a:solidFill>
                  <a:prstClr val="black"/>
                </a:solidFill>
                <a:latin typeface="Arial Narrow" panose="020B0606020202030204" pitchFamily="34" charset="0"/>
                <a:cs typeface="Arial" panose="020B0604020202020204" pitchFamily="34" charset="0"/>
              </a:rPr>
              <a:t>The Auditor would know when Head Office was ready to pay the money and he would inform the Directors of the company as to when to expect the payment. The payment was done through electronic funds transfer (EFT) into the respective director’s bank accounts.</a:t>
            </a:r>
          </a:p>
        </p:txBody>
      </p:sp>
    </p:spTree>
    <p:extLst>
      <p:ext uri="{BB962C8B-B14F-4D97-AF65-F5344CB8AC3E}">
        <p14:creationId xmlns:p14="http://schemas.microsoft.com/office/powerpoint/2010/main" val="3327141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76200"/>
            <a:ext cx="5943600" cy="1219200"/>
          </a:xfrm>
        </p:spPr>
        <p:txBody>
          <a:bodyPr/>
          <a:lstStyle/>
          <a:p>
            <a:r>
              <a:rPr lang="en-US" sz="2000" b="1" dirty="0"/>
              <a:t>CASE SUMMARY – VAT FRAUD</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15637534"/>
              </p:ext>
            </p:extLst>
          </p:nvPr>
        </p:nvGraphicFramePr>
        <p:xfrm>
          <a:off x="318053" y="1510747"/>
          <a:ext cx="8529651" cy="4015546"/>
        </p:xfrm>
        <a:graphic>
          <a:graphicData uri="http://schemas.openxmlformats.org/drawingml/2006/table">
            <a:tbl>
              <a:tblPr firstRow="1" firstCol="1" bandRow="1">
                <a:tableStyleId>{5C22544A-7EE6-4342-B048-85BDC9FD1C3A}</a:tableStyleId>
              </a:tblPr>
              <a:tblGrid>
                <a:gridCol w="516834">
                  <a:extLst>
                    <a:ext uri="{9D8B030D-6E8A-4147-A177-3AD203B41FA5}">
                      <a16:colId xmlns:a16="http://schemas.microsoft.com/office/drawing/2014/main" val="759766010"/>
                    </a:ext>
                  </a:extLst>
                </a:gridCol>
                <a:gridCol w="2536466">
                  <a:extLst>
                    <a:ext uri="{9D8B030D-6E8A-4147-A177-3AD203B41FA5}">
                      <a16:colId xmlns:a16="http://schemas.microsoft.com/office/drawing/2014/main" val="942139875"/>
                    </a:ext>
                  </a:extLst>
                </a:gridCol>
                <a:gridCol w="1065475">
                  <a:extLst>
                    <a:ext uri="{9D8B030D-6E8A-4147-A177-3AD203B41FA5}">
                      <a16:colId xmlns:a16="http://schemas.microsoft.com/office/drawing/2014/main" val="3079924501"/>
                    </a:ext>
                  </a:extLst>
                </a:gridCol>
                <a:gridCol w="1421185">
                  <a:extLst>
                    <a:ext uri="{9D8B030D-6E8A-4147-A177-3AD203B41FA5}">
                      <a16:colId xmlns:a16="http://schemas.microsoft.com/office/drawing/2014/main" val="3149948566"/>
                    </a:ext>
                  </a:extLst>
                </a:gridCol>
                <a:gridCol w="1518699">
                  <a:extLst>
                    <a:ext uri="{9D8B030D-6E8A-4147-A177-3AD203B41FA5}">
                      <a16:colId xmlns:a16="http://schemas.microsoft.com/office/drawing/2014/main" val="3724727819"/>
                    </a:ext>
                  </a:extLst>
                </a:gridCol>
                <a:gridCol w="1470992">
                  <a:extLst>
                    <a:ext uri="{9D8B030D-6E8A-4147-A177-3AD203B41FA5}">
                      <a16:colId xmlns:a16="http://schemas.microsoft.com/office/drawing/2014/main" val="1979836971"/>
                    </a:ext>
                  </a:extLst>
                </a:gridCol>
              </a:tblGrid>
              <a:tr h="728165">
                <a:tc>
                  <a:txBody>
                    <a:bodyPr/>
                    <a:lstStyle/>
                    <a:p>
                      <a:pPr marL="0" marR="0">
                        <a:lnSpc>
                          <a:spcPct val="107000"/>
                        </a:lnSpc>
                        <a:spcBef>
                          <a:spcPts val="0"/>
                        </a:spcBef>
                        <a:spcAft>
                          <a:spcPts val="0"/>
                        </a:spcAft>
                      </a:pPr>
                      <a:r>
                        <a:rPr lang="en-US" sz="1600" dirty="0">
                          <a:effectLst/>
                          <a:latin typeface="+mn-lt"/>
                          <a:ea typeface="+mn-ea"/>
                          <a:cs typeface="+mn-cs"/>
                        </a:rPr>
                        <a:t>Co.</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latin typeface="+mn-lt"/>
                          <a:ea typeface="+mn-ea"/>
                          <a:cs typeface="+mn-cs"/>
                        </a:rPr>
                        <a:t>TAXPAYER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DIRECTOR</a:t>
                      </a:r>
                    </a:p>
                  </a:txBody>
                  <a:tcPr marL="68580" marR="68580" marT="0" marB="0"/>
                </a:tc>
                <a:tc>
                  <a:txBody>
                    <a:bodyPr/>
                    <a:lstStyle/>
                    <a:p>
                      <a:pPr marL="0" marR="0">
                        <a:lnSpc>
                          <a:spcPct val="107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RELATIONSHIP</a:t>
                      </a:r>
                    </a:p>
                  </a:txBody>
                  <a:tcPr marL="68580" marR="68580" marT="0" marB="0"/>
                </a:tc>
                <a:tc>
                  <a:txBody>
                    <a:bodyPr/>
                    <a:lstStyle/>
                    <a:p>
                      <a:pPr marL="0" marR="0">
                        <a:lnSpc>
                          <a:spcPct val="107000"/>
                        </a:lnSpc>
                        <a:spcBef>
                          <a:spcPts val="0"/>
                        </a:spcBef>
                        <a:spcAft>
                          <a:spcPts val="0"/>
                        </a:spcAft>
                      </a:pPr>
                      <a:r>
                        <a:rPr lang="en-US" sz="1600" dirty="0">
                          <a:effectLst/>
                        </a:rPr>
                        <a:t> GIVER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latin typeface="+mn-lt"/>
                          <a:ea typeface="+mn-ea"/>
                          <a:cs typeface="+mn-cs"/>
                        </a:rPr>
                        <a:t>ACTIVITY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26048084"/>
                  </a:ext>
                </a:extLst>
              </a:tr>
              <a:tr h="779733">
                <a:tc>
                  <a:txBody>
                    <a:bodyPr/>
                    <a:lstStyle/>
                    <a:p>
                      <a:pPr marL="0" marR="0">
                        <a:lnSpc>
                          <a:spcPct val="107000"/>
                        </a:lnSpc>
                        <a:spcBef>
                          <a:spcPts val="0"/>
                        </a:spcBef>
                        <a:spcAft>
                          <a:spcPts val="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1.</a:t>
                      </a:r>
                    </a:p>
                  </a:txBody>
                  <a:tcPr marL="68580" marR="68580" marT="0" marB="0"/>
                </a:tc>
                <a:tc>
                  <a:txBody>
                    <a:bodyPr/>
                    <a:lstStyle/>
                    <a:p>
                      <a:pPr marL="0" marR="0">
                        <a:lnSpc>
                          <a:spcPct val="107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Ridge</a:t>
                      </a:r>
                      <a:r>
                        <a:rPr lang="en-US" sz="1600" baseline="0" dirty="0">
                          <a:effectLst/>
                          <a:latin typeface="Calibri" panose="020F0502020204030204" pitchFamily="34" charset="0"/>
                          <a:ea typeface="Calibri" panose="020F0502020204030204" pitchFamily="34" charset="0"/>
                          <a:cs typeface="Times New Roman" panose="02020603050405020304" pitchFamily="18" charset="0"/>
                        </a:rPr>
                        <a:t> Holdings (Pty) Ltd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Mod</a:t>
                      </a:r>
                    </a:p>
                  </a:txBody>
                  <a:tcPr marL="68580" marR="68580" marT="0" marB="0"/>
                </a:tc>
                <a:tc>
                  <a:txBody>
                    <a:bodyPr/>
                    <a:lstStyle/>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dirty="0"/>
                        <a:t>P204,541-00</a:t>
                      </a:r>
                    </a:p>
                  </a:txBody>
                  <a:tcPr marL="68580" marR="68580" marT="0" marB="0"/>
                </a:tc>
                <a:tc>
                  <a:txBody>
                    <a:bodyPr/>
                    <a:lstStyle/>
                    <a:p>
                      <a:r>
                        <a:rPr lang="en-US" dirty="0"/>
                        <a:t>Never Transacted</a:t>
                      </a:r>
                    </a:p>
                  </a:txBody>
                  <a:tcPr marL="68580" marR="68580" marT="0" marB="0"/>
                </a:tc>
                <a:extLst>
                  <a:ext uri="{0D108BD9-81ED-4DB2-BD59-A6C34878D82A}">
                    <a16:rowId xmlns:a16="http://schemas.microsoft.com/office/drawing/2014/main" val="967408776"/>
                  </a:ext>
                </a:extLst>
              </a:tr>
              <a:tr h="548847">
                <a:tc>
                  <a:txBody>
                    <a:bodyPr/>
                    <a:lstStyle/>
                    <a:p>
                      <a:pPr marL="0" marR="0">
                        <a:lnSpc>
                          <a:spcPct val="107000"/>
                        </a:lnSpc>
                        <a:spcBef>
                          <a:spcPts val="0"/>
                        </a:spcBef>
                        <a:spcAft>
                          <a:spcPts val="0"/>
                        </a:spcAft>
                      </a:pPr>
                      <a:r>
                        <a:rPr lang="en-US" sz="1800" dirty="0">
                          <a:effectLst/>
                        </a:rPr>
                        <a:t> 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err="1">
                          <a:effectLst/>
                          <a:latin typeface="Calibri" panose="020F0502020204030204" pitchFamily="34" charset="0"/>
                          <a:ea typeface="Calibri" panose="020F0502020204030204" pitchFamily="34" charset="0"/>
                          <a:cs typeface="Times New Roman" panose="02020603050405020304" pitchFamily="18" charset="0"/>
                        </a:rPr>
                        <a:t>Assie</a:t>
                      </a:r>
                      <a:r>
                        <a:rPr lang="en-US" sz="1600" baseline="0" dirty="0">
                          <a:effectLst/>
                          <a:latin typeface="Calibri" panose="020F0502020204030204" pitchFamily="34" charset="0"/>
                          <a:ea typeface="Calibri" panose="020F0502020204030204" pitchFamily="34" charset="0"/>
                          <a:cs typeface="Times New Roman" panose="02020603050405020304" pitchFamily="18" charset="0"/>
                        </a:rPr>
                        <a:t> Investments (Pty) Ltd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Danny</a:t>
                      </a:r>
                    </a:p>
                  </a:txBody>
                  <a:tcPr marL="68580" marR="68580" marT="0" marB="0"/>
                </a:tc>
                <a:tc>
                  <a:txBody>
                    <a:bodyPr/>
                    <a:lstStyle/>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P509,985-00</a:t>
                      </a:r>
                    </a:p>
                    <a:p>
                      <a:endParaRPr lang="en-US" dirty="0"/>
                    </a:p>
                  </a:txBody>
                  <a:tcPr marL="68580" marR="68580" marT="0" marB="0"/>
                </a:tc>
                <a:tc>
                  <a:txBody>
                    <a:bodyPr/>
                    <a:lstStyle/>
                    <a:p>
                      <a:r>
                        <a:rPr lang="en-US" dirty="0"/>
                        <a:t>Never Transacted</a:t>
                      </a:r>
                    </a:p>
                  </a:txBody>
                  <a:tcPr marL="68580" marR="68580" marT="0" marB="0"/>
                </a:tc>
                <a:extLst>
                  <a:ext uri="{0D108BD9-81ED-4DB2-BD59-A6C34878D82A}">
                    <a16:rowId xmlns:a16="http://schemas.microsoft.com/office/drawing/2014/main" val="4012485889"/>
                  </a:ext>
                </a:extLst>
              </a:tr>
              <a:tr h="548847">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3.</a:t>
                      </a:r>
                    </a:p>
                  </a:txBody>
                  <a:tcPr marL="68580" marR="68580" marT="0" marB="0"/>
                </a:tc>
                <a:tc>
                  <a:txBody>
                    <a:bodyPr/>
                    <a:lstStyle/>
                    <a:p>
                      <a:pPr marL="0" marR="0">
                        <a:lnSpc>
                          <a:spcPct val="107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Purple</a:t>
                      </a:r>
                      <a:r>
                        <a:rPr lang="en-US" sz="1600" baseline="0" dirty="0">
                          <a:effectLst/>
                          <a:latin typeface="Calibri" panose="020F0502020204030204" pitchFamily="34" charset="0"/>
                          <a:ea typeface="Calibri" panose="020F0502020204030204" pitchFamily="34" charset="0"/>
                          <a:cs typeface="Times New Roman" panose="02020603050405020304" pitchFamily="18" charset="0"/>
                        </a:rPr>
                        <a:t> &amp; Sons (Pty) Ltd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Olly</a:t>
                      </a:r>
                    </a:p>
                  </a:txBody>
                  <a:tcPr marL="68580" marR="68580" marT="0" marB="0"/>
                </a:tc>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Half-Brother to Danny</a:t>
                      </a:r>
                    </a:p>
                  </a:txBody>
                  <a:tcPr marL="68580" marR="68580" marT="0" marB="0"/>
                </a:tc>
                <a:tc>
                  <a:txBody>
                    <a:bodyPr/>
                    <a:lstStyle/>
                    <a:p>
                      <a:r>
                        <a:rPr lang="en-US" dirty="0"/>
                        <a:t>P824,843-00</a:t>
                      </a:r>
                    </a:p>
                  </a:txBody>
                  <a:tcPr marL="68580" marR="68580" marT="0" marB="0"/>
                </a:tc>
                <a:tc>
                  <a:txBody>
                    <a:bodyPr/>
                    <a:lstStyle/>
                    <a:p>
                      <a:r>
                        <a:rPr lang="en-US" dirty="0"/>
                        <a:t>Transacted</a:t>
                      </a:r>
                      <a:r>
                        <a:rPr lang="en-US" baseline="0" dirty="0"/>
                        <a:t> twice</a:t>
                      </a:r>
                      <a:endParaRPr lang="en-US" dirty="0"/>
                    </a:p>
                  </a:txBody>
                  <a:tcPr marL="68580" marR="68580" marT="0" marB="0"/>
                </a:tc>
                <a:extLst>
                  <a:ext uri="{0D108BD9-81ED-4DB2-BD59-A6C34878D82A}">
                    <a16:rowId xmlns:a16="http://schemas.microsoft.com/office/drawing/2014/main" val="4281340070"/>
                  </a:ext>
                </a:extLst>
              </a:tr>
              <a:tr h="548847">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4.</a:t>
                      </a:r>
                    </a:p>
                  </a:txBody>
                  <a:tcPr marL="68580" marR="68580" marT="0" marB="0"/>
                </a:tc>
                <a:tc>
                  <a:txBody>
                    <a:bodyPr/>
                    <a:lstStyle/>
                    <a:p>
                      <a:pPr marL="0" marR="0">
                        <a:lnSpc>
                          <a:spcPct val="107000"/>
                        </a:lnSpc>
                        <a:spcBef>
                          <a:spcPts val="0"/>
                        </a:spcBef>
                        <a:spcAft>
                          <a:spcPts val="0"/>
                        </a:spcAft>
                      </a:pPr>
                      <a:r>
                        <a:rPr lang="en-US" sz="1600" dirty="0">
                          <a:effectLst/>
                        </a:rPr>
                        <a:t> </a:t>
                      </a:r>
                      <a:r>
                        <a:rPr lang="en-US" sz="1600" dirty="0" err="1">
                          <a:effectLst/>
                        </a:rPr>
                        <a:t>Calcut</a:t>
                      </a:r>
                      <a:r>
                        <a:rPr lang="en-US" sz="1600" dirty="0">
                          <a:effectLst/>
                        </a:rPr>
                        <a:t> Holdings</a:t>
                      </a:r>
                      <a:r>
                        <a:rPr lang="en-US" sz="1600" baseline="0" dirty="0">
                          <a:effectLst/>
                        </a:rPr>
                        <a:t> (Pty) Ltd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Kea</a:t>
                      </a:r>
                    </a:p>
                  </a:txBody>
                  <a:tcPr marL="68580" marR="68580" marT="0" marB="0"/>
                </a:tc>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Close</a:t>
                      </a:r>
                      <a:r>
                        <a:rPr lang="en-US" sz="1800" baseline="0" dirty="0">
                          <a:effectLst/>
                          <a:latin typeface="Calibri" panose="020F0502020204030204" pitchFamily="34" charset="0"/>
                          <a:ea typeface="Calibri" panose="020F0502020204030204" pitchFamily="34" charset="0"/>
                          <a:cs typeface="Times New Roman" panose="02020603050405020304" pitchFamily="18" charset="0"/>
                        </a:rPr>
                        <a:t> Friend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dirty="0"/>
                        <a:t>P333,392-00</a:t>
                      </a:r>
                    </a:p>
                  </a:txBody>
                  <a:tcPr marL="68580" marR="68580" marT="0" marB="0"/>
                </a:tc>
                <a:tc>
                  <a:txBody>
                    <a:bodyPr/>
                    <a:lstStyle/>
                    <a:p>
                      <a:r>
                        <a:rPr lang="en-US" dirty="0"/>
                        <a:t>Transacted few times </a:t>
                      </a:r>
                    </a:p>
                  </a:txBody>
                  <a:tcPr marL="68580" marR="68580" marT="0" marB="0"/>
                </a:tc>
                <a:extLst>
                  <a:ext uri="{0D108BD9-81ED-4DB2-BD59-A6C34878D82A}">
                    <a16:rowId xmlns:a16="http://schemas.microsoft.com/office/drawing/2014/main" val="2381710426"/>
                  </a:ext>
                </a:extLst>
              </a:tr>
              <a:tr h="765556">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5.</a:t>
                      </a:r>
                    </a:p>
                  </a:txBody>
                  <a:tcPr marL="68580" marR="68580" marT="0" marB="0"/>
                </a:tc>
                <a:tc>
                  <a:txBody>
                    <a:bodyPr/>
                    <a:lstStyle/>
                    <a:p>
                      <a:pPr marL="0" marR="0">
                        <a:lnSpc>
                          <a:spcPct val="107000"/>
                        </a:lnSpc>
                        <a:spcBef>
                          <a:spcPts val="0"/>
                        </a:spcBef>
                        <a:spcAft>
                          <a:spcPts val="0"/>
                        </a:spcAft>
                      </a:pPr>
                      <a:r>
                        <a:rPr lang="en-US" sz="1600" dirty="0" err="1">
                          <a:effectLst/>
                          <a:latin typeface="Calibri" panose="020F0502020204030204" pitchFamily="34" charset="0"/>
                          <a:ea typeface="Calibri" panose="020F0502020204030204" pitchFamily="34" charset="0"/>
                          <a:cs typeface="Times New Roman" panose="02020603050405020304" pitchFamily="18" charset="0"/>
                        </a:rPr>
                        <a:t>Quby</a:t>
                      </a:r>
                      <a:r>
                        <a:rPr lang="en-US" sz="1600" dirty="0">
                          <a:effectLst/>
                          <a:latin typeface="Calibri" panose="020F0502020204030204" pitchFamily="34" charset="0"/>
                          <a:ea typeface="Calibri" panose="020F0502020204030204" pitchFamily="34" charset="0"/>
                          <a:cs typeface="Times New Roman" panose="02020603050405020304" pitchFamily="18" charset="0"/>
                        </a:rPr>
                        <a:t> Investments (Pty) Ltd</a:t>
                      </a:r>
                    </a:p>
                  </a:txBody>
                  <a:tcPr marL="68580" marR="68580" marT="0" marB="0"/>
                </a:tc>
                <a:tc>
                  <a:txBody>
                    <a:bodyPr/>
                    <a:lstStyle/>
                    <a:p>
                      <a:pPr marL="0" marR="0">
                        <a:lnSpc>
                          <a:spcPct val="107000"/>
                        </a:lnSpc>
                        <a:spcBef>
                          <a:spcPts val="0"/>
                        </a:spcBef>
                        <a:spcAft>
                          <a:spcPts val="0"/>
                        </a:spcAft>
                      </a:pPr>
                      <a:r>
                        <a:rPr lang="en-US" sz="1800" dirty="0" err="1">
                          <a:effectLst/>
                          <a:latin typeface="+mn-lt"/>
                          <a:ea typeface="+mn-ea"/>
                          <a:cs typeface="+mn-cs"/>
                        </a:rPr>
                        <a:t>Motse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Cousin to Kea</a:t>
                      </a:r>
                    </a:p>
                  </a:txBody>
                  <a:tcPr marL="68580" marR="68580" marT="0" marB="0"/>
                </a:tc>
                <a:tc>
                  <a:txBody>
                    <a:bodyPr/>
                    <a:lstStyle/>
                    <a:p>
                      <a:r>
                        <a:rPr lang="en-US" dirty="0"/>
                        <a:t>P330,895-00</a:t>
                      </a:r>
                    </a:p>
                  </a:txBody>
                  <a:tcPr marL="68580" marR="68580" marT="0" marB="0"/>
                </a:tc>
                <a:tc>
                  <a:txBody>
                    <a:bodyPr/>
                    <a:lstStyle/>
                    <a:p>
                      <a:r>
                        <a:rPr lang="en-US" dirty="0"/>
                        <a:t>Never Transacted</a:t>
                      </a:r>
                    </a:p>
                    <a:p>
                      <a:endParaRPr lang="en-US" dirty="0"/>
                    </a:p>
                  </a:txBody>
                  <a:tcPr marL="68580" marR="68580" marT="0" marB="0"/>
                </a:tc>
                <a:extLst>
                  <a:ext uri="{0D108BD9-81ED-4DB2-BD59-A6C34878D82A}">
                    <a16:rowId xmlns:a16="http://schemas.microsoft.com/office/drawing/2014/main" val="693573999"/>
                  </a:ext>
                </a:extLst>
              </a:tr>
            </a:tbl>
          </a:graphicData>
        </a:graphic>
      </p:graphicFrame>
      <p:sp>
        <p:nvSpPr>
          <p:cNvPr id="5" name="Rectangle 1"/>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973930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026" y="609600"/>
            <a:ext cx="6710901" cy="654657"/>
          </a:xfrm>
        </p:spPr>
        <p:txBody>
          <a:bodyPr/>
          <a:lstStyle/>
          <a:p>
            <a:pPr algn="l"/>
            <a:r>
              <a:rPr lang="en-US" sz="3600" b="1" dirty="0">
                <a:latin typeface="Arial Narrow" panose="020B0606020202030204" pitchFamily="34" charset="0"/>
              </a:rPr>
              <a:t>Financial Implications</a:t>
            </a:r>
          </a:p>
        </p:txBody>
      </p:sp>
      <p:sp>
        <p:nvSpPr>
          <p:cNvPr id="3" name="Content Placeholder 2"/>
          <p:cNvSpPr>
            <a:spLocks noGrp="1"/>
          </p:cNvSpPr>
          <p:nvPr>
            <p:ph idx="1"/>
          </p:nvPr>
        </p:nvSpPr>
        <p:spPr/>
        <p:txBody>
          <a:bodyPr/>
          <a:lstStyle/>
          <a:p>
            <a:r>
              <a:rPr lang="en-US" sz="2800" dirty="0"/>
              <a:t>Total Amount misappropriated is P4,000,000 in the local currency which is equivalent to $418,848-00 (according to the 2014 BWP/USD exchange rate).</a:t>
            </a:r>
          </a:p>
          <a:p>
            <a:r>
              <a:rPr lang="en-US" sz="2800" dirty="0"/>
              <a:t>Unfortunately nothing was recovered from him, as there was nothing to seize or confiscate.</a:t>
            </a:r>
          </a:p>
        </p:txBody>
      </p:sp>
    </p:spTree>
    <p:extLst>
      <p:ext uri="{BB962C8B-B14F-4D97-AF65-F5344CB8AC3E}">
        <p14:creationId xmlns:p14="http://schemas.microsoft.com/office/powerpoint/2010/main" val="5757479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879" y="125128"/>
            <a:ext cx="7055318" cy="1029904"/>
          </a:xfrm>
        </p:spPr>
        <p:txBody>
          <a:bodyPr/>
          <a:lstStyle/>
          <a:p>
            <a:pPr algn="l"/>
            <a:r>
              <a:rPr lang="en-US" dirty="0"/>
              <a:t>Case verdict</a:t>
            </a:r>
          </a:p>
        </p:txBody>
      </p:sp>
      <p:sp>
        <p:nvSpPr>
          <p:cNvPr id="3" name="Content Placeholder 2"/>
          <p:cNvSpPr>
            <a:spLocks noGrp="1"/>
          </p:cNvSpPr>
          <p:nvPr>
            <p:ph idx="1"/>
          </p:nvPr>
        </p:nvSpPr>
        <p:spPr/>
        <p:txBody>
          <a:bodyPr/>
          <a:lstStyle/>
          <a:p>
            <a:r>
              <a:rPr lang="en-US" sz="2800" dirty="0">
                <a:latin typeface="Arial Narrow" panose="020B0606020202030204" pitchFamily="34" charset="0"/>
              </a:rPr>
              <a:t>The Auditor was taken through Disciplinary Hearing, found guilty and was dismissed from the Revenue Service</a:t>
            </a:r>
          </a:p>
          <a:p>
            <a:r>
              <a:rPr lang="en-US" sz="2800" dirty="0">
                <a:latin typeface="Arial Narrow" panose="020B0606020202030204" pitchFamily="34" charset="0"/>
              </a:rPr>
              <a:t>The Auditor appealed and it was turned down.</a:t>
            </a:r>
          </a:p>
          <a:p>
            <a:r>
              <a:rPr lang="en-US" sz="2800" dirty="0">
                <a:latin typeface="Arial Narrow" panose="020B0606020202030204" pitchFamily="34" charset="0"/>
              </a:rPr>
              <a:t>He appealed at the High Court and also lost the case.</a:t>
            </a:r>
          </a:p>
          <a:p>
            <a:r>
              <a:rPr lang="en-US" sz="2800" dirty="0">
                <a:latin typeface="Arial Narrow" panose="020B0606020202030204" pitchFamily="34" charset="0"/>
              </a:rPr>
              <a:t>However, the criminal side of the case was not followed to finality as this was dealt by our Anti-Corruption agency (DCEC)</a:t>
            </a:r>
          </a:p>
        </p:txBody>
      </p:sp>
    </p:spTree>
    <p:extLst>
      <p:ext uri="{BB962C8B-B14F-4D97-AF65-F5344CB8AC3E}">
        <p14:creationId xmlns:p14="http://schemas.microsoft.com/office/powerpoint/2010/main" val="1426126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9600"/>
            <a:ext cx="7736619" cy="638755"/>
          </a:xfrm>
        </p:spPr>
        <p:txBody>
          <a:bodyPr/>
          <a:lstStyle/>
          <a:p>
            <a:r>
              <a:rPr lang="en-US" sz="3200" dirty="0"/>
              <a:t>Conclusion/Recommendation</a:t>
            </a:r>
          </a:p>
        </p:txBody>
      </p:sp>
      <p:sp>
        <p:nvSpPr>
          <p:cNvPr id="3" name="Content Placeholder 2"/>
          <p:cNvSpPr>
            <a:spLocks noGrp="1"/>
          </p:cNvSpPr>
          <p:nvPr>
            <p:ph idx="1"/>
          </p:nvPr>
        </p:nvSpPr>
        <p:spPr/>
        <p:txBody>
          <a:bodyPr/>
          <a:lstStyle/>
          <a:p>
            <a:r>
              <a:rPr lang="en-US" sz="2800" dirty="0"/>
              <a:t>Auditor having super-rights compromised efficiency, the super-rights were revoked and new guidelines put in place to safe-guard the process</a:t>
            </a:r>
          </a:p>
          <a:p>
            <a:r>
              <a:rPr lang="en-US" sz="2800" dirty="0"/>
              <a:t>The Revenue Service has acquired new Tax Admin </a:t>
            </a:r>
          </a:p>
          <a:p>
            <a:r>
              <a:rPr lang="en-US" sz="2800" dirty="0"/>
              <a:t>Internal control lapses has been improved</a:t>
            </a:r>
          </a:p>
          <a:p>
            <a:r>
              <a:rPr lang="en-US" sz="2800" dirty="0"/>
              <a:t>Rotation of officers who have stayed for long time in one station.</a:t>
            </a:r>
            <a:r>
              <a:rPr lang="en-US" dirty="0"/>
              <a:t> </a:t>
            </a:r>
          </a:p>
        </p:txBody>
      </p:sp>
    </p:spTree>
    <p:extLst>
      <p:ext uri="{BB962C8B-B14F-4D97-AF65-F5344CB8AC3E}">
        <p14:creationId xmlns:p14="http://schemas.microsoft.com/office/powerpoint/2010/main" val="29033423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64611"/>
            <a:ext cx="12269972" cy="5369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Arrow: Pentagon 5"/>
          <p:cNvSpPr>
            <a:spLocks noChangeArrowheads="1"/>
          </p:cNvSpPr>
          <p:nvPr/>
        </p:nvSpPr>
        <p:spPr bwMode="auto">
          <a:xfrm>
            <a:off x="202019" y="633227"/>
            <a:ext cx="7198241" cy="759638"/>
          </a:xfrm>
          <a:prstGeom prst="homePlate">
            <a:avLst>
              <a:gd name="adj" fmla="val 49984"/>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US" altLang="en-BW" b="1" dirty="0">
                <a:latin typeface="Calibri" panose="020F0502020204030204" pitchFamily="34" charset="0"/>
                <a:cs typeface="Calibri" panose="020F0502020204030204" pitchFamily="34" charset="0"/>
              </a:rPr>
              <a:t>Contact Details</a:t>
            </a:r>
            <a:endParaRPr lang="en-BW" altLang="en-BW" b="1" dirty="0">
              <a:latin typeface="Calibri" panose="020F0502020204030204" pitchFamily="34" charset="0"/>
              <a:cs typeface="Calibri" panose="020F0502020204030204" pitchFamily="34" charset="0"/>
            </a:endParaRPr>
          </a:p>
        </p:txBody>
      </p:sp>
      <p:sp>
        <p:nvSpPr>
          <p:cNvPr id="4" name="TextBox 3"/>
          <p:cNvSpPr txBox="1"/>
          <p:nvPr/>
        </p:nvSpPr>
        <p:spPr>
          <a:xfrm>
            <a:off x="350874" y="1933576"/>
            <a:ext cx="10240926" cy="3816429"/>
          </a:xfrm>
          <a:prstGeom prst="rect">
            <a:avLst/>
          </a:prstGeom>
          <a:noFill/>
        </p:spPr>
        <p:txBody>
          <a:bodyPr wrap="square">
            <a:spAutoFit/>
          </a:bodyPr>
          <a:lstStyle/>
          <a:p>
            <a:pPr>
              <a:defRPr/>
            </a:pPr>
            <a:endParaRPr lang="en-US" altLang="en-US" sz="2800" b="1" u="sng" dirty="0">
              <a:solidFill>
                <a:schemeClr val="accent4"/>
              </a:solidFill>
              <a:cs typeface="Arial" panose="020B0604020202020204" pitchFamily="34" charset="0"/>
            </a:endParaRPr>
          </a:p>
          <a:p>
            <a:pPr marL="457200" indent="-457200">
              <a:buFont typeface="Wingdings" panose="05000000000000000000" pitchFamily="2" charset="2"/>
              <a:buChar char="§"/>
              <a:defRPr/>
            </a:pPr>
            <a:r>
              <a:rPr lang="en-US" altLang="en-US" sz="2800" dirty="0">
                <a:solidFill>
                  <a:schemeClr val="accent4"/>
                </a:solidFill>
                <a:cs typeface="Arial" panose="020B0604020202020204" pitchFamily="34" charset="0"/>
              </a:rPr>
              <a:t>Name: </a:t>
            </a:r>
            <a:r>
              <a:rPr lang="en-US" altLang="en-US" sz="2800" dirty="0">
                <a:solidFill>
                  <a:schemeClr val="accent1">
                    <a:lumMod val="50000"/>
                  </a:schemeClr>
                </a:solidFill>
                <a:cs typeface="Arial" panose="020B0604020202020204" pitchFamily="34" charset="0"/>
              </a:rPr>
              <a:t>Tsaone Chris Mokone</a:t>
            </a:r>
          </a:p>
          <a:p>
            <a:pPr marL="457200" indent="-457200">
              <a:buFont typeface="Wingdings" panose="05000000000000000000" pitchFamily="2" charset="2"/>
              <a:buChar char="§"/>
              <a:defRPr/>
            </a:pPr>
            <a:r>
              <a:rPr lang="en-US" altLang="en-US" sz="2800" dirty="0">
                <a:solidFill>
                  <a:schemeClr val="accent4"/>
                </a:solidFill>
                <a:cs typeface="Arial" panose="020B0604020202020204" pitchFamily="34" charset="0"/>
              </a:rPr>
              <a:t>Position: </a:t>
            </a:r>
            <a:r>
              <a:rPr lang="en-US" altLang="en-US" sz="2800" dirty="0">
                <a:solidFill>
                  <a:schemeClr val="accent1">
                    <a:lumMod val="50000"/>
                  </a:schemeClr>
                </a:solidFill>
                <a:cs typeface="Arial" panose="020B0604020202020204" pitchFamily="34" charset="0"/>
              </a:rPr>
              <a:t>Manager, Ethics &amp; Investigations</a:t>
            </a:r>
          </a:p>
          <a:p>
            <a:pPr marL="457200" indent="-457200">
              <a:buFont typeface="Wingdings" panose="05000000000000000000" pitchFamily="2" charset="2"/>
              <a:buChar char="§"/>
              <a:defRPr/>
            </a:pPr>
            <a:r>
              <a:rPr lang="en-US" altLang="en-US" sz="2800" dirty="0">
                <a:solidFill>
                  <a:schemeClr val="accent4"/>
                </a:solidFill>
                <a:cs typeface="Arial" panose="020B0604020202020204" pitchFamily="34" charset="0"/>
              </a:rPr>
              <a:t>Org: </a:t>
            </a:r>
            <a:r>
              <a:rPr lang="en-US" altLang="en-US" sz="2800" dirty="0">
                <a:solidFill>
                  <a:schemeClr val="accent1">
                    <a:lumMod val="50000"/>
                  </a:schemeClr>
                </a:solidFill>
                <a:cs typeface="Arial" panose="020B0604020202020204" pitchFamily="34" charset="0"/>
              </a:rPr>
              <a:t>Botswana Unified Revenue Service</a:t>
            </a:r>
          </a:p>
          <a:p>
            <a:pPr marL="457200" indent="-457200">
              <a:buFont typeface="Wingdings" panose="05000000000000000000" pitchFamily="2" charset="2"/>
              <a:buChar char="§"/>
              <a:defRPr/>
            </a:pPr>
            <a:r>
              <a:rPr lang="en-US" altLang="en-US" sz="2800" dirty="0">
                <a:solidFill>
                  <a:schemeClr val="accent4"/>
                </a:solidFill>
                <a:cs typeface="Arial" panose="020B0604020202020204" pitchFamily="34" charset="0"/>
              </a:rPr>
              <a:t>E-mail: </a:t>
            </a:r>
            <a:r>
              <a:rPr lang="en-US" altLang="en-US" sz="2800" dirty="0">
                <a:solidFill>
                  <a:schemeClr val="accent4"/>
                </a:solidFill>
                <a:cs typeface="Arial" panose="020B0604020202020204" pitchFamily="34" charset="0"/>
                <a:hlinkClick r:id="rId3"/>
              </a:rPr>
              <a:t>tmokone@burs.org.bw</a:t>
            </a:r>
            <a:endParaRPr lang="en-US" altLang="en-US" sz="2800" dirty="0">
              <a:solidFill>
                <a:schemeClr val="accent4"/>
              </a:solidFill>
              <a:cs typeface="Arial" panose="020B0604020202020204" pitchFamily="34" charset="0"/>
            </a:endParaRPr>
          </a:p>
          <a:p>
            <a:pPr marL="457200" indent="-457200">
              <a:buFont typeface="Wingdings" panose="05000000000000000000" pitchFamily="2" charset="2"/>
              <a:buChar char="§"/>
              <a:defRPr/>
            </a:pPr>
            <a:r>
              <a:rPr lang="en-US" altLang="en-US" sz="2800" dirty="0">
                <a:solidFill>
                  <a:schemeClr val="accent4"/>
                </a:solidFill>
                <a:cs typeface="Arial" panose="020B0604020202020204" pitchFamily="34" charset="0"/>
              </a:rPr>
              <a:t>Web: </a:t>
            </a:r>
            <a:r>
              <a:rPr lang="en-US" altLang="en-US" sz="2800" dirty="0">
                <a:solidFill>
                  <a:schemeClr val="accent1">
                    <a:lumMod val="50000"/>
                  </a:schemeClr>
                </a:solidFill>
                <a:cs typeface="Arial" panose="020B0604020202020204" pitchFamily="34" charset="0"/>
              </a:rPr>
              <a:t>www.burs.org.bw </a:t>
            </a:r>
          </a:p>
          <a:p>
            <a:pPr marL="457200" indent="-457200">
              <a:buFont typeface="Wingdings" panose="05000000000000000000" pitchFamily="2" charset="2"/>
              <a:buChar char="§"/>
              <a:defRPr/>
            </a:pPr>
            <a:r>
              <a:rPr lang="en-US" altLang="en-US" sz="2800" dirty="0">
                <a:cs typeface="Arial" panose="020B0604020202020204" pitchFamily="34" charset="0"/>
              </a:rPr>
              <a:t>Tel: </a:t>
            </a:r>
            <a:r>
              <a:rPr lang="en-US" altLang="en-US" sz="2800" dirty="0">
                <a:solidFill>
                  <a:schemeClr val="accent1">
                    <a:lumMod val="50000"/>
                  </a:schemeClr>
                </a:solidFill>
                <a:cs typeface="Arial" panose="020B0604020202020204" pitchFamily="34" charset="0"/>
              </a:rPr>
              <a:t>(+267) 3639900 ; </a:t>
            </a:r>
            <a:r>
              <a:rPr lang="en-US" altLang="en-US" sz="2800" dirty="0">
                <a:cs typeface="Arial" panose="020B0604020202020204" pitchFamily="34" charset="0"/>
              </a:rPr>
              <a:t>Mobile:</a:t>
            </a:r>
            <a:r>
              <a:rPr lang="en-US" altLang="en-US" sz="2800" dirty="0">
                <a:solidFill>
                  <a:schemeClr val="accent1">
                    <a:lumMod val="50000"/>
                  </a:schemeClr>
                </a:solidFill>
                <a:cs typeface="Arial" panose="020B0604020202020204" pitchFamily="34" charset="0"/>
              </a:rPr>
              <a:t> (+267) 73 586 234</a:t>
            </a:r>
            <a:endParaRPr lang="en-US" altLang="en-US" sz="2800" dirty="0">
              <a:solidFill>
                <a:srgbClr val="FF0000"/>
              </a:solidFill>
              <a:cs typeface="Arial" panose="020B0604020202020204" pitchFamily="34" charset="0"/>
            </a:endParaRPr>
          </a:p>
          <a:p>
            <a:pPr>
              <a:defRPr/>
            </a:pPr>
            <a:endParaRPr lang="en-US" altLang="en-US" sz="2800" dirty="0">
              <a:solidFill>
                <a:srgbClr val="FF0000"/>
              </a:solidFill>
              <a:cs typeface="Arial" panose="020B0604020202020204" pitchFamily="34" charset="0"/>
            </a:endParaRPr>
          </a:p>
          <a:p>
            <a:pPr>
              <a:buFont typeface="Wingdings" panose="05000000000000000000" pitchFamily="2" charset="2"/>
              <a:buChar char="ü"/>
              <a:defRPr/>
            </a:pPr>
            <a:endParaRPr lang="en-US" altLang="en-US" dirty="0">
              <a:solidFill>
                <a:schemeClr val="accent1">
                  <a:lumMod val="50000"/>
                </a:schemeClr>
              </a:solidFill>
              <a:latin typeface="Arial Narrow" panose="020B0606020202030204" pitchFamily="34" charset="0"/>
            </a:endParaRPr>
          </a:p>
        </p:txBody>
      </p:sp>
    </p:spTree>
    <p:extLst>
      <p:ext uri="{BB962C8B-B14F-4D97-AF65-F5344CB8AC3E}">
        <p14:creationId xmlns:p14="http://schemas.microsoft.com/office/powerpoint/2010/main" val="2857225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48"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48"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7113</TotalTime>
  <Words>597</Words>
  <Application>Microsoft Office PowerPoint</Application>
  <PresentationFormat>Widescreen</PresentationFormat>
  <Paragraphs>70</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Arial Black</vt:lpstr>
      <vt:lpstr>Arial Narrow</vt:lpstr>
      <vt:lpstr>Calibri</vt:lpstr>
      <vt:lpstr>Wingdings</vt:lpstr>
      <vt:lpstr>Blank Presentation</vt:lpstr>
      <vt:lpstr>PowerPoint Presentation</vt:lpstr>
      <vt:lpstr>Background/Introduction</vt:lpstr>
      <vt:lpstr>Modus Operandi</vt:lpstr>
      <vt:lpstr>CASE SUMMARY – VAT FRAUD</vt:lpstr>
      <vt:lpstr>Financial Implications</vt:lpstr>
      <vt:lpstr>Case verdict</vt:lpstr>
      <vt:lpstr>Conclusion/Recommendation</vt:lpstr>
      <vt:lpstr>PowerPoint Presentation</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for Customs Officers</dc:title>
  <dc:creator>Martha Moseki</dc:creator>
  <cp:lastModifiedBy>Douglas Sloan</cp:lastModifiedBy>
  <cp:revision>138</cp:revision>
  <cp:lastPrinted>2025-02-25T14:17:36Z</cp:lastPrinted>
  <dcterms:created xsi:type="dcterms:W3CDTF">2023-08-01T10:51:54Z</dcterms:created>
  <dcterms:modified xsi:type="dcterms:W3CDTF">2025-02-26T20:47:57Z</dcterms:modified>
</cp:coreProperties>
</file>