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35" r:id="rId1"/>
  </p:sldMasterIdLst>
  <p:notesMasterIdLst>
    <p:notesMasterId r:id="rId22"/>
  </p:notesMasterIdLst>
  <p:sldIdLst>
    <p:sldId id="256" r:id="rId2"/>
    <p:sldId id="257" r:id="rId3"/>
    <p:sldId id="294" r:id="rId4"/>
    <p:sldId id="287" r:id="rId5"/>
    <p:sldId id="299" r:id="rId6"/>
    <p:sldId id="285" r:id="rId7"/>
    <p:sldId id="276" r:id="rId8"/>
    <p:sldId id="271" r:id="rId9"/>
    <p:sldId id="288" r:id="rId10"/>
    <p:sldId id="292" r:id="rId11"/>
    <p:sldId id="270" r:id="rId12"/>
    <p:sldId id="278" r:id="rId13"/>
    <p:sldId id="280" r:id="rId14"/>
    <p:sldId id="298" r:id="rId15"/>
    <p:sldId id="289" r:id="rId16"/>
    <p:sldId id="279" r:id="rId17"/>
    <p:sldId id="284" r:id="rId18"/>
    <p:sldId id="283" r:id="rId19"/>
    <p:sldId id="275" r:id="rId20"/>
    <p:sldId id="291" r:id="rId21"/>
  </p:sldIdLst>
  <p:sldSz cx="12192000" cy="6858000"/>
  <p:notesSz cx="7027863" cy="93138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692E8A-561E-4213-B08E-97F608DE6615}" v="261" dt="2025-02-19T19:48:43.8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4660"/>
  </p:normalViewPr>
  <p:slideViewPr>
    <p:cSldViewPr snapToGrid="0">
      <p:cViewPr varScale="1">
        <p:scale>
          <a:sx n="62" d="100"/>
          <a:sy n="62" d="100"/>
        </p:scale>
        <p:origin x="79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D49C4A-B5E7-43FC-8364-53BC5E107830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0C02906-73E1-4F40-9C8B-782458B29E62}">
      <dgm:prSet phldrT="[Text]"/>
      <dgm:spPr/>
      <dgm:t>
        <a:bodyPr/>
        <a:lstStyle/>
        <a:p>
          <a:r>
            <a:rPr lang="en-GB" dirty="0"/>
            <a:t>the rule of law</a:t>
          </a:r>
          <a:endParaRPr lang="en-US" dirty="0"/>
        </a:p>
      </dgm:t>
    </dgm:pt>
    <dgm:pt modelId="{D2A3DA87-39B7-4A85-B2D0-BC9F221FBAE2}" type="parTrans" cxnId="{5AD8352A-6236-4D2A-B34C-652C2270AA95}">
      <dgm:prSet/>
      <dgm:spPr/>
      <dgm:t>
        <a:bodyPr/>
        <a:lstStyle/>
        <a:p>
          <a:endParaRPr lang="en-US"/>
        </a:p>
      </dgm:t>
    </dgm:pt>
    <dgm:pt modelId="{9E10053A-E590-4C28-B82C-3B2331A209B2}" type="sibTrans" cxnId="{5AD8352A-6236-4D2A-B34C-652C2270AA95}">
      <dgm:prSet/>
      <dgm:spPr/>
      <dgm:t>
        <a:bodyPr/>
        <a:lstStyle/>
        <a:p>
          <a:endParaRPr lang="en-US"/>
        </a:p>
      </dgm:t>
    </dgm:pt>
    <dgm:pt modelId="{B94AE75E-8BF8-47E1-B724-24BF526087EA}">
      <dgm:prSet phldrT="[Text]"/>
      <dgm:spPr/>
      <dgm:t>
        <a:bodyPr/>
        <a:lstStyle/>
        <a:p>
          <a:r>
            <a:rPr lang="en-GB" dirty="0"/>
            <a:t>fairness of the tax system</a:t>
          </a:r>
          <a:endParaRPr lang="en-US" dirty="0"/>
        </a:p>
      </dgm:t>
    </dgm:pt>
    <dgm:pt modelId="{47E0254D-B410-4458-8F47-237707F63643}" type="parTrans" cxnId="{5CF64F43-B279-443D-826E-94B32BD72B94}">
      <dgm:prSet/>
      <dgm:spPr/>
      <dgm:t>
        <a:bodyPr/>
        <a:lstStyle/>
        <a:p>
          <a:endParaRPr lang="en-US"/>
        </a:p>
      </dgm:t>
    </dgm:pt>
    <dgm:pt modelId="{0BDCF3E5-03AE-4573-83DD-E237C0C07DD5}" type="sibTrans" cxnId="{5CF64F43-B279-443D-826E-94B32BD72B94}">
      <dgm:prSet/>
      <dgm:spPr/>
      <dgm:t>
        <a:bodyPr/>
        <a:lstStyle/>
        <a:p>
          <a:endParaRPr lang="en-US"/>
        </a:p>
      </dgm:t>
    </dgm:pt>
    <dgm:pt modelId="{59CB5D70-A2F8-4522-8E86-3B30370E88C4}">
      <dgm:prSet phldrT="[Text]"/>
      <dgm:spPr/>
      <dgm:t>
        <a:bodyPr/>
        <a:lstStyle/>
        <a:p>
          <a:r>
            <a:rPr lang="en-GB" dirty="0"/>
            <a:t>public confidence</a:t>
          </a:r>
          <a:endParaRPr lang="en-US" dirty="0"/>
        </a:p>
      </dgm:t>
    </dgm:pt>
    <dgm:pt modelId="{01F2CCD5-6D24-4A5F-A8C9-5F5145C4C019}" type="parTrans" cxnId="{8DF5FD6C-1428-4BCC-97F8-A6370FFFFD8A}">
      <dgm:prSet/>
      <dgm:spPr/>
      <dgm:t>
        <a:bodyPr/>
        <a:lstStyle/>
        <a:p>
          <a:endParaRPr lang="en-US"/>
        </a:p>
      </dgm:t>
    </dgm:pt>
    <dgm:pt modelId="{8EDEF741-3FFD-4427-B83A-75A908AA73CD}" type="sibTrans" cxnId="{8DF5FD6C-1428-4BCC-97F8-A6370FFFFD8A}">
      <dgm:prSet/>
      <dgm:spPr/>
      <dgm:t>
        <a:bodyPr/>
        <a:lstStyle/>
        <a:p>
          <a:endParaRPr lang="en-US"/>
        </a:p>
      </dgm:t>
    </dgm:pt>
    <dgm:pt modelId="{421E411C-793F-4C09-985D-BFDC9892DB87}">
      <dgm:prSet phldrT="[Text]"/>
      <dgm:spPr/>
      <dgm:t>
        <a:bodyPr/>
        <a:lstStyle/>
        <a:p>
          <a:r>
            <a:rPr lang="en-GB" dirty="0"/>
            <a:t>codes of conduct</a:t>
          </a:r>
          <a:endParaRPr lang="en-US" dirty="0"/>
        </a:p>
      </dgm:t>
    </dgm:pt>
    <dgm:pt modelId="{B0466932-8833-4767-AAAC-BD1920A95239}" type="parTrans" cxnId="{9E71B512-5DEB-439F-8829-2369AD084DE7}">
      <dgm:prSet/>
      <dgm:spPr/>
      <dgm:t>
        <a:bodyPr/>
        <a:lstStyle/>
        <a:p>
          <a:endParaRPr lang="en-US"/>
        </a:p>
      </dgm:t>
    </dgm:pt>
    <dgm:pt modelId="{3DEC61D8-49C9-4E0E-9E4F-6FD4BB760C2A}" type="sibTrans" cxnId="{9E71B512-5DEB-439F-8829-2369AD084DE7}">
      <dgm:prSet/>
      <dgm:spPr/>
      <dgm:t>
        <a:bodyPr/>
        <a:lstStyle/>
        <a:p>
          <a:endParaRPr lang="en-US"/>
        </a:p>
      </dgm:t>
    </dgm:pt>
    <dgm:pt modelId="{3B1B81BD-B6B4-4569-9284-09D4B4DF2733}">
      <dgm:prSet phldrT="[Text]"/>
      <dgm:spPr/>
      <dgm:t>
        <a:bodyPr/>
        <a:lstStyle/>
        <a:p>
          <a:r>
            <a:rPr lang="en-US" dirty="0"/>
            <a:t>instability and inequality</a:t>
          </a:r>
        </a:p>
      </dgm:t>
    </dgm:pt>
    <dgm:pt modelId="{098A8BD0-04C3-43B4-AC8F-DFFCFB8243FC}" type="parTrans" cxnId="{F4DE4566-3922-4E00-825D-3EC86D32ED28}">
      <dgm:prSet/>
      <dgm:spPr/>
      <dgm:t>
        <a:bodyPr/>
        <a:lstStyle/>
        <a:p>
          <a:endParaRPr lang="en-US"/>
        </a:p>
      </dgm:t>
    </dgm:pt>
    <dgm:pt modelId="{70C633AC-D2E1-4D3D-ACFE-AC56E1B7F6EA}" type="sibTrans" cxnId="{F4DE4566-3922-4E00-825D-3EC86D32ED28}">
      <dgm:prSet/>
      <dgm:spPr/>
      <dgm:t>
        <a:bodyPr/>
        <a:lstStyle/>
        <a:p>
          <a:endParaRPr lang="en-US"/>
        </a:p>
      </dgm:t>
    </dgm:pt>
    <dgm:pt modelId="{06C2D83E-F83F-460E-A52D-4BE146A951B2}">
      <dgm:prSet phldrT="[Text]"/>
      <dgm:spPr/>
      <dgm:t>
        <a:bodyPr/>
        <a:lstStyle/>
        <a:p>
          <a:r>
            <a:rPr lang="en-GB" dirty="0"/>
            <a:t>collection of taxes</a:t>
          </a:r>
          <a:endParaRPr lang="en-US" dirty="0"/>
        </a:p>
      </dgm:t>
    </dgm:pt>
    <dgm:pt modelId="{53B7A9DB-1EC1-4A70-83E2-4245375B1178}" type="parTrans" cxnId="{0E6369C1-A679-47C6-A90B-7B7114D78BB8}">
      <dgm:prSet/>
      <dgm:spPr/>
      <dgm:t>
        <a:bodyPr/>
        <a:lstStyle/>
        <a:p>
          <a:endParaRPr lang="en-US"/>
        </a:p>
      </dgm:t>
    </dgm:pt>
    <dgm:pt modelId="{A960C6FB-BAE7-47B5-B26A-0AAECC91377E}" type="sibTrans" cxnId="{0E6369C1-A679-47C6-A90B-7B7114D78BB8}">
      <dgm:prSet/>
      <dgm:spPr/>
      <dgm:t>
        <a:bodyPr/>
        <a:lstStyle/>
        <a:p>
          <a:endParaRPr lang="en-US"/>
        </a:p>
      </dgm:t>
    </dgm:pt>
    <dgm:pt modelId="{7DF3A11F-58A0-41CE-A0E1-A55D48D56367}">
      <dgm:prSet phldrT="[Text]"/>
      <dgm:spPr/>
      <dgm:t>
        <a:bodyPr/>
        <a:lstStyle/>
        <a:p>
          <a:r>
            <a:rPr lang="en-US" dirty="0"/>
            <a:t>development</a:t>
          </a:r>
        </a:p>
      </dgm:t>
    </dgm:pt>
    <dgm:pt modelId="{0DC43F89-FA34-4C63-8ADB-47493E5EE82B}" type="parTrans" cxnId="{66F8D36D-B3C5-4162-80A9-2D8B1BAE3485}">
      <dgm:prSet/>
      <dgm:spPr/>
      <dgm:t>
        <a:bodyPr/>
        <a:lstStyle/>
        <a:p>
          <a:endParaRPr lang="en-US"/>
        </a:p>
      </dgm:t>
    </dgm:pt>
    <dgm:pt modelId="{405E3FF2-466C-4FDC-851A-C117BDC44F48}" type="sibTrans" cxnId="{66F8D36D-B3C5-4162-80A9-2D8B1BAE3485}">
      <dgm:prSet/>
      <dgm:spPr/>
      <dgm:t>
        <a:bodyPr/>
        <a:lstStyle/>
        <a:p>
          <a:endParaRPr lang="en-US"/>
        </a:p>
      </dgm:t>
    </dgm:pt>
    <dgm:pt modelId="{9B2F6BAD-C25A-49E2-A7AC-C81C7865F163}" type="pres">
      <dgm:prSet presAssocID="{04D49C4A-B5E7-43FC-8364-53BC5E107830}" presName="outerComposite" presStyleCnt="0">
        <dgm:presLayoutVars>
          <dgm:chMax val="2"/>
          <dgm:animLvl val="lvl"/>
          <dgm:resizeHandles val="exact"/>
        </dgm:presLayoutVars>
      </dgm:prSet>
      <dgm:spPr/>
    </dgm:pt>
    <dgm:pt modelId="{D59D3852-2236-4F2A-B61B-6301436B33C7}" type="pres">
      <dgm:prSet presAssocID="{04D49C4A-B5E7-43FC-8364-53BC5E107830}" presName="dummyMaxCanvas" presStyleCnt="0"/>
      <dgm:spPr/>
    </dgm:pt>
    <dgm:pt modelId="{80BC8DB0-5C53-4FD2-B85F-09A1C9EB79D3}" type="pres">
      <dgm:prSet presAssocID="{04D49C4A-B5E7-43FC-8364-53BC5E107830}" presName="parentComposite" presStyleCnt="0"/>
      <dgm:spPr/>
    </dgm:pt>
    <dgm:pt modelId="{6000C3AF-8C44-4829-B7D3-330BD2A2FFA1}" type="pres">
      <dgm:prSet presAssocID="{04D49C4A-B5E7-43FC-8364-53BC5E107830}" presName="parent1" presStyleLbl="alignAccFollowNode1" presStyleIdx="0" presStyleCnt="4" custLinFactY="51376" custLinFactNeighborY="100000">
        <dgm:presLayoutVars>
          <dgm:chMax val="4"/>
        </dgm:presLayoutVars>
      </dgm:prSet>
      <dgm:spPr/>
    </dgm:pt>
    <dgm:pt modelId="{AB9B39A3-A822-4070-B262-69C0179B1F79}" type="pres">
      <dgm:prSet presAssocID="{04D49C4A-B5E7-43FC-8364-53BC5E107830}" presName="parent2" presStyleLbl="alignAccFollowNode1" presStyleIdx="1" presStyleCnt="4" custLinFactX="-43194" custLinFactY="100000" custLinFactNeighborX="-100000" custLinFactNeighborY="162657">
        <dgm:presLayoutVars>
          <dgm:chMax val="4"/>
        </dgm:presLayoutVars>
      </dgm:prSet>
      <dgm:spPr/>
    </dgm:pt>
    <dgm:pt modelId="{6C32D218-28B2-47B9-9958-4B7E01111CFE}" type="pres">
      <dgm:prSet presAssocID="{04D49C4A-B5E7-43FC-8364-53BC5E107830}" presName="childrenComposite" presStyleCnt="0"/>
      <dgm:spPr/>
    </dgm:pt>
    <dgm:pt modelId="{BC0374D9-38B7-42A7-B115-0EF6D250EF15}" type="pres">
      <dgm:prSet presAssocID="{04D49C4A-B5E7-43FC-8364-53BC5E107830}" presName="dummyMaxCanvas_ChildArea" presStyleCnt="0"/>
      <dgm:spPr/>
    </dgm:pt>
    <dgm:pt modelId="{DF7E57CD-4A23-468C-B071-76F741225FC5}" type="pres">
      <dgm:prSet presAssocID="{04D49C4A-B5E7-43FC-8364-53BC5E107830}" presName="fulcrum" presStyleLbl="alignAccFollowNode1" presStyleIdx="2" presStyleCnt="4"/>
      <dgm:spPr/>
    </dgm:pt>
    <dgm:pt modelId="{AE770904-6C86-497B-B63F-CC62E3270297}" type="pres">
      <dgm:prSet presAssocID="{04D49C4A-B5E7-43FC-8364-53BC5E107830}" presName="balance_23" presStyleLbl="alignAccFollowNode1" presStyleIdx="3" presStyleCnt="4">
        <dgm:presLayoutVars>
          <dgm:bulletEnabled val="1"/>
        </dgm:presLayoutVars>
      </dgm:prSet>
      <dgm:spPr/>
    </dgm:pt>
    <dgm:pt modelId="{7BD3F886-0512-4E7D-923F-CAA9F1E2B77B}" type="pres">
      <dgm:prSet presAssocID="{04D49C4A-B5E7-43FC-8364-53BC5E107830}" presName="right_23_1" presStyleLbl="node1" presStyleIdx="0" presStyleCnt="5" custScaleY="88785" custLinFactNeighborY="1704">
        <dgm:presLayoutVars>
          <dgm:bulletEnabled val="1"/>
        </dgm:presLayoutVars>
      </dgm:prSet>
      <dgm:spPr/>
    </dgm:pt>
    <dgm:pt modelId="{1F8F98B2-D991-4F29-B9B2-A3792567F620}" type="pres">
      <dgm:prSet presAssocID="{04D49C4A-B5E7-43FC-8364-53BC5E107830}" presName="right_23_2" presStyleLbl="node1" presStyleIdx="1" presStyleCnt="5" custScaleY="88785" custLinFactNeighborX="1896" custLinFactNeighborY="-65936">
        <dgm:presLayoutVars>
          <dgm:bulletEnabled val="1"/>
        </dgm:presLayoutVars>
      </dgm:prSet>
      <dgm:spPr/>
    </dgm:pt>
    <dgm:pt modelId="{6ED38620-09E2-42E7-973F-C27E62BA15EE}" type="pres">
      <dgm:prSet presAssocID="{04D49C4A-B5E7-43FC-8364-53BC5E107830}" presName="right_23_3" presStyleLbl="node1" presStyleIdx="2" presStyleCnt="5" custScaleY="88785" custLinFactY="6787" custLinFactNeighborX="-4644" custLinFactNeighborY="100000">
        <dgm:presLayoutVars>
          <dgm:bulletEnabled val="1"/>
        </dgm:presLayoutVars>
      </dgm:prSet>
      <dgm:spPr/>
    </dgm:pt>
    <dgm:pt modelId="{1A006905-E937-46D5-8893-F5B9A0C185A7}" type="pres">
      <dgm:prSet presAssocID="{04D49C4A-B5E7-43FC-8364-53BC5E107830}" presName="left_23_1" presStyleLbl="node1" presStyleIdx="3" presStyleCnt="5" custScaleY="88785" custLinFactX="47283" custLinFactY="-100000" custLinFactNeighborX="100000" custLinFactNeighborY="-120756">
        <dgm:presLayoutVars>
          <dgm:bulletEnabled val="1"/>
        </dgm:presLayoutVars>
      </dgm:prSet>
      <dgm:spPr/>
    </dgm:pt>
    <dgm:pt modelId="{ACFDCC49-B1DF-45DD-A821-2F359A5F0764}" type="pres">
      <dgm:prSet presAssocID="{04D49C4A-B5E7-43FC-8364-53BC5E107830}" presName="left_23_2" presStyleLbl="node1" presStyleIdx="4" presStyleCnt="5" custScaleY="88785" custLinFactX="46399" custLinFactY="-100000" custLinFactNeighborX="100000" custLinFactNeighborY="-107119">
        <dgm:presLayoutVars>
          <dgm:bulletEnabled val="1"/>
        </dgm:presLayoutVars>
      </dgm:prSet>
      <dgm:spPr/>
    </dgm:pt>
  </dgm:ptLst>
  <dgm:cxnLst>
    <dgm:cxn modelId="{FD0C3D02-05C9-4E7D-9D04-E1285D08B7F2}" type="presOf" srcId="{B94AE75E-8BF8-47E1-B724-24BF526087EA}" destId="{1A006905-E937-46D5-8893-F5B9A0C185A7}" srcOrd="0" destOrd="0" presId="urn:microsoft.com/office/officeart/2005/8/layout/balance1"/>
    <dgm:cxn modelId="{DB3C850D-AF71-4AA0-8BB1-ED33F4D09DA1}" type="presOf" srcId="{421E411C-793F-4C09-985D-BFDC9892DB87}" destId="{AB9B39A3-A822-4070-B262-69C0179B1F79}" srcOrd="0" destOrd="0" presId="urn:microsoft.com/office/officeart/2005/8/layout/balance1"/>
    <dgm:cxn modelId="{9E71B512-5DEB-439F-8829-2369AD084DE7}" srcId="{04D49C4A-B5E7-43FC-8364-53BC5E107830}" destId="{421E411C-793F-4C09-985D-BFDC9892DB87}" srcOrd="1" destOrd="0" parTransId="{B0466932-8833-4767-AAAC-BD1920A95239}" sibTransId="{3DEC61D8-49C9-4E0E-9E4F-6FD4BB760C2A}"/>
    <dgm:cxn modelId="{721AE028-F5A8-4C8A-90A1-991D4151CBE5}" type="presOf" srcId="{3B1B81BD-B6B4-4569-9284-09D4B4DF2733}" destId="{7BD3F886-0512-4E7D-923F-CAA9F1E2B77B}" srcOrd="0" destOrd="0" presId="urn:microsoft.com/office/officeart/2005/8/layout/balance1"/>
    <dgm:cxn modelId="{5AD8352A-6236-4D2A-B34C-652C2270AA95}" srcId="{04D49C4A-B5E7-43FC-8364-53BC5E107830}" destId="{90C02906-73E1-4F40-9C8B-782458B29E62}" srcOrd="0" destOrd="0" parTransId="{D2A3DA87-39B7-4A85-B2D0-BC9F221FBAE2}" sibTransId="{9E10053A-E590-4C28-B82C-3B2331A209B2}"/>
    <dgm:cxn modelId="{ACCF7C40-9A04-4BC0-A93D-721982AA02DE}" type="presOf" srcId="{04D49C4A-B5E7-43FC-8364-53BC5E107830}" destId="{9B2F6BAD-C25A-49E2-A7AC-C81C7865F163}" srcOrd="0" destOrd="0" presId="urn:microsoft.com/office/officeart/2005/8/layout/balance1"/>
    <dgm:cxn modelId="{5CF64F43-B279-443D-826E-94B32BD72B94}" srcId="{90C02906-73E1-4F40-9C8B-782458B29E62}" destId="{B94AE75E-8BF8-47E1-B724-24BF526087EA}" srcOrd="0" destOrd="0" parTransId="{47E0254D-B410-4458-8F47-237707F63643}" sibTransId="{0BDCF3E5-03AE-4573-83DD-E237C0C07DD5}"/>
    <dgm:cxn modelId="{F4DE4566-3922-4E00-825D-3EC86D32ED28}" srcId="{421E411C-793F-4C09-985D-BFDC9892DB87}" destId="{3B1B81BD-B6B4-4569-9284-09D4B4DF2733}" srcOrd="0" destOrd="0" parTransId="{098A8BD0-04C3-43B4-AC8F-DFFCFB8243FC}" sibTransId="{70C633AC-D2E1-4D3D-ACFE-AC56E1B7F6EA}"/>
    <dgm:cxn modelId="{8DF5FD6C-1428-4BCC-97F8-A6370FFFFD8A}" srcId="{90C02906-73E1-4F40-9C8B-782458B29E62}" destId="{59CB5D70-A2F8-4522-8E86-3B30370E88C4}" srcOrd="1" destOrd="0" parTransId="{01F2CCD5-6D24-4A5F-A8C9-5F5145C4C019}" sibTransId="{8EDEF741-3FFD-4427-B83A-75A908AA73CD}"/>
    <dgm:cxn modelId="{66F8D36D-B3C5-4162-80A9-2D8B1BAE3485}" srcId="{421E411C-793F-4C09-985D-BFDC9892DB87}" destId="{7DF3A11F-58A0-41CE-A0E1-A55D48D56367}" srcOrd="2" destOrd="0" parTransId="{0DC43F89-FA34-4C63-8ADB-47493E5EE82B}" sibTransId="{405E3FF2-466C-4FDC-851A-C117BDC44F48}"/>
    <dgm:cxn modelId="{EAF3D653-ED75-44B3-90A8-8E006DC37FA4}" type="presOf" srcId="{7DF3A11F-58A0-41CE-A0E1-A55D48D56367}" destId="{6ED38620-09E2-42E7-973F-C27E62BA15EE}" srcOrd="0" destOrd="0" presId="urn:microsoft.com/office/officeart/2005/8/layout/balance1"/>
    <dgm:cxn modelId="{8D15EB7E-B4E0-4872-9F92-78FAD5F0AEC5}" type="presOf" srcId="{90C02906-73E1-4F40-9C8B-782458B29E62}" destId="{6000C3AF-8C44-4829-B7D3-330BD2A2FFA1}" srcOrd="0" destOrd="0" presId="urn:microsoft.com/office/officeart/2005/8/layout/balance1"/>
    <dgm:cxn modelId="{0E6369C1-A679-47C6-A90B-7B7114D78BB8}" srcId="{421E411C-793F-4C09-985D-BFDC9892DB87}" destId="{06C2D83E-F83F-460E-A52D-4BE146A951B2}" srcOrd="1" destOrd="0" parTransId="{53B7A9DB-1EC1-4A70-83E2-4245375B1178}" sibTransId="{A960C6FB-BAE7-47B5-B26A-0AAECC91377E}"/>
    <dgm:cxn modelId="{C4FE0FC4-EB6F-41E1-889D-6A27F4954B87}" type="presOf" srcId="{06C2D83E-F83F-460E-A52D-4BE146A951B2}" destId="{1F8F98B2-D991-4F29-B9B2-A3792567F620}" srcOrd="0" destOrd="0" presId="urn:microsoft.com/office/officeart/2005/8/layout/balance1"/>
    <dgm:cxn modelId="{E784C3D5-2D1E-400A-970A-152B2EF0E6B9}" type="presOf" srcId="{59CB5D70-A2F8-4522-8E86-3B30370E88C4}" destId="{ACFDCC49-B1DF-45DD-A821-2F359A5F0764}" srcOrd="0" destOrd="0" presId="urn:microsoft.com/office/officeart/2005/8/layout/balance1"/>
    <dgm:cxn modelId="{C763471B-FCBE-417C-AD1D-32FBAD4E4099}" type="presParOf" srcId="{9B2F6BAD-C25A-49E2-A7AC-C81C7865F163}" destId="{D59D3852-2236-4F2A-B61B-6301436B33C7}" srcOrd="0" destOrd="0" presId="urn:microsoft.com/office/officeart/2005/8/layout/balance1"/>
    <dgm:cxn modelId="{7941F6ED-F384-4CAC-9FA7-9DED84212DAB}" type="presParOf" srcId="{9B2F6BAD-C25A-49E2-A7AC-C81C7865F163}" destId="{80BC8DB0-5C53-4FD2-B85F-09A1C9EB79D3}" srcOrd="1" destOrd="0" presId="urn:microsoft.com/office/officeart/2005/8/layout/balance1"/>
    <dgm:cxn modelId="{C9BC715D-809D-481C-9768-FBD3A0E59B1B}" type="presParOf" srcId="{80BC8DB0-5C53-4FD2-B85F-09A1C9EB79D3}" destId="{6000C3AF-8C44-4829-B7D3-330BD2A2FFA1}" srcOrd="0" destOrd="0" presId="urn:microsoft.com/office/officeart/2005/8/layout/balance1"/>
    <dgm:cxn modelId="{C7A608D8-643D-404F-BEFB-5200723E04A2}" type="presParOf" srcId="{80BC8DB0-5C53-4FD2-B85F-09A1C9EB79D3}" destId="{AB9B39A3-A822-4070-B262-69C0179B1F79}" srcOrd="1" destOrd="0" presId="urn:microsoft.com/office/officeart/2005/8/layout/balance1"/>
    <dgm:cxn modelId="{CD957383-404F-4A1C-835F-F5767477DC51}" type="presParOf" srcId="{9B2F6BAD-C25A-49E2-A7AC-C81C7865F163}" destId="{6C32D218-28B2-47B9-9958-4B7E01111CFE}" srcOrd="2" destOrd="0" presId="urn:microsoft.com/office/officeart/2005/8/layout/balance1"/>
    <dgm:cxn modelId="{60FF0357-E540-4016-8771-C696698D267A}" type="presParOf" srcId="{6C32D218-28B2-47B9-9958-4B7E01111CFE}" destId="{BC0374D9-38B7-42A7-B115-0EF6D250EF15}" srcOrd="0" destOrd="0" presId="urn:microsoft.com/office/officeart/2005/8/layout/balance1"/>
    <dgm:cxn modelId="{074112C5-44D1-4C65-8B16-DDF7E033134B}" type="presParOf" srcId="{6C32D218-28B2-47B9-9958-4B7E01111CFE}" destId="{DF7E57CD-4A23-468C-B071-76F741225FC5}" srcOrd="1" destOrd="0" presId="urn:microsoft.com/office/officeart/2005/8/layout/balance1"/>
    <dgm:cxn modelId="{16EE57B0-C136-4D8A-BF0A-D19D0EA32D08}" type="presParOf" srcId="{6C32D218-28B2-47B9-9958-4B7E01111CFE}" destId="{AE770904-6C86-497B-B63F-CC62E3270297}" srcOrd="2" destOrd="0" presId="urn:microsoft.com/office/officeart/2005/8/layout/balance1"/>
    <dgm:cxn modelId="{29E5BE19-2E8A-4887-8021-AA8D5DD10520}" type="presParOf" srcId="{6C32D218-28B2-47B9-9958-4B7E01111CFE}" destId="{7BD3F886-0512-4E7D-923F-CAA9F1E2B77B}" srcOrd="3" destOrd="0" presId="urn:microsoft.com/office/officeart/2005/8/layout/balance1"/>
    <dgm:cxn modelId="{B3533A95-A253-4091-9BA2-C2CFDF244750}" type="presParOf" srcId="{6C32D218-28B2-47B9-9958-4B7E01111CFE}" destId="{1F8F98B2-D991-4F29-B9B2-A3792567F620}" srcOrd="4" destOrd="0" presId="urn:microsoft.com/office/officeart/2005/8/layout/balance1"/>
    <dgm:cxn modelId="{E8BE2695-D6DA-4525-AC4B-13EB4710E95A}" type="presParOf" srcId="{6C32D218-28B2-47B9-9958-4B7E01111CFE}" destId="{6ED38620-09E2-42E7-973F-C27E62BA15EE}" srcOrd="5" destOrd="0" presId="urn:microsoft.com/office/officeart/2005/8/layout/balance1"/>
    <dgm:cxn modelId="{6907361C-C892-4CEE-9D6A-A872A58AFA64}" type="presParOf" srcId="{6C32D218-28B2-47B9-9958-4B7E01111CFE}" destId="{1A006905-E937-46D5-8893-F5B9A0C185A7}" srcOrd="6" destOrd="0" presId="urn:microsoft.com/office/officeart/2005/8/layout/balance1"/>
    <dgm:cxn modelId="{1ABB6CB4-0F36-4ED4-AB54-849AE16897B9}" type="presParOf" srcId="{6C32D218-28B2-47B9-9958-4B7E01111CFE}" destId="{ACFDCC49-B1DF-45DD-A821-2F359A5F0764}" srcOrd="7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00C3AF-8C44-4829-B7D3-330BD2A2FFA1}">
      <dsp:nvSpPr>
        <dsp:cNvPr id="0" name=""/>
        <dsp:cNvSpPr/>
      </dsp:nvSpPr>
      <dsp:spPr>
        <a:xfrm>
          <a:off x="2750907" y="1611089"/>
          <a:ext cx="1915733" cy="106429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the rule of law</a:t>
          </a:r>
          <a:endParaRPr lang="en-US" sz="2800" kern="1200" dirty="0"/>
        </a:p>
      </dsp:txBody>
      <dsp:txXfrm>
        <a:off x="2782079" y="1642261"/>
        <a:ext cx="1853389" cy="1001952"/>
      </dsp:txXfrm>
    </dsp:sp>
    <dsp:sp modelId="{AB9B39A3-A822-4070-B262-69C0179B1F79}">
      <dsp:nvSpPr>
        <dsp:cNvPr id="0" name=""/>
        <dsp:cNvSpPr/>
      </dsp:nvSpPr>
      <dsp:spPr>
        <a:xfrm>
          <a:off x="2774863" y="2795448"/>
          <a:ext cx="1915733" cy="106429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codes of conduct</a:t>
          </a:r>
          <a:endParaRPr lang="en-US" sz="2800" kern="1200" dirty="0"/>
        </a:p>
      </dsp:txBody>
      <dsp:txXfrm>
        <a:off x="2806035" y="2826620"/>
        <a:ext cx="1853389" cy="1001952"/>
      </dsp:txXfrm>
    </dsp:sp>
    <dsp:sp modelId="{DF7E57CD-4A23-468C-B071-76F741225FC5}">
      <dsp:nvSpPr>
        <dsp:cNvPr id="0" name=""/>
        <dsp:cNvSpPr/>
      </dsp:nvSpPr>
      <dsp:spPr>
        <a:xfrm>
          <a:off x="4693248" y="4523258"/>
          <a:ext cx="798222" cy="798222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770904-6C86-497B-B63F-CC62E3270297}">
      <dsp:nvSpPr>
        <dsp:cNvPr id="0" name=""/>
        <dsp:cNvSpPr/>
      </dsp:nvSpPr>
      <dsp:spPr>
        <a:xfrm rot="240000">
          <a:off x="2696961" y="4181211"/>
          <a:ext cx="4790795" cy="33500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D3F886-0512-4E7D-923F-CAA9F1E2B77B}">
      <dsp:nvSpPr>
        <dsp:cNvPr id="0" name=""/>
        <dsp:cNvSpPr/>
      </dsp:nvSpPr>
      <dsp:spPr>
        <a:xfrm rot="240000">
          <a:off x="5569382" y="3418742"/>
          <a:ext cx="1919553" cy="7751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instability and inequality</a:t>
          </a:r>
        </a:p>
      </dsp:txBody>
      <dsp:txXfrm>
        <a:off x="5607220" y="3456580"/>
        <a:ext cx="1843877" cy="699448"/>
      </dsp:txXfrm>
    </dsp:sp>
    <dsp:sp modelId="{1F8F98B2-D991-4F29-B9B2-A3792567F620}">
      <dsp:nvSpPr>
        <dsp:cNvPr id="0" name=""/>
        <dsp:cNvSpPr/>
      </dsp:nvSpPr>
      <dsp:spPr>
        <a:xfrm rot="240000">
          <a:off x="5675892" y="1769781"/>
          <a:ext cx="1919553" cy="7751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collection of taxes</a:t>
          </a:r>
          <a:endParaRPr lang="en-US" sz="1900" kern="1200" dirty="0"/>
        </a:p>
      </dsp:txBody>
      <dsp:txXfrm>
        <a:off x="5713730" y="1807619"/>
        <a:ext cx="1843877" cy="699448"/>
      </dsp:txXfrm>
    </dsp:sp>
    <dsp:sp modelId="{6ED38620-09E2-42E7-973F-C27E62BA15EE}">
      <dsp:nvSpPr>
        <dsp:cNvPr id="0" name=""/>
        <dsp:cNvSpPr/>
      </dsp:nvSpPr>
      <dsp:spPr>
        <a:xfrm rot="240000">
          <a:off x="5616302" y="2597953"/>
          <a:ext cx="1919553" cy="7751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development</a:t>
          </a:r>
        </a:p>
      </dsp:txBody>
      <dsp:txXfrm>
        <a:off x="5654140" y="2635791"/>
        <a:ext cx="1843877" cy="699448"/>
      </dsp:txXfrm>
    </dsp:sp>
    <dsp:sp modelId="{1A006905-E937-46D5-8893-F5B9A0C185A7}">
      <dsp:nvSpPr>
        <dsp:cNvPr id="0" name=""/>
        <dsp:cNvSpPr/>
      </dsp:nvSpPr>
      <dsp:spPr>
        <a:xfrm rot="240000">
          <a:off x="5728745" y="954240"/>
          <a:ext cx="1919553" cy="7751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fairness of the tax system</a:t>
          </a:r>
          <a:endParaRPr lang="en-US" sz="1900" kern="1200" dirty="0"/>
        </a:p>
      </dsp:txBody>
      <dsp:txXfrm>
        <a:off x="5766583" y="992078"/>
        <a:ext cx="1843877" cy="699448"/>
      </dsp:txXfrm>
    </dsp:sp>
    <dsp:sp modelId="{ACFDCC49-B1DF-45DD-A821-2F359A5F0764}">
      <dsp:nvSpPr>
        <dsp:cNvPr id="0" name=""/>
        <dsp:cNvSpPr/>
      </dsp:nvSpPr>
      <dsp:spPr>
        <a:xfrm rot="240000">
          <a:off x="5780519" y="135706"/>
          <a:ext cx="1919553" cy="7751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public confidence</a:t>
          </a:r>
          <a:endParaRPr lang="en-US" sz="1900" kern="1200" dirty="0"/>
        </a:p>
      </dsp:txBody>
      <dsp:txXfrm>
        <a:off x="5818357" y="173544"/>
        <a:ext cx="1843877" cy="6994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5407" cy="467311"/>
          </a:xfrm>
          <a:prstGeom prst="rect">
            <a:avLst/>
          </a:prstGeom>
        </p:spPr>
        <p:txBody>
          <a:bodyPr vert="horz" lIns="93379" tIns="46689" rIns="93379" bIns="46689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80830" y="0"/>
            <a:ext cx="3045407" cy="467311"/>
          </a:xfrm>
          <a:prstGeom prst="rect">
            <a:avLst/>
          </a:prstGeom>
        </p:spPr>
        <p:txBody>
          <a:bodyPr vert="horz" lIns="93379" tIns="46689" rIns="93379" bIns="46689" rtlCol="0"/>
          <a:lstStyle>
            <a:lvl1pPr algn="r">
              <a:defRPr sz="1200"/>
            </a:lvl1pPr>
          </a:lstStyle>
          <a:p>
            <a:fld id="{D4B2FF69-BE23-4B23-9019-3CBEB560685F}" type="datetimeFigureOut">
              <a:rPr lang="en-ZA" smtClean="0"/>
              <a:t>2025/02/25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9587" cy="3143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79" tIns="46689" rIns="93379" bIns="46689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787" y="4482296"/>
            <a:ext cx="5622290" cy="3667334"/>
          </a:xfrm>
          <a:prstGeom prst="rect">
            <a:avLst/>
          </a:prstGeom>
        </p:spPr>
        <p:txBody>
          <a:bodyPr vert="horz" lIns="93379" tIns="46689" rIns="93379" bIns="466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4"/>
            <a:ext cx="3045407" cy="467310"/>
          </a:xfrm>
          <a:prstGeom prst="rect">
            <a:avLst/>
          </a:prstGeom>
        </p:spPr>
        <p:txBody>
          <a:bodyPr vert="horz" lIns="93379" tIns="46689" rIns="93379" bIns="46689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80830" y="8846554"/>
            <a:ext cx="3045407" cy="467310"/>
          </a:xfrm>
          <a:prstGeom prst="rect">
            <a:avLst/>
          </a:prstGeom>
        </p:spPr>
        <p:txBody>
          <a:bodyPr vert="horz" lIns="93379" tIns="46689" rIns="93379" bIns="46689" rtlCol="0" anchor="b"/>
          <a:lstStyle>
            <a:lvl1pPr algn="r">
              <a:defRPr sz="1200"/>
            </a:lvl1pPr>
          </a:lstStyle>
          <a:p>
            <a:fld id="{4EB27011-6F86-4D90-81BE-3B8E730771A2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46112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0607-14A3-483E-A395-6E1C56B22C49}" type="datetime1">
              <a:rPr lang="en-ZA" smtClean="0"/>
              <a:t>2025/02/25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855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52DF-73F0-4992-B042-05388D54F5C4}" type="datetime1">
              <a:rPr lang="en-ZA" smtClean="0"/>
              <a:t>2025/02/25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20886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52C1A-EB42-4CB1-A31F-9E5F130CD313}" type="datetime1">
              <a:rPr lang="en-ZA" smtClean="0"/>
              <a:t>2025/02/25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36983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D1FD-B97E-4AB7-B3CF-FDBC46CE86C7}" type="datetime1">
              <a:rPr lang="en-ZA" smtClean="0"/>
              <a:t>2025/02/25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45844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58A86-662C-416E-9F21-9BABA7E63688}" type="datetime1">
              <a:rPr lang="en-ZA" smtClean="0"/>
              <a:t>2025/02/25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68679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F065E-789C-495D-8528-4D0E9785676A}" type="datetime1">
              <a:rPr lang="en-ZA" smtClean="0"/>
              <a:t>2025/02/25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55303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798BF-31C9-45BF-B1F6-3C202BB39E06}" type="datetime1">
              <a:rPr lang="en-ZA" smtClean="0"/>
              <a:t>2025/02/25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3020021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5308-C158-466F-B9CA-D4D6DF8A6947}" type="datetime1">
              <a:rPr lang="en-ZA" smtClean="0"/>
              <a:t>2025/02/25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374962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F4636-76F3-4FCD-870A-C8481E1DCD37}" type="datetime1">
              <a:rPr lang="en-ZA" smtClean="0"/>
              <a:t>2025/02/25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07194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2E8-5073-4255-8859-1D1FB3635390}" type="datetime1">
              <a:rPr lang="en-ZA" smtClean="0"/>
              <a:t>2025/02/25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54538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3B92A-75A5-4C4F-9E07-E0E2946DBA1D}" type="datetime1">
              <a:rPr lang="en-ZA" smtClean="0"/>
              <a:t>2025/02/25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97289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515EC-7DA5-4B93-8444-D1DC914D7948}" type="datetime1">
              <a:rPr lang="en-ZA" smtClean="0"/>
              <a:t>2025/02/25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28265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BF42-7918-4EC9-8F4C-43BC91210CAD}" type="datetime1">
              <a:rPr lang="en-ZA" smtClean="0"/>
              <a:t>2025/02/25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16998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68C8E-FEB2-4F4A-8FD3-15427F12054F}" type="datetime1">
              <a:rPr lang="en-ZA" smtClean="0"/>
              <a:t>2025/02/25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23909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1E886-09CE-4EE7-90C5-C7317B326CA8}" type="datetime1">
              <a:rPr lang="en-ZA" smtClean="0"/>
              <a:t>2025/02/25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95061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AEFB6-D64C-4D68-A267-412339551FE5}" type="datetime1">
              <a:rPr lang="en-ZA" smtClean="0"/>
              <a:t>2025/02/25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95365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12CA9-B0B4-4608-A497-B69D207D7049}" type="datetime1">
              <a:rPr lang="en-ZA" smtClean="0"/>
              <a:t>2025/02/25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55923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0098916-678C-42CF-AB84-17B95D1EFFFD}" type="datetime1">
              <a:rPr lang="en-ZA" smtClean="0"/>
              <a:t>2025/02/25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645F34C-EA5C-4AA4-A3A5-3214668A2BD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162803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  <p:sldLayoutId id="2147483848" r:id="rId13"/>
    <p:sldLayoutId id="2147483849" r:id="rId14"/>
    <p:sldLayoutId id="2147483850" r:id="rId15"/>
    <p:sldLayoutId id="2147483851" r:id="rId16"/>
    <p:sldLayoutId id="2147483852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7.png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0.png"/><Relationship Id="rId7" Type="http://schemas.openxmlformats.org/officeDocument/2006/relationships/image" Target="../media/image3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7.pn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7.png"/><Relationship Id="rId7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9.png"/><Relationship Id="rId10" Type="http://schemas.openxmlformats.org/officeDocument/2006/relationships/image" Target="../media/image5.png"/><Relationship Id="rId4" Type="http://schemas.openxmlformats.org/officeDocument/2006/relationships/image" Target="../media/image31.png"/><Relationship Id="rId9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7.png"/><Relationship Id="rId7" Type="http://schemas.openxmlformats.org/officeDocument/2006/relationships/image" Target="../media/image4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44.png"/><Relationship Id="rId5" Type="http://schemas.openxmlformats.org/officeDocument/2006/relationships/image" Target="../media/image46.png"/><Relationship Id="rId10" Type="http://schemas.openxmlformats.org/officeDocument/2006/relationships/image" Target="../media/image43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hyperlink" Target="http://www.sars.gov.za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18" Type="http://schemas.openxmlformats.org/officeDocument/2006/relationships/image" Target="../media/image25.png"/><Relationship Id="rId3" Type="http://schemas.openxmlformats.org/officeDocument/2006/relationships/image" Target="../media/image11.png"/><Relationship Id="rId21" Type="http://schemas.openxmlformats.org/officeDocument/2006/relationships/image" Target="../media/image28.png"/><Relationship Id="rId7" Type="http://schemas.openxmlformats.org/officeDocument/2006/relationships/image" Target="../media/image15.png"/><Relationship Id="rId12" Type="http://schemas.openxmlformats.org/officeDocument/2006/relationships/image" Target="../media/image20.WMF"/><Relationship Id="rId17" Type="http://schemas.openxmlformats.org/officeDocument/2006/relationships/image" Target="../media/image24.jpeg"/><Relationship Id="rId2" Type="http://schemas.openxmlformats.org/officeDocument/2006/relationships/image" Target="../media/image10.png"/><Relationship Id="rId16" Type="http://schemas.openxmlformats.org/officeDocument/2006/relationships/image" Target="../media/image23.jpe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hyperlink" Target="http://www.google.nl/url?url=http://www.iajjc.org/evidence.php&amp;rct=j&amp;frm=1&amp;q=&amp;esrc=s&amp;sa=U&amp;ei=Ye5uVK_uCsO4OJWngKAP&amp;ved=0CD4Q9QEwEw&amp;usg=AFQjCNFKgC4nXiv4R_OvdQSVcnKrFqWtYg" TargetMode="External"/><Relationship Id="rId10" Type="http://schemas.openxmlformats.org/officeDocument/2006/relationships/image" Target="../media/image18.png"/><Relationship Id="rId19" Type="http://schemas.openxmlformats.org/officeDocument/2006/relationships/image" Target="../media/image26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64353"/>
            <a:ext cx="11430000" cy="2867224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MANAGING FINANCIAL Investigations </a:t>
            </a:r>
            <a:r>
              <a:rPr lang="en-US" sz="3600" dirty="0"/>
              <a:t>(INTERMEDIATE COURSE)</a:t>
            </a:r>
            <a:br>
              <a:rPr lang="en-US" sz="3600" dirty="0"/>
            </a:br>
            <a:r>
              <a:rPr lang="en-US" dirty="0"/>
              <a:t> </a:t>
            </a:r>
            <a:r>
              <a:rPr lang="en-US" sz="2700" dirty="0" err="1"/>
              <a:t>oecd</a:t>
            </a:r>
            <a:r>
              <a:rPr lang="en-US" sz="2700" dirty="0"/>
              <a:t> AFRICA academy for tax &amp; FINANCIAL crime investigations</a:t>
            </a:r>
            <a:endParaRPr lang="en-ZA" sz="27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9976" y="3626423"/>
            <a:ext cx="9144000" cy="1655762"/>
          </a:xfrm>
        </p:spPr>
        <p:txBody>
          <a:bodyPr>
            <a:normAutofit fontScale="85000" lnSpcReduction="20000"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Professional Enablers</a:t>
            </a:r>
          </a:p>
          <a:p>
            <a:r>
              <a:rPr lang="en-US" dirty="0">
                <a:solidFill>
                  <a:schemeClr val="bg1"/>
                </a:solidFill>
              </a:rPr>
              <a:t>R Ismail (South Africa)</a:t>
            </a:r>
          </a:p>
          <a:p>
            <a:r>
              <a:rPr lang="en-US" dirty="0">
                <a:solidFill>
                  <a:schemeClr val="bg1"/>
                </a:solidFill>
              </a:rPr>
              <a:t>20 February 2025</a:t>
            </a:r>
          </a:p>
          <a:p>
            <a:r>
              <a:rPr lang="en-US" dirty="0">
                <a:solidFill>
                  <a:schemeClr val="bg1"/>
                </a:solidFill>
              </a:rPr>
              <a:t>VIRTUAL</a:t>
            </a:r>
          </a:p>
        </p:txBody>
      </p:sp>
    </p:spTree>
    <p:extLst>
      <p:ext uri="{BB962C8B-B14F-4D97-AF65-F5344CB8AC3E}">
        <p14:creationId xmlns:p14="http://schemas.microsoft.com/office/powerpoint/2010/main" val="190011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486833"/>
            <a:ext cx="10985274" cy="351368"/>
          </a:xfrm>
        </p:spPr>
        <p:txBody>
          <a:bodyPr>
            <a:normAutofit fontScale="90000"/>
          </a:bodyPr>
          <a:lstStyle/>
          <a:p>
            <a:r>
              <a:rPr lang="en-GB" dirty="0"/>
              <a:t>Risk indicators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1058195"/>
            <a:ext cx="10431463" cy="5254115"/>
          </a:xfrm>
        </p:spPr>
        <p:txBody>
          <a:bodyPr>
            <a:normAutofit/>
          </a:bodyPr>
          <a:lstStyle/>
          <a:p>
            <a:r>
              <a:rPr lang="en-CA" dirty="0">
                <a:solidFill>
                  <a:schemeClr val="bg1"/>
                </a:solidFill>
              </a:rPr>
              <a:t>one individual is a director multiple times, the extent to which the provision of substantial and meaningful directorship services could not be feasible</a:t>
            </a:r>
            <a:endParaRPr lang="en-ZA" dirty="0">
              <a:solidFill>
                <a:schemeClr val="bg1"/>
              </a:solidFill>
            </a:endParaRPr>
          </a:p>
          <a:p>
            <a:pPr lvl="0"/>
            <a:r>
              <a:rPr lang="en-CA" dirty="0">
                <a:solidFill>
                  <a:schemeClr val="bg1"/>
                </a:solidFill>
              </a:rPr>
              <a:t>addresses of entities or key actors which are not traceable</a:t>
            </a:r>
          </a:p>
          <a:p>
            <a:pPr lvl="0"/>
            <a:r>
              <a:rPr lang="en-CA" dirty="0">
                <a:solidFill>
                  <a:schemeClr val="bg1"/>
                </a:solidFill>
              </a:rPr>
              <a:t>addresses registered at P.O. Boxes</a:t>
            </a:r>
          </a:p>
          <a:p>
            <a:r>
              <a:rPr lang="en-CA" dirty="0">
                <a:solidFill>
                  <a:schemeClr val="bg1"/>
                </a:solidFill>
              </a:rPr>
              <a:t>schemes based on premium or contingency fees if the structure is deemed successful; which have claw-back clauses / protection from liability for the risks in a structure</a:t>
            </a:r>
            <a:endParaRPr lang="en-US" dirty="0">
              <a:solidFill>
                <a:schemeClr val="bg1"/>
              </a:solidFill>
            </a:endParaRPr>
          </a:p>
          <a:p>
            <a:pPr lvl="0"/>
            <a:r>
              <a:rPr lang="en-US" dirty="0">
                <a:solidFill>
                  <a:schemeClr val="bg1"/>
                </a:solidFill>
              </a:rPr>
              <a:t>consultants who are “deeply” involved in directing the business of their clients</a:t>
            </a:r>
          </a:p>
          <a:p>
            <a:pPr lvl="0"/>
            <a:r>
              <a:rPr lang="en-GB" dirty="0">
                <a:solidFill>
                  <a:schemeClr val="bg1"/>
                </a:solidFill>
              </a:rPr>
              <a:t>liquidation of entities to frustrate investigations</a:t>
            </a:r>
          </a:p>
          <a:p>
            <a:pPr lvl="0"/>
            <a:r>
              <a:rPr lang="en-GB" dirty="0">
                <a:solidFill>
                  <a:schemeClr val="bg1"/>
                </a:solidFill>
              </a:rPr>
              <a:t>abuse of certain types of legal persons e.g. religious organisations</a:t>
            </a:r>
          </a:p>
          <a:p>
            <a:pPr lvl="0"/>
            <a:r>
              <a:rPr lang="en-GB" dirty="0">
                <a:solidFill>
                  <a:schemeClr val="tx1"/>
                </a:solidFill>
              </a:rPr>
              <a:t>use of the reputations of banks/consultants/”big business” to add a veneer of legitimacy to the criminal enterprise</a:t>
            </a:r>
          </a:p>
          <a:p>
            <a:r>
              <a:rPr lang="en-GB" dirty="0">
                <a:solidFill>
                  <a:schemeClr val="bg1"/>
                </a:solidFill>
              </a:rPr>
              <a:t>promotion by prominent &amp; influential persons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34800" y="6438900"/>
            <a:ext cx="380245" cy="323850"/>
          </a:xfrm>
        </p:spPr>
        <p:txBody>
          <a:bodyPr vert="horz" lIns="91440" tIns="45720" rIns="91440" bIns="45720" rtlCol="0" anchor="b">
            <a:normAutofit/>
          </a:bodyPr>
          <a:lstStyle/>
          <a:p>
            <a:fld id="{9645F34C-EA5C-4AA4-A3A5-3214668A2BDC}" type="slidenum">
              <a:rPr lang="en-ZA" sz="1200"/>
              <a:pPr/>
              <a:t>10</a:t>
            </a:fld>
            <a:endParaRPr lang="en-ZA" sz="12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5592" y="486833"/>
            <a:ext cx="1073482" cy="681314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03005">
            <a:off x="10937290" y="669541"/>
            <a:ext cx="669788" cy="754862"/>
          </a:xfrm>
          <a:prstGeom prst="rect">
            <a:avLst/>
          </a:prstGeom>
          <a:effectLst>
            <a:softEdge rad="38100"/>
          </a:effectLst>
        </p:spPr>
      </p:pic>
    </p:spTree>
    <p:extLst>
      <p:ext uri="{BB962C8B-B14F-4D97-AF65-F5344CB8AC3E}">
        <p14:creationId xmlns:p14="http://schemas.microsoft.com/office/powerpoint/2010/main" val="35429771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43" y="4778765"/>
            <a:ext cx="2867025" cy="178117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099" y="169977"/>
            <a:ext cx="11412538" cy="1028972"/>
          </a:xfrm>
        </p:spPr>
        <p:txBody>
          <a:bodyPr>
            <a:normAutofit fontScale="90000"/>
          </a:bodyPr>
          <a:lstStyle/>
          <a:p>
            <a:r>
              <a:rPr lang="en-CA" dirty="0"/>
              <a:t>Proposing solutions in response to the risks posed</a:t>
            </a:r>
            <a:endParaRPr lang="en-ZA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13994" y="1027885"/>
            <a:ext cx="4087006" cy="55320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9043" y="1258432"/>
            <a:ext cx="2962275" cy="1828800"/>
          </a:xfrm>
          <a:prstGeom prst="rect">
            <a:avLst/>
          </a:prstGeom>
          <a:effectLst>
            <a:softEdge rad="1778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674" y="3010819"/>
            <a:ext cx="2733676" cy="175895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0830" y="1064756"/>
            <a:ext cx="2670969" cy="2874471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9505" y="4046714"/>
            <a:ext cx="3190875" cy="2196189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57394" y="1849968"/>
            <a:ext cx="2034786" cy="1275364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15750" y="6372224"/>
            <a:ext cx="370720" cy="371475"/>
          </a:xfrm>
        </p:spPr>
        <p:txBody>
          <a:bodyPr vert="horz" lIns="91440" tIns="45720" rIns="91440" bIns="45720" rtlCol="0" anchor="b">
            <a:normAutofit/>
          </a:bodyPr>
          <a:lstStyle/>
          <a:p>
            <a:fld id="{9645F34C-EA5C-4AA4-A3A5-3214668A2BDC}" type="slidenum">
              <a:rPr lang="en-ZA" sz="1200"/>
              <a:pPr/>
              <a:t>11</a:t>
            </a:fld>
            <a:endParaRPr lang="en-ZA" sz="1200" dirty="0"/>
          </a:p>
        </p:txBody>
      </p:sp>
    </p:spTree>
    <p:extLst>
      <p:ext uri="{BB962C8B-B14F-4D97-AF65-F5344CB8AC3E}">
        <p14:creationId xmlns:p14="http://schemas.microsoft.com/office/powerpoint/2010/main" val="298064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099" y="169977"/>
            <a:ext cx="11412538" cy="1028972"/>
          </a:xfrm>
        </p:spPr>
        <p:txBody>
          <a:bodyPr>
            <a:normAutofit/>
          </a:bodyPr>
          <a:lstStyle/>
          <a:p>
            <a:r>
              <a:rPr lang="en-CA" dirty="0"/>
              <a:t>Remedy: raise awareness</a:t>
            </a:r>
            <a:endParaRPr lang="en-ZA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13994" y="1027885"/>
            <a:ext cx="4087006" cy="55320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099" y="1002029"/>
            <a:ext cx="2962275" cy="1498298"/>
          </a:xfrm>
          <a:prstGeom prst="rect">
            <a:avLst/>
          </a:prstGeom>
          <a:effectLst>
            <a:softEdge rad="1778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416408">
            <a:off x="2126171" y="2329264"/>
            <a:ext cx="1623876" cy="1030636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403565">
            <a:off x="348564" y="4168753"/>
            <a:ext cx="2848890" cy="2163965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419343">
            <a:off x="1949901" y="4312993"/>
            <a:ext cx="642185" cy="468650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032829">
            <a:off x="2186998" y="3184324"/>
            <a:ext cx="1462987" cy="998770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4433" y="2435791"/>
            <a:ext cx="1756985" cy="173302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9069" y="2362547"/>
            <a:ext cx="927714" cy="772395"/>
          </a:xfrm>
          <a:prstGeom prst="rect">
            <a:avLst/>
          </a:prstGeom>
          <a:effectLst>
            <a:softEdge rad="139700"/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48763" y="6412302"/>
            <a:ext cx="427710" cy="314325"/>
          </a:xfrm>
        </p:spPr>
        <p:txBody>
          <a:bodyPr vert="horz" lIns="91440" tIns="45720" rIns="91440" bIns="45720" rtlCol="0" anchor="b">
            <a:normAutofit/>
          </a:bodyPr>
          <a:lstStyle/>
          <a:p>
            <a:fld id="{9645F34C-EA5C-4AA4-A3A5-3214668A2BDC}" type="slidenum">
              <a:rPr lang="en-ZA" sz="1200"/>
              <a:pPr/>
              <a:t>12</a:t>
            </a:fld>
            <a:endParaRPr lang="en-ZA" sz="120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8089566" y="1063455"/>
            <a:ext cx="3810870" cy="5496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ZA" b="1" dirty="0">
                <a:solidFill>
                  <a:schemeClr val="bg1"/>
                </a:solidFill>
              </a:rPr>
              <a:t>common definition </a:t>
            </a:r>
            <a:r>
              <a:rPr lang="en-ZA" dirty="0">
                <a:solidFill>
                  <a:schemeClr val="bg1"/>
                </a:solidFill>
              </a:rPr>
              <a:t>of professional enablers (PE)</a:t>
            </a:r>
          </a:p>
          <a:p>
            <a:r>
              <a:rPr lang="en-ZA" b="1" dirty="0">
                <a:solidFill>
                  <a:schemeClr val="bg1"/>
                </a:solidFill>
              </a:rPr>
              <a:t>educate</a:t>
            </a:r>
            <a:r>
              <a:rPr lang="en-ZA" dirty="0">
                <a:solidFill>
                  <a:schemeClr val="bg1"/>
                </a:solidFill>
              </a:rPr>
              <a:t> across agencies, about the types of services provided by PE and why they pose a risk</a:t>
            </a:r>
          </a:p>
          <a:p>
            <a:r>
              <a:rPr lang="en-ZA" b="1" dirty="0">
                <a:solidFill>
                  <a:schemeClr val="bg1"/>
                </a:solidFill>
              </a:rPr>
              <a:t>sensitise</a:t>
            </a:r>
            <a:r>
              <a:rPr lang="en-ZA" dirty="0">
                <a:solidFill>
                  <a:schemeClr val="bg1"/>
                </a:solidFill>
              </a:rPr>
              <a:t> taxpayers, tax practitioners and recognised controlling bodies about the </a:t>
            </a:r>
            <a:r>
              <a:rPr lang="en-ZA" b="1" dirty="0">
                <a:solidFill>
                  <a:schemeClr val="bg1"/>
                </a:solidFill>
              </a:rPr>
              <a:t>risks and sanctions</a:t>
            </a:r>
          </a:p>
          <a:p>
            <a:r>
              <a:rPr lang="en-ZA" b="1" dirty="0">
                <a:solidFill>
                  <a:schemeClr val="bg1"/>
                </a:solidFill>
              </a:rPr>
              <a:t>develop risk indicators </a:t>
            </a:r>
            <a:r>
              <a:rPr lang="en-ZA" dirty="0">
                <a:solidFill>
                  <a:schemeClr val="bg1"/>
                </a:solidFill>
              </a:rPr>
              <a:t>to identify PE</a:t>
            </a:r>
          </a:p>
          <a:p>
            <a:r>
              <a:rPr lang="en-ZA" dirty="0">
                <a:solidFill>
                  <a:schemeClr val="bg1"/>
                </a:solidFill>
              </a:rPr>
              <a:t>put in place </a:t>
            </a:r>
            <a:r>
              <a:rPr lang="en-ZA" b="1" dirty="0">
                <a:solidFill>
                  <a:schemeClr val="bg1"/>
                </a:solidFill>
              </a:rPr>
              <a:t>systems to red flag </a:t>
            </a:r>
            <a:r>
              <a:rPr lang="en-ZA" dirty="0">
                <a:solidFill>
                  <a:schemeClr val="bg1"/>
                </a:solidFill>
              </a:rPr>
              <a:t>PE</a:t>
            </a:r>
          </a:p>
          <a:p>
            <a:pPr lvl="0"/>
            <a:r>
              <a:rPr lang="en-US" dirty="0">
                <a:solidFill>
                  <a:schemeClr val="bg1"/>
                </a:solidFill>
              </a:rPr>
              <a:t>establish and maintain </a:t>
            </a:r>
            <a:r>
              <a:rPr lang="en-US" b="1" dirty="0">
                <a:solidFill>
                  <a:schemeClr val="bg1"/>
                </a:solidFill>
              </a:rPr>
              <a:t>watch-lists</a:t>
            </a:r>
            <a:r>
              <a:rPr lang="en-US" dirty="0">
                <a:solidFill>
                  <a:schemeClr val="bg1"/>
                </a:solidFill>
              </a:rPr>
              <a:t> of PE</a:t>
            </a:r>
            <a:endParaRPr lang="en-ZA" dirty="0">
              <a:solidFill>
                <a:schemeClr val="bg1"/>
              </a:solidFill>
            </a:endParaRPr>
          </a:p>
          <a:p>
            <a:r>
              <a:rPr lang="en-ZA" dirty="0">
                <a:solidFill>
                  <a:schemeClr val="bg1"/>
                </a:solidFill>
              </a:rPr>
              <a:t>issue </a:t>
            </a:r>
            <a:r>
              <a:rPr lang="en-ZA" b="1" dirty="0">
                <a:solidFill>
                  <a:schemeClr val="bg1"/>
                </a:solidFill>
              </a:rPr>
              <a:t>taxpayer alerts </a:t>
            </a:r>
            <a:r>
              <a:rPr lang="en-ZA" dirty="0">
                <a:solidFill>
                  <a:schemeClr val="bg1"/>
                </a:solidFill>
              </a:rPr>
              <a:t>that feed into an early warning system</a:t>
            </a:r>
          </a:p>
          <a:p>
            <a:endParaRPr lang="en-Z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2787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050" y="3547599"/>
            <a:ext cx="1737350" cy="995714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099" y="169977"/>
            <a:ext cx="11412538" cy="1028972"/>
          </a:xfrm>
        </p:spPr>
        <p:txBody>
          <a:bodyPr>
            <a:normAutofit/>
          </a:bodyPr>
          <a:lstStyle/>
          <a:p>
            <a:r>
              <a:rPr lang="en-CA" dirty="0"/>
              <a:t>Remedy: legislation</a:t>
            </a:r>
            <a:endParaRPr lang="en-ZA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13994" y="1027885"/>
            <a:ext cx="4087006" cy="55320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425492">
            <a:off x="237823" y="1008657"/>
            <a:ext cx="2733676" cy="177070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74173">
            <a:off x="1368108" y="2612319"/>
            <a:ext cx="1229192" cy="1455803"/>
          </a:xfrm>
          <a:prstGeom prst="rect">
            <a:avLst/>
          </a:prstGeom>
          <a:effectLst>
            <a:softEdge rad="1143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495" y="3404597"/>
            <a:ext cx="2286138" cy="1338674"/>
          </a:xfrm>
          <a:prstGeom prst="rect">
            <a:avLst/>
          </a:prstGeom>
          <a:effectLst>
            <a:softEdge rad="1778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357" y="1068517"/>
            <a:ext cx="2981325" cy="1818460"/>
          </a:xfrm>
          <a:prstGeom prst="rect">
            <a:avLst/>
          </a:prstGeom>
          <a:effectLst>
            <a:softEdge rad="647700"/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15750" y="6400800"/>
            <a:ext cx="370720" cy="342900"/>
          </a:xfrm>
        </p:spPr>
        <p:txBody>
          <a:bodyPr vert="horz" lIns="91440" tIns="45720" rIns="91440" bIns="45720" rtlCol="0" anchor="b">
            <a:normAutofit/>
          </a:bodyPr>
          <a:lstStyle/>
          <a:p>
            <a:fld id="{9645F34C-EA5C-4AA4-A3A5-3214668A2BDC}" type="slidenum">
              <a:rPr lang="en-ZA" sz="1200"/>
              <a:pPr/>
              <a:t>13</a:t>
            </a:fld>
            <a:endParaRPr lang="en-ZA" sz="12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95832">
            <a:off x="1562148" y="4583896"/>
            <a:ext cx="1314450" cy="1362075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829694">
            <a:off x="556714" y="4831803"/>
            <a:ext cx="1275427" cy="831869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238" y="5479297"/>
            <a:ext cx="1724802" cy="1193941"/>
          </a:xfrm>
          <a:prstGeom prst="rect">
            <a:avLst/>
          </a:prstGeom>
          <a:effectLst>
            <a:softEdge rad="254000"/>
          </a:effectLst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8089566" y="768929"/>
            <a:ext cx="3810870" cy="59364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ZA" sz="1400" dirty="0">
                <a:solidFill>
                  <a:schemeClr val="bg1"/>
                </a:solidFill>
              </a:rPr>
              <a:t>provide investigators and prosecutors with </a:t>
            </a:r>
            <a:r>
              <a:rPr lang="en-ZA" sz="1400" b="1" dirty="0">
                <a:solidFill>
                  <a:schemeClr val="bg1"/>
                </a:solidFill>
              </a:rPr>
              <a:t>sufficient authority to investigate, prosecute and sanction </a:t>
            </a:r>
            <a:r>
              <a:rPr lang="en-ZA" sz="1400" dirty="0">
                <a:solidFill>
                  <a:schemeClr val="bg1"/>
                </a:solidFill>
              </a:rPr>
              <a:t>PE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consider the </a:t>
            </a:r>
            <a:r>
              <a:rPr lang="en-US" sz="1400" b="1" dirty="0">
                <a:solidFill>
                  <a:schemeClr val="bg1"/>
                </a:solidFill>
              </a:rPr>
              <a:t>type of penalty regime </a:t>
            </a:r>
            <a:r>
              <a:rPr lang="en-US" sz="1400" dirty="0">
                <a:solidFill>
                  <a:schemeClr val="bg1"/>
                </a:solidFill>
              </a:rPr>
              <a:t>to apply – general or specific</a:t>
            </a:r>
          </a:p>
          <a:p>
            <a:r>
              <a:rPr lang="en-US" sz="1400" dirty="0">
                <a:solidFill>
                  <a:schemeClr val="bg1"/>
                </a:solidFill>
              </a:rPr>
              <a:t>consider whether the penalty regime </a:t>
            </a:r>
            <a:r>
              <a:rPr lang="en-US" sz="1400" b="1" dirty="0">
                <a:solidFill>
                  <a:schemeClr val="bg1"/>
                </a:solidFill>
              </a:rPr>
              <a:t>serves as a deterrent</a:t>
            </a:r>
          </a:p>
          <a:p>
            <a:r>
              <a:rPr lang="en-ZA" sz="1400" dirty="0">
                <a:solidFill>
                  <a:schemeClr val="bg1"/>
                </a:solidFill>
              </a:rPr>
              <a:t>consider whether </a:t>
            </a:r>
            <a:r>
              <a:rPr lang="en-ZA" sz="1400" b="1" dirty="0">
                <a:solidFill>
                  <a:schemeClr val="bg1"/>
                </a:solidFill>
              </a:rPr>
              <a:t>settlement</a:t>
            </a:r>
            <a:r>
              <a:rPr lang="en-ZA" sz="1400" dirty="0">
                <a:solidFill>
                  <a:schemeClr val="bg1"/>
                </a:solidFill>
              </a:rPr>
              <a:t> hinders the deterrent effect of the law</a:t>
            </a:r>
          </a:p>
          <a:p>
            <a:r>
              <a:rPr lang="en-ZA" sz="1400" dirty="0">
                <a:solidFill>
                  <a:schemeClr val="bg1"/>
                </a:solidFill>
              </a:rPr>
              <a:t>consider whether </a:t>
            </a:r>
            <a:r>
              <a:rPr lang="en-ZA" sz="1400" b="1" dirty="0">
                <a:solidFill>
                  <a:schemeClr val="bg1"/>
                </a:solidFill>
              </a:rPr>
              <a:t>legal professional privilege </a:t>
            </a:r>
            <a:r>
              <a:rPr lang="en-ZA" sz="1400" dirty="0">
                <a:solidFill>
                  <a:schemeClr val="bg1"/>
                </a:solidFill>
              </a:rPr>
              <a:t>poses a barrier to successful investigations</a:t>
            </a:r>
          </a:p>
          <a:p>
            <a:r>
              <a:rPr lang="en-ZA" sz="1400" dirty="0">
                <a:solidFill>
                  <a:schemeClr val="bg1"/>
                </a:solidFill>
              </a:rPr>
              <a:t>explore whether </a:t>
            </a:r>
            <a:r>
              <a:rPr lang="en-ZA" sz="1400" b="1" dirty="0">
                <a:solidFill>
                  <a:schemeClr val="bg1"/>
                </a:solidFill>
              </a:rPr>
              <a:t>supervisory or regulatory bodies </a:t>
            </a:r>
            <a:r>
              <a:rPr lang="en-ZA" sz="1400" dirty="0">
                <a:solidFill>
                  <a:schemeClr val="bg1"/>
                </a:solidFill>
              </a:rPr>
              <a:t>can be used to sanction / stop PE</a:t>
            </a:r>
          </a:p>
          <a:p>
            <a:r>
              <a:rPr lang="en-ZA" sz="1400" dirty="0">
                <a:solidFill>
                  <a:schemeClr val="bg1"/>
                </a:solidFill>
              </a:rPr>
              <a:t>impose </a:t>
            </a:r>
            <a:r>
              <a:rPr lang="en-ZA" sz="1400" b="1" dirty="0">
                <a:solidFill>
                  <a:schemeClr val="bg1"/>
                </a:solidFill>
              </a:rPr>
              <a:t>reporting responsibilities </a:t>
            </a:r>
            <a:r>
              <a:rPr lang="en-ZA" sz="1400" dirty="0">
                <a:solidFill>
                  <a:schemeClr val="bg1"/>
                </a:solidFill>
              </a:rPr>
              <a:t>on private sector players</a:t>
            </a:r>
          </a:p>
          <a:p>
            <a:r>
              <a:rPr lang="en-ZA" sz="1400" b="1" dirty="0">
                <a:solidFill>
                  <a:schemeClr val="bg1"/>
                </a:solidFill>
              </a:rPr>
              <a:t>criminally sanction corporates and key actors</a:t>
            </a:r>
            <a:r>
              <a:rPr lang="en-ZA" sz="1400" dirty="0">
                <a:solidFill>
                  <a:schemeClr val="bg1"/>
                </a:solidFill>
              </a:rPr>
              <a:t> that use the services of PE</a:t>
            </a:r>
          </a:p>
          <a:p>
            <a:r>
              <a:rPr lang="en-ZA" sz="1400" dirty="0">
                <a:solidFill>
                  <a:schemeClr val="bg1"/>
                </a:solidFill>
              </a:rPr>
              <a:t>establish and maintain centralised and publicly held </a:t>
            </a:r>
            <a:r>
              <a:rPr lang="en-ZA" sz="1400" b="1" dirty="0">
                <a:solidFill>
                  <a:schemeClr val="bg1"/>
                </a:solidFill>
              </a:rPr>
              <a:t>beneficial ownership registers</a:t>
            </a:r>
          </a:p>
        </p:txBody>
      </p:sp>
    </p:spTree>
    <p:extLst>
      <p:ext uri="{BB962C8B-B14F-4D97-AF65-F5344CB8AC3E}">
        <p14:creationId xmlns:p14="http://schemas.microsoft.com/office/powerpoint/2010/main" val="11954225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486833"/>
            <a:ext cx="10985274" cy="351368"/>
          </a:xfrm>
        </p:spPr>
        <p:txBody>
          <a:bodyPr>
            <a:normAutofit fontScale="90000"/>
          </a:bodyPr>
          <a:lstStyle/>
          <a:p>
            <a:r>
              <a:rPr lang="en-GB" dirty="0"/>
              <a:t>break-OUT session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1028700"/>
            <a:ext cx="10985274" cy="4753791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Discuss, capture and provide feedback on:</a:t>
            </a:r>
          </a:p>
          <a:p>
            <a:pPr marL="0" indent="0">
              <a:buNone/>
            </a:pPr>
            <a:endParaRPr lang="en-GB" dirty="0">
              <a:solidFill>
                <a:schemeClr val="bg1"/>
              </a:solidFill>
            </a:endParaRPr>
          </a:p>
          <a:p>
            <a:pPr marL="457200" lvl="1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Groups 1 and 2</a:t>
            </a:r>
          </a:p>
          <a:p>
            <a:pPr lvl="1"/>
            <a:r>
              <a:rPr lang="en-GB" sz="2000" dirty="0">
                <a:solidFill>
                  <a:schemeClr val="bg1"/>
                </a:solidFill>
              </a:rPr>
              <a:t>what are some of the </a:t>
            </a:r>
            <a:r>
              <a:rPr lang="en-GB" sz="2000" dirty="0">
                <a:solidFill>
                  <a:schemeClr val="tx1">
                    <a:lumMod val="85000"/>
                  </a:schemeClr>
                </a:solidFill>
              </a:rPr>
              <a:t>counter-measures that have been implemented in your countries </a:t>
            </a:r>
            <a:r>
              <a:rPr lang="en-GB" sz="2000" dirty="0">
                <a:solidFill>
                  <a:schemeClr val="bg1"/>
                </a:solidFill>
              </a:rPr>
              <a:t>/ administrations to address the risks posed by professional enablers?</a:t>
            </a:r>
          </a:p>
          <a:p>
            <a:pPr marL="457200" lvl="1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	Example: </a:t>
            </a:r>
            <a:r>
              <a:rPr lang="en-CA" sz="2000" dirty="0">
                <a:solidFill>
                  <a:schemeClr val="bg1"/>
                </a:solidFill>
              </a:rPr>
              <a:t>multi-agency centres of intelligence</a:t>
            </a:r>
          </a:p>
          <a:p>
            <a:pPr marL="457200" lvl="1" indent="0">
              <a:buNone/>
            </a:pPr>
            <a:endParaRPr lang="en-GB" sz="2000" dirty="0"/>
          </a:p>
          <a:p>
            <a:pPr marL="457200" lvl="1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Groups 3 and 4</a:t>
            </a:r>
          </a:p>
          <a:p>
            <a:pPr lvl="1"/>
            <a:r>
              <a:rPr lang="en-GB" sz="2000" dirty="0">
                <a:solidFill>
                  <a:schemeClr val="bg1"/>
                </a:solidFill>
              </a:rPr>
              <a:t>what </a:t>
            </a:r>
            <a:r>
              <a:rPr lang="en-GB" sz="2000" dirty="0">
                <a:solidFill>
                  <a:schemeClr val="tx1">
                    <a:lumMod val="85000"/>
                  </a:schemeClr>
                </a:solidFill>
              </a:rPr>
              <a:t>sanctions / measures </a:t>
            </a:r>
            <a:r>
              <a:rPr lang="en-GB" sz="2000" dirty="0">
                <a:solidFill>
                  <a:schemeClr val="bg1"/>
                </a:solidFill>
              </a:rPr>
              <a:t>could be put in place to deter professional enablers from devising, promoting, and facilitating tax and other financial crimes?</a:t>
            </a:r>
          </a:p>
          <a:p>
            <a:pPr marL="457200" lvl="1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	 Example: </a:t>
            </a:r>
            <a:r>
              <a:rPr lang="en-CA" sz="2000" dirty="0">
                <a:solidFill>
                  <a:schemeClr val="bg1"/>
                </a:solidFill>
              </a:rPr>
              <a:t>de-bar / disassociation by professional bodies</a:t>
            </a:r>
            <a:endParaRPr lang="en-ZA" sz="2000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698061" y="6391275"/>
            <a:ext cx="370719" cy="342900"/>
          </a:xfrm>
        </p:spPr>
        <p:txBody>
          <a:bodyPr vert="horz" lIns="91440" tIns="45720" rIns="91440" bIns="45720" rtlCol="0" anchor="b">
            <a:normAutofit/>
          </a:bodyPr>
          <a:lstStyle/>
          <a:p>
            <a:fld id="{9645F34C-EA5C-4AA4-A3A5-3214668A2BDC}" type="slidenum">
              <a:rPr lang="en-ZA" sz="1200"/>
              <a:pPr/>
              <a:t>14</a:t>
            </a:fld>
            <a:endParaRPr lang="en-ZA" sz="1200" dirty="0"/>
          </a:p>
        </p:txBody>
      </p:sp>
    </p:spTree>
    <p:extLst>
      <p:ext uri="{BB962C8B-B14F-4D97-AF65-F5344CB8AC3E}">
        <p14:creationId xmlns:p14="http://schemas.microsoft.com/office/powerpoint/2010/main" val="23658450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152400"/>
            <a:ext cx="5157789" cy="6197599"/>
          </a:xfrm>
        </p:spPr>
        <p:txBody>
          <a:bodyPr>
            <a:normAutofit fontScale="25000" lnSpcReduction="20000"/>
          </a:bodyPr>
          <a:lstStyle/>
          <a:p>
            <a:pPr marL="0" lvl="0" indent="0">
              <a:buNone/>
            </a:pPr>
            <a:r>
              <a:rPr lang="en-GB" sz="12800" dirty="0">
                <a:solidFill>
                  <a:schemeClr val="tx1"/>
                </a:solidFill>
              </a:rPr>
              <a:t>MEASURES (PROACTIVE)</a:t>
            </a:r>
          </a:p>
          <a:p>
            <a:r>
              <a:rPr lang="en-GB" sz="6000" dirty="0">
                <a:solidFill>
                  <a:schemeClr val="bg1"/>
                </a:solidFill>
              </a:rPr>
              <a:t>Screening, vetting &amp; declaration of interest checks</a:t>
            </a:r>
          </a:p>
          <a:p>
            <a:r>
              <a:rPr lang="en-GB" sz="6000" dirty="0">
                <a:solidFill>
                  <a:schemeClr val="bg1"/>
                </a:solidFill>
              </a:rPr>
              <a:t>Extend the KYC obligations</a:t>
            </a:r>
          </a:p>
          <a:p>
            <a:r>
              <a:rPr lang="en-GB" sz="6000" dirty="0">
                <a:solidFill>
                  <a:schemeClr val="bg1"/>
                </a:solidFill>
              </a:rPr>
              <a:t>Impose mandatory reporting obligations / STR</a:t>
            </a:r>
          </a:p>
          <a:p>
            <a:r>
              <a:rPr lang="en-GB" sz="6000" dirty="0">
                <a:solidFill>
                  <a:schemeClr val="bg1"/>
                </a:solidFill>
              </a:rPr>
              <a:t>Establish ethics &amp; integrity watchdogs</a:t>
            </a:r>
          </a:p>
          <a:p>
            <a:r>
              <a:rPr lang="en-GB" sz="6000" dirty="0">
                <a:solidFill>
                  <a:schemeClr val="bg1"/>
                </a:solidFill>
              </a:rPr>
              <a:t>Provide training, including of &amp; through professional &amp; recognised bodies</a:t>
            </a:r>
          </a:p>
          <a:p>
            <a:r>
              <a:rPr lang="en-GB" sz="6000" dirty="0">
                <a:solidFill>
                  <a:schemeClr val="bg1"/>
                </a:solidFill>
              </a:rPr>
              <a:t>Limit the types of services that is causing conflicts of interest</a:t>
            </a:r>
          </a:p>
          <a:p>
            <a:pPr lvl="0"/>
            <a:r>
              <a:rPr lang="en-GB" sz="6000" dirty="0">
                <a:solidFill>
                  <a:schemeClr val="bg1"/>
                </a:solidFill>
              </a:rPr>
              <a:t>Impose a mandatory rotation of professional service providers</a:t>
            </a:r>
          </a:p>
          <a:p>
            <a:pPr lvl="0"/>
            <a:r>
              <a:rPr lang="en-GB" sz="6000" dirty="0">
                <a:solidFill>
                  <a:schemeClr val="bg1"/>
                </a:solidFill>
              </a:rPr>
              <a:t>Sharing information between LEA and making those collaborations known</a:t>
            </a:r>
          </a:p>
          <a:p>
            <a:pPr lvl="0"/>
            <a:r>
              <a:rPr lang="en-GB" sz="6000" dirty="0">
                <a:solidFill>
                  <a:schemeClr val="bg1"/>
                </a:solidFill>
              </a:rPr>
              <a:t>Change legislation to gain access to information – bank secrecy, legal professional privilege, protection of whistle-blowers, unexplained wealth orders, beneficial ownership registries</a:t>
            </a:r>
          </a:p>
          <a:p>
            <a:r>
              <a:rPr lang="en-GB" sz="6000" dirty="0">
                <a:solidFill>
                  <a:schemeClr val="bg1"/>
                </a:solidFill>
              </a:rPr>
              <a:t>Impose an appropriate penalty regime</a:t>
            </a:r>
          </a:p>
          <a:p>
            <a:r>
              <a:rPr lang="en-GB" sz="6000" dirty="0">
                <a:solidFill>
                  <a:schemeClr val="bg1"/>
                </a:solidFill>
              </a:rPr>
              <a:t>Resource LEA to enforce the laws &amp; impose sanctions</a:t>
            </a:r>
          </a:p>
          <a:p>
            <a:pPr lvl="0"/>
            <a:r>
              <a:rPr lang="en-GB" sz="6000" dirty="0">
                <a:solidFill>
                  <a:schemeClr val="bg1"/>
                </a:solidFill>
              </a:rPr>
              <a:t>Civil claims for damages – joint &amp; several liability of legal persons and financial &amp; controlling minds</a:t>
            </a:r>
          </a:p>
          <a:p>
            <a:pPr lvl="0"/>
            <a:r>
              <a:rPr lang="en-GB" sz="6000" dirty="0">
                <a:solidFill>
                  <a:schemeClr val="bg1"/>
                </a:solidFill>
              </a:rPr>
              <a:t>Incentivise / reward good behaviour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34800" y="6438900"/>
            <a:ext cx="380245" cy="323850"/>
          </a:xfrm>
        </p:spPr>
        <p:txBody>
          <a:bodyPr vert="horz" lIns="91440" tIns="45720" rIns="91440" bIns="45720" rtlCol="0" anchor="b">
            <a:normAutofit/>
          </a:bodyPr>
          <a:lstStyle/>
          <a:p>
            <a:fld id="{9645F34C-EA5C-4AA4-A3A5-3214668A2BDC}" type="slidenum">
              <a:rPr lang="en-ZA" sz="1200"/>
              <a:pPr/>
              <a:t>15</a:t>
            </a:fld>
            <a:endParaRPr lang="en-ZA" sz="120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E057418-C61E-40E5-A64F-A98EE85C164C}"/>
              </a:ext>
            </a:extLst>
          </p:cNvPr>
          <p:cNvSpPr txBox="1">
            <a:spLocks/>
          </p:cNvSpPr>
          <p:nvPr/>
        </p:nvSpPr>
        <p:spPr>
          <a:xfrm>
            <a:off x="5981700" y="121227"/>
            <a:ext cx="5653467" cy="5805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tx1"/>
                </a:solidFill>
              </a:rPr>
              <a:t>SANCTIONS (PUNITIVE)</a:t>
            </a:r>
          </a:p>
          <a:p>
            <a:r>
              <a:rPr lang="en-GB" sz="1500" dirty="0">
                <a:solidFill>
                  <a:schemeClr val="bg1"/>
                </a:solidFill>
              </a:rPr>
              <a:t>De-bar / dis-association by recognised professional / controlling bodies</a:t>
            </a:r>
          </a:p>
          <a:p>
            <a:r>
              <a:rPr lang="en-GB" sz="1500" dirty="0">
                <a:solidFill>
                  <a:schemeClr val="bg1"/>
                </a:solidFill>
              </a:rPr>
              <a:t>Declare as delinquent</a:t>
            </a:r>
          </a:p>
          <a:p>
            <a:r>
              <a:rPr lang="en-GB" sz="1500" dirty="0">
                <a:solidFill>
                  <a:schemeClr val="bg1"/>
                </a:solidFill>
              </a:rPr>
              <a:t>Cancel licences / accreditation / certificates of good standing</a:t>
            </a:r>
          </a:p>
          <a:p>
            <a:r>
              <a:rPr lang="en-GB" sz="1500" dirty="0">
                <a:solidFill>
                  <a:schemeClr val="bg1"/>
                </a:solidFill>
              </a:rPr>
              <a:t>Deregister as a recognised practitioner</a:t>
            </a:r>
          </a:p>
          <a:p>
            <a:r>
              <a:rPr lang="en-GB" sz="1500" dirty="0">
                <a:solidFill>
                  <a:schemeClr val="bg1"/>
                </a:solidFill>
              </a:rPr>
              <a:t>Name &amp; shame</a:t>
            </a:r>
          </a:p>
          <a:p>
            <a:r>
              <a:rPr lang="en-GB" sz="1500" dirty="0">
                <a:solidFill>
                  <a:schemeClr val="bg1"/>
                </a:solidFill>
              </a:rPr>
              <a:t>Impose financial sanctions, e.g. fines, penalties, asset forfeiture</a:t>
            </a:r>
          </a:p>
          <a:p>
            <a:r>
              <a:rPr lang="en-GB" sz="1500" dirty="0">
                <a:solidFill>
                  <a:schemeClr val="bg1"/>
                </a:solidFill>
              </a:rPr>
              <a:t>Criminally sanction – prosecute and imprison</a:t>
            </a:r>
          </a:p>
          <a:p>
            <a:r>
              <a:rPr lang="en-GB" sz="1500" dirty="0">
                <a:solidFill>
                  <a:schemeClr val="bg1"/>
                </a:solidFill>
              </a:rPr>
              <a:t>Withhold government business, on a whole of government basis</a:t>
            </a:r>
          </a:p>
          <a:p>
            <a:endParaRPr lang="en-GB" sz="1500" dirty="0"/>
          </a:p>
          <a:p>
            <a:endParaRPr lang="en-GB" sz="1500" dirty="0"/>
          </a:p>
          <a:p>
            <a:endParaRPr lang="en-GB" sz="15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45764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10309">
            <a:off x="326866" y="1088351"/>
            <a:ext cx="2867025" cy="143254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099" y="169977"/>
            <a:ext cx="11412538" cy="1028972"/>
          </a:xfrm>
        </p:spPr>
        <p:txBody>
          <a:bodyPr>
            <a:normAutofit/>
          </a:bodyPr>
          <a:lstStyle/>
          <a:p>
            <a:r>
              <a:rPr lang="en-CA" dirty="0"/>
              <a:t>Remedy: to deter and disrupt</a:t>
            </a:r>
            <a:endParaRPr lang="en-ZA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13994" y="1027885"/>
            <a:ext cx="4087006" cy="55320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36" y="4156036"/>
            <a:ext cx="3328194" cy="157816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1838" y="4296675"/>
            <a:ext cx="918760" cy="50819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480" y="2766518"/>
            <a:ext cx="3103073" cy="1112926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521765">
            <a:off x="1454179" y="3275770"/>
            <a:ext cx="2140348" cy="192166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738511">
            <a:off x="1989433" y="3543902"/>
            <a:ext cx="1785855" cy="772751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419282">
            <a:off x="374384" y="2573528"/>
            <a:ext cx="1969178" cy="563868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689354" y="6407540"/>
            <a:ext cx="389770" cy="304800"/>
          </a:xfrm>
        </p:spPr>
        <p:txBody>
          <a:bodyPr vert="horz" lIns="91440" tIns="45720" rIns="91440" bIns="45720" rtlCol="0" anchor="b">
            <a:normAutofit/>
          </a:bodyPr>
          <a:lstStyle/>
          <a:p>
            <a:fld id="{9645F34C-EA5C-4AA4-A3A5-3214668A2BDC}" type="slidenum">
              <a:rPr lang="en-ZA" sz="1200"/>
              <a:pPr/>
              <a:t>16</a:t>
            </a:fld>
            <a:endParaRPr lang="en-ZA" sz="120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95832">
            <a:off x="2132624" y="5286947"/>
            <a:ext cx="1080335" cy="1119478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829694">
            <a:off x="1272689" y="5419607"/>
            <a:ext cx="1082985" cy="706353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8089566" y="1063455"/>
            <a:ext cx="3810870" cy="54964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1700" dirty="0">
                <a:solidFill>
                  <a:schemeClr val="bg1"/>
                </a:solidFill>
              </a:rPr>
              <a:t>introduce </a:t>
            </a:r>
            <a:r>
              <a:rPr lang="en-ZA" sz="1700" b="1" dirty="0">
                <a:solidFill>
                  <a:schemeClr val="bg1"/>
                </a:solidFill>
              </a:rPr>
              <a:t>voluntary disclosure programs</a:t>
            </a:r>
          </a:p>
          <a:p>
            <a:pPr lvl="0"/>
            <a:r>
              <a:rPr lang="en-ZA" sz="1700" dirty="0">
                <a:solidFill>
                  <a:schemeClr val="bg1"/>
                </a:solidFill>
              </a:rPr>
              <a:t>create </a:t>
            </a:r>
            <a:r>
              <a:rPr lang="en-ZA" sz="1700" b="1" dirty="0">
                <a:solidFill>
                  <a:schemeClr val="bg1"/>
                </a:solidFill>
              </a:rPr>
              <a:t>whistle-blowing facilities / fraud hotlines</a:t>
            </a:r>
          </a:p>
          <a:p>
            <a:r>
              <a:rPr lang="en-ZA" sz="1700" dirty="0">
                <a:solidFill>
                  <a:schemeClr val="bg1"/>
                </a:solidFill>
              </a:rPr>
              <a:t>consider introducing </a:t>
            </a:r>
            <a:r>
              <a:rPr lang="en-ZA" sz="1700" b="1" dirty="0">
                <a:solidFill>
                  <a:schemeClr val="bg1"/>
                </a:solidFill>
              </a:rPr>
              <a:t>mandatory disclosure rules</a:t>
            </a:r>
            <a:r>
              <a:rPr lang="en-ZA" sz="1700" dirty="0">
                <a:solidFill>
                  <a:schemeClr val="bg1"/>
                </a:solidFill>
              </a:rPr>
              <a:t>, to require intermediaries to report possible schemes early / reportable arrangements</a:t>
            </a:r>
          </a:p>
          <a:p>
            <a:pPr lvl="0"/>
            <a:r>
              <a:rPr lang="en-ZA" sz="1700" dirty="0">
                <a:solidFill>
                  <a:schemeClr val="bg1"/>
                </a:solidFill>
              </a:rPr>
              <a:t>prevent abuse through </a:t>
            </a:r>
            <a:r>
              <a:rPr lang="en-ZA" sz="1700" b="1" dirty="0">
                <a:solidFill>
                  <a:schemeClr val="bg1"/>
                </a:solidFill>
              </a:rPr>
              <a:t>communication</a:t>
            </a:r>
            <a:r>
              <a:rPr lang="en-ZA" sz="1700" dirty="0">
                <a:solidFill>
                  <a:schemeClr val="bg1"/>
                </a:solidFill>
              </a:rPr>
              <a:t> with taxpayers and CPE of professionals</a:t>
            </a:r>
          </a:p>
          <a:p>
            <a:pPr lvl="0"/>
            <a:r>
              <a:rPr lang="en-ZA" sz="1700" dirty="0">
                <a:solidFill>
                  <a:schemeClr val="bg1"/>
                </a:solidFill>
              </a:rPr>
              <a:t>as schemes are detected, issue </a:t>
            </a:r>
            <a:r>
              <a:rPr lang="en-ZA" sz="1700" b="1" dirty="0">
                <a:solidFill>
                  <a:schemeClr val="bg1"/>
                </a:solidFill>
              </a:rPr>
              <a:t>early warning dissuasion alerts</a:t>
            </a:r>
          </a:p>
          <a:p>
            <a:pPr lvl="0"/>
            <a:r>
              <a:rPr lang="en-ZA" sz="1700" dirty="0">
                <a:solidFill>
                  <a:schemeClr val="bg1"/>
                </a:solidFill>
              </a:rPr>
              <a:t>partner with professional bodies and regulators to sanction / stop PE</a:t>
            </a:r>
          </a:p>
        </p:txBody>
      </p:sp>
    </p:spTree>
    <p:extLst>
      <p:ext uri="{BB962C8B-B14F-4D97-AF65-F5344CB8AC3E}">
        <p14:creationId xmlns:p14="http://schemas.microsoft.com/office/powerpoint/2010/main" val="27180011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099" y="169977"/>
            <a:ext cx="11412538" cy="1028972"/>
          </a:xfrm>
        </p:spPr>
        <p:txBody>
          <a:bodyPr>
            <a:normAutofit/>
          </a:bodyPr>
          <a:lstStyle/>
          <a:p>
            <a:r>
              <a:rPr lang="en-CA" dirty="0"/>
              <a:t>Remedy: co-operation</a:t>
            </a:r>
            <a:endParaRPr lang="en-ZA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13994" y="1027885"/>
            <a:ext cx="4087006" cy="55320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291" y="1254036"/>
            <a:ext cx="2799569" cy="2579900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914" y="1942049"/>
            <a:ext cx="2132755" cy="1144667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091" y="3936593"/>
            <a:ext cx="3228975" cy="2567973"/>
          </a:xfrm>
          <a:prstGeom prst="rect">
            <a:avLst/>
          </a:prstGeom>
          <a:effectLst>
            <a:softEdge rad="139700"/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17285" y="6309304"/>
            <a:ext cx="361196" cy="390525"/>
          </a:xfrm>
        </p:spPr>
        <p:txBody>
          <a:bodyPr vert="horz" lIns="91440" tIns="45720" rIns="91440" bIns="45720" rtlCol="0" anchor="b">
            <a:normAutofit/>
          </a:bodyPr>
          <a:lstStyle/>
          <a:p>
            <a:fld id="{9645F34C-EA5C-4AA4-A3A5-3214668A2BDC}" type="slidenum">
              <a:rPr lang="en-ZA" sz="1200"/>
              <a:pPr/>
              <a:t>17</a:t>
            </a:fld>
            <a:endParaRPr lang="en-ZA" sz="120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8089566" y="831273"/>
            <a:ext cx="3810870" cy="5811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ZA" sz="1250" b="1" dirty="0">
                <a:solidFill>
                  <a:schemeClr val="bg1"/>
                </a:solidFill>
              </a:rPr>
              <a:t>collaborate domestically</a:t>
            </a:r>
            <a:r>
              <a:rPr lang="en-ZA" sz="1250" dirty="0">
                <a:solidFill>
                  <a:schemeClr val="bg1"/>
                </a:solidFill>
              </a:rPr>
              <a:t> to share information, and conduct multi-agency investigations</a:t>
            </a:r>
          </a:p>
          <a:p>
            <a:pPr lvl="0"/>
            <a:r>
              <a:rPr lang="en-ZA" sz="1250" dirty="0">
                <a:solidFill>
                  <a:schemeClr val="bg1"/>
                </a:solidFill>
              </a:rPr>
              <a:t>second and co-locate personnel to </a:t>
            </a:r>
            <a:r>
              <a:rPr lang="en-ZA" sz="1250" b="1" dirty="0">
                <a:solidFill>
                  <a:schemeClr val="bg1"/>
                </a:solidFill>
              </a:rPr>
              <a:t>share expertise</a:t>
            </a:r>
            <a:r>
              <a:rPr lang="en-ZA" sz="1250" dirty="0">
                <a:solidFill>
                  <a:schemeClr val="bg1"/>
                </a:solidFill>
              </a:rPr>
              <a:t>, </a:t>
            </a:r>
            <a:r>
              <a:rPr lang="en-ZA" sz="1250" b="1" dirty="0">
                <a:solidFill>
                  <a:schemeClr val="bg1"/>
                </a:solidFill>
              </a:rPr>
              <a:t>build trust relations </a:t>
            </a:r>
            <a:r>
              <a:rPr lang="en-ZA" sz="1250" dirty="0">
                <a:solidFill>
                  <a:schemeClr val="bg1"/>
                </a:solidFill>
              </a:rPr>
              <a:t>and to expedite sharing</a:t>
            </a:r>
          </a:p>
          <a:p>
            <a:pPr lvl="0"/>
            <a:r>
              <a:rPr lang="en-ZA" sz="1250" dirty="0">
                <a:solidFill>
                  <a:schemeClr val="bg1"/>
                </a:solidFill>
              </a:rPr>
              <a:t>establish </a:t>
            </a:r>
            <a:r>
              <a:rPr lang="en-GB" sz="1250" dirty="0">
                <a:solidFill>
                  <a:schemeClr val="bg1"/>
                </a:solidFill>
              </a:rPr>
              <a:t>and </a:t>
            </a:r>
            <a:r>
              <a:rPr lang="en-GB" sz="1250" b="1" dirty="0">
                <a:solidFill>
                  <a:schemeClr val="bg1"/>
                </a:solidFill>
              </a:rPr>
              <a:t>maintain shared databases </a:t>
            </a:r>
            <a:r>
              <a:rPr lang="en-GB" sz="1250" dirty="0">
                <a:solidFill>
                  <a:schemeClr val="bg1"/>
                </a:solidFill>
              </a:rPr>
              <a:t>and information systems</a:t>
            </a:r>
          </a:p>
          <a:p>
            <a:pPr lvl="0"/>
            <a:r>
              <a:rPr lang="en-ZA" sz="1250" dirty="0">
                <a:solidFill>
                  <a:schemeClr val="bg1"/>
                </a:solidFill>
              </a:rPr>
              <a:t>establish </a:t>
            </a:r>
            <a:r>
              <a:rPr lang="en-ZA" sz="1250" b="1" dirty="0">
                <a:solidFill>
                  <a:schemeClr val="bg1"/>
                </a:solidFill>
              </a:rPr>
              <a:t>multi-agency centres of intelligence </a:t>
            </a:r>
            <a:r>
              <a:rPr lang="en-ZA" sz="1250" dirty="0">
                <a:solidFill>
                  <a:schemeClr val="bg1"/>
                </a:solidFill>
              </a:rPr>
              <a:t>to gather, analyse and share information, and leverage mandates</a:t>
            </a:r>
          </a:p>
          <a:p>
            <a:pPr lvl="0"/>
            <a:r>
              <a:rPr lang="en-ZA" sz="1250" dirty="0">
                <a:solidFill>
                  <a:schemeClr val="bg1"/>
                </a:solidFill>
              </a:rPr>
              <a:t>develop integrated intelligence to ensure </a:t>
            </a:r>
            <a:r>
              <a:rPr lang="en-ZA" sz="1250" b="1" dirty="0">
                <a:solidFill>
                  <a:schemeClr val="bg1"/>
                </a:solidFill>
              </a:rPr>
              <a:t>a single view of the perpetrators</a:t>
            </a:r>
          </a:p>
          <a:p>
            <a:pPr lvl="0"/>
            <a:r>
              <a:rPr lang="en-GB" sz="1250" dirty="0">
                <a:solidFill>
                  <a:schemeClr val="bg1"/>
                </a:solidFill>
              </a:rPr>
              <a:t>develop and disseminate strategic intelligence reports and briefs</a:t>
            </a:r>
            <a:endParaRPr lang="en-ZA" sz="1250" dirty="0">
              <a:solidFill>
                <a:schemeClr val="bg1"/>
              </a:solidFill>
            </a:endParaRPr>
          </a:p>
          <a:p>
            <a:pPr lvl="0"/>
            <a:r>
              <a:rPr lang="en-GB" sz="1250" dirty="0">
                <a:solidFill>
                  <a:schemeClr val="bg1"/>
                </a:solidFill>
              </a:rPr>
              <a:t>host inter-agency meetings and trainings to </a:t>
            </a:r>
            <a:r>
              <a:rPr lang="en-GB" sz="1250" b="1" dirty="0">
                <a:solidFill>
                  <a:schemeClr val="bg1"/>
                </a:solidFill>
              </a:rPr>
              <a:t>share information on crime trends and best practices</a:t>
            </a:r>
            <a:r>
              <a:rPr lang="en-GB" sz="1250" dirty="0">
                <a:solidFill>
                  <a:schemeClr val="bg1"/>
                </a:solidFill>
              </a:rPr>
              <a:t> in investigation and prosecution strategies</a:t>
            </a:r>
            <a:endParaRPr lang="en-ZA" sz="1250" dirty="0">
              <a:solidFill>
                <a:schemeClr val="bg1"/>
              </a:solidFill>
            </a:endParaRPr>
          </a:p>
          <a:p>
            <a:r>
              <a:rPr lang="en-GB" sz="1250" dirty="0">
                <a:solidFill>
                  <a:schemeClr val="bg1"/>
                </a:solidFill>
                <a:ea typeface="Calibri" panose="020F0502020204030204" pitchFamily="34" charset="0"/>
              </a:rPr>
              <a:t>c</a:t>
            </a:r>
            <a:r>
              <a:rPr lang="en-GB" sz="1250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ollaborate in joint committees on matters of </a:t>
            </a:r>
            <a:r>
              <a:rPr lang="en-GB" sz="1250" b="1" dirty="0">
                <a:solidFill>
                  <a:schemeClr val="bg1"/>
                </a:solidFill>
                <a:effectLst/>
                <a:ea typeface="Calibri" panose="020F0502020204030204" pitchFamily="34" charset="0"/>
              </a:rPr>
              <a:t>policy and national crime prevention strategies</a:t>
            </a:r>
            <a:endParaRPr lang="en-ZA" sz="1250" b="1" dirty="0">
              <a:solidFill>
                <a:schemeClr val="bg1"/>
              </a:solidFill>
            </a:endParaRPr>
          </a:p>
          <a:p>
            <a:r>
              <a:rPr lang="en-ZA" sz="1250" dirty="0">
                <a:solidFill>
                  <a:schemeClr val="bg1"/>
                </a:solidFill>
              </a:rPr>
              <a:t>use </a:t>
            </a:r>
            <a:r>
              <a:rPr lang="en-ZA" sz="1250" b="1" dirty="0">
                <a:solidFill>
                  <a:schemeClr val="bg1"/>
                </a:solidFill>
              </a:rPr>
              <a:t>international co-operation mechanisms</a:t>
            </a:r>
            <a:r>
              <a:rPr lang="en-ZA" sz="1250" dirty="0">
                <a:solidFill>
                  <a:schemeClr val="bg1"/>
                </a:solidFill>
              </a:rPr>
              <a:t> to exchange information</a:t>
            </a:r>
          </a:p>
        </p:txBody>
      </p:sp>
    </p:spTree>
    <p:extLst>
      <p:ext uri="{BB962C8B-B14F-4D97-AF65-F5344CB8AC3E}">
        <p14:creationId xmlns:p14="http://schemas.microsoft.com/office/powerpoint/2010/main" val="956380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099" y="169977"/>
            <a:ext cx="11412538" cy="1028972"/>
          </a:xfrm>
        </p:spPr>
        <p:txBody>
          <a:bodyPr>
            <a:normAutofit/>
          </a:bodyPr>
          <a:lstStyle/>
          <a:p>
            <a:r>
              <a:rPr lang="en-CA" dirty="0"/>
              <a:t>Remedy: implement plans of action</a:t>
            </a:r>
            <a:endParaRPr lang="en-ZA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13994" y="1027885"/>
            <a:ext cx="4087006" cy="553205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744" y="2248873"/>
            <a:ext cx="3190875" cy="2196189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5446">
            <a:off x="735384" y="1170423"/>
            <a:ext cx="2176525" cy="1238562"/>
          </a:xfrm>
          <a:prstGeom prst="rect">
            <a:avLst/>
          </a:prstGeom>
          <a:noFill/>
          <a:ln>
            <a:noFill/>
          </a:ln>
          <a:effectLst>
            <a:softEdge rad="381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89988">
            <a:off x="835013" y="4379206"/>
            <a:ext cx="3124200" cy="1581150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25275" y="6407540"/>
            <a:ext cx="361195" cy="304800"/>
          </a:xfrm>
        </p:spPr>
        <p:txBody>
          <a:bodyPr vert="horz" lIns="91440" tIns="45720" rIns="91440" bIns="45720" rtlCol="0" anchor="b">
            <a:normAutofit/>
          </a:bodyPr>
          <a:lstStyle/>
          <a:p>
            <a:fld id="{9645F34C-EA5C-4AA4-A3A5-3214668A2BDC}" type="slidenum">
              <a:rPr lang="en-ZA" sz="1200"/>
              <a:pPr/>
              <a:t>18</a:t>
            </a:fld>
            <a:endParaRPr lang="en-ZA" sz="12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8089566" y="1027885"/>
            <a:ext cx="3810870" cy="52844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ZA" b="1" dirty="0">
                <a:solidFill>
                  <a:schemeClr val="bg1"/>
                </a:solidFill>
              </a:rPr>
              <a:t>secure commitment </a:t>
            </a:r>
            <a:r>
              <a:rPr lang="en-ZA" dirty="0">
                <a:solidFill>
                  <a:schemeClr val="bg1"/>
                </a:solidFill>
              </a:rPr>
              <a:t>from senior leadership in policy </a:t>
            </a:r>
          </a:p>
          <a:p>
            <a:r>
              <a:rPr lang="en-ZA" dirty="0">
                <a:solidFill>
                  <a:schemeClr val="bg1"/>
                </a:solidFill>
              </a:rPr>
              <a:t>appoint a </a:t>
            </a:r>
            <a:r>
              <a:rPr lang="en-ZA" b="1" dirty="0">
                <a:solidFill>
                  <a:schemeClr val="bg1"/>
                </a:solidFill>
              </a:rPr>
              <a:t>lead person and agency</a:t>
            </a:r>
            <a:r>
              <a:rPr lang="en-ZA" dirty="0">
                <a:solidFill>
                  <a:schemeClr val="bg1"/>
                </a:solidFill>
              </a:rPr>
              <a:t> to:</a:t>
            </a:r>
          </a:p>
          <a:p>
            <a:pPr lvl="1"/>
            <a:r>
              <a:rPr lang="en-ZA" dirty="0">
                <a:solidFill>
                  <a:schemeClr val="bg1"/>
                </a:solidFill>
              </a:rPr>
              <a:t>oversee implementation of the strategy</a:t>
            </a:r>
          </a:p>
          <a:p>
            <a:pPr lvl="1"/>
            <a:r>
              <a:rPr lang="en-ZA" dirty="0">
                <a:solidFill>
                  <a:schemeClr val="bg1"/>
                </a:solidFill>
              </a:rPr>
              <a:t>undertake effectiveness reviews</a:t>
            </a:r>
          </a:p>
          <a:p>
            <a:pPr lvl="1"/>
            <a:r>
              <a:rPr lang="en-ZA" dirty="0">
                <a:solidFill>
                  <a:schemeClr val="bg1"/>
                </a:solidFill>
              </a:rPr>
              <a:t>devise changes as is necessary</a:t>
            </a:r>
          </a:p>
          <a:p>
            <a:pPr lvl="1"/>
            <a:r>
              <a:rPr lang="en-ZA" dirty="0">
                <a:solidFill>
                  <a:schemeClr val="bg1"/>
                </a:solidFill>
              </a:rPr>
              <a:t>liaise among different government agencies </a:t>
            </a:r>
          </a:p>
          <a:p>
            <a:r>
              <a:rPr lang="en-ZA" dirty="0">
                <a:solidFill>
                  <a:schemeClr val="bg1"/>
                </a:solidFill>
              </a:rPr>
              <a:t>ensure that the strategy and plan are </a:t>
            </a:r>
            <a:r>
              <a:rPr lang="en-ZA" b="1" dirty="0">
                <a:solidFill>
                  <a:schemeClr val="bg1"/>
                </a:solidFill>
              </a:rPr>
              <a:t>adequately resourced</a:t>
            </a:r>
            <a:endParaRPr lang="en-ZA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263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9830" y="646113"/>
            <a:ext cx="9231085" cy="954087"/>
          </a:xfrm>
        </p:spPr>
        <p:txBody>
          <a:bodyPr/>
          <a:lstStyle/>
          <a:p>
            <a:pPr algn="ctr"/>
            <a:r>
              <a:rPr lang="en-US" dirty="0"/>
              <a:t>Thank you</a:t>
            </a:r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9100" y="5038724"/>
            <a:ext cx="11344275" cy="1524001"/>
          </a:xfrm>
        </p:spPr>
        <p:txBody>
          <a:bodyPr>
            <a:normAutofit/>
          </a:bodyPr>
          <a:lstStyle/>
          <a:p>
            <a:r>
              <a:rPr lang="en-US" dirty="0"/>
              <a:t>OECD (2021), Ending the Shell Game: Cracking down on the Professionals who enable Tax and White Collar Crimes,</a:t>
            </a:r>
            <a:r>
              <a:rPr lang="en-ZA" dirty="0"/>
              <a:t>OECD Publishing, Paris.</a:t>
            </a:r>
          </a:p>
          <a:p>
            <a:r>
              <a:rPr lang="en-ZA" i="1" dirty="0"/>
              <a:t>http://www.oecd.org/tax/crime/ending-the-shell-game-cracking-down-on-the-professionals-who-enable-tax-and-white-collarcrimes.htm</a:t>
            </a:r>
            <a:endParaRPr lang="en-ZA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42369" y="2379663"/>
            <a:ext cx="9231085" cy="954087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dirty="0"/>
              <a:t>Questions and feedback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26000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486833"/>
            <a:ext cx="10697891" cy="351368"/>
          </a:xfrm>
        </p:spPr>
        <p:txBody>
          <a:bodyPr>
            <a:normAutofit fontScale="90000"/>
          </a:bodyPr>
          <a:lstStyle/>
          <a:p>
            <a:r>
              <a:rPr lang="en-US" dirty="0"/>
              <a:t>LEARNING OBJECTIVES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1132610"/>
            <a:ext cx="10976566" cy="2774372"/>
          </a:xfrm>
        </p:spPr>
        <p:txBody>
          <a:bodyPr>
            <a:noAutofit/>
          </a:bodyPr>
          <a:lstStyle/>
          <a:p>
            <a:pPr lvl="0"/>
            <a:r>
              <a:rPr lang="en-CA" sz="2400" dirty="0">
                <a:solidFill>
                  <a:schemeClr val="bg1"/>
                </a:solidFill>
              </a:rPr>
              <a:t>How to </a:t>
            </a:r>
            <a:r>
              <a:rPr lang="en-CA" sz="2400" b="1" dirty="0">
                <a:solidFill>
                  <a:schemeClr val="bg1"/>
                </a:solidFill>
              </a:rPr>
              <a:t>identify</a:t>
            </a:r>
            <a:r>
              <a:rPr lang="en-CA" sz="2400" dirty="0">
                <a:solidFill>
                  <a:schemeClr val="bg1"/>
                </a:solidFill>
              </a:rPr>
              <a:t> professional enablers from the roles they play</a:t>
            </a:r>
            <a:endParaRPr lang="en-ZA" sz="2400" dirty="0">
              <a:solidFill>
                <a:schemeClr val="bg1"/>
              </a:solidFill>
            </a:endParaRPr>
          </a:p>
          <a:p>
            <a:pPr lvl="0"/>
            <a:r>
              <a:rPr lang="en-CA" sz="2400" dirty="0">
                <a:solidFill>
                  <a:schemeClr val="bg1"/>
                </a:solidFill>
              </a:rPr>
              <a:t>Develop </a:t>
            </a:r>
            <a:r>
              <a:rPr lang="en-CA" sz="2400" b="1" dirty="0">
                <a:solidFill>
                  <a:schemeClr val="bg1"/>
                </a:solidFill>
              </a:rPr>
              <a:t>risk indicators</a:t>
            </a:r>
            <a:r>
              <a:rPr lang="en-CA" sz="2400" dirty="0">
                <a:solidFill>
                  <a:schemeClr val="bg1"/>
                </a:solidFill>
              </a:rPr>
              <a:t> to red-flag them for risk assessment and possible investigation of them and the clients they serve</a:t>
            </a:r>
            <a:endParaRPr lang="en-ZA" sz="2400" dirty="0">
              <a:solidFill>
                <a:schemeClr val="bg1"/>
              </a:solidFill>
            </a:endParaRPr>
          </a:p>
          <a:p>
            <a:pPr lvl="0"/>
            <a:r>
              <a:rPr lang="en-CA" sz="2400" dirty="0">
                <a:solidFill>
                  <a:schemeClr val="bg1"/>
                </a:solidFill>
              </a:rPr>
              <a:t>Develop responses to </a:t>
            </a:r>
            <a:r>
              <a:rPr lang="en-CA" sz="2400" b="1" dirty="0">
                <a:solidFill>
                  <a:schemeClr val="bg1"/>
                </a:solidFill>
              </a:rPr>
              <a:t>deter and disrupt</a:t>
            </a:r>
            <a:r>
              <a:rPr lang="en-CA" sz="2400" dirty="0">
                <a:solidFill>
                  <a:schemeClr val="bg1"/>
                </a:solidFill>
              </a:rPr>
              <a:t> their participation in the commission and concealment of tax and other financial crimes</a:t>
            </a:r>
            <a:endParaRPr lang="en-ZA" sz="2400" dirty="0">
              <a:solidFill>
                <a:schemeClr val="bg1"/>
              </a:solidFill>
            </a:endParaRPr>
          </a:p>
          <a:p>
            <a:endParaRPr lang="en-ZA" sz="2400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34800" y="6372225"/>
            <a:ext cx="332620" cy="361950"/>
          </a:xfrm>
        </p:spPr>
        <p:txBody>
          <a:bodyPr>
            <a:normAutofit/>
          </a:bodyPr>
          <a:lstStyle/>
          <a:p>
            <a:fld id="{9645F34C-EA5C-4AA4-A3A5-3214668A2BDC}" type="slidenum">
              <a:rPr lang="en-ZA" sz="1200" smtClean="0"/>
              <a:t>2</a:t>
            </a:fld>
            <a:endParaRPr lang="en-ZA" sz="1200" dirty="0"/>
          </a:p>
        </p:txBody>
      </p:sp>
    </p:spTree>
    <p:extLst>
      <p:ext uri="{BB962C8B-B14F-4D97-AF65-F5344CB8AC3E}">
        <p14:creationId xmlns:p14="http://schemas.microsoft.com/office/powerpoint/2010/main" val="10390423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283464"/>
            <a:ext cx="10431463" cy="632260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sz="2800" dirty="0">
                <a:solidFill>
                  <a:schemeClr val="tx1"/>
                </a:solidFill>
              </a:rPr>
              <a:t>At SARS,</a:t>
            </a:r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marL="0" lvl="0" indent="0">
              <a:buNone/>
            </a:pPr>
            <a:r>
              <a:rPr lang="en-ZA" dirty="0">
                <a:solidFill>
                  <a:schemeClr val="tx1"/>
                </a:solidFill>
              </a:rPr>
              <a:t>									Invited to peruse our website at </a:t>
            </a:r>
            <a:r>
              <a:rPr lang="en-ZA" u="sng" dirty="0">
                <a:hlinkClick r:id="rId2"/>
              </a:rPr>
              <a:t>www.sars.gov.za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34800" y="6438900"/>
            <a:ext cx="380245" cy="323850"/>
          </a:xfrm>
        </p:spPr>
        <p:txBody>
          <a:bodyPr vert="horz" lIns="91440" tIns="45720" rIns="91440" bIns="45720" rtlCol="0" anchor="b">
            <a:normAutofit/>
          </a:bodyPr>
          <a:lstStyle/>
          <a:p>
            <a:fld id="{9645F34C-EA5C-4AA4-A3A5-3214668A2BDC}" type="slidenum">
              <a:rPr lang="en-ZA" sz="1200"/>
              <a:pPr/>
              <a:t>20</a:t>
            </a:fld>
            <a:endParaRPr lang="en-ZA" sz="12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413" y="1170431"/>
            <a:ext cx="9036158" cy="4803649"/>
          </a:xfrm>
          <a:prstGeom prst="rect">
            <a:avLst/>
          </a:prstGeom>
          <a:effectLst>
            <a:softEdge rad="101600"/>
          </a:effectLst>
        </p:spPr>
      </p:pic>
    </p:spTree>
    <p:extLst>
      <p:ext uri="{BB962C8B-B14F-4D97-AF65-F5344CB8AC3E}">
        <p14:creationId xmlns:p14="http://schemas.microsoft.com/office/powerpoint/2010/main" val="3659528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486833"/>
            <a:ext cx="10985274" cy="351368"/>
          </a:xfrm>
        </p:spPr>
        <p:txBody>
          <a:bodyPr>
            <a:normAutofit fontScale="90000"/>
          </a:bodyPr>
          <a:lstStyle/>
          <a:p>
            <a:r>
              <a:rPr lang="en-GB" dirty="0"/>
              <a:t>In-class discussion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1028701"/>
            <a:ext cx="10212388" cy="223701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Who</a:t>
            </a:r>
            <a:r>
              <a:rPr lang="en-GB" sz="2400" dirty="0">
                <a:solidFill>
                  <a:schemeClr val="bg1"/>
                </a:solidFill>
              </a:rPr>
              <a:t> is considered a professional enabler and </a:t>
            </a:r>
            <a:r>
              <a:rPr lang="en-GB" sz="2400" b="1" dirty="0">
                <a:solidFill>
                  <a:schemeClr val="bg1"/>
                </a:solidFill>
              </a:rPr>
              <a:t>why</a:t>
            </a:r>
            <a:r>
              <a:rPr lang="en-GB" sz="2400" dirty="0">
                <a:solidFill>
                  <a:schemeClr val="bg1"/>
                </a:solidFill>
              </a:rPr>
              <a:t>?</a:t>
            </a:r>
          </a:p>
          <a:p>
            <a:endParaRPr lang="en-GB" sz="2400" dirty="0">
              <a:solidFill>
                <a:schemeClr val="bg1"/>
              </a:solidFill>
            </a:endParaRPr>
          </a:p>
          <a:p>
            <a:r>
              <a:rPr lang="en-CA" sz="2400" b="1" dirty="0">
                <a:solidFill>
                  <a:schemeClr val="bg1"/>
                </a:solidFill>
              </a:rPr>
              <a:t>What</a:t>
            </a:r>
            <a:r>
              <a:rPr lang="en-CA" sz="2400" dirty="0">
                <a:solidFill>
                  <a:schemeClr val="bg1"/>
                </a:solidFill>
              </a:rPr>
              <a:t> behaviour distinguishes a professional enabler from a professional?</a:t>
            </a:r>
            <a:endParaRPr lang="en-ZA" sz="2400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34800" y="6438900"/>
            <a:ext cx="380245" cy="323850"/>
          </a:xfrm>
        </p:spPr>
        <p:txBody>
          <a:bodyPr vert="horz" lIns="91440" tIns="45720" rIns="91440" bIns="45720" rtlCol="0" anchor="b">
            <a:normAutofit/>
          </a:bodyPr>
          <a:lstStyle/>
          <a:p>
            <a:fld id="{9645F34C-EA5C-4AA4-A3A5-3214668A2BDC}" type="slidenum">
              <a:rPr lang="en-ZA" sz="1200"/>
              <a:pPr/>
              <a:t>3</a:t>
            </a:fld>
            <a:endParaRPr lang="en-ZA" sz="1200"/>
          </a:p>
        </p:txBody>
      </p:sp>
    </p:spTree>
    <p:extLst>
      <p:ext uri="{BB962C8B-B14F-4D97-AF65-F5344CB8AC3E}">
        <p14:creationId xmlns:p14="http://schemas.microsoft.com/office/powerpoint/2010/main" val="3826742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56385">
            <a:off x="9942947" y="4610236"/>
            <a:ext cx="1585324" cy="1144638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97806">
            <a:off x="8666073" y="4438078"/>
            <a:ext cx="1418028" cy="1435364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409304"/>
            <a:ext cx="10898188" cy="513806"/>
          </a:xfrm>
        </p:spPr>
        <p:txBody>
          <a:bodyPr>
            <a:normAutofit fontScale="90000"/>
          </a:bodyPr>
          <a:lstStyle/>
          <a:p>
            <a:r>
              <a:rPr lang="en-CA" dirty="0"/>
              <a:t>professionals VERSUS professional ENABLERs</a:t>
            </a:r>
            <a:endParaRPr lang="en-Z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45172" y="1096394"/>
            <a:ext cx="10837228" cy="564730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</a:rPr>
              <a:t>Professional enablers:</a:t>
            </a:r>
          </a:p>
          <a:p>
            <a:r>
              <a:rPr lang="en-GB" b="1" dirty="0">
                <a:solidFill>
                  <a:schemeClr val="bg1"/>
                </a:solidFill>
              </a:rPr>
              <a:t>help</a:t>
            </a:r>
            <a:r>
              <a:rPr lang="en-GB" dirty="0">
                <a:solidFill>
                  <a:schemeClr val="bg1"/>
                </a:solidFill>
              </a:rPr>
              <a:t> tax evaders and criminal enterprises </a:t>
            </a:r>
            <a:r>
              <a:rPr lang="en-GB" b="1" dirty="0">
                <a:solidFill>
                  <a:schemeClr val="bg1"/>
                </a:solidFill>
              </a:rPr>
              <a:t>engineer</a:t>
            </a:r>
            <a:r>
              <a:rPr lang="en-GB" dirty="0">
                <a:solidFill>
                  <a:schemeClr val="bg1"/>
                </a:solidFill>
              </a:rPr>
              <a:t> legal and financial structures </a:t>
            </a:r>
            <a:r>
              <a:rPr lang="en-GB" b="1" dirty="0">
                <a:solidFill>
                  <a:schemeClr val="bg1"/>
                </a:solidFill>
              </a:rPr>
              <a:t>intended </a:t>
            </a:r>
            <a:r>
              <a:rPr lang="en-GB" dirty="0">
                <a:solidFill>
                  <a:schemeClr val="bg1"/>
                </a:solidFill>
              </a:rPr>
              <a:t>to </a:t>
            </a:r>
            <a:r>
              <a:rPr lang="en-GB" b="1" dirty="0">
                <a:solidFill>
                  <a:schemeClr val="bg1"/>
                </a:solidFill>
              </a:rPr>
              <a:t>facilitate</a:t>
            </a:r>
            <a:r>
              <a:rPr lang="en-GB" dirty="0">
                <a:solidFill>
                  <a:schemeClr val="bg1"/>
                </a:solidFill>
              </a:rPr>
              <a:t> the commission and/or concealment of tax and other crimes</a:t>
            </a:r>
          </a:p>
          <a:p>
            <a:r>
              <a:rPr lang="en-GB" b="1" dirty="0">
                <a:solidFill>
                  <a:schemeClr val="bg1"/>
                </a:solidFill>
              </a:rPr>
              <a:t>assist in planning</a:t>
            </a:r>
            <a:r>
              <a:rPr lang="en-GB" dirty="0">
                <a:solidFill>
                  <a:schemeClr val="bg1"/>
                </a:solidFill>
              </a:rPr>
              <a:t> the crimes</a:t>
            </a:r>
          </a:p>
          <a:p>
            <a:r>
              <a:rPr lang="en-GB" b="1" dirty="0">
                <a:solidFill>
                  <a:schemeClr val="bg1"/>
                </a:solidFill>
              </a:rPr>
              <a:t>actively devise, promote, market and facilitate</a:t>
            </a:r>
            <a:r>
              <a:rPr lang="en-GB" dirty="0">
                <a:solidFill>
                  <a:schemeClr val="bg1"/>
                </a:solidFill>
              </a:rPr>
              <a:t> tax evasion                                                                                         schemes</a:t>
            </a:r>
          </a:p>
          <a:p>
            <a:r>
              <a:rPr lang="en-GB" b="1" dirty="0">
                <a:solidFill>
                  <a:schemeClr val="bg1"/>
                </a:solidFill>
              </a:rPr>
              <a:t>intent on facilitating wrong-doing </a:t>
            </a:r>
            <a:r>
              <a:rPr lang="en-GB" dirty="0">
                <a:solidFill>
                  <a:schemeClr val="bg1"/>
                </a:solidFill>
              </a:rPr>
              <a:t>by their clients</a:t>
            </a:r>
          </a:p>
          <a:p>
            <a:r>
              <a:rPr lang="en-GB" b="1" dirty="0">
                <a:solidFill>
                  <a:schemeClr val="bg1"/>
                </a:solidFill>
              </a:rPr>
              <a:t>complacent</a:t>
            </a:r>
            <a:r>
              <a:rPr lang="en-GB" dirty="0">
                <a:solidFill>
                  <a:schemeClr val="bg1"/>
                </a:solidFill>
              </a:rPr>
              <a:t> and </a:t>
            </a:r>
            <a:r>
              <a:rPr lang="en-GB" b="1" dirty="0">
                <a:solidFill>
                  <a:schemeClr val="bg1"/>
                </a:solidFill>
              </a:rPr>
              <a:t>complicit</a:t>
            </a:r>
            <a:r>
              <a:rPr lang="en-GB" dirty="0">
                <a:solidFill>
                  <a:schemeClr val="bg1"/>
                </a:solidFill>
              </a:rPr>
              <a:t> in their actions</a:t>
            </a:r>
          </a:p>
          <a:p>
            <a:pPr lvl="0"/>
            <a:r>
              <a:rPr lang="en-GB" dirty="0">
                <a:solidFill>
                  <a:schemeClr val="bg1"/>
                </a:solidFill>
              </a:rPr>
              <a:t>allow themselves to be </a:t>
            </a:r>
            <a:r>
              <a:rPr lang="en-GB" b="1" dirty="0">
                <a:solidFill>
                  <a:schemeClr val="bg1"/>
                </a:solidFill>
              </a:rPr>
              <a:t>used for their specialised knowledge </a:t>
            </a:r>
          </a:p>
          <a:p>
            <a:pPr marL="0" lvl="0" indent="0">
              <a:buNone/>
            </a:pPr>
            <a:r>
              <a:rPr lang="en-GB" dirty="0">
                <a:solidFill>
                  <a:schemeClr val="bg1"/>
                </a:solidFill>
              </a:rPr>
              <a:t>    </a:t>
            </a:r>
            <a:r>
              <a:rPr lang="en-GB" b="1" dirty="0">
                <a:solidFill>
                  <a:schemeClr val="bg1"/>
                </a:solidFill>
              </a:rPr>
              <a:t>and expertise</a:t>
            </a:r>
            <a:r>
              <a:rPr lang="en-GB" dirty="0">
                <a:solidFill>
                  <a:schemeClr val="bg1"/>
                </a:solidFill>
              </a:rPr>
              <a:t> – to identify and exploit loopholes</a:t>
            </a:r>
          </a:p>
          <a:p>
            <a:pPr lvl="0"/>
            <a:r>
              <a:rPr lang="en-GB" dirty="0">
                <a:solidFill>
                  <a:schemeClr val="bg1"/>
                </a:solidFill>
              </a:rPr>
              <a:t>use their reputations </a:t>
            </a:r>
            <a:r>
              <a:rPr lang="en-GB" b="1" dirty="0">
                <a:solidFill>
                  <a:schemeClr val="bg1"/>
                </a:solidFill>
              </a:rPr>
              <a:t>to lend credibility to their clients’ profiles</a:t>
            </a:r>
            <a:r>
              <a:rPr lang="en-GB" dirty="0">
                <a:solidFill>
                  <a:schemeClr val="bg1"/>
                </a:solidFill>
              </a:rPr>
              <a:t>, </a:t>
            </a:r>
          </a:p>
          <a:p>
            <a:pPr marL="0" lvl="0" indent="0">
              <a:buNone/>
            </a:pPr>
            <a:r>
              <a:rPr lang="en-GB" dirty="0">
                <a:solidFill>
                  <a:schemeClr val="bg1"/>
                </a:solidFill>
              </a:rPr>
              <a:t>    thereby minimising suspicion and detection of crimes</a:t>
            </a:r>
          </a:p>
          <a:p>
            <a:r>
              <a:rPr lang="en-GB" dirty="0">
                <a:solidFill>
                  <a:schemeClr val="bg1"/>
                </a:solidFill>
              </a:rPr>
              <a:t>don’t fulfil their AML and CFT obligations with due diligence</a:t>
            </a:r>
            <a:endParaRPr lang="en-ZA" dirty="0">
              <a:solidFill>
                <a:schemeClr val="bg1"/>
              </a:solidFill>
            </a:endParaRPr>
          </a:p>
          <a:p>
            <a:pPr lvl="0"/>
            <a:r>
              <a:rPr lang="en-GB" b="1" dirty="0">
                <a:solidFill>
                  <a:schemeClr val="bg1"/>
                </a:solidFill>
              </a:rPr>
              <a:t>hinder investigations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78413">
            <a:off x="8526348" y="3324875"/>
            <a:ext cx="1697477" cy="1256955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18694">
            <a:off x="9877147" y="2236471"/>
            <a:ext cx="1606452" cy="1310332"/>
          </a:xfrm>
          <a:prstGeom prst="rect">
            <a:avLst/>
          </a:prstGeom>
          <a:effectLst>
            <a:softEdge rad="1143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4296" y="2328659"/>
            <a:ext cx="1817224" cy="1257917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66833" y="3053625"/>
            <a:ext cx="1715567" cy="174661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11817438" y="6391275"/>
            <a:ext cx="288082" cy="352425"/>
          </a:xfrm>
        </p:spPr>
        <p:txBody>
          <a:bodyPr vert="horz" lIns="91440" tIns="45720" rIns="91440" bIns="45720" rtlCol="0" anchor="b">
            <a:normAutofit/>
          </a:bodyPr>
          <a:lstStyle/>
          <a:p>
            <a:fld id="{9645F34C-EA5C-4AA4-A3A5-3214668A2BDC}" type="slidenum">
              <a:rPr lang="en-ZA" sz="1200"/>
              <a:pPr/>
              <a:t>4</a:t>
            </a:fld>
            <a:endParaRPr lang="en-ZA" sz="1200" dirty="0"/>
          </a:p>
        </p:txBody>
      </p:sp>
    </p:spTree>
    <p:extLst>
      <p:ext uri="{BB962C8B-B14F-4D97-AF65-F5344CB8AC3E}">
        <p14:creationId xmlns:p14="http://schemas.microsoft.com/office/powerpoint/2010/main" val="3628011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1C6CE2-3268-328A-61AC-E437FC86F6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D6801-0D78-4A6C-08A3-9D7339129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1" y="486833"/>
            <a:ext cx="10697891" cy="351368"/>
          </a:xfrm>
        </p:spPr>
        <p:txBody>
          <a:bodyPr>
            <a:normAutofit fontScale="90000"/>
          </a:bodyPr>
          <a:lstStyle/>
          <a:p>
            <a:r>
              <a:rPr lang="en-US" dirty="0"/>
              <a:t>IN-CLASS DISCUSSION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2F8FE2-7E7F-F9D6-E68E-0B2127711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1132610"/>
            <a:ext cx="10976566" cy="2257425"/>
          </a:xfrm>
        </p:spPr>
        <p:txBody>
          <a:bodyPr>
            <a:normAutofit/>
          </a:bodyPr>
          <a:lstStyle/>
          <a:p>
            <a:pPr lvl="0"/>
            <a:r>
              <a:rPr lang="en-ZA" sz="2400" dirty="0">
                <a:solidFill>
                  <a:schemeClr val="bg1"/>
                </a:solidFill>
              </a:rPr>
              <a:t>Does your country / administration </a:t>
            </a:r>
            <a:r>
              <a:rPr lang="en-ZA" sz="2400" b="1" dirty="0">
                <a:solidFill>
                  <a:schemeClr val="bg1"/>
                </a:solidFill>
              </a:rPr>
              <a:t>have</a:t>
            </a:r>
            <a:r>
              <a:rPr lang="en-ZA" sz="2400" dirty="0">
                <a:solidFill>
                  <a:schemeClr val="bg1"/>
                </a:solidFill>
              </a:rPr>
              <a:t> a national strategy in place to deal with the risks posed by professional enablers?</a:t>
            </a:r>
          </a:p>
          <a:p>
            <a:pPr marL="0" lvl="0" indent="0">
              <a:buNone/>
            </a:pPr>
            <a:endParaRPr lang="en-ZA" sz="2400" dirty="0">
              <a:solidFill>
                <a:schemeClr val="bg1"/>
              </a:solidFill>
            </a:endParaRPr>
          </a:p>
          <a:p>
            <a:r>
              <a:rPr lang="en-ZA" sz="2400" b="1" dirty="0">
                <a:solidFill>
                  <a:schemeClr val="bg1"/>
                </a:solidFill>
              </a:rPr>
              <a:t>How</a:t>
            </a:r>
            <a:r>
              <a:rPr lang="en-ZA" sz="2400" dirty="0">
                <a:solidFill>
                  <a:schemeClr val="bg1"/>
                </a:solidFill>
              </a:rPr>
              <a:t> is your country / administration dealing with the risks posed by professional enablers?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576923-3C5D-B22C-E790-84EA80EFC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34800" y="6372225"/>
            <a:ext cx="332620" cy="361950"/>
          </a:xfrm>
        </p:spPr>
        <p:txBody>
          <a:bodyPr>
            <a:normAutofit/>
          </a:bodyPr>
          <a:lstStyle/>
          <a:p>
            <a:fld id="{9645F34C-EA5C-4AA4-A3A5-3214668A2BDC}" type="slidenum">
              <a:rPr lang="en-ZA" sz="1200" smtClean="0"/>
              <a:t>5</a:t>
            </a:fld>
            <a:endParaRPr lang="en-ZA" sz="1200" dirty="0"/>
          </a:p>
        </p:txBody>
      </p:sp>
    </p:spTree>
    <p:extLst>
      <p:ext uri="{BB962C8B-B14F-4D97-AF65-F5344CB8AC3E}">
        <p14:creationId xmlns:p14="http://schemas.microsoft.com/office/powerpoint/2010/main" val="2878851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099" y="169977"/>
            <a:ext cx="11412538" cy="1028972"/>
          </a:xfrm>
        </p:spPr>
        <p:txBody>
          <a:bodyPr>
            <a:normAutofit/>
          </a:bodyPr>
          <a:lstStyle/>
          <a:p>
            <a:r>
              <a:rPr lang="en-US" dirty="0"/>
              <a:t>RELEVANT</a:t>
            </a:r>
            <a:endParaRPr lang="en-ZA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13994" y="1027885"/>
            <a:ext cx="4087006" cy="5532055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1097280" y="2577738"/>
            <a:ext cx="2690949" cy="1785257"/>
          </a:xfrm>
          <a:prstGeom prst="right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/>
              <a:t>Fighting Tax Crime – </a:t>
            </a:r>
            <a:r>
              <a:rPr lang="en-US" b="1" i="1" dirty="0"/>
              <a:t>The Ten Global Principles </a:t>
            </a:r>
            <a:endParaRPr lang="en-ZA" b="1" dirty="0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 rot="16200000">
            <a:off x="415018" y="3232018"/>
            <a:ext cx="888274" cy="47625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96700" y="6419850"/>
            <a:ext cx="418345" cy="333375"/>
          </a:xfrm>
        </p:spPr>
        <p:txBody>
          <a:bodyPr vert="horz" lIns="91440" tIns="45720" rIns="91440" bIns="45720" rtlCol="0" anchor="b">
            <a:normAutofit/>
          </a:bodyPr>
          <a:lstStyle/>
          <a:p>
            <a:fld id="{9645F34C-EA5C-4AA4-A3A5-3214668A2BDC}" type="slidenum">
              <a:rPr lang="en-ZA" sz="1200"/>
              <a:pPr/>
              <a:t>6</a:t>
            </a:fld>
            <a:endParaRPr lang="en-ZA" sz="1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74173">
            <a:off x="2619822" y="1928822"/>
            <a:ext cx="2336813" cy="2767622"/>
          </a:xfrm>
          <a:prstGeom prst="rect">
            <a:avLst/>
          </a:prstGeom>
          <a:effectLst>
            <a:softEdge rad="114300"/>
          </a:effectLst>
        </p:spPr>
      </p:pic>
    </p:spTree>
    <p:extLst>
      <p:ext uri="{BB962C8B-B14F-4D97-AF65-F5344CB8AC3E}">
        <p14:creationId xmlns:p14="http://schemas.microsoft.com/office/powerpoint/2010/main" val="426357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409304"/>
            <a:ext cx="10898188" cy="513806"/>
          </a:xfrm>
        </p:spPr>
        <p:txBody>
          <a:bodyPr>
            <a:normAutofit fontScale="90000"/>
          </a:bodyPr>
          <a:lstStyle/>
          <a:p>
            <a:r>
              <a:rPr lang="en-CA" dirty="0"/>
              <a:t>Impacts of tax and other financial crimes</a:t>
            </a:r>
            <a:endParaRPr lang="en-ZA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3498881"/>
              </p:ext>
            </p:extLst>
          </p:nvPr>
        </p:nvGraphicFramePr>
        <p:xfrm>
          <a:off x="744538" y="1009650"/>
          <a:ext cx="10184719" cy="53214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1753850" y="6410325"/>
            <a:ext cx="332620" cy="314325"/>
          </a:xfrm>
        </p:spPr>
        <p:txBody>
          <a:bodyPr vert="horz" lIns="91440" tIns="45720" rIns="91440" bIns="45720" rtlCol="0" anchor="b">
            <a:normAutofit/>
          </a:bodyPr>
          <a:lstStyle/>
          <a:p>
            <a:fld id="{9645F34C-EA5C-4AA4-A3A5-3214668A2BDC}" type="slidenum">
              <a:rPr lang="en-ZA" sz="1200"/>
              <a:pPr/>
              <a:t>7</a:t>
            </a:fld>
            <a:endParaRPr lang="en-ZA" sz="1200" dirty="0"/>
          </a:p>
        </p:txBody>
      </p:sp>
    </p:spTree>
    <p:extLst>
      <p:ext uri="{BB962C8B-B14F-4D97-AF65-F5344CB8AC3E}">
        <p14:creationId xmlns:p14="http://schemas.microsoft.com/office/powerpoint/2010/main" val="1902287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409304"/>
            <a:ext cx="10898188" cy="513806"/>
          </a:xfrm>
        </p:spPr>
        <p:txBody>
          <a:bodyPr>
            <a:normAutofit fontScale="90000"/>
          </a:bodyPr>
          <a:lstStyle/>
          <a:p>
            <a:r>
              <a:rPr lang="en-CA" dirty="0"/>
              <a:t>How to identify professional enablers</a:t>
            </a:r>
            <a:endParaRPr lang="en-ZA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385" y="917830"/>
            <a:ext cx="11153955" cy="5825869"/>
          </a:xfrm>
          <a:prstGeom prst="rect">
            <a:avLst/>
          </a:prstGeom>
          <a:effectLst>
            <a:softEdge rad="1270000"/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63" y="2862179"/>
            <a:ext cx="814454" cy="705301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947" y="1814731"/>
            <a:ext cx="1058447" cy="694287"/>
          </a:xfrm>
          <a:prstGeom prst="rect">
            <a:avLst/>
          </a:prstGeom>
          <a:effectLst>
            <a:softEdge rad="139700"/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7038" y="1414463"/>
            <a:ext cx="670789" cy="458961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5161" y="3229089"/>
            <a:ext cx="648341" cy="511849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60454" y="2075644"/>
            <a:ext cx="676143" cy="669762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29600" y="2301446"/>
            <a:ext cx="553977" cy="625584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43303" y="1349080"/>
            <a:ext cx="890003" cy="679639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13601" y="2988616"/>
            <a:ext cx="628650" cy="68580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3" name="Content Placeholder 12"/>
          <p:cNvPicPr>
            <a:picLocks noGrp="1" noChangeAspect="1"/>
          </p:cNvPicPr>
          <p:nvPr>
            <p:ph idx="1"/>
          </p:nvPr>
        </p:nvPicPr>
        <p:blipFill>
          <a:blip r:embed="rId11"/>
          <a:stretch>
            <a:fillRect/>
          </a:stretch>
        </p:blipFill>
        <p:spPr>
          <a:xfrm rot="21323276">
            <a:off x="9746988" y="1158382"/>
            <a:ext cx="1949550" cy="151924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0" name="Grafik 2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680" y="2677626"/>
            <a:ext cx="1008380" cy="1890077"/>
          </a:xfrm>
          <a:prstGeom prst="rect">
            <a:avLst/>
          </a:prstGeom>
        </p:spPr>
      </p:pic>
      <p:pic>
        <p:nvPicPr>
          <p:cNvPr id="31" name="Picture 30" descr="D:\Users\s1001779\Desktop\imagesHMZP957V.jpg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106" y="2668101"/>
            <a:ext cx="1200403" cy="534122"/>
          </a:xfrm>
          <a:prstGeom prst="rect">
            <a:avLst/>
          </a:prstGeom>
          <a:noFill/>
          <a:effectLst>
            <a:softEdge rad="38100"/>
          </a:effectLst>
        </p:spPr>
      </p:pic>
      <p:pic>
        <p:nvPicPr>
          <p:cNvPr id="33" name="Picture 32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3482" y="2578149"/>
            <a:ext cx="1042154" cy="870972"/>
          </a:xfrm>
          <a:prstGeom prst="rect">
            <a:avLst/>
          </a:prstGeom>
          <a:noFill/>
          <a:ln>
            <a:noFill/>
          </a:ln>
          <a:effectLst>
            <a:softEdge rad="215900"/>
          </a:effectLst>
        </p:spPr>
      </p:pic>
      <p:pic>
        <p:nvPicPr>
          <p:cNvPr id="36" name="Picture 35" descr="https://encrypted-tbn0.gstatic.com/images?q=tbn:ANd9GcSLQyEXp3xsGZOsOy3s1lFoFscmHvbXahYu1qnfUzvt8ZUPNQs0fgqLVKw">
            <a:hlinkClick r:id="rId15"/>
          </p:cNvPr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1" y="4629079"/>
            <a:ext cx="1476374" cy="685871"/>
          </a:xfrm>
          <a:prstGeom prst="rect">
            <a:avLst/>
          </a:prstGeom>
          <a:noFill/>
          <a:effectLst>
            <a:softEdge rad="88900"/>
          </a:effectLst>
        </p:spPr>
      </p:pic>
      <p:pic>
        <p:nvPicPr>
          <p:cNvPr id="37" name="Picture 36" descr="BD7.jpg"/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4567703"/>
            <a:ext cx="1485900" cy="671046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0369948">
            <a:off x="9955681" y="1364518"/>
            <a:ext cx="851106" cy="486680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497784" y="2498425"/>
            <a:ext cx="647324" cy="510244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820524" y="6438900"/>
            <a:ext cx="265945" cy="304800"/>
          </a:xfrm>
        </p:spPr>
        <p:txBody>
          <a:bodyPr vert="horz" lIns="91440" tIns="45720" rIns="91440" bIns="45720" rtlCol="0" anchor="b">
            <a:normAutofit/>
          </a:bodyPr>
          <a:lstStyle/>
          <a:p>
            <a:fld id="{9645F34C-EA5C-4AA4-A3A5-3214668A2BDC}" type="slidenum">
              <a:rPr lang="en-ZA" sz="1200"/>
              <a:pPr/>
              <a:t>8</a:t>
            </a:fld>
            <a:endParaRPr lang="en-ZA" sz="1200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055796">
            <a:off x="10083634" y="2523109"/>
            <a:ext cx="1073482" cy="681314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21003005">
            <a:off x="10918240" y="669541"/>
            <a:ext cx="669788" cy="754862"/>
          </a:xfrm>
          <a:prstGeom prst="rect">
            <a:avLst/>
          </a:prstGeom>
          <a:effectLst>
            <a:softEdge rad="38100"/>
          </a:effectLst>
        </p:spPr>
      </p:pic>
    </p:spTree>
    <p:extLst>
      <p:ext uri="{BB962C8B-B14F-4D97-AF65-F5344CB8AC3E}">
        <p14:creationId xmlns:p14="http://schemas.microsoft.com/office/powerpoint/2010/main" val="639245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486833"/>
            <a:ext cx="10985274" cy="351368"/>
          </a:xfrm>
        </p:spPr>
        <p:txBody>
          <a:bodyPr>
            <a:normAutofit fontScale="90000"/>
          </a:bodyPr>
          <a:lstStyle/>
          <a:p>
            <a:r>
              <a:rPr lang="en-GB" dirty="0"/>
              <a:t>Risk indicators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1028700"/>
            <a:ext cx="10431463" cy="5015483"/>
          </a:xfrm>
        </p:spPr>
        <p:txBody>
          <a:bodyPr>
            <a:normAutofit/>
          </a:bodyPr>
          <a:lstStyle/>
          <a:p>
            <a:pPr lvl="0"/>
            <a:r>
              <a:rPr lang="en-CA" dirty="0">
                <a:solidFill>
                  <a:schemeClr val="tx1"/>
                </a:solidFill>
              </a:rPr>
              <a:t>multiple shell companies</a:t>
            </a:r>
            <a:endParaRPr lang="en-ZA" dirty="0">
              <a:solidFill>
                <a:schemeClr val="tx1"/>
              </a:solidFill>
            </a:endParaRPr>
          </a:p>
          <a:p>
            <a:pPr lvl="0"/>
            <a:r>
              <a:rPr lang="en-CA" dirty="0">
                <a:solidFill>
                  <a:schemeClr val="bg1"/>
                </a:solidFill>
              </a:rPr>
              <a:t>multiple shell companies that “operate” from the same address</a:t>
            </a:r>
            <a:endParaRPr lang="en-ZA" dirty="0">
              <a:solidFill>
                <a:schemeClr val="bg1"/>
              </a:solidFill>
            </a:endParaRPr>
          </a:p>
          <a:p>
            <a:pPr lvl="0"/>
            <a:r>
              <a:rPr lang="en-CA" dirty="0">
                <a:solidFill>
                  <a:schemeClr val="bg1"/>
                </a:solidFill>
              </a:rPr>
              <a:t>separate legal and beneficial ownership of entities and/or assets, i.e. trusts</a:t>
            </a:r>
            <a:endParaRPr lang="en-ZA" dirty="0">
              <a:solidFill>
                <a:schemeClr val="bg1"/>
              </a:solidFill>
            </a:endParaRPr>
          </a:p>
          <a:p>
            <a:pPr lvl="0"/>
            <a:r>
              <a:rPr lang="en-CA" dirty="0">
                <a:solidFill>
                  <a:schemeClr val="tx1"/>
                </a:solidFill>
              </a:rPr>
              <a:t>obscure beneficial ownership structures</a:t>
            </a:r>
          </a:p>
          <a:p>
            <a:pPr lvl="0"/>
            <a:r>
              <a:rPr lang="en-CA" dirty="0">
                <a:solidFill>
                  <a:schemeClr val="tx1"/>
                </a:solidFill>
              </a:rPr>
              <a:t>unnecessary complexity in a structure</a:t>
            </a:r>
            <a:endParaRPr lang="en-ZA" dirty="0">
              <a:solidFill>
                <a:schemeClr val="tx1"/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structures that lack commercial and business sense</a:t>
            </a:r>
          </a:p>
          <a:p>
            <a:pPr lvl="0"/>
            <a:r>
              <a:rPr lang="en-CA" dirty="0">
                <a:solidFill>
                  <a:schemeClr val="tx1"/>
                </a:solidFill>
              </a:rPr>
              <a:t>use of offshore service providers / company formation agents</a:t>
            </a:r>
            <a:endParaRPr lang="en-ZA" dirty="0">
              <a:solidFill>
                <a:schemeClr val="tx1"/>
              </a:solidFill>
            </a:endParaRPr>
          </a:p>
          <a:p>
            <a:pPr lvl="0"/>
            <a:r>
              <a:rPr lang="en-CA" dirty="0">
                <a:solidFill>
                  <a:schemeClr val="tx1"/>
                </a:solidFill>
              </a:rPr>
              <a:t>use of offshore jurisdictions that are known tax havens or hotspots of activity for specific evasion structures</a:t>
            </a:r>
            <a:endParaRPr lang="en-ZA" dirty="0">
              <a:solidFill>
                <a:schemeClr val="tx1"/>
              </a:solidFill>
            </a:endParaRPr>
          </a:p>
          <a:p>
            <a:pPr lvl="0"/>
            <a:r>
              <a:rPr lang="en-CA" dirty="0">
                <a:solidFill>
                  <a:schemeClr val="bg1"/>
                </a:solidFill>
              </a:rPr>
              <a:t>multiple companies with directors in common</a:t>
            </a:r>
            <a:endParaRPr lang="en-ZA" dirty="0">
              <a:solidFill>
                <a:schemeClr val="bg1"/>
              </a:solidFill>
            </a:endParaRPr>
          </a:p>
          <a:p>
            <a:pPr lvl="0"/>
            <a:r>
              <a:rPr lang="en-CA" dirty="0">
                <a:solidFill>
                  <a:schemeClr val="tx1"/>
                </a:solidFill>
              </a:rPr>
              <a:t>use of nominee directorships</a:t>
            </a:r>
            <a:endParaRPr lang="en-ZA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34800" y="6438900"/>
            <a:ext cx="380245" cy="323850"/>
          </a:xfrm>
        </p:spPr>
        <p:txBody>
          <a:bodyPr vert="horz" lIns="91440" tIns="45720" rIns="91440" bIns="45720" rtlCol="0" anchor="b">
            <a:normAutofit/>
          </a:bodyPr>
          <a:lstStyle/>
          <a:p>
            <a:fld id="{9645F34C-EA5C-4AA4-A3A5-3214668A2BDC}" type="slidenum">
              <a:rPr lang="en-ZA" sz="1200"/>
              <a:pPr/>
              <a:t>9</a:t>
            </a:fld>
            <a:endParaRPr lang="en-ZA" sz="12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5592" y="486833"/>
            <a:ext cx="1073482" cy="681314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03005">
            <a:off x="10937290" y="669541"/>
            <a:ext cx="669788" cy="754862"/>
          </a:xfrm>
          <a:prstGeom prst="rect">
            <a:avLst/>
          </a:prstGeom>
          <a:effectLst>
            <a:softEdge rad="38100"/>
          </a:effectLst>
        </p:spPr>
      </p:pic>
    </p:spTree>
    <p:extLst>
      <p:ext uri="{BB962C8B-B14F-4D97-AF65-F5344CB8AC3E}">
        <p14:creationId xmlns:p14="http://schemas.microsoft.com/office/powerpoint/2010/main" val="1114100070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6143</TotalTime>
  <Words>1287</Words>
  <Application>Microsoft Office PowerPoint</Application>
  <PresentationFormat>Widescreen</PresentationFormat>
  <Paragraphs>176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Calibri</vt:lpstr>
      <vt:lpstr>Century Gothic</vt:lpstr>
      <vt:lpstr>Wingdings 3</vt:lpstr>
      <vt:lpstr>Slice</vt:lpstr>
      <vt:lpstr>     MANAGING FINANCIAL Investigations (INTERMEDIATE COURSE)  oecd AFRICA academy for tax &amp; FINANCIAL crime investigations</vt:lpstr>
      <vt:lpstr>LEARNING OBJECTIVES</vt:lpstr>
      <vt:lpstr>In-class discussion</vt:lpstr>
      <vt:lpstr>professionals VERSUS professional ENABLERs</vt:lpstr>
      <vt:lpstr>IN-CLASS DISCUSSION</vt:lpstr>
      <vt:lpstr>RELEVANT</vt:lpstr>
      <vt:lpstr>Impacts of tax and other financial crimes</vt:lpstr>
      <vt:lpstr>How to identify professional enablers</vt:lpstr>
      <vt:lpstr>Risk indicators</vt:lpstr>
      <vt:lpstr>Risk indicators</vt:lpstr>
      <vt:lpstr>Proposing solutions in response to the risks posed</vt:lpstr>
      <vt:lpstr>Remedy: raise awareness</vt:lpstr>
      <vt:lpstr>Remedy: legislation</vt:lpstr>
      <vt:lpstr>break-OUT session</vt:lpstr>
      <vt:lpstr>PowerPoint Presentation</vt:lpstr>
      <vt:lpstr>Remedy: to deter and disrupt</vt:lpstr>
      <vt:lpstr>Remedy: co-operation</vt:lpstr>
      <vt:lpstr>Remedy: implement plans of action</vt:lpstr>
      <vt:lpstr>Thank you</vt:lpstr>
      <vt:lpstr>PowerPoint Presentation</vt:lpstr>
    </vt:vector>
  </TitlesOfParts>
  <Company>SARS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 the Trainers Programme</dc:title>
  <dc:creator>Raheema Ismail</dc:creator>
  <cp:lastModifiedBy>Douglas Sloan</cp:lastModifiedBy>
  <cp:revision>555</cp:revision>
  <cp:lastPrinted>2022-10-05T18:11:26Z</cp:lastPrinted>
  <dcterms:created xsi:type="dcterms:W3CDTF">2021-07-05T12:24:47Z</dcterms:created>
  <dcterms:modified xsi:type="dcterms:W3CDTF">2025-02-25T06:00:25Z</dcterms:modified>
</cp:coreProperties>
</file>