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Lst>
  <p:notesMasterIdLst>
    <p:notesMasterId r:id="rId9"/>
  </p:notesMasterIdLst>
  <p:handoutMasterIdLst>
    <p:handoutMasterId r:id="rId10"/>
  </p:handoutMasterIdLst>
  <p:sldIdLst>
    <p:sldId id="274" r:id="rId3"/>
    <p:sldId id="445" r:id="rId4"/>
    <p:sldId id="446" r:id="rId5"/>
    <p:sldId id="447" r:id="rId6"/>
    <p:sldId id="460" r:id="rId7"/>
    <p:sldId id="43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a Rey" initials="HR" lastIdx="3" clrIdx="0">
    <p:extLst>
      <p:ext uri="{19B8F6BF-5375-455C-9EA6-DF929625EA0E}">
        <p15:presenceInfo xmlns:p15="http://schemas.microsoft.com/office/powerpoint/2012/main" userId="S-1-5-21-105422770-3925311859-3175272333-1130" providerId="AD"/>
      </p:ext>
    </p:extLst>
  </p:cmAuthor>
  <p:cmAuthor id="2" name="Marie Strauss" initials="MS" lastIdx="6" clrIdx="1">
    <p:extLst>
      <p:ext uri="{19B8F6BF-5375-455C-9EA6-DF929625EA0E}">
        <p15:presenceInfo xmlns:p15="http://schemas.microsoft.com/office/powerpoint/2012/main" userId="S-1-5-21-105422770-3925311859-3175272333-6101" providerId="AD"/>
      </p:ext>
    </p:extLst>
  </p:cmAuthor>
  <p:cmAuthor id="3" name="Pablo Montes" initials="PM" lastIdx="1" clrIdx="2">
    <p:extLst>
      <p:ext uri="{19B8F6BF-5375-455C-9EA6-DF929625EA0E}">
        <p15:presenceInfo xmlns:p15="http://schemas.microsoft.com/office/powerpoint/2012/main" userId="S-1-5-21-105422770-3925311859-3175272333-56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77CA"/>
    <a:srgbClr val="6776B8"/>
    <a:srgbClr val="6F92CA"/>
    <a:srgbClr val="5181B5"/>
    <a:srgbClr val="4552A9"/>
    <a:srgbClr val="535EAB"/>
    <a:srgbClr val="E50051"/>
    <a:srgbClr val="283583"/>
    <a:srgbClr val="EAEBEF"/>
    <a:srgbClr val="FFF8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13" autoAdjust="0"/>
    <p:restoredTop sz="77918" autoAdjust="0"/>
  </p:normalViewPr>
  <p:slideViewPr>
    <p:cSldViewPr snapToGrid="0">
      <p:cViewPr varScale="1">
        <p:scale>
          <a:sx n="66" d="100"/>
          <a:sy n="66" d="100"/>
        </p:scale>
        <p:origin x="348"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0" d="100"/>
          <a:sy n="70" d="100"/>
        </p:scale>
        <p:origin x="169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248902-7BD5-3148-B4C2-014331D40699}"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GB"/>
        </a:p>
      </dgm:t>
    </dgm:pt>
    <dgm:pt modelId="{F6F65296-728A-9A4C-8391-16651089484C}">
      <dgm:prSet/>
      <dgm:spPr/>
      <dgm:t>
        <a:bodyPr/>
        <a:lstStyle/>
        <a:p>
          <a:r>
            <a:rPr lang="en-GB" dirty="0"/>
            <a:t>1. Strengthen policy, regulatory and institutional frameworks to prevent future crises</a:t>
          </a:r>
        </a:p>
      </dgm:t>
    </dgm:pt>
    <dgm:pt modelId="{B1B2092B-B1A2-FF46-ADCB-0ABBD35B6CE1}" type="parTrans" cxnId="{ED55AB9F-001C-1847-95E8-CF4DE682EDBB}">
      <dgm:prSet/>
      <dgm:spPr/>
      <dgm:t>
        <a:bodyPr/>
        <a:lstStyle/>
        <a:p>
          <a:endParaRPr lang="en-GB"/>
        </a:p>
      </dgm:t>
    </dgm:pt>
    <dgm:pt modelId="{178CC3C7-8718-7C46-83BF-BA21201B5497}" type="sibTrans" cxnId="{ED55AB9F-001C-1847-95E8-CF4DE682EDBB}">
      <dgm:prSet/>
      <dgm:spPr/>
      <dgm:t>
        <a:bodyPr/>
        <a:lstStyle/>
        <a:p>
          <a:endParaRPr lang="en-GB"/>
        </a:p>
      </dgm:t>
    </dgm:pt>
    <dgm:pt modelId="{745DFC00-1C8D-D244-BFE5-D70C1C412DC7}">
      <dgm:prSet/>
      <dgm:spPr/>
      <dgm:t>
        <a:bodyPr/>
        <a:lstStyle/>
        <a:p>
          <a:r>
            <a:rPr lang="en-GB" dirty="0"/>
            <a:t>2. Stimulate supportive fiscal measures and disable harmful ones</a:t>
          </a:r>
        </a:p>
      </dgm:t>
    </dgm:pt>
    <dgm:pt modelId="{70B65FCD-BC30-6A41-9B25-18F3372746FC}" type="parTrans" cxnId="{1C5B3B4E-874C-5140-ADE4-28F2CFBE9040}">
      <dgm:prSet/>
      <dgm:spPr/>
      <dgm:t>
        <a:bodyPr/>
        <a:lstStyle/>
        <a:p>
          <a:endParaRPr lang="en-GB"/>
        </a:p>
      </dgm:t>
    </dgm:pt>
    <dgm:pt modelId="{D8F2E73F-F9BA-6E48-BB40-F34C1E3CC8BF}" type="sibTrans" cxnId="{1C5B3B4E-874C-5140-ADE4-28F2CFBE9040}">
      <dgm:prSet/>
      <dgm:spPr/>
      <dgm:t>
        <a:bodyPr/>
        <a:lstStyle/>
        <a:p>
          <a:endParaRPr lang="en-GB"/>
        </a:p>
      </dgm:t>
    </dgm:pt>
    <dgm:pt modelId="{AFE8D8F1-0D9A-EF49-BAE3-61646AFC06D2}">
      <dgm:prSet/>
      <dgm:spPr/>
      <dgm:t>
        <a:bodyPr/>
        <a:lstStyle/>
        <a:p>
          <a:r>
            <a:rPr lang="en-GB" dirty="0"/>
            <a:t>3. Support investment and finance for sustainable tourism practices</a:t>
          </a:r>
        </a:p>
      </dgm:t>
    </dgm:pt>
    <dgm:pt modelId="{C2ED0263-8CEE-734C-B812-A8D383481759}" type="parTrans" cxnId="{244EE6DA-6B44-CD4C-90CB-AA9BADFF0424}">
      <dgm:prSet/>
      <dgm:spPr/>
      <dgm:t>
        <a:bodyPr/>
        <a:lstStyle/>
        <a:p>
          <a:endParaRPr lang="en-GB"/>
        </a:p>
      </dgm:t>
    </dgm:pt>
    <dgm:pt modelId="{25F1FCB8-F8BA-6543-A6B8-DF890D05953B}" type="sibTrans" cxnId="{244EE6DA-6B44-CD4C-90CB-AA9BADFF0424}">
      <dgm:prSet/>
      <dgm:spPr/>
      <dgm:t>
        <a:bodyPr/>
        <a:lstStyle/>
        <a:p>
          <a:endParaRPr lang="en-GB"/>
        </a:p>
      </dgm:t>
    </dgm:pt>
    <dgm:pt modelId="{5F596277-1542-8C43-B551-7A5719A342AB}">
      <dgm:prSet/>
      <dgm:spPr/>
      <dgm:t>
        <a:bodyPr/>
        <a:lstStyle/>
        <a:p>
          <a:r>
            <a:rPr lang="en-GB" dirty="0"/>
            <a:t>4. Accelerate sustainable infrastructure and retrofitting towards Net Zero, and resource efficient operations</a:t>
          </a:r>
        </a:p>
      </dgm:t>
    </dgm:pt>
    <dgm:pt modelId="{19C60184-1B1E-8F44-BDC1-AD5FD6941AA8}" type="parTrans" cxnId="{41BDA492-4576-A84E-8EAB-4B047A707599}">
      <dgm:prSet/>
      <dgm:spPr/>
      <dgm:t>
        <a:bodyPr/>
        <a:lstStyle/>
        <a:p>
          <a:endParaRPr lang="en-GB"/>
        </a:p>
      </dgm:t>
    </dgm:pt>
    <dgm:pt modelId="{EC7630C1-4B5A-E947-A7DC-9C8BCA3D6D77}" type="sibTrans" cxnId="{41BDA492-4576-A84E-8EAB-4B047A707599}">
      <dgm:prSet/>
      <dgm:spPr/>
      <dgm:t>
        <a:bodyPr/>
        <a:lstStyle/>
        <a:p>
          <a:endParaRPr lang="en-GB"/>
        </a:p>
      </dgm:t>
    </dgm:pt>
    <dgm:pt modelId="{BC80B477-544C-3348-BC20-6EEBC64D881E}">
      <dgm:prSet/>
      <dgm:spPr/>
      <dgm:t>
        <a:bodyPr/>
        <a:lstStyle/>
        <a:p>
          <a:r>
            <a:rPr lang="en-GB" dirty="0"/>
            <a:t>8. Establish Measurement, Reporting and Verification (MVR) systems</a:t>
          </a:r>
        </a:p>
      </dgm:t>
    </dgm:pt>
    <dgm:pt modelId="{588EF5E8-712A-F547-97CF-51A6A0FB48A2}" type="parTrans" cxnId="{A0E3A804-4EA3-A547-A640-4F03BAD580E2}">
      <dgm:prSet/>
      <dgm:spPr/>
      <dgm:t>
        <a:bodyPr/>
        <a:lstStyle/>
        <a:p>
          <a:endParaRPr lang="en-GB"/>
        </a:p>
      </dgm:t>
    </dgm:pt>
    <dgm:pt modelId="{35C61559-7ED1-6F47-AD63-BFD2082F7D6B}" type="sibTrans" cxnId="{A0E3A804-4EA3-A547-A640-4F03BAD580E2}">
      <dgm:prSet/>
      <dgm:spPr/>
      <dgm:t>
        <a:bodyPr/>
        <a:lstStyle/>
        <a:p>
          <a:endParaRPr lang="en-GB"/>
        </a:p>
      </dgm:t>
    </dgm:pt>
    <dgm:pt modelId="{50F4C315-822E-C14D-A01A-11FFBE20E5DA}">
      <dgm:prSet/>
      <dgm:spPr/>
      <dgm:t>
        <a:bodyPr/>
        <a:lstStyle/>
        <a:p>
          <a:r>
            <a:rPr lang="en-GB" dirty="0"/>
            <a:t>7. Engage with tourism stakeholders and partners, and build their capacity to participate effectively</a:t>
          </a:r>
        </a:p>
      </dgm:t>
    </dgm:pt>
    <dgm:pt modelId="{B9A6E4EA-5B19-0744-9BE9-62B4816475BE}" type="parTrans" cxnId="{E04FB71D-E179-A943-98EE-7089CEA93DAE}">
      <dgm:prSet/>
      <dgm:spPr/>
      <dgm:t>
        <a:bodyPr/>
        <a:lstStyle/>
        <a:p>
          <a:endParaRPr lang="en-GB"/>
        </a:p>
      </dgm:t>
    </dgm:pt>
    <dgm:pt modelId="{69CE903F-18BD-DE49-98C6-A20CC1382A2D}" type="sibTrans" cxnId="{E04FB71D-E179-A943-98EE-7089CEA93DAE}">
      <dgm:prSet/>
      <dgm:spPr/>
      <dgm:t>
        <a:bodyPr/>
        <a:lstStyle/>
        <a:p>
          <a:endParaRPr lang="en-GB"/>
        </a:p>
      </dgm:t>
    </dgm:pt>
    <dgm:pt modelId="{15F8E70B-BBCC-F843-813D-781D3144F6EB}">
      <dgm:prSet/>
      <dgm:spPr/>
      <dgm:t>
        <a:bodyPr/>
        <a:lstStyle/>
        <a:p>
          <a:r>
            <a:rPr lang="en-GB" dirty="0"/>
            <a:t>6. Adopt digital, circular and technology solutions</a:t>
          </a:r>
        </a:p>
      </dgm:t>
    </dgm:pt>
    <dgm:pt modelId="{F033CE56-63C3-E74F-8D99-D37F28E2925D}" type="parTrans" cxnId="{806176B2-BCBD-0A44-8E59-94CACBCE5ECF}">
      <dgm:prSet/>
      <dgm:spPr/>
      <dgm:t>
        <a:bodyPr/>
        <a:lstStyle/>
        <a:p>
          <a:endParaRPr lang="en-GB"/>
        </a:p>
      </dgm:t>
    </dgm:pt>
    <dgm:pt modelId="{76AA2B9F-2AF9-174F-AC01-9CCE06292E6C}" type="sibTrans" cxnId="{806176B2-BCBD-0A44-8E59-94CACBCE5ECF}">
      <dgm:prSet/>
      <dgm:spPr/>
      <dgm:t>
        <a:bodyPr/>
        <a:lstStyle/>
        <a:p>
          <a:endParaRPr lang="en-GB"/>
        </a:p>
      </dgm:t>
    </dgm:pt>
    <dgm:pt modelId="{763F04FE-A126-EE46-B1D6-58771E1C0F33}">
      <dgm:prSet/>
      <dgm:spPr/>
      <dgm:t>
        <a:bodyPr/>
        <a:lstStyle/>
        <a:p>
          <a:r>
            <a:rPr lang="en-GB" dirty="0"/>
            <a:t>5. Adopt sustainable procurement and consumer information tools, including sustainability standards and voluntary certification schemes </a:t>
          </a:r>
        </a:p>
      </dgm:t>
    </dgm:pt>
    <dgm:pt modelId="{B9C364FE-C891-5F49-8C60-4EC48F5ACC4F}" type="parTrans" cxnId="{80A89E24-3D1D-544F-80B2-B41CA535FBDB}">
      <dgm:prSet/>
      <dgm:spPr/>
      <dgm:t>
        <a:bodyPr/>
        <a:lstStyle/>
        <a:p>
          <a:endParaRPr lang="en-GB"/>
        </a:p>
      </dgm:t>
    </dgm:pt>
    <dgm:pt modelId="{79236BF4-508A-594B-A77F-838691F9263E}" type="sibTrans" cxnId="{80A89E24-3D1D-544F-80B2-B41CA535FBDB}">
      <dgm:prSet/>
      <dgm:spPr/>
      <dgm:t>
        <a:bodyPr/>
        <a:lstStyle/>
        <a:p>
          <a:endParaRPr lang="en-GB"/>
        </a:p>
      </dgm:t>
    </dgm:pt>
    <dgm:pt modelId="{043B1159-D609-7D45-858E-6C01550C915F}">
      <dgm:prSet/>
      <dgm:spPr/>
      <dgm:t>
        <a:bodyPr/>
        <a:lstStyle/>
        <a:p>
          <a:r>
            <a:rPr lang="en-GB" dirty="0"/>
            <a:t>9. Support vulnerable groups, including women, youth and migrants</a:t>
          </a:r>
        </a:p>
      </dgm:t>
    </dgm:pt>
    <dgm:pt modelId="{C8DFCED0-F826-E747-9C7F-45BA937D6F0E}" type="parTrans" cxnId="{2061EDF6-F39D-EC4E-B199-E7811716A1CE}">
      <dgm:prSet/>
      <dgm:spPr/>
      <dgm:t>
        <a:bodyPr/>
        <a:lstStyle/>
        <a:p>
          <a:endParaRPr lang="en-GB"/>
        </a:p>
      </dgm:t>
    </dgm:pt>
    <dgm:pt modelId="{854A1911-5CD1-F44A-9B03-575C74917ECF}" type="sibTrans" cxnId="{2061EDF6-F39D-EC4E-B199-E7811716A1CE}">
      <dgm:prSet/>
      <dgm:spPr/>
      <dgm:t>
        <a:bodyPr/>
        <a:lstStyle/>
        <a:p>
          <a:endParaRPr lang="en-GB"/>
        </a:p>
      </dgm:t>
    </dgm:pt>
    <dgm:pt modelId="{5FAE7B24-9862-0D40-88F9-68DCD286ABC7}">
      <dgm:prSet/>
      <dgm:spPr/>
      <dgm:t>
        <a:bodyPr/>
        <a:lstStyle/>
        <a:p>
          <a:r>
            <a:rPr lang="en-GB" dirty="0"/>
            <a:t>10. Invest in research to support science-based decision making in tourism</a:t>
          </a:r>
        </a:p>
      </dgm:t>
    </dgm:pt>
    <dgm:pt modelId="{D37F6C10-C68D-154F-8536-60BE6AA22294}" type="parTrans" cxnId="{322A99E3-2303-854C-90AF-44555FB0CF03}">
      <dgm:prSet/>
      <dgm:spPr/>
      <dgm:t>
        <a:bodyPr/>
        <a:lstStyle/>
        <a:p>
          <a:endParaRPr lang="en-GB"/>
        </a:p>
      </dgm:t>
    </dgm:pt>
    <dgm:pt modelId="{006F4E61-B727-2341-8D56-613F75DD45C7}" type="sibTrans" cxnId="{322A99E3-2303-854C-90AF-44555FB0CF03}">
      <dgm:prSet/>
      <dgm:spPr/>
      <dgm:t>
        <a:bodyPr/>
        <a:lstStyle/>
        <a:p>
          <a:endParaRPr lang="en-GB"/>
        </a:p>
      </dgm:t>
    </dgm:pt>
    <dgm:pt modelId="{96A2A893-ED48-CA47-9639-DCF74F0BCF1E}">
      <dgm:prSet/>
      <dgm:spPr/>
      <dgm:t>
        <a:bodyPr/>
        <a:lstStyle/>
        <a:p>
          <a:r>
            <a:rPr lang="en-GB" dirty="0"/>
            <a:t>11. Develop partnerships for collaboration across the tourism value chain</a:t>
          </a:r>
        </a:p>
      </dgm:t>
    </dgm:pt>
    <dgm:pt modelId="{4CE50F3E-80AB-FE49-87C8-7AD29775AC74}" type="parTrans" cxnId="{D641D4BC-EA7D-6E4D-B15E-84CF2F7431E2}">
      <dgm:prSet/>
      <dgm:spPr/>
      <dgm:t>
        <a:bodyPr/>
        <a:lstStyle/>
        <a:p>
          <a:endParaRPr lang="en-GB"/>
        </a:p>
      </dgm:t>
    </dgm:pt>
    <dgm:pt modelId="{B68D8CEF-3EF8-7846-B484-3CEE3730B917}" type="sibTrans" cxnId="{D641D4BC-EA7D-6E4D-B15E-84CF2F7431E2}">
      <dgm:prSet/>
      <dgm:spPr/>
      <dgm:t>
        <a:bodyPr/>
        <a:lstStyle/>
        <a:p>
          <a:endParaRPr lang="en-GB"/>
        </a:p>
      </dgm:t>
    </dgm:pt>
    <dgm:pt modelId="{DBD2667A-8D6F-1F4C-AB77-B10453B100CD}" type="pres">
      <dgm:prSet presAssocID="{2F248902-7BD5-3148-B4C2-014331D40699}" presName="Name0" presStyleCnt="0">
        <dgm:presLayoutVars>
          <dgm:dir/>
          <dgm:resizeHandles/>
        </dgm:presLayoutVars>
      </dgm:prSet>
      <dgm:spPr/>
    </dgm:pt>
    <dgm:pt modelId="{450F6703-C337-E748-A153-2E81BA12909F}" type="pres">
      <dgm:prSet presAssocID="{F6F65296-728A-9A4C-8391-16651089484C}" presName="compNode" presStyleCnt="0"/>
      <dgm:spPr/>
    </dgm:pt>
    <dgm:pt modelId="{4537D250-5EDB-FD48-A7A6-92692D0B923C}" type="pres">
      <dgm:prSet presAssocID="{F6F65296-728A-9A4C-8391-16651089484C}" presName="dummyConnPt" presStyleCnt="0"/>
      <dgm:spPr/>
    </dgm:pt>
    <dgm:pt modelId="{9E31DA96-C0EB-9B42-A9B9-95AF0BCE3F77}" type="pres">
      <dgm:prSet presAssocID="{F6F65296-728A-9A4C-8391-16651089484C}" presName="node" presStyleLbl="node1" presStyleIdx="0" presStyleCnt="11" custScaleX="167285">
        <dgm:presLayoutVars>
          <dgm:bulletEnabled val="1"/>
        </dgm:presLayoutVars>
      </dgm:prSet>
      <dgm:spPr/>
    </dgm:pt>
    <dgm:pt modelId="{57A6CDB6-D9A2-0345-BC7D-A719E5CD0930}" type="pres">
      <dgm:prSet presAssocID="{178CC3C7-8718-7C46-83BF-BA21201B5497}" presName="sibTrans" presStyleLbl="bgSibTrans2D1" presStyleIdx="0" presStyleCnt="10"/>
      <dgm:spPr/>
    </dgm:pt>
    <dgm:pt modelId="{262F53D6-527B-934F-AD27-250CFC67AEA8}" type="pres">
      <dgm:prSet presAssocID="{745DFC00-1C8D-D244-BFE5-D70C1C412DC7}" presName="compNode" presStyleCnt="0"/>
      <dgm:spPr/>
    </dgm:pt>
    <dgm:pt modelId="{587FF1F0-CF9B-C346-9C60-712CC4247CD5}" type="pres">
      <dgm:prSet presAssocID="{745DFC00-1C8D-D244-BFE5-D70C1C412DC7}" presName="dummyConnPt" presStyleCnt="0"/>
      <dgm:spPr/>
    </dgm:pt>
    <dgm:pt modelId="{4EF68F23-E0F4-154B-8475-D424EC69F902}" type="pres">
      <dgm:prSet presAssocID="{745DFC00-1C8D-D244-BFE5-D70C1C412DC7}" presName="node" presStyleLbl="node1" presStyleIdx="1" presStyleCnt="11" custScaleX="158362">
        <dgm:presLayoutVars>
          <dgm:bulletEnabled val="1"/>
        </dgm:presLayoutVars>
      </dgm:prSet>
      <dgm:spPr/>
    </dgm:pt>
    <dgm:pt modelId="{E024F727-F666-E94D-8A3A-116ED295BF15}" type="pres">
      <dgm:prSet presAssocID="{D8F2E73F-F9BA-6E48-BB40-F34C1E3CC8BF}" presName="sibTrans" presStyleLbl="bgSibTrans2D1" presStyleIdx="1" presStyleCnt="10"/>
      <dgm:spPr/>
    </dgm:pt>
    <dgm:pt modelId="{B319CD09-2202-7A47-85C3-104DBC14E431}" type="pres">
      <dgm:prSet presAssocID="{AFE8D8F1-0D9A-EF49-BAE3-61646AFC06D2}" presName="compNode" presStyleCnt="0"/>
      <dgm:spPr/>
    </dgm:pt>
    <dgm:pt modelId="{DCC8D8DF-73D2-BA41-94F6-F408879427D3}" type="pres">
      <dgm:prSet presAssocID="{AFE8D8F1-0D9A-EF49-BAE3-61646AFC06D2}" presName="dummyConnPt" presStyleCnt="0"/>
      <dgm:spPr/>
    </dgm:pt>
    <dgm:pt modelId="{470BA1F2-73BC-424C-A91C-BE0CB80FCAC9}" type="pres">
      <dgm:prSet presAssocID="{AFE8D8F1-0D9A-EF49-BAE3-61646AFC06D2}" presName="node" presStyleLbl="node1" presStyleIdx="2" presStyleCnt="11" custScaleX="158362">
        <dgm:presLayoutVars>
          <dgm:bulletEnabled val="1"/>
        </dgm:presLayoutVars>
      </dgm:prSet>
      <dgm:spPr/>
    </dgm:pt>
    <dgm:pt modelId="{75973BEA-88EB-8345-B213-182AF06791E2}" type="pres">
      <dgm:prSet presAssocID="{25F1FCB8-F8BA-6543-A6B8-DF890D05953B}" presName="sibTrans" presStyleLbl="bgSibTrans2D1" presStyleIdx="2" presStyleCnt="10"/>
      <dgm:spPr/>
    </dgm:pt>
    <dgm:pt modelId="{4F643E40-2366-1046-B5B2-86761041DAB8}" type="pres">
      <dgm:prSet presAssocID="{5F596277-1542-8C43-B551-7A5719A342AB}" presName="compNode" presStyleCnt="0"/>
      <dgm:spPr/>
    </dgm:pt>
    <dgm:pt modelId="{35F542DB-8C5E-6A4C-B38F-B5DBA0BCF649}" type="pres">
      <dgm:prSet presAssocID="{5F596277-1542-8C43-B551-7A5719A342AB}" presName="dummyConnPt" presStyleCnt="0"/>
      <dgm:spPr/>
    </dgm:pt>
    <dgm:pt modelId="{28E65F0F-B565-AA49-A2C0-E0A56B61B8A8}" type="pres">
      <dgm:prSet presAssocID="{5F596277-1542-8C43-B551-7A5719A342AB}" presName="node" presStyleLbl="node1" presStyleIdx="3" presStyleCnt="11" custScaleX="153901">
        <dgm:presLayoutVars>
          <dgm:bulletEnabled val="1"/>
        </dgm:presLayoutVars>
      </dgm:prSet>
      <dgm:spPr/>
    </dgm:pt>
    <dgm:pt modelId="{A7802A20-3087-B349-B738-C2E4D4B27A9D}" type="pres">
      <dgm:prSet presAssocID="{EC7630C1-4B5A-E947-A7DC-9C8BCA3D6D77}" presName="sibTrans" presStyleLbl="bgSibTrans2D1" presStyleIdx="3" presStyleCnt="10"/>
      <dgm:spPr/>
    </dgm:pt>
    <dgm:pt modelId="{18E5FBBA-A8C1-8146-A5BC-1A5081713463}" type="pres">
      <dgm:prSet presAssocID="{BC80B477-544C-3348-BC20-6EEBC64D881E}" presName="compNode" presStyleCnt="0"/>
      <dgm:spPr/>
    </dgm:pt>
    <dgm:pt modelId="{4398E55A-8F66-704C-8983-769078A6C8B6}" type="pres">
      <dgm:prSet presAssocID="{BC80B477-544C-3348-BC20-6EEBC64D881E}" presName="dummyConnPt" presStyleCnt="0"/>
      <dgm:spPr/>
    </dgm:pt>
    <dgm:pt modelId="{DA69C6B3-A0CC-E54F-BB8D-96A0B54FE547}" type="pres">
      <dgm:prSet presAssocID="{BC80B477-544C-3348-BC20-6EEBC64D881E}" presName="node" presStyleLbl="node1" presStyleIdx="4" presStyleCnt="11" custScaleX="153415">
        <dgm:presLayoutVars>
          <dgm:bulletEnabled val="1"/>
        </dgm:presLayoutVars>
      </dgm:prSet>
      <dgm:spPr/>
    </dgm:pt>
    <dgm:pt modelId="{F8223C17-49C2-FD4C-8AF9-3B109C397051}" type="pres">
      <dgm:prSet presAssocID="{35C61559-7ED1-6F47-AD63-BFD2082F7D6B}" presName="sibTrans" presStyleLbl="bgSibTrans2D1" presStyleIdx="4" presStyleCnt="10"/>
      <dgm:spPr/>
    </dgm:pt>
    <dgm:pt modelId="{D9EACF03-B81D-E24C-8EB6-5584CC31682E}" type="pres">
      <dgm:prSet presAssocID="{50F4C315-822E-C14D-A01A-11FFBE20E5DA}" presName="compNode" presStyleCnt="0"/>
      <dgm:spPr/>
    </dgm:pt>
    <dgm:pt modelId="{D0F5038A-948A-5C44-932F-24DACBDC724C}" type="pres">
      <dgm:prSet presAssocID="{50F4C315-822E-C14D-A01A-11FFBE20E5DA}" presName="dummyConnPt" presStyleCnt="0"/>
      <dgm:spPr/>
    </dgm:pt>
    <dgm:pt modelId="{5660F4B6-F2B5-ED4B-A6E9-06BE838E9D1A}" type="pres">
      <dgm:prSet presAssocID="{50F4C315-822E-C14D-A01A-11FFBE20E5DA}" presName="node" presStyleLbl="node1" presStyleIdx="5" presStyleCnt="11" custScaleX="153415">
        <dgm:presLayoutVars>
          <dgm:bulletEnabled val="1"/>
        </dgm:presLayoutVars>
      </dgm:prSet>
      <dgm:spPr/>
    </dgm:pt>
    <dgm:pt modelId="{574E5D14-C5B9-1645-A2FB-069868F15635}" type="pres">
      <dgm:prSet presAssocID="{69CE903F-18BD-DE49-98C6-A20CC1382A2D}" presName="sibTrans" presStyleLbl="bgSibTrans2D1" presStyleIdx="5" presStyleCnt="10"/>
      <dgm:spPr/>
    </dgm:pt>
    <dgm:pt modelId="{F91C80C2-9CD3-2B4A-B17F-5584B64CC70C}" type="pres">
      <dgm:prSet presAssocID="{15F8E70B-BBCC-F843-813D-781D3144F6EB}" presName="compNode" presStyleCnt="0"/>
      <dgm:spPr/>
    </dgm:pt>
    <dgm:pt modelId="{D846EC55-6C84-384F-B66B-873B48FCA457}" type="pres">
      <dgm:prSet presAssocID="{15F8E70B-BBCC-F843-813D-781D3144F6EB}" presName="dummyConnPt" presStyleCnt="0"/>
      <dgm:spPr/>
    </dgm:pt>
    <dgm:pt modelId="{9878008D-20C7-3040-BF58-E3D97E70CBD4}" type="pres">
      <dgm:prSet presAssocID="{15F8E70B-BBCC-F843-813D-781D3144F6EB}" presName="node" presStyleLbl="node1" presStyleIdx="6" presStyleCnt="11" custScaleX="148954">
        <dgm:presLayoutVars>
          <dgm:bulletEnabled val="1"/>
        </dgm:presLayoutVars>
      </dgm:prSet>
      <dgm:spPr/>
    </dgm:pt>
    <dgm:pt modelId="{9551B60B-1C1C-C04B-B185-A98B8305B47A}" type="pres">
      <dgm:prSet presAssocID="{76AA2B9F-2AF9-174F-AC01-9CCE06292E6C}" presName="sibTrans" presStyleLbl="bgSibTrans2D1" presStyleIdx="6" presStyleCnt="10"/>
      <dgm:spPr/>
    </dgm:pt>
    <dgm:pt modelId="{BDFAB60A-3F3D-DB4B-9B6B-05AFEEBD79D5}" type="pres">
      <dgm:prSet presAssocID="{763F04FE-A126-EE46-B1D6-58771E1C0F33}" presName="compNode" presStyleCnt="0"/>
      <dgm:spPr/>
    </dgm:pt>
    <dgm:pt modelId="{537867F5-E5EB-6B4F-913F-01ABB4BDAAC6}" type="pres">
      <dgm:prSet presAssocID="{763F04FE-A126-EE46-B1D6-58771E1C0F33}" presName="dummyConnPt" presStyleCnt="0"/>
      <dgm:spPr/>
    </dgm:pt>
    <dgm:pt modelId="{0A6D6961-4598-034F-BAFB-AF122C242126}" type="pres">
      <dgm:prSet presAssocID="{763F04FE-A126-EE46-B1D6-58771E1C0F33}" presName="node" presStyleLbl="node1" presStyleIdx="7" presStyleCnt="11" custScaleX="154355">
        <dgm:presLayoutVars>
          <dgm:bulletEnabled val="1"/>
        </dgm:presLayoutVars>
      </dgm:prSet>
      <dgm:spPr/>
    </dgm:pt>
    <dgm:pt modelId="{E98D9E16-C451-F744-A451-A41A88D0B2CF}" type="pres">
      <dgm:prSet presAssocID="{79236BF4-508A-594B-A77F-838691F9263E}" presName="sibTrans" presStyleLbl="bgSibTrans2D1" presStyleIdx="7" presStyleCnt="10"/>
      <dgm:spPr/>
    </dgm:pt>
    <dgm:pt modelId="{2301CF79-7DCE-6442-9710-D9C5EE9BA478}" type="pres">
      <dgm:prSet presAssocID="{043B1159-D609-7D45-858E-6C01550C915F}" presName="compNode" presStyleCnt="0"/>
      <dgm:spPr/>
    </dgm:pt>
    <dgm:pt modelId="{59E210F5-7353-1A4F-9379-924B5B0EED76}" type="pres">
      <dgm:prSet presAssocID="{043B1159-D609-7D45-858E-6C01550C915F}" presName="dummyConnPt" presStyleCnt="0"/>
      <dgm:spPr/>
    </dgm:pt>
    <dgm:pt modelId="{4A7A796B-0778-A645-B919-4CEB45C36595}" type="pres">
      <dgm:prSet presAssocID="{043B1159-D609-7D45-858E-6C01550C915F}" presName="node" presStyleLbl="node1" presStyleIdx="8" presStyleCnt="11" custScaleX="161090">
        <dgm:presLayoutVars>
          <dgm:bulletEnabled val="1"/>
        </dgm:presLayoutVars>
      </dgm:prSet>
      <dgm:spPr/>
    </dgm:pt>
    <dgm:pt modelId="{FF4CA5D2-E22D-4B4D-86D4-00AAC37F529B}" type="pres">
      <dgm:prSet presAssocID="{854A1911-5CD1-F44A-9B03-575C74917ECF}" presName="sibTrans" presStyleLbl="bgSibTrans2D1" presStyleIdx="8" presStyleCnt="10"/>
      <dgm:spPr/>
    </dgm:pt>
    <dgm:pt modelId="{8F35C300-3CC0-F74B-8524-60751E627B68}" type="pres">
      <dgm:prSet presAssocID="{5FAE7B24-9862-0D40-88F9-68DCD286ABC7}" presName="compNode" presStyleCnt="0"/>
      <dgm:spPr/>
    </dgm:pt>
    <dgm:pt modelId="{5BCF4723-F7BC-904D-BC33-B67138DB8A12}" type="pres">
      <dgm:prSet presAssocID="{5FAE7B24-9862-0D40-88F9-68DCD286ABC7}" presName="dummyConnPt" presStyleCnt="0"/>
      <dgm:spPr/>
    </dgm:pt>
    <dgm:pt modelId="{E586E1BF-5225-B441-801E-2613BBA3F193}" type="pres">
      <dgm:prSet presAssocID="{5FAE7B24-9862-0D40-88F9-68DCD286ABC7}" presName="node" presStyleLbl="node1" presStyleIdx="9" presStyleCnt="11" custScaleX="156793">
        <dgm:presLayoutVars>
          <dgm:bulletEnabled val="1"/>
        </dgm:presLayoutVars>
      </dgm:prSet>
      <dgm:spPr/>
    </dgm:pt>
    <dgm:pt modelId="{2ED5D708-2C93-6E4A-A822-5DCBE5075C0B}" type="pres">
      <dgm:prSet presAssocID="{006F4E61-B727-2341-8D56-613F75DD45C7}" presName="sibTrans" presStyleLbl="bgSibTrans2D1" presStyleIdx="9" presStyleCnt="10"/>
      <dgm:spPr/>
    </dgm:pt>
    <dgm:pt modelId="{94C919D3-90FD-C944-B999-4B16C55A0004}" type="pres">
      <dgm:prSet presAssocID="{96A2A893-ED48-CA47-9639-DCF74F0BCF1E}" presName="compNode" presStyleCnt="0"/>
      <dgm:spPr/>
    </dgm:pt>
    <dgm:pt modelId="{ABB90FD1-74F3-B149-BB72-489015FDD6B2}" type="pres">
      <dgm:prSet presAssocID="{96A2A893-ED48-CA47-9639-DCF74F0BCF1E}" presName="dummyConnPt" presStyleCnt="0"/>
      <dgm:spPr/>
    </dgm:pt>
    <dgm:pt modelId="{525A772B-E4C0-F742-B87A-AF502F4A13EB}" type="pres">
      <dgm:prSet presAssocID="{96A2A893-ED48-CA47-9639-DCF74F0BCF1E}" presName="node" presStyleLbl="node1" presStyleIdx="10" presStyleCnt="11" custScaleX="156793">
        <dgm:presLayoutVars>
          <dgm:bulletEnabled val="1"/>
        </dgm:presLayoutVars>
      </dgm:prSet>
      <dgm:spPr/>
    </dgm:pt>
  </dgm:ptLst>
  <dgm:cxnLst>
    <dgm:cxn modelId="{A0E3A804-4EA3-A547-A640-4F03BAD580E2}" srcId="{2F248902-7BD5-3148-B4C2-014331D40699}" destId="{BC80B477-544C-3348-BC20-6EEBC64D881E}" srcOrd="4" destOrd="0" parTransId="{588EF5E8-712A-F547-97CF-51A6A0FB48A2}" sibTransId="{35C61559-7ED1-6F47-AD63-BFD2082F7D6B}"/>
    <dgm:cxn modelId="{B9DCC90F-3785-A44C-9893-6004D679B9DB}" type="presOf" srcId="{763F04FE-A126-EE46-B1D6-58771E1C0F33}" destId="{0A6D6961-4598-034F-BAFB-AF122C242126}" srcOrd="0" destOrd="0" presId="urn:microsoft.com/office/officeart/2005/8/layout/bProcess4"/>
    <dgm:cxn modelId="{E04FB71D-E179-A943-98EE-7089CEA93DAE}" srcId="{2F248902-7BD5-3148-B4C2-014331D40699}" destId="{50F4C315-822E-C14D-A01A-11FFBE20E5DA}" srcOrd="5" destOrd="0" parTransId="{B9A6E4EA-5B19-0744-9BE9-62B4816475BE}" sibTransId="{69CE903F-18BD-DE49-98C6-A20CC1382A2D}"/>
    <dgm:cxn modelId="{80A89E24-3D1D-544F-80B2-B41CA535FBDB}" srcId="{2F248902-7BD5-3148-B4C2-014331D40699}" destId="{763F04FE-A126-EE46-B1D6-58771E1C0F33}" srcOrd="7" destOrd="0" parTransId="{B9C364FE-C891-5F49-8C60-4EC48F5ACC4F}" sibTransId="{79236BF4-508A-594B-A77F-838691F9263E}"/>
    <dgm:cxn modelId="{7365B52E-685D-F048-BE64-75E747FB4D25}" type="presOf" srcId="{F6F65296-728A-9A4C-8391-16651089484C}" destId="{9E31DA96-C0EB-9B42-A9B9-95AF0BCE3F77}" srcOrd="0" destOrd="0" presId="urn:microsoft.com/office/officeart/2005/8/layout/bProcess4"/>
    <dgm:cxn modelId="{2522473A-97C9-1E49-A095-9F9E649F4217}" type="presOf" srcId="{79236BF4-508A-594B-A77F-838691F9263E}" destId="{E98D9E16-C451-F744-A451-A41A88D0B2CF}" srcOrd="0" destOrd="0" presId="urn:microsoft.com/office/officeart/2005/8/layout/bProcess4"/>
    <dgm:cxn modelId="{4D588E3E-3380-1643-8299-64395E50E47E}" type="presOf" srcId="{50F4C315-822E-C14D-A01A-11FFBE20E5DA}" destId="{5660F4B6-F2B5-ED4B-A6E9-06BE838E9D1A}" srcOrd="0" destOrd="0" presId="urn:microsoft.com/office/officeart/2005/8/layout/bProcess4"/>
    <dgm:cxn modelId="{B6F6E96B-A68E-7C4A-B0F7-B6107E657F7F}" type="presOf" srcId="{EC7630C1-4B5A-E947-A7DC-9C8BCA3D6D77}" destId="{A7802A20-3087-B349-B738-C2E4D4B27A9D}" srcOrd="0" destOrd="0" presId="urn:microsoft.com/office/officeart/2005/8/layout/bProcess4"/>
    <dgm:cxn modelId="{1C5B3B4E-874C-5140-ADE4-28F2CFBE9040}" srcId="{2F248902-7BD5-3148-B4C2-014331D40699}" destId="{745DFC00-1C8D-D244-BFE5-D70C1C412DC7}" srcOrd="1" destOrd="0" parTransId="{70B65FCD-BC30-6A41-9B25-18F3372746FC}" sibTransId="{D8F2E73F-F9BA-6E48-BB40-F34C1E3CC8BF}"/>
    <dgm:cxn modelId="{4EE4566E-2AEB-AD4C-9428-629B81153D91}" type="presOf" srcId="{043B1159-D609-7D45-858E-6C01550C915F}" destId="{4A7A796B-0778-A645-B919-4CEB45C36595}" srcOrd="0" destOrd="0" presId="urn:microsoft.com/office/officeart/2005/8/layout/bProcess4"/>
    <dgm:cxn modelId="{43280776-6328-754C-8388-D7FF743CE52C}" type="presOf" srcId="{D8F2E73F-F9BA-6E48-BB40-F34C1E3CC8BF}" destId="{E024F727-F666-E94D-8A3A-116ED295BF15}" srcOrd="0" destOrd="0" presId="urn:microsoft.com/office/officeart/2005/8/layout/bProcess4"/>
    <dgm:cxn modelId="{2F7D8277-90A8-C84D-9CB0-DB77453E287B}" type="presOf" srcId="{25F1FCB8-F8BA-6543-A6B8-DF890D05953B}" destId="{75973BEA-88EB-8345-B213-182AF06791E2}" srcOrd="0" destOrd="0" presId="urn:microsoft.com/office/officeart/2005/8/layout/bProcess4"/>
    <dgm:cxn modelId="{455A007D-8F49-7F4D-B4B5-AE4E8C8D6D8D}" type="presOf" srcId="{854A1911-5CD1-F44A-9B03-575C74917ECF}" destId="{FF4CA5D2-E22D-4B4D-86D4-00AAC37F529B}" srcOrd="0" destOrd="0" presId="urn:microsoft.com/office/officeart/2005/8/layout/bProcess4"/>
    <dgm:cxn modelId="{1CA1C084-3D31-F445-8D94-8730B7872B82}" type="presOf" srcId="{5F596277-1542-8C43-B551-7A5719A342AB}" destId="{28E65F0F-B565-AA49-A2C0-E0A56B61B8A8}" srcOrd="0" destOrd="0" presId="urn:microsoft.com/office/officeart/2005/8/layout/bProcess4"/>
    <dgm:cxn modelId="{2C548792-9927-9A48-8DFD-2A4EEB089D5F}" type="presOf" srcId="{745DFC00-1C8D-D244-BFE5-D70C1C412DC7}" destId="{4EF68F23-E0F4-154B-8475-D424EC69F902}" srcOrd="0" destOrd="0" presId="urn:microsoft.com/office/officeart/2005/8/layout/bProcess4"/>
    <dgm:cxn modelId="{41BDA492-4576-A84E-8EAB-4B047A707599}" srcId="{2F248902-7BD5-3148-B4C2-014331D40699}" destId="{5F596277-1542-8C43-B551-7A5719A342AB}" srcOrd="3" destOrd="0" parTransId="{19C60184-1B1E-8F44-BDC1-AD5FD6941AA8}" sibTransId="{EC7630C1-4B5A-E947-A7DC-9C8BCA3D6D77}"/>
    <dgm:cxn modelId="{ED55AB9F-001C-1847-95E8-CF4DE682EDBB}" srcId="{2F248902-7BD5-3148-B4C2-014331D40699}" destId="{F6F65296-728A-9A4C-8391-16651089484C}" srcOrd="0" destOrd="0" parTransId="{B1B2092B-B1A2-FF46-ADCB-0ABBD35B6CE1}" sibTransId="{178CC3C7-8718-7C46-83BF-BA21201B5497}"/>
    <dgm:cxn modelId="{80AC0EA1-5C05-3248-9F5D-C16B91C99D29}" type="presOf" srcId="{BC80B477-544C-3348-BC20-6EEBC64D881E}" destId="{DA69C6B3-A0CC-E54F-BB8D-96A0B54FE547}" srcOrd="0" destOrd="0" presId="urn:microsoft.com/office/officeart/2005/8/layout/bProcess4"/>
    <dgm:cxn modelId="{5A4A28A3-C635-CB48-ACD1-468CE1D92211}" type="presOf" srcId="{5FAE7B24-9862-0D40-88F9-68DCD286ABC7}" destId="{E586E1BF-5225-B441-801E-2613BBA3F193}" srcOrd="0" destOrd="0" presId="urn:microsoft.com/office/officeart/2005/8/layout/bProcess4"/>
    <dgm:cxn modelId="{ECC2B4A4-59D0-EF41-A9D9-AF0347A9986B}" type="presOf" srcId="{76AA2B9F-2AF9-174F-AC01-9CCE06292E6C}" destId="{9551B60B-1C1C-C04B-B185-A98B8305B47A}" srcOrd="0" destOrd="0" presId="urn:microsoft.com/office/officeart/2005/8/layout/bProcess4"/>
    <dgm:cxn modelId="{C8E85CAB-EDA1-844F-88E6-CEA6F821FABA}" type="presOf" srcId="{69CE903F-18BD-DE49-98C6-A20CC1382A2D}" destId="{574E5D14-C5B9-1645-A2FB-069868F15635}" srcOrd="0" destOrd="0" presId="urn:microsoft.com/office/officeart/2005/8/layout/bProcess4"/>
    <dgm:cxn modelId="{806176B2-BCBD-0A44-8E59-94CACBCE5ECF}" srcId="{2F248902-7BD5-3148-B4C2-014331D40699}" destId="{15F8E70B-BBCC-F843-813D-781D3144F6EB}" srcOrd="6" destOrd="0" parTransId="{F033CE56-63C3-E74F-8D99-D37F28E2925D}" sibTransId="{76AA2B9F-2AF9-174F-AC01-9CCE06292E6C}"/>
    <dgm:cxn modelId="{D641D4BC-EA7D-6E4D-B15E-84CF2F7431E2}" srcId="{2F248902-7BD5-3148-B4C2-014331D40699}" destId="{96A2A893-ED48-CA47-9639-DCF74F0BCF1E}" srcOrd="10" destOrd="0" parTransId="{4CE50F3E-80AB-FE49-87C8-7AD29775AC74}" sibTransId="{B68D8CEF-3EF8-7846-B484-3CEE3730B917}"/>
    <dgm:cxn modelId="{952E6BCD-09DE-1740-8F90-5C1FE331CEC1}" type="presOf" srcId="{006F4E61-B727-2341-8D56-613F75DD45C7}" destId="{2ED5D708-2C93-6E4A-A822-5DCBE5075C0B}" srcOrd="0" destOrd="0" presId="urn:microsoft.com/office/officeart/2005/8/layout/bProcess4"/>
    <dgm:cxn modelId="{2C18F7D0-5636-9A47-8FB6-FA4B1831E2BF}" type="presOf" srcId="{178CC3C7-8718-7C46-83BF-BA21201B5497}" destId="{57A6CDB6-D9A2-0345-BC7D-A719E5CD0930}" srcOrd="0" destOrd="0" presId="urn:microsoft.com/office/officeart/2005/8/layout/bProcess4"/>
    <dgm:cxn modelId="{244EE6DA-6B44-CD4C-90CB-AA9BADFF0424}" srcId="{2F248902-7BD5-3148-B4C2-014331D40699}" destId="{AFE8D8F1-0D9A-EF49-BAE3-61646AFC06D2}" srcOrd="2" destOrd="0" parTransId="{C2ED0263-8CEE-734C-B812-A8D383481759}" sibTransId="{25F1FCB8-F8BA-6543-A6B8-DF890D05953B}"/>
    <dgm:cxn modelId="{1B5557E1-4441-A741-A992-6BB43931BD05}" type="presOf" srcId="{96A2A893-ED48-CA47-9639-DCF74F0BCF1E}" destId="{525A772B-E4C0-F742-B87A-AF502F4A13EB}" srcOrd="0" destOrd="0" presId="urn:microsoft.com/office/officeart/2005/8/layout/bProcess4"/>
    <dgm:cxn modelId="{322A99E3-2303-854C-90AF-44555FB0CF03}" srcId="{2F248902-7BD5-3148-B4C2-014331D40699}" destId="{5FAE7B24-9862-0D40-88F9-68DCD286ABC7}" srcOrd="9" destOrd="0" parTransId="{D37F6C10-C68D-154F-8536-60BE6AA22294}" sibTransId="{006F4E61-B727-2341-8D56-613F75DD45C7}"/>
    <dgm:cxn modelId="{61DDA0E8-2B1B-E145-9680-EA5971EF86AF}" type="presOf" srcId="{2F248902-7BD5-3148-B4C2-014331D40699}" destId="{DBD2667A-8D6F-1F4C-AB77-B10453B100CD}" srcOrd="0" destOrd="0" presId="urn:microsoft.com/office/officeart/2005/8/layout/bProcess4"/>
    <dgm:cxn modelId="{2061EDF6-F39D-EC4E-B199-E7811716A1CE}" srcId="{2F248902-7BD5-3148-B4C2-014331D40699}" destId="{043B1159-D609-7D45-858E-6C01550C915F}" srcOrd="8" destOrd="0" parTransId="{C8DFCED0-F826-E747-9C7F-45BA937D6F0E}" sibTransId="{854A1911-5CD1-F44A-9B03-575C74917ECF}"/>
    <dgm:cxn modelId="{032EBCF8-D51C-204E-9C17-9B3AFF702509}" type="presOf" srcId="{AFE8D8F1-0D9A-EF49-BAE3-61646AFC06D2}" destId="{470BA1F2-73BC-424C-A91C-BE0CB80FCAC9}" srcOrd="0" destOrd="0" presId="urn:microsoft.com/office/officeart/2005/8/layout/bProcess4"/>
    <dgm:cxn modelId="{66FB51F9-F5D9-3440-B3BA-5E09FAD9042F}" type="presOf" srcId="{15F8E70B-BBCC-F843-813D-781D3144F6EB}" destId="{9878008D-20C7-3040-BF58-E3D97E70CBD4}" srcOrd="0" destOrd="0" presId="urn:microsoft.com/office/officeart/2005/8/layout/bProcess4"/>
    <dgm:cxn modelId="{2FF783F9-87DA-3749-AE32-97A80F238454}" type="presOf" srcId="{35C61559-7ED1-6F47-AD63-BFD2082F7D6B}" destId="{F8223C17-49C2-FD4C-8AF9-3B109C397051}" srcOrd="0" destOrd="0" presId="urn:microsoft.com/office/officeart/2005/8/layout/bProcess4"/>
    <dgm:cxn modelId="{232FDF42-4BC0-D845-9987-157E6180E29A}" type="presParOf" srcId="{DBD2667A-8D6F-1F4C-AB77-B10453B100CD}" destId="{450F6703-C337-E748-A153-2E81BA12909F}" srcOrd="0" destOrd="0" presId="urn:microsoft.com/office/officeart/2005/8/layout/bProcess4"/>
    <dgm:cxn modelId="{719870B2-A8B2-924B-88D1-3CF58B2A4529}" type="presParOf" srcId="{450F6703-C337-E748-A153-2E81BA12909F}" destId="{4537D250-5EDB-FD48-A7A6-92692D0B923C}" srcOrd="0" destOrd="0" presId="urn:microsoft.com/office/officeart/2005/8/layout/bProcess4"/>
    <dgm:cxn modelId="{7E64AC7D-5EF4-EE47-BEAA-9636D5E8AAFA}" type="presParOf" srcId="{450F6703-C337-E748-A153-2E81BA12909F}" destId="{9E31DA96-C0EB-9B42-A9B9-95AF0BCE3F77}" srcOrd="1" destOrd="0" presId="urn:microsoft.com/office/officeart/2005/8/layout/bProcess4"/>
    <dgm:cxn modelId="{D2D478CA-9021-7744-8517-40BD88696E73}" type="presParOf" srcId="{DBD2667A-8D6F-1F4C-AB77-B10453B100CD}" destId="{57A6CDB6-D9A2-0345-BC7D-A719E5CD0930}" srcOrd="1" destOrd="0" presId="urn:microsoft.com/office/officeart/2005/8/layout/bProcess4"/>
    <dgm:cxn modelId="{48807EDA-4A66-DC43-9654-036B02CF9F7A}" type="presParOf" srcId="{DBD2667A-8D6F-1F4C-AB77-B10453B100CD}" destId="{262F53D6-527B-934F-AD27-250CFC67AEA8}" srcOrd="2" destOrd="0" presId="urn:microsoft.com/office/officeart/2005/8/layout/bProcess4"/>
    <dgm:cxn modelId="{42B52F19-55A4-2C4B-955C-FEC756D0DCD0}" type="presParOf" srcId="{262F53D6-527B-934F-AD27-250CFC67AEA8}" destId="{587FF1F0-CF9B-C346-9C60-712CC4247CD5}" srcOrd="0" destOrd="0" presId="urn:microsoft.com/office/officeart/2005/8/layout/bProcess4"/>
    <dgm:cxn modelId="{8801D3DD-6C1F-B149-950E-771774B00B47}" type="presParOf" srcId="{262F53D6-527B-934F-AD27-250CFC67AEA8}" destId="{4EF68F23-E0F4-154B-8475-D424EC69F902}" srcOrd="1" destOrd="0" presId="urn:microsoft.com/office/officeart/2005/8/layout/bProcess4"/>
    <dgm:cxn modelId="{01E22BF3-F89D-3E4B-BBD5-D3BF33C5A5D1}" type="presParOf" srcId="{DBD2667A-8D6F-1F4C-AB77-B10453B100CD}" destId="{E024F727-F666-E94D-8A3A-116ED295BF15}" srcOrd="3" destOrd="0" presId="urn:microsoft.com/office/officeart/2005/8/layout/bProcess4"/>
    <dgm:cxn modelId="{E78B53A4-AC84-4D4F-9622-5571619C2E42}" type="presParOf" srcId="{DBD2667A-8D6F-1F4C-AB77-B10453B100CD}" destId="{B319CD09-2202-7A47-85C3-104DBC14E431}" srcOrd="4" destOrd="0" presId="urn:microsoft.com/office/officeart/2005/8/layout/bProcess4"/>
    <dgm:cxn modelId="{1B7B95BA-AFC5-AE45-B412-F8E322E360A0}" type="presParOf" srcId="{B319CD09-2202-7A47-85C3-104DBC14E431}" destId="{DCC8D8DF-73D2-BA41-94F6-F408879427D3}" srcOrd="0" destOrd="0" presId="urn:microsoft.com/office/officeart/2005/8/layout/bProcess4"/>
    <dgm:cxn modelId="{55D9898B-2F31-E841-8154-6E38F810DC4A}" type="presParOf" srcId="{B319CD09-2202-7A47-85C3-104DBC14E431}" destId="{470BA1F2-73BC-424C-A91C-BE0CB80FCAC9}" srcOrd="1" destOrd="0" presId="urn:microsoft.com/office/officeart/2005/8/layout/bProcess4"/>
    <dgm:cxn modelId="{D150A97E-A6FB-8E4F-B4B7-73DA7E8F12DE}" type="presParOf" srcId="{DBD2667A-8D6F-1F4C-AB77-B10453B100CD}" destId="{75973BEA-88EB-8345-B213-182AF06791E2}" srcOrd="5" destOrd="0" presId="urn:microsoft.com/office/officeart/2005/8/layout/bProcess4"/>
    <dgm:cxn modelId="{32DE7951-1EB1-E449-8A0D-0561B3C43EC4}" type="presParOf" srcId="{DBD2667A-8D6F-1F4C-AB77-B10453B100CD}" destId="{4F643E40-2366-1046-B5B2-86761041DAB8}" srcOrd="6" destOrd="0" presId="urn:microsoft.com/office/officeart/2005/8/layout/bProcess4"/>
    <dgm:cxn modelId="{24EBA038-F5E1-584F-B491-8DE37B5B5C30}" type="presParOf" srcId="{4F643E40-2366-1046-B5B2-86761041DAB8}" destId="{35F542DB-8C5E-6A4C-B38F-B5DBA0BCF649}" srcOrd="0" destOrd="0" presId="urn:microsoft.com/office/officeart/2005/8/layout/bProcess4"/>
    <dgm:cxn modelId="{C410B363-8F8D-BF42-B679-C9510CB497D8}" type="presParOf" srcId="{4F643E40-2366-1046-B5B2-86761041DAB8}" destId="{28E65F0F-B565-AA49-A2C0-E0A56B61B8A8}" srcOrd="1" destOrd="0" presId="urn:microsoft.com/office/officeart/2005/8/layout/bProcess4"/>
    <dgm:cxn modelId="{CEF73C80-7174-594F-B0A5-0CA6FF62D701}" type="presParOf" srcId="{DBD2667A-8D6F-1F4C-AB77-B10453B100CD}" destId="{A7802A20-3087-B349-B738-C2E4D4B27A9D}" srcOrd="7" destOrd="0" presId="urn:microsoft.com/office/officeart/2005/8/layout/bProcess4"/>
    <dgm:cxn modelId="{1B1194CA-D59D-B541-ADBD-C957CF7E7CC0}" type="presParOf" srcId="{DBD2667A-8D6F-1F4C-AB77-B10453B100CD}" destId="{18E5FBBA-A8C1-8146-A5BC-1A5081713463}" srcOrd="8" destOrd="0" presId="urn:microsoft.com/office/officeart/2005/8/layout/bProcess4"/>
    <dgm:cxn modelId="{0929AC85-5DE1-3F42-B56D-23027B4795F1}" type="presParOf" srcId="{18E5FBBA-A8C1-8146-A5BC-1A5081713463}" destId="{4398E55A-8F66-704C-8983-769078A6C8B6}" srcOrd="0" destOrd="0" presId="urn:microsoft.com/office/officeart/2005/8/layout/bProcess4"/>
    <dgm:cxn modelId="{4FA153CD-62A9-1C42-9EAE-42B9D99FF5CE}" type="presParOf" srcId="{18E5FBBA-A8C1-8146-A5BC-1A5081713463}" destId="{DA69C6B3-A0CC-E54F-BB8D-96A0B54FE547}" srcOrd="1" destOrd="0" presId="urn:microsoft.com/office/officeart/2005/8/layout/bProcess4"/>
    <dgm:cxn modelId="{28A763B9-9BA3-614F-BE12-692FAAE10648}" type="presParOf" srcId="{DBD2667A-8D6F-1F4C-AB77-B10453B100CD}" destId="{F8223C17-49C2-FD4C-8AF9-3B109C397051}" srcOrd="9" destOrd="0" presId="urn:microsoft.com/office/officeart/2005/8/layout/bProcess4"/>
    <dgm:cxn modelId="{F78E6150-4CC5-5846-8832-D501365462CD}" type="presParOf" srcId="{DBD2667A-8D6F-1F4C-AB77-B10453B100CD}" destId="{D9EACF03-B81D-E24C-8EB6-5584CC31682E}" srcOrd="10" destOrd="0" presId="urn:microsoft.com/office/officeart/2005/8/layout/bProcess4"/>
    <dgm:cxn modelId="{37DC1E6C-0498-B14A-B66B-A69389351903}" type="presParOf" srcId="{D9EACF03-B81D-E24C-8EB6-5584CC31682E}" destId="{D0F5038A-948A-5C44-932F-24DACBDC724C}" srcOrd="0" destOrd="0" presId="urn:microsoft.com/office/officeart/2005/8/layout/bProcess4"/>
    <dgm:cxn modelId="{948D1CD9-98EA-D045-8675-3882B2143B41}" type="presParOf" srcId="{D9EACF03-B81D-E24C-8EB6-5584CC31682E}" destId="{5660F4B6-F2B5-ED4B-A6E9-06BE838E9D1A}" srcOrd="1" destOrd="0" presId="urn:microsoft.com/office/officeart/2005/8/layout/bProcess4"/>
    <dgm:cxn modelId="{C2F60004-10DC-7143-9227-6802D085E45C}" type="presParOf" srcId="{DBD2667A-8D6F-1F4C-AB77-B10453B100CD}" destId="{574E5D14-C5B9-1645-A2FB-069868F15635}" srcOrd="11" destOrd="0" presId="urn:microsoft.com/office/officeart/2005/8/layout/bProcess4"/>
    <dgm:cxn modelId="{906428E3-D69D-8440-A423-99AC5786F7B5}" type="presParOf" srcId="{DBD2667A-8D6F-1F4C-AB77-B10453B100CD}" destId="{F91C80C2-9CD3-2B4A-B17F-5584B64CC70C}" srcOrd="12" destOrd="0" presId="urn:microsoft.com/office/officeart/2005/8/layout/bProcess4"/>
    <dgm:cxn modelId="{C92A8496-B94F-6F49-B09C-50F3FBFE2612}" type="presParOf" srcId="{F91C80C2-9CD3-2B4A-B17F-5584B64CC70C}" destId="{D846EC55-6C84-384F-B66B-873B48FCA457}" srcOrd="0" destOrd="0" presId="urn:microsoft.com/office/officeart/2005/8/layout/bProcess4"/>
    <dgm:cxn modelId="{FF878999-1AA2-A644-B015-2484F1C0B24F}" type="presParOf" srcId="{F91C80C2-9CD3-2B4A-B17F-5584B64CC70C}" destId="{9878008D-20C7-3040-BF58-E3D97E70CBD4}" srcOrd="1" destOrd="0" presId="urn:microsoft.com/office/officeart/2005/8/layout/bProcess4"/>
    <dgm:cxn modelId="{7271A775-C621-FE4F-9C1B-63843F3A30EF}" type="presParOf" srcId="{DBD2667A-8D6F-1F4C-AB77-B10453B100CD}" destId="{9551B60B-1C1C-C04B-B185-A98B8305B47A}" srcOrd="13" destOrd="0" presId="urn:microsoft.com/office/officeart/2005/8/layout/bProcess4"/>
    <dgm:cxn modelId="{A8E277A0-7AC1-AF43-B70F-74733ED813FD}" type="presParOf" srcId="{DBD2667A-8D6F-1F4C-AB77-B10453B100CD}" destId="{BDFAB60A-3F3D-DB4B-9B6B-05AFEEBD79D5}" srcOrd="14" destOrd="0" presId="urn:microsoft.com/office/officeart/2005/8/layout/bProcess4"/>
    <dgm:cxn modelId="{73887A13-713B-8C4D-9956-F91F7B8A56C6}" type="presParOf" srcId="{BDFAB60A-3F3D-DB4B-9B6B-05AFEEBD79D5}" destId="{537867F5-E5EB-6B4F-913F-01ABB4BDAAC6}" srcOrd="0" destOrd="0" presId="urn:microsoft.com/office/officeart/2005/8/layout/bProcess4"/>
    <dgm:cxn modelId="{8CD9C266-C237-BA48-9590-3B3027FAB058}" type="presParOf" srcId="{BDFAB60A-3F3D-DB4B-9B6B-05AFEEBD79D5}" destId="{0A6D6961-4598-034F-BAFB-AF122C242126}" srcOrd="1" destOrd="0" presId="urn:microsoft.com/office/officeart/2005/8/layout/bProcess4"/>
    <dgm:cxn modelId="{E81D4DBD-9AB6-8649-A0F7-688FF6BE8E5B}" type="presParOf" srcId="{DBD2667A-8D6F-1F4C-AB77-B10453B100CD}" destId="{E98D9E16-C451-F744-A451-A41A88D0B2CF}" srcOrd="15" destOrd="0" presId="urn:microsoft.com/office/officeart/2005/8/layout/bProcess4"/>
    <dgm:cxn modelId="{F2BD3F60-814D-F94D-94D4-139A3FD2EA7E}" type="presParOf" srcId="{DBD2667A-8D6F-1F4C-AB77-B10453B100CD}" destId="{2301CF79-7DCE-6442-9710-D9C5EE9BA478}" srcOrd="16" destOrd="0" presId="urn:microsoft.com/office/officeart/2005/8/layout/bProcess4"/>
    <dgm:cxn modelId="{3211328A-423F-5748-8FC0-22991712024F}" type="presParOf" srcId="{2301CF79-7DCE-6442-9710-D9C5EE9BA478}" destId="{59E210F5-7353-1A4F-9379-924B5B0EED76}" srcOrd="0" destOrd="0" presId="urn:microsoft.com/office/officeart/2005/8/layout/bProcess4"/>
    <dgm:cxn modelId="{BD8608FF-93DB-004A-B6DE-636EE58196ED}" type="presParOf" srcId="{2301CF79-7DCE-6442-9710-D9C5EE9BA478}" destId="{4A7A796B-0778-A645-B919-4CEB45C36595}" srcOrd="1" destOrd="0" presId="urn:microsoft.com/office/officeart/2005/8/layout/bProcess4"/>
    <dgm:cxn modelId="{4ED76A86-CF0C-2D41-9503-94F74E38DE72}" type="presParOf" srcId="{DBD2667A-8D6F-1F4C-AB77-B10453B100CD}" destId="{FF4CA5D2-E22D-4B4D-86D4-00AAC37F529B}" srcOrd="17" destOrd="0" presId="urn:microsoft.com/office/officeart/2005/8/layout/bProcess4"/>
    <dgm:cxn modelId="{E5B2A952-69EE-C741-9818-664C13FE2FB9}" type="presParOf" srcId="{DBD2667A-8D6F-1F4C-AB77-B10453B100CD}" destId="{8F35C300-3CC0-F74B-8524-60751E627B68}" srcOrd="18" destOrd="0" presId="urn:microsoft.com/office/officeart/2005/8/layout/bProcess4"/>
    <dgm:cxn modelId="{B8F933AB-76DD-2D46-869E-4FB0431DA248}" type="presParOf" srcId="{8F35C300-3CC0-F74B-8524-60751E627B68}" destId="{5BCF4723-F7BC-904D-BC33-B67138DB8A12}" srcOrd="0" destOrd="0" presId="urn:microsoft.com/office/officeart/2005/8/layout/bProcess4"/>
    <dgm:cxn modelId="{F2DD557C-0597-2D41-8065-716370CCDCDF}" type="presParOf" srcId="{8F35C300-3CC0-F74B-8524-60751E627B68}" destId="{E586E1BF-5225-B441-801E-2613BBA3F193}" srcOrd="1" destOrd="0" presId="urn:microsoft.com/office/officeart/2005/8/layout/bProcess4"/>
    <dgm:cxn modelId="{4AA2A00F-746B-2D40-AAAC-4E3135874D5C}" type="presParOf" srcId="{DBD2667A-8D6F-1F4C-AB77-B10453B100CD}" destId="{2ED5D708-2C93-6E4A-A822-5DCBE5075C0B}" srcOrd="19" destOrd="0" presId="urn:microsoft.com/office/officeart/2005/8/layout/bProcess4"/>
    <dgm:cxn modelId="{6EC1057B-2724-DA49-87EB-1413D8B831F3}" type="presParOf" srcId="{DBD2667A-8D6F-1F4C-AB77-B10453B100CD}" destId="{94C919D3-90FD-C944-B999-4B16C55A0004}" srcOrd="20" destOrd="0" presId="urn:microsoft.com/office/officeart/2005/8/layout/bProcess4"/>
    <dgm:cxn modelId="{D9E8EFBC-CE6C-BC40-A3AB-9096E0743613}" type="presParOf" srcId="{94C919D3-90FD-C944-B999-4B16C55A0004}" destId="{ABB90FD1-74F3-B149-BB72-489015FDD6B2}" srcOrd="0" destOrd="0" presId="urn:microsoft.com/office/officeart/2005/8/layout/bProcess4"/>
    <dgm:cxn modelId="{13A59DA1-5A2C-C342-91B0-467273A1CB87}" type="presParOf" srcId="{94C919D3-90FD-C944-B999-4B16C55A0004}" destId="{525A772B-E4C0-F742-B87A-AF502F4A13EB}"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6CDB6-D9A2-0345-BC7D-A719E5CD0930}">
      <dsp:nvSpPr>
        <dsp:cNvPr id="0" name=""/>
        <dsp:cNvSpPr/>
      </dsp:nvSpPr>
      <dsp:spPr>
        <a:xfrm rot="5400000">
          <a:off x="935162" y="892021"/>
          <a:ext cx="1395209" cy="168126"/>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31DA96-C0EB-9B42-A9B9-95AF0BCE3F77}">
      <dsp:nvSpPr>
        <dsp:cNvPr id="0" name=""/>
        <dsp:cNvSpPr/>
      </dsp:nvSpPr>
      <dsp:spPr>
        <a:xfrm>
          <a:off x="627764" y="1764"/>
          <a:ext cx="3125004" cy="112084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1. Strengthen policy, regulatory and institutional frameworks to prevent future crises</a:t>
          </a:r>
        </a:p>
      </dsp:txBody>
      <dsp:txXfrm>
        <a:off x="660592" y="34592"/>
        <a:ext cx="3059348" cy="1055187"/>
      </dsp:txXfrm>
    </dsp:sp>
    <dsp:sp modelId="{E024F727-F666-E94D-8A3A-116ED295BF15}">
      <dsp:nvSpPr>
        <dsp:cNvPr id="0" name=""/>
        <dsp:cNvSpPr/>
      </dsp:nvSpPr>
      <dsp:spPr>
        <a:xfrm rot="5400000">
          <a:off x="935162" y="2293075"/>
          <a:ext cx="1395209" cy="168126"/>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F68F23-E0F4-154B-8475-D424EC69F902}">
      <dsp:nvSpPr>
        <dsp:cNvPr id="0" name=""/>
        <dsp:cNvSpPr/>
      </dsp:nvSpPr>
      <dsp:spPr>
        <a:xfrm>
          <a:off x="711108" y="1402818"/>
          <a:ext cx="2958316" cy="11208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2. Stimulate supportive fiscal measures and disable harmful ones</a:t>
          </a:r>
        </a:p>
      </dsp:txBody>
      <dsp:txXfrm>
        <a:off x="743936" y="1435646"/>
        <a:ext cx="2892660" cy="1055187"/>
      </dsp:txXfrm>
    </dsp:sp>
    <dsp:sp modelId="{75973BEA-88EB-8345-B213-182AF06791E2}">
      <dsp:nvSpPr>
        <dsp:cNvPr id="0" name=""/>
        <dsp:cNvSpPr/>
      </dsp:nvSpPr>
      <dsp:spPr>
        <a:xfrm rot="5400000">
          <a:off x="935162" y="3694129"/>
          <a:ext cx="1395209" cy="168126"/>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0BA1F2-73BC-424C-A91C-BE0CB80FCAC9}">
      <dsp:nvSpPr>
        <dsp:cNvPr id="0" name=""/>
        <dsp:cNvSpPr/>
      </dsp:nvSpPr>
      <dsp:spPr>
        <a:xfrm>
          <a:off x="711108" y="2803872"/>
          <a:ext cx="2958316" cy="1120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3. Support investment and finance for sustainable tourism practices</a:t>
          </a:r>
        </a:p>
      </dsp:txBody>
      <dsp:txXfrm>
        <a:off x="743936" y="2836700"/>
        <a:ext cx="2892660" cy="1055187"/>
      </dsp:txXfrm>
    </dsp:sp>
    <dsp:sp modelId="{A7802A20-3087-B349-B738-C2E4D4B27A9D}">
      <dsp:nvSpPr>
        <dsp:cNvPr id="0" name=""/>
        <dsp:cNvSpPr/>
      </dsp:nvSpPr>
      <dsp:spPr>
        <a:xfrm>
          <a:off x="1637264" y="4394656"/>
          <a:ext cx="3611716" cy="168126"/>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E65F0F-B565-AA49-A2C0-E0A56B61B8A8}">
      <dsp:nvSpPr>
        <dsp:cNvPr id="0" name=""/>
        <dsp:cNvSpPr/>
      </dsp:nvSpPr>
      <dsp:spPr>
        <a:xfrm>
          <a:off x="752775" y="4204926"/>
          <a:ext cx="2874981" cy="112084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4. Accelerate sustainable infrastructure and retrofitting towards Net Zero, and resource efficient operations</a:t>
          </a:r>
        </a:p>
      </dsp:txBody>
      <dsp:txXfrm>
        <a:off x="785603" y="4237754"/>
        <a:ext cx="2809325" cy="1055187"/>
      </dsp:txXfrm>
    </dsp:sp>
    <dsp:sp modelId="{F8223C17-49C2-FD4C-8AF9-3B109C397051}">
      <dsp:nvSpPr>
        <dsp:cNvPr id="0" name=""/>
        <dsp:cNvSpPr/>
      </dsp:nvSpPr>
      <dsp:spPr>
        <a:xfrm rot="16200000">
          <a:off x="4555859" y="3694129"/>
          <a:ext cx="1395209" cy="168126"/>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69C6B3-A0CC-E54F-BB8D-96A0B54FE547}">
      <dsp:nvSpPr>
        <dsp:cNvPr id="0" name=""/>
        <dsp:cNvSpPr/>
      </dsp:nvSpPr>
      <dsp:spPr>
        <a:xfrm>
          <a:off x="4378012" y="4204926"/>
          <a:ext cx="2865902" cy="112084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8. Establish Measurement, Reporting and Verification (MVR) systems</a:t>
          </a:r>
        </a:p>
      </dsp:txBody>
      <dsp:txXfrm>
        <a:off x="4410840" y="4237754"/>
        <a:ext cx="2800246" cy="1055187"/>
      </dsp:txXfrm>
    </dsp:sp>
    <dsp:sp modelId="{574E5D14-C5B9-1645-A2FB-069868F15635}">
      <dsp:nvSpPr>
        <dsp:cNvPr id="0" name=""/>
        <dsp:cNvSpPr/>
      </dsp:nvSpPr>
      <dsp:spPr>
        <a:xfrm rot="16200000">
          <a:off x="4555859" y="2293075"/>
          <a:ext cx="1395209" cy="168126"/>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60F4B6-F2B5-ED4B-A6E9-06BE838E9D1A}">
      <dsp:nvSpPr>
        <dsp:cNvPr id="0" name=""/>
        <dsp:cNvSpPr/>
      </dsp:nvSpPr>
      <dsp:spPr>
        <a:xfrm>
          <a:off x="4378012" y="2803872"/>
          <a:ext cx="2865902" cy="112084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7. Engage with tourism stakeholders and partners, and build their capacity to participate effectively</a:t>
          </a:r>
        </a:p>
      </dsp:txBody>
      <dsp:txXfrm>
        <a:off x="4410840" y="2836700"/>
        <a:ext cx="2800246" cy="1055187"/>
      </dsp:txXfrm>
    </dsp:sp>
    <dsp:sp modelId="{9551B60B-1C1C-C04B-B185-A98B8305B47A}">
      <dsp:nvSpPr>
        <dsp:cNvPr id="0" name=""/>
        <dsp:cNvSpPr/>
      </dsp:nvSpPr>
      <dsp:spPr>
        <a:xfrm rot="16200000">
          <a:off x="4555859" y="892021"/>
          <a:ext cx="1395209" cy="168126"/>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78008D-20C7-3040-BF58-E3D97E70CBD4}">
      <dsp:nvSpPr>
        <dsp:cNvPr id="0" name=""/>
        <dsp:cNvSpPr/>
      </dsp:nvSpPr>
      <dsp:spPr>
        <a:xfrm>
          <a:off x="4419679" y="1402818"/>
          <a:ext cx="2782567" cy="11208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6. Adopt digital, circular and technology solutions</a:t>
          </a:r>
        </a:p>
      </dsp:txBody>
      <dsp:txXfrm>
        <a:off x="4452507" y="1435646"/>
        <a:ext cx="2716911" cy="1055187"/>
      </dsp:txXfrm>
    </dsp:sp>
    <dsp:sp modelId="{E98D9E16-C451-F744-A451-A41A88D0B2CF}">
      <dsp:nvSpPr>
        <dsp:cNvPr id="0" name=""/>
        <dsp:cNvSpPr/>
      </dsp:nvSpPr>
      <dsp:spPr>
        <a:xfrm>
          <a:off x="5257975" y="191494"/>
          <a:ext cx="3553615" cy="168126"/>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6D6961-4598-034F-BAFB-AF122C242126}">
      <dsp:nvSpPr>
        <dsp:cNvPr id="0" name=""/>
        <dsp:cNvSpPr/>
      </dsp:nvSpPr>
      <dsp:spPr>
        <a:xfrm>
          <a:off x="4369232" y="1764"/>
          <a:ext cx="2883462" cy="1120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5. Adopt sustainable procurement and consumer information tools, including sustainability standards and voluntary certification schemes </a:t>
          </a:r>
        </a:p>
      </dsp:txBody>
      <dsp:txXfrm>
        <a:off x="4402060" y="34592"/>
        <a:ext cx="2817806" cy="1055187"/>
      </dsp:txXfrm>
    </dsp:sp>
    <dsp:sp modelId="{FF4CA5D2-E22D-4B4D-86D4-00AAC37F529B}">
      <dsp:nvSpPr>
        <dsp:cNvPr id="0" name=""/>
        <dsp:cNvSpPr/>
      </dsp:nvSpPr>
      <dsp:spPr>
        <a:xfrm rot="5400000">
          <a:off x="8118693" y="892021"/>
          <a:ext cx="1395209" cy="168126"/>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7A796B-0778-A645-B919-4CEB45C36595}">
      <dsp:nvSpPr>
        <dsp:cNvPr id="0" name=""/>
        <dsp:cNvSpPr/>
      </dsp:nvSpPr>
      <dsp:spPr>
        <a:xfrm>
          <a:off x="7869158" y="1764"/>
          <a:ext cx="3009277" cy="112084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9. Support vulnerable groups, including women, youth and migrants</a:t>
          </a:r>
        </a:p>
      </dsp:txBody>
      <dsp:txXfrm>
        <a:off x="7901986" y="34592"/>
        <a:ext cx="2943621" cy="1055187"/>
      </dsp:txXfrm>
    </dsp:sp>
    <dsp:sp modelId="{2ED5D708-2C93-6E4A-A822-5DCBE5075C0B}">
      <dsp:nvSpPr>
        <dsp:cNvPr id="0" name=""/>
        <dsp:cNvSpPr/>
      </dsp:nvSpPr>
      <dsp:spPr>
        <a:xfrm rot="5400000">
          <a:off x="8118693" y="2293075"/>
          <a:ext cx="1395209" cy="168126"/>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86E1BF-5225-B441-801E-2613BBA3F193}">
      <dsp:nvSpPr>
        <dsp:cNvPr id="0" name=""/>
        <dsp:cNvSpPr/>
      </dsp:nvSpPr>
      <dsp:spPr>
        <a:xfrm>
          <a:off x="7909294" y="1402818"/>
          <a:ext cx="2929006" cy="112084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10. Invest in research to support science-based decision making in tourism</a:t>
          </a:r>
        </a:p>
      </dsp:txBody>
      <dsp:txXfrm>
        <a:off x="7942122" y="1435646"/>
        <a:ext cx="2863350" cy="1055187"/>
      </dsp:txXfrm>
    </dsp:sp>
    <dsp:sp modelId="{525A772B-E4C0-F742-B87A-AF502F4A13EB}">
      <dsp:nvSpPr>
        <dsp:cNvPr id="0" name=""/>
        <dsp:cNvSpPr/>
      </dsp:nvSpPr>
      <dsp:spPr>
        <a:xfrm>
          <a:off x="7909294" y="2803872"/>
          <a:ext cx="2929006" cy="112084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11. Develop partnerships for collaboration across the tourism value chain</a:t>
          </a:r>
        </a:p>
      </dsp:txBody>
      <dsp:txXfrm>
        <a:off x="7942122" y="2836700"/>
        <a:ext cx="2863350" cy="105518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2E9F2E-6C1A-4E23-ADF7-D24EF8EB5B3D}" type="datetimeFigureOut">
              <a:rPr lang="en-US" smtClean="0"/>
              <a:pPr/>
              <a:t>11/2/2021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A35773-48ED-4FDB-BB4A-3431B26C97A6}" type="slidenum">
              <a:rPr lang="en-US" smtClean="0"/>
              <a:pPr/>
              <a:t>‹#›</a:t>
            </a:fld>
            <a:endParaRPr lang="en-US"/>
          </a:p>
        </p:txBody>
      </p:sp>
    </p:spTree>
    <p:extLst>
      <p:ext uri="{BB962C8B-B14F-4D97-AF65-F5344CB8AC3E}">
        <p14:creationId xmlns:p14="http://schemas.microsoft.com/office/powerpoint/2010/main" val="35633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1FECD-26D8-4406-AA76-1D2DD6BD8253}" type="datetimeFigureOut">
              <a:rPr lang="en-US" smtClean="0"/>
              <a:pPr/>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D0C45-B984-46E8-A714-1E346E69F3DC}" type="slidenum">
              <a:rPr lang="en-US" smtClean="0"/>
              <a:pPr/>
              <a:t>‹#›</a:t>
            </a:fld>
            <a:endParaRPr lang="en-US"/>
          </a:p>
        </p:txBody>
      </p:sp>
    </p:spTree>
    <p:extLst>
      <p:ext uri="{BB962C8B-B14F-4D97-AF65-F5344CB8AC3E}">
        <p14:creationId xmlns:p14="http://schemas.microsoft.com/office/powerpoint/2010/main" val="2145494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I’d like to present key findings of UNEP research on transforming tourism in the pan European region, for a resilient and sustainable post-COVID world to give the context of our discussion on how we can transform tourism for a resilient and sustainable post-COVID world. </a:t>
            </a:r>
          </a:p>
        </p:txBody>
      </p:sp>
      <p:sp>
        <p:nvSpPr>
          <p:cNvPr id="4" name="Slide Number Placeholder 3"/>
          <p:cNvSpPr>
            <a:spLocks noGrp="1"/>
          </p:cNvSpPr>
          <p:nvPr>
            <p:ph type="sldNum" sz="quarter" idx="10"/>
          </p:nvPr>
        </p:nvSpPr>
        <p:spPr/>
        <p:txBody>
          <a:bodyPr/>
          <a:lstStyle/>
          <a:p>
            <a:fld id="{BF9D0C45-B984-46E8-A714-1E346E69F3DC}" type="slidenum">
              <a:rPr lang="en-US" smtClean="0"/>
              <a:pPr/>
              <a:t>1</a:t>
            </a:fld>
            <a:endParaRPr lang="en-US"/>
          </a:p>
        </p:txBody>
      </p:sp>
    </p:spTree>
    <p:extLst>
      <p:ext uri="{BB962C8B-B14F-4D97-AF65-F5344CB8AC3E}">
        <p14:creationId xmlns:p14="http://schemas.microsoft.com/office/powerpoint/2010/main" val="1451243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UNEP conducted a survey to understand the  environmental impacts of COVID-19 on the tourism sector in the pan-European Region in June 2021.  The online survey received 135 responses from people representing government, NGOs, tourism businesses, associations, and research institutions in 35 countries, although focused on a specific region. Key impacts identified and the relation with SDGs are highlighted in this slide, they range from increase challenges with waste management, including  increase use of single use plastics,  overcrowding in natural areas due to tourists behavioural changes. I will not enter in details on the each of the environmental impacts identified, the report will be launched in the next weeks. Next slide</a:t>
            </a:r>
            <a:endParaRPr lang="en-US" dirty="0"/>
          </a:p>
        </p:txBody>
      </p:sp>
      <p:sp>
        <p:nvSpPr>
          <p:cNvPr id="4" name="Slide Number Placeholder 3"/>
          <p:cNvSpPr>
            <a:spLocks noGrp="1"/>
          </p:cNvSpPr>
          <p:nvPr>
            <p:ph type="sldNum" sz="quarter" idx="5"/>
          </p:nvPr>
        </p:nvSpPr>
        <p:spPr/>
        <p:txBody>
          <a:bodyPr/>
          <a:lstStyle/>
          <a:p>
            <a:fld id="{BF9D0C45-B984-46E8-A714-1E346E69F3DC}" type="slidenum">
              <a:rPr lang="en-US" smtClean="0"/>
              <a:pPr/>
              <a:t>2</a:t>
            </a:fld>
            <a:endParaRPr lang="en-US"/>
          </a:p>
        </p:txBody>
      </p:sp>
    </p:spTree>
    <p:extLst>
      <p:ext uri="{BB962C8B-B14F-4D97-AF65-F5344CB8AC3E}">
        <p14:creationId xmlns:p14="http://schemas.microsoft.com/office/powerpoint/2010/main" val="2191241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But I will highlight the implication for sustainable tourism , as consumer research amid the pandemic suggests that we are in a watershed moment where the majority of travellers say that the pandemic has made them want to travel more sustainably in the future.­  Travellers are particularly concerned about excess waste, threats to local wildlife and natural habitats, overcrowding at popular sights and destinations, and greenhouse gas emissions.­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suggests we are at a critical tipping point to drive sustainable tourism in destinations and across the industry, and capitalise on the sustainability trend, and that we should take advantage of this pivotal moment to drive it into the mainstream.</a:t>
            </a:r>
            <a:r>
              <a:rPr lang="en-GB" dirty="0">
                <a:effectLst/>
              </a:rPr>
              <a:t> This switch to more sustainable tourism offers  will require finance and technical support from governments and private sector. </a:t>
            </a:r>
            <a:endParaRPr lang="en-US" dirty="0"/>
          </a:p>
        </p:txBody>
      </p:sp>
      <p:sp>
        <p:nvSpPr>
          <p:cNvPr id="4" name="Slide Number Placeholder 3"/>
          <p:cNvSpPr>
            <a:spLocks noGrp="1"/>
          </p:cNvSpPr>
          <p:nvPr>
            <p:ph type="sldNum" sz="quarter" idx="5"/>
          </p:nvPr>
        </p:nvSpPr>
        <p:spPr/>
        <p:txBody>
          <a:bodyPr/>
          <a:lstStyle/>
          <a:p>
            <a:fld id="{BF9D0C45-B984-46E8-A714-1E346E69F3DC}" type="slidenum">
              <a:rPr lang="en-US" smtClean="0"/>
              <a:pPr/>
              <a:t>3</a:t>
            </a:fld>
            <a:endParaRPr lang="en-US"/>
          </a:p>
        </p:txBody>
      </p:sp>
    </p:spTree>
    <p:extLst>
      <p:ext uri="{BB962C8B-B14F-4D97-AF65-F5344CB8AC3E}">
        <p14:creationId xmlns:p14="http://schemas.microsoft.com/office/powerpoint/2010/main" val="2914532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Across Europe, millions of Euros have been made available by governments and destination management organisations (DMO), in order to address sustainable tourism challenges.</a:t>
            </a:r>
            <a:r>
              <a:rPr lang="en-GB" dirty="0">
                <a:effectLst/>
              </a:rPr>
              <a:t> We know by now </a:t>
            </a:r>
            <a:r>
              <a:rPr lang="en-US" sz="1800" b="1" dirty="0">
                <a:solidFill>
                  <a:srgbClr val="000000"/>
                </a:solidFill>
                <a:effectLst/>
                <a:latin typeface="Calibri-Bold"/>
                <a:cs typeface="Calibri" panose="020F0502020204030204" pitchFamily="34" charset="0"/>
              </a:rPr>
              <a:t>t</a:t>
            </a:r>
            <a:r>
              <a:rPr lang="en-US" sz="1800" b="1" dirty="0">
                <a:solidFill>
                  <a:srgbClr val="000000"/>
                </a:solidFill>
                <a:effectLst/>
                <a:latin typeface="Calibri-Bold"/>
                <a:ea typeface="Times New Roman" panose="02020603050405020304" pitchFamily="18" charset="0"/>
                <a:cs typeface="Calibri" panose="020F0502020204030204" pitchFamily="34" charset="0"/>
              </a:rPr>
              <a:t>he opportunity for using COVID-19 fiscal rescue and recovery spending to stimulate the economy while fostering a low-carbon transformation has been missed in most countries so far. </a:t>
            </a:r>
            <a:r>
              <a:rPr lang="en-US" sz="1800" dirty="0">
                <a:solidFill>
                  <a:srgbClr val="000000"/>
                </a:solidFill>
                <a:effectLst/>
                <a:latin typeface="SymbolMT"/>
                <a:ea typeface="Times New Roman" panose="02020603050405020304" pitchFamily="18" charset="0"/>
                <a:cs typeface="Calibri" panose="020F0502020204030204" pitchFamily="34" charset="0"/>
              </a:rPr>
              <a:t> </a:t>
            </a:r>
            <a:r>
              <a:rPr lang="en-US" sz="1800" dirty="0">
                <a:solidFill>
                  <a:srgbClr val="000000"/>
                </a:solidFill>
                <a:effectLst/>
                <a:latin typeface="Calibri" panose="020F0502020204030204" pitchFamily="34" charset="0"/>
                <a:ea typeface="Times New Roman" panose="02020603050405020304" pitchFamily="18" charset="0"/>
              </a:rPr>
              <a:t>Only 17-19 per cent of total recovery investments to May 2021 are likely to reduce greenhouse gas emissions (USD 438 billion out of a total USD 2.28 trillion in recovery spending according to the Global Recovery Observatory).</a:t>
            </a:r>
            <a:r>
              <a:rPr lang="en-US" sz="1800" dirty="0">
                <a:solidFill>
                  <a:srgbClr val="000000"/>
                </a:solidFill>
                <a:effectLst/>
                <a:latin typeface="SymbolMT"/>
                <a:ea typeface="Times New Roman" panose="02020603050405020304" pitchFamily="18" charset="0"/>
                <a:cs typeface="Calibri" panose="020F0502020204030204" pitchFamily="34" charset="0"/>
              </a:rPr>
              <a:t> But survey respondents highlighted financial support is needed </a:t>
            </a:r>
            <a:r>
              <a:rPr lang="en-GB" sz="1200" kern="1200" dirty="0">
                <a:solidFill>
                  <a:schemeClr val="tx1"/>
                </a:solidFill>
                <a:effectLst/>
                <a:latin typeface="+mn-lt"/>
                <a:ea typeface="+mn-ea"/>
                <a:cs typeface="+mn-cs"/>
              </a:rPr>
              <a:t>  for capacity building for development new sustainable tourism practices and products;  and establishing mechanisms that ensure </a:t>
            </a:r>
            <a:r>
              <a:rPr lang="en-US" sz="1200" kern="1200" dirty="0">
                <a:solidFill>
                  <a:schemeClr val="tx1"/>
                </a:solidFill>
                <a:effectLst/>
                <a:latin typeface="+mn-lt"/>
                <a:ea typeface="+mn-ea"/>
                <a:cs typeface="+mn-cs"/>
              </a:rPr>
              <a:t>nature protection. </a:t>
            </a:r>
            <a:r>
              <a:rPr lang="en-US" sz="1800" dirty="0">
                <a:solidFill>
                  <a:srgbClr val="262626"/>
                </a:solidFill>
                <a:effectLst/>
                <a:latin typeface="Calibri" panose="020F0502020204030204" pitchFamily="34" charset="0"/>
                <a:ea typeface="Times New Roman" panose="02020603050405020304" pitchFamily="18" charset="0"/>
              </a:rPr>
              <a:t>Increasing sustainable finance and investment is needed to boost innovation, strengthen skills and support new initiatives across the tourism value chain. Investment support in training </a:t>
            </a:r>
            <a:r>
              <a:rPr lang="en-US" sz="1800" dirty="0" err="1">
                <a:solidFill>
                  <a:srgbClr val="262626"/>
                </a:solidFill>
                <a:effectLst/>
                <a:latin typeface="Calibri" panose="020F0502020204030204" pitchFamily="34" charset="0"/>
                <a:ea typeface="Times New Roman" panose="02020603050405020304" pitchFamily="18" charset="0"/>
              </a:rPr>
              <a:t>programmes</a:t>
            </a:r>
            <a:r>
              <a:rPr lang="en-US" sz="1800" dirty="0">
                <a:solidFill>
                  <a:srgbClr val="262626"/>
                </a:solidFill>
                <a:effectLst/>
                <a:latin typeface="Calibri" panose="020F0502020204030204" pitchFamily="34" charset="0"/>
                <a:ea typeface="Times New Roman" panose="02020603050405020304" pitchFamily="18" charset="0"/>
              </a:rPr>
              <a:t> and other business development is a necessary condition to the green transformation of micro, small and medium -sized enterprises.</a:t>
            </a:r>
            <a:endParaRPr lang="en-US" sz="1800" dirty="0">
              <a:solidFill>
                <a:srgbClr val="262626"/>
              </a:solidFill>
              <a:effectLst/>
              <a:latin typeface="Calibri" panose="020F0502020204030204" pitchFamily="34" charset="0"/>
              <a:ea typeface="Calibri" panose="020F050202020403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BF9D0C45-B984-46E8-A714-1E346E69F3DC}" type="slidenum">
              <a:rPr lang="en-US" smtClean="0"/>
              <a:pPr/>
              <a:t>4</a:t>
            </a:fld>
            <a:endParaRPr lang="en-US"/>
          </a:p>
        </p:txBody>
      </p:sp>
    </p:spTree>
    <p:extLst>
      <p:ext uri="{BB962C8B-B14F-4D97-AF65-F5344CB8AC3E}">
        <p14:creationId xmlns:p14="http://schemas.microsoft.com/office/powerpoint/2010/main" val="3155450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Eleven policy measures have been formulated from the literature and survey responses suggest the following proposals to support sustainable tourism in the future, and address increasing risks of natural disasters, climate change, and pandemics.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address </a:t>
            </a:r>
          </a:p>
          <a:p>
            <a:pPr marL="228600" indent="-228600">
              <a:buFont typeface="+mj-lt"/>
              <a:buAutoNum type="arabicPeriod"/>
            </a:pPr>
            <a:r>
              <a:rPr lang="en-GB" dirty="0"/>
              <a:t>Policy, regulatory and institutional frameworks </a:t>
            </a:r>
          </a:p>
          <a:p>
            <a:pPr marL="228600" indent="-228600">
              <a:buFont typeface="+mj-lt"/>
              <a:buAutoNum type="arabicPeriod"/>
            </a:pPr>
            <a:r>
              <a:rPr lang="en-GB" dirty="0">
                <a:solidFill>
                  <a:srgbClr val="5777CA"/>
                </a:solidFill>
              </a:rPr>
              <a:t>Supportive fiscal measures </a:t>
            </a:r>
          </a:p>
          <a:p>
            <a:pPr marL="228600" indent="-228600">
              <a:buFont typeface="+mj-lt"/>
              <a:buAutoNum type="arabicPeriod"/>
            </a:pPr>
            <a:r>
              <a:rPr lang="en-GB" dirty="0"/>
              <a:t>Investment and finance for sustainable tourism practice</a:t>
            </a:r>
          </a:p>
          <a:p>
            <a:pPr marL="228600" indent="-228600">
              <a:buFont typeface="+mj-lt"/>
              <a:buAutoNum type="arabicPeriod"/>
            </a:pPr>
            <a:r>
              <a:rPr lang="en-GB" dirty="0">
                <a:solidFill>
                  <a:srgbClr val="5777CA"/>
                </a:solidFill>
              </a:rPr>
              <a:t>sustainable infrastructure and retrofitting towards Net Zero</a:t>
            </a:r>
          </a:p>
          <a:p>
            <a:pPr marL="228600" indent="-228600">
              <a:buFont typeface="+mj-lt"/>
              <a:buAutoNum type="arabicPeriod"/>
            </a:pPr>
            <a:r>
              <a:rPr lang="en-GB" dirty="0"/>
              <a:t>Establish Measurement, Reporting and Verification (MVR) system</a:t>
            </a:r>
          </a:p>
          <a:p>
            <a:pPr marL="228600" indent="-228600">
              <a:buFont typeface="+mj-lt"/>
              <a:buAutoNum type="arabicPeriod"/>
            </a:pPr>
            <a:r>
              <a:rPr lang="en-GB" dirty="0">
                <a:solidFill>
                  <a:srgbClr val="5777CA"/>
                </a:solidFill>
              </a:rPr>
              <a:t>Stakeholder engagement and capacity building</a:t>
            </a:r>
          </a:p>
          <a:p>
            <a:pPr marL="228600" indent="-228600">
              <a:buFont typeface="+mj-lt"/>
              <a:buAutoNum type="arabicPeriod"/>
            </a:pPr>
            <a:r>
              <a:rPr lang="en-GB" dirty="0"/>
              <a:t>digital, circular and technology solutions</a:t>
            </a:r>
          </a:p>
          <a:p>
            <a:pPr marL="228600" indent="-228600">
              <a:buFont typeface="+mj-lt"/>
              <a:buAutoNum type="arabicPeriod"/>
            </a:pPr>
            <a:r>
              <a:rPr lang="en-GB" dirty="0">
                <a:solidFill>
                  <a:srgbClr val="5777CA"/>
                </a:solidFill>
              </a:rPr>
              <a:t>sustainable procurement</a:t>
            </a:r>
          </a:p>
          <a:p>
            <a:pPr marL="228600" indent="-228600">
              <a:buFont typeface="+mj-lt"/>
              <a:buAutoNum type="arabicPeriod"/>
            </a:pPr>
            <a:r>
              <a:rPr lang="en-GB" dirty="0"/>
              <a:t>Supporting vulnerable groups</a:t>
            </a:r>
          </a:p>
          <a:p>
            <a:pPr marL="228600" indent="-228600">
              <a:buFont typeface="+mj-lt"/>
              <a:buAutoNum type="arabicPeriod"/>
            </a:pPr>
            <a:r>
              <a:rPr lang="en-GB" dirty="0">
                <a:solidFill>
                  <a:srgbClr val="5777CA"/>
                </a:solidFill>
              </a:rPr>
              <a:t>Investment in research and </a:t>
            </a:r>
          </a:p>
          <a:p>
            <a:pPr marL="228600" indent="-228600">
              <a:buFont typeface="+mj-lt"/>
              <a:buAutoNum type="arabicPeriod"/>
            </a:pPr>
            <a:r>
              <a:rPr lang="en-GB" dirty="0"/>
              <a:t>Development of partnerships</a:t>
            </a:r>
          </a:p>
          <a:p>
            <a:endParaRPr lang="en-GB" sz="1200" kern="1200" dirty="0">
              <a:solidFill>
                <a:schemeClr val="tx1"/>
              </a:solidFill>
              <a:effectLst/>
              <a:latin typeface="+mn-lt"/>
              <a:ea typeface="+mn-ea"/>
              <a:cs typeface="+mn-cs"/>
            </a:endParaRPr>
          </a:p>
          <a:p>
            <a:r>
              <a:rPr lang="en-US" sz="1800" dirty="0">
                <a:solidFill>
                  <a:srgbClr val="000000"/>
                </a:solidFill>
                <a:effectLst/>
                <a:latin typeface="Calibri" panose="020F0502020204030204" pitchFamily="34" charset="0"/>
                <a:ea typeface="Times New Roman" panose="02020603050405020304" pitchFamily="18" charset="0"/>
              </a:rPr>
              <a:t>Alignment of policies and investment, public-private partnerships and cooperation across the tourism value chains are key to sustainable recovery. Therefore, improving the dialogue and strengthening cooperation among businesses, local authorities, civil society and vulnerable groups is essential. Governments need to facilitate, measure and report policy coherence, key indicators (environmental, social, economic) and consistency of actions across the tourism value chain and related sectors.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F9D0C45-B984-46E8-A714-1E346E69F3DC}" type="slidenum">
              <a:rPr lang="en-US" smtClean="0"/>
              <a:pPr/>
              <a:t>5</a:t>
            </a:fld>
            <a:endParaRPr lang="en-US"/>
          </a:p>
        </p:txBody>
      </p:sp>
    </p:spTree>
    <p:extLst>
      <p:ext uri="{BB962C8B-B14F-4D97-AF65-F5344CB8AC3E}">
        <p14:creationId xmlns:p14="http://schemas.microsoft.com/office/powerpoint/2010/main" val="2759197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analysis will be used to prepare background and participant information papers for the forthcoming </a:t>
            </a:r>
            <a:r>
              <a:rPr lang="en-GB" sz="1200" kern="1200" dirty="0" err="1">
                <a:solidFill>
                  <a:schemeClr val="tx1"/>
                </a:solidFill>
                <a:effectLst/>
                <a:latin typeface="+mn-lt"/>
                <a:ea typeface="+mn-ea"/>
                <a:cs typeface="+mn-cs"/>
              </a:rPr>
              <a:t>EfE</a:t>
            </a:r>
            <a:r>
              <a:rPr lang="en-GB"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Ministerial Conference </a:t>
            </a:r>
            <a:r>
              <a:rPr lang="en-GB" sz="1200" kern="1200" dirty="0">
                <a:solidFill>
                  <a:schemeClr val="tx1"/>
                </a:solidFill>
                <a:effectLst/>
                <a:latin typeface="+mn-lt"/>
                <a:ea typeface="+mn-ea"/>
                <a:cs typeface="+mn-cs"/>
              </a:rPr>
              <a:t>conference, in October 2022</a:t>
            </a:r>
            <a:r>
              <a:rPr lang="en-US" sz="1200" kern="1200" dirty="0">
                <a:solidFill>
                  <a:schemeClr val="tx1"/>
                </a:solidFill>
                <a:effectLst/>
                <a:latin typeface="+mn-lt"/>
                <a:ea typeface="+mn-ea"/>
                <a:cs typeface="+mn-cs"/>
              </a:rPr>
              <a:t>, and to promote green solutions that help Europe to build back better from the pandemic and other crises.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Thank you for your kind attention</a:t>
            </a:r>
            <a:endParaRPr lang="en-GB" sz="1200" kern="1200" dirty="0">
              <a:solidFill>
                <a:schemeClr val="tx1"/>
              </a:solidFill>
              <a:effectLst/>
              <a:latin typeface="+mn-lt"/>
              <a:ea typeface="+mn-ea"/>
              <a:cs typeface="+mn-cs"/>
            </a:endParaRPr>
          </a:p>
          <a:p>
            <a:endParaRPr lang="pt-BR" dirty="0"/>
          </a:p>
        </p:txBody>
      </p:sp>
      <p:sp>
        <p:nvSpPr>
          <p:cNvPr id="4" name="Slide Number Placeholder 3"/>
          <p:cNvSpPr>
            <a:spLocks noGrp="1"/>
          </p:cNvSpPr>
          <p:nvPr>
            <p:ph type="sldNum" sz="quarter" idx="10"/>
          </p:nvPr>
        </p:nvSpPr>
        <p:spPr/>
        <p:txBody>
          <a:bodyPr/>
          <a:lstStyle/>
          <a:p>
            <a:fld id="{FB304E9C-F058-D741-A3B0-F272B75F00A5}" type="slidenum">
              <a:rPr lang="en-US" smtClean="0"/>
              <a:t>6</a:t>
            </a:fld>
            <a:endParaRPr lang="en-US"/>
          </a:p>
        </p:txBody>
      </p:sp>
    </p:spTree>
    <p:extLst>
      <p:ext uri="{BB962C8B-B14F-4D97-AF65-F5344CB8AC3E}">
        <p14:creationId xmlns:p14="http://schemas.microsoft.com/office/powerpoint/2010/main" val="3358518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002060"/>
                </a:solidFill>
              </a:defRPr>
            </a:lvl1pPr>
          </a:lstStyle>
          <a:p>
            <a:r>
              <a:rPr lang="en-US" dirty="0"/>
              <a:t>4/2/2019</a:t>
            </a:r>
          </a:p>
        </p:txBody>
      </p:sp>
      <p:sp>
        <p:nvSpPr>
          <p:cNvPr id="5" name="Footer Placeholder 4"/>
          <p:cNvSpPr>
            <a:spLocks noGrp="1"/>
          </p:cNvSpPr>
          <p:nvPr>
            <p:ph type="ftr" sz="quarter" idx="11"/>
          </p:nvPr>
        </p:nvSpPr>
        <p:spPr/>
        <p:txBody>
          <a:bodyPr/>
          <a:lstStyle>
            <a:lvl1pPr>
              <a:defRPr>
                <a:solidFill>
                  <a:srgbClr val="002060"/>
                </a:solidFill>
              </a:defRPr>
            </a:lvl1pPr>
          </a:lstStyle>
          <a:p>
            <a:r>
              <a:rPr lang="en-US" dirty="0"/>
              <a:t>Elisa </a:t>
            </a:r>
            <a:r>
              <a:rPr lang="en-US" dirty="0" err="1"/>
              <a:t>Tonda</a:t>
            </a:r>
            <a:r>
              <a:rPr lang="en-US" dirty="0"/>
              <a:t> - UN Environment</a:t>
            </a:r>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AE8AC8C3-2630-4F7F-8DD9-2ED3E968FF8A}" type="slidenum">
              <a:rPr lang="en-US" smtClean="0"/>
              <a:pPr/>
              <a:t>‹#›</a:t>
            </a:fld>
            <a:endParaRPr lang="en-US" dirty="0"/>
          </a:p>
        </p:txBody>
      </p:sp>
    </p:spTree>
    <p:extLst>
      <p:ext uri="{BB962C8B-B14F-4D97-AF65-F5344CB8AC3E}">
        <p14:creationId xmlns:p14="http://schemas.microsoft.com/office/powerpoint/2010/main" val="702870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4/2/2019</a:t>
            </a:r>
          </a:p>
        </p:txBody>
      </p:sp>
      <p:sp>
        <p:nvSpPr>
          <p:cNvPr id="5" name="Footer Placeholder 4"/>
          <p:cNvSpPr>
            <a:spLocks noGrp="1"/>
          </p:cNvSpPr>
          <p:nvPr>
            <p:ph type="ftr" sz="quarter" idx="11"/>
          </p:nvPr>
        </p:nvSpPr>
        <p:spPr/>
        <p:txBody>
          <a:bodyPr/>
          <a:lstStyle/>
          <a:p>
            <a:r>
              <a:rPr lang="en-US" dirty="0"/>
              <a:t>Elisa </a:t>
            </a:r>
            <a:r>
              <a:rPr lang="en-US" dirty="0" err="1"/>
              <a:t>Tonda</a:t>
            </a:r>
            <a:r>
              <a:rPr lang="en-US" dirty="0"/>
              <a:t> - UN Environment</a:t>
            </a:r>
          </a:p>
        </p:txBody>
      </p:sp>
      <p:sp>
        <p:nvSpPr>
          <p:cNvPr id="6" name="Slide Number Placeholder 5"/>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3260759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4/2/2019</a:t>
            </a:r>
          </a:p>
        </p:txBody>
      </p:sp>
      <p:sp>
        <p:nvSpPr>
          <p:cNvPr id="5" name="Footer Placeholder 4"/>
          <p:cNvSpPr>
            <a:spLocks noGrp="1"/>
          </p:cNvSpPr>
          <p:nvPr>
            <p:ph type="ftr" sz="quarter" idx="11"/>
          </p:nvPr>
        </p:nvSpPr>
        <p:spPr/>
        <p:txBody>
          <a:bodyPr/>
          <a:lstStyle/>
          <a:p>
            <a:r>
              <a:rPr lang="en-US"/>
              <a:t>Elisa Tonda - UN Environment</a:t>
            </a:r>
          </a:p>
        </p:txBody>
      </p:sp>
      <p:sp>
        <p:nvSpPr>
          <p:cNvPr id="6" name="Slide Number Placeholder 5"/>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3157093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4/2/2019</a:t>
            </a:r>
          </a:p>
        </p:txBody>
      </p:sp>
      <p:sp>
        <p:nvSpPr>
          <p:cNvPr id="6" name="Footer Placeholder 5"/>
          <p:cNvSpPr>
            <a:spLocks noGrp="1"/>
          </p:cNvSpPr>
          <p:nvPr>
            <p:ph type="ftr" sz="quarter" idx="11"/>
          </p:nvPr>
        </p:nvSpPr>
        <p:spPr/>
        <p:txBody>
          <a:bodyPr/>
          <a:lstStyle/>
          <a:p>
            <a:r>
              <a:rPr lang="en-US"/>
              <a:t>Elisa Tonda - UN Environment</a:t>
            </a:r>
          </a:p>
        </p:txBody>
      </p:sp>
      <p:sp>
        <p:nvSpPr>
          <p:cNvPr id="7" name="Slide Number Placeholder 6"/>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2588929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4/2/2019</a:t>
            </a:r>
          </a:p>
        </p:txBody>
      </p:sp>
      <p:sp>
        <p:nvSpPr>
          <p:cNvPr id="8" name="Footer Placeholder 7"/>
          <p:cNvSpPr>
            <a:spLocks noGrp="1"/>
          </p:cNvSpPr>
          <p:nvPr>
            <p:ph type="ftr" sz="quarter" idx="11"/>
          </p:nvPr>
        </p:nvSpPr>
        <p:spPr/>
        <p:txBody>
          <a:bodyPr/>
          <a:lstStyle/>
          <a:p>
            <a:r>
              <a:rPr lang="en-US"/>
              <a:t>Elisa Tonda - UN Environment</a:t>
            </a:r>
          </a:p>
        </p:txBody>
      </p:sp>
      <p:sp>
        <p:nvSpPr>
          <p:cNvPr id="9" name="Slide Number Placeholder 8"/>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197077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4/2/2019</a:t>
            </a:r>
          </a:p>
        </p:txBody>
      </p:sp>
      <p:sp>
        <p:nvSpPr>
          <p:cNvPr id="4" name="Footer Placeholder 3"/>
          <p:cNvSpPr>
            <a:spLocks noGrp="1"/>
          </p:cNvSpPr>
          <p:nvPr>
            <p:ph type="ftr" sz="quarter" idx="11"/>
          </p:nvPr>
        </p:nvSpPr>
        <p:spPr/>
        <p:txBody>
          <a:bodyPr/>
          <a:lstStyle/>
          <a:p>
            <a:r>
              <a:rPr lang="en-US"/>
              <a:t>Elisa Tonda - UN Environment</a:t>
            </a:r>
          </a:p>
        </p:txBody>
      </p:sp>
      <p:sp>
        <p:nvSpPr>
          <p:cNvPr id="5" name="Slide Number Placeholder 4"/>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1510913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4/2/2019</a:t>
            </a:r>
          </a:p>
        </p:txBody>
      </p:sp>
      <p:sp>
        <p:nvSpPr>
          <p:cNvPr id="3" name="Footer Placeholder 2"/>
          <p:cNvSpPr>
            <a:spLocks noGrp="1"/>
          </p:cNvSpPr>
          <p:nvPr>
            <p:ph type="ftr" sz="quarter" idx="11"/>
          </p:nvPr>
        </p:nvSpPr>
        <p:spPr/>
        <p:txBody>
          <a:bodyPr/>
          <a:lstStyle/>
          <a:p>
            <a:r>
              <a:rPr lang="en-US"/>
              <a:t>Elisa Tonda - UN Environment</a:t>
            </a:r>
          </a:p>
        </p:txBody>
      </p:sp>
      <p:sp>
        <p:nvSpPr>
          <p:cNvPr id="4" name="Slide Number Placeholder 3"/>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1419957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4/2/2019</a:t>
            </a:r>
          </a:p>
        </p:txBody>
      </p:sp>
      <p:sp>
        <p:nvSpPr>
          <p:cNvPr id="6" name="Footer Placeholder 5"/>
          <p:cNvSpPr>
            <a:spLocks noGrp="1"/>
          </p:cNvSpPr>
          <p:nvPr>
            <p:ph type="ftr" sz="quarter" idx="11"/>
          </p:nvPr>
        </p:nvSpPr>
        <p:spPr/>
        <p:txBody>
          <a:bodyPr/>
          <a:lstStyle/>
          <a:p>
            <a:r>
              <a:rPr lang="en-US"/>
              <a:t>Elisa Tonda - UN Environment</a:t>
            </a:r>
          </a:p>
        </p:txBody>
      </p:sp>
      <p:sp>
        <p:nvSpPr>
          <p:cNvPr id="7" name="Slide Number Placeholder 6"/>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2603531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4/2/2019</a:t>
            </a:r>
          </a:p>
        </p:txBody>
      </p:sp>
      <p:sp>
        <p:nvSpPr>
          <p:cNvPr id="6" name="Footer Placeholder 5"/>
          <p:cNvSpPr>
            <a:spLocks noGrp="1"/>
          </p:cNvSpPr>
          <p:nvPr>
            <p:ph type="ftr" sz="quarter" idx="11"/>
          </p:nvPr>
        </p:nvSpPr>
        <p:spPr/>
        <p:txBody>
          <a:bodyPr/>
          <a:lstStyle/>
          <a:p>
            <a:r>
              <a:rPr lang="en-US"/>
              <a:t>Elisa Tonda - UN Environment</a:t>
            </a:r>
          </a:p>
        </p:txBody>
      </p:sp>
      <p:sp>
        <p:nvSpPr>
          <p:cNvPr id="7" name="Slide Number Placeholder 6"/>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166551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4/2/2019</a:t>
            </a:r>
          </a:p>
        </p:txBody>
      </p:sp>
      <p:sp>
        <p:nvSpPr>
          <p:cNvPr id="5" name="Footer Placeholder 4"/>
          <p:cNvSpPr>
            <a:spLocks noGrp="1"/>
          </p:cNvSpPr>
          <p:nvPr>
            <p:ph type="ftr" sz="quarter" idx="11"/>
          </p:nvPr>
        </p:nvSpPr>
        <p:spPr/>
        <p:txBody>
          <a:bodyPr/>
          <a:lstStyle/>
          <a:p>
            <a:r>
              <a:rPr lang="en-US"/>
              <a:t>Elisa Tonda - UN Environment</a:t>
            </a:r>
          </a:p>
        </p:txBody>
      </p:sp>
      <p:sp>
        <p:nvSpPr>
          <p:cNvPr id="6" name="Slide Number Placeholder 5"/>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46377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4/2/2019</a:t>
            </a:r>
          </a:p>
        </p:txBody>
      </p:sp>
      <p:sp>
        <p:nvSpPr>
          <p:cNvPr id="5" name="Footer Placeholder 4"/>
          <p:cNvSpPr>
            <a:spLocks noGrp="1"/>
          </p:cNvSpPr>
          <p:nvPr>
            <p:ph type="ftr" sz="quarter" idx="11"/>
          </p:nvPr>
        </p:nvSpPr>
        <p:spPr/>
        <p:txBody>
          <a:bodyPr/>
          <a:lstStyle/>
          <a:p>
            <a:r>
              <a:rPr lang="en-US"/>
              <a:t>Elisa Tonda - UN Environment</a:t>
            </a:r>
          </a:p>
        </p:txBody>
      </p:sp>
      <p:sp>
        <p:nvSpPr>
          <p:cNvPr id="6" name="Slide Number Placeholder 5"/>
          <p:cNvSpPr>
            <a:spLocks noGrp="1"/>
          </p:cNvSpPr>
          <p:nvPr>
            <p:ph type="sldNum" sz="quarter" idx="12"/>
          </p:nvPr>
        </p:nvSpPr>
        <p:spPr/>
        <p:txBody>
          <a:bodyPr/>
          <a:lstStyle/>
          <a:p>
            <a:fld id="{AE8AC8C3-2630-4F7F-8DD9-2ED3E968FF8A}" type="slidenum">
              <a:rPr lang="en-US" smtClean="0"/>
              <a:pPr/>
              <a:t>‹#›</a:t>
            </a:fld>
            <a:endParaRPr lang="en-US"/>
          </a:p>
        </p:txBody>
      </p:sp>
    </p:spTree>
    <p:extLst>
      <p:ext uri="{BB962C8B-B14F-4D97-AF65-F5344CB8AC3E}">
        <p14:creationId xmlns:p14="http://schemas.microsoft.com/office/powerpoint/2010/main" val="1806654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52"/>
            <a:ext cx="10363200" cy="1470025"/>
          </a:xfrm>
        </p:spPr>
        <p:txBody>
          <a:bodyPr/>
          <a:lstStyle>
            <a:lvl1pPr algn="l">
              <a:defRPr>
                <a:latin typeface="Roboto Regular"/>
                <a:cs typeface="Roboto Regular"/>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l">
              <a:buNone/>
              <a:defRPr>
                <a:solidFill>
                  <a:schemeClr val="tx1">
                    <a:tint val="75000"/>
                  </a:schemeClr>
                </a:solidFill>
                <a:latin typeface="Roboto Regular"/>
                <a:cs typeface="Roboto Regular"/>
              </a:defRPr>
            </a:lvl1pPr>
            <a:lvl2pPr marL="457136" indent="0" algn="ctr">
              <a:buNone/>
              <a:defRPr>
                <a:solidFill>
                  <a:schemeClr val="tx1">
                    <a:tint val="75000"/>
                  </a:schemeClr>
                </a:solidFill>
              </a:defRPr>
            </a:lvl2pPr>
            <a:lvl3pPr marL="914272" indent="0" algn="ctr">
              <a:buNone/>
              <a:defRPr>
                <a:solidFill>
                  <a:schemeClr val="tx1">
                    <a:tint val="75000"/>
                  </a:schemeClr>
                </a:solidFill>
              </a:defRPr>
            </a:lvl3pPr>
            <a:lvl4pPr marL="1371408" indent="0" algn="ctr">
              <a:buNone/>
              <a:defRPr>
                <a:solidFill>
                  <a:schemeClr val="tx1">
                    <a:tint val="75000"/>
                  </a:schemeClr>
                </a:solidFill>
              </a:defRPr>
            </a:lvl4pPr>
            <a:lvl5pPr marL="1828543" indent="0" algn="ctr">
              <a:buNone/>
              <a:defRPr>
                <a:solidFill>
                  <a:schemeClr val="tx1">
                    <a:tint val="75000"/>
                  </a:schemeClr>
                </a:solidFill>
              </a:defRPr>
            </a:lvl5pPr>
            <a:lvl6pPr marL="2285679" indent="0" algn="ctr">
              <a:buNone/>
              <a:defRPr>
                <a:solidFill>
                  <a:schemeClr val="tx1">
                    <a:tint val="75000"/>
                  </a:schemeClr>
                </a:solidFill>
              </a:defRPr>
            </a:lvl6pPr>
            <a:lvl7pPr marL="2742815" indent="0" algn="ctr">
              <a:buNone/>
              <a:defRPr>
                <a:solidFill>
                  <a:schemeClr val="tx1">
                    <a:tint val="75000"/>
                  </a:schemeClr>
                </a:solidFill>
              </a:defRPr>
            </a:lvl7pPr>
            <a:lvl8pPr marL="3199951" indent="0" algn="ctr">
              <a:buNone/>
              <a:defRPr>
                <a:solidFill>
                  <a:schemeClr val="tx1">
                    <a:tint val="75000"/>
                  </a:schemeClr>
                </a:solidFill>
              </a:defRPr>
            </a:lvl8pPr>
            <a:lvl9pPr marL="365708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lgn="l">
              <a:defRPr>
                <a:latin typeface="Roboto Regular"/>
                <a:cs typeface="Roboto Regular"/>
              </a:defRPr>
            </a:lvl1p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lgn="l">
              <a:defRPr>
                <a:latin typeface="Roboto Regular"/>
                <a:cs typeface="Roboto Regular"/>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lgn="l">
              <a:defRPr>
                <a:latin typeface="Roboto Regular"/>
                <a:cs typeface="Roboto Regular"/>
              </a:defRPr>
            </a:lvl1p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0169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85335" y="3291687"/>
            <a:ext cx="9515060" cy="1143000"/>
          </a:xfrm>
        </p:spPr>
        <p:txBody>
          <a:bodyPr anchor="t"/>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899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6"/>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22"/>
            <a:ext cx="10363200" cy="1500187"/>
          </a:xfrm>
        </p:spPr>
        <p:txBody>
          <a:bodyPr anchor="b"/>
          <a:lstStyle>
            <a:lvl1pPr marL="0" indent="0">
              <a:buNone/>
              <a:defRPr sz="2000">
                <a:solidFill>
                  <a:schemeClr val="tx1">
                    <a:tint val="75000"/>
                  </a:schemeClr>
                </a:solidFill>
              </a:defRPr>
            </a:lvl1pPr>
            <a:lvl2pPr marL="457136" indent="0">
              <a:buNone/>
              <a:defRPr sz="1800">
                <a:solidFill>
                  <a:schemeClr val="tx1">
                    <a:tint val="75000"/>
                  </a:schemeClr>
                </a:solidFill>
              </a:defRPr>
            </a:lvl2pPr>
            <a:lvl3pPr marL="914272" indent="0">
              <a:buNone/>
              <a:defRPr sz="1600">
                <a:solidFill>
                  <a:schemeClr val="tx1">
                    <a:tint val="75000"/>
                  </a:schemeClr>
                </a:solidFill>
              </a:defRPr>
            </a:lvl3pPr>
            <a:lvl4pPr marL="1371408" indent="0">
              <a:buNone/>
              <a:defRPr sz="1400">
                <a:solidFill>
                  <a:schemeClr val="tx1">
                    <a:tint val="75000"/>
                  </a:schemeClr>
                </a:solidFill>
              </a:defRPr>
            </a:lvl4pPr>
            <a:lvl5pPr marL="1828543" indent="0">
              <a:buNone/>
              <a:defRPr sz="1400">
                <a:solidFill>
                  <a:schemeClr val="tx1">
                    <a:tint val="75000"/>
                  </a:schemeClr>
                </a:solidFill>
              </a:defRPr>
            </a:lvl5pPr>
            <a:lvl6pPr marL="2285679" indent="0">
              <a:buNone/>
              <a:defRPr sz="1400">
                <a:solidFill>
                  <a:schemeClr val="tx1">
                    <a:tint val="75000"/>
                  </a:schemeClr>
                </a:solidFill>
              </a:defRPr>
            </a:lvl6pPr>
            <a:lvl7pPr marL="2742815" indent="0">
              <a:buNone/>
              <a:defRPr sz="1400">
                <a:solidFill>
                  <a:schemeClr val="tx1">
                    <a:tint val="75000"/>
                  </a:schemeClr>
                </a:solidFill>
              </a:defRPr>
            </a:lvl7pPr>
            <a:lvl8pPr marL="3199951" indent="0">
              <a:buNone/>
              <a:defRPr sz="1400">
                <a:solidFill>
                  <a:schemeClr val="tx1">
                    <a:tint val="75000"/>
                  </a:schemeClr>
                </a:solidFill>
              </a:defRPr>
            </a:lvl8pPr>
            <a:lvl9pPr marL="365708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3577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1841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4" y="1535113"/>
            <a:ext cx="5386917"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4"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6" y="1535113"/>
            <a:ext cx="5389033"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5488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59798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87903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5" y="273076"/>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0074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1"/>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9" y="612775"/>
            <a:ext cx="7315200" cy="4114800"/>
          </a:xfrm>
        </p:spPr>
        <p:txBody>
          <a:bodyPr/>
          <a:lstStyle>
            <a:lvl1pPr marL="0" indent="0">
              <a:buNone/>
              <a:defRPr sz="3200"/>
            </a:lvl1pPr>
            <a:lvl2pPr marL="457136" indent="0">
              <a:buNone/>
              <a:defRPr sz="2800"/>
            </a:lvl2pPr>
            <a:lvl3pPr marL="914272" indent="0">
              <a:buNone/>
              <a:defRPr sz="2400"/>
            </a:lvl3pPr>
            <a:lvl4pPr marL="1371408" indent="0">
              <a:buNone/>
              <a:defRPr sz="2000"/>
            </a:lvl4pPr>
            <a:lvl5pPr marL="1828543" indent="0">
              <a:buNone/>
              <a:defRPr sz="2000"/>
            </a:lvl5pPr>
            <a:lvl6pPr marL="2285679" indent="0">
              <a:buNone/>
              <a:defRPr sz="2000"/>
            </a:lvl6pPr>
            <a:lvl7pPr marL="2742815" indent="0">
              <a:buNone/>
              <a:defRPr sz="2000"/>
            </a:lvl7pPr>
            <a:lvl8pPr marL="3199951" indent="0">
              <a:buNone/>
              <a:defRPr sz="2000"/>
            </a:lvl8pPr>
            <a:lvl9pPr marL="3657087" indent="0">
              <a:buNone/>
              <a:defRPr sz="2000"/>
            </a:lvl9pPr>
          </a:lstStyle>
          <a:p>
            <a:r>
              <a:rPr lang="en-US"/>
              <a:t>Click icon to add picture</a:t>
            </a:r>
          </a:p>
        </p:txBody>
      </p:sp>
      <p:sp>
        <p:nvSpPr>
          <p:cNvPr id="4" name="Text Placeholder 3"/>
          <p:cNvSpPr>
            <a:spLocks noGrp="1"/>
          </p:cNvSpPr>
          <p:nvPr>
            <p:ph type="body" sz="half" idx="2"/>
          </p:nvPr>
        </p:nvSpPr>
        <p:spPr>
          <a:xfrm>
            <a:off x="2389719" y="5367339"/>
            <a:ext cx="7315200" cy="804862"/>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solidFill>
                  <a:prstClr val="black">
                    <a:tint val="75000"/>
                  </a:prstClr>
                </a:solidFill>
              </a:rPr>
              <a:pPr/>
              <a:t>11/2/2021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6185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xfrm>
            <a:off x="609600" y="6356351"/>
            <a:ext cx="2844800" cy="365125"/>
          </a:xfrm>
          <a:prstGeom prst="rect">
            <a:avLst/>
          </a:prstGeom>
          <a:ln/>
        </p:spPr>
        <p:txBody>
          <a:bodyPr/>
          <a:lstStyle>
            <a:lvl1pPr>
              <a:defRPr/>
            </a:lvl1pPr>
          </a:lstStyle>
          <a:p>
            <a:pPr>
              <a:defRPr/>
            </a:pPr>
            <a:endParaRPr lang="en-US">
              <a:solidFill>
                <a:prstClr val="black"/>
              </a:solidFill>
              <a:latin typeface="Calibri"/>
            </a:endParaRPr>
          </a:p>
        </p:txBody>
      </p:sp>
      <p:sp>
        <p:nvSpPr>
          <p:cNvPr id="5" name="Rectangle 5"/>
          <p:cNvSpPr>
            <a:spLocks noGrp="1" noChangeArrowheads="1"/>
          </p:cNvSpPr>
          <p:nvPr>
            <p:ph type="ftr" sz="quarter" idx="11"/>
          </p:nvPr>
        </p:nvSpPr>
        <p:spPr>
          <a:xfrm>
            <a:off x="4165600" y="6356351"/>
            <a:ext cx="3860800" cy="365125"/>
          </a:xfrm>
          <a:prstGeom prst="rect">
            <a:avLst/>
          </a:prstGeom>
          <a:ln/>
        </p:spPr>
        <p:txBody>
          <a:bodyPr/>
          <a:lstStyle>
            <a:lvl1pPr>
              <a:defRPr/>
            </a:lvl1pPr>
          </a:lstStyle>
          <a:p>
            <a:pPr>
              <a:defRPr/>
            </a:pPr>
            <a:endParaRPr lang="en-US">
              <a:solidFill>
                <a:prstClr val="black"/>
              </a:solidFill>
              <a:latin typeface="Calibri"/>
            </a:endParaRPr>
          </a:p>
        </p:txBody>
      </p:sp>
      <p:sp>
        <p:nvSpPr>
          <p:cNvPr id="6" name="Rectangle 6"/>
          <p:cNvSpPr>
            <a:spLocks noGrp="1" noChangeArrowheads="1"/>
          </p:cNvSpPr>
          <p:nvPr>
            <p:ph type="sldNum" sz="quarter" idx="12"/>
          </p:nvPr>
        </p:nvSpPr>
        <p:spPr>
          <a:xfrm>
            <a:off x="8737600" y="6356351"/>
            <a:ext cx="2844800" cy="365125"/>
          </a:xfrm>
          <a:prstGeom prst="rect">
            <a:avLst/>
          </a:prstGeom>
          <a:ln/>
        </p:spPr>
        <p:txBody>
          <a:bodyPr/>
          <a:lstStyle>
            <a:lvl1pPr>
              <a:defRPr/>
            </a:lvl1pPr>
          </a:lstStyle>
          <a:p>
            <a:fld id="{8A4C41C1-181B-D844-962D-932072121E68}"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09292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97422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4/2/2019</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Elisa Tonda - UN Environment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8AC8C3-2630-4F7F-8DD9-2ED3E968FF8A}" type="slidenum">
              <a:rPr lang="en-US" smtClean="0"/>
              <a:pPr/>
              <a:t>‹#›</a:t>
            </a:fld>
            <a:endParaRPr lang="en-US"/>
          </a:p>
        </p:txBody>
      </p:sp>
    </p:spTree>
    <p:extLst>
      <p:ext uri="{BB962C8B-B14F-4D97-AF65-F5344CB8AC3E}">
        <p14:creationId xmlns:p14="http://schemas.microsoft.com/office/powerpoint/2010/main" val="4139173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2" y="274638"/>
            <a:ext cx="9515060" cy="1143000"/>
          </a:xfrm>
          <a:prstGeom prst="rect">
            <a:avLst/>
          </a:prstGeom>
        </p:spPr>
        <p:txBody>
          <a:bodyPr vert="horz" lIns="91427" tIns="45713" rIns="91427" bIns="45713" rtlCol="0" anchor="ctr">
            <a:normAutofit/>
          </a:bodyPr>
          <a:lstStyle/>
          <a:p>
            <a:r>
              <a:rPr lang="en-US" dirty="0"/>
              <a:t>Click to edit Master title style</a:t>
            </a:r>
          </a:p>
        </p:txBody>
      </p:sp>
      <p:sp>
        <p:nvSpPr>
          <p:cNvPr id="3" name="Text Placeholder 2"/>
          <p:cNvSpPr>
            <a:spLocks noGrp="1"/>
          </p:cNvSpPr>
          <p:nvPr>
            <p:ph type="body" idx="1"/>
          </p:nvPr>
        </p:nvSpPr>
        <p:spPr>
          <a:xfrm>
            <a:off x="609601" y="1600206"/>
            <a:ext cx="10972800" cy="4525963"/>
          </a:xfrm>
          <a:prstGeom prst="rect">
            <a:avLst/>
          </a:prstGeom>
        </p:spPr>
        <p:txBody>
          <a:bodyPr vert="horz" lIns="91427" tIns="45713" rIns="91427" bIns="4571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err="1"/>
              <a:t>sjdlf</a:t>
            </a:r>
            <a:endParaRPr lang="en-US" dirty="0"/>
          </a:p>
          <a:p>
            <a:pPr lvl="4"/>
            <a:r>
              <a:rPr lang="en-US" dirty="0"/>
              <a:t>Fifth level</a:t>
            </a:r>
          </a:p>
        </p:txBody>
      </p:sp>
      <p:sp>
        <p:nvSpPr>
          <p:cNvPr id="4" name="Date Placeholder 3"/>
          <p:cNvSpPr>
            <a:spLocks noGrp="1"/>
          </p:cNvSpPr>
          <p:nvPr>
            <p:ph type="dt" sz="half" idx="2"/>
          </p:nvPr>
        </p:nvSpPr>
        <p:spPr>
          <a:xfrm>
            <a:off x="609601" y="6356377"/>
            <a:ext cx="28448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pPr defTabSz="457136"/>
            <a:fld id="{970ECD59-A37A-C84B-9DFA-8E427AD378B0}" type="datetimeFigureOut">
              <a:rPr lang="en-US" smtClean="0">
                <a:solidFill>
                  <a:prstClr val="black">
                    <a:tint val="75000"/>
                  </a:prstClr>
                </a:solidFill>
              </a:rPr>
              <a:pPr defTabSz="457136"/>
              <a:t>11/2/2021</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77"/>
            <a:ext cx="38608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pPr defTabSz="457136"/>
            <a:endParaRPr lang="en-US">
              <a:solidFill>
                <a:prstClr val="black">
                  <a:tint val="75000"/>
                </a:prstClr>
              </a:solidFill>
            </a:endParaRPr>
          </a:p>
        </p:txBody>
      </p:sp>
      <p:sp>
        <p:nvSpPr>
          <p:cNvPr id="6" name="Slide Number Placeholder 5"/>
          <p:cNvSpPr>
            <a:spLocks noGrp="1"/>
          </p:cNvSpPr>
          <p:nvPr>
            <p:ph type="sldNum" sz="quarter" idx="4"/>
          </p:nvPr>
        </p:nvSpPr>
        <p:spPr>
          <a:xfrm>
            <a:off x="8737601" y="6356377"/>
            <a:ext cx="28448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pPr defTabSz="457136"/>
            <a:fld id="{80E39091-E0D1-CF46-954B-4EBC67CDBED6}" type="slidenum">
              <a:rPr lang="en-US" smtClean="0">
                <a:solidFill>
                  <a:prstClr val="black">
                    <a:tint val="75000"/>
                  </a:prstClr>
                </a:solidFill>
              </a:rPr>
              <a:pPr defTabSz="457136"/>
              <a:t>‹#›</a:t>
            </a:fld>
            <a:endParaRPr lang="en-US">
              <a:solidFill>
                <a:prstClr val="black">
                  <a:tint val="75000"/>
                </a:prstClr>
              </a:solidFill>
            </a:endParaRPr>
          </a:p>
        </p:txBody>
      </p:sp>
    </p:spTree>
    <p:extLst>
      <p:ext uri="{BB962C8B-B14F-4D97-AF65-F5344CB8AC3E}">
        <p14:creationId xmlns:p14="http://schemas.microsoft.com/office/powerpoint/2010/main" val="260826697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457136" rtl="0" eaLnBrk="1" latinLnBrk="0" hangingPunct="1">
        <a:spcBef>
          <a:spcPct val="0"/>
        </a:spcBef>
        <a:buNone/>
        <a:defRPr lang="en-US" sz="3200" kern="1200" smtClean="0">
          <a:solidFill>
            <a:srgbClr val="00AEEF"/>
          </a:solidFill>
          <a:latin typeface="Roboto Regular"/>
          <a:ea typeface="+mj-ea"/>
          <a:cs typeface="Roboto Regular"/>
        </a:defRPr>
      </a:lvl1pPr>
    </p:titleStyle>
    <p:bodyStyle>
      <a:lvl1pPr marL="342852" indent="-342852" algn="l" defTabSz="457136" rtl="0" eaLnBrk="1" latinLnBrk="0" hangingPunct="1">
        <a:spcBef>
          <a:spcPct val="20000"/>
        </a:spcBef>
        <a:buFont typeface="Arial"/>
        <a:buChar char="•"/>
        <a:defRPr sz="3200" kern="1200">
          <a:solidFill>
            <a:schemeClr val="tx1"/>
          </a:solidFill>
          <a:latin typeface="Roboto Regular"/>
          <a:ea typeface="+mn-ea"/>
          <a:cs typeface="Roboto Regular"/>
        </a:defRPr>
      </a:lvl1pPr>
      <a:lvl2pPr marL="742845" indent="-285710" algn="l" defTabSz="457136" rtl="0" eaLnBrk="1" latinLnBrk="0" hangingPunct="1">
        <a:spcBef>
          <a:spcPct val="20000"/>
        </a:spcBef>
        <a:buFont typeface="Arial"/>
        <a:buChar char="–"/>
        <a:defRPr sz="2800" kern="1200">
          <a:solidFill>
            <a:schemeClr val="tx1"/>
          </a:solidFill>
          <a:latin typeface="Roboto Regular"/>
          <a:ea typeface="+mn-ea"/>
          <a:cs typeface="Roboto Regular"/>
        </a:defRPr>
      </a:lvl2pPr>
      <a:lvl3pPr marL="1142840" indent="-228568" algn="l" defTabSz="457136" rtl="0" eaLnBrk="1" latinLnBrk="0" hangingPunct="1">
        <a:spcBef>
          <a:spcPct val="20000"/>
        </a:spcBef>
        <a:buFont typeface="Arial"/>
        <a:buChar char="•"/>
        <a:defRPr sz="2400" kern="1200">
          <a:solidFill>
            <a:schemeClr val="tx1"/>
          </a:solidFill>
          <a:latin typeface="Roboto Regular"/>
          <a:ea typeface="+mn-ea"/>
          <a:cs typeface="Roboto Regular"/>
        </a:defRPr>
      </a:lvl3pPr>
      <a:lvl4pPr marL="1599975"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4pPr>
      <a:lvl5pPr marL="2171395" indent="-342852" algn="l" defTabSz="457136" rtl="0" eaLnBrk="1" latinLnBrk="0" hangingPunct="1">
        <a:spcBef>
          <a:spcPct val="20000"/>
        </a:spcBef>
        <a:buFont typeface="Wingdings" charset="2"/>
        <a:buChar char="v"/>
        <a:defRPr sz="2000" kern="1200">
          <a:solidFill>
            <a:schemeClr val="tx1"/>
          </a:solidFill>
          <a:latin typeface="Roboto Regular"/>
          <a:ea typeface="+mn-ea"/>
          <a:cs typeface="Roboto Regular"/>
        </a:defRPr>
      </a:lvl5pPr>
      <a:lvl6pPr marL="2514247"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3"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9"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5" indent="-228568" algn="l" defTabSz="45713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jpeg"/><Relationship Id="rId3" Type="http://schemas.openxmlformats.org/officeDocument/2006/relationships/image" Target="../media/image6.jpe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6.jpeg"/><Relationship Id="rId7" Type="http://schemas.openxmlformats.org/officeDocument/2006/relationships/diagramData" Target="../diagrams/data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11" Type="http://schemas.microsoft.com/office/2007/relationships/diagramDrawing" Target="../diagrams/drawing1.xml"/><Relationship Id="rId5" Type="http://schemas.openxmlformats.org/officeDocument/2006/relationships/image" Target="../media/image7.png"/><Relationship Id="rId10" Type="http://schemas.openxmlformats.org/officeDocument/2006/relationships/diagramColors" Target="../diagrams/colors1.xml"/><Relationship Id="rId4" Type="http://schemas.openxmlformats.org/officeDocument/2006/relationships/image" Target="../media/image3.png"/><Relationship Id="rId9"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able, cake, sitting, cut&#10;&#10;Description automatically generated">
            <a:extLst>
              <a:ext uri="{FF2B5EF4-FFF2-40B4-BE49-F238E27FC236}">
                <a16:creationId xmlns:a16="http://schemas.microsoft.com/office/drawing/2014/main" id="{8B5671AE-340C-6145-9D43-9A5D67296614}"/>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a:stretch/>
        </p:blipFill>
        <p:spPr>
          <a:xfrm>
            <a:off x="171" y="0"/>
            <a:ext cx="12191657" cy="6858000"/>
          </a:xfrm>
          <a:prstGeom prst="rect">
            <a:avLst/>
          </a:prstGeom>
        </p:spPr>
      </p:pic>
      <p:sp>
        <p:nvSpPr>
          <p:cNvPr id="10" name="Rectangle 9">
            <a:extLst>
              <a:ext uri="{FF2B5EF4-FFF2-40B4-BE49-F238E27FC236}">
                <a16:creationId xmlns:a16="http://schemas.microsoft.com/office/drawing/2014/main" id="{27A4123A-C9BA-F34C-A240-8FD81B04C53B}"/>
              </a:ext>
            </a:extLst>
          </p:cNvPr>
          <p:cNvSpPr/>
          <p:nvPr/>
        </p:nvSpPr>
        <p:spPr>
          <a:xfrm>
            <a:off x="0" y="0"/>
            <a:ext cx="12192000"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350957" y="3256130"/>
            <a:ext cx="9674087" cy="2267287"/>
          </a:xfrm>
          <a:prstGeom prst="rect">
            <a:avLst/>
          </a:prstGeom>
          <a:noFill/>
        </p:spPr>
        <p:txBody>
          <a:bodyPr wrap="square" rtlCol="0">
            <a:spAutoFit/>
          </a:bodyPr>
          <a:lstStyle/>
          <a:p>
            <a:pPr>
              <a:lnSpc>
                <a:spcPct val="150000"/>
              </a:lnSpc>
            </a:pPr>
            <a:endParaRPr lang="en-GB" sz="1600" i="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endParaRPr>
          </a:p>
          <a:p>
            <a:pPr>
              <a:lnSpc>
                <a:spcPct val="150000"/>
              </a:lnSpc>
            </a:pPr>
            <a:endParaRPr lang="en-GB" sz="1600" i="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endParaRPr>
          </a:p>
          <a:p>
            <a:pPr>
              <a:lnSpc>
                <a:spcPct val="150000"/>
              </a:lnSpc>
            </a:pPr>
            <a:r>
              <a:rPr lang="en-GB" sz="1600" i="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OECD Global Forum on Tourism Statistics, Knowledge and Policies</a:t>
            </a:r>
          </a:p>
          <a:p>
            <a:pPr>
              <a:lnSpc>
                <a:spcPct val="150000"/>
              </a:lnSpc>
            </a:pPr>
            <a:r>
              <a:rPr lang="en-GB" sz="1600"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Thursday 4 November, 2021</a:t>
            </a:r>
          </a:p>
          <a:p>
            <a:pPr>
              <a:lnSpc>
                <a:spcPct val="150000"/>
              </a:lnSpc>
            </a:pPr>
            <a:r>
              <a:rPr lang="en-GB" sz="1600"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Helena Rey, Programme Officer</a:t>
            </a:r>
          </a:p>
          <a:p>
            <a:pPr>
              <a:lnSpc>
                <a:spcPct val="150000"/>
              </a:lnSpc>
            </a:pPr>
            <a:r>
              <a:rPr lang="en-GB" sz="1600"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Consumer and Production Unit</a:t>
            </a:r>
          </a:p>
        </p:txBody>
      </p:sp>
      <p:sp>
        <p:nvSpPr>
          <p:cNvPr id="12" name="Rectangle 11"/>
          <p:cNvSpPr/>
          <p:nvPr/>
        </p:nvSpPr>
        <p:spPr>
          <a:xfrm>
            <a:off x="247602" y="231722"/>
            <a:ext cx="6122297" cy="1846659"/>
          </a:xfrm>
          <a:prstGeom prst="rect">
            <a:avLst/>
          </a:prstGeom>
        </p:spPr>
        <p:txBody>
          <a:bodyPr wrap="square">
            <a:spAutoFit/>
          </a:bodyPr>
          <a:lstStyle/>
          <a:p>
            <a:pPr algn="ctr"/>
            <a:r>
              <a:rPr lang="en-GB" sz="3800" b="1" spc="-15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t>Transforming tourism for a resilient and sustainable post-COVID world</a:t>
            </a:r>
          </a:p>
        </p:txBody>
      </p:sp>
      <p:pic>
        <p:nvPicPr>
          <p:cNvPr id="9" name="Picture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369899" y="-15905"/>
            <a:ext cx="5822101" cy="5629670"/>
          </a:xfrm>
          <a:prstGeom prst="rect">
            <a:avLst/>
          </a:prstGeom>
        </p:spPr>
      </p:pic>
      <p:cxnSp>
        <p:nvCxnSpPr>
          <p:cNvPr id="8" name="Straight Connector 7">
            <a:extLst>
              <a:ext uri="{FF2B5EF4-FFF2-40B4-BE49-F238E27FC236}">
                <a16:creationId xmlns:a16="http://schemas.microsoft.com/office/drawing/2014/main" id="{042E54D6-BB0F-4943-81A2-30D8F24240C8}"/>
              </a:ext>
            </a:extLst>
          </p:cNvPr>
          <p:cNvCxnSpPr/>
          <p:nvPr/>
        </p:nvCxnSpPr>
        <p:spPr>
          <a:xfrm>
            <a:off x="381662" y="3256130"/>
            <a:ext cx="1431235" cy="0"/>
          </a:xfrm>
          <a:prstGeom prst="line">
            <a:avLst/>
          </a:prstGeom>
          <a:ln w="127000">
            <a:solidFill>
              <a:srgbClr val="E5005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D8984A60-1662-4160-BAE5-DD997E9AD1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981" y="5518831"/>
            <a:ext cx="2293832" cy="11150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ext&#10;&#10;Description automatically generated">
            <a:extLst>
              <a:ext uri="{FF2B5EF4-FFF2-40B4-BE49-F238E27FC236}">
                <a16:creationId xmlns:a16="http://schemas.microsoft.com/office/drawing/2014/main" id="{FE579A4C-211C-414A-8CE8-9FA5EFAEC561}"/>
              </a:ext>
            </a:extLst>
          </p:cNvPr>
          <p:cNvPicPr>
            <a:picLocks noChangeAspect="1"/>
          </p:cNvPicPr>
          <p:nvPr/>
        </p:nvPicPr>
        <p:blipFill rotWithShape="1">
          <a:blip r:embed="rId6">
            <a:extLst>
              <a:ext uri="{28A0092B-C50C-407E-A947-70E740481C1C}">
                <a14:useLocalDpi xmlns:a14="http://schemas.microsoft.com/office/drawing/2010/main" val="0"/>
              </a:ext>
            </a:extLst>
          </a:blip>
          <a:srcRect b="42295"/>
          <a:stretch/>
        </p:blipFill>
        <p:spPr>
          <a:xfrm>
            <a:off x="3896160" y="5716561"/>
            <a:ext cx="4618760" cy="764678"/>
          </a:xfrm>
          <a:prstGeom prst="rect">
            <a:avLst/>
          </a:prstGeom>
        </p:spPr>
      </p:pic>
      <p:pic>
        <p:nvPicPr>
          <p:cNvPr id="5" name="Picture 4" descr="A picture containing shape&#10;&#10;Description automatically generated">
            <a:extLst>
              <a:ext uri="{FF2B5EF4-FFF2-40B4-BE49-F238E27FC236}">
                <a16:creationId xmlns:a16="http://schemas.microsoft.com/office/drawing/2014/main" id="{38703ECC-B10B-4E48-9B72-FFE7F2D0D9E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4886"/>
          <a:stretch/>
        </p:blipFill>
        <p:spPr>
          <a:xfrm>
            <a:off x="9062065" y="5315783"/>
            <a:ext cx="2412312" cy="1291913"/>
          </a:xfrm>
          <a:prstGeom prst="rect">
            <a:avLst/>
          </a:prstGeom>
        </p:spPr>
      </p:pic>
    </p:spTree>
    <p:extLst>
      <p:ext uri="{BB962C8B-B14F-4D97-AF65-F5344CB8AC3E}">
        <p14:creationId xmlns:p14="http://schemas.microsoft.com/office/powerpoint/2010/main" val="1716273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678CAC-3305-2A43-B590-2916B280DEB8}"/>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6" name="Rectangle 15">
            <a:extLst>
              <a:ext uri="{FF2B5EF4-FFF2-40B4-BE49-F238E27FC236}">
                <a16:creationId xmlns:a16="http://schemas.microsoft.com/office/drawing/2014/main" id="{6D79B16A-2632-CE43-AE8E-6B20E9AA03C4}"/>
              </a:ext>
            </a:extLst>
          </p:cNvPr>
          <p:cNvSpPr/>
          <p:nvPr/>
        </p:nvSpPr>
        <p:spPr>
          <a:xfrm>
            <a:off x="-2633" y="6778"/>
            <a:ext cx="12192000"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283809" y="183801"/>
            <a:ext cx="6115245" cy="1754326"/>
          </a:xfrm>
          <a:prstGeom prst="rect">
            <a:avLst/>
          </a:prstGeom>
          <a:noFill/>
        </p:spPr>
        <p:txBody>
          <a:bodyPr wrap="square" rtlCol="0">
            <a:spAutoFit/>
          </a:bodyPr>
          <a:lstStyle/>
          <a:p>
            <a:r>
              <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t>Impacts on tourism  environment in Pan-Europe </a:t>
            </a:r>
            <a:br>
              <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br>
            <a:endPar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endParaRPr>
          </a:p>
        </p:txBody>
      </p:sp>
      <p:cxnSp>
        <p:nvCxnSpPr>
          <p:cNvPr id="15" name="Straight Connector 14">
            <a:extLst>
              <a:ext uri="{FF2B5EF4-FFF2-40B4-BE49-F238E27FC236}">
                <a16:creationId xmlns:a16="http://schemas.microsoft.com/office/drawing/2014/main" id="{8B38EEB6-262D-8748-9C23-658F44010C4D}"/>
              </a:ext>
            </a:extLst>
          </p:cNvPr>
          <p:cNvCxnSpPr/>
          <p:nvPr/>
        </p:nvCxnSpPr>
        <p:spPr>
          <a:xfrm>
            <a:off x="283809" y="1413122"/>
            <a:ext cx="1431235" cy="0"/>
          </a:xfrm>
          <a:prstGeom prst="line">
            <a:avLst/>
          </a:prstGeom>
          <a:ln w="76200">
            <a:solidFill>
              <a:srgbClr val="E5005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EE7BFAE4-A770-4650-87EE-607939A29F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897" y="78712"/>
            <a:ext cx="1495126" cy="7267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ext&#10;&#10;Description automatically generated">
            <a:extLst>
              <a:ext uri="{FF2B5EF4-FFF2-40B4-BE49-F238E27FC236}">
                <a16:creationId xmlns:a16="http://schemas.microsoft.com/office/drawing/2014/main" id="{A266F7C2-00C7-437E-B22D-7F9660B38F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2295"/>
          <a:stretch/>
        </p:blipFill>
        <p:spPr>
          <a:xfrm>
            <a:off x="8461798" y="266274"/>
            <a:ext cx="2124167" cy="351675"/>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122A9868-D737-4AB2-A5F2-986E5829A0C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886"/>
          <a:stretch/>
        </p:blipFill>
        <p:spPr>
          <a:xfrm>
            <a:off x="10696873" y="0"/>
            <a:ext cx="1495126" cy="800714"/>
          </a:xfrm>
          <a:prstGeom prst="rect">
            <a:avLst/>
          </a:prstGeom>
        </p:spPr>
      </p:pic>
      <p:sp>
        <p:nvSpPr>
          <p:cNvPr id="11" name="Rectangle 10">
            <a:extLst>
              <a:ext uri="{FF2B5EF4-FFF2-40B4-BE49-F238E27FC236}">
                <a16:creationId xmlns:a16="http://schemas.microsoft.com/office/drawing/2014/main" id="{B6688F46-2038-E74A-9F8B-5C034FFCFEB2}"/>
              </a:ext>
            </a:extLst>
          </p:cNvPr>
          <p:cNvSpPr/>
          <p:nvPr/>
        </p:nvSpPr>
        <p:spPr>
          <a:xfrm>
            <a:off x="12357" y="6537960"/>
            <a:ext cx="12167285" cy="317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i="1" dirty="0">
                <a:solidFill>
                  <a:schemeClr val="tx1"/>
                </a:solidFill>
              </a:rPr>
              <a:t>UNEP (forthcoming report) Transforming tourism in the Pan European region for a resilient and sustainable post-COVID word</a:t>
            </a:r>
          </a:p>
        </p:txBody>
      </p:sp>
      <p:cxnSp>
        <p:nvCxnSpPr>
          <p:cNvPr id="13" name="Straight Arrow Connector 12">
            <a:extLst>
              <a:ext uri="{FF2B5EF4-FFF2-40B4-BE49-F238E27FC236}">
                <a16:creationId xmlns:a16="http://schemas.microsoft.com/office/drawing/2014/main" id="{8A15D8EE-8914-0741-BECD-9DB9AF5D5A2E}"/>
              </a:ext>
            </a:extLst>
          </p:cNvPr>
          <p:cNvCxnSpPr>
            <a:cxnSpLocks/>
          </p:cNvCxnSpPr>
          <p:nvPr/>
        </p:nvCxnSpPr>
        <p:spPr>
          <a:xfrm flipH="1">
            <a:off x="3840729" y="1519680"/>
            <a:ext cx="1738047" cy="442240"/>
          </a:xfrm>
          <a:prstGeom prst="straightConnector1">
            <a:avLst/>
          </a:prstGeom>
          <a:ln w="63500">
            <a:solidFill>
              <a:srgbClr val="FF2511"/>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2" descr="Accueil - Développement durable">
            <a:extLst>
              <a:ext uri="{FF2B5EF4-FFF2-40B4-BE49-F238E27FC236}">
                <a16:creationId xmlns:a16="http://schemas.microsoft.com/office/drawing/2014/main" id="{071515E2-0FA8-7E41-944B-EE0A65E645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4823" y="2630223"/>
            <a:ext cx="1645039" cy="1645039"/>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6">
            <a:extLst>
              <a:ext uri="{FF2B5EF4-FFF2-40B4-BE49-F238E27FC236}">
                <a16:creationId xmlns:a16="http://schemas.microsoft.com/office/drawing/2014/main" id="{D8ACB49B-97A2-B745-A5A2-B2DDF176FF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81197" y="3947525"/>
            <a:ext cx="1007917" cy="1007917"/>
          </a:xfrm>
          <a:prstGeom prst="rect">
            <a:avLst/>
          </a:prstGeom>
        </p:spPr>
      </p:pic>
      <p:pic>
        <p:nvPicPr>
          <p:cNvPr id="18" name="Picture 17">
            <a:extLst>
              <a:ext uri="{FF2B5EF4-FFF2-40B4-BE49-F238E27FC236}">
                <a16:creationId xmlns:a16="http://schemas.microsoft.com/office/drawing/2014/main" id="{AE1A3EBC-B7FE-8F4F-8481-89D6152497D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81919" y="4293945"/>
            <a:ext cx="926211" cy="926211"/>
          </a:xfrm>
          <a:prstGeom prst="rect">
            <a:avLst/>
          </a:prstGeom>
        </p:spPr>
      </p:pic>
      <p:pic>
        <p:nvPicPr>
          <p:cNvPr id="19" name="Picture 18">
            <a:extLst>
              <a:ext uri="{FF2B5EF4-FFF2-40B4-BE49-F238E27FC236}">
                <a16:creationId xmlns:a16="http://schemas.microsoft.com/office/drawing/2014/main" id="{BC772F20-642A-BD46-A9CD-1CA544DF8E4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54702" y="2455826"/>
            <a:ext cx="1004832" cy="1004832"/>
          </a:xfrm>
          <a:prstGeom prst="rect">
            <a:avLst/>
          </a:prstGeom>
        </p:spPr>
      </p:pic>
      <p:sp>
        <p:nvSpPr>
          <p:cNvPr id="20" name="TextBox 19">
            <a:extLst>
              <a:ext uri="{FF2B5EF4-FFF2-40B4-BE49-F238E27FC236}">
                <a16:creationId xmlns:a16="http://schemas.microsoft.com/office/drawing/2014/main" id="{9DDFE6A4-78D4-BB47-9EA7-7A74D3B3B86C}"/>
              </a:ext>
            </a:extLst>
          </p:cNvPr>
          <p:cNvSpPr txBox="1"/>
          <p:nvPr/>
        </p:nvSpPr>
        <p:spPr>
          <a:xfrm>
            <a:off x="7324032" y="4912442"/>
            <a:ext cx="4740168" cy="1154162"/>
          </a:xfrm>
          <a:prstGeom prst="rect">
            <a:avLst/>
          </a:prstGeom>
          <a:solidFill>
            <a:srgbClr val="CF8D2A"/>
          </a:solidFill>
        </p:spPr>
        <p:txBody>
          <a:bodyPr wrap="square" rtlCol="0" anchor="t">
            <a:spAutoFit/>
          </a:bodyPr>
          <a:lstStyle/>
          <a:p>
            <a:pPr algn="ctr"/>
            <a:r>
              <a:rPr lang="fr-FR" sz="1600" b="1" dirty="0" err="1">
                <a:solidFill>
                  <a:schemeClr val="bg1"/>
                </a:solidFill>
                <a:ea typeface="+mn-lt"/>
                <a:cs typeface="+mn-lt"/>
              </a:rPr>
              <a:t>Waste</a:t>
            </a:r>
            <a:r>
              <a:rPr lang="fr-FR" sz="1600" b="1" dirty="0">
                <a:solidFill>
                  <a:schemeClr val="bg1"/>
                </a:solidFill>
                <a:ea typeface="+mn-lt"/>
                <a:cs typeface="+mn-lt"/>
              </a:rPr>
              <a:t> management challenges </a:t>
            </a:r>
            <a:r>
              <a:rPr lang="fr-FR" sz="1600" b="1" dirty="0" err="1">
                <a:solidFill>
                  <a:schemeClr val="bg1"/>
                </a:solidFill>
                <a:ea typeface="+mn-lt"/>
                <a:cs typeface="+mn-lt"/>
              </a:rPr>
              <a:t>including</a:t>
            </a:r>
            <a:r>
              <a:rPr lang="fr-FR" sz="1600" dirty="0">
                <a:solidFill>
                  <a:schemeClr val="bg1"/>
                </a:solidFill>
                <a:ea typeface="+mn-lt"/>
                <a:cs typeface="+mn-lt"/>
              </a:rPr>
              <a:t> </a:t>
            </a:r>
            <a:r>
              <a:rPr lang="en-GB" sz="1600" dirty="0">
                <a:solidFill>
                  <a:schemeClr val="bg1"/>
                </a:solidFill>
                <a:ea typeface="+mn-lt"/>
                <a:cs typeface="+mn-lt"/>
              </a:rPr>
              <a:t>disposal of single use plastic products</a:t>
            </a:r>
            <a:endParaRPr lang="en-US" sz="1600" dirty="0">
              <a:solidFill>
                <a:schemeClr val="bg1"/>
              </a:solidFill>
            </a:endParaRPr>
          </a:p>
          <a:p>
            <a:pPr algn="ctr"/>
            <a:endParaRPr lang="en-US" sz="500" dirty="0">
              <a:solidFill>
                <a:schemeClr val="bg1"/>
              </a:solidFill>
            </a:endParaRPr>
          </a:p>
          <a:p>
            <a:pPr algn="ctr"/>
            <a:r>
              <a:rPr lang="en-US" sz="1600" b="1" dirty="0">
                <a:solidFill>
                  <a:schemeClr val="bg1"/>
                </a:solidFill>
                <a:ea typeface="+mn-lt"/>
                <a:cs typeface="+mn-lt"/>
              </a:rPr>
              <a:t>Trust and health concerns driving consumer demands </a:t>
            </a:r>
            <a:r>
              <a:rPr lang="en-US" sz="1600" dirty="0">
                <a:solidFill>
                  <a:schemeClr val="bg1"/>
                </a:solidFill>
                <a:ea typeface="+mn-lt"/>
                <a:cs typeface="+mn-lt"/>
              </a:rPr>
              <a:t>for social distancing  and hygiene</a:t>
            </a:r>
            <a:endParaRPr lang="en-US" sz="1600" dirty="0">
              <a:solidFill>
                <a:schemeClr val="bg1"/>
              </a:solidFill>
              <a:cs typeface="Calibri"/>
            </a:endParaRPr>
          </a:p>
        </p:txBody>
      </p:sp>
      <p:cxnSp>
        <p:nvCxnSpPr>
          <p:cNvPr id="22" name="Straight Arrow Connector 21">
            <a:extLst>
              <a:ext uri="{FF2B5EF4-FFF2-40B4-BE49-F238E27FC236}">
                <a16:creationId xmlns:a16="http://schemas.microsoft.com/office/drawing/2014/main" id="{18E30BDE-0106-4744-88EA-BF7B757F235C}"/>
              </a:ext>
            </a:extLst>
          </p:cNvPr>
          <p:cNvCxnSpPr>
            <a:cxnSpLocks/>
            <a:stCxn id="17" idx="1"/>
          </p:cNvCxnSpPr>
          <p:nvPr/>
        </p:nvCxnSpPr>
        <p:spPr>
          <a:xfrm flipH="1">
            <a:off x="3840729" y="4451484"/>
            <a:ext cx="340468" cy="109163"/>
          </a:xfrm>
          <a:prstGeom prst="straightConnector1">
            <a:avLst/>
          </a:prstGeom>
          <a:ln w="63500">
            <a:solidFill>
              <a:srgbClr val="48773E"/>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427C4E9-3EDE-6643-81AC-A5F70D773152}"/>
              </a:ext>
            </a:extLst>
          </p:cNvPr>
          <p:cNvCxnSpPr>
            <a:cxnSpLocks/>
          </p:cNvCxnSpPr>
          <p:nvPr/>
        </p:nvCxnSpPr>
        <p:spPr>
          <a:xfrm>
            <a:off x="6695242" y="5173141"/>
            <a:ext cx="654194" cy="334137"/>
          </a:xfrm>
          <a:prstGeom prst="straightConnector1">
            <a:avLst/>
          </a:prstGeom>
          <a:ln w="63500">
            <a:solidFill>
              <a:srgbClr val="CF8D2A"/>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64852EC-6EF6-2D4B-A02A-D4A45918F8F1}"/>
              </a:ext>
            </a:extLst>
          </p:cNvPr>
          <p:cNvSpPr txBox="1"/>
          <p:nvPr/>
        </p:nvSpPr>
        <p:spPr>
          <a:xfrm>
            <a:off x="8392726" y="2326862"/>
            <a:ext cx="3220478" cy="1077218"/>
          </a:xfrm>
          <a:prstGeom prst="rect">
            <a:avLst/>
          </a:prstGeom>
          <a:solidFill>
            <a:srgbClr val="007DBC"/>
          </a:solidFill>
        </p:spPr>
        <p:txBody>
          <a:bodyPr wrap="square" rtlCol="0" anchor="t">
            <a:spAutoFit/>
          </a:bodyPr>
          <a:lstStyle/>
          <a:p>
            <a:pPr algn="ctr"/>
            <a:r>
              <a:rPr lang="fr-FR" sz="1600" dirty="0" err="1">
                <a:solidFill>
                  <a:schemeClr val="bg1"/>
                </a:solidFill>
                <a:cs typeface="Calibri"/>
              </a:rPr>
              <a:t>Increase</a:t>
            </a:r>
            <a:r>
              <a:rPr lang="fr-FR" sz="1600" dirty="0">
                <a:solidFill>
                  <a:schemeClr val="bg1"/>
                </a:solidFill>
                <a:cs typeface="Calibri"/>
              </a:rPr>
              <a:t> of </a:t>
            </a:r>
            <a:r>
              <a:rPr lang="fr-FR" sz="1600" b="1" dirty="0">
                <a:solidFill>
                  <a:schemeClr val="bg1"/>
                </a:solidFill>
                <a:cs typeface="Calibri"/>
              </a:rPr>
              <a:t>plastic pollution </a:t>
            </a:r>
            <a:r>
              <a:rPr lang="fr-FR" sz="1600" dirty="0">
                <a:solidFill>
                  <a:schemeClr val="bg1"/>
                </a:solidFill>
              </a:rPr>
              <a:t>and </a:t>
            </a:r>
            <a:r>
              <a:rPr lang="fr-FR" sz="1600" b="1" dirty="0">
                <a:solidFill>
                  <a:schemeClr val="bg1"/>
                </a:solidFill>
              </a:rPr>
              <a:t>use of single use plastic </a:t>
            </a:r>
            <a:r>
              <a:rPr lang="fr-FR" sz="1600" b="1" dirty="0" err="1">
                <a:solidFill>
                  <a:schemeClr val="bg1"/>
                </a:solidFill>
              </a:rPr>
              <a:t>products</a:t>
            </a:r>
            <a:r>
              <a:rPr lang="fr-FR" sz="1600" b="1" dirty="0">
                <a:solidFill>
                  <a:schemeClr val="bg1"/>
                </a:solidFill>
              </a:rPr>
              <a:t> </a:t>
            </a:r>
            <a:r>
              <a:rPr lang="fr-FR" sz="1600" dirty="0" err="1">
                <a:solidFill>
                  <a:schemeClr val="bg1"/>
                </a:solidFill>
              </a:rPr>
              <a:t>including</a:t>
            </a:r>
            <a:r>
              <a:rPr lang="fr-FR" sz="1600" b="1" dirty="0">
                <a:solidFill>
                  <a:schemeClr val="bg1"/>
                </a:solidFill>
              </a:rPr>
              <a:t> </a:t>
            </a:r>
            <a:r>
              <a:rPr lang="fr-FR" sz="1600" dirty="0">
                <a:solidFill>
                  <a:schemeClr val="bg1"/>
                </a:solidFill>
              </a:rPr>
              <a:t>PPE in transport, accommodation &amp; restaurants</a:t>
            </a:r>
            <a:endParaRPr lang="fr-FR" sz="1600" dirty="0">
              <a:solidFill>
                <a:schemeClr val="bg1"/>
              </a:solidFill>
              <a:ea typeface="+mn-lt"/>
              <a:cs typeface="+mn-lt"/>
            </a:endParaRPr>
          </a:p>
        </p:txBody>
      </p:sp>
      <p:cxnSp>
        <p:nvCxnSpPr>
          <p:cNvPr id="25" name="Straight Arrow Connector 24">
            <a:extLst>
              <a:ext uri="{FF2B5EF4-FFF2-40B4-BE49-F238E27FC236}">
                <a16:creationId xmlns:a16="http://schemas.microsoft.com/office/drawing/2014/main" id="{292097D2-FDE0-F148-9327-59FFADEB31CE}"/>
              </a:ext>
            </a:extLst>
          </p:cNvPr>
          <p:cNvCxnSpPr>
            <a:cxnSpLocks/>
            <a:stCxn id="19" idx="3"/>
            <a:endCxn id="24" idx="1"/>
          </p:cNvCxnSpPr>
          <p:nvPr/>
        </p:nvCxnSpPr>
        <p:spPr>
          <a:xfrm flipV="1">
            <a:off x="8059534" y="2865471"/>
            <a:ext cx="333192" cy="92771"/>
          </a:xfrm>
          <a:prstGeom prst="straightConnector1">
            <a:avLst/>
          </a:prstGeom>
          <a:ln w="63500">
            <a:solidFill>
              <a:srgbClr val="007DBC"/>
            </a:solidFill>
            <a:tailEnd type="triangle"/>
          </a:ln>
        </p:spPr>
        <p:style>
          <a:lnRef idx="1">
            <a:schemeClr val="accent1"/>
          </a:lnRef>
          <a:fillRef idx="0">
            <a:schemeClr val="accent1"/>
          </a:fillRef>
          <a:effectRef idx="0">
            <a:schemeClr val="accent1"/>
          </a:effectRef>
          <a:fontRef idx="minor">
            <a:schemeClr val="tx1"/>
          </a:fontRef>
        </p:style>
      </p:cxnSp>
      <p:pic>
        <p:nvPicPr>
          <p:cNvPr id="26" name="Picture 4" descr="SDG 7: Ensure access to affordable, reliable, sustainable and ...">
            <a:extLst>
              <a:ext uri="{FF2B5EF4-FFF2-40B4-BE49-F238E27FC236}">
                <a16:creationId xmlns:a16="http://schemas.microsoft.com/office/drawing/2014/main" id="{DF347FDD-BE62-B848-B55D-8F7A360A0E0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32019" y="1381184"/>
            <a:ext cx="944621" cy="940423"/>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TextBox 26">
            <a:extLst>
              <a:ext uri="{FF2B5EF4-FFF2-40B4-BE49-F238E27FC236}">
                <a16:creationId xmlns:a16="http://schemas.microsoft.com/office/drawing/2014/main" id="{7BF88BCD-F7AC-8848-B329-1D08D4AE0FB7}"/>
              </a:ext>
            </a:extLst>
          </p:cNvPr>
          <p:cNvSpPr txBox="1"/>
          <p:nvPr/>
        </p:nvSpPr>
        <p:spPr>
          <a:xfrm>
            <a:off x="8123500" y="1079211"/>
            <a:ext cx="2733569" cy="1077218"/>
          </a:xfrm>
          <a:prstGeom prst="rect">
            <a:avLst/>
          </a:prstGeom>
          <a:solidFill>
            <a:srgbClr val="FBC412"/>
          </a:solidFill>
          <a:ln>
            <a:solidFill>
              <a:srgbClr val="FDF5D9"/>
            </a:solidFill>
          </a:ln>
        </p:spPr>
        <p:txBody>
          <a:bodyPr wrap="square" rtlCol="0" anchor="t">
            <a:spAutoFit/>
          </a:bodyPr>
          <a:lstStyle/>
          <a:p>
            <a:pPr algn="ctr"/>
            <a:r>
              <a:rPr lang="fr-FR" sz="1600" dirty="0">
                <a:solidFill>
                  <a:schemeClr val="bg1"/>
                </a:solidFill>
              </a:rPr>
              <a:t>Drop in </a:t>
            </a:r>
            <a:r>
              <a:rPr lang="fr-FR" sz="1600" dirty="0" err="1">
                <a:solidFill>
                  <a:schemeClr val="bg1"/>
                </a:solidFill>
              </a:rPr>
              <a:t>oil</a:t>
            </a:r>
            <a:r>
              <a:rPr lang="fr-FR" sz="1600" dirty="0">
                <a:solidFill>
                  <a:schemeClr val="bg1"/>
                </a:solidFill>
              </a:rPr>
              <a:t> </a:t>
            </a:r>
            <a:r>
              <a:rPr lang="fr-FR" sz="1600" dirty="0" err="1">
                <a:solidFill>
                  <a:schemeClr val="bg1"/>
                </a:solidFill>
              </a:rPr>
              <a:t>prices</a:t>
            </a:r>
            <a:r>
              <a:rPr lang="fr-FR" sz="1600" dirty="0">
                <a:solidFill>
                  <a:schemeClr val="bg1"/>
                </a:solidFill>
              </a:rPr>
              <a:t> </a:t>
            </a:r>
            <a:r>
              <a:rPr lang="fr-FR" sz="1600" dirty="0" err="1">
                <a:solidFill>
                  <a:schemeClr val="bg1"/>
                </a:solidFill>
              </a:rPr>
              <a:t>makes</a:t>
            </a:r>
            <a:r>
              <a:rPr lang="fr-FR" sz="1600" dirty="0">
                <a:solidFill>
                  <a:schemeClr val="bg1"/>
                </a:solidFill>
              </a:rPr>
              <a:t> transition to </a:t>
            </a:r>
            <a:r>
              <a:rPr lang="fr-FR" sz="1600" b="1" dirty="0" err="1">
                <a:solidFill>
                  <a:schemeClr val="bg1"/>
                </a:solidFill>
              </a:rPr>
              <a:t>renewable</a:t>
            </a:r>
            <a:r>
              <a:rPr lang="fr-FR" sz="1600" b="1" dirty="0">
                <a:solidFill>
                  <a:schemeClr val="bg1"/>
                </a:solidFill>
              </a:rPr>
              <a:t>  and </a:t>
            </a:r>
            <a:r>
              <a:rPr lang="fr-FR" sz="1600" b="1" dirty="0" err="1">
                <a:solidFill>
                  <a:schemeClr val="bg1"/>
                </a:solidFill>
              </a:rPr>
              <a:t>sustainable</a:t>
            </a:r>
            <a:r>
              <a:rPr lang="fr-FR" sz="1600" b="1" dirty="0">
                <a:solidFill>
                  <a:schemeClr val="bg1"/>
                </a:solidFill>
              </a:rPr>
              <a:t> </a:t>
            </a:r>
            <a:r>
              <a:rPr lang="fr-FR" sz="1600" b="1" dirty="0" err="1">
                <a:solidFill>
                  <a:schemeClr val="bg1"/>
                </a:solidFill>
              </a:rPr>
              <a:t>energy</a:t>
            </a:r>
            <a:r>
              <a:rPr lang="fr-FR" sz="1600" b="1" dirty="0">
                <a:solidFill>
                  <a:schemeClr val="bg1"/>
                </a:solidFill>
              </a:rPr>
              <a:t> </a:t>
            </a:r>
            <a:r>
              <a:rPr lang="fr-FR" sz="1600" b="1" dirty="0" err="1">
                <a:solidFill>
                  <a:schemeClr val="bg1"/>
                </a:solidFill>
              </a:rPr>
              <a:t>investments</a:t>
            </a:r>
            <a:r>
              <a:rPr lang="fr-FR" sz="1600" b="1" dirty="0">
                <a:solidFill>
                  <a:schemeClr val="bg1"/>
                </a:solidFill>
              </a:rPr>
              <a:t> </a:t>
            </a:r>
            <a:r>
              <a:rPr lang="fr-FR" sz="1600" b="1" dirty="0" err="1">
                <a:solidFill>
                  <a:schemeClr val="bg1"/>
                </a:solidFill>
              </a:rPr>
              <a:t>less</a:t>
            </a:r>
            <a:r>
              <a:rPr lang="fr-FR" sz="1600" b="1" dirty="0">
                <a:solidFill>
                  <a:schemeClr val="bg1"/>
                </a:solidFill>
              </a:rPr>
              <a:t> attractive</a:t>
            </a:r>
            <a:endParaRPr lang="en-US" sz="1600" dirty="0">
              <a:solidFill>
                <a:schemeClr val="bg1"/>
              </a:solidFill>
            </a:endParaRPr>
          </a:p>
        </p:txBody>
      </p:sp>
      <p:cxnSp>
        <p:nvCxnSpPr>
          <p:cNvPr id="28" name="Straight Arrow Connector 27">
            <a:extLst>
              <a:ext uri="{FF2B5EF4-FFF2-40B4-BE49-F238E27FC236}">
                <a16:creationId xmlns:a16="http://schemas.microsoft.com/office/drawing/2014/main" id="{67E3F75E-FCCB-444B-8472-735BA7A89241}"/>
              </a:ext>
            </a:extLst>
          </p:cNvPr>
          <p:cNvCxnSpPr>
            <a:cxnSpLocks/>
            <a:stCxn id="26" idx="3"/>
            <a:endCxn id="27" idx="1"/>
          </p:cNvCxnSpPr>
          <p:nvPr/>
        </p:nvCxnSpPr>
        <p:spPr>
          <a:xfrm flipV="1">
            <a:off x="7576640" y="1617820"/>
            <a:ext cx="546860" cy="233576"/>
          </a:xfrm>
          <a:prstGeom prst="straightConnector1">
            <a:avLst/>
          </a:prstGeom>
          <a:ln w="63500">
            <a:solidFill>
              <a:srgbClr val="FBC412"/>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12" descr="SDG 6: Clean Water and Sanitation - KIT Royal Tropical Institute">
            <a:extLst>
              <a:ext uri="{FF2B5EF4-FFF2-40B4-BE49-F238E27FC236}">
                <a16:creationId xmlns:a16="http://schemas.microsoft.com/office/drawing/2014/main" id="{9D895D89-E711-1040-B86A-B21BB9FD878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57033" y="3555882"/>
            <a:ext cx="1004765" cy="1004765"/>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TextBox 29">
            <a:extLst>
              <a:ext uri="{FF2B5EF4-FFF2-40B4-BE49-F238E27FC236}">
                <a16:creationId xmlns:a16="http://schemas.microsoft.com/office/drawing/2014/main" id="{1D30891C-7D22-774A-9CA1-E87C519843B1}"/>
              </a:ext>
            </a:extLst>
          </p:cNvPr>
          <p:cNvSpPr txBox="1"/>
          <p:nvPr/>
        </p:nvSpPr>
        <p:spPr>
          <a:xfrm>
            <a:off x="8770469" y="3595133"/>
            <a:ext cx="3194234" cy="1077218"/>
          </a:xfrm>
          <a:prstGeom prst="rect">
            <a:avLst/>
          </a:prstGeom>
          <a:solidFill>
            <a:srgbClr val="00AED9"/>
          </a:solidFill>
        </p:spPr>
        <p:txBody>
          <a:bodyPr wrap="square" rtlCol="0" anchor="t">
            <a:spAutoFit/>
          </a:bodyPr>
          <a:lstStyle/>
          <a:p>
            <a:pPr algn="ctr"/>
            <a:r>
              <a:rPr lang="fr-FR" sz="1600" b="1" dirty="0" err="1">
                <a:solidFill>
                  <a:schemeClr val="bg1"/>
                </a:solidFill>
                <a:ea typeface="+mn-lt"/>
                <a:cs typeface="+mn-lt"/>
              </a:rPr>
              <a:t>Sanitization</a:t>
            </a:r>
            <a:r>
              <a:rPr lang="fr-FR" sz="1600" b="1" dirty="0">
                <a:solidFill>
                  <a:schemeClr val="bg1"/>
                </a:solidFill>
                <a:ea typeface="+mn-lt"/>
                <a:cs typeface="+mn-lt"/>
              </a:rPr>
              <a:t> and </a:t>
            </a:r>
            <a:r>
              <a:rPr lang="fr-FR" sz="1600" b="1" dirty="0" err="1">
                <a:solidFill>
                  <a:schemeClr val="bg1"/>
                </a:solidFill>
                <a:ea typeface="+mn-lt"/>
                <a:cs typeface="+mn-lt"/>
              </a:rPr>
              <a:t>hygiene</a:t>
            </a:r>
            <a:r>
              <a:rPr lang="fr-FR" sz="1600" b="1" dirty="0">
                <a:solidFill>
                  <a:schemeClr val="bg1"/>
                </a:solidFill>
                <a:ea typeface="+mn-lt"/>
                <a:cs typeface="+mn-lt"/>
              </a:rPr>
              <a:t> standards, </a:t>
            </a:r>
            <a:r>
              <a:rPr lang="fr-FR" sz="1600" dirty="0" err="1">
                <a:solidFill>
                  <a:schemeClr val="bg1"/>
                </a:solidFill>
                <a:ea typeface="+mn-lt"/>
                <a:cs typeface="+mn-lt"/>
              </a:rPr>
              <a:t>increasing</a:t>
            </a:r>
            <a:r>
              <a:rPr lang="fr-FR" sz="1600" dirty="0">
                <a:solidFill>
                  <a:schemeClr val="bg1"/>
                </a:solidFill>
                <a:ea typeface="+mn-lt"/>
                <a:cs typeface="+mn-lt"/>
              </a:rPr>
              <a:t> the use of </a:t>
            </a:r>
            <a:r>
              <a:rPr lang="fr-FR" sz="1600" dirty="0" err="1">
                <a:solidFill>
                  <a:schemeClr val="bg1"/>
                </a:solidFill>
                <a:ea typeface="+mn-lt"/>
                <a:cs typeface="+mn-lt"/>
              </a:rPr>
              <a:t>chemical</a:t>
            </a:r>
            <a:r>
              <a:rPr lang="fr-FR" sz="1600" dirty="0">
                <a:solidFill>
                  <a:schemeClr val="bg1"/>
                </a:solidFill>
                <a:ea typeface="+mn-lt"/>
                <a:cs typeface="+mn-lt"/>
              </a:rPr>
              <a:t> </a:t>
            </a:r>
            <a:r>
              <a:rPr lang="fr-FR" sz="1600" dirty="0" err="1">
                <a:solidFill>
                  <a:schemeClr val="bg1"/>
                </a:solidFill>
                <a:ea typeface="+mn-lt"/>
                <a:cs typeface="+mn-lt"/>
              </a:rPr>
              <a:t>products</a:t>
            </a:r>
            <a:r>
              <a:rPr lang="fr-FR" sz="1600" dirty="0">
                <a:solidFill>
                  <a:schemeClr val="bg1"/>
                </a:solidFill>
                <a:ea typeface="+mn-lt"/>
                <a:cs typeface="+mn-lt"/>
              </a:rPr>
              <a:t> in </a:t>
            </a:r>
            <a:r>
              <a:rPr lang="fr-FR" sz="1600" dirty="0" err="1">
                <a:solidFill>
                  <a:schemeClr val="bg1"/>
                </a:solidFill>
                <a:ea typeface="+mn-lt"/>
                <a:cs typeface="+mn-lt"/>
              </a:rPr>
              <a:t>tourism</a:t>
            </a:r>
            <a:r>
              <a:rPr lang="fr-FR" sz="1600" dirty="0">
                <a:solidFill>
                  <a:schemeClr val="bg1"/>
                </a:solidFill>
                <a:ea typeface="+mn-lt"/>
                <a:cs typeface="+mn-lt"/>
              </a:rPr>
              <a:t> destinations and pollution in </a:t>
            </a:r>
            <a:r>
              <a:rPr lang="fr-FR" sz="1600" dirty="0" err="1">
                <a:solidFill>
                  <a:schemeClr val="bg1"/>
                </a:solidFill>
                <a:ea typeface="+mn-lt"/>
                <a:cs typeface="+mn-lt"/>
              </a:rPr>
              <a:t>waste</a:t>
            </a:r>
            <a:r>
              <a:rPr lang="fr-FR" sz="1600" dirty="0">
                <a:solidFill>
                  <a:schemeClr val="bg1"/>
                </a:solidFill>
                <a:ea typeface="+mn-lt"/>
                <a:cs typeface="+mn-lt"/>
              </a:rPr>
              <a:t> water  </a:t>
            </a:r>
            <a:endParaRPr lang="fr-FR" sz="1600" dirty="0">
              <a:solidFill>
                <a:schemeClr val="bg1"/>
              </a:solidFill>
              <a:cs typeface="Calibri"/>
            </a:endParaRPr>
          </a:p>
        </p:txBody>
      </p:sp>
      <p:cxnSp>
        <p:nvCxnSpPr>
          <p:cNvPr id="31" name="Straight Arrow Connector 30">
            <a:extLst>
              <a:ext uri="{FF2B5EF4-FFF2-40B4-BE49-F238E27FC236}">
                <a16:creationId xmlns:a16="http://schemas.microsoft.com/office/drawing/2014/main" id="{6134DC83-7EFF-9E4D-8E1D-7B9F8108DAD1}"/>
              </a:ext>
            </a:extLst>
          </p:cNvPr>
          <p:cNvCxnSpPr>
            <a:cxnSpLocks/>
            <a:stCxn id="29" idx="3"/>
            <a:endCxn id="30" idx="1"/>
          </p:cNvCxnSpPr>
          <p:nvPr/>
        </p:nvCxnSpPr>
        <p:spPr>
          <a:xfrm>
            <a:off x="8461798" y="4058265"/>
            <a:ext cx="308671" cy="75477"/>
          </a:xfrm>
          <a:prstGeom prst="straightConnector1">
            <a:avLst/>
          </a:prstGeom>
          <a:ln w="63500">
            <a:solidFill>
              <a:srgbClr val="007DBC"/>
            </a:solidFill>
            <a:tailEnd type="triangle"/>
          </a:ln>
        </p:spPr>
        <p:style>
          <a:lnRef idx="1">
            <a:schemeClr val="accent1"/>
          </a:lnRef>
          <a:fillRef idx="0">
            <a:schemeClr val="accent1"/>
          </a:fillRef>
          <a:effectRef idx="0">
            <a:schemeClr val="accent1"/>
          </a:effectRef>
          <a:fontRef idx="minor">
            <a:schemeClr val="tx1"/>
          </a:fontRef>
        </p:style>
      </p:cxnSp>
      <p:pic>
        <p:nvPicPr>
          <p:cNvPr id="32" name="Picture 31" descr="Image">
            <a:extLst>
              <a:ext uri="{FF2B5EF4-FFF2-40B4-BE49-F238E27FC236}">
                <a16:creationId xmlns:a16="http://schemas.microsoft.com/office/drawing/2014/main" id="{E0A2FEA1-3889-9D4C-B84E-2C8080306AAF}"/>
              </a:ext>
            </a:extLst>
          </p:cNvPr>
          <p:cNvPicPr/>
          <p:nvPr/>
        </p:nvPicPr>
        <p:blipFill rotWithShape="1">
          <a:blip r:embed="rId13">
            <a:extLst>
              <a:ext uri="{28A0092B-C50C-407E-A947-70E740481C1C}">
                <a14:useLocalDpi xmlns:a14="http://schemas.microsoft.com/office/drawing/2010/main" val="0"/>
              </a:ext>
            </a:extLst>
          </a:blip>
          <a:srcRect l="41132" t="35550" r="38749" b="48091"/>
          <a:stretch/>
        </p:blipFill>
        <p:spPr bwMode="auto">
          <a:xfrm>
            <a:off x="5696753" y="3040171"/>
            <a:ext cx="844213" cy="813830"/>
          </a:xfrm>
          <a:prstGeom prst="ellipse">
            <a:avLst/>
          </a:prstGeom>
          <a:noFill/>
          <a:ln>
            <a:noFill/>
          </a:ln>
          <a:extLst>
            <a:ext uri="{53640926-AAD7-44d8-BBD7-CCE9431645EC}">
              <a14:shadowObscured xmlns:a14="http://schemas.microsoft.com/office/drawing/2010/main" xmlns=""/>
            </a:ext>
          </a:extLst>
        </p:spPr>
      </p:pic>
      <p:pic>
        <p:nvPicPr>
          <p:cNvPr id="33" name="Picture 32">
            <a:extLst>
              <a:ext uri="{FF2B5EF4-FFF2-40B4-BE49-F238E27FC236}">
                <a16:creationId xmlns:a16="http://schemas.microsoft.com/office/drawing/2014/main" id="{16808960-5E8D-A248-88D7-051C7FB2B636}"/>
              </a:ext>
            </a:extLst>
          </p:cNvPr>
          <p:cNvPicPr>
            <a:picLocks noChangeAspect="1"/>
          </p:cNvPicPr>
          <p:nvPr/>
        </p:nvPicPr>
        <p:blipFill>
          <a:blip r:embed="rId14"/>
          <a:stretch>
            <a:fillRect/>
          </a:stretch>
        </p:blipFill>
        <p:spPr>
          <a:xfrm>
            <a:off x="4262266" y="2830296"/>
            <a:ext cx="974127" cy="1030745"/>
          </a:xfrm>
          <a:prstGeom prst="rect">
            <a:avLst/>
          </a:prstGeom>
        </p:spPr>
      </p:pic>
      <p:sp>
        <p:nvSpPr>
          <p:cNvPr id="34" name="TextBox 33">
            <a:extLst>
              <a:ext uri="{FF2B5EF4-FFF2-40B4-BE49-F238E27FC236}">
                <a16:creationId xmlns:a16="http://schemas.microsoft.com/office/drawing/2014/main" id="{575138E3-96BE-5246-A4DB-D7A75E9D00F7}"/>
              </a:ext>
            </a:extLst>
          </p:cNvPr>
          <p:cNvSpPr txBox="1"/>
          <p:nvPr/>
        </p:nvSpPr>
        <p:spPr>
          <a:xfrm>
            <a:off x="573348" y="1981149"/>
            <a:ext cx="3314961" cy="1569660"/>
          </a:xfrm>
          <a:prstGeom prst="rect">
            <a:avLst/>
          </a:prstGeom>
          <a:solidFill>
            <a:srgbClr val="8F1838"/>
          </a:solidFill>
        </p:spPr>
        <p:txBody>
          <a:bodyPr wrap="square" rtlCol="0" anchor="t">
            <a:spAutoFit/>
          </a:bodyPr>
          <a:lstStyle/>
          <a:p>
            <a:pPr algn="ctr"/>
            <a:r>
              <a:rPr lang="en-US" sz="1600" dirty="0">
                <a:solidFill>
                  <a:schemeClr val="bg1"/>
                </a:solidFill>
                <a:ea typeface="+mn-lt"/>
                <a:cs typeface="+mn-lt"/>
              </a:rPr>
              <a:t>Jobs accommodation and food services make </a:t>
            </a:r>
            <a:r>
              <a:rPr lang="en-US" sz="1600" b="1" dirty="0">
                <a:solidFill>
                  <a:schemeClr val="bg1"/>
                </a:solidFill>
                <a:ea typeface="+mn-lt"/>
                <a:cs typeface="+mn-lt"/>
              </a:rPr>
              <a:t>20% of all vulnerable</a:t>
            </a:r>
            <a:br>
              <a:rPr lang="en-US" sz="1600" b="1" dirty="0">
                <a:ea typeface="+mn-lt"/>
                <a:cs typeface="+mn-lt"/>
              </a:rPr>
            </a:br>
            <a:r>
              <a:rPr lang="en-US" sz="1600" b="1" dirty="0">
                <a:solidFill>
                  <a:schemeClr val="bg1"/>
                </a:solidFill>
                <a:ea typeface="+mn-lt"/>
                <a:cs typeface="+mn-lt"/>
              </a:rPr>
              <a:t>positions. </a:t>
            </a:r>
          </a:p>
          <a:p>
            <a:pPr algn="ctr"/>
            <a:endParaRPr lang="en-US" sz="1600" b="1" dirty="0">
              <a:solidFill>
                <a:schemeClr val="bg1"/>
              </a:solidFill>
              <a:ea typeface="+mn-lt"/>
              <a:cs typeface="+mn-lt"/>
            </a:endParaRPr>
          </a:p>
          <a:p>
            <a:pPr algn="ctr"/>
            <a:r>
              <a:rPr lang="en-US" sz="1600" b="1" dirty="0">
                <a:solidFill>
                  <a:schemeClr val="bg1"/>
                </a:solidFill>
                <a:ea typeface="+mn-lt"/>
                <a:cs typeface="+mn-lt"/>
              </a:rPr>
              <a:t>11.5 m travel and tourism jobs </a:t>
            </a:r>
            <a:r>
              <a:rPr lang="en-US" sz="1600" dirty="0">
                <a:solidFill>
                  <a:schemeClr val="bg1"/>
                </a:solidFill>
                <a:ea typeface="+mn-lt"/>
                <a:cs typeface="+mn-lt"/>
              </a:rPr>
              <a:t>have been impacted in the region</a:t>
            </a:r>
            <a:endParaRPr lang="en-US" sz="1600" dirty="0">
              <a:solidFill>
                <a:schemeClr val="bg1"/>
              </a:solidFill>
            </a:endParaRPr>
          </a:p>
        </p:txBody>
      </p:sp>
      <p:pic>
        <p:nvPicPr>
          <p:cNvPr id="35" name="Picture 34">
            <a:extLst>
              <a:ext uri="{FF2B5EF4-FFF2-40B4-BE49-F238E27FC236}">
                <a16:creationId xmlns:a16="http://schemas.microsoft.com/office/drawing/2014/main" id="{ABC11117-4E6F-5042-9DD1-EDCCAE5580D8}"/>
              </a:ext>
            </a:extLst>
          </p:cNvPr>
          <p:cNvPicPr>
            <a:picLocks noChangeAspect="1"/>
          </p:cNvPicPr>
          <p:nvPr/>
        </p:nvPicPr>
        <p:blipFill>
          <a:blip r:embed="rId15"/>
          <a:stretch>
            <a:fillRect/>
          </a:stretch>
        </p:blipFill>
        <p:spPr>
          <a:xfrm>
            <a:off x="4563094" y="1819415"/>
            <a:ext cx="898763" cy="946564"/>
          </a:xfrm>
          <a:prstGeom prst="rect">
            <a:avLst/>
          </a:prstGeom>
        </p:spPr>
      </p:pic>
      <p:pic>
        <p:nvPicPr>
          <p:cNvPr id="36" name="Picture 35">
            <a:extLst>
              <a:ext uri="{FF2B5EF4-FFF2-40B4-BE49-F238E27FC236}">
                <a16:creationId xmlns:a16="http://schemas.microsoft.com/office/drawing/2014/main" id="{3386E77D-7229-4F41-850F-229AFE4BC52C}"/>
              </a:ext>
            </a:extLst>
          </p:cNvPr>
          <p:cNvPicPr>
            <a:picLocks noChangeAspect="1"/>
          </p:cNvPicPr>
          <p:nvPr/>
        </p:nvPicPr>
        <p:blipFill>
          <a:blip r:embed="rId16"/>
          <a:stretch>
            <a:fillRect/>
          </a:stretch>
        </p:blipFill>
        <p:spPr>
          <a:xfrm>
            <a:off x="5568292" y="1331905"/>
            <a:ext cx="957292" cy="956220"/>
          </a:xfrm>
          <a:prstGeom prst="rect">
            <a:avLst/>
          </a:prstGeom>
        </p:spPr>
      </p:pic>
      <p:cxnSp>
        <p:nvCxnSpPr>
          <p:cNvPr id="37" name="Straight Arrow Connector 36">
            <a:extLst>
              <a:ext uri="{FF2B5EF4-FFF2-40B4-BE49-F238E27FC236}">
                <a16:creationId xmlns:a16="http://schemas.microsoft.com/office/drawing/2014/main" id="{6F304AF5-7E7B-8041-A69A-0DE49AF24753}"/>
              </a:ext>
            </a:extLst>
          </p:cNvPr>
          <p:cNvCxnSpPr>
            <a:cxnSpLocks/>
          </p:cNvCxnSpPr>
          <p:nvPr/>
        </p:nvCxnSpPr>
        <p:spPr>
          <a:xfrm flipH="1" flipV="1">
            <a:off x="3902987" y="3192003"/>
            <a:ext cx="290062" cy="268655"/>
          </a:xfrm>
          <a:prstGeom prst="straightConnector1">
            <a:avLst/>
          </a:prstGeom>
          <a:ln w="63500">
            <a:solidFill>
              <a:srgbClr val="8F1838"/>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2710D8A-044E-BE4E-94FD-AB56D724C686}"/>
              </a:ext>
            </a:extLst>
          </p:cNvPr>
          <p:cNvCxnSpPr>
            <a:cxnSpLocks/>
          </p:cNvCxnSpPr>
          <p:nvPr/>
        </p:nvCxnSpPr>
        <p:spPr>
          <a:xfrm flipH="1" flipV="1">
            <a:off x="3902374" y="2345181"/>
            <a:ext cx="596900" cy="50799"/>
          </a:xfrm>
          <a:prstGeom prst="straightConnector1">
            <a:avLst/>
          </a:prstGeom>
          <a:ln w="63500">
            <a:solidFill>
              <a:srgbClr val="EB1C2E"/>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4166A50-DB1D-B249-B144-4B8E8A3393DB}"/>
              </a:ext>
            </a:extLst>
          </p:cNvPr>
          <p:cNvSpPr txBox="1"/>
          <p:nvPr/>
        </p:nvSpPr>
        <p:spPr>
          <a:xfrm>
            <a:off x="127800" y="3797366"/>
            <a:ext cx="3691292" cy="830997"/>
          </a:xfrm>
          <a:prstGeom prst="rect">
            <a:avLst/>
          </a:prstGeom>
          <a:solidFill>
            <a:srgbClr val="48773E"/>
          </a:solidFill>
        </p:spPr>
        <p:txBody>
          <a:bodyPr wrap="square" rtlCol="0" anchor="t">
            <a:spAutoFit/>
          </a:bodyPr>
          <a:lstStyle/>
          <a:p>
            <a:pPr algn="ctr"/>
            <a:r>
              <a:rPr lang="en-US" sz="1600" dirty="0">
                <a:solidFill>
                  <a:schemeClr val="bg1"/>
                </a:solidFill>
                <a:ea typeface="+mn-lt"/>
                <a:cs typeface="+mn-lt"/>
              </a:rPr>
              <a:t>Reduced air emissions of GHG, including due to major international travel arrivals decrease.</a:t>
            </a:r>
          </a:p>
        </p:txBody>
      </p:sp>
      <p:pic>
        <p:nvPicPr>
          <p:cNvPr id="51" name="Picture 50">
            <a:extLst>
              <a:ext uri="{FF2B5EF4-FFF2-40B4-BE49-F238E27FC236}">
                <a16:creationId xmlns:a16="http://schemas.microsoft.com/office/drawing/2014/main" id="{B86BBD64-6F32-AE46-B0D3-2F077AE61E41}"/>
              </a:ext>
            </a:extLst>
          </p:cNvPr>
          <p:cNvPicPr>
            <a:picLocks noChangeAspect="1"/>
          </p:cNvPicPr>
          <p:nvPr/>
        </p:nvPicPr>
        <p:blipFill>
          <a:blip r:embed="rId17"/>
          <a:stretch>
            <a:fillRect/>
          </a:stretch>
        </p:blipFill>
        <p:spPr>
          <a:xfrm>
            <a:off x="5265314" y="4385820"/>
            <a:ext cx="952500" cy="952500"/>
          </a:xfrm>
          <a:prstGeom prst="rect">
            <a:avLst/>
          </a:prstGeom>
        </p:spPr>
      </p:pic>
      <p:sp>
        <p:nvSpPr>
          <p:cNvPr id="54" name="TextBox 53">
            <a:extLst>
              <a:ext uri="{FF2B5EF4-FFF2-40B4-BE49-F238E27FC236}">
                <a16:creationId xmlns:a16="http://schemas.microsoft.com/office/drawing/2014/main" id="{66A8CE72-1C96-0142-A0B1-845EE94290D5}"/>
              </a:ext>
            </a:extLst>
          </p:cNvPr>
          <p:cNvSpPr txBox="1"/>
          <p:nvPr/>
        </p:nvSpPr>
        <p:spPr>
          <a:xfrm>
            <a:off x="238089" y="5365100"/>
            <a:ext cx="4887452" cy="830997"/>
          </a:xfrm>
          <a:prstGeom prst="rect">
            <a:avLst/>
          </a:prstGeom>
          <a:solidFill>
            <a:srgbClr val="00B050"/>
          </a:solidFill>
        </p:spPr>
        <p:txBody>
          <a:bodyPr wrap="square" rtlCol="0" anchor="t">
            <a:spAutoFit/>
          </a:bodyPr>
          <a:lstStyle/>
          <a:p>
            <a:pPr algn="ctr"/>
            <a:r>
              <a:rPr lang="en-US" sz="1600" dirty="0">
                <a:solidFill>
                  <a:schemeClr val="bg1"/>
                </a:solidFill>
                <a:ea typeface="+mn-lt"/>
                <a:cs typeface="+mn-lt"/>
              </a:rPr>
              <a:t>Surge in domestic nature-based tourism in protected and conserved areas post-lockdown, leading to overcrowding &amp; waste management challenges</a:t>
            </a:r>
          </a:p>
        </p:txBody>
      </p:sp>
      <p:cxnSp>
        <p:nvCxnSpPr>
          <p:cNvPr id="55" name="Straight Arrow Connector 54">
            <a:extLst>
              <a:ext uri="{FF2B5EF4-FFF2-40B4-BE49-F238E27FC236}">
                <a16:creationId xmlns:a16="http://schemas.microsoft.com/office/drawing/2014/main" id="{77777E89-CC37-B54D-A28A-543A17330C2D}"/>
              </a:ext>
            </a:extLst>
          </p:cNvPr>
          <p:cNvCxnSpPr>
            <a:cxnSpLocks/>
          </p:cNvCxnSpPr>
          <p:nvPr/>
        </p:nvCxnSpPr>
        <p:spPr>
          <a:xfrm flipH="1">
            <a:off x="5158936" y="5338320"/>
            <a:ext cx="302921" cy="406377"/>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3469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678CAC-3305-2A43-B590-2916B280DEB8}"/>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6" name="Rectangle 15">
            <a:extLst>
              <a:ext uri="{FF2B5EF4-FFF2-40B4-BE49-F238E27FC236}">
                <a16:creationId xmlns:a16="http://schemas.microsoft.com/office/drawing/2014/main" id="{6D79B16A-2632-CE43-AE8E-6B20E9AA03C4}"/>
              </a:ext>
            </a:extLst>
          </p:cNvPr>
          <p:cNvSpPr/>
          <p:nvPr/>
        </p:nvSpPr>
        <p:spPr>
          <a:xfrm>
            <a:off x="-2633" y="6778"/>
            <a:ext cx="12192000"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21" name="TextBox 20"/>
          <p:cNvSpPr txBox="1"/>
          <p:nvPr/>
        </p:nvSpPr>
        <p:spPr>
          <a:xfrm>
            <a:off x="283809" y="183801"/>
            <a:ext cx="6115245" cy="1754326"/>
          </a:xfrm>
          <a:prstGeom prst="rect">
            <a:avLst/>
          </a:prstGeom>
          <a:noFill/>
        </p:spPr>
        <p:txBody>
          <a:bodyPr wrap="square" rtlCol="0">
            <a:spAutoFit/>
          </a:bodyPr>
          <a:lstStyle/>
          <a:p>
            <a:r>
              <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t>Implications for sustainable tourism</a:t>
            </a:r>
            <a:br>
              <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br>
            <a:endPar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endParaRPr>
          </a:p>
        </p:txBody>
      </p:sp>
      <p:cxnSp>
        <p:nvCxnSpPr>
          <p:cNvPr id="15" name="Straight Connector 14">
            <a:extLst>
              <a:ext uri="{FF2B5EF4-FFF2-40B4-BE49-F238E27FC236}">
                <a16:creationId xmlns:a16="http://schemas.microsoft.com/office/drawing/2014/main" id="{8B38EEB6-262D-8748-9C23-658F44010C4D}"/>
              </a:ext>
            </a:extLst>
          </p:cNvPr>
          <p:cNvCxnSpPr/>
          <p:nvPr/>
        </p:nvCxnSpPr>
        <p:spPr>
          <a:xfrm>
            <a:off x="283809" y="1428112"/>
            <a:ext cx="1431235" cy="0"/>
          </a:xfrm>
          <a:prstGeom prst="line">
            <a:avLst/>
          </a:prstGeom>
          <a:ln w="76200">
            <a:solidFill>
              <a:srgbClr val="E5005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EE7BFAE4-A770-4650-87EE-607939A29F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897" y="78712"/>
            <a:ext cx="1495126" cy="7267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ext&#10;&#10;Description automatically generated">
            <a:extLst>
              <a:ext uri="{FF2B5EF4-FFF2-40B4-BE49-F238E27FC236}">
                <a16:creationId xmlns:a16="http://schemas.microsoft.com/office/drawing/2014/main" id="{A266F7C2-00C7-437E-B22D-7F9660B38F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2295"/>
          <a:stretch/>
        </p:blipFill>
        <p:spPr>
          <a:xfrm>
            <a:off x="8461798" y="266274"/>
            <a:ext cx="2124167" cy="351675"/>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122A9868-D737-4AB2-A5F2-986E5829A0C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886"/>
          <a:stretch/>
        </p:blipFill>
        <p:spPr>
          <a:xfrm>
            <a:off x="10696873" y="0"/>
            <a:ext cx="1495126" cy="800714"/>
          </a:xfrm>
          <a:prstGeom prst="rect">
            <a:avLst/>
          </a:prstGeom>
        </p:spPr>
      </p:pic>
      <p:pic>
        <p:nvPicPr>
          <p:cNvPr id="11" name="Picture 10">
            <a:extLst>
              <a:ext uri="{FF2B5EF4-FFF2-40B4-BE49-F238E27FC236}">
                <a16:creationId xmlns:a16="http://schemas.microsoft.com/office/drawing/2014/main" id="{E0BD76ED-2886-B346-93AA-529E99EEC769}"/>
              </a:ext>
            </a:extLst>
          </p:cNvPr>
          <p:cNvPicPr/>
          <p:nvPr/>
        </p:nvPicPr>
        <p:blipFill>
          <a:blip r:embed="rId7"/>
          <a:stretch>
            <a:fillRect/>
          </a:stretch>
        </p:blipFill>
        <p:spPr>
          <a:xfrm>
            <a:off x="6198636" y="1566680"/>
            <a:ext cx="5663673" cy="3411379"/>
          </a:xfrm>
          <a:prstGeom prst="rect">
            <a:avLst/>
          </a:prstGeom>
        </p:spPr>
      </p:pic>
      <p:pic>
        <p:nvPicPr>
          <p:cNvPr id="12" name="Picture 11">
            <a:extLst>
              <a:ext uri="{FF2B5EF4-FFF2-40B4-BE49-F238E27FC236}">
                <a16:creationId xmlns:a16="http://schemas.microsoft.com/office/drawing/2014/main" id="{5D37ECB0-1A26-8046-A960-1CC053D2D702}"/>
              </a:ext>
            </a:extLst>
          </p:cNvPr>
          <p:cNvPicPr/>
          <p:nvPr/>
        </p:nvPicPr>
        <p:blipFill>
          <a:blip r:embed="rId8"/>
          <a:stretch>
            <a:fillRect/>
          </a:stretch>
        </p:blipFill>
        <p:spPr>
          <a:xfrm>
            <a:off x="316466" y="1578581"/>
            <a:ext cx="5676900" cy="4300855"/>
          </a:xfrm>
          <a:prstGeom prst="rect">
            <a:avLst/>
          </a:prstGeom>
        </p:spPr>
      </p:pic>
      <p:sp>
        <p:nvSpPr>
          <p:cNvPr id="14" name="Rectangle 13">
            <a:extLst>
              <a:ext uri="{FF2B5EF4-FFF2-40B4-BE49-F238E27FC236}">
                <a16:creationId xmlns:a16="http://schemas.microsoft.com/office/drawing/2014/main" id="{C9FE76AB-D259-6A4C-A188-D26DA38F93F2}"/>
              </a:ext>
            </a:extLst>
          </p:cNvPr>
          <p:cNvSpPr/>
          <p:nvPr/>
        </p:nvSpPr>
        <p:spPr>
          <a:xfrm>
            <a:off x="6198637" y="4978059"/>
            <a:ext cx="5709556" cy="10265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https://</a:t>
            </a:r>
            <a:r>
              <a:rPr lang="en-US" sz="1600" i="1" dirty="0" err="1">
                <a:solidFill>
                  <a:schemeClr val="tx1"/>
                </a:solidFill>
              </a:rPr>
              <a:t>globalnews.booking.com</a:t>
            </a:r>
            <a:r>
              <a:rPr lang="en-US" sz="1600" i="1" dirty="0">
                <a:solidFill>
                  <a:schemeClr val="tx1"/>
                </a:solidFill>
              </a:rPr>
              <a:t>/bookingcoms-2021-sustainable-travel-report-affirms-potential-watershed-moment-for-industry-and-consumers/</a:t>
            </a:r>
          </a:p>
        </p:txBody>
      </p:sp>
    </p:spTree>
    <p:extLst>
      <p:ext uri="{BB962C8B-B14F-4D97-AF65-F5344CB8AC3E}">
        <p14:creationId xmlns:p14="http://schemas.microsoft.com/office/powerpoint/2010/main" val="4294597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678CAC-3305-2A43-B590-2916B280DEB8}"/>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6" name="Rectangle 15">
            <a:extLst>
              <a:ext uri="{FF2B5EF4-FFF2-40B4-BE49-F238E27FC236}">
                <a16:creationId xmlns:a16="http://schemas.microsoft.com/office/drawing/2014/main" id="{6D79B16A-2632-CE43-AE8E-6B20E9AA03C4}"/>
              </a:ext>
            </a:extLst>
          </p:cNvPr>
          <p:cNvSpPr/>
          <p:nvPr/>
        </p:nvSpPr>
        <p:spPr>
          <a:xfrm>
            <a:off x="12357" y="6778"/>
            <a:ext cx="12192000"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8B38EEB6-262D-8748-9C23-658F44010C4D}"/>
              </a:ext>
            </a:extLst>
          </p:cNvPr>
          <p:cNvCxnSpPr/>
          <p:nvPr/>
        </p:nvCxnSpPr>
        <p:spPr>
          <a:xfrm>
            <a:off x="341036" y="918446"/>
            <a:ext cx="1431235" cy="0"/>
          </a:xfrm>
          <a:prstGeom prst="line">
            <a:avLst/>
          </a:prstGeom>
          <a:ln w="76200">
            <a:solidFill>
              <a:srgbClr val="E5005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EE7BFAE4-A770-4650-87EE-607939A29F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897" y="78712"/>
            <a:ext cx="1495126" cy="7267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ext&#10;&#10;Description automatically generated">
            <a:extLst>
              <a:ext uri="{FF2B5EF4-FFF2-40B4-BE49-F238E27FC236}">
                <a16:creationId xmlns:a16="http://schemas.microsoft.com/office/drawing/2014/main" id="{A266F7C2-00C7-437E-B22D-7F9660B38F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2295"/>
          <a:stretch/>
        </p:blipFill>
        <p:spPr>
          <a:xfrm>
            <a:off x="8461798" y="266274"/>
            <a:ext cx="2124167" cy="351675"/>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122A9868-D737-4AB2-A5F2-986E5829A0C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886"/>
          <a:stretch/>
        </p:blipFill>
        <p:spPr>
          <a:xfrm>
            <a:off x="10696873" y="0"/>
            <a:ext cx="1495126" cy="800714"/>
          </a:xfrm>
          <a:prstGeom prst="rect">
            <a:avLst/>
          </a:prstGeom>
        </p:spPr>
      </p:pic>
      <p:sp>
        <p:nvSpPr>
          <p:cNvPr id="12" name="TextBox 11">
            <a:extLst>
              <a:ext uri="{FF2B5EF4-FFF2-40B4-BE49-F238E27FC236}">
                <a16:creationId xmlns:a16="http://schemas.microsoft.com/office/drawing/2014/main" id="{BD4607AF-F728-1048-B0C8-8F33108DF491}"/>
              </a:ext>
            </a:extLst>
          </p:cNvPr>
          <p:cNvSpPr txBox="1"/>
          <p:nvPr/>
        </p:nvSpPr>
        <p:spPr>
          <a:xfrm>
            <a:off x="283809" y="183801"/>
            <a:ext cx="6310180" cy="1077218"/>
          </a:xfrm>
          <a:prstGeom prst="rect">
            <a:avLst/>
          </a:prstGeom>
          <a:noFill/>
        </p:spPr>
        <p:txBody>
          <a:bodyPr wrap="square" rtlCol="0">
            <a:spAutoFit/>
          </a:bodyPr>
          <a:lstStyle/>
          <a:p>
            <a:r>
              <a:rPr lang="en-US" sz="3200" i="1"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t>- Financial &amp; technical resources</a:t>
            </a:r>
            <a:br>
              <a:rPr lang="en-US" sz="32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br>
            <a:endParaRPr lang="en-US" sz="32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1" name="Picture 10">
            <a:extLst>
              <a:ext uri="{FF2B5EF4-FFF2-40B4-BE49-F238E27FC236}">
                <a16:creationId xmlns:a16="http://schemas.microsoft.com/office/drawing/2014/main" id="{D3B52C43-31C1-2E4C-B212-587F2CB9FA5E}"/>
              </a:ext>
            </a:extLst>
          </p:cNvPr>
          <p:cNvPicPr/>
          <p:nvPr/>
        </p:nvPicPr>
        <p:blipFill>
          <a:blip r:embed="rId7"/>
          <a:stretch>
            <a:fillRect/>
          </a:stretch>
        </p:blipFill>
        <p:spPr>
          <a:xfrm>
            <a:off x="1203959" y="1712101"/>
            <a:ext cx="9756175" cy="4827347"/>
          </a:xfrm>
          <a:prstGeom prst="rect">
            <a:avLst/>
          </a:prstGeom>
        </p:spPr>
      </p:pic>
      <p:sp>
        <p:nvSpPr>
          <p:cNvPr id="13" name="TextBox 12">
            <a:extLst>
              <a:ext uri="{FF2B5EF4-FFF2-40B4-BE49-F238E27FC236}">
                <a16:creationId xmlns:a16="http://schemas.microsoft.com/office/drawing/2014/main" id="{C4314F1B-6D66-9A45-92B6-9A0434B3E872}"/>
              </a:ext>
            </a:extLst>
          </p:cNvPr>
          <p:cNvSpPr txBox="1"/>
          <p:nvPr/>
        </p:nvSpPr>
        <p:spPr>
          <a:xfrm>
            <a:off x="1199642" y="1060210"/>
            <a:ext cx="9756175" cy="646331"/>
          </a:xfrm>
          <a:prstGeom prst="rect">
            <a:avLst/>
          </a:prstGeom>
          <a:solidFill>
            <a:schemeClr val="bg1"/>
          </a:solidFill>
        </p:spPr>
        <p:txBody>
          <a:bodyPr wrap="square">
            <a:spAutoFit/>
          </a:bodyPr>
          <a:lstStyle/>
          <a:p>
            <a:r>
              <a:rPr lang="en-GB"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W</a:t>
            </a: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here is financial support most required to enhance the sustainability of the tourism sector in the post-pandemic period?  </a:t>
            </a:r>
            <a:r>
              <a:rPr lang="en-GB" sz="1800" b="1"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Ranked importance: 1 most important, 8 least important</a:t>
            </a:r>
            <a:r>
              <a:rPr lang="en-GB" dirty="0">
                <a:effectLst/>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8269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678CAC-3305-2A43-B590-2916B280DEB8}"/>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6" name="Rectangle 15">
            <a:extLst>
              <a:ext uri="{FF2B5EF4-FFF2-40B4-BE49-F238E27FC236}">
                <a16:creationId xmlns:a16="http://schemas.microsoft.com/office/drawing/2014/main" id="{6D79B16A-2632-CE43-AE8E-6B20E9AA03C4}"/>
              </a:ext>
            </a:extLst>
          </p:cNvPr>
          <p:cNvSpPr/>
          <p:nvPr/>
        </p:nvSpPr>
        <p:spPr>
          <a:xfrm>
            <a:off x="12357" y="6778"/>
            <a:ext cx="12192000"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AutoNum type="arabicPeriod"/>
            </a:pPr>
            <a:endParaRPr lang="en-US" dirty="0"/>
          </a:p>
        </p:txBody>
      </p:sp>
      <p:sp>
        <p:nvSpPr>
          <p:cNvPr id="21" name="TextBox 20"/>
          <p:cNvSpPr txBox="1"/>
          <p:nvPr/>
        </p:nvSpPr>
        <p:spPr>
          <a:xfrm>
            <a:off x="283809" y="183801"/>
            <a:ext cx="6115245" cy="1200329"/>
          </a:xfrm>
          <a:prstGeom prst="rect">
            <a:avLst/>
          </a:prstGeom>
          <a:noFill/>
        </p:spPr>
        <p:txBody>
          <a:bodyPr wrap="square" rtlCol="0">
            <a:spAutoFit/>
          </a:bodyPr>
          <a:lstStyle/>
          <a:p>
            <a:r>
              <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t>Policy measures</a:t>
            </a:r>
            <a:br>
              <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br>
            <a:endParaRPr lang="en-US" sz="3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endParaRPr>
          </a:p>
        </p:txBody>
      </p:sp>
      <p:cxnSp>
        <p:nvCxnSpPr>
          <p:cNvPr id="15" name="Straight Connector 14">
            <a:extLst>
              <a:ext uri="{FF2B5EF4-FFF2-40B4-BE49-F238E27FC236}">
                <a16:creationId xmlns:a16="http://schemas.microsoft.com/office/drawing/2014/main" id="{8B38EEB6-262D-8748-9C23-658F44010C4D}"/>
              </a:ext>
            </a:extLst>
          </p:cNvPr>
          <p:cNvCxnSpPr/>
          <p:nvPr/>
        </p:nvCxnSpPr>
        <p:spPr>
          <a:xfrm>
            <a:off x="341036" y="918446"/>
            <a:ext cx="1431235" cy="0"/>
          </a:xfrm>
          <a:prstGeom prst="line">
            <a:avLst/>
          </a:prstGeom>
          <a:ln w="76200">
            <a:solidFill>
              <a:srgbClr val="E5005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EE7BFAE4-A770-4650-87EE-607939A29F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897" y="78712"/>
            <a:ext cx="1495126" cy="7267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ext&#10;&#10;Description automatically generated">
            <a:extLst>
              <a:ext uri="{FF2B5EF4-FFF2-40B4-BE49-F238E27FC236}">
                <a16:creationId xmlns:a16="http://schemas.microsoft.com/office/drawing/2014/main" id="{A266F7C2-00C7-437E-B22D-7F9660B38F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2295"/>
          <a:stretch/>
        </p:blipFill>
        <p:spPr>
          <a:xfrm>
            <a:off x="8461798" y="266274"/>
            <a:ext cx="2124167" cy="351675"/>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122A9868-D737-4AB2-A5F2-986E5829A0C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886"/>
          <a:stretch/>
        </p:blipFill>
        <p:spPr>
          <a:xfrm>
            <a:off x="10696873" y="0"/>
            <a:ext cx="1495126" cy="800714"/>
          </a:xfrm>
          <a:prstGeom prst="rect">
            <a:avLst/>
          </a:prstGeom>
        </p:spPr>
      </p:pic>
      <p:graphicFrame>
        <p:nvGraphicFramePr>
          <p:cNvPr id="2" name="Content Placeholder 1">
            <a:extLst>
              <a:ext uri="{FF2B5EF4-FFF2-40B4-BE49-F238E27FC236}">
                <a16:creationId xmlns:a16="http://schemas.microsoft.com/office/drawing/2014/main" id="{4FF7E6A2-F635-204E-8A77-D8AA07C3C404}"/>
              </a:ext>
            </a:extLst>
          </p:cNvPr>
          <p:cNvGraphicFramePr>
            <a:graphicFrameLocks noGrp="1"/>
          </p:cNvGraphicFramePr>
          <p:nvPr>
            <p:ph idx="1"/>
            <p:extLst>
              <p:ext uri="{D42A27DB-BD31-4B8C-83A1-F6EECF244321}">
                <p14:modId xmlns:p14="http://schemas.microsoft.com/office/powerpoint/2010/main" val="269717687"/>
              </p:ext>
            </p:extLst>
          </p:nvPr>
        </p:nvGraphicFramePr>
        <p:xfrm>
          <a:off x="533400" y="1096963"/>
          <a:ext cx="11506200" cy="532753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66514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
            <a:ext cx="8859648" cy="6858000"/>
          </a:xfrm>
          <a:prstGeom prst="rect">
            <a:avLst/>
          </a:prstGeom>
        </p:spPr>
      </p:pic>
      <p:sp>
        <p:nvSpPr>
          <p:cNvPr id="20" name="Rectangle 19"/>
          <p:cNvSpPr/>
          <p:nvPr/>
        </p:nvSpPr>
        <p:spPr>
          <a:xfrm>
            <a:off x="-2044" y="-12433"/>
            <a:ext cx="8896719" cy="690344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651179" y="550396"/>
            <a:ext cx="2886584" cy="2735504"/>
          </a:xfrm>
          <a:prstGeom prst="rect">
            <a:avLst/>
          </a:prstGeom>
        </p:spPr>
      </p:pic>
      <p:sp>
        <p:nvSpPr>
          <p:cNvPr id="6" name="Rectangle 5">
            <a:extLst>
              <a:ext uri="{FF2B5EF4-FFF2-40B4-BE49-F238E27FC236}">
                <a16:creationId xmlns:a16="http://schemas.microsoft.com/office/drawing/2014/main" id="{D5C55A80-9676-405C-8E96-74969239B8A4}"/>
              </a:ext>
            </a:extLst>
          </p:cNvPr>
          <p:cNvSpPr/>
          <p:nvPr/>
        </p:nvSpPr>
        <p:spPr>
          <a:xfrm>
            <a:off x="1207951" y="3462017"/>
            <a:ext cx="6443745" cy="492443"/>
          </a:xfrm>
          <a:prstGeom prst="rect">
            <a:avLst/>
          </a:prstGeom>
          <a:solidFill>
            <a:schemeClr val="bg1"/>
          </a:solidFill>
        </p:spPr>
        <p:txBody>
          <a:bodyPr wrap="square" lIns="91440" tIns="45720" rIns="91440" bIns="45720">
            <a:spAutoFit/>
          </a:bodyPr>
          <a:lstStyle/>
          <a:p>
            <a:pPr algn="ctr"/>
            <a:r>
              <a:rPr lang="en-GB" sz="2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rPr>
              <a:t>Helena Rey De Assis</a:t>
            </a:r>
            <a:endParaRPr lang="en-US" sz="2600"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Content Placeholder 1">
            <a:extLst>
              <a:ext uri="{FF2B5EF4-FFF2-40B4-BE49-F238E27FC236}">
                <a16:creationId xmlns:a16="http://schemas.microsoft.com/office/drawing/2014/main" id="{0B84A4B1-7A23-4BF5-86AB-9B6E0C7E44F6}"/>
              </a:ext>
            </a:extLst>
          </p:cNvPr>
          <p:cNvSpPr txBox="1">
            <a:spLocks/>
          </p:cNvSpPr>
          <p:nvPr/>
        </p:nvSpPr>
        <p:spPr>
          <a:xfrm>
            <a:off x="8894676" y="33017"/>
            <a:ext cx="3332352" cy="6858000"/>
          </a:xfrm>
          <a:prstGeom prst="rect">
            <a:avLst/>
          </a:prstGeom>
          <a:solidFill>
            <a:schemeClr val="bg1"/>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3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4000" b="1" dirty="0">
                <a:solidFill>
                  <a:srgbClr val="E50051"/>
                </a:solidFill>
                <a:latin typeface="Helvetica Neue" panose="02000503000000020004" pitchFamily="2" charset="0"/>
                <a:ea typeface="Helvetica Neue" panose="02000503000000020004" pitchFamily="2" charset="0"/>
                <a:cs typeface="Helvetica Neue" panose="02000503000000020004" pitchFamily="2" charset="0"/>
              </a:rPr>
              <a:t>Thank you!</a:t>
            </a:r>
          </a:p>
          <a:p>
            <a:pPr>
              <a:lnSpc>
                <a:spcPct val="120000"/>
              </a:lnSpc>
            </a:pPr>
            <a:r>
              <a:rPr lang="en-US" sz="3600" b="1" dirty="0">
                <a:solidFill>
                  <a:srgbClr val="E50051"/>
                </a:solidFill>
                <a:latin typeface="Helvetica Neue" panose="02000503000000020004" pitchFamily="2" charset="0"/>
                <a:ea typeface="Helvetica Neue" panose="02000503000000020004" pitchFamily="2" charset="0"/>
                <a:cs typeface="Helvetica Neue" panose="02000503000000020004" pitchFamily="2" charset="0"/>
              </a:rPr>
              <a:t>Contact us:</a:t>
            </a:r>
          </a:p>
          <a:p>
            <a:pPr>
              <a:lnSpc>
                <a:spcPct val="120000"/>
              </a:lnSpc>
              <a:spcBef>
                <a:spcPts val="0"/>
              </a:spcBef>
              <a:spcAft>
                <a:spcPts val="600"/>
              </a:spcAft>
            </a:pPr>
            <a:endParaRPr lang="en-US" sz="2800" b="1"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endParaRPr>
          </a:p>
          <a:p>
            <a:pPr>
              <a:lnSpc>
                <a:spcPct val="120000"/>
              </a:lnSpc>
              <a:spcBef>
                <a:spcPts val="0"/>
              </a:spcBef>
              <a:spcAft>
                <a:spcPts val="600"/>
              </a:spcAft>
            </a:pPr>
            <a:endParaRPr lang="en-US" sz="2800" b="1" dirty="0">
              <a:solidFill>
                <a:srgbClr val="283583"/>
              </a:solidFill>
              <a:latin typeface="Helvetica Neue" panose="02000503000000020004" pitchFamily="2" charset="0"/>
              <a:ea typeface="Helvetica Neue" panose="02000503000000020004" pitchFamily="2" charset="0"/>
              <a:cs typeface="Helvetica Neue" panose="02000503000000020004" pitchFamily="2" charset="0"/>
            </a:endParaRPr>
          </a:p>
          <a:p>
            <a:pPr>
              <a:lnSpc>
                <a:spcPct val="120000"/>
              </a:lnSpc>
              <a:spcBef>
                <a:spcPts val="0"/>
              </a:spcBef>
              <a:spcAft>
                <a:spcPts val="600"/>
              </a:spcAft>
            </a:pPr>
            <a:endParaRPr lang="en-US" sz="19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nSpc>
                <a:spcPct val="120000"/>
              </a:lnSpc>
              <a:spcBef>
                <a:spcPts val="0"/>
              </a:spcBef>
              <a:spcAft>
                <a:spcPts val="600"/>
              </a:spcAft>
            </a:pPr>
            <a:endParaRPr lang="en-US" sz="19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Subtitle 2"/>
          <p:cNvSpPr txBox="1">
            <a:spLocks/>
          </p:cNvSpPr>
          <p:nvPr/>
        </p:nvSpPr>
        <p:spPr>
          <a:xfrm>
            <a:off x="8975844" y="5970460"/>
            <a:ext cx="3251184" cy="597747"/>
          </a:xfrm>
          <a:prstGeom prst="rect">
            <a:avLst/>
          </a:prstGeom>
        </p:spPr>
        <p:txBody>
          <a:bodyPr vert="horz" lIns="0" tIns="144000" rIns="0" bIns="45713"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1600" dirty="0">
                <a:solidFill>
                  <a:schemeClr val="tx1"/>
                </a:solidFill>
              </a:rPr>
              <a:t>www.unenvironment.org</a:t>
            </a:r>
          </a:p>
        </p:txBody>
      </p:sp>
      <p:cxnSp>
        <p:nvCxnSpPr>
          <p:cNvPr id="10" name="Straight Connector 9">
            <a:extLst>
              <a:ext uri="{FF2B5EF4-FFF2-40B4-BE49-F238E27FC236}">
                <a16:creationId xmlns:a16="http://schemas.microsoft.com/office/drawing/2014/main" id="{C15DC84A-16D3-AD49-8FC1-AED80B1040E6}"/>
              </a:ext>
            </a:extLst>
          </p:cNvPr>
          <p:cNvCxnSpPr/>
          <p:nvPr/>
        </p:nvCxnSpPr>
        <p:spPr>
          <a:xfrm>
            <a:off x="3378854" y="5713083"/>
            <a:ext cx="1431235" cy="0"/>
          </a:xfrm>
          <a:prstGeom prst="line">
            <a:avLst/>
          </a:prstGeom>
          <a:ln w="76200">
            <a:solidFill>
              <a:srgbClr val="E50051"/>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B3CC55BD-A0B0-4083-9D9C-F8996C9CF8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23323" y="2137671"/>
            <a:ext cx="2293832" cy="11150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Text&#10;&#10;Description automatically generated">
            <a:extLst>
              <a:ext uri="{FF2B5EF4-FFF2-40B4-BE49-F238E27FC236}">
                <a16:creationId xmlns:a16="http://schemas.microsoft.com/office/drawing/2014/main" id="{307574EA-F6B7-41FC-B644-00FD5405581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2295"/>
          <a:stretch/>
        </p:blipFill>
        <p:spPr>
          <a:xfrm>
            <a:off x="9221989" y="3575538"/>
            <a:ext cx="2757087" cy="456461"/>
          </a:xfrm>
          <a:prstGeom prst="rect">
            <a:avLst/>
          </a:prstGeom>
        </p:spPr>
      </p:pic>
      <p:pic>
        <p:nvPicPr>
          <p:cNvPr id="14" name="Picture 13" descr="A picture containing shape&#10;&#10;Description automatically generated">
            <a:extLst>
              <a:ext uri="{FF2B5EF4-FFF2-40B4-BE49-F238E27FC236}">
                <a16:creationId xmlns:a16="http://schemas.microsoft.com/office/drawing/2014/main" id="{9699956B-BA54-41D7-81BB-C517695551F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4886"/>
          <a:stretch/>
        </p:blipFill>
        <p:spPr>
          <a:xfrm>
            <a:off x="9323323" y="4312284"/>
            <a:ext cx="2412312" cy="1291913"/>
          </a:xfrm>
          <a:prstGeom prst="rect">
            <a:avLst/>
          </a:prstGeom>
        </p:spPr>
      </p:pic>
    </p:spTree>
    <p:extLst>
      <p:ext uri="{BB962C8B-B14F-4D97-AF65-F5344CB8AC3E}">
        <p14:creationId xmlns:p14="http://schemas.microsoft.com/office/powerpoint/2010/main" val="2132120965"/>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8288</TotalTime>
  <Words>1107</Words>
  <Application>Microsoft Office PowerPoint</Application>
  <PresentationFormat>Widescreen</PresentationFormat>
  <Paragraphs>92</Paragraphs>
  <Slides>6</Slides>
  <Notes>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vt:i4>
      </vt:variant>
    </vt:vector>
  </HeadingPairs>
  <TitlesOfParts>
    <vt:vector size="18" baseType="lpstr">
      <vt:lpstr>Arial</vt:lpstr>
      <vt:lpstr>Calibri</vt:lpstr>
      <vt:lpstr>Calibri Light</vt:lpstr>
      <vt:lpstr>Calibri-Bold</vt:lpstr>
      <vt:lpstr>Helvetica Neue</vt:lpstr>
      <vt:lpstr>Roboto</vt:lpstr>
      <vt:lpstr>Roboto Regular</vt:lpstr>
      <vt:lpstr>SymbolMT</vt:lpstr>
      <vt:lpstr>Verdana</vt:lpstr>
      <vt:lpstr>Wingdings</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Strauss;Helena Rey</dc:creator>
  <cp:lastModifiedBy>Helena Rey</cp:lastModifiedBy>
  <cp:revision>664</cp:revision>
  <dcterms:created xsi:type="dcterms:W3CDTF">2019-03-11T22:41:30Z</dcterms:created>
  <dcterms:modified xsi:type="dcterms:W3CDTF">2021-11-02T20:06:26Z</dcterms:modified>
</cp:coreProperties>
</file>