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99" r:id="rId2"/>
    <p:sldId id="260" r:id="rId3"/>
    <p:sldId id="393" r:id="rId4"/>
    <p:sldId id="381" r:id="rId5"/>
    <p:sldId id="386" r:id="rId6"/>
    <p:sldId id="390" r:id="rId7"/>
    <p:sldId id="398" r:id="rId8"/>
    <p:sldId id="384" r:id="rId9"/>
    <p:sldId id="395" r:id="rId10"/>
    <p:sldId id="385" r:id="rId11"/>
    <p:sldId id="389" r:id="rId12"/>
    <p:sldId id="394" r:id="rId13"/>
    <p:sldId id="396" r:id="rId14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  <a:srgbClr val="009900"/>
    <a:srgbClr val="008000"/>
    <a:srgbClr val="FFFF00"/>
    <a:srgbClr val="DDDDDD"/>
    <a:srgbClr val="47F1A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7" autoAdjust="0"/>
    <p:restoredTop sz="90958" autoAdjust="0"/>
  </p:normalViewPr>
  <p:slideViewPr>
    <p:cSldViewPr>
      <p:cViewPr>
        <p:scale>
          <a:sx n="83" d="100"/>
          <a:sy n="83" d="100"/>
        </p:scale>
        <p:origin x="1478" y="62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36"/>
    </p:cViewPr>
  </p:sorterViewPr>
  <p:notesViewPr>
    <p:cSldViewPr>
      <p:cViewPr varScale="1">
        <p:scale>
          <a:sx n="25" d="100"/>
          <a:sy n="25" d="100"/>
        </p:scale>
        <p:origin x="-1254" y="-78"/>
      </p:cViewPr>
      <p:guideLst>
        <p:guide orient="horz" pos="312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CA9C4C-1644-461E-9F7A-F88FF356837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16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7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4" y="4705350"/>
            <a:ext cx="498263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7" y="941070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586D14-41CB-4897-B644-AD27A541ED5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0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792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586D14-41CB-4897-B644-AD27A541ED5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66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431800"/>
            <a:ext cx="69215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54725"/>
            <a:ext cx="17414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2481869"/>
            <a:ext cx="6300000" cy="1265731"/>
          </a:xfrm>
        </p:spPr>
        <p:txBody>
          <a:bodyPr anchor="b">
            <a:spAutoFit/>
          </a:bodyPr>
          <a:lstStyle>
            <a:lvl1pPr>
              <a:lnSpc>
                <a:spcPts val="4500"/>
              </a:lnSpc>
              <a:defRPr sz="45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0"/>
            <a:ext cx="6300000" cy="352233"/>
          </a:xfrm>
        </p:spPr>
        <p:txBody>
          <a:bodyPr>
            <a:spAutoFit/>
          </a:bodyPr>
          <a:lstStyle>
            <a:lvl1pPr marL="0" indent="0" algn="l">
              <a:lnSpc>
                <a:spcPts val="2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1FD99-5F24-4F83-A971-16C4DEDF05D8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727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68313"/>
            <a:ext cx="692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3700"/>
              </a:lnSpc>
              <a:defRPr sz="3700" b="0" i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0FB0C-C7BC-460D-8372-014CF049856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"/>
          <p:cNvSpPr>
            <a:spLocks noChangeArrowheads="1"/>
          </p:cNvSpPr>
          <p:nvPr/>
        </p:nvSpPr>
        <p:spPr bwMode="auto">
          <a:xfrm>
            <a:off x="503238" y="1306513"/>
            <a:ext cx="8154987" cy="0"/>
          </a:xfrm>
          <a:prstGeom prst="rect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fr-FR" altLang="en-US" sz="2000" dirty="0">
              <a:latin typeface="Helvetica 65 Medium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Slide title</a:t>
            </a:r>
            <a:br>
              <a:rPr lang="fr-FR" altLang="en-US"/>
            </a:br>
            <a:r>
              <a:rPr lang="fr-FR" altLang="en-US"/>
              <a:t>Slide title can be extended to two lines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5" y="6411913"/>
            <a:ext cx="900113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5" y="6411913"/>
            <a:ext cx="467995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3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6299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34C372-B79A-4624-B5E5-CBFBB2E81CF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7338"/>
            <a:ext cx="4587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Georgia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kern="1200">
          <a:solidFill>
            <a:schemeClr val="tx1"/>
          </a:solidFill>
          <a:latin typeface="Georgia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Georgia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Georgi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B58A-FCAB-4183-AF63-5B1AA45E1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853857"/>
            <a:ext cx="6300000" cy="1246495"/>
          </a:xfrm>
        </p:spPr>
        <p:txBody>
          <a:bodyPr/>
          <a:lstStyle/>
          <a:p>
            <a:r>
              <a:rPr lang="es-ES" dirty="0"/>
              <a:t>Bienvenidos</a:t>
            </a:r>
            <a:br>
              <a:rPr lang="es-ES" dirty="0"/>
            </a:b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2F58C-F515-4ADD-AF9B-F3FE5C936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681433"/>
            <a:ext cx="6601200" cy="353943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 sz="2800" b="0" i="0" dirty="0">
                <a:solidFill>
                  <a:schemeClr val="tx1"/>
                </a:solidFill>
                <a:effectLst/>
                <a:latin typeface="Google Sans"/>
              </a:rPr>
              <a:t>Academia Latinoamericana de la OCDE para la Investigación de Delitos Tributarios y Financieros </a:t>
            </a:r>
          </a:p>
          <a:p>
            <a:pPr algn="ctr">
              <a:lnSpc>
                <a:spcPct val="100000"/>
              </a:lnSpc>
            </a:pPr>
            <a:endParaRPr lang="es-ES" sz="2800" b="0" i="0" dirty="0">
              <a:solidFill>
                <a:schemeClr val="tx1"/>
              </a:solidFill>
              <a:effectLst/>
              <a:latin typeface="Google Sans"/>
            </a:endParaRP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Curso de Técnicas de Investigación en Economías en Efectivo</a:t>
            </a:r>
          </a:p>
          <a:p>
            <a:pPr algn="ctr">
              <a:lnSpc>
                <a:spcPct val="100000"/>
              </a:lnSpc>
            </a:pPr>
            <a:endParaRPr lang="es-ES" sz="2800" dirty="0">
              <a:solidFill>
                <a:schemeClr val="tx1"/>
              </a:solidFill>
              <a:latin typeface="Google Sans"/>
            </a:endParaRP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tx1"/>
                </a:solidFill>
                <a:latin typeface="Google Sans"/>
              </a:rPr>
              <a:t>S</a:t>
            </a:r>
            <a:r>
              <a:rPr lang="es-ES" sz="2800" b="0" i="0" dirty="0">
                <a:solidFill>
                  <a:schemeClr val="tx1"/>
                </a:solidFill>
                <a:effectLst/>
                <a:latin typeface="Google Sans"/>
              </a:rPr>
              <a:t>esión de Introducción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2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>
                <a:latin typeface="Arial" pitchFamily="34" charset="0"/>
              </a:rPr>
              <a:t>Presentaciones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  <a:p>
            <a:pPr marL="0" lvl="0" indent="0">
              <a:buNone/>
            </a:pPr>
            <a:endParaRPr lang="en-US" sz="24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5715000" cy="5715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0364EF-6A09-481E-AF2C-B166526A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191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>
                <a:latin typeface="Arial" pitchFamily="34" charset="0"/>
              </a:rPr>
              <a:t>Presentaciones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>
              <a:spcAft>
                <a:spcPts val="2400"/>
              </a:spcAft>
            </a:pPr>
            <a:r>
              <a:rPr lang="es-ES" dirty="0">
                <a:latin typeface="+mj-lt"/>
              </a:rPr>
              <a:t>Su nombre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Su país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El organismo para el que trabaja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Cuál es su cometido/puesto</a:t>
            </a:r>
          </a:p>
          <a:p>
            <a:pPr lvl="0">
              <a:spcAft>
                <a:spcPts val="2400"/>
              </a:spcAft>
            </a:pPr>
            <a:r>
              <a:rPr lang="es-ES" dirty="0">
                <a:latin typeface="+mj-lt"/>
              </a:rPr>
              <a:t>Qué espera aprender con el curso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36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752600"/>
            <a:ext cx="3733800" cy="3733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92F161-4320-4397-8715-318D3125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7340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DF53F-41B7-4133-9F37-833F2BAC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Lista de participantes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85591-938A-435C-8DBD-6E12B8EA6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Fotografía</a:t>
            </a:r>
          </a:p>
          <a:p>
            <a:r>
              <a:rPr lang="es-ES"/>
              <a:t>Datos de contacto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CEFF2-BDD1-4768-9DA8-7BDE2DE9A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6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57E3A-2EE3-40E5-AE14-A651529A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En sus grupos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72131-9A43-4554-98C0-EEB7B3FF8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Piense en qué espera conseguir con el curso</a:t>
            </a:r>
          </a:p>
          <a:p>
            <a:r>
              <a:rPr lang="es-ES"/>
              <a:t>Elija un portavoz</a:t>
            </a:r>
          </a:p>
          <a:p>
            <a:r>
              <a:rPr lang="es-ES"/>
              <a:t>Transmita sus respuestas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8B588-C57E-4828-ABD2-B7D213FA7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69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828800"/>
            <a:ext cx="6477000" cy="682816"/>
          </a:xfrm>
        </p:spPr>
        <p:txBody>
          <a:bodyPr/>
          <a:lstStyle/>
          <a:p>
            <a:pPr algn="ctr" eaLnBrk="1" hangingPunct="1"/>
            <a:r>
              <a:rPr lang="es-ES" sz="5400" cap="none">
                <a:latin typeface="Arial" pitchFamily="34" charset="0"/>
              </a:rPr>
              <a:t>Cuestiones organizativas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124200"/>
            <a:ext cx="3366757" cy="34004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3521-0835-49EB-B5E7-974B5A6E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Bienvenida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2F02C-EBC4-434E-86AE-11956DC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Antecedentes de la Academia</a:t>
            </a:r>
          </a:p>
          <a:p>
            <a:r>
              <a:rPr lang="es-ES"/>
              <a:t>Cursos adicionales</a:t>
            </a:r>
          </a:p>
          <a:p>
            <a:r>
              <a:rPr lang="es-ES"/>
              <a:t>El mundo virtual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B1281-C2A7-4987-B1C6-E0F71A53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1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>
                <a:latin typeface="Arial" pitchFamily="34" charset="0"/>
              </a:rPr>
              <a:t>Cuestiones organizativas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s-ES" sz="2600" dirty="0">
                <a:latin typeface="+mj-lt"/>
              </a:rPr>
              <a:t>Duración del curso: 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 14/03/2022-23/03/2022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s-ES" sz="2600" dirty="0">
                <a:latin typeface="+mj-lt"/>
              </a:rPr>
              <a:t>Horario: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Los talleres empiezan a las 9:30 (Hora de Buenos Aires)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Primera sesión: 9:30 -11:45 (Hora de Buenos Aires)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Segunda sesión: 12:45 -15:30 (Hora de Buenos Aires)</a:t>
            </a:r>
          </a:p>
          <a:p>
            <a:pPr>
              <a:spcAft>
                <a:spcPts val="1200"/>
              </a:spcAft>
            </a:pPr>
            <a:r>
              <a:rPr lang="es-ES" sz="2600" dirty="0">
                <a:latin typeface="+mj-lt"/>
              </a:rPr>
              <a:t>Acceda a ZOOM 15 minutos antes de la hora </a:t>
            </a:r>
            <a:r>
              <a:rPr lang="es-ES" sz="2800" dirty="0">
                <a:latin typeface="+mj-lt"/>
              </a:rPr>
              <a:t>programada</a:t>
            </a:r>
          </a:p>
          <a:p>
            <a:pPr>
              <a:spcAft>
                <a:spcPts val="600"/>
              </a:spcAft>
            </a:pPr>
            <a:endParaRPr lang="en-GB" sz="36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0503E9-55BD-4BC8-8FBA-49C68CA5B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4903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Cuestiones organizativas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72841" y="990600"/>
            <a:ext cx="8839200" cy="4648200"/>
          </a:xfrm>
        </p:spPr>
        <p:txBody>
          <a:bodyPr rtlCol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endParaRPr lang="en-GB" sz="2800" dirty="0"/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Complete todas las herramientas de calificación y evaluación al final del curso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Reserve el chat solo para asuntos de trabajo 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No desconecte durante los descansos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Mantenga el vídeo encendido cuando sea posible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Utilice la opción de la mano levantada para preguntar</a:t>
            </a:r>
          </a:p>
          <a:p>
            <a:pPr marL="400050">
              <a:spcAft>
                <a:spcPts val="1200"/>
              </a:spcAft>
            </a:pPr>
            <a:r>
              <a:rPr lang="es-ES" sz="2600" dirty="0">
                <a:latin typeface="+mj-lt"/>
              </a:rPr>
              <a:t>Grupo, luego país y después nombre (1 Argentina Ignacio Irigaray)</a:t>
            </a:r>
          </a:p>
          <a:p>
            <a:pPr marL="457200" lvl="1" indent="0">
              <a:buNone/>
            </a:pPr>
            <a:endParaRPr lang="en-GB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>
              <a:latin typeface="+mj-lt"/>
            </a:endParaRPr>
          </a:p>
          <a:p>
            <a:pPr lvl="1"/>
            <a:endParaRPr lang="en-GB" sz="2000" dirty="0"/>
          </a:p>
          <a:p>
            <a:pPr marL="400050" lvl="1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69ED-F2F2-4F31-9E12-B0E7A4E1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010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32E43-8616-40C6-A895-A046170D0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Pausas</a:t>
            </a:r>
          </a:p>
        </p:txBody>
      </p:sp>
      <p:graphicFrame>
        <p:nvGraphicFramePr>
          <p:cNvPr id="5" name="Content Placeholder 4">
            <a:hlinkClick r:id="" action="ppaction://ole?verb=0"/>
            <a:extLst>
              <a:ext uri="{FF2B5EF4-FFF2-40B4-BE49-F238E27FC236}">
                <a16:creationId xmlns:a16="http://schemas.microsoft.com/office/drawing/2014/main" id="{A239A1BE-D224-4108-A5ED-CDF4DE73112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80831"/>
              </p:ext>
            </p:extLst>
          </p:nvPr>
        </p:nvGraphicFramePr>
        <p:xfrm>
          <a:off x="554038" y="1600200"/>
          <a:ext cx="80454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4038" y="1600200"/>
                        <a:ext cx="8045450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98AFE-7728-4D76-ADD4-6BDB777B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5BB7-7870-437D-83FF-B65C6D84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/>
              <a:t>Asistencia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7BB64-BDB3-4A5B-923A-1A901CD27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latin typeface="+mj-lt"/>
              </a:rPr>
              <a:t>Todas las sesiones son obligatorias</a:t>
            </a:r>
          </a:p>
          <a:p>
            <a:endParaRPr lang="es-ES" dirty="0">
              <a:latin typeface="+mj-lt"/>
            </a:endParaRPr>
          </a:p>
          <a:p>
            <a:r>
              <a:rPr lang="es-ES" dirty="0">
                <a:latin typeface="+mj-lt"/>
              </a:rPr>
              <a:t>Si se ausenta, quedará de manifiesto durante las reuniones de grupo</a:t>
            </a:r>
          </a:p>
          <a:p>
            <a:endParaRPr lang="es-ES" dirty="0">
              <a:latin typeface="+mj-lt"/>
            </a:endParaRPr>
          </a:p>
          <a:p>
            <a:r>
              <a:rPr lang="es-ES" dirty="0">
                <a:latin typeface="+mj-lt"/>
              </a:rPr>
              <a:t>En casos excepcionales, si no puede asistir se debe enviar un correo electrónico a la Secretaría con copia a su superior jerárquico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5EFAD-9942-42D6-A936-CE8D4987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9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52400"/>
            <a:ext cx="6553200" cy="1143000"/>
          </a:xfrm>
          <a:noFill/>
        </p:spPr>
        <p:txBody>
          <a:bodyPr/>
          <a:lstStyle/>
          <a:p>
            <a:pPr algn="ctr" eaLnBrk="1" hangingPunct="1"/>
            <a:r>
              <a:rPr lang="es-ES" sz="4000" dirty="0">
                <a:latin typeface="Arial" pitchFamily="34" charset="0"/>
              </a:rPr>
              <a:t>Cuestiones organizativas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839200" cy="4648200"/>
          </a:xfrm>
        </p:spPr>
        <p:txBody>
          <a:bodyPr rtlCol="0">
            <a:noAutofit/>
          </a:bodyPr>
          <a:lstStyle/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Uso de la plataforma </a:t>
            </a:r>
            <a:r>
              <a:rPr lang="en-US" sz="2000" dirty="0" err="1">
                <a:latin typeface="+mj-lt"/>
              </a:rPr>
              <a:t>Inwink</a:t>
            </a:r>
            <a:r>
              <a:rPr lang="en-US" sz="2000" dirty="0">
                <a:latin typeface="+mj-lt"/>
              </a:rPr>
              <a:t> </a:t>
            </a:r>
          </a:p>
          <a:p>
            <a:pPr lvl="0">
              <a:spcAft>
                <a:spcPts val="1800"/>
              </a:spcAft>
            </a:pPr>
            <a:r>
              <a:rPr lang="en-US" sz="2000" dirty="0">
                <a:latin typeface="+mj-lt"/>
              </a:rPr>
              <a:t>https://oecd-events.org/2022-march-argentina-academy</a:t>
            </a:r>
            <a:endParaRPr lang="es-ES" sz="2000" dirty="0">
              <a:latin typeface="+mj-lt"/>
            </a:endParaRP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En caso de problemas con el acceso a </a:t>
            </a:r>
            <a:r>
              <a:rPr lang="es-ES" sz="2000" dirty="0" err="1">
                <a:latin typeface="+mj-lt"/>
              </a:rPr>
              <a:t>Inwink</a:t>
            </a:r>
            <a:r>
              <a:rPr lang="es-ES" sz="2000" dirty="0">
                <a:latin typeface="+mj-lt"/>
              </a:rPr>
              <a:t>, póngase en contacto con </a:t>
            </a:r>
            <a:r>
              <a:rPr lang="es-ES" sz="2000" dirty="0" err="1">
                <a:latin typeface="+mj-lt"/>
              </a:rPr>
              <a:t>Eunkyung</a:t>
            </a:r>
            <a:r>
              <a:rPr lang="es-ES" sz="2000" dirty="0">
                <a:latin typeface="+mj-lt"/>
              </a:rPr>
              <a:t> en la OCDE:</a:t>
            </a: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      lac-taxacademy@oecd.org	</a:t>
            </a: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Para cualquier otra cuestión o problema de índole general, póngase en contacto con Ignacio</a:t>
            </a: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irigarayignacio@gmail.com</a:t>
            </a:r>
          </a:p>
          <a:p>
            <a:pPr lvl="0">
              <a:spcAft>
                <a:spcPts val="1800"/>
              </a:spcAft>
            </a:pPr>
            <a:r>
              <a:rPr lang="es-ES" sz="2000" dirty="0">
                <a:latin typeface="+mj-lt"/>
              </a:rPr>
              <a:t>Presentaciones de los participantes </a:t>
            </a:r>
          </a:p>
          <a:p>
            <a:pPr lvl="0">
              <a:spcAft>
                <a:spcPts val="1800"/>
              </a:spcAft>
            </a:pPr>
            <a:endParaRPr lang="en-GB" sz="3600" dirty="0">
              <a:latin typeface="+mj-lt"/>
            </a:endParaRPr>
          </a:p>
          <a:p>
            <a:pPr lvl="0"/>
            <a:endParaRPr lang="en-US" sz="3200" dirty="0">
              <a:latin typeface="+mj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433B0B-C697-422E-B01B-B3A4AFDD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2575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5CC3-38F1-4A0C-B5B2-0B05AEC7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/>
              <a:t>Ideas útiles para los grupos de discusión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EFBF8-EEC7-491F-A8BF-572F506A3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latin typeface="+mj-lt"/>
              </a:rPr>
              <a:t>Realizar capturas de pantalla para el grupo de discusión </a:t>
            </a:r>
          </a:p>
          <a:p>
            <a:r>
              <a:rPr lang="es-ES" dirty="0">
                <a:latin typeface="+mj-lt"/>
              </a:rPr>
              <a:t>Gestionar el tiempo eficazmente</a:t>
            </a:r>
          </a:p>
          <a:p>
            <a:r>
              <a:rPr lang="es-ES" dirty="0">
                <a:latin typeface="+mj-lt"/>
              </a:rPr>
              <a:t>Nombrar a un portavoz diferente para transmitir las respuestas</a:t>
            </a:r>
          </a:p>
          <a:p>
            <a:r>
              <a:rPr lang="es-ES" dirty="0">
                <a:latin typeface="+mj-lt"/>
              </a:rPr>
              <a:t>Grupo de WhatsApp</a:t>
            </a:r>
          </a:p>
          <a:p>
            <a:r>
              <a:rPr lang="es-ES" dirty="0">
                <a:latin typeface="+mj-lt"/>
              </a:rPr>
              <a:t>Capturar los resultados/gráficos en el portátil y compartir pantalla para las valoraciones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2C3D4-F8FB-42EE-901A-85E5F013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1FD99-5F24-4F83-A971-16C4DEDF05D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7364"/>
      </p:ext>
    </p:extLst>
  </p:cSld>
  <p:clrMapOvr>
    <a:masterClrMapping/>
  </p:clrMapOvr>
</p:sld>
</file>

<file path=ppt/theme/theme1.xml><?xml version="1.0" encoding="utf-8"?>
<a:theme xmlns:a="http://schemas.openxmlformats.org/drawingml/2006/main" name="OECD_English_blu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ECD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OECD_English_blue</Template>
  <TotalTime>7152</TotalTime>
  <Words>368</Words>
  <Application>Microsoft Office PowerPoint</Application>
  <PresentationFormat>Presentación en pantalla (4:3)</PresentationFormat>
  <Paragraphs>87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Georgia</vt:lpstr>
      <vt:lpstr>Google Sans</vt:lpstr>
      <vt:lpstr>Helvetica 65 Medium</vt:lpstr>
      <vt:lpstr>Times New Roman</vt:lpstr>
      <vt:lpstr>OECD_English_blue</vt:lpstr>
      <vt:lpstr>Presentation</vt:lpstr>
      <vt:lpstr>Bienvenidos </vt:lpstr>
      <vt:lpstr>Cuestiones organizativas</vt:lpstr>
      <vt:lpstr>Bienvenida</vt:lpstr>
      <vt:lpstr>Cuestiones organizativas</vt:lpstr>
      <vt:lpstr>Cuestiones organizativas</vt:lpstr>
      <vt:lpstr>Pausas</vt:lpstr>
      <vt:lpstr>Asistencia</vt:lpstr>
      <vt:lpstr>Cuestiones organizativas</vt:lpstr>
      <vt:lpstr>Ideas útiles para los grupos de discusión</vt:lpstr>
      <vt:lpstr>Presentaciones</vt:lpstr>
      <vt:lpstr>Presentaciones</vt:lpstr>
      <vt:lpstr>Lista de participantes</vt:lpstr>
      <vt:lpstr>En sus grupos</vt:lpstr>
    </vt:vector>
  </TitlesOfParts>
  <Company>Criminal Investigation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Goals</dc:title>
  <dc:creator>Vicki Duane</dc:creator>
  <cp:lastModifiedBy>Ignacio Martin Irigaray</cp:lastModifiedBy>
  <cp:revision>162</cp:revision>
  <cp:lastPrinted>2016-09-09T08:49:58Z</cp:lastPrinted>
  <dcterms:created xsi:type="dcterms:W3CDTF">1999-07-31T14:14:30Z</dcterms:created>
  <dcterms:modified xsi:type="dcterms:W3CDTF">2022-03-09T18:33:36Z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.DocumentId">
    <vt:lpwstr>nvmaGD583GwAaS4DHc3Edk</vt:lpwstr>
  </property>
  <property fmtid="{D5CDD505-2E9C-101B-9397-08002B2CF9AE}" pid="3" name="DV.VersionId">
    <vt:lpwstr>PL7Mwrk5EQdm9Vd2uZc67Y</vt:lpwstr>
  </property>
  <property fmtid="{D5CDD505-2E9C-101B-9397-08002B2CF9AE}" pid="4" name="DV.MergeIncapabilityFlags">
    <vt:i4>0</vt:i4>
  </property>
</Properties>
</file>