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6"/>
  </p:notesMasterIdLst>
  <p:sldIdLst>
    <p:sldId id="25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ExtraBold" panose="00000900000000000000" pitchFamily="2" charset="0"/>
      <p:bold r:id="rId31"/>
      <p:boldItalic r:id="rId32"/>
    </p:embeddedFont>
    <p:embeddedFont>
      <p:font typeface="Montserrat SemiBold" panose="000007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782F45-9D9E-4627-9F25-1481069251A0}">
  <a:tblStyle styleId="{11782F45-9D9E-4627-9F25-1481069251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ade46e75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ade46e75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ade46e75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ade46e75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19a8fb15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619a8fb15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a965fe01b9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a965fe01b9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23bc34ed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23bc34ed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965fe01b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a965fe01b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23bc34ed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23bc34ed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23bc34e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c23bc34e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CBFF"/>
              </a:buClr>
              <a:buSzPts val="900"/>
              <a:buFont typeface="Montserrat"/>
              <a:buChar char="●"/>
            </a:pPr>
            <a:endParaRPr sz="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264634b9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264634b9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11ff47c7f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11ff47c7f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fe788aaa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fe788aaa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ade46e75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ade46e75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1ff47c7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11ff47c7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11ff47c7f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11ff47c7f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1493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closely work together with your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curators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subject matter experts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ensure all information is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100% correct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11ff47c7f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11ff47c7f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a965fe01b9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a965fe01b9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ade46e75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fade46e75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965fe01b9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965fe01b9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fade46e75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fade46e75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ade46e75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ade46e75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fade46e75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fade46e75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ade46e75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ade46e75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ade46e75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fade46e75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- WHITE">
  <p:cSld name="CUSTO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">
  <p:cSld name="BLANK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5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GREEN">
  <p:cSld name="BLANK_2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">
  <p:cSld name="BLANK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7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BLUE">
  <p:cSld name="BLANK_1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8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8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INK">
  <p:cSld name="BLANK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9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9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ORANGE">
  <p:cSld name="BLANK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1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1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ORANGE">
  <p:cSld name="BLANK_1_1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2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2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rgbClr val="FFA500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Title - GREEN">
  <p:cSld name="CUSTOM_1"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1"/>
          </p:nvPr>
        </p:nvSpPr>
        <p:spPr>
          <a:xfrm>
            <a:off x="228600" y="2364475"/>
            <a:ext cx="8603700" cy="25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Title - PINK">
  <p:cSld name="CUSTOM_1_1_1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dist="9525" algn="bl" rotWithShape="0">
              <a:schemeClr val="accent4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Title - ORANGE">
  <p:cSld name="CUSTOM_1_1_1_1"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dist="9525" algn="bl" rotWithShape="0">
              <a:srgbClr val="FFA500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imated TITLE slide">
  <p:cSld name="CUSTOM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5525" y="767200"/>
            <a:ext cx="3735925" cy="28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50" y="4263015"/>
            <a:ext cx="487575" cy="4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7"/>
          <p:cNvSpPr txBox="1">
            <a:spLocks noGrp="1"/>
          </p:cNvSpPr>
          <p:nvPr>
            <p:ph type="title"/>
          </p:nvPr>
        </p:nvSpPr>
        <p:spPr>
          <a:xfrm>
            <a:off x="3888175" y="1007475"/>
            <a:ext cx="3963900" cy="11394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2"/>
          </p:nvPr>
        </p:nvSpPr>
        <p:spPr>
          <a:xfrm>
            <a:off x="5314975" y="2090225"/>
            <a:ext cx="2537100" cy="11394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highlight>
                  <a:schemeClr val="accent1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1225225" y="4357263"/>
            <a:ext cx="3467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Title - BLUE">
  <p:cSld name="Dark Title - BLUE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dist="9525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218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PINK">
  <p:cSld name="Title &amp; Text - PI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20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0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4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3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70" r:id="rId10"/>
    <p:sldLayoutId id="2147483671" r:id="rId11"/>
    <p:sldLayoutId id="2147483672" r:id="rId12"/>
    <p:sldLayoutId id="2147483675" r:id="rId13"/>
    <p:sldLayoutId id="214748367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sa1yJraFN0g?feature=oembed" TargetMode="Externa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ennis@Lean-Mean-Learning-Machine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hKhM3XByDO0?feature=oembed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/>
        </p:nvSpPr>
        <p:spPr>
          <a:xfrm>
            <a:off x="3992350" y="1151650"/>
            <a:ext cx="3963900" cy="2410800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FF7F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u="sng">
                <a:latin typeface="Montserrat"/>
                <a:ea typeface="Montserrat"/>
                <a:cs typeface="Montserrat"/>
                <a:sym typeface="Montserrat"/>
              </a:rPr>
              <a:t>projects</a:t>
            </a:r>
            <a:r>
              <a:rPr lang="en" sz="2200" u="sng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200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MSK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(art)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Velzeke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(history)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Zwin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(nature)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title" idx="4294967295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ZWIN Natuurpark</a:t>
            </a:r>
            <a:endParaRPr sz="222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Google Shape;2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584400"/>
            <a:ext cx="406700" cy="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/>
          <p:nvPr/>
        </p:nvSpPr>
        <p:spPr>
          <a:xfrm>
            <a:off x="641775" y="4665400"/>
            <a:ext cx="35688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 rotWithShape="1">
          <a:blip r:embed="rId4">
            <a:alphaModFix/>
          </a:blip>
          <a:srcRect t="34306" b="23340"/>
          <a:stretch/>
        </p:blipFill>
        <p:spPr>
          <a:xfrm>
            <a:off x="2" y="-1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80CD529-96E7-4BD5-724F-92F193AD8705}"/>
              </a:ext>
            </a:extLst>
          </p:cNvPr>
          <p:cNvSpPr/>
          <p:nvPr/>
        </p:nvSpPr>
        <p:spPr>
          <a:xfrm>
            <a:off x="6026046" y="42910"/>
            <a:ext cx="2968052" cy="801450"/>
          </a:xfrm>
          <a:prstGeom prst="wedgeEllipseCallout">
            <a:avLst>
              <a:gd name="adj1" fmla="val -49827"/>
              <a:gd name="adj2" fmla="val 43796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err="1">
                <a:latin typeface="Montserrat" panose="00000500000000000000" pitchFamily="2" charset="0"/>
              </a:rPr>
              <a:t>What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did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you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think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about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your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visit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to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the</a:t>
            </a:r>
            <a:r>
              <a:rPr lang="nl-BE" dirty="0">
                <a:latin typeface="Montserrat" panose="00000500000000000000" pitchFamily="2" charset="0"/>
              </a:rPr>
              <a:t> museum?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594DF0C-BB10-03AD-FAF3-C44020F4E2CA}"/>
              </a:ext>
            </a:extLst>
          </p:cNvPr>
          <p:cNvSpPr/>
          <p:nvPr/>
        </p:nvSpPr>
        <p:spPr>
          <a:xfrm>
            <a:off x="3768244" y="3045194"/>
            <a:ext cx="2332753" cy="884420"/>
          </a:xfrm>
          <a:prstGeom prst="wedgeEllipseCallout">
            <a:avLst>
              <a:gd name="adj1" fmla="val -44376"/>
              <a:gd name="adj2" fmla="val -62924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>
                <a:latin typeface="Montserrat" panose="00000500000000000000" pitchFamily="2" charset="0"/>
              </a:rPr>
              <a:t>I </a:t>
            </a:r>
            <a:r>
              <a:rPr lang="nl-BE" dirty="0" err="1">
                <a:latin typeface="Montserrat" panose="00000500000000000000" pitchFamily="2" charset="0"/>
              </a:rPr>
              <a:t>really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enjoyed</a:t>
            </a:r>
            <a:r>
              <a:rPr lang="nl-BE" dirty="0">
                <a:latin typeface="Montserrat" panose="00000500000000000000" pitchFamily="2" charset="0"/>
              </a:rPr>
              <a:t> </a:t>
            </a:r>
            <a:r>
              <a:rPr lang="nl-BE" dirty="0" err="1">
                <a:latin typeface="Montserrat" panose="00000500000000000000" pitchFamily="2" charset="0"/>
              </a:rPr>
              <a:t>it</a:t>
            </a:r>
            <a:r>
              <a:rPr lang="nl-BE" dirty="0">
                <a:latin typeface="Montserrat" panose="00000500000000000000" pitchFamily="2" charset="0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title" idx="4294967295"/>
          </p:nvPr>
        </p:nvSpPr>
        <p:spPr>
          <a:xfrm>
            <a:off x="228600" y="3636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dirty="0"/>
              <a:t>OUR </a:t>
            </a:r>
            <a:r>
              <a:rPr lang="en" sz="2220" b="1" dirty="0"/>
              <a:t>MISSION</a:t>
            </a:r>
            <a:endParaRPr sz="22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257700" y="650050"/>
            <a:ext cx="7458000" cy="1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revolutionize museum visits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artworks respond directly to visitors' questions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personalized and interactive learning experience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enhanced connection between the visitor and the exhibition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584400"/>
            <a:ext cx="406700" cy="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0"/>
          <p:cNvSpPr txBox="1"/>
          <p:nvPr/>
        </p:nvSpPr>
        <p:spPr>
          <a:xfrm>
            <a:off x="641775" y="4665400"/>
            <a:ext cx="35688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40"/>
          <p:cNvSpPr txBox="1">
            <a:spLocks noGrp="1"/>
          </p:cNvSpPr>
          <p:nvPr>
            <p:ph type="title" idx="4294967295"/>
          </p:nvPr>
        </p:nvSpPr>
        <p:spPr>
          <a:xfrm>
            <a:off x="257700" y="29034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dirty="0"/>
              <a:t>OUR </a:t>
            </a:r>
            <a:r>
              <a:rPr lang="en" sz="2220" b="1" dirty="0"/>
              <a:t>VISION</a:t>
            </a:r>
            <a:endParaRPr sz="22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40"/>
          <p:cNvSpPr txBox="1"/>
          <p:nvPr/>
        </p:nvSpPr>
        <p:spPr>
          <a:xfrm>
            <a:off x="228600" y="3270900"/>
            <a:ext cx="7816800" cy="13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Curators provide information, AI rephrases that information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will not replace people (experts, curators, museum staff, guides, etc). However, it will spectacularly and positively change the museum experience.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How does it work?</a:t>
            </a:r>
            <a:endParaRPr/>
          </a:p>
        </p:txBody>
      </p:sp>
      <p:sp>
        <p:nvSpPr>
          <p:cNvPr id="248" name="Google Shape;248;p41"/>
          <p:cNvSpPr/>
          <p:nvPr/>
        </p:nvSpPr>
        <p:spPr>
          <a:xfrm>
            <a:off x="1191900" y="1225750"/>
            <a:ext cx="3380100" cy="485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FFA5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Press a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button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3203349" y="3816425"/>
            <a:ext cx="2140643" cy="393600"/>
          </a:xfrm>
          <a:prstGeom prst="roundRect">
            <a:avLst>
              <a:gd name="adj" fmla="val 15107"/>
            </a:avLst>
          </a:prstGeom>
          <a:solidFill>
            <a:srgbClr val="FFA500"/>
          </a:solidFill>
          <a:ln w="9525" cap="flat" cmpd="sng">
            <a:solidFill>
              <a:srgbClr val="FFA5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the help of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AI!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91900" y="1863846"/>
            <a:ext cx="3380100" cy="485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FFA5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Ask a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1191909" y="2501954"/>
            <a:ext cx="3380100" cy="485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FFA5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an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answer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91909" y="3140051"/>
            <a:ext cx="3380100" cy="485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FFA5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Start a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conversation</a:t>
            </a: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9900" y="0"/>
            <a:ext cx="2964100" cy="527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377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45" dirty="0"/>
              <a:t>The MSK (Museum of Fine Arts)</a:t>
            </a:r>
            <a:br>
              <a:rPr lang="en" sz="1345" dirty="0"/>
            </a:br>
            <a:r>
              <a:rPr lang="en" sz="1345" dirty="0"/>
              <a:t>in Ghent, Belgium, wants to</a:t>
            </a:r>
            <a:endParaRPr sz="1345" dirty="0"/>
          </a:p>
          <a:p>
            <a:pPr marL="457200" lvl="0" indent="-31402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45"/>
              <a:buChar char="●"/>
            </a:pPr>
            <a:r>
              <a:rPr lang="en" sz="1345" b="1" dirty="0"/>
              <a:t>improve visitor </a:t>
            </a:r>
            <a:r>
              <a:rPr lang="en" sz="1345" dirty="0"/>
              <a:t>engagement</a:t>
            </a:r>
            <a:endParaRPr sz="1345" dirty="0"/>
          </a:p>
          <a:p>
            <a:pPr marL="457200" lvl="0" indent="-31402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45"/>
              <a:buChar char="●"/>
            </a:pPr>
            <a:r>
              <a:rPr lang="nl-BE" sz="1345" b="1" dirty="0"/>
              <a:t>I</a:t>
            </a:r>
            <a:r>
              <a:rPr lang="en" sz="1345" b="1" dirty="0"/>
              <a:t>nnovate </a:t>
            </a:r>
            <a:r>
              <a:rPr lang="en" sz="1345" dirty="0"/>
              <a:t>with advanced technology</a:t>
            </a:r>
            <a:endParaRPr sz="1345" dirty="0"/>
          </a:p>
          <a:p>
            <a:pPr marL="457200" lvl="0" indent="-31402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45"/>
              <a:buChar char="●"/>
            </a:pPr>
            <a:r>
              <a:rPr lang="en" sz="1345" dirty="0"/>
              <a:t>Have a </a:t>
            </a:r>
            <a:r>
              <a:rPr lang="en" sz="1345" b="1" dirty="0"/>
              <a:t>highlight </a:t>
            </a:r>
            <a:r>
              <a:rPr lang="en" sz="1345" dirty="0"/>
              <a:t>for 'Museum Night': an event where all museums in the city are open until midnight.</a:t>
            </a:r>
            <a:endParaRPr dirty="0"/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 rotWithShape="1">
          <a:blip r:embed="rId3">
            <a:alphaModFix/>
          </a:blip>
          <a:srcRect l="14532" r="25662"/>
          <a:stretch/>
        </p:blipFill>
        <p:spPr>
          <a:xfrm>
            <a:off x="5042500" y="0"/>
            <a:ext cx="41014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 txBox="1"/>
          <p:nvPr/>
        </p:nvSpPr>
        <p:spPr>
          <a:xfrm>
            <a:off x="209150" y="1418350"/>
            <a:ext cx="4791600" cy="3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2600 interactions in 30 days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insights about visitors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95% positive reviews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news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+500 interactions during Museum Night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75" y="160628"/>
            <a:ext cx="1026475" cy="7089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/>
          <p:nvPr/>
        </p:nvSpPr>
        <p:spPr>
          <a:xfrm>
            <a:off x="6599800" y="228750"/>
            <a:ext cx="2290500" cy="485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installed on location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44"/>
          <p:cNvSpPr txBox="1">
            <a:spLocks noGrp="1"/>
          </p:cNvSpPr>
          <p:nvPr>
            <p:ph type="title"/>
          </p:nvPr>
        </p:nvSpPr>
        <p:spPr>
          <a:xfrm>
            <a:off x="1255075" y="228750"/>
            <a:ext cx="5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Case study: </a:t>
            </a:r>
            <a:r>
              <a:rPr lang="en" dirty="0"/>
              <a:t>results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228600" y="1611050"/>
            <a:ext cx="3771900" cy="29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The </a:t>
            </a:r>
            <a:r>
              <a:rPr lang="en" sz="1300" b="1" dirty="0"/>
              <a:t>analysis </a:t>
            </a:r>
            <a:r>
              <a:rPr lang="en" sz="1300" dirty="0"/>
              <a:t>of the log files revealed many surprising insights.</a:t>
            </a: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dirty="0"/>
              <a:t>The museum now has a better understanding of </a:t>
            </a:r>
            <a:r>
              <a:rPr lang="en" sz="1300" b="1" dirty="0"/>
              <a:t>what visitors want</a:t>
            </a:r>
            <a:r>
              <a:rPr lang="en" sz="1300" dirty="0"/>
              <a:t>, and </a:t>
            </a:r>
            <a:r>
              <a:rPr lang="en" sz="1300" b="1" dirty="0"/>
              <a:t>which type of information </a:t>
            </a:r>
            <a:r>
              <a:rPr lang="en" sz="1300" dirty="0"/>
              <a:t>they seek.</a:t>
            </a: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86" name="Google Shape;286;p45"/>
          <p:cNvPicPr preferRelativeResize="0"/>
          <p:nvPr/>
        </p:nvPicPr>
        <p:blipFill rotWithShape="1">
          <a:blip r:embed="rId3">
            <a:alphaModFix/>
          </a:blip>
          <a:srcRect b="5678"/>
          <a:stretch/>
        </p:blipFill>
        <p:spPr>
          <a:xfrm>
            <a:off x="4000500" y="0"/>
            <a:ext cx="5143501" cy="485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6"/>
          <p:cNvPicPr preferRelativeResize="0"/>
          <p:nvPr/>
        </p:nvPicPr>
        <p:blipFill rotWithShape="1">
          <a:blip r:embed="rId3">
            <a:alphaModFix/>
          </a:blip>
          <a:srcRect r="6059" b="6959"/>
          <a:stretch/>
        </p:blipFill>
        <p:spPr>
          <a:xfrm>
            <a:off x="3950950" y="0"/>
            <a:ext cx="51930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body" idx="1"/>
          </p:nvPr>
        </p:nvSpPr>
        <p:spPr>
          <a:xfrm>
            <a:off x="228600" y="635550"/>
            <a:ext cx="4249800" cy="4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Insights</a:t>
            </a:r>
            <a:endParaRPr b="1" dirty="0">
              <a:solidFill>
                <a:schemeClr val="accent3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Visitors ask about </a:t>
            </a:r>
            <a:r>
              <a:rPr lang="en" sz="1200" b="1" dirty="0"/>
              <a:t>what is depicted</a:t>
            </a:r>
            <a:r>
              <a:rPr lang="en" sz="1200" dirty="0"/>
              <a:t>, rather than technical aspects such as painting style, for example.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Most </a:t>
            </a:r>
            <a:r>
              <a:rPr lang="en" sz="1200" b="1" dirty="0"/>
              <a:t>questions are asked to the girl in the painting</a:t>
            </a:r>
            <a:r>
              <a:rPr lang="en" sz="1200" dirty="0"/>
              <a:t>, and not in the third person, e.g., 'what shoes are you wearing' instead of 'what shoes is she wearing'.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Our research shows that in more than 2000 interactions, the AI in </a:t>
            </a:r>
            <a:r>
              <a:rPr lang="en" sz="1200" b="1" dirty="0"/>
              <a:t>99% </a:t>
            </a:r>
            <a:r>
              <a:rPr lang="en" sz="1200" dirty="0"/>
              <a:t>of the cases the </a:t>
            </a:r>
            <a:r>
              <a:rPr lang="en" sz="1200" b="1" dirty="0"/>
              <a:t>correct information </a:t>
            </a:r>
            <a:r>
              <a:rPr lang="en" sz="1200" dirty="0"/>
              <a:t>provided. When the AI didn't know the answer, it communicated this as well.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The information that the AI possesses was </a:t>
            </a:r>
            <a:r>
              <a:rPr lang="en" sz="1200" b="1" dirty="0"/>
              <a:t>compiled by curators</a:t>
            </a:r>
            <a:r>
              <a:rPr lang="en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pic>
        <p:nvPicPr>
          <p:cNvPr id="4" name="Online Media 3" title="Bringing art to life with AI!">
            <a:hlinkClick r:id="" action="ppaction://media"/>
            <a:extLst>
              <a:ext uri="{FF2B5EF4-FFF2-40B4-BE49-F238E27FC236}">
                <a16:creationId xmlns:a16="http://schemas.microsoft.com/office/drawing/2014/main" id="{7CF3EAA7-7D18-8A62-6A80-EDF6A5A5E5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1"/>
          </p:nvPr>
        </p:nvSpPr>
        <p:spPr>
          <a:xfrm>
            <a:off x="1066800" y="1228675"/>
            <a:ext cx="260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Arabic 🇸🇦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Basque 🇪🇸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Bengali 🇧🇩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Bulgarian 🇧🇬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Catalan 🇪🇸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Chinese 🇨🇳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Czech 🇨🇿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Danish 🇩🇰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Dutch 🇳🇱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English 🇬🇧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Finnish 🇫🇮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French 🇫🇷</a:t>
            </a:r>
            <a:endParaRPr sz="1500" dirty="0"/>
          </a:p>
        </p:txBody>
      </p:sp>
      <p:sp>
        <p:nvSpPr>
          <p:cNvPr id="309" name="Google Shape;309;p48"/>
          <p:cNvSpPr txBox="1">
            <a:spLocks noGrp="1"/>
          </p:cNvSpPr>
          <p:nvPr>
            <p:ph type="body" idx="1"/>
          </p:nvPr>
        </p:nvSpPr>
        <p:spPr>
          <a:xfrm>
            <a:off x="3132300" y="1228675"/>
            <a:ext cx="269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Galician 🇪🇸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German 🇩🇪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Greek 🇬🇷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Gujarati 🇮🇳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Hindi 🇮🇳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Hungarian 🇭🇺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Indonesian 🇮🇩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Italian 🇮🇹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Japanese 🇯🇵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Kannada 🇮🇳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Korean 🇰🇷</a:t>
            </a:r>
            <a:endParaRPr sz="15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Latvian 🇱🇻</a:t>
            </a:r>
            <a:endParaRPr sz="1500" dirty="0"/>
          </a:p>
        </p:txBody>
      </p:sp>
      <p:sp>
        <p:nvSpPr>
          <p:cNvPr id="310" name="Google Shape;310;p48"/>
          <p:cNvSpPr txBox="1">
            <a:spLocks noGrp="1"/>
          </p:cNvSpPr>
          <p:nvPr>
            <p:ph type="body" idx="1"/>
          </p:nvPr>
        </p:nvSpPr>
        <p:spPr>
          <a:xfrm>
            <a:off x="5274000" y="1228675"/>
            <a:ext cx="269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Lithuanian 🇱🇹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Malay 🇲🇾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Marathi 🇮🇳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Polish 🇵🇱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Portuguese 🇵🇹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Punjabi 🇮🇳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Romanian 🇷🇴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Russian 🇷🇺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Serbian 🇷🇸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Slovak 🇸🇰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Ukrainian 🇺🇦</a:t>
            </a:r>
            <a:endParaRPr sz="1500" dirty="0"/>
          </a:p>
          <a:p>
            <a:pPr marL="45720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 dirty="0"/>
              <a:t>Vietnamese 🇻🇳</a:t>
            </a:r>
            <a:endParaRPr sz="1500" dirty="0"/>
          </a:p>
        </p:txBody>
      </p:sp>
      <p:sp>
        <p:nvSpPr>
          <p:cNvPr id="311" name="Google Shape;311;p48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dist="9525" algn="bl" rotWithShape="0">
              <a:schemeClr val="accent4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dirty="0"/>
              <a:t>What languages does the AI speak?</a:t>
            </a:r>
            <a:endParaRPr sz="22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228600" y="624900"/>
            <a:ext cx="5601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List with available languages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aphicFrame>
        <p:nvGraphicFramePr>
          <p:cNvPr id="318" name="Google Shape;318;p49"/>
          <p:cNvGraphicFramePr/>
          <p:nvPr/>
        </p:nvGraphicFramePr>
        <p:xfrm>
          <a:off x="540525" y="81600"/>
          <a:ext cx="8062925" cy="4980275"/>
        </p:xfrm>
        <a:graphic>
          <a:graphicData uri="http://schemas.openxmlformats.org/drawingml/2006/table">
            <a:tbl>
              <a:tblPr>
                <a:noFill/>
                <a:tableStyleId>{11782F45-9D9E-4627-9F25-1481069251A0}</a:tableStyleId>
              </a:tblPr>
              <a:tblGrid>
                <a:gridCol w="246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Features</a:t>
                      </a:r>
                      <a:endParaRPr sz="1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Basic</a:t>
                      </a:r>
                      <a:endParaRPr sz="10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Advanced</a:t>
                      </a:r>
                      <a:endParaRPr sz="10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AI interviewer</a:t>
                      </a:r>
                      <a:endParaRPr sz="10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AI performance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high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very high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very high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Prompt finetuning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Conversational AI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Languages*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 to 4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 to 4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Single-board computer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Audio (headset or speaker)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Microphone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Outer casing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Reporting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Monthly interactions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 to 10K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 to 15K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 to 30K**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One time fee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€3,975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€4,975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€4,975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Monthly fee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€75 / month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€100 / month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€200 / month</a:t>
                      </a:r>
                      <a:endParaRPr sz="1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7413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/>
        </p:nvSpPr>
        <p:spPr>
          <a:xfrm>
            <a:off x="3992350" y="1151650"/>
            <a:ext cx="3963900" cy="2410800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FF7F"/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u="sng">
                <a:latin typeface="Montserrat"/>
                <a:ea typeface="Montserrat"/>
                <a:cs typeface="Montserrat"/>
                <a:sym typeface="Montserrat"/>
              </a:rPr>
              <a:t>projects</a:t>
            </a:r>
            <a:r>
              <a:rPr lang="en" sz="2200" u="sng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200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MSK 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(art)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Velzeke 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(history)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Zwin 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(nature)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Procedure </a:t>
            </a:r>
            <a:r>
              <a:rPr lang="en" b="0" dirty="0"/>
              <a:t>– Steps in the process</a:t>
            </a:r>
            <a:endParaRPr b="0" dirty="0"/>
          </a:p>
        </p:txBody>
      </p:sp>
      <p:sp>
        <p:nvSpPr>
          <p:cNvPr id="325" name="Google Shape;325;p50"/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name="adj1" fmla="val 10888"/>
              <a:gd name="adj2" fmla="val 20154"/>
              <a:gd name="adj3" fmla="val 31280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50"/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7" name="Google Shape;327;p50"/>
          <p:cNvCxnSpPr>
            <a:stCxn id="328" idx="0"/>
          </p:cNvCxnSpPr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9" name="Google Shape;329;p50"/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50"/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1" name="Google Shape;331;p50"/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32" name="Google Shape;332;p50"/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50"/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ore 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50"/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50"/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50"/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follow-up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50"/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50"/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50"/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name="adj1" fmla="val 10888"/>
              <a:gd name="adj2" fmla="val 20154"/>
              <a:gd name="adj3" fmla="val 31280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51"/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51"/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51"/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51"/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51"/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51"/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51"/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51"/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ollow-up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51"/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51"/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57" name="Google Shape;357;p51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Procedure – </a:t>
            </a:r>
            <a:r>
              <a:rPr lang="en" b="0" dirty="0"/>
              <a:t>What </a:t>
            </a:r>
            <a:r>
              <a:rPr lang="en" dirty="0"/>
              <a:t>YOU</a:t>
            </a:r>
            <a:r>
              <a:rPr lang="en" b="0" dirty="0"/>
              <a:t> do</a:t>
            </a:r>
            <a:endParaRPr b="0" dirty="0"/>
          </a:p>
        </p:txBody>
      </p:sp>
      <p:cxnSp>
        <p:nvCxnSpPr>
          <p:cNvPr id="358" name="Google Shape;358;p51"/>
          <p:cNvCxnSpPr>
            <a:stCxn id="359" idx="0"/>
          </p:cNvCxnSpPr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60" name="Google Shape;360;p51"/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61" name="Google Shape;361;p51"/>
          <p:cNvSpPr/>
          <p:nvPr/>
        </p:nvSpPr>
        <p:spPr>
          <a:xfrm>
            <a:off x="2175450" y="15473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51"/>
          <p:cNvSpPr/>
          <p:nvPr/>
        </p:nvSpPr>
        <p:spPr>
          <a:xfrm>
            <a:off x="3263600" y="231315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51"/>
          <p:cNvSpPr/>
          <p:nvPr/>
        </p:nvSpPr>
        <p:spPr>
          <a:xfrm>
            <a:off x="1789450" y="15473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51"/>
          <p:cNvSpPr/>
          <p:nvPr/>
        </p:nvSpPr>
        <p:spPr>
          <a:xfrm>
            <a:off x="5182838" y="18086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51"/>
          <p:cNvSpPr/>
          <p:nvPr/>
        </p:nvSpPr>
        <p:spPr>
          <a:xfrm>
            <a:off x="6296663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1"/>
          <p:cNvSpPr/>
          <p:nvPr/>
        </p:nvSpPr>
        <p:spPr>
          <a:xfrm>
            <a:off x="5843175" y="0"/>
            <a:ext cx="3300600" cy="2520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decide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where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xpert info</a:t>
            </a:r>
            <a:r>
              <a:rPr lang="en" sz="12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WiFi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or Ethernet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ommunication &amp; marketing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51"/>
          <p:cNvSpPr/>
          <p:nvPr/>
        </p:nvSpPr>
        <p:spPr>
          <a:xfrm>
            <a:off x="5919375" y="3569950"/>
            <a:ext cx="3082200" cy="1169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</a:t>
            </a:r>
            <a:r>
              <a:rPr lang="en" sz="1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 together </a:t>
            </a:r>
            <a:r>
              <a:rPr lang="en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curators and experts to guarantee that all </a:t>
            </a:r>
            <a:r>
              <a:rPr lang="en" sz="1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</a:t>
            </a:r>
            <a:r>
              <a:rPr lang="en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</a:t>
            </a:r>
            <a:r>
              <a:rPr lang="en" sz="1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100% correct. </a:t>
            </a:r>
            <a:endParaRPr sz="11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44;p51">
            <a:extLst>
              <a:ext uri="{FF2B5EF4-FFF2-40B4-BE49-F238E27FC236}">
                <a16:creationId xmlns:a16="http://schemas.microsoft.com/office/drawing/2014/main" id="{F8033AC8-B5AD-2B0D-8572-025BF30D357D}"/>
              </a:ext>
            </a:extLst>
          </p:cNvPr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name="adj1" fmla="val 10888"/>
              <a:gd name="adj2" fmla="val 20154"/>
              <a:gd name="adj3" fmla="val 31280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345;p51">
            <a:extLst>
              <a:ext uri="{FF2B5EF4-FFF2-40B4-BE49-F238E27FC236}">
                <a16:creationId xmlns:a16="http://schemas.microsoft.com/office/drawing/2014/main" id="{594C5329-CC4B-EBBA-993B-8B6976ADBA2D}"/>
              </a:ext>
            </a:extLst>
          </p:cNvPr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346;p51">
            <a:extLst>
              <a:ext uri="{FF2B5EF4-FFF2-40B4-BE49-F238E27FC236}">
                <a16:creationId xmlns:a16="http://schemas.microsoft.com/office/drawing/2014/main" id="{8616586F-0190-BC51-ABD1-1BC68B1ABDE1}"/>
              </a:ext>
            </a:extLst>
          </p:cNvPr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47;p51">
            <a:extLst>
              <a:ext uri="{FF2B5EF4-FFF2-40B4-BE49-F238E27FC236}">
                <a16:creationId xmlns:a16="http://schemas.microsoft.com/office/drawing/2014/main" id="{E0D1BEBB-BA42-1CFD-6057-E85DB3EE544E}"/>
              </a:ext>
            </a:extLst>
          </p:cNvPr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name="adj1" fmla="val 25608"/>
              <a:gd name="adj2" fmla="val 8917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48;p51">
            <a:extLst>
              <a:ext uri="{FF2B5EF4-FFF2-40B4-BE49-F238E27FC236}">
                <a16:creationId xmlns:a16="http://schemas.microsoft.com/office/drawing/2014/main" id="{CDC4AF7A-3B76-8767-99BE-4E6023F517FD}"/>
              </a:ext>
            </a:extLst>
          </p:cNvPr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349;p51">
            <a:extLst>
              <a:ext uri="{FF2B5EF4-FFF2-40B4-BE49-F238E27FC236}">
                <a16:creationId xmlns:a16="http://schemas.microsoft.com/office/drawing/2014/main" id="{61D29FA1-08FA-273C-3FAC-E37E0F4A0165}"/>
              </a:ext>
            </a:extLst>
          </p:cNvPr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350;p51">
            <a:extLst>
              <a:ext uri="{FF2B5EF4-FFF2-40B4-BE49-F238E27FC236}">
                <a16:creationId xmlns:a16="http://schemas.microsoft.com/office/drawing/2014/main" id="{D6614F59-BF8A-3DA9-D6E5-71D93CD62E3A}"/>
              </a:ext>
            </a:extLst>
          </p:cNvPr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351;p51">
            <a:extLst>
              <a:ext uri="{FF2B5EF4-FFF2-40B4-BE49-F238E27FC236}">
                <a16:creationId xmlns:a16="http://schemas.microsoft.com/office/drawing/2014/main" id="{FAB937AC-2862-F9C8-C711-D8CCD488837B}"/>
              </a:ext>
            </a:extLst>
          </p:cNvPr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352;p51">
            <a:extLst>
              <a:ext uri="{FF2B5EF4-FFF2-40B4-BE49-F238E27FC236}">
                <a16:creationId xmlns:a16="http://schemas.microsoft.com/office/drawing/2014/main" id="{1B3184EB-429E-E80D-B126-71F32C15A4C2}"/>
              </a:ext>
            </a:extLst>
          </p:cNvPr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ollow-up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53;p51">
            <a:extLst>
              <a:ext uri="{FF2B5EF4-FFF2-40B4-BE49-F238E27FC236}">
                <a16:creationId xmlns:a16="http://schemas.microsoft.com/office/drawing/2014/main" id="{AEDE03FF-BD5B-80F1-3123-AE5C44290F73}"/>
              </a:ext>
            </a:extLst>
          </p:cNvPr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54;p51">
            <a:extLst>
              <a:ext uri="{FF2B5EF4-FFF2-40B4-BE49-F238E27FC236}">
                <a16:creationId xmlns:a16="http://schemas.microsoft.com/office/drawing/2014/main" id="{F5DB6385-DCC3-3350-F2D1-98BD7A4785FD}"/>
              </a:ext>
            </a:extLst>
          </p:cNvPr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55;p51">
            <a:extLst>
              <a:ext uri="{FF2B5EF4-FFF2-40B4-BE49-F238E27FC236}">
                <a16:creationId xmlns:a16="http://schemas.microsoft.com/office/drawing/2014/main" id="{ADACC5D2-72F4-209B-C73E-8AE49BDD4BFB}"/>
              </a:ext>
            </a:extLst>
          </p:cNvPr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" name="Google Shape;358;p51">
            <a:extLst>
              <a:ext uri="{FF2B5EF4-FFF2-40B4-BE49-F238E27FC236}">
                <a16:creationId xmlns:a16="http://schemas.microsoft.com/office/drawing/2014/main" id="{6B773FD5-F04E-121D-52F0-9CBCD4C78618}"/>
              </a:ext>
            </a:extLst>
          </p:cNvPr>
          <p:cNvCxnSpPr/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" name="Google Shape;360;p51">
            <a:extLst>
              <a:ext uri="{FF2B5EF4-FFF2-40B4-BE49-F238E27FC236}">
                <a16:creationId xmlns:a16="http://schemas.microsoft.com/office/drawing/2014/main" id="{84B399CC-111C-6A86-FA10-5DD9D25305BD}"/>
              </a:ext>
            </a:extLst>
          </p:cNvPr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72" name="Google Shape;37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Procedure – </a:t>
            </a:r>
            <a:r>
              <a:rPr lang="en" b="0" dirty="0"/>
              <a:t>what </a:t>
            </a:r>
            <a:r>
              <a:rPr lang="en" dirty="0"/>
              <a:t>WE </a:t>
            </a:r>
            <a:r>
              <a:rPr lang="en" b="0" dirty="0"/>
              <a:t>do</a:t>
            </a:r>
            <a:endParaRPr b="0" dirty="0"/>
          </a:p>
        </p:txBody>
      </p:sp>
      <p:sp>
        <p:nvSpPr>
          <p:cNvPr id="388" name="Google Shape;388;p52"/>
          <p:cNvSpPr/>
          <p:nvPr/>
        </p:nvSpPr>
        <p:spPr>
          <a:xfrm>
            <a:off x="5598827" y="0"/>
            <a:ext cx="3544948" cy="2520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AI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hardware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deployment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casing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nl-BE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optional</a:t>
            </a: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internal testing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nl-BE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reate log files &amp; reporting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52"/>
          <p:cNvSpPr/>
          <p:nvPr/>
        </p:nvSpPr>
        <p:spPr>
          <a:xfrm>
            <a:off x="17350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52"/>
          <p:cNvSpPr/>
          <p:nvPr/>
        </p:nvSpPr>
        <p:spPr>
          <a:xfrm>
            <a:off x="21286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52"/>
          <p:cNvSpPr/>
          <p:nvPr/>
        </p:nvSpPr>
        <p:spPr>
          <a:xfrm>
            <a:off x="13414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52"/>
          <p:cNvSpPr/>
          <p:nvPr/>
        </p:nvSpPr>
        <p:spPr>
          <a:xfrm>
            <a:off x="3235988" y="4164025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52"/>
          <p:cNvSpPr/>
          <p:nvPr/>
        </p:nvSpPr>
        <p:spPr>
          <a:xfrm>
            <a:off x="8403738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52"/>
          <p:cNvSpPr/>
          <p:nvPr/>
        </p:nvSpPr>
        <p:spPr>
          <a:xfrm>
            <a:off x="4449038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>
            <a:spLocks noGrp="1"/>
          </p:cNvSpPr>
          <p:nvPr>
            <p:ph type="title"/>
          </p:nvPr>
        </p:nvSpPr>
        <p:spPr>
          <a:xfrm>
            <a:off x="4012825" y="1014825"/>
            <a:ext cx="41091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400" name="Google Shape;400;p53"/>
          <p:cNvSpPr txBox="1">
            <a:spLocks noGrp="1"/>
          </p:cNvSpPr>
          <p:nvPr>
            <p:ph type="title" idx="2"/>
          </p:nvPr>
        </p:nvSpPr>
        <p:spPr>
          <a:xfrm>
            <a:off x="4012825" y="1863225"/>
            <a:ext cx="4685400" cy="15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dirty="0"/>
              <a:t>Dennis Lippens </a:t>
            </a:r>
            <a:endParaRPr sz="1800" dirty="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dirty="0"/>
              <a:t>(+32 ) 484  97  22  57</a:t>
            </a:r>
            <a:endParaRPr lang="nl-BE" sz="1577" dirty="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-BE" sz="1577" b="1" dirty="0">
                <a:uFill>
                  <a:noFill/>
                </a:uFill>
                <a:hlinkClick r:id="rId3"/>
              </a:rPr>
              <a:t>dennis</a:t>
            </a:r>
            <a:r>
              <a:rPr lang="nl-BE" sz="1577" dirty="0">
                <a:uFill>
                  <a:noFill/>
                </a:uFill>
                <a:hlinkClick r:id="rId3"/>
              </a:rPr>
              <a:t>@Lean-Mean-Learning-Machine.com</a:t>
            </a:r>
            <a:endParaRPr lang="nl-BE" dirty="0"/>
          </a:p>
        </p:txBody>
      </p:sp>
      <p:pic>
        <p:nvPicPr>
          <p:cNvPr id="401" name="Google Shape;40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0113" y="835650"/>
            <a:ext cx="1692900" cy="166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688" y="3416925"/>
            <a:ext cx="1459774" cy="145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9"/>
          <p:cNvPicPr preferRelativeResize="0"/>
          <p:nvPr/>
        </p:nvPicPr>
        <p:blipFill rotWithShape="1">
          <a:blip r:embed="rId3">
            <a:alphaModFix/>
          </a:blip>
          <a:srcRect l="12102" r="3849"/>
          <a:stretch/>
        </p:blipFill>
        <p:spPr>
          <a:xfrm>
            <a:off x="0" y="0"/>
            <a:ext cx="47268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 rotWithShape="1">
          <a:blip r:embed="rId4">
            <a:alphaModFix/>
          </a:blip>
          <a:srcRect l="12169" t="28291" r="7288" b="5975"/>
          <a:stretch/>
        </p:blipFill>
        <p:spPr>
          <a:xfrm>
            <a:off x="4417100" y="0"/>
            <a:ext cx="47269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875" y="160628"/>
            <a:ext cx="1026475" cy="708947"/>
          </a:xfrm>
          <a:prstGeom prst="rect">
            <a:avLst/>
          </a:prstGeom>
          <a:noFill/>
          <a:ln>
            <a:noFill/>
          </a:ln>
          <a:effectLst>
            <a:outerShdw blurRad="628650" algn="bl" rotWithShape="0">
              <a:srgbClr val="000000">
                <a:alpha val="50000"/>
              </a:srgbClr>
            </a:outerShdw>
          </a:effectLst>
        </p:spPr>
      </p:pic>
      <p:sp>
        <p:nvSpPr>
          <p:cNvPr id="135" name="Google Shape;135;p29"/>
          <p:cNvSpPr/>
          <p:nvPr/>
        </p:nvSpPr>
        <p:spPr>
          <a:xfrm>
            <a:off x="1298826" y="4368396"/>
            <a:ext cx="2985799" cy="495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anonymous vrouw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Jenny Montigny’s ‘The Cattle Shed’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1166350" y="515100"/>
            <a:ext cx="1026600" cy="308700"/>
          </a:xfrm>
          <a:prstGeom prst="roundRect">
            <a:avLst>
              <a:gd name="adj" fmla="val 15107"/>
            </a:avLst>
          </a:prstGeom>
          <a:solidFill>
            <a:schemeClr val="dk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winter 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‘23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9"/>
          <p:cNvSpPr/>
          <p:nvPr/>
        </p:nvSpPr>
        <p:spPr>
          <a:xfrm>
            <a:off x="1166350" y="206400"/>
            <a:ext cx="1026600" cy="308700"/>
          </a:xfrm>
          <a:prstGeom prst="roundRect">
            <a:avLst>
              <a:gd name="adj" fmla="val 15107"/>
            </a:avLst>
          </a:prstGeom>
          <a:solidFill>
            <a:schemeClr val="dk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pilot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fld>
            <a:endParaRPr sz="1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Online Media 1" title="Children ask AI questions">
            <a:hlinkClick r:id="" action="ppaction://media"/>
            <a:extLst>
              <a:ext uri="{FF2B5EF4-FFF2-40B4-BE49-F238E27FC236}">
                <a16:creationId xmlns:a16="http://schemas.microsoft.com/office/drawing/2014/main" id="{8A021133-D031-03EA-1D28-68EF99F4DD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 rotWithShape="1">
          <a:blip r:embed="rId3">
            <a:alphaModFix/>
          </a:blip>
          <a:srcRect t="18979" b="3883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 rotWithShape="1">
          <a:blip r:embed="rId4">
            <a:alphaModFix/>
          </a:blip>
          <a:srcRect l="20284" r="21023"/>
          <a:stretch/>
        </p:blipFill>
        <p:spPr>
          <a:xfrm>
            <a:off x="0" y="0"/>
            <a:ext cx="23501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/>
          <p:nvPr/>
        </p:nvSpPr>
        <p:spPr>
          <a:xfrm>
            <a:off x="228600" y="4371700"/>
            <a:ext cx="2932500" cy="495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Nel Deurinckx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Wife and muse of Rik Wouters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31"/>
          <p:cNvSpPr/>
          <p:nvPr/>
        </p:nvSpPr>
        <p:spPr>
          <a:xfrm>
            <a:off x="8055363" y="937600"/>
            <a:ext cx="1026600" cy="308700"/>
          </a:xfrm>
          <a:prstGeom prst="roundRect">
            <a:avLst>
              <a:gd name="adj" fmla="val 15107"/>
            </a:avLst>
          </a:prstGeom>
          <a:solidFill>
            <a:schemeClr val="dk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spring 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‘24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1"/>
          <p:cNvSpPr/>
          <p:nvPr/>
        </p:nvSpPr>
        <p:spPr>
          <a:xfrm>
            <a:off x="4479800" y="3346200"/>
            <a:ext cx="2421000" cy="7452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rgbClr val="2FCB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FCBFF"/>
              </a:buClr>
              <a:buSzPts val="1200"/>
              <a:buFont typeface="Montserrat"/>
              <a:buChar char="●"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Multilingual NL/FR/EN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FCBFF"/>
              </a:buClr>
              <a:buSzPts val="1200"/>
              <a:buFont typeface="Montserrat"/>
              <a:buChar char="●"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Headphones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5450" y="160628"/>
            <a:ext cx="1026475" cy="708947"/>
          </a:xfrm>
          <a:prstGeom prst="rect">
            <a:avLst/>
          </a:prstGeom>
          <a:noFill/>
          <a:ln>
            <a:noFill/>
          </a:ln>
          <a:effectLst>
            <a:outerShdw blurRad="9144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 rotWithShape="1">
          <a:blip r:embed="rId3">
            <a:alphaModFix/>
          </a:blip>
          <a:srcRect t="22517" b="2771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Archeocentrum Velzeke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32"/>
          <p:cNvSpPr/>
          <p:nvPr/>
        </p:nvSpPr>
        <p:spPr>
          <a:xfrm>
            <a:off x="3103125" y="4371700"/>
            <a:ext cx="2275500" cy="495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Quintus Barbius Velinus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Roman legionair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2"/>
          <p:cNvSpPr/>
          <p:nvPr/>
        </p:nvSpPr>
        <p:spPr>
          <a:xfrm>
            <a:off x="324102" y="753325"/>
            <a:ext cx="1192800" cy="308700"/>
          </a:xfrm>
          <a:prstGeom prst="roundRect">
            <a:avLst>
              <a:gd name="adj" fmla="val 15107"/>
            </a:avLst>
          </a:prstGeom>
          <a:solidFill>
            <a:schemeClr val="dk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summer 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‘24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Archeocentrum Velzeke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 rotWithShape="1">
          <a:blip r:embed="rId3">
            <a:alphaModFix/>
          </a:blip>
          <a:srcRect t="17584" r="26308" b="27361"/>
          <a:stretch/>
        </p:blipFill>
        <p:spPr>
          <a:xfrm>
            <a:off x="0" y="-173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/>
          <p:nvPr/>
        </p:nvSpPr>
        <p:spPr>
          <a:xfrm>
            <a:off x="2253875" y="678325"/>
            <a:ext cx="2034900" cy="495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Julius Felix</a:t>
            </a: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Nervian soldier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3" name="Google Shape;183;p34"/>
          <p:cNvPicPr preferRelativeResize="0"/>
          <p:nvPr/>
        </p:nvPicPr>
        <p:blipFill rotWithShape="1">
          <a:blip r:embed="rId3">
            <a:alphaModFix/>
          </a:blip>
          <a:srcRect l="17588" t="9297" r="22362"/>
          <a:stretch/>
        </p:blipFill>
        <p:spPr>
          <a:xfrm>
            <a:off x="4621736" y="0"/>
            <a:ext cx="452226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4"/>
          <p:cNvPicPr preferRelativeResize="0"/>
          <p:nvPr/>
        </p:nvPicPr>
        <p:blipFill rotWithShape="1">
          <a:blip r:embed="rId4">
            <a:alphaModFix/>
          </a:blip>
          <a:srcRect t="28708" r="20597" b="28178"/>
          <a:stretch/>
        </p:blipFill>
        <p:spPr>
          <a:xfrm>
            <a:off x="0" y="1810625"/>
            <a:ext cx="4621725" cy="333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 rotWithShape="1">
          <a:blip r:embed="rId5">
            <a:alphaModFix/>
          </a:blip>
          <a:srcRect t="34098" b="36404"/>
          <a:stretch/>
        </p:blipFill>
        <p:spPr>
          <a:xfrm>
            <a:off x="0" y="0"/>
            <a:ext cx="4621725" cy="1810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4"/>
          <p:cNvSpPr/>
          <p:nvPr/>
        </p:nvSpPr>
        <p:spPr>
          <a:xfrm>
            <a:off x="2590800" y="1474625"/>
            <a:ext cx="2030925" cy="3360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 Questions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4"/>
          <p:cNvSpPr/>
          <p:nvPr/>
        </p:nvSpPr>
        <p:spPr>
          <a:xfrm>
            <a:off x="2830725" y="4614700"/>
            <a:ext cx="3244800" cy="3360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 integration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A493F4D5-3BE1-6D42-94DA-DE8A20F2FD1B}"/>
              </a:ext>
            </a:extLst>
          </p:cNvPr>
          <p:cNvCxnSpPr>
            <a:stCxn id="187" idx="1"/>
          </p:cNvCxnSpPr>
          <p:nvPr/>
        </p:nvCxnSpPr>
        <p:spPr>
          <a:xfrm rot="10800000" flipH="1">
            <a:off x="2830724" y="3790122"/>
            <a:ext cx="647971" cy="992578"/>
          </a:xfrm>
          <a:prstGeom prst="curvedConnector4">
            <a:avLst>
              <a:gd name="adj1" fmla="val -35279"/>
              <a:gd name="adj2" fmla="val 58463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A52D6AEB-5166-D56C-F88D-F8EC6357E45F}"/>
              </a:ext>
            </a:extLst>
          </p:cNvPr>
          <p:cNvCxnSpPr>
            <a:stCxn id="187" idx="3"/>
          </p:cNvCxnSpPr>
          <p:nvPr/>
        </p:nvCxnSpPr>
        <p:spPr>
          <a:xfrm flipH="1" flipV="1">
            <a:off x="5506278" y="3982278"/>
            <a:ext cx="569247" cy="800422"/>
          </a:xfrm>
          <a:prstGeom prst="curvedConnector4">
            <a:avLst>
              <a:gd name="adj1" fmla="val -40158"/>
              <a:gd name="adj2" fmla="val 60494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 rotWithShape="1">
          <a:blip r:embed="rId3">
            <a:alphaModFix/>
          </a:blip>
          <a:srcRect t="11610" b="136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>
            <a:spLocks noGrp="1"/>
          </p:cNvSpPr>
          <p:nvPr>
            <p:ph type="title" idx="4294967295"/>
          </p:nvPr>
        </p:nvSpPr>
        <p:spPr>
          <a:xfrm>
            <a:off x="228600" y="228750"/>
            <a:ext cx="8657700" cy="1395000"/>
          </a:xfrm>
          <a:prstGeom prst="rect">
            <a:avLst/>
          </a:prstGeom>
          <a:effectLst>
            <a:outerShdw dist="9525" algn="bl" rotWithShape="0">
              <a:schemeClr val="accen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ZWIN</a:t>
            </a:r>
            <a:r>
              <a:rPr lang="en" sz="2220" b="1">
                <a:solidFill>
                  <a:schemeClr val="lt1"/>
                </a:solidFill>
              </a:rPr>
              <a:t> Natuurpark</a:t>
            </a:r>
            <a:endParaRPr sz="222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20">
              <a:solidFill>
                <a:schemeClr val="lt1"/>
              </a:solidFill>
            </a:endParaRPr>
          </a:p>
        </p:txBody>
      </p:sp>
      <p:pic>
        <p:nvPicPr>
          <p:cNvPr id="194" name="Google Shape;19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584400"/>
            <a:ext cx="406700" cy="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5"/>
          <p:cNvSpPr txBox="1"/>
          <p:nvPr/>
        </p:nvSpPr>
        <p:spPr>
          <a:xfrm>
            <a:off x="641775" y="4665400"/>
            <a:ext cx="35688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35"/>
          <p:cNvPicPr preferRelativeResize="0"/>
          <p:nvPr/>
        </p:nvPicPr>
        <p:blipFill rotWithShape="1">
          <a:blip r:embed="rId5">
            <a:alphaModFix/>
          </a:blip>
          <a:srcRect l="6694" t="20508" r="10145" b="12359"/>
          <a:stretch/>
        </p:blipFill>
        <p:spPr>
          <a:xfrm>
            <a:off x="5082125" y="845238"/>
            <a:ext cx="3220675" cy="34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/>
          <p:nvPr/>
        </p:nvSpPr>
        <p:spPr>
          <a:xfrm>
            <a:off x="3626750" y="2967413"/>
            <a:ext cx="2547600" cy="615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Visitor Interviews</a:t>
            </a:r>
            <a:b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by LEGO stork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35"/>
          <p:cNvSpPr/>
          <p:nvPr/>
        </p:nvSpPr>
        <p:spPr>
          <a:xfrm>
            <a:off x="4861450" y="3721900"/>
            <a:ext cx="1975200" cy="702300"/>
          </a:xfrm>
          <a:prstGeom prst="roundRect">
            <a:avLst>
              <a:gd name="adj" fmla="val 15107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 automatic 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reporting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324102" y="753325"/>
            <a:ext cx="1192800" cy="308700"/>
          </a:xfrm>
          <a:prstGeom prst="roundRect">
            <a:avLst>
              <a:gd name="adj" fmla="val 15107"/>
            </a:avLst>
          </a:prstGeom>
          <a:solidFill>
            <a:schemeClr val="dk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5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summer 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‘24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ML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FF7F"/>
      </a:accent1>
      <a:accent2>
        <a:srgbClr val="212121"/>
      </a:accent2>
      <a:accent3>
        <a:srgbClr val="2FCBFF"/>
      </a:accent3>
      <a:accent4>
        <a:srgbClr val="FF1493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775</Words>
  <Application>Microsoft Office PowerPoint</Application>
  <PresentationFormat>On-screen Show (16:9)</PresentationFormat>
  <Paragraphs>237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Montserrat ExtraBold</vt:lpstr>
      <vt:lpstr>Roboto</vt:lpstr>
      <vt:lpstr>Montserrat</vt:lpstr>
      <vt:lpstr>Montserrat SemiBold</vt:lpstr>
      <vt:lpstr>Simple Light</vt:lpstr>
      <vt:lpstr>LMLM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Archeocentrum Velzeke</vt:lpstr>
      <vt:lpstr>Archeocentrum Velzeke</vt:lpstr>
      <vt:lpstr>PowerPoint Presentation</vt:lpstr>
      <vt:lpstr>ZWIN Natuurpark </vt:lpstr>
      <vt:lpstr>ZWIN Natuurpark</vt:lpstr>
      <vt:lpstr>OUR MISSION</vt:lpstr>
      <vt:lpstr>How does it work?</vt:lpstr>
      <vt:lpstr>Case study</vt:lpstr>
      <vt:lpstr>Case study: results</vt:lpstr>
      <vt:lpstr>Case study</vt:lpstr>
      <vt:lpstr>Case study</vt:lpstr>
      <vt:lpstr>Case study</vt:lpstr>
      <vt:lpstr>What languages does the AI speak?</vt:lpstr>
      <vt:lpstr>PowerPoint Presentation</vt:lpstr>
      <vt:lpstr>Procedure – Steps in the process</vt:lpstr>
      <vt:lpstr>Procedure – What YOU do</vt:lpstr>
      <vt:lpstr>Procedure – what WE do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Dennis Lippens</cp:lastModifiedBy>
  <cp:revision>6</cp:revision>
  <dcterms:modified xsi:type="dcterms:W3CDTF">2024-11-18T11:03:31Z</dcterms:modified>
</cp:coreProperties>
</file>