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8" r:id="rId2"/>
  </p:sldMasterIdLst>
  <p:notesMasterIdLst>
    <p:notesMasterId r:id="rId4"/>
  </p:notesMasterIdLst>
  <p:sldIdLst>
    <p:sldId id="2495" r:id="rId3"/>
  </p:sldIdLst>
  <p:sldSz cx="12192000" cy="6858000"/>
  <p:notesSz cx="6819900" cy="99187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166"/>
    <a:srgbClr val="00741C"/>
    <a:srgbClr val="C00000"/>
    <a:srgbClr val="DDAE24"/>
    <a:srgbClr val="FFFFFF"/>
    <a:srgbClr val="2E75B6"/>
    <a:srgbClr val="FFC71C"/>
    <a:srgbClr val="002060"/>
    <a:srgbClr val="063951"/>
    <a:srgbClr val="3D5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66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14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37235-C139-44C4-B2FB-53EA0D254D2B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7615A-9909-4026-A9FE-4BDAACAE32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43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286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800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549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293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57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47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3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82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83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5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78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00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C0794-3409-47CF-9063-60DA0A9DDC84}" type="datetimeFigureOut">
              <a:rPr lang="fr-FR" smtClean="0"/>
              <a:t>26/05/2022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E9FAC-5D8D-49D6-8955-5CC8C9A9CB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3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154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283;p43">
            <a:extLst>
              <a:ext uri="{FF2B5EF4-FFF2-40B4-BE49-F238E27FC236}">
                <a16:creationId xmlns:a16="http://schemas.microsoft.com/office/drawing/2014/main" id="{9313D4DF-04F4-46C7-ABCB-DEBC367D42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828258"/>
              </p:ext>
            </p:extLst>
          </p:nvPr>
        </p:nvGraphicFramePr>
        <p:xfrm>
          <a:off x="421399" y="1592424"/>
          <a:ext cx="11349201" cy="50095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8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4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904">
                  <a:extLst>
                    <a:ext uri="{9D8B030D-6E8A-4147-A177-3AD203B41FA5}">
                      <a16:colId xmlns:a16="http://schemas.microsoft.com/office/drawing/2014/main" val="1337432844"/>
                    </a:ext>
                  </a:extLst>
                </a:gridCol>
                <a:gridCol w="1947672">
                  <a:extLst>
                    <a:ext uri="{9D8B030D-6E8A-4147-A177-3AD203B41FA5}">
                      <a16:colId xmlns:a16="http://schemas.microsoft.com/office/drawing/2014/main" val="1384739009"/>
                    </a:ext>
                  </a:extLst>
                </a:gridCol>
              </a:tblGrid>
              <a:tr h="128349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Fjalla One"/>
                          <a:ea typeface="Fjalla One"/>
                          <a:cs typeface="Fjalla One"/>
                          <a:sym typeface="Fjalla One"/>
                        </a:rPr>
                        <a:t>Content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lt1"/>
                          </a:solidFill>
                          <a:latin typeface="Fjalla One"/>
                          <a:ea typeface="Fjalla One"/>
                          <a:cs typeface="Fjalla One"/>
                          <a:sym typeface="Fjalla One"/>
                        </a:rPr>
                        <a:t>Of the letter</a:t>
                      </a:r>
                      <a:endParaRPr lang="en-US" sz="1400" kern="1200" dirty="0">
                        <a:solidFill>
                          <a:schemeClr val="lt1"/>
                        </a:solidFill>
                        <a:latin typeface="Abel"/>
                        <a:ea typeface="Fjalla One"/>
                        <a:cs typeface="Fjalla One"/>
                        <a:sym typeface="Fjalla One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Background: who is investigating whom and for what charge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The facts: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enough information about the case for the foreign judge to conclude that a crime has been committed and to see the relevance of the evidence that is being sought)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Assistance requested: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be specific but include an elastic clause to allow expansion of the request without filing an additional letter rogatory 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The text of the statutes alleged to have been violated. 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Reciprocity: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a promise of reciprocity.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1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lt1"/>
                          </a:solidFill>
                          <a:latin typeface="Fjalla One"/>
                          <a:ea typeface="Fjalla One"/>
                          <a:cs typeface="Fjalla One"/>
                          <a:sym typeface="Fjalla One"/>
                        </a:rPr>
                        <a:t>Problems</a:t>
                      </a:r>
                    </a:p>
                  </a:txBody>
                  <a:tcPr marL="121900" marR="121900" marT="121900" marB="1219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Time frame for execution: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Time delay (a year or more) to respond to the request, the process depend on the receiving country.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Not having the complete information about the suspect, facing the returning of the letter or not responding to it.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Costs: legal costs for example.</a:t>
                      </a:r>
                      <a:endParaRPr lang="fr-FR" sz="1400" kern="1200" noProof="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- limitation: requesting information from countries that we have an MoU signed with / we have a liaising person.</a:t>
                      </a:r>
                      <a:endParaRPr lang="fr-FR" sz="1400" kern="1200" noProof="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61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lt1"/>
                          </a:solidFill>
                          <a:latin typeface="Fjalla One"/>
                          <a:ea typeface="Fjalla One"/>
                          <a:cs typeface="Fjalla One"/>
                          <a:sym typeface="Fjalla One"/>
                        </a:rPr>
                        <a:t>Options</a:t>
                      </a:r>
                    </a:p>
                  </a:txBody>
                  <a:tcPr marL="121900" marR="121900" marT="121900" marB="121900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err="1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Make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the </a:t>
                      </a:r>
                      <a:r>
                        <a:rPr lang="en-US" sz="1400" kern="1200" noProof="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letter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as simple as possible: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It </a:t>
                      </a:r>
                      <a:r>
                        <a:rPr lang="fr-FR" sz="1400" kern="1200" dirty="0" err="1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should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not </a:t>
                      </a:r>
                      <a:r>
                        <a:rPr lang="fr-FR" sz="1400" kern="1200" dirty="0" err="1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include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</a:t>
                      </a:r>
                      <a:r>
                        <a:rPr lang="fr-FR" sz="1400" kern="1200" dirty="0" err="1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unnecessary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info which may confuse the court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dirty="0" err="1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Requested</a:t>
                      </a:r>
                      <a:r>
                        <a:rPr lang="fr-FR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 documents or </a:t>
                      </a:r>
                      <a:r>
                        <a:rPr lang="en-US" sz="1400" kern="120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evidence should be specific</a:t>
                      </a:r>
                      <a:endParaRPr lang="fr-FR" sz="1400" kern="120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Address the letter to the appropriate judicial authority </a:t>
                      </a:r>
                      <a:endParaRPr lang="fr-FR" sz="1400" kern="1200" noProof="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noProof="0" dirty="0">
                          <a:solidFill>
                            <a:schemeClr val="lt1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Translation: the letters and the attached documents must be translated to the official language of the foreign country</a:t>
                      </a:r>
                      <a:endParaRPr lang="fr-FR" sz="1400" kern="1200" noProof="0" dirty="0">
                        <a:solidFill>
                          <a:schemeClr val="lt1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121900" marR="121900" marT="121900" marB="121900" anchor="ctr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D31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6218181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59446B23-380B-4B61-99CF-8F16386BD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031" y="256032"/>
            <a:ext cx="1579745" cy="118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892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4946</TotalTime>
  <Words>218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Abel</vt:lpstr>
      <vt:lpstr>Arial</vt:lpstr>
      <vt:lpstr>Calibri</vt:lpstr>
      <vt:lpstr>Calibri Light</vt:lpstr>
      <vt:lpstr>Fjalla One</vt:lpstr>
      <vt:lpstr>Helvetica</vt:lpstr>
      <vt:lpstr>Open Sans</vt:lpstr>
      <vt:lpstr>Thème Office</vt:lpstr>
      <vt:lpstr>Template PresentationGo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ACHRAF AOUAM</cp:lastModifiedBy>
  <cp:revision>701</cp:revision>
  <cp:lastPrinted>2019-09-14T12:04:06Z</cp:lastPrinted>
  <dcterms:created xsi:type="dcterms:W3CDTF">2019-08-30T02:05:30Z</dcterms:created>
  <dcterms:modified xsi:type="dcterms:W3CDTF">2022-05-26T18:06:36Z</dcterms:modified>
</cp:coreProperties>
</file>