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5143500" type="screen16x9"/>
  <p:notesSz cx="6858000" cy="9144000"/>
  <p:embeddedFontLst>
    <p:embeddedFont>
      <p:font typeface="Calibri" panose="020F0502020204030204" pitchFamily="34" charset="0"/>
      <p:regular r:id="rId40"/>
      <p:bold r:id="rId41"/>
      <p:italic r:id="rId42"/>
      <p:boldItalic r:id="rId43"/>
    </p:embeddedFont>
    <p:embeddedFont>
      <p:font typeface="Lato" panose="020F0502020204030203" pitchFamily="34" charset="0"/>
      <p:regular r:id="rId44"/>
      <p:bold r:id="rId45"/>
      <p:italic r:id="rId46"/>
      <p:boldItalic r:id="rId47"/>
    </p:embeddedFont>
    <p:embeddedFont>
      <p:font typeface="Lexend" pitchFamily="2" charset="77"/>
      <p:regular r:id="rId48"/>
      <p:bold r:id="rId49"/>
    </p:embeddedFont>
    <p:embeddedFont>
      <p:font typeface="Open Sans" panose="020B0606030504020204" pitchFamily="34" charset="0"/>
      <p:regular r:id="rId50"/>
      <p:bold r:id="rId51"/>
      <p:italic r:id="rId52"/>
      <p:boldItalic r:id="rId53"/>
    </p:embeddedFont>
    <p:embeddedFont>
      <p:font typeface="Open Sans Medium" pitchFamily="2" charset="0"/>
      <p:regular r:id="rId54"/>
      <p:bold r:id="rId55"/>
      <p:italic r:id="rId56"/>
      <p:boldItalic r:id="rId57"/>
    </p:embeddedFont>
    <p:embeddedFont>
      <p:font typeface="Oswald" pitchFamily="2" charset="77"/>
      <p:regular r:id="rId58"/>
      <p:bold r:id="rId59"/>
    </p:embeddedFont>
    <p:embeddedFont>
      <p:font typeface="Oswald SemiBold" pitchFamily="2" charset="77"/>
      <p:regular r:id="rId60"/>
      <p:bold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6E600-2B91-4DD7-AA84-83BA6225D48D}">
  <a:tblStyle styleId="{C3B6E600-2B91-4DD7-AA84-83BA6225D48D}" styleName="Table_0">
    <a:wholeTbl>
      <a:tcTxStyle b="off"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2"/>
  </p:normalViewPr>
  <p:slideViewPr>
    <p:cSldViewPr snapToGrid="0">
      <p:cViewPr varScale="1">
        <p:scale>
          <a:sx n="141" d="100"/>
          <a:sy n="141" d="100"/>
        </p:scale>
        <p:origin x="80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font" Target="fonts/font16.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font" Target="fonts/font19.fntdata"/><Relationship Id="rId5" Type="http://schemas.openxmlformats.org/officeDocument/2006/relationships/slide" Target="slides/slide4.xml"/><Relationship Id="rId61" Type="http://schemas.openxmlformats.org/officeDocument/2006/relationships/font" Target="fonts/font2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59" Type="http://schemas.openxmlformats.org/officeDocument/2006/relationships/font" Target="fonts/font20.fntdata"/><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font" Target="fonts/font15.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57" Type="http://schemas.openxmlformats.org/officeDocument/2006/relationships/font" Target="fonts/font1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font" Target="fonts/font13.fntdata"/><Relationship Id="rId60" Type="http://schemas.openxmlformats.org/officeDocument/2006/relationships/font" Target="fonts/font21.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0978e6de2f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 name="Google Shape;80;g20978e6de2f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1a511091c39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g1a511091c39_3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0978e6de2f_0_2163: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3" name="Google Shape;223;g20978e6de2f_0_21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0978e6de2f_0_2179: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8" name="Google Shape;238;g20978e6de2f_0_21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20978e6de2f_0_24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3" name="Google Shape;253;g20978e6de2f_0_24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2103f452a5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Boolean logic - Slide 15</a:t>
            </a:r>
            <a:endParaRPr/>
          </a:p>
        </p:txBody>
      </p:sp>
      <p:sp>
        <p:nvSpPr>
          <p:cNvPr id="282" name="Google Shape;282;g2103f452a5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4: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8" name="Google Shape;31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17f8952046b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5" name="Google Shape;375;g17f8952046b_0_10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20978e6de2f_0_22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20978e6de2f_0_22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20978e6de2f_0_22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20978e6de2f_0_2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20978e6de2f_0_8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8" name="Google Shape;448;g20978e6de2f_0_8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Positive Targeting</a:t>
            </a:r>
            <a:endParaRPr sz="13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Negative Targeting</a:t>
            </a:r>
            <a:endParaRPr sz="13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GARM Compliance</a:t>
            </a:r>
            <a:endParaRPr sz="1300">
              <a:solidFill>
                <a:schemeClr val="dk1"/>
              </a:solidFill>
              <a:latin typeface="Calibri"/>
              <a:ea typeface="Calibri"/>
              <a:cs typeface="Calibri"/>
              <a:sym typeface="Calibri"/>
            </a:endParaRPr>
          </a:p>
          <a:p>
            <a:pPr marL="0" lvl="0" indent="0" algn="l" rtl="0">
              <a:lnSpc>
                <a:spcPct val="81250"/>
              </a:lnSpc>
              <a:spcBef>
                <a:spcPts val="0"/>
              </a:spcBef>
              <a:spcAft>
                <a:spcPts val="0"/>
              </a:spcAft>
              <a:buClr>
                <a:schemeClr val="dk1"/>
              </a:buClr>
              <a:buSzPts val="1100"/>
              <a:buFont typeface="Arial"/>
              <a:buNone/>
            </a:pPr>
            <a:endParaRPr sz="2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a:p>
        </p:txBody>
      </p:sp>
      <p:sp>
        <p:nvSpPr>
          <p:cNvPr id="449" name="Google Shape;449;g20978e6de2f_0_8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0978e6de2f_0_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g20978e6de2f_0_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
                <a:solidFill>
                  <a:schemeClr val="dk1"/>
                </a:solidFill>
              </a:rPr>
              <a:t>Silverpush was founded in 2012 with an ambition to grow and create a technology that can revolutionize the advertising industry. Within the last few years, especially 2022, Silverpush has expanded its global footprint across 18+ countries and more in the near future.</a:t>
            </a:r>
            <a:endParaRPr>
              <a:solidFill>
                <a:schemeClr val="dk1"/>
              </a:solidFill>
            </a:endParaRPr>
          </a:p>
        </p:txBody>
      </p:sp>
      <p:sp>
        <p:nvSpPr>
          <p:cNvPr id="91" name="Google Shape;91;g20978e6de2f_0_95:notes"/>
          <p:cNvSpPr txBox="1"/>
          <p:nvPr/>
        </p:nvSpPr>
        <p:spPr>
          <a:xfrm>
            <a:off x="3884612" y="8685212"/>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20978e6de2f_0_8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2" name="Google Shape;492;g20978e6de2f_0_8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With GARM + Mirrors Safety, advertisers can expect to see greater protection for their brand's reputation and image. As with this AI driven technology, it filters out all the unsafe/harmful content as per GARM standards and also custom includes and excludes those specific to each brand's risk tolerance level.</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20978e6de2f_0_12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1" name="Google Shape;531;g20978e6de2f_0_12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20978e6de2f_0_133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3" name="Google Shape;543;g20978e6de2f_0_13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20978e6de2f_0_13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1" name="Google Shape;551;g20978e6de2f_0_1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DCO to be added</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20978e6de2f_0_14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9" name="Google Shape;609;g20978e6de2f_0_14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221f4714138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7" name="Google Shape;627;g221f4714138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20978e6de2f_0_15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9" name="Google Shape;659;g20978e6de2f_0_15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20978e6de2f_0_16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1" name="Google Shape;691;g20978e6de2f_0_16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g20978e6de2f_0_16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3" name="Google Shape;703;g20978e6de2f_0_16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20978e6de2f_0_1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7" name="Google Shape;727;g20978e6de2f_0_1129: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28" name="Google Shape;728;g20978e6de2f_0_11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29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0978e6de2f_0_1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g20978e6de2f_0_1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20978e6de2f_0_11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4" name="Google Shape;734;g20978e6de2f_0_11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g20978e6de2f_0_1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7" name="Google Shape;757;g20978e6de2f_0_11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g20978e6de2f_0_18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9" name="Google Shape;779;g20978e6de2f_0_18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3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Our team will also provide weekly finding an optimizations to keep you informed every step of the way.</a:t>
            </a:r>
            <a:endParaRPr sz="13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g20978e6de2f_0_11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6" name="Google Shape;806;g20978e6de2f_0_11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p18: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 of each en</a:t>
            </a:r>
            <a:endParaRPr/>
          </a:p>
        </p:txBody>
      </p:sp>
      <p:sp>
        <p:nvSpPr>
          <p:cNvPr id="814" name="Google Shape;81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g20978e6de2f_0_19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9" name="Google Shape;839;g20978e6de2f_0_19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g20978e6de2f_0_19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5" name="Google Shape;865;g20978e6de2f_0_19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g20978e6de2f_0_1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5" name="Google Shape;885;g20978e6de2f_0_18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0978e6de2f_0_148: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300"/>
              <a:buFont typeface="Arial"/>
              <a:buNone/>
            </a:pPr>
            <a:r>
              <a:rPr lang="en" sz="1300">
                <a:solidFill>
                  <a:srgbClr val="666666"/>
                </a:solidFill>
                <a:latin typeface="Calibri"/>
                <a:ea typeface="Calibri"/>
                <a:cs typeface="Calibri"/>
                <a:sym typeface="Calibri"/>
              </a:rPr>
              <a:t>Optimize a car buyer's journey by leveraging the power of key moments, using in-video visual context triggers for precise targeting and a seamless path to purchase.</a:t>
            </a:r>
            <a:endParaRPr/>
          </a:p>
        </p:txBody>
      </p:sp>
      <p:sp>
        <p:nvSpPr>
          <p:cNvPr id="145" name="Google Shape;145;g20978e6de2f_0_1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20978e6de2f_0_154: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g20978e6de2f_0_1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0978e6de2f_0_163: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2" name="Google Shape;162;g20978e6de2f_0_1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20978e6de2f_0_1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0" name="Google Shape;170;g20978e6de2f_0_1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1" name="Google Shape;171;g20978e6de2f_0_170:notes"/>
          <p:cNvSpPr txBox="1"/>
          <p:nvPr/>
        </p:nvSpPr>
        <p:spPr>
          <a:xfrm>
            <a:off x="3884612" y="8685212"/>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0978e6de2f_0_19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3" name="Google Shape;193;g20978e6de2f_0_1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20978e6de2f_0_2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6" name="Google Shape;206;g20978e6de2f_0_20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1"/>
        <p:cNvGrpSpPr/>
        <p:nvPr/>
      </p:nvGrpSpPr>
      <p:grpSpPr>
        <a:xfrm>
          <a:off x="0" y="0"/>
          <a:ext cx="0" cy="0"/>
          <a:chOff x="0" y="0"/>
          <a:chExt cx="0" cy="0"/>
        </a:xfrm>
      </p:grpSpPr>
      <p:sp>
        <p:nvSpPr>
          <p:cNvPr id="42" name="Google Shape;42;p1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43" name="Google Shape;43;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sp>
        <p:nvSpPr>
          <p:cNvPr id="45" name="Google Shape;45;p1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1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7" name="Google Shape;47;p12"/>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8" name="Google Shape;48;p1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
        <p:cNvGrpSpPr/>
        <p:nvPr/>
      </p:nvGrpSpPr>
      <p:grpSpPr>
        <a:xfrm>
          <a:off x="0" y="0"/>
          <a:ext cx="0" cy="0"/>
          <a:chOff x="0" y="0"/>
          <a:chExt cx="0" cy="0"/>
        </a:xfrm>
      </p:grpSpPr>
      <p:sp>
        <p:nvSpPr>
          <p:cNvPr id="51" name="Google Shape;51;p1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52" name="Google Shape;52;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3"/>
        <p:cNvGrpSpPr/>
        <p:nvPr/>
      </p:nvGrpSpPr>
      <p:grpSpPr>
        <a:xfrm>
          <a:off x="0" y="0"/>
          <a:ext cx="0" cy="0"/>
          <a:chOff x="0" y="0"/>
          <a:chExt cx="0" cy="0"/>
        </a:xfrm>
      </p:grpSpPr>
      <p:sp>
        <p:nvSpPr>
          <p:cNvPr id="54" name="Google Shape;54;p1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5" name="Google Shape;55;p14"/>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56" name="Google Shape;56;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7"/>
        <p:cNvGrpSpPr/>
        <p:nvPr/>
      </p:nvGrpSpPr>
      <p:grpSpPr>
        <a:xfrm>
          <a:off x="0" y="0"/>
          <a:ext cx="0" cy="0"/>
          <a:chOff x="0" y="0"/>
          <a:chExt cx="0" cy="0"/>
        </a:xfrm>
      </p:grpSpPr>
      <p:sp>
        <p:nvSpPr>
          <p:cNvPr id="58" name="Google Shape;58;p1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9" name="Google Shape;59;p15"/>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0" name="Google Shape;60;p15"/>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1" name="Google Shape;61;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62" name="Google Shape;62;p1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63" name="Google Shape;63;p1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1">
  <p:cSld name="1_Title and body">
    <p:spTree>
      <p:nvGrpSpPr>
        <p:cNvPr id="1" name="Shape 64"/>
        <p:cNvGrpSpPr/>
        <p:nvPr/>
      </p:nvGrpSpPr>
      <p:grpSpPr>
        <a:xfrm>
          <a:off x="0" y="0"/>
          <a:ext cx="0" cy="0"/>
          <a:chOff x="0" y="0"/>
          <a:chExt cx="0" cy="0"/>
        </a:xfrm>
      </p:grpSpPr>
      <p:sp>
        <p:nvSpPr>
          <p:cNvPr id="65" name="Google Shape;65;p16"/>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66" name="Google Shape;66;p16"/>
          <p:cNvSpPr txBox="1">
            <a:spLocks noGrp="1"/>
          </p:cNvSpPr>
          <p:nvPr>
            <p:ph type="body" idx="1"/>
          </p:nvPr>
        </p:nvSpPr>
        <p:spPr>
          <a:xfrm>
            <a:off x="311700" y="1152475"/>
            <a:ext cx="8520600" cy="3416400"/>
          </a:xfrm>
          <a:prstGeom prst="rect">
            <a:avLst/>
          </a:prstGeom>
          <a:noFill/>
          <a:ln>
            <a:noFill/>
          </a:ln>
        </p:spPr>
        <p:txBody>
          <a:bodyPr spcFirstLastPara="1" wrap="square" lIns="68575" tIns="34275" rIns="68575" bIns="34275" anchor="t" anchorCtr="0">
            <a:noAutofit/>
          </a:bodyPr>
          <a:lstStyle>
            <a:lvl1pPr marL="457200" lvl="0" indent="-228600" algn="l" rtl="0">
              <a:lnSpc>
                <a:spcPct val="100000"/>
              </a:lnSpc>
              <a:spcBef>
                <a:spcPts val="0"/>
              </a:spcBef>
              <a:spcAft>
                <a:spcPts val="0"/>
              </a:spcAft>
              <a:buSzPts val="1100"/>
              <a:buNone/>
              <a:defRPr/>
            </a:lvl1pPr>
            <a:lvl2pPr marL="914400" lvl="1" indent="-228600" algn="l" rtl="0">
              <a:lnSpc>
                <a:spcPct val="100000"/>
              </a:lnSpc>
              <a:spcBef>
                <a:spcPts val="0"/>
              </a:spcBef>
              <a:spcAft>
                <a:spcPts val="0"/>
              </a:spcAft>
              <a:buSzPts val="1100"/>
              <a:buNone/>
              <a:defRPr/>
            </a:lvl2pPr>
            <a:lvl3pPr marL="1371600" lvl="2" indent="-228600" algn="l" rtl="0">
              <a:lnSpc>
                <a:spcPct val="100000"/>
              </a:lnSpc>
              <a:spcBef>
                <a:spcPts val="0"/>
              </a:spcBef>
              <a:spcAft>
                <a:spcPts val="0"/>
              </a:spcAft>
              <a:buSzPts val="1100"/>
              <a:buNone/>
              <a:defRPr/>
            </a:lvl3pPr>
            <a:lvl4pPr marL="1828800" lvl="3" indent="-228600" algn="l" rtl="0">
              <a:lnSpc>
                <a:spcPct val="100000"/>
              </a:lnSpc>
              <a:spcBef>
                <a:spcPts val="0"/>
              </a:spcBef>
              <a:spcAft>
                <a:spcPts val="0"/>
              </a:spcAft>
              <a:buSzPts val="1100"/>
              <a:buNone/>
              <a:defRPr/>
            </a:lvl4pPr>
            <a:lvl5pPr marL="2286000" lvl="4" indent="-228600" algn="l" rtl="0">
              <a:lnSpc>
                <a:spcPct val="100000"/>
              </a:lnSpc>
              <a:spcBef>
                <a:spcPts val="0"/>
              </a:spcBef>
              <a:spcAft>
                <a:spcPts val="0"/>
              </a:spcAft>
              <a:buSzPts val="1100"/>
              <a:buNone/>
              <a:defRPr/>
            </a:lvl5pPr>
            <a:lvl6pPr marL="2743200" lvl="5" indent="-228600" algn="l" rtl="0">
              <a:lnSpc>
                <a:spcPct val="100000"/>
              </a:lnSpc>
              <a:spcBef>
                <a:spcPts val="0"/>
              </a:spcBef>
              <a:spcAft>
                <a:spcPts val="0"/>
              </a:spcAft>
              <a:buSzPts val="1100"/>
              <a:buNone/>
              <a:defRPr/>
            </a:lvl6pPr>
            <a:lvl7pPr marL="3200400" lvl="6" indent="-228600" algn="l" rtl="0">
              <a:lnSpc>
                <a:spcPct val="100000"/>
              </a:lnSpc>
              <a:spcBef>
                <a:spcPts val="0"/>
              </a:spcBef>
              <a:spcAft>
                <a:spcPts val="0"/>
              </a:spcAft>
              <a:buSzPts val="1100"/>
              <a:buNone/>
              <a:defRPr/>
            </a:lvl7pPr>
            <a:lvl8pPr marL="3657600" lvl="7" indent="-228600" algn="l" rtl="0">
              <a:lnSpc>
                <a:spcPct val="100000"/>
              </a:lnSpc>
              <a:spcBef>
                <a:spcPts val="0"/>
              </a:spcBef>
              <a:spcAft>
                <a:spcPts val="0"/>
              </a:spcAft>
              <a:buSzPts val="1100"/>
              <a:buNone/>
              <a:defRPr/>
            </a:lvl8pPr>
            <a:lvl9pPr marL="4114800" lvl="8" indent="-228600" algn="l" rtl="0">
              <a:lnSpc>
                <a:spcPct val="100000"/>
              </a:lnSpc>
              <a:spcBef>
                <a:spcPts val="0"/>
              </a:spcBef>
              <a:spcAft>
                <a:spcPts val="0"/>
              </a:spcAft>
              <a:buSzPts val="1100"/>
              <a:buNone/>
              <a:defRPr/>
            </a:lvl9pPr>
          </a:lstStyle>
          <a:p>
            <a:endParaRPr/>
          </a:p>
        </p:txBody>
      </p:sp>
      <p:sp>
        <p:nvSpPr>
          <p:cNvPr id="67" name="Google Shape;67;p16"/>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68"/>
        <p:cNvGrpSpPr/>
        <p:nvPr/>
      </p:nvGrpSpPr>
      <p:grpSpPr>
        <a:xfrm>
          <a:off x="0" y="0"/>
          <a:ext cx="0" cy="0"/>
          <a:chOff x="0" y="0"/>
          <a:chExt cx="0" cy="0"/>
        </a:xfrm>
      </p:grpSpPr>
      <p:sp>
        <p:nvSpPr>
          <p:cNvPr id="69" name="Google Shape;69;p17"/>
          <p:cNvSpPr txBox="1">
            <a:spLocks noGrp="1"/>
          </p:cNvSpPr>
          <p:nvPr>
            <p:ph type="title"/>
          </p:nvPr>
        </p:nvSpPr>
        <p:spPr>
          <a:xfrm>
            <a:off x="226208" y="4555965"/>
            <a:ext cx="8520600" cy="393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sz="1200">
                <a:solidFill>
                  <a:srgbClr val="B2B2B2"/>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70" name="Google Shape;70;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
        <p:nvSpPr>
          <p:cNvPr id="71" name="Google Shape;71;p17"/>
          <p:cNvSpPr/>
          <p:nvPr/>
        </p:nvSpPr>
        <p:spPr>
          <a:xfrm>
            <a:off x="-10633" y="4524372"/>
            <a:ext cx="9154500" cy="671400"/>
          </a:xfrm>
          <a:prstGeom prst="rect">
            <a:avLst/>
          </a:prstGeom>
          <a:solidFill>
            <a:srgbClr val="4FB39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2" name="Google Shape;72;p17" descr="Happy Chinese New Year - PNG All"/>
          <p:cNvPicPr preferRelativeResize="0"/>
          <p:nvPr/>
        </p:nvPicPr>
        <p:blipFill rotWithShape="1">
          <a:blip r:embed="rId2">
            <a:alphaModFix amt="35000"/>
          </a:blip>
          <a:srcRect l="4975" t="18771" r="3390" b="16478"/>
          <a:stretch/>
        </p:blipFill>
        <p:spPr>
          <a:xfrm>
            <a:off x="0" y="-118833"/>
            <a:ext cx="3895106" cy="2752324"/>
          </a:xfrm>
          <a:prstGeom prst="rect">
            <a:avLst/>
          </a:prstGeom>
          <a:noFill/>
          <a:ln>
            <a:noFill/>
          </a:ln>
        </p:spPr>
      </p:pic>
      <p:pic>
        <p:nvPicPr>
          <p:cNvPr id="73" name="Google Shape;73;p17" descr="Mobiclicks – Superboost your YouTube campaign with Mirrors AI"/>
          <p:cNvPicPr preferRelativeResize="0"/>
          <p:nvPr/>
        </p:nvPicPr>
        <p:blipFill rotWithShape="1">
          <a:blip r:embed="rId3">
            <a:alphaModFix/>
          </a:blip>
          <a:srcRect t="27000" b="20417"/>
          <a:stretch/>
        </p:blipFill>
        <p:spPr>
          <a:xfrm>
            <a:off x="20515" y="4705148"/>
            <a:ext cx="1495117" cy="307087"/>
          </a:xfrm>
          <a:prstGeom prst="rect">
            <a:avLst/>
          </a:prstGeom>
          <a:noFill/>
          <a:ln>
            <a:noFill/>
          </a:ln>
        </p:spPr>
      </p:pic>
      <p:sp>
        <p:nvSpPr>
          <p:cNvPr id="74" name="Google Shape;74;p17"/>
          <p:cNvSpPr txBox="1">
            <a:spLocks noGrp="1"/>
          </p:cNvSpPr>
          <p:nvPr>
            <p:ph type="body" idx="1"/>
          </p:nvPr>
        </p:nvSpPr>
        <p:spPr>
          <a:xfrm>
            <a:off x="330200" y="2083981"/>
            <a:ext cx="5379900" cy="22230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75" name="Google Shape;75;p17"/>
          <p:cNvSpPr>
            <a:spLocks noGrp="1"/>
          </p:cNvSpPr>
          <p:nvPr>
            <p:ph type="pic" idx="2"/>
          </p:nvPr>
        </p:nvSpPr>
        <p:spPr>
          <a:xfrm>
            <a:off x="5959475" y="784929"/>
            <a:ext cx="2686200" cy="1371300"/>
          </a:xfrm>
          <a:prstGeom prst="rect">
            <a:avLst/>
          </a:prstGeom>
          <a:noFill/>
          <a:ln>
            <a:noFill/>
          </a:ln>
        </p:spPr>
      </p:sp>
      <p:sp>
        <p:nvSpPr>
          <p:cNvPr id="76" name="Google Shape;76;p17"/>
          <p:cNvSpPr>
            <a:spLocks noGrp="1"/>
          </p:cNvSpPr>
          <p:nvPr>
            <p:ph type="pic" idx="3"/>
          </p:nvPr>
        </p:nvSpPr>
        <p:spPr>
          <a:xfrm>
            <a:off x="5959475" y="2398160"/>
            <a:ext cx="2686200" cy="1371300"/>
          </a:xfrm>
          <a:prstGeom prst="rect">
            <a:avLst/>
          </a:prstGeom>
          <a:noFill/>
          <a:ln>
            <a:noFill/>
          </a:ln>
        </p:spPr>
      </p:sp>
      <p:sp>
        <p:nvSpPr>
          <p:cNvPr id="77" name="Google Shape;77;p17"/>
          <p:cNvSpPr>
            <a:spLocks noGrp="1"/>
          </p:cNvSpPr>
          <p:nvPr>
            <p:ph type="pic" idx="4"/>
          </p:nvPr>
        </p:nvSpPr>
        <p:spPr>
          <a:xfrm>
            <a:off x="7302500" y="168755"/>
            <a:ext cx="1338900" cy="553500"/>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1200"/>
              </a:spcBef>
              <a:spcAft>
                <a:spcPts val="0"/>
              </a:spcAft>
              <a:buClr>
                <a:schemeClr val="dk1"/>
              </a:buClr>
              <a:buSzPts val="1400"/>
              <a:buChar char="○"/>
              <a:defRPr/>
            </a:lvl2pPr>
            <a:lvl3pPr marL="1371600" lvl="2" indent="-317500" algn="l">
              <a:lnSpc>
                <a:spcPct val="90000"/>
              </a:lnSpc>
              <a:spcBef>
                <a:spcPts val="1200"/>
              </a:spcBef>
              <a:spcAft>
                <a:spcPts val="0"/>
              </a:spcAft>
              <a:buClr>
                <a:schemeClr val="dk1"/>
              </a:buClr>
              <a:buSzPts val="1400"/>
              <a:buChar char="■"/>
              <a:defRPr/>
            </a:lvl3pPr>
            <a:lvl4pPr marL="1828800" lvl="3" indent="-317500" algn="l">
              <a:lnSpc>
                <a:spcPct val="90000"/>
              </a:lnSpc>
              <a:spcBef>
                <a:spcPts val="1200"/>
              </a:spcBef>
              <a:spcAft>
                <a:spcPts val="0"/>
              </a:spcAft>
              <a:buClr>
                <a:schemeClr val="dk1"/>
              </a:buClr>
              <a:buSzPts val="1400"/>
              <a:buChar char="●"/>
              <a:defRPr/>
            </a:lvl4pPr>
            <a:lvl5pPr marL="2286000" lvl="4" indent="-317500" algn="l">
              <a:lnSpc>
                <a:spcPct val="90000"/>
              </a:lnSpc>
              <a:spcBef>
                <a:spcPts val="1200"/>
              </a:spcBef>
              <a:spcAft>
                <a:spcPts val="0"/>
              </a:spcAft>
              <a:buClr>
                <a:schemeClr val="dk1"/>
              </a:buClr>
              <a:buSzPts val="14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0" name="Google Shape;20;p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21" name="Google Shape;21;p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22" name="Google Shape;22;p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25"/>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6"/>
        <p:cNvGrpSpPr/>
        <p:nvPr/>
      </p:nvGrpSpPr>
      <p:grpSpPr>
        <a:xfrm>
          <a:off x="0" y="0"/>
          <a:ext cx="0" cy="0"/>
          <a:chOff x="0" y="0"/>
          <a:chExt cx="0" cy="0"/>
        </a:xfrm>
      </p:grpSpPr>
      <p:sp>
        <p:nvSpPr>
          <p:cNvPr id="27" name="Google Shape;27;p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8" name="Google Shape;28;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1" name="Google Shape;31;p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2" name="Google Shape;32;p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3" name="Google Shape;33;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6" name="Google Shape;36;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7"/>
        <p:cNvGrpSpPr/>
        <p:nvPr/>
      </p:nvGrpSpPr>
      <p:grpSpPr>
        <a:xfrm>
          <a:off x="0" y="0"/>
          <a:ext cx="0" cy="0"/>
          <a:chOff x="0" y="0"/>
          <a:chExt cx="0" cy="0"/>
        </a:xfrm>
      </p:grpSpPr>
      <p:sp>
        <p:nvSpPr>
          <p:cNvPr id="38" name="Google Shape;38;p10"/>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9" name="Google Shape;39;p10"/>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40" name="Google Shape;40;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46.png"/><Relationship Id="rId4" Type="http://schemas.openxmlformats.org/officeDocument/2006/relationships/image" Target="../media/image45.png"/></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48.png"/><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8" Type="http://schemas.openxmlformats.org/officeDocument/2006/relationships/hyperlink" Target="https://www.youtube.com/watch?v=JRKASLMsyBo" TargetMode="External"/><Relationship Id="rId3" Type="http://schemas.openxmlformats.org/officeDocument/2006/relationships/image" Target="../media/image49.png"/><Relationship Id="rId7" Type="http://schemas.openxmlformats.org/officeDocument/2006/relationships/hyperlink" Target="https://www.youtube.com/watch?v=lJ9VypKEp1s&amp;ab_channel=SilverPush"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52.jpg"/><Relationship Id="rId5" Type="http://schemas.openxmlformats.org/officeDocument/2006/relationships/image" Target="../media/image51.png"/><Relationship Id="rId10" Type="http://schemas.openxmlformats.org/officeDocument/2006/relationships/image" Target="../media/image54.png"/><Relationship Id="rId4" Type="http://schemas.openxmlformats.org/officeDocument/2006/relationships/image" Target="../media/image50.png"/><Relationship Id="rId9" Type="http://schemas.openxmlformats.org/officeDocument/2006/relationships/image" Target="../media/image53.png"/></Relationships>
</file>

<file path=ppt/slides/_rels/slide14.xml.rels><?xml version="1.0" encoding="UTF-8" standalone="yes"?>
<Relationships xmlns="http://schemas.openxmlformats.org/package/2006/relationships"><Relationship Id="rId8" Type="http://schemas.openxmlformats.org/officeDocument/2006/relationships/hyperlink" Target="https://www.youtube.com/watch?v=lJ9VypKEp1s&amp;ab_channel=SilverPush" TargetMode="External"/><Relationship Id="rId3" Type="http://schemas.openxmlformats.org/officeDocument/2006/relationships/image" Target="../media/image55.png"/><Relationship Id="rId7" Type="http://schemas.openxmlformats.org/officeDocument/2006/relationships/image" Target="../media/image52.jp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51.png"/><Relationship Id="rId11" Type="http://schemas.openxmlformats.org/officeDocument/2006/relationships/image" Target="../media/image54.png"/><Relationship Id="rId5" Type="http://schemas.openxmlformats.org/officeDocument/2006/relationships/image" Target="../media/image57.png"/><Relationship Id="rId10" Type="http://schemas.openxmlformats.org/officeDocument/2006/relationships/image" Target="../media/image53.png"/><Relationship Id="rId4" Type="http://schemas.openxmlformats.org/officeDocument/2006/relationships/image" Target="../media/image56.png"/><Relationship Id="rId9" Type="http://schemas.openxmlformats.org/officeDocument/2006/relationships/hyperlink" Target="https://www.youtube.com/watch?v=6mom4euzZSA"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7.jpg"/><Relationship Id="rId3" Type="http://schemas.openxmlformats.org/officeDocument/2006/relationships/image" Target="../media/image58.jpg"/><Relationship Id="rId7" Type="http://schemas.openxmlformats.org/officeDocument/2006/relationships/image" Target="../media/image62.jpg"/><Relationship Id="rId12" Type="http://schemas.openxmlformats.org/officeDocument/2006/relationships/image" Target="../media/image66.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61.png"/><Relationship Id="rId11" Type="http://schemas.openxmlformats.org/officeDocument/2006/relationships/image" Target="../media/image65.png"/><Relationship Id="rId5" Type="http://schemas.openxmlformats.org/officeDocument/2006/relationships/image" Target="../media/image60.png"/><Relationship Id="rId15" Type="http://schemas.openxmlformats.org/officeDocument/2006/relationships/image" Target="../media/image69.png"/><Relationship Id="rId10" Type="http://schemas.openxmlformats.org/officeDocument/2006/relationships/image" Target="../media/image64.png"/><Relationship Id="rId4" Type="http://schemas.openxmlformats.org/officeDocument/2006/relationships/image" Target="../media/image59.png"/><Relationship Id="rId9" Type="http://schemas.openxmlformats.org/officeDocument/2006/relationships/image" Target="../media/image48.png"/><Relationship Id="rId14" Type="http://schemas.openxmlformats.org/officeDocument/2006/relationships/image" Target="../media/image68.jpg"/></Relationships>
</file>

<file path=ppt/slides/_rels/slide16.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70.png"/><Relationship Id="rId7" Type="http://schemas.openxmlformats.org/officeDocument/2006/relationships/image" Target="../media/image73.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46.png"/><Relationship Id="rId5" Type="http://schemas.openxmlformats.org/officeDocument/2006/relationships/image" Target="../media/image72.png"/><Relationship Id="rId4" Type="http://schemas.openxmlformats.org/officeDocument/2006/relationships/image" Target="../media/image71.png"/><Relationship Id="rId9"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78.png"/><Relationship Id="rId4" Type="http://schemas.openxmlformats.org/officeDocument/2006/relationships/image" Target="../media/image77.png"/></Relationships>
</file>

<file path=ppt/slides/_rels/slide19.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12" Type="http://schemas.openxmlformats.org/officeDocument/2006/relationships/image" Target="../media/image88.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2.png"/><Relationship Id="rId11" Type="http://schemas.openxmlformats.org/officeDocument/2006/relationships/image" Target="../media/image87.png"/><Relationship Id="rId5" Type="http://schemas.openxmlformats.org/officeDocument/2006/relationships/image" Target="../media/image81.pn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notesSlide" Target="../notesSlides/notesSlide2.xml"/><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jp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s/_rels/slide2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89.png"/><Relationship Id="rId7" Type="http://schemas.openxmlformats.org/officeDocument/2006/relationships/image" Target="../media/image93.png"/><Relationship Id="rId12" Type="http://schemas.openxmlformats.org/officeDocument/2006/relationships/hyperlink" Target="https://www.youtube.com/watch?v=_tDyVRpvjLk"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92.png"/><Relationship Id="rId11" Type="http://schemas.openxmlformats.org/officeDocument/2006/relationships/hyperlink" Target="https://www.youtube.com/watch?v=8h_r_OuJU-w&amp;ab_channel=ScottyKilmer" TargetMode="External"/><Relationship Id="rId5" Type="http://schemas.openxmlformats.org/officeDocument/2006/relationships/image" Target="../media/image91.png"/><Relationship Id="rId10" Type="http://schemas.openxmlformats.org/officeDocument/2006/relationships/image" Target="../media/image95.png"/><Relationship Id="rId4" Type="http://schemas.openxmlformats.org/officeDocument/2006/relationships/image" Target="../media/image90.png"/><Relationship Id="rId9" Type="http://schemas.openxmlformats.org/officeDocument/2006/relationships/image" Target="../media/image94.jpg"/></Relationships>
</file>

<file path=ppt/slides/_rels/slide2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75.png"/></Relationships>
</file>

<file path=ppt/slides/_rels/slide22.xml.rels><?xml version="1.0" encoding="UTF-8" standalone="yes"?>
<Relationships xmlns="http://schemas.openxmlformats.org/package/2006/relationships"><Relationship Id="rId3" Type="http://schemas.openxmlformats.org/officeDocument/2006/relationships/image" Target="../media/image97.gif"/><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98.png"/></Relationships>
</file>

<file path=ppt/slides/_rels/slide23.xml.rels><?xml version="1.0" encoding="UTF-8" standalone="yes"?>
<Relationships xmlns="http://schemas.openxmlformats.org/package/2006/relationships"><Relationship Id="rId8" Type="http://schemas.openxmlformats.org/officeDocument/2006/relationships/image" Target="../media/image103.png"/><Relationship Id="rId13" Type="http://schemas.openxmlformats.org/officeDocument/2006/relationships/image" Target="../media/image108.png"/><Relationship Id="rId3" Type="http://schemas.openxmlformats.org/officeDocument/2006/relationships/image" Target="../media/image75.png"/><Relationship Id="rId7" Type="http://schemas.openxmlformats.org/officeDocument/2006/relationships/image" Target="../media/image102.png"/><Relationship Id="rId12" Type="http://schemas.openxmlformats.org/officeDocument/2006/relationships/image" Target="../media/image107.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101.png"/><Relationship Id="rId11" Type="http://schemas.openxmlformats.org/officeDocument/2006/relationships/image" Target="../media/image106.png"/><Relationship Id="rId5" Type="http://schemas.openxmlformats.org/officeDocument/2006/relationships/image" Target="../media/image100.png"/><Relationship Id="rId10" Type="http://schemas.openxmlformats.org/officeDocument/2006/relationships/image" Target="../media/image105.png"/><Relationship Id="rId4" Type="http://schemas.openxmlformats.org/officeDocument/2006/relationships/image" Target="../media/image99.png"/><Relationship Id="rId9" Type="http://schemas.openxmlformats.org/officeDocument/2006/relationships/image" Target="../media/image104.png"/></Relationships>
</file>

<file path=ppt/slides/_rels/slide24.xml.rels><?xml version="1.0" encoding="UTF-8" standalone="yes"?>
<Relationships xmlns="http://schemas.openxmlformats.org/package/2006/relationships"><Relationship Id="rId3" Type="http://schemas.openxmlformats.org/officeDocument/2006/relationships/image" Target="../media/image109.jpg"/><Relationship Id="rId7" Type="http://schemas.openxmlformats.org/officeDocument/2006/relationships/image" Target="../media/image113.jp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25.xml.rels><?xml version="1.0" encoding="UTF-8" standalone="yes"?>
<Relationships xmlns="http://schemas.openxmlformats.org/package/2006/relationships"><Relationship Id="rId3" Type="http://schemas.openxmlformats.org/officeDocument/2006/relationships/image" Target="../media/image114.gif"/><Relationship Id="rId7" Type="http://schemas.openxmlformats.org/officeDocument/2006/relationships/image" Target="../media/image110.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16.png"/><Relationship Id="rId5" Type="http://schemas.openxmlformats.org/officeDocument/2006/relationships/image" Target="../media/image113.jpg"/><Relationship Id="rId4" Type="http://schemas.openxmlformats.org/officeDocument/2006/relationships/image" Target="../media/image115.png"/></Relationships>
</file>

<file path=ppt/slides/_rels/slide26.xml.rels><?xml version="1.0" encoding="UTF-8" standalone="yes"?>
<Relationships xmlns="http://schemas.openxmlformats.org/package/2006/relationships"><Relationship Id="rId8" Type="http://schemas.openxmlformats.org/officeDocument/2006/relationships/image" Target="../media/image122.gif"/><Relationship Id="rId3" Type="http://schemas.openxmlformats.org/officeDocument/2006/relationships/image" Target="../media/image117.png"/><Relationship Id="rId7" Type="http://schemas.openxmlformats.org/officeDocument/2006/relationships/image" Target="../media/image121.gif"/><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20.gif"/><Relationship Id="rId5" Type="http://schemas.openxmlformats.org/officeDocument/2006/relationships/image" Target="../media/image119.png"/><Relationship Id="rId4" Type="http://schemas.openxmlformats.org/officeDocument/2006/relationships/image" Target="../media/image118.png"/></Relationships>
</file>

<file path=ppt/slides/_rels/slide2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75.png"/></Relationships>
</file>

<file path=ppt/slides/_rels/slide28.xml.rels><?xml version="1.0" encoding="UTF-8" standalone="yes"?>
<Relationships xmlns="http://schemas.openxmlformats.org/package/2006/relationships"><Relationship Id="rId8" Type="http://schemas.openxmlformats.org/officeDocument/2006/relationships/image" Target="../media/image128.gif"/><Relationship Id="rId3" Type="http://schemas.openxmlformats.org/officeDocument/2006/relationships/image" Target="../media/image123.png"/><Relationship Id="rId7" Type="http://schemas.openxmlformats.org/officeDocument/2006/relationships/image" Target="../media/image127.jp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gif"/></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4.png"/><Relationship Id="rId7"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30.xml.rels><?xml version="1.0" encoding="UTF-8" standalone="yes"?>
<Relationships xmlns="http://schemas.openxmlformats.org/package/2006/relationships"><Relationship Id="rId3" Type="http://schemas.openxmlformats.org/officeDocument/2006/relationships/image" Target="../media/image129.png"/><Relationship Id="rId7" Type="http://schemas.openxmlformats.org/officeDocument/2006/relationships/image" Target="../media/image91.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3.png"/><Relationship Id="rId4" Type="http://schemas.openxmlformats.org/officeDocument/2006/relationships/image" Target="../media/image130.png"/></Relationships>
</file>

<file path=ppt/slides/_rels/slide31.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image" Target="../media/image133.png"/><Relationship Id="rId4" Type="http://schemas.openxmlformats.org/officeDocument/2006/relationships/image" Target="../media/image132.png"/></Relationships>
</file>

<file path=ppt/slides/_rels/slide32.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4.png"/><Relationship Id="rId7" Type="http://schemas.openxmlformats.org/officeDocument/2006/relationships/image" Target="../media/image138.png"/><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png"/><Relationship Id="rId9"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141.png"/><Relationship Id="rId7" Type="http://schemas.openxmlformats.org/officeDocument/2006/relationships/image" Target="../media/image145.png"/><Relationship Id="rId12" Type="http://schemas.openxmlformats.org/officeDocument/2006/relationships/image" Target="../media/image38.jp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image" Target="../media/image144.png"/><Relationship Id="rId11" Type="http://schemas.openxmlformats.org/officeDocument/2006/relationships/image" Target="../media/image148.png"/><Relationship Id="rId5" Type="http://schemas.openxmlformats.org/officeDocument/2006/relationships/image" Target="../media/image143.png"/><Relationship Id="rId10" Type="http://schemas.openxmlformats.org/officeDocument/2006/relationships/image" Target="../media/image147.png"/><Relationship Id="rId4" Type="http://schemas.openxmlformats.org/officeDocument/2006/relationships/image" Target="../media/image142.png"/><Relationship Id="rId9" Type="http://schemas.openxmlformats.org/officeDocument/2006/relationships/image" Target="../media/image146.png"/></Relationships>
</file>

<file path=ppt/slides/_rels/slide35.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152.jpg"/><Relationship Id="rId5" Type="http://schemas.openxmlformats.org/officeDocument/2006/relationships/image" Target="../media/image151.png"/><Relationship Id="rId4" Type="http://schemas.openxmlformats.org/officeDocument/2006/relationships/image" Target="../media/image150.png"/></Relationships>
</file>

<file path=ppt/slides/_rels/slide36.xml.rels><?xml version="1.0" encoding="UTF-8" standalone="yes"?>
<Relationships xmlns="http://schemas.openxmlformats.org/package/2006/relationships"><Relationship Id="rId3" Type="http://schemas.openxmlformats.org/officeDocument/2006/relationships/image" Target="../media/image153.jp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154.png"/><Relationship Id="rId4" Type="http://schemas.openxmlformats.org/officeDocument/2006/relationships/image" Target="../media/image151.png"/></Relationships>
</file>

<file path=ppt/slides/_rels/slide37.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9.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8"/>
          <p:cNvSpPr txBox="1"/>
          <p:nvPr/>
        </p:nvSpPr>
        <p:spPr>
          <a:xfrm>
            <a:off x="150" y="2379325"/>
            <a:ext cx="9144000" cy="369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Calibri"/>
                <a:ea typeface="Calibri"/>
                <a:cs typeface="Calibri"/>
                <a:sym typeface="Calibri"/>
              </a:rPr>
              <a:t> Next-Gen AI Driven Contextual Solution</a:t>
            </a:r>
            <a:endParaRPr sz="1200" b="0" i="0" u="none" strike="noStrike" cap="none">
              <a:solidFill>
                <a:srgbClr val="000000"/>
              </a:solidFill>
              <a:latin typeface="Calibri"/>
              <a:ea typeface="Calibri"/>
              <a:cs typeface="Calibri"/>
              <a:sym typeface="Calibri"/>
            </a:endParaRPr>
          </a:p>
        </p:txBody>
      </p:sp>
      <p:pic>
        <p:nvPicPr>
          <p:cNvPr id="83" name="Google Shape;83;p18"/>
          <p:cNvPicPr preferRelativeResize="0"/>
          <p:nvPr/>
        </p:nvPicPr>
        <p:blipFill rotWithShape="1">
          <a:blip r:embed="rId3">
            <a:alphaModFix/>
          </a:blip>
          <a:srcRect/>
          <a:stretch/>
        </p:blipFill>
        <p:spPr>
          <a:xfrm>
            <a:off x="2255349" y="1550646"/>
            <a:ext cx="2363655" cy="487032"/>
          </a:xfrm>
          <a:prstGeom prst="rect">
            <a:avLst/>
          </a:prstGeom>
          <a:noFill/>
          <a:ln>
            <a:noFill/>
          </a:ln>
        </p:spPr>
      </p:pic>
      <p:sp>
        <p:nvSpPr>
          <p:cNvPr id="84" name="Google Shape;84;p18"/>
          <p:cNvSpPr/>
          <p:nvPr/>
        </p:nvSpPr>
        <p:spPr>
          <a:xfrm>
            <a:off x="0" y="3467525"/>
            <a:ext cx="9144000" cy="1676100"/>
          </a:xfrm>
          <a:prstGeom prst="rect">
            <a:avLst/>
          </a:prstGeom>
          <a:solidFill>
            <a:srgbClr val="4FB3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18"/>
          <p:cNvSpPr/>
          <p:nvPr/>
        </p:nvSpPr>
        <p:spPr>
          <a:xfrm>
            <a:off x="0" y="-5572"/>
            <a:ext cx="9144000" cy="87600"/>
          </a:xfrm>
          <a:prstGeom prst="rect">
            <a:avLst/>
          </a:prstGeom>
          <a:solidFill>
            <a:schemeClr val="dk1"/>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86" name="Google Shape;86;p18"/>
          <p:cNvSpPr txBox="1"/>
          <p:nvPr/>
        </p:nvSpPr>
        <p:spPr>
          <a:xfrm>
            <a:off x="4665938" y="1486363"/>
            <a:ext cx="4383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 sz="2800" b="1" i="0" u="none" strike="noStrike" cap="none">
                <a:solidFill>
                  <a:srgbClr val="000000"/>
                </a:solidFill>
                <a:latin typeface="Arial"/>
                <a:ea typeface="Arial"/>
                <a:cs typeface="Arial"/>
                <a:sym typeface="Arial"/>
              </a:rPr>
              <a:t>X</a:t>
            </a:r>
            <a:endParaRPr sz="2800" b="1" i="0" u="none" strike="noStrike" cap="none">
              <a:solidFill>
                <a:srgbClr val="000000"/>
              </a:solidFill>
              <a:latin typeface="Arial"/>
              <a:ea typeface="Arial"/>
              <a:cs typeface="Arial"/>
              <a:sym typeface="Arial"/>
            </a:endParaRPr>
          </a:p>
        </p:txBody>
      </p:sp>
      <p:pic>
        <p:nvPicPr>
          <p:cNvPr id="87" name="Google Shape;87;p18"/>
          <p:cNvPicPr preferRelativeResize="0"/>
          <p:nvPr/>
        </p:nvPicPr>
        <p:blipFill>
          <a:blip r:embed="rId4">
            <a:alphaModFix/>
          </a:blip>
          <a:stretch>
            <a:fillRect/>
          </a:stretch>
        </p:blipFill>
        <p:spPr>
          <a:xfrm>
            <a:off x="5151200" y="1248275"/>
            <a:ext cx="1286723" cy="10530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7"/>
          <p:cNvSpPr/>
          <p:nvPr/>
        </p:nvSpPr>
        <p:spPr>
          <a:xfrm>
            <a:off x="0" y="0"/>
            <a:ext cx="9144000" cy="538800"/>
          </a:xfrm>
          <a:prstGeom prst="rect">
            <a:avLst/>
          </a:prstGeom>
          <a:solidFill>
            <a:srgbClr val="50B3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800"/>
              <a:buFont typeface="Arial"/>
              <a:buNone/>
            </a:pPr>
            <a:endParaRPr sz="2200" b="0" i="0" u="none" strike="noStrike" cap="none">
              <a:solidFill>
                <a:schemeClr val="lt1"/>
              </a:solidFill>
              <a:latin typeface="Oswald SemiBold"/>
              <a:ea typeface="Oswald SemiBold"/>
              <a:cs typeface="Oswald SemiBold"/>
              <a:sym typeface="Oswald SemiBold"/>
            </a:endParaRPr>
          </a:p>
        </p:txBody>
      </p:sp>
      <p:sp>
        <p:nvSpPr>
          <p:cNvPr id="217" name="Google Shape;217;p27"/>
          <p:cNvSpPr/>
          <p:nvPr/>
        </p:nvSpPr>
        <p:spPr>
          <a:xfrm>
            <a:off x="0" y="5055228"/>
            <a:ext cx="9144000" cy="87600"/>
          </a:xfrm>
          <a:prstGeom prst="rect">
            <a:avLst/>
          </a:prstGeom>
          <a:solidFill>
            <a:schemeClr val="dk1"/>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18" name="Google Shape;218;p27"/>
          <p:cNvSpPr txBox="1"/>
          <p:nvPr/>
        </p:nvSpPr>
        <p:spPr>
          <a:xfrm>
            <a:off x="-75" y="-73475"/>
            <a:ext cx="9144000" cy="538800"/>
          </a:xfrm>
          <a:prstGeom prst="rect">
            <a:avLst/>
          </a:prstGeom>
          <a:solidFill>
            <a:srgbClr val="50B39F"/>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300"/>
              <a:buFont typeface="Arial"/>
              <a:buNone/>
            </a:pPr>
            <a:r>
              <a:rPr lang="en" sz="2300" b="1" dirty="0" err="1">
                <a:solidFill>
                  <a:schemeClr val="lt1"/>
                </a:solidFill>
                <a:latin typeface="Oswald"/>
                <a:ea typeface="Oswald"/>
                <a:cs typeface="Oswald"/>
                <a:sym typeface="Oswald"/>
              </a:rPr>
              <a:t>Silverpush’s</a:t>
            </a:r>
            <a:r>
              <a:rPr lang="en" sz="2300" b="1" i="0" u="none" strike="noStrike" cap="none" dirty="0">
                <a:solidFill>
                  <a:schemeClr val="lt1"/>
                </a:solidFill>
                <a:latin typeface="Oswald"/>
                <a:ea typeface="Oswald"/>
                <a:cs typeface="Oswald"/>
                <a:sym typeface="Oswald"/>
              </a:rPr>
              <a:t> AI Strategy Framework </a:t>
            </a:r>
            <a:r>
              <a:rPr lang="en" sz="2300" b="1" i="0" u="none" strike="noStrike" cap="none">
                <a:solidFill>
                  <a:schemeClr val="lt1"/>
                </a:solidFill>
                <a:latin typeface="Oswald"/>
                <a:ea typeface="Oswald"/>
                <a:cs typeface="Oswald"/>
                <a:sym typeface="Oswald"/>
              </a:rPr>
              <a:t>For </a:t>
            </a:r>
            <a:r>
              <a:rPr lang="en" sz="2300" b="1">
                <a:solidFill>
                  <a:schemeClr val="lt1"/>
                </a:solidFill>
                <a:latin typeface="Oswald"/>
                <a:ea typeface="Oswald"/>
                <a:cs typeface="Oswald"/>
                <a:sym typeface="Oswald"/>
              </a:rPr>
              <a:t>Nissan</a:t>
            </a:r>
            <a:endParaRPr sz="1400" b="0" i="0" u="none" strike="noStrike" cap="none">
              <a:solidFill>
                <a:srgbClr val="000000"/>
              </a:solidFill>
              <a:latin typeface="Arial"/>
              <a:ea typeface="Arial"/>
              <a:cs typeface="Arial"/>
              <a:sym typeface="Arial"/>
            </a:endParaRPr>
          </a:p>
        </p:txBody>
      </p:sp>
      <p:sp>
        <p:nvSpPr>
          <p:cNvPr id="219" name="Google Shape;219;p27"/>
          <p:cNvSpPr/>
          <p:nvPr/>
        </p:nvSpPr>
        <p:spPr>
          <a:xfrm>
            <a:off x="476125" y="782450"/>
            <a:ext cx="3854700" cy="3877800"/>
          </a:xfrm>
          <a:prstGeom prst="roundRect">
            <a:avLst>
              <a:gd name="adj" fmla="val 16667"/>
            </a:avLst>
          </a:prstGeom>
          <a:solidFill>
            <a:srgbClr val="151E40"/>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0097A7"/>
                </a:solidFill>
                <a:latin typeface="Calibri"/>
                <a:ea typeface="Calibri"/>
                <a:cs typeface="Calibri"/>
                <a:sym typeface="Calibri"/>
              </a:rPr>
              <a:t>Strategy:</a:t>
            </a:r>
            <a:r>
              <a:rPr lang="en" sz="1200" b="1" i="0" u="none" strike="noStrike" cap="none">
                <a:solidFill>
                  <a:srgbClr val="000000"/>
                </a:solidFill>
                <a:latin typeface="Calibri"/>
                <a:ea typeface="Calibri"/>
                <a:cs typeface="Calibri"/>
                <a:sym typeface="Calibri"/>
              </a:rPr>
              <a:t> </a:t>
            </a:r>
            <a:r>
              <a:rPr lang="en" sz="1200" b="1">
                <a:solidFill>
                  <a:schemeClr val="lt1"/>
                </a:solidFill>
                <a:latin typeface="Calibri"/>
                <a:ea typeface="Calibri"/>
                <a:cs typeface="Calibri"/>
                <a:sym typeface="Calibri"/>
              </a:rPr>
              <a:t>By t</a:t>
            </a:r>
            <a:r>
              <a:rPr lang="en" sz="1200" b="1" i="0" u="none" strike="noStrike" cap="none">
                <a:solidFill>
                  <a:schemeClr val="lt1"/>
                </a:solidFill>
                <a:latin typeface="Calibri"/>
                <a:ea typeface="Calibri"/>
                <a:cs typeface="Calibri"/>
                <a:sym typeface="Calibri"/>
              </a:rPr>
              <a:t>argeting </a:t>
            </a:r>
            <a:r>
              <a:rPr lang="en" sz="1200" b="1">
                <a:solidFill>
                  <a:schemeClr val="lt1"/>
                </a:solidFill>
                <a:latin typeface="Calibri"/>
                <a:ea typeface="Calibri"/>
                <a:cs typeface="Calibri"/>
                <a:sym typeface="Calibri"/>
              </a:rPr>
              <a:t>high networth individuals with a spending of 300K+ a year</a:t>
            </a:r>
            <a:r>
              <a:rPr lang="en" sz="1200" b="1" i="0" u="none" strike="noStrike" cap="none">
                <a:solidFill>
                  <a:schemeClr val="lt1"/>
                </a:solidFill>
                <a:latin typeface="Calibri"/>
                <a:ea typeface="Calibri"/>
                <a:cs typeface="Calibri"/>
                <a:sym typeface="Calibri"/>
              </a:rPr>
              <a:t>, </a:t>
            </a:r>
            <a:r>
              <a:rPr lang="en" sz="1200" b="1">
                <a:solidFill>
                  <a:schemeClr val="lt1"/>
                </a:solidFill>
                <a:latin typeface="Calibri"/>
                <a:ea typeface="Calibri"/>
                <a:cs typeface="Calibri"/>
                <a:sym typeface="Calibri"/>
              </a:rPr>
              <a:t>Nissan</a:t>
            </a:r>
            <a:r>
              <a:rPr lang="en" sz="1200" b="1" i="0" u="none" strike="noStrike" cap="none">
                <a:solidFill>
                  <a:schemeClr val="lt1"/>
                </a:solidFill>
                <a:latin typeface="Calibri"/>
                <a:ea typeface="Calibri"/>
                <a:cs typeface="Calibri"/>
                <a:sym typeface="Calibri"/>
              </a:rPr>
              <a:t> can connect with potential customers.</a:t>
            </a:r>
            <a:endParaRPr sz="12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300"/>
              <a:buFont typeface="Arial"/>
              <a:buNone/>
            </a:pPr>
            <a:endParaRPr sz="13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0097A7"/>
                </a:solidFill>
                <a:latin typeface="Calibri"/>
                <a:ea typeface="Calibri"/>
                <a:cs typeface="Calibri"/>
                <a:sym typeface="Calibri"/>
              </a:rPr>
              <a:t>Tactic:</a:t>
            </a:r>
            <a:r>
              <a:rPr lang="en" sz="1200" b="1" i="0" u="none" strike="noStrike" cap="none">
                <a:solidFill>
                  <a:srgbClr val="000000"/>
                </a:solidFill>
                <a:latin typeface="Calibri"/>
                <a:ea typeface="Calibri"/>
                <a:cs typeface="Calibri"/>
                <a:sym typeface="Calibri"/>
              </a:rPr>
              <a:t> </a:t>
            </a:r>
            <a:r>
              <a:rPr lang="en" sz="1200" b="1" i="0" u="none" strike="noStrike" cap="none">
                <a:solidFill>
                  <a:srgbClr val="FFFFFF"/>
                </a:solidFill>
                <a:latin typeface="Calibri"/>
                <a:ea typeface="Calibri"/>
                <a:cs typeface="Calibri"/>
                <a:sym typeface="Calibri"/>
              </a:rPr>
              <a:t>To </a:t>
            </a:r>
            <a:r>
              <a:rPr lang="en" sz="1200" b="1">
                <a:solidFill>
                  <a:srgbClr val="FFFFFF"/>
                </a:solidFill>
                <a:latin typeface="Calibri"/>
                <a:ea typeface="Calibri"/>
                <a:cs typeface="Calibri"/>
                <a:sym typeface="Calibri"/>
              </a:rPr>
              <a:t>d</a:t>
            </a:r>
            <a:r>
              <a:rPr lang="en" sz="1200" b="1" i="0" u="none" strike="noStrike" cap="none">
                <a:solidFill>
                  <a:srgbClr val="FFFFFF"/>
                </a:solidFill>
                <a:latin typeface="Calibri"/>
                <a:ea typeface="Calibri"/>
                <a:cs typeface="Calibri"/>
                <a:sym typeface="Calibri"/>
              </a:rPr>
              <a:t>etect competitor</a:t>
            </a:r>
            <a:r>
              <a:rPr lang="en" sz="1200" b="1">
                <a:solidFill>
                  <a:srgbClr val="FFFFFF"/>
                </a:solidFill>
                <a:latin typeface="Calibri"/>
                <a:ea typeface="Calibri"/>
                <a:cs typeface="Calibri"/>
                <a:sym typeface="Calibri"/>
              </a:rPr>
              <a:t>/ self </a:t>
            </a:r>
            <a:r>
              <a:rPr lang="en" sz="1200" b="1" i="0" u="none" strike="noStrike" cap="none">
                <a:solidFill>
                  <a:srgbClr val="FFFFFF"/>
                </a:solidFill>
                <a:latin typeface="Calibri"/>
                <a:ea typeface="Calibri"/>
                <a:cs typeface="Calibri"/>
                <a:sym typeface="Calibri"/>
              </a:rPr>
              <a:t>logos,</a:t>
            </a:r>
            <a:r>
              <a:rPr lang="en" sz="1200" b="1">
                <a:solidFill>
                  <a:srgbClr val="FFFFFF"/>
                </a:solidFill>
                <a:latin typeface="Calibri"/>
                <a:ea typeface="Calibri"/>
                <a:cs typeface="Calibri"/>
                <a:sym typeface="Calibri"/>
              </a:rPr>
              <a:t> luxury object, action, audio, in-video text. </a:t>
            </a:r>
            <a:endParaRPr sz="12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accent5"/>
                </a:solidFill>
                <a:latin typeface="Calibri"/>
                <a:ea typeface="Calibri"/>
                <a:cs typeface="Calibri"/>
                <a:sym typeface="Calibri"/>
              </a:rPr>
              <a:t>Tactic: </a:t>
            </a:r>
            <a:r>
              <a:rPr lang="en" sz="1300" b="1">
                <a:solidFill>
                  <a:schemeClr val="lt1"/>
                </a:solidFill>
                <a:latin typeface="Calibri"/>
                <a:ea typeface="Calibri"/>
                <a:cs typeface="Calibri"/>
                <a:sym typeface="Calibri"/>
              </a:rPr>
              <a:t>Example: Logo of Nissan, Audi, action like Off-roading, object like luxury cars, watches, audio or in-video text explaining features of car. </a:t>
            </a:r>
            <a:endParaRPr sz="13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300"/>
              <a:buFont typeface="Arial"/>
              <a:buNone/>
            </a:pPr>
            <a:endParaRPr sz="1300" b="1" i="0" u="none" strike="noStrike" cap="none">
              <a:solidFill>
                <a:srgbClr val="50B39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 sz="1200" b="1" i="0" u="none" strike="noStrike" cap="none">
                <a:solidFill>
                  <a:srgbClr val="0097A7"/>
                </a:solidFill>
                <a:latin typeface="Calibri"/>
                <a:ea typeface="Calibri"/>
                <a:cs typeface="Calibri"/>
                <a:sym typeface="Calibri"/>
              </a:rPr>
              <a:t>Rationale:</a:t>
            </a:r>
            <a:r>
              <a:rPr lang="en" sz="1200" b="1" i="0" u="none" strike="noStrike" cap="none">
                <a:solidFill>
                  <a:srgbClr val="000000"/>
                </a:solidFill>
                <a:latin typeface="Calibri"/>
                <a:ea typeface="Calibri"/>
                <a:cs typeface="Calibri"/>
                <a:sym typeface="Calibri"/>
              </a:rPr>
              <a:t> </a:t>
            </a:r>
            <a:r>
              <a:rPr lang="en" sz="1200" b="1" i="0" u="none" strike="noStrike" cap="none">
                <a:solidFill>
                  <a:srgbClr val="FFFFFF"/>
                </a:solidFill>
                <a:latin typeface="Calibri"/>
                <a:ea typeface="Calibri"/>
                <a:cs typeface="Calibri"/>
                <a:sym typeface="Calibri"/>
              </a:rPr>
              <a:t>MIRROR</a:t>
            </a:r>
            <a:r>
              <a:rPr lang="en" sz="1200" b="1">
                <a:solidFill>
                  <a:srgbClr val="FFFFFF"/>
                </a:solidFill>
                <a:latin typeface="Calibri"/>
                <a:ea typeface="Calibri"/>
                <a:cs typeface="Calibri"/>
                <a:sym typeface="Calibri"/>
              </a:rPr>
              <a:t>S</a:t>
            </a:r>
            <a:r>
              <a:rPr lang="en" sz="1200" b="1" i="0" u="none" strike="noStrike" cap="none">
                <a:solidFill>
                  <a:srgbClr val="FFFFFF"/>
                </a:solidFill>
                <a:latin typeface="Calibri"/>
                <a:ea typeface="Calibri"/>
                <a:cs typeface="Calibri"/>
                <a:sym typeface="Calibri"/>
              </a:rPr>
              <a:t> will detect Nissan and competit</a:t>
            </a:r>
            <a:r>
              <a:rPr lang="en" sz="1200" b="1">
                <a:solidFill>
                  <a:srgbClr val="FFFFFF"/>
                </a:solidFill>
                <a:latin typeface="Calibri"/>
                <a:ea typeface="Calibri"/>
                <a:cs typeface="Calibri"/>
                <a:sym typeface="Calibri"/>
              </a:rPr>
              <a:t>or </a:t>
            </a:r>
            <a:r>
              <a:rPr lang="en" sz="1200" b="1" i="0" u="none" strike="noStrike" cap="none">
                <a:solidFill>
                  <a:srgbClr val="FFFFFF"/>
                </a:solidFill>
                <a:latin typeface="Calibri"/>
                <a:ea typeface="Calibri"/>
                <a:cs typeface="Calibri"/>
                <a:sym typeface="Calibri"/>
              </a:rPr>
              <a:t>luxury car logos, scenes of </a:t>
            </a:r>
            <a:r>
              <a:rPr lang="en" sz="1200" b="1">
                <a:solidFill>
                  <a:srgbClr val="FFFFFF"/>
                </a:solidFill>
                <a:latin typeface="Calibri"/>
                <a:ea typeface="Calibri"/>
                <a:cs typeface="Calibri"/>
                <a:sym typeface="Calibri"/>
              </a:rPr>
              <a:t>luxury</a:t>
            </a:r>
            <a:r>
              <a:rPr lang="en" sz="1200" b="1" i="0" u="none" strike="noStrike" cap="none">
                <a:solidFill>
                  <a:srgbClr val="FFFFFF"/>
                </a:solidFill>
                <a:latin typeface="Calibri"/>
                <a:ea typeface="Calibri"/>
                <a:cs typeface="Calibri"/>
                <a:sym typeface="Calibri"/>
              </a:rPr>
              <a:t> places, ac</a:t>
            </a:r>
            <a:r>
              <a:rPr lang="en" sz="1200" b="1">
                <a:solidFill>
                  <a:srgbClr val="FFFFFF"/>
                </a:solidFill>
                <a:latin typeface="Calibri"/>
                <a:ea typeface="Calibri"/>
                <a:cs typeface="Calibri"/>
                <a:sym typeface="Calibri"/>
              </a:rPr>
              <a:t>tivities like offroading, audio explaining technical feature of the car, </a:t>
            </a:r>
            <a:r>
              <a:rPr lang="en" sz="1200" b="1" i="0" u="none" strike="noStrike" cap="none">
                <a:solidFill>
                  <a:srgbClr val="FFFFFF"/>
                </a:solidFill>
                <a:latin typeface="Calibri"/>
                <a:ea typeface="Calibri"/>
                <a:cs typeface="Calibri"/>
                <a:sym typeface="Calibri"/>
              </a:rPr>
              <a:t>and will place the AD wherever the relevant trigger is detected reaching broader audience at once. </a:t>
            </a:r>
            <a:endParaRPr sz="1200" b="1" i="0" u="none" strike="noStrike" cap="none">
              <a:solidFill>
                <a:srgbClr val="FFFFFF"/>
              </a:solidFill>
              <a:latin typeface="Calibri"/>
              <a:ea typeface="Calibri"/>
              <a:cs typeface="Calibri"/>
              <a:sym typeface="Calibri"/>
            </a:endParaRPr>
          </a:p>
        </p:txBody>
      </p:sp>
      <p:sp>
        <p:nvSpPr>
          <p:cNvPr id="220" name="Google Shape;220;p27"/>
          <p:cNvSpPr/>
          <p:nvPr/>
        </p:nvSpPr>
        <p:spPr>
          <a:xfrm>
            <a:off x="4941700" y="734250"/>
            <a:ext cx="3854700" cy="3877800"/>
          </a:xfrm>
          <a:prstGeom prst="roundRect">
            <a:avLst>
              <a:gd name="adj" fmla="val 16667"/>
            </a:avLst>
          </a:prstGeom>
          <a:solidFill>
            <a:srgbClr val="151E40"/>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0097A7"/>
                </a:solidFill>
                <a:latin typeface="Calibri"/>
                <a:ea typeface="Calibri"/>
                <a:cs typeface="Calibri"/>
                <a:sym typeface="Calibri"/>
              </a:rPr>
              <a:t>Strategy:</a:t>
            </a:r>
            <a:r>
              <a:rPr lang="en" sz="1200" b="1" i="0" u="none" strike="noStrike" cap="none">
                <a:solidFill>
                  <a:schemeClr val="lt1"/>
                </a:solidFill>
                <a:latin typeface="Calibri"/>
                <a:ea typeface="Calibri"/>
                <a:cs typeface="Calibri"/>
                <a:sym typeface="Calibri"/>
              </a:rPr>
              <a:t> </a:t>
            </a:r>
            <a:r>
              <a:rPr lang="en" sz="1200" b="1">
                <a:solidFill>
                  <a:schemeClr val="lt1"/>
                </a:solidFill>
                <a:latin typeface="Calibri"/>
                <a:ea typeface="Calibri"/>
                <a:cs typeface="Calibri"/>
                <a:sym typeface="Calibri"/>
              </a:rPr>
              <a:t>Flash movie Fans</a:t>
            </a:r>
            <a:r>
              <a:rPr lang="en" sz="1200" b="1" i="0" u="none" strike="noStrike" cap="none">
                <a:solidFill>
                  <a:srgbClr val="FFFFFF"/>
                </a:solidFill>
                <a:latin typeface="Calibri"/>
                <a:ea typeface="Calibri"/>
                <a:cs typeface="Calibri"/>
                <a:sym typeface="Calibri"/>
              </a:rPr>
              <a:t> Conquesting</a:t>
            </a:r>
            <a:endParaRPr sz="12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endParaRPr sz="1200" b="1" i="0" u="none" strike="noStrike" cap="none">
              <a:solidFill>
                <a:srgbClr val="0097A7"/>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 sz="1200" b="1" i="0" u="none" strike="noStrike" cap="none">
                <a:solidFill>
                  <a:srgbClr val="0097A7"/>
                </a:solidFill>
                <a:latin typeface="Calibri"/>
                <a:ea typeface="Calibri"/>
                <a:cs typeface="Calibri"/>
                <a:sym typeface="Calibri"/>
              </a:rPr>
              <a:t>Tactic: </a:t>
            </a:r>
            <a:r>
              <a:rPr lang="en" sz="1200" b="1" i="0" u="none" strike="noStrike" cap="none">
                <a:solidFill>
                  <a:srgbClr val="FFFFFF"/>
                </a:solidFill>
                <a:latin typeface="Calibri"/>
                <a:ea typeface="Calibri"/>
                <a:cs typeface="Calibri"/>
                <a:sym typeface="Calibri"/>
              </a:rPr>
              <a:t>Detecting face</a:t>
            </a:r>
            <a:r>
              <a:rPr lang="en" sz="1200" b="1">
                <a:solidFill>
                  <a:srgbClr val="FFFFFF"/>
                </a:solidFill>
                <a:latin typeface="Calibri"/>
                <a:ea typeface="Calibri"/>
                <a:cs typeface="Calibri"/>
                <a:sym typeface="Calibri"/>
              </a:rPr>
              <a:t>, </a:t>
            </a:r>
            <a:r>
              <a:rPr lang="en" sz="1200" b="1" i="0" u="none" strike="noStrike" cap="none">
                <a:solidFill>
                  <a:srgbClr val="FFFFFF"/>
                </a:solidFill>
                <a:latin typeface="Calibri"/>
                <a:ea typeface="Calibri"/>
                <a:cs typeface="Calibri"/>
                <a:sym typeface="Calibri"/>
              </a:rPr>
              <a:t>logo, audio and action</a:t>
            </a:r>
            <a:r>
              <a:rPr lang="en" sz="1200" b="1">
                <a:solidFill>
                  <a:srgbClr val="FFFFFF"/>
                </a:solidFill>
                <a:latin typeface="Calibri"/>
                <a:ea typeface="Calibri"/>
                <a:cs typeface="Calibri"/>
                <a:sym typeface="Calibri"/>
              </a:rPr>
              <a:t> of Flash movie. </a:t>
            </a:r>
            <a:endParaRPr sz="12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endParaRPr sz="1200" b="1" i="0" u="none" strike="noStrike" cap="none">
              <a:solidFill>
                <a:srgbClr val="0097A7"/>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 sz="1200" b="1" i="0" u="none" strike="noStrike" cap="none">
                <a:solidFill>
                  <a:srgbClr val="0097A7"/>
                </a:solidFill>
                <a:latin typeface="Calibri"/>
                <a:ea typeface="Calibri"/>
                <a:cs typeface="Calibri"/>
                <a:sym typeface="Calibri"/>
              </a:rPr>
              <a:t>Tactic: </a:t>
            </a:r>
            <a:r>
              <a:rPr lang="en" sz="1200" b="1" i="0" u="none" strike="noStrike" cap="none">
                <a:solidFill>
                  <a:srgbClr val="FFFFFF"/>
                </a:solidFill>
                <a:latin typeface="Calibri"/>
                <a:ea typeface="Calibri"/>
                <a:cs typeface="Calibri"/>
                <a:sym typeface="Calibri"/>
              </a:rPr>
              <a:t>Example: </a:t>
            </a:r>
            <a:r>
              <a:rPr lang="en" sz="1200" b="1">
                <a:solidFill>
                  <a:srgbClr val="FFFFFF"/>
                </a:solidFill>
                <a:latin typeface="Calibri"/>
                <a:ea typeface="Calibri"/>
                <a:cs typeface="Calibri"/>
                <a:sym typeface="Calibri"/>
              </a:rPr>
              <a:t>Ezra Miller, Grant Gustin, Ben Affleck, Flash, warner bros logo, action like celebrity interviews, etc</a:t>
            </a:r>
            <a:endParaRPr sz="12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endParaRPr sz="1200" b="1" i="0" u="none" strike="noStrike" cap="none">
              <a:solidFill>
                <a:srgbClr val="0097A7"/>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 sz="1200" b="1" i="0" u="none" strike="noStrike" cap="none">
                <a:solidFill>
                  <a:srgbClr val="0097A7"/>
                </a:solidFill>
                <a:latin typeface="Calibri"/>
                <a:ea typeface="Calibri"/>
                <a:cs typeface="Calibri"/>
                <a:sym typeface="Calibri"/>
              </a:rPr>
              <a:t>Rationale: </a:t>
            </a:r>
            <a:r>
              <a:rPr lang="en" sz="1200" b="1" i="0" u="none" strike="noStrike" cap="none">
                <a:solidFill>
                  <a:srgbClr val="FFFFFF"/>
                </a:solidFill>
                <a:latin typeface="Calibri"/>
                <a:ea typeface="Calibri"/>
                <a:cs typeface="Calibri"/>
                <a:sym typeface="Calibri"/>
              </a:rPr>
              <a:t>MIRRORS will be detecting faces of Flash movie actors like Ezra Miller, </a:t>
            </a:r>
            <a:r>
              <a:rPr lang="en" sz="1200" b="1">
                <a:solidFill>
                  <a:srgbClr val="FFFFFF"/>
                </a:solidFill>
                <a:latin typeface="Calibri"/>
                <a:ea typeface="Calibri"/>
                <a:cs typeface="Calibri"/>
                <a:sym typeface="Calibri"/>
              </a:rPr>
              <a:t>logo of Flash and Warner bros, action like speed running by Flash, etc, and </a:t>
            </a:r>
            <a:r>
              <a:rPr lang="en" sz="1200" b="1" i="0" u="none" strike="noStrike" cap="none">
                <a:solidFill>
                  <a:srgbClr val="FFFFFF"/>
                </a:solidFill>
                <a:latin typeface="Calibri"/>
                <a:ea typeface="Calibri"/>
                <a:cs typeface="Calibri"/>
                <a:sym typeface="Calibri"/>
              </a:rPr>
              <a:t> will then place an AD which can help convert </a:t>
            </a:r>
            <a:r>
              <a:rPr lang="en" sz="1200" b="1">
                <a:solidFill>
                  <a:srgbClr val="FFFFFF"/>
                </a:solidFill>
                <a:latin typeface="Calibri"/>
                <a:ea typeface="Calibri"/>
                <a:cs typeface="Calibri"/>
                <a:sym typeface="Calibri"/>
              </a:rPr>
              <a:t>Warner Bros or Flash movie fans</a:t>
            </a:r>
            <a:r>
              <a:rPr lang="en" sz="1200" b="1" i="0" u="none" strike="noStrike" cap="none">
                <a:solidFill>
                  <a:srgbClr val="FFFFFF"/>
                </a:solidFill>
                <a:latin typeface="Calibri"/>
                <a:ea typeface="Calibri"/>
                <a:cs typeface="Calibri"/>
                <a:sym typeface="Calibri"/>
              </a:rPr>
              <a:t> to the target audience directly. </a:t>
            </a:r>
            <a:endParaRPr sz="1200" b="1" i="0" u="none" strike="noStrike" cap="none">
              <a:solidFill>
                <a:srgbClr val="0097A7"/>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8"/>
          <p:cNvSpPr txBox="1"/>
          <p:nvPr/>
        </p:nvSpPr>
        <p:spPr>
          <a:xfrm>
            <a:off x="414225" y="360100"/>
            <a:ext cx="38853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2000" b="1">
                <a:solidFill>
                  <a:srgbClr val="162035"/>
                </a:solidFill>
                <a:latin typeface="Oswald"/>
                <a:ea typeface="Oswald"/>
                <a:cs typeface="Oswald"/>
                <a:sym typeface="Oswald"/>
              </a:rPr>
              <a:t>Brand Conquesting</a:t>
            </a:r>
            <a:endParaRPr sz="2000" b="1" i="0" u="none" strike="noStrike" cap="none">
              <a:solidFill>
                <a:srgbClr val="162035"/>
              </a:solidFill>
              <a:latin typeface="Oswald"/>
              <a:ea typeface="Oswald"/>
              <a:cs typeface="Oswald"/>
              <a:sym typeface="Oswald"/>
            </a:endParaRPr>
          </a:p>
        </p:txBody>
      </p:sp>
      <p:sp>
        <p:nvSpPr>
          <p:cNvPr id="226" name="Google Shape;226;p28"/>
          <p:cNvSpPr/>
          <p:nvPr/>
        </p:nvSpPr>
        <p:spPr>
          <a:xfrm rot="5400000">
            <a:off x="977035" y="366108"/>
            <a:ext cx="92100" cy="1065300"/>
          </a:xfrm>
          <a:prstGeom prst="rect">
            <a:avLst/>
          </a:prstGeom>
          <a:solidFill>
            <a:srgbClr val="67CBB7"/>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27" name="Google Shape;227;p28"/>
          <p:cNvSpPr/>
          <p:nvPr/>
        </p:nvSpPr>
        <p:spPr>
          <a:xfrm>
            <a:off x="317925" y="1048175"/>
            <a:ext cx="5203500" cy="1895400"/>
          </a:xfrm>
          <a:prstGeom prst="roundRect">
            <a:avLst>
              <a:gd name="adj" fmla="val 16667"/>
            </a:avLst>
          </a:prstGeom>
          <a:solidFill>
            <a:srgbClr val="67CBB7"/>
          </a:solidFill>
          <a:ln w="19050" cap="flat" cmpd="sng">
            <a:solidFill>
              <a:srgbClr val="3B8976"/>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r>
              <a:rPr lang="en" sz="1200" b="1">
                <a:solidFill>
                  <a:srgbClr val="162035"/>
                </a:solidFill>
                <a:latin typeface="Calibri"/>
                <a:ea typeface="Calibri"/>
                <a:cs typeface="Calibri"/>
                <a:sym typeface="Calibri"/>
              </a:rPr>
              <a:t>Rationale:</a:t>
            </a:r>
            <a:r>
              <a:rPr lang="en" sz="1200">
                <a:latin typeface="Calibri"/>
                <a:ea typeface="Calibri"/>
                <a:cs typeface="Calibri"/>
                <a:sym typeface="Calibri"/>
              </a:rPr>
              <a:t> </a:t>
            </a:r>
            <a:r>
              <a:rPr lang="en" sz="1200" b="1">
                <a:solidFill>
                  <a:schemeClr val="lt1"/>
                </a:solidFill>
                <a:latin typeface="Calibri"/>
                <a:ea typeface="Calibri"/>
                <a:cs typeface="Calibri"/>
                <a:sym typeface="Calibri"/>
              </a:rPr>
              <a:t>Targeting the audience interested in luxury and high-tech automobiles by leveraging Nissan as a brand through trigger detection based on the logo of luxury vehicle brands like Land Rover, Citroën, top luxury brands watches, perfumes, popular faces (influencers, celebrities, brand ambassador), events (vehicle unveils, car reviews) etc.</a:t>
            </a:r>
            <a:endParaRPr sz="1200" b="1">
              <a:solidFill>
                <a:schemeClr val="lt1"/>
              </a:solidFill>
              <a:latin typeface="Calibri"/>
              <a:ea typeface="Calibri"/>
              <a:cs typeface="Calibri"/>
              <a:sym typeface="Calibri"/>
            </a:endParaRPr>
          </a:p>
          <a:p>
            <a:pPr marL="0" lvl="0" indent="0" algn="just" rtl="0">
              <a:spcBef>
                <a:spcPts val="0"/>
              </a:spcBef>
              <a:spcAft>
                <a:spcPts val="0"/>
              </a:spcAft>
              <a:buClr>
                <a:schemeClr val="dk1"/>
              </a:buClr>
              <a:buSzPts val="1100"/>
              <a:buFont typeface="Arial"/>
              <a:buNone/>
            </a:pPr>
            <a:endParaRPr sz="1200" b="1">
              <a:solidFill>
                <a:schemeClr val="lt1"/>
              </a:solidFill>
              <a:latin typeface="Calibri"/>
              <a:ea typeface="Calibri"/>
              <a:cs typeface="Calibri"/>
              <a:sym typeface="Calibri"/>
            </a:endParaRPr>
          </a:p>
          <a:p>
            <a:pPr marL="0" lvl="0" indent="0" algn="just" rtl="0">
              <a:spcBef>
                <a:spcPts val="0"/>
              </a:spcBef>
              <a:spcAft>
                <a:spcPts val="0"/>
              </a:spcAft>
              <a:buClr>
                <a:schemeClr val="dk1"/>
              </a:buClr>
              <a:buSzPts val="1100"/>
              <a:buFont typeface="Arial"/>
              <a:buNone/>
            </a:pPr>
            <a:r>
              <a:rPr lang="en" sz="1200" b="1">
                <a:solidFill>
                  <a:schemeClr val="lt1"/>
                </a:solidFill>
                <a:latin typeface="Calibri"/>
                <a:ea typeface="Calibri"/>
                <a:cs typeface="Calibri"/>
                <a:sym typeface="Calibri"/>
              </a:rPr>
              <a:t>MIRRORS AI technology can detect specific visual triggers, allowing the ad to be strategically placed at the appropriate moment and time to effectively target the intended audience.</a:t>
            </a:r>
            <a:endParaRPr sz="1200" b="1">
              <a:solidFill>
                <a:schemeClr val="lt1"/>
              </a:solidFill>
              <a:latin typeface="Calibri"/>
              <a:ea typeface="Calibri"/>
              <a:cs typeface="Calibri"/>
              <a:sym typeface="Calibri"/>
            </a:endParaRPr>
          </a:p>
          <a:p>
            <a:pPr marL="0" lvl="0" indent="0" algn="just" rtl="0">
              <a:spcBef>
                <a:spcPts val="0"/>
              </a:spcBef>
              <a:spcAft>
                <a:spcPts val="0"/>
              </a:spcAft>
              <a:buNone/>
            </a:pPr>
            <a:endParaRPr sz="1200" b="1">
              <a:solidFill>
                <a:schemeClr val="lt1"/>
              </a:solidFill>
              <a:latin typeface="Calibri"/>
              <a:ea typeface="Calibri"/>
              <a:cs typeface="Calibri"/>
              <a:sym typeface="Calibri"/>
            </a:endParaRPr>
          </a:p>
          <a:p>
            <a:pPr marL="0" lvl="0" indent="0" algn="just" rtl="0">
              <a:spcBef>
                <a:spcPts val="0"/>
              </a:spcBef>
              <a:spcAft>
                <a:spcPts val="0"/>
              </a:spcAft>
              <a:buNone/>
            </a:pPr>
            <a:r>
              <a:rPr lang="en" sz="1200" b="1">
                <a:solidFill>
                  <a:schemeClr val="lt1"/>
                </a:solidFill>
                <a:latin typeface="Calibri"/>
                <a:ea typeface="Calibri"/>
                <a:cs typeface="Calibri"/>
                <a:sym typeface="Calibri"/>
              </a:rPr>
              <a:t> </a:t>
            </a:r>
            <a:endParaRPr sz="1200">
              <a:solidFill>
                <a:schemeClr val="lt1"/>
              </a:solidFill>
              <a:latin typeface="Calibri"/>
              <a:ea typeface="Calibri"/>
              <a:cs typeface="Calibri"/>
              <a:sym typeface="Calibri"/>
            </a:endParaRPr>
          </a:p>
          <a:p>
            <a:pPr marL="0" lvl="0" indent="0" algn="just" rtl="0">
              <a:spcBef>
                <a:spcPts val="0"/>
              </a:spcBef>
              <a:spcAft>
                <a:spcPts val="0"/>
              </a:spcAft>
              <a:buClr>
                <a:schemeClr val="dk1"/>
              </a:buClr>
              <a:buSzPts val="1100"/>
              <a:buFont typeface="Arial"/>
              <a:buNone/>
            </a:pPr>
            <a:endParaRPr sz="1200">
              <a:solidFill>
                <a:schemeClr val="lt1"/>
              </a:solidFill>
              <a:latin typeface="Calibri"/>
              <a:ea typeface="Calibri"/>
              <a:cs typeface="Calibri"/>
              <a:sym typeface="Calibri"/>
            </a:endParaRPr>
          </a:p>
        </p:txBody>
      </p:sp>
      <p:pic>
        <p:nvPicPr>
          <p:cNvPr id="228" name="Google Shape;228;p28"/>
          <p:cNvPicPr preferRelativeResize="0"/>
          <p:nvPr/>
        </p:nvPicPr>
        <p:blipFill rotWithShape="1">
          <a:blip r:embed="rId3">
            <a:alphaModFix/>
          </a:blip>
          <a:srcRect/>
          <a:stretch/>
        </p:blipFill>
        <p:spPr>
          <a:xfrm>
            <a:off x="5742125" y="2824382"/>
            <a:ext cx="3167776" cy="1599769"/>
          </a:xfrm>
          <a:prstGeom prst="rect">
            <a:avLst/>
          </a:prstGeom>
          <a:noFill/>
          <a:ln>
            <a:noFill/>
          </a:ln>
        </p:spPr>
      </p:pic>
      <p:pic>
        <p:nvPicPr>
          <p:cNvPr id="229" name="Google Shape;229;p28"/>
          <p:cNvPicPr preferRelativeResize="0"/>
          <p:nvPr/>
        </p:nvPicPr>
        <p:blipFill rotWithShape="1">
          <a:blip r:embed="rId3">
            <a:alphaModFix/>
          </a:blip>
          <a:srcRect/>
          <a:stretch/>
        </p:blipFill>
        <p:spPr>
          <a:xfrm>
            <a:off x="5742125" y="1270000"/>
            <a:ext cx="3167776" cy="1554382"/>
          </a:xfrm>
          <a:prstGeom prst="rect">
            <a:avLst/>
          </a:prstGeom>
          <a:noFill/>
          <a:ln>
            <a:noFill/>
          </a:ln>
        </p:spPr>
      </p:pic>
      <p:sp>
        <p:nvSpPr>
          <p:cNvPr id="230" name="Google Shape;230;p28"/>
          <p:cNvSpPr txBox="1"/>
          <p:nvPr/>
        </p:nvSpPr>
        <p:spPr>
          <a:xfrm>
            <a:off x="5829800" y="4424150"/>
            <a:ext cx="30801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t>Helping brands target the granular level content, to reduce ad waste, enhance user experience and improve brand safety.</a:t>
            </a:r>
            <a:endParaRPr sz="1000"/>
          </a:p>
        </p:txBody>
      </p:sp>
      <p:pic>
        <p:nvPicPr>
          <p:cNvPr id="231" name="Google Shape;231;p28"/>
          <p:cNvPicPr preferRelativeResize="0"/>
          <p:nvPr/>
        </p:nvPicPr>
        <p:blipFill rotWithShape="1">
          <a:blip r:embed="rId4">
            <a:alphaModFix/>
          </a:blip>
          <a:srcRect l="5404" r="5404"/>
          <a:stretch/>
        </p:blipFill>
        <p:spPr>
          <a:xfrm>
            <a:off x="6121425" y="2943650"/>
            <a:ext cx="2486723" cy="1377125"/>
          </a:xfrm>
          <a:prstGeom prst="rect">
            <a:avLst/>
          </a:prstGeom>
          <a:noFill/>
          <a:ln>
            <a:noFill/>
          </a:ln>
        </p:spPr>
      </p:pic>
      <p:sp>
        <p:nvSpPr>
          <p:cNvPr id="232" name="Google Shape;232;p28"/>
          <p:cNvSpPr/>
          <p:nvPr/>
        </p:nvSpPr>
        <p:spPr>
          <a:xfrm>
            <a:off x="6866400" y="2994875"/>
            <a:ext cx="1065300" cy="1227000"/>
          </a:xfrm>
          <a:prstGeom prst="rect">
            <a:avLst/>
          </a:prstGeom>
          <a:noFill/>
          <a:ln w="28575" cap="flat" cmpd="sng">
            <a:solidFill>
              <a:srgbClr val="FF0000"/>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3" name="Google Shape;233;p28"/>
          <p:cNvPicPr preferRelativeResize="0"/>
          <p:nvPr/>
        </p:nvPicPr>
        <p:blipFill rotWithShape="1">
          <a:blip r:embed="rId5">
            <a:alphaModFix/>
          </a:blip>
          <a:srcRect t="2883" b="2883"/>
          <a:stretch/>
        </p:blipFill>
        <p:spPr>
          <a:xfrm>
            <a:off x="6121425" y="1426325"/>
            <a:ext cx="2453302" cy="1241725"/>
          </a:xfrm>
          <a:prstGeom prst="rect">
            <a:avLst/>
          </a:prstGeom>
          <a:noFill/>
          <a:ln>
            <a:noFill/>
          </a:ln>
        </p:spPr>
      </p:pic>
      <p:sp>
        <p:nvSpPr>
          <p:cNvPr id="234" name="Google Shape;234;p28"/>
          <p:cNvSpPr/>
          <p:nvPr/>
        </p:nvSpPr>
        <p:spPr>
          <a:xfrm>
            <a:off x="7826414" y="1527164"/>
            <a:ext cx="340500" cy="397800"/>
          </a:xfrm>
          <a:prstGeom prst="rect">
            <a:avLst/>
          </a:prstGeom>
          <a:noFill/>
          <a:ln w="28575" cap="flat" cmpd="sng">
            <a:solidFill>
              <a:srgbClr val="FF0000"/>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aphicFrame>
        <p:nvGraphicFramePr>
          <p:cNvPr id="235" name="Google Shape;235;p28"/>
          <p:cNvGraphicFramePr/>
          <p:nvPr/>
        </p:nvGraphicFramePr>
        <p:xfrm>
          <a:off x="485854" y="3129218"/>
          <a:ext cx="4631100" cy="1651450"/>
        </p:xfrm>
        <a:graphic>
          <a:graphicData uri="http://schemas.openxmlformats.org/drawingml/2006/table">
            <a:tbl>
              <a:tblPr>
                <a:noFill/>
                <a:tableStyleId>{C3B6E600-2B91-4DD7-AA84-83BA6225D48D}</a:tableStyleId>
              </a:tblPr>
              <a:tblGrid>
                <a:gridCol w="1157775">
                  <a:extLst>
                    <a:ext uri="{9D8B030D-6E8A-4147-A177-3AD203B41FA5}">
                      <a16:colId xmlns:a16="http://schemas.microsoft.com/office/drawing/2014/main" val="20000"/>
                    </a:ext>
                  </a:extLst>
                </a:gridCol>
                <a:gridCol w="1157775">
                  <a:extLst>
                    <a:ext uri="{9D8B030D-6E8A-4147-A177-3AD203B41FA5}">
                      <a16:colId xmlns:a16="http://schemas.microsoft.com/office/drawing/2014/main" val="20001"/>
                    </a:ext>
                  </a:extLst>
                </a:gridCol>
                <a:gridCol w="1157775">
                  <a:extLst>
                    <a:ext uri="{9D8B030D-6E8A-4147-A177-3AD203B41FA5}">
                      <a16:colId xmlns:a16="http://schemas.microsoft.com/office/drawing/2014/main" val="20002"/>
                    </a:ext>
                  </a:extLst>
                </a:gridCol>
                <a:gridCol w="1157775">
                  <a:extLst>
                    <a:ext uri="{9D8B030D-6E8A-4147-A177-3AD203B41FA5}">
                      <a16:colId xmlns:a16="http://schemas.microsoft.com/office/drawing/2014/main" val="20003"/>
                    </a:ext>
                  </a:extLst>
                </a:gridCol>
              </a:tblGrid>
              <a:tr h="266300">
                <a:tc>
                  <a:txBody>
                    <a:bodyPr/>
                    <a:lstStyle/>
                    <a:p>
                      <a:pPr marL="0" marR="0" lvl="0" indent="0" algn="l" rtl="0">
                        <a:lnSpc>
                          <a:spcPct val="100000"/>
                        </a:lnSpc>
                        <a:spcBef>
                          <a:spcPts val="0"/>
                        </a:spcBef>
                        <a:spcAft>
                          <a:spcPts val="0"/>
                        </a:spcAft>
                        <a:buClr>
                          <a:srgbClr val="000000"/>
                        </a:buClr>
                        <a:buSzPts val="1000"/>
                        <a:buFont typeface="Arial"/>
                        <a:buNone/>
                      </a:pPr>
                      <a:r>
                        <a:rPr lang="en" sz="1000" b="1" u="none" strike="noStrike" cap="none"/>
                        <a:t>Faces</a:t>
                      </a:r>
                      <a:endParaRPr sz="1000" b="1"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000"/>
                        <a:buFont typeface="Arial"/>
                        <a:buNone/>
                      </a:pPr>
                      <a:r>
                        <a:rPr lang="en" sz="1000" b="1" u="none" strike="noStrike" cap="none"/>
                        <a:t>Logos</a:t>
                      </a:r>
                      <a:endParaRPr sz="1000" b="1" u="none" strike="noStrike" cap="none"/>
                    </a:p>
                  </a:txBody>
                  <a:tcPr marL="63500" marR="63500" marT="63500" marB="63500"/>
                </a:tc>
                <a:tc>
                  <a:txBody>
                    <a:bodyPr/>
                    <a:lstStyle/>
                    <a:p>
                      <a:pPr marL="0" marR="0" lvl="0" indent="0" algn="l" rtl="0">
                        <a:lnSpc>
                          <a:spcPct val="100000"/>
                        </a:lnSpc>
                        <a:spcBef>
                          <a:spcPts val="0"/>
                        </a:spcBef>
                        <a:spcAft>
                          <a:spcPts val="0"/>
                        </a:spcAft>
                        <a:buNone/>
                      </a:pPr>
                      <a:r>
                        <a:rPr lang="en" sz="1000" b="1"/>
                        <a:t>Objects</a:t>
                      </a:r>
                      <a:endParaRPr sz="1000" b="1"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000"/>
                        <a:buFont typeface="Arial"/>
                        <a:buNone/>
                      </a:pPr>
                      <a:r>
                        <a:rPr lang="en" sz="1000" b="1"/>
                        <a:t>Action/ Scene</a:t>
                      </a:r>
                      <a:endParaRPr sz="1000" b="1" u="none" strike="noStrike" cap="none"/>
                    </a:p>
                  </a:txBody>
                  <a:tcPr marL="63500" marR="63500" marT="63500" marB="63500"/>
                </a:tc>
                <a:extLst>
                  <a:ext uri="{0D108BD9-81ED-4DB2-BD59-A6C34878D82A}">
                    <a16:rowId xmlns:a16="http://schemas.microsoft.com/office/drawing/2014/main" val="10000"/>
                  </a:ext>
                </a:extLst>
              </a:tr>
              <a:tr h="381450">
                <a:tc>
                  <a:txBody>
                    <a:bodyPr/>
                    <a:lstStyle/>
                    <a:p>
                      <a:pPr marL="0" marR="0" lvl="0" indent="0" algn="l" rtl="0">
                        <a:lnSpc>
                          <a:spcPct val="100000"/>
                        </a:lnSpc>
                        <a:spcBef>
                          <a:spcPts val="0"/>
                        </a:spcBef>
                        <a:spcAft>
                          <a:spcPts val="0"/>
                        </a:spcAft>
                        <a:buClr>
                          <a:srgbClr val="000000"/>
                        </a:buClr>
                        <a:buSzPts val="1000"/>
                        <a:buFont typeface="Arial"/>
                        <a:buNone/>
                      </a:pPr>
                      <a:r>
                        <a:rPr lang="en" sz="1000"/>
                        <a:t>Laure Boulleau</a:t>
                      </a:r>
                      <a:endParaRPr sz="10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000"/>
                        <a:buFont typeface="Arial"/>
                        <a:buNone/>
                      </a:pPr>
                      <a:r>
                        <a:rPr lang="en" sz="1000"/>
                        <a:t>Nissan</a:t>
                      </a:r>
                      <a:endParaRPr sz="1000" u="none" strike="noStrike" cap="none"/>
                    </a:p>
                  </a:txBody>
                  <a:tcPr marL="63500" marR="63500" marT="63500" marB="63500"/>
                </a:tc>
                <a:tc>
                  <a:txBody>
                    <a:bodyPr/>
                    <a:lstStyle/>
                    <a:p>
                      <a:pPr marL="0" lvl="0" indent="0" algn="l" rtl="0">
                        <a:spcBef>
                          <a:spcPts val="0"/>
                        </a:spcBef>
                        <a:spcAft>
                          <a:spcPts val="0"/>
                        </a:spcAft>
                        <a:buNone/>
                      </a:pPr>
                      <a:r>
                        <a:rPr lang="en" sz="1000">
                          <a:solidFill>
                            <a:schemeClr val="dk1"/>
                          </a:solidFill>
                        </a:rPr>
                        <a:t>Luxury watch</a:t>
                      </a:r>
                      <a:endParaRPr sz="1000">
                        <a:solidFill>
                          <a:schemeClr val="dk1"/>
                        </a:solidFill>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000"/>
                        <a:buFont typeface="Arial"/>
                        <a:buNone/>
                      </a:pPr>
                      <a:r>
                        <a:rPr lang="en" sz="1000"/>
                        <a:t>Going off roading</a:t>
                      </a:r>
                      <a:endParaRPr sz="1000" u="none" strike="noStrike" cap="none"/>
                    </a:p>
                  </a:txBody>
                  <a:tcPr marL="63500" marR="63500" marT="63500" marB="63500"/>
                </a:tc>
                <a:extLst>
                  <a:ext uri="{0D108BD9-81ED-4DB2-BD59-A6C34878D82A}">
                    <a16:rowId xmlns:a16="http://schemas.microsoft.com/office/drawing/2014/main" val="10001"/>
                  </a:ext>
                </a:extLst>
              </a:tr>
              <a:tr h="381450">
                <a:tc>
                  <a:txBody>
                    <a:bodyPr/>
                    <a:lstStyle/>
                    <a:p>
                      <a:pPr marL="0" marR="0" lvl="0" indent="0" algn="l" rtl="0">
                        <a:lnSpc>
                          <a:spcPct val="100000"/>
                        </a:lnSpc>
                        <a:spcBef>
                          <a:spcPts val="0"/>
                        </a:spcBef>
                        <a:spcAft>
                          <a:spcPts val="0"/>
                        </a:spcAft>
                        <a:buClr>
                          <a:srgbClr val="000000"/>
                        </a:buClr>
                        <a:buSzPts val="1000"/>
                        <a:buFont typeface="Arial"/>
                        <a:buNone/>
                      </a:pPr>
                      <a:r>
                        <a:rPr lang="en" sz="1000"/>
                        <a:t>Doug DeMuro</a:t>
                      </a:r>
                      <a:endParaRPr sz="1000" u="none" strike="noStrike" cap="none"/>
                    </a:p>
                  </a:txBody>
                  <a:tcPr marL="63500" marR="63500" marT="63500" marB="63500"/>
                </a:tc>
                <a:tc>
                  <a:txBody>
                    <a:bodyPr/>
                    <a:lstStyle/>
                    <a:p>
                      <a:pPr marL="0" lvl="0" indent="0" algn="l" rtl="0">
                        <a:spcBef>
                          <a:spcPts val="0"/>
                        </a:spcBef>
                        <a:spcAft>
                          <a:spcPts val="0"/>
                        </a:spcAft>
                        <a:buClr>
                          <a:schemeClr val="dk1"/>
                        </a:buClr>
                        <a:buSzPts val="1000"/>
                        <a:buFont typeface="Arial"/>
                        <a:buNone/>
                      </a:pPr>
                      <a:r>
                        <a:rPr lang="en" sz="1000">
                          <a:solidFill>
                            <a:schemeClr val="dk1"/>
                          </a:solidFill>
                        </a:rPr>
                        <a:t>Land Rover</a:t>
                      </a:r>
                      <a:endParaRPr sz="1000"/>
                    </a:p>
                  </a:txBody>
                  <a:tcPr marL="63500" marR="63500" marT="63500" marB="63500">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000">
                          <a:solidFill>
                            <a:schemeClr val="dk1"/>
                          </a:solidFill>
                        </a:rPr>
                        <a:t>Perfume</a:t>
                      </a:r>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000"/>
                        <a:buFont typeface="Arial"/>
                        <a:buNone/>
                      </a:pPr>
                      <a:r>
                        <a:rPr lang="en" sz="1000"/>
                        <a:t>Driving luxury cars</a:t>
                      </a:r>
                      <a:endParaRPr sz="1000" u="none" strike="noStrike" cap="none"/>
                    </a:p>
                  </a:txBody>
                  <a:tcPr marL="63500" marR="63500" marT="63500" marB="63500"/>
                </a:tc>
                <a:extLst>
                  <a:ext uri="{0D108BD9-81ED-4DB2-BD59-A6C34878D82A}">
                    <a16:rowId xmlns:a16="http://schemas.microsoft.com/office/drawing/2014/main" val="10002"/>
                  </a:ext>
                </a:extLst>
              </a:tr>
              <a:tr h="266300">
                <a:tc>
                  <a:txBody>
                    <a:bodyPr/>
                    <a:lstStyle/>
                    <a:p>
                      <a:pPr marL="0" marR="0" lvl="0" indent="0" algn="l" rtl="0">
                        <a:lnSpc>
                          <a:spcPct val="100000"/>
                        </a:lnSpc>
                        <a:spcBef>
                          <a:spcPts val="0"/>
                        </a:spcBef>
                        <a:spcAft>
                          <a:spcPts val="0"/>
                        </a:spcAft>
                        <a:buClr>
                          <a:srgbClr val="000000"/>
                        </a:buClr>
                        <a:buSzPts val="1000"/>
                        <a:buFont typeface="Arial"/>
                        <a:buNone/>
                      </a:pPr>
                      <a:r>
                        <a:rPr lang="en" sz="1000"/>
                        <a:t>Mat Watson</a:t>
                      </a:r>
                      <a:endParaRPr sz="1000" u="none" strike="noStrike" cap="none"/>
                    </a:p>
                  </a:txBody>
                  <a:tcPr marL="63500" marR="63500" marT="63500" marB="63500">
                    <a:lnR w="12700" cap="flat" cmpd="sng">
                      <a:solidFill>
                        <a:srgbClr val="000000"/>
                      </a:solidFill>
                      <a:prstDash val="solid"/>
                      <a:round/>
                      <a:headEnd type="none" w="sm" len="sm"/>
                      <a:tailEnd type="none" w="sm" len="sm"/>
                    </a:lnR>
                    <a:solidFill>
                      <a:srgbClr val="F4CCCC"/>
                    </a:solidFill>
                  </a:tcPr>
                </a:tc>
                <a:tc>
                  <a:txBody>
                    <a:bodyPr/>
                    <a:lstStyle/>
                    <a:p>
                      <a:pPr marL="0" marR="0" lvl="0" indent="0" algn="l" rtl="0">
                        <a:lnSpc>
                          <a:spcPct val="100000"/>
                        </a:lnSpc>
                        <a:spcBef>
                          <a:spcPts val="0"/>
                        </a:spcBef>
                        <a:spcAft>
                          <a:spcPts val="0"/>
                        </a:spcAft>
                        <a:buNone/>
                      </a:pPr>
                      <a:r>
                        <a:rPr lang="en" sz="1000"/>
                        <a:t>Armani</a:t>
                      </a:r>
                      <a:endParaRPr sz="10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000"/>
                        <a:t>Luxury cars</a:t>
                      </a:r>
                      <a:endParaRPr sz="1000"/>
                    </a:p>
                  </a:txBody>
                  <a:tcPr marL="63500" marR="63500" marT="63500" marB="63500">
                    <a:lnL w="12700" cap="flat" cmpd="sng">
                      <a:solidFill>
                        <a:srgbClr val="000000"/>
                      </a:solidFill>
                      <a:prstDash val="solid"/>
                      <a:round/>
                      <a:headEnd type="none" w="sm" len="sm"/>
                      <a:tailEnd type="none" w="sm" len="sm"/>
                    </a:lnL>
                  </a:tcPr>
                </a:tc>
                <a:tc>
                  <a:txBody>
                    <a:bodyPr/>
                    <a:lstStyle/>
                    <a:p>
                      <a:pPr marL="0" lvl="0" indent="0" algn="l" rtl="0">
                        <a:spcBef>
                          <a:spcPts val="0"/>
                        </a:spcBef>
                        <a:spcAft>
                          <a:spcPts val="0"/>
                        </a:spcAft>
                        <a:buClr>
                          <a:srgbClr val="000000"/>
                        </a:buClr>
                        <a:buSzPts val="1000"/>
                        <a:buFont typeface="Arial"/>
                        <a:buNone/>
                      </a:pPr>
                      <a:r>
                        <a:rPr lang="en" sz="1000"/>
                        <a:t>Luxury places </a:t>
                      </a:r>
                      <a:endParaRPr/>
                    </a:p>
                  </a:txBody>
                  <a:tcPr marL="63500" marR="63500" marT="63500" marB="63500">
                    <a:solidFill>
                      <a:srgbClr val="F4CCCC"/>
                    </a:solidFill>
                  </a:tcPr>
                </a:tc>
                <a:extLst>
                  <a:ext uri="{0D108BD9-81ED-4DB2-BD59-A6C34878D82A}">
                    <a16:rowId xmlns:a16="http://schemas.microsoft.com/office/drawing/2014/main" val="10003"/>
                  </a:ext>
                </a:extLst>
              </a:tr>
              <a:tr h="266300">
                <a:tc>
                  <a:txBody>
                    <a:bodyPr/>
                    <a:lstStyle/>
                    <a:p>
                      <a:pPr marL="0" marR="0" lvl="0" indent="0" algn="l" rtl="0">
                        <a:lnSpc>
                          <a:spcPct val="100000"/>
                        </a:lnSpc>
                        <a:spcBef>
                          <a:spcPts val="0"/>
                        </a:spcBef>
                        <a:spcAft>
                          <a:spcPts val="0"/>
                        </a:spcAft>
                        <a:buNone/>
                      </a:pPr>
                      <a:r>
                        <a:rPr lang="en" sz="1000"/>
                        <a:t>Bernard Arnault</a:t>
                      </a:r>
                      <a:endParaRPr sz="1000"/>
                    </a:p>
                  </a:txBody>
                  <a:tcPr marL="63500" marR="63500" marT="63500" marB="63500">
                    <a:lnR w="12700" cap="flat" cmpd="sng">
                      <a:solidFill>
                        <a:srgbClr val="000000"/>
                      </a:solidFill>
                      <a:prstDash val="solid"/>
                      <a:round/>
                      <a:headEnd type="none" w="sm" len="sm"/>
                      <a:tailEnd type="none" w="sm" len="sm"/>
                    </a:lnR>
                  </a:tcPr>
                </a:tc>
                <a:tc>
                  <a:txBody>
                    <a:bodyPr/>
                    <a:lstStyle/>
                    <a:p>
                      <a:pPr marL="0" lvl="0" indent="0" algn="l" rtl="0">
                        <a:spcBef>
                          <a:spcPts val="0"/>
                        </a:spcBef>
                        <a:spcAft>
                          <a:spcPts val="0"/>
                        </a:spcAft>
                        <a:buNone/>
                      </a:pPr>
                      <a:r>
                        <a:rPr lang="en" sz="1000">
                          <a:solidFill>
                            <a:schemeClr val="dk1"/>
                          </a:solidFill>
                        </a:rPr>
                        <a:t>Gucci</a:t>
                      </a:r>
                      <a:endParaRPr sz="10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endParaRPr sz="1000"/>
                    </a:p>
                  </a:txBody>
                  <a:tcPr marL="63500" marR="63500" marT="63500" marB="63500">
                    <a:lnL w="12700" cap="flat" cmpd="sng">
                      <a:solidFill>
                        <a:srgbClr val="000000"/>
                      </a:solidFill>
                      <a:prstDash val="solid"/>
                      <a:round/>
                      <a:headEnd type="none" w="sm" len="sm"/>
                      <a:tailEnd type="none" w="sm" len="sm"/>
                    </a:lnL>
                  </a:tcPr>
                </a:tc>
                <a:tc>
                  <a:txBody>
                    <a:bodyPr/>
                    <a:lstStyle/>
                    <a:p>
                      <a:pPr marL="0" lvl="0" indent="0" algn="l" rtl="0">
                        <a:spcBef>
                          <a:spcPts val="0"/>
                        </a:spcBef>
                        <a:spcAft>
                          <a:spcPts val="0"/>
                        </a:spcAft>
                        <a:buNone/>
                      </a:pPr>
                      <a:endParaRPr sz="1000">
                        <a:solidFill>
                          <a:srgbClr val="000000"/>
                        </a:solidFill>
                      </a:endParaRPr>
                    </a:p>
                  </a:txBody>
                  <a:tcPr marL="63500" marR="63500" marT="63500" marB="63500"/>
                </a:tc>
                <a:extLst>
                  <a:ext uri="{0D108BD9-81ED-4DB2-BD59-A6C34878D82A}">
                    <a16:rowId xmlns:a16="http://schemas.microsoft.com/office/drawing/2014/main" val="10004"/>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9"/>
          <p:cNvSpPr txBox="1"/>
          <p:nvPr/>
        </p:nvSpPr>
        <p:spPr>
          <a:xfrm>
            <a:off x="374600" y="360100"/>
            <a:ext cx="39249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2000" b="1">
                <a:solidFill>
                  <a:srgbClr val="162035"/>
                </a:solidFill>
                <a:latin typeface="Oswald"/>
                <a:ea typeface="Oswald"/>
                <a:cs typeface="Oswald"/>
                <a:sym typeface="Oswald"/>
              </a:rPr>
              <a:t>Flash Movie Conquesting</a:t>
            </a:r>
            <a:endParaRPr sz="2000" b="1" i="0" u="none" strike="noStrike" cap="none">
              <a:solidFill>
                <a:srgbClr val="162035"/>
              </a:solidFill>
              <a:latin typeface="Oswald"/>
              <a:ea typeface="Oswald"/>
              <a:cs typeface="Oswald"/>
              <a:sym typeface="Oswald"/>
            </a:endParaRPr>
          </a:p>
        </p:txBody>
      </p:sp>
      <p:sp>
        <p:nvSpPr>
          <p:cNvPr id="241" name="Google Shape;241;p29"/>
          <p:cNvSpPr/>
          <p:nvPr/>
        </p:nvSpPr>
        <p:spPr>
          <a:xfrm rot="5400000">
            <a:off x="977035" y="366108"/>
            <a:ext cx="92100" cy="1065300"/>
          </a:xfrm>
          <a:prstGeom prst="rect">
            <a:avLst/>
          </a:prstGeom>
          <a:solidFill>
            <a:srgbClr val="67CBB7"/>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42" name="Google Shape;242;p29"/>
          <p:cNvSpPr/>
          <p:nvPr/>
        </p:nvSpPr>
        <p:spPr>
          <a:xfrm>
            <a:off x="317925" y="1014650"/>
            <a:ext cx="5024700" cy="1924500"/>
          </a:xfrm>
          <a:prstGeom prst="roundRect">
            <a:avLst>
              <a:gd name="adj" fmla="val 13731"/>
            </a:avLst>
          </a:prstGeom>
          <a:solidFill>
            <a:srgbClr val="67CBB7"/>
          </a:solidFill>
          <a:ln w="19050" cap="flat" cmpd="sng">
            <a:solidFill>
              <a:srgbClr val="3B8976"/>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r>
              <a:rPr lang="en" sz="1200" b="1">
                <a:solidFill>
                  <a:srgbClr val="162035"/>
                </a:solidFill>
                <a:latin typeface="Calibri"/>
                <a:ea typeface="Calibri"/>
                <a:cs typeface="Calibri"/>
                <a:sym typeface="Calibri"/>
              </a:rPr>
              <a:t>Rationale:</a:t>
            </a:r>
            <a:r>
              <a:rPr lang="en" sz="1200">
                <a:latin typeface="Calibri"/>
                <a:ea typeface="Calibri"/>
                <a:cs typeface="Calibri"/>
                <a:sym typeface="Calibri"/>
              </a:rPr>
              <a:t> </a:t>
            </a:r>
            <a:r>
              <a:rPr lang="en" sz="1200" b="1">
                <a:solidFill>
                  <a:schemeClr val="lt1"/>
                </a:solidFill>
                <a:latin typeface="Calibri"/>
                <a:ea typeface="Calibri"/>
                <a:cs typeface="Calibri"/>
                <a:sym typeface="Calibri"/>
              </a:rPr>
              <a:t>Targeting the audience who loves DC movies and are huge fan of Flash. This can be done by detecting movie stars in Flash movie, logo of DC, Warner Bros, Flash, actions like flash character running, videos related to Flash movie stars interview &amp; more. </a:t>
            </a:r>
            <a:endParaRPr sz="1200" b="1">
              <a:solidFill>
                <a:schemeClr val="lt1"/>
              </a:solidFill>
              <a:latin typeface="Calibri"/>
              <a:ea typeface="Calibri"/>
              <a:cs typeface="Calibri"/>
              <a:sym typeface="Calibri"/>
            </a:endParaRPr>
          </a:p>
          <a:p>
            <a:pPr marL="0" lvl="0" indent="0" algn="just" rtl="0">
              <a:spcBef>
                <a:spcPts val="0"/>
              </a:spcBef>
              <a:spcAft>
                <a:spcPts val="0"/>
              </a:spcAft>
              <a:buNone/>
            </a:pPr>
            <a:endParaRPr sz="1200" b="1">
              <a:solidFill>
                <a:schemeClr val="lt1"/>
              </a:solidFill>
              <a:latin typeface="Calibri"/>
              <a:ea typeface="Calibri"/>
              <a:cs typeface="Calibri"/>
              <a:sym typeface="Calibri"/>
            </a:endParaRPr>
          </a:p>
          <a:p>
            <a:pPr marL="0" lvl="0" indent="0" algn="just" rtl="0">
              <a:spcBef>
                <a:spcPts val="0"/>
              </a:spcBef>
              <a:spcAft>
                <a:spcPts val="0"/>
              </a:spcAft>
              <a:buNone/>
            </a:pPr>
            <a:r>
              <a:rPr lang="en" sz="1200" b="1">
                <a:solidFill>
                  <a:schemeClr val="lt1"/>
                </a:solidFill>
                <a:latin typeface="Calibri"/>
                <a:ea typeface="Calibri"/>
                <a:cs typeface="Calibri"/>
                <a:sym typeface="Calibri"/>
              </a:rPr>
              <a:t>MIRRORS AI technology identifies these visual triggers, placing the ad at the right place at the right moment to target the audience.</a:t>
            </a:r>
            <a:r>
              <a:rPr lang="en" sz="1200">
                <a:solidFill>
                  <a:schemeClr val="lt1"/>
                </a:solidFill>
                <a:latin typeface="Calibri"/>
                <a:ea typeface="Calibri"/>
                <a:cs typeface="Calibri"/>
                <a:sym typeface="Calibri"/>
              </a:rPr>
              <a:t> </a:t>
            </a:r>
            <a:endParaRPr sz="1200">
              <a:solidFill>
                <a:schemeClr val="lt1"/>
              </a:solidFill>
              <a:latin typeface="Calibri"/>
              <a:ea typeface="Calibri"/>
              <a:cs typeface="Calibri"/>
              <a:sym typeface="Calibri"/>
            </a:endParaRPr>
          </a:p>
        </p:txBody>
      </p:sp>
      <p:pic>
        <p:nvPicPr>
          <p:cNvPr id="243" name="Google Shape;243;p29"/>
          <p:cNvPicPr preferRelativeResize="0"/>
          <p:nvPr/>
        </p:nvPicPr>
        <p:blipFill rotWithShape="1">
          <a:blip r:embed="rId3">
            <a:alphaModFix/>
          </a:blip>
          <a:srcRect/>
          <a:stretch/>
        </p:blipFill>
        <p:spPr>
          <a:xfrm>
            <a:off x="5742125" y="2824382"/>
            <a:ext cx="3167776" cy="1599769"/>
          </a:xfrm>
          <a:prstGeom prst="rect">
            <a:avLst/>
          </a:prstGeom>
          <a:noFill/>
          <a:ln>
            <a:noFill/>
          </a:ln>
        </p:spPr>
      </p:pic>
      <p:pic>
        <p:nvPicPr>
          <p:cNvPr id="244" name="Google Shape;244;p29"/>
          <p:cNvPicPr preferRelativeResize="0"/>
          <p:nvPr/>
        </p:nvPicPr>
        <p:blipFill rotWithShape="1">
          <a:blip r:embed="rId3">
            <a:alphaModFix/>
          </a:blip>
          <a:srcRect/>
          <a:stretch/>
        </p:blipFill>
        <p:spPr>
          <a:xfrm>
            <a:off x="5742125" y="1270000"/>
            <a:ext cx="3167776" cy="1554382"/>
          </a:xfrm>
          <a:prstGeom prst="rect">
            <a:avLst/>
          </a:prstGeom>
          <a:noFill/>
          <a:ln>
            <a:noFill/>
          </a:ln>
        </p:spPr>
      </p:pic>
      <p:sp>
        <p:nvSpPr>
          <p:cNvPr id="245" name="Google Shape;245;p29"/>
          <p:cNvSpPr txBox="1"/>
          <p:nvPr/>
        </p:nvSpPr>
        <p:spPr>
          <a:xfrm>
            <a:off x="5829800" y="4424150"/>
            <a:ext cx="30801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000">
                <a:solidFill>
                  <a:schemeClr val="dk1"/>
                </a:solidFill>
              </a:rPr>
              <a:t>Helping brands target the granular level content, to reduce ad waste, enhance user experience and improve brand safety.</a:t>
            </a:r>
            <a:endParaRPr sz="1000"/>
          </a:p>
        </p:txBody>
      </p:sp>
      <p:pic>
        <p:nvPicPr>
          <p:cNvPr id="246" name="Google Shape;246;p29"/>
          <p:cNvPicPr preferRelativeResize="0"/>
          <p:nvPr/>
        </p:nvPicPr>
        <p:blipFill rotWithShape="1">
          <a:blip r:embed="rId4">
            <a:alphaModFix/>
          </a:blip>
          <a:srcRect l="1427" r="1437"/>
          <a:stretch/>
        </p:blipFill>
        <p:spPr>
          <a:xfrm>
            <a:off x="6107100" y="2989725"/>
            <a:ext cx="2511775" cy="1298875"/>
          </a:xfrm>
          <a:prstGeom prst="rect">
            <a:avLst/>
          </a:prstGeom>
          <a:noFill/>
          <a:ln>
            <a:noFill/>
          </a:ln>
        </p:spPr>
      </p:pic>
      <p:sp>
        <p:nvSpPr>
          <p:cNvPr id="247" name="Google Shape;247;p29"/>
          <p:cNvSpPr/>
          <p:nvPr/>
        </p:nvSpPr>
        <p:spPr>
          <a:xfrm>
            <a:off x="7376523" y="3425696"/>
            <a:ext cx="1065300" cy="786900"/>
          </a:xfrm>
          <a:prstGeom prst="rect">
            <a:avLst/>
          </a:prstGeom>
          <a:noFill/>
          <a:ln w="19050" cap="flat" cmpd="sng">
            <a:solidFill>
              <a:srgbClr val="FF0000"/>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8" name="Google Shape;248;p29"/>
          <p:cNvPicPr preferRelativeResize="0"/>
          <p:nvPr/>
        </p:nvPicPr>
        <p:blipFill rotWithShape="1">
          <a:blip r:embed="rId5">
            <a:alphaModFix/>
          </a:blip>
          <a:srcRect t="3279" b="3288"/>
          <a:stretch/>
        </p:blipFill>
        <p:spPr>
          <a:xfrm>
            <a:off x="6107100" y="1382000"/>
            <a:ext cx="2474653" cy="1298875"/>
          </a:xfrm>
          <a:prstGeom prst="rect">
            <a:avLst/>
          </a:prstGeom>
          <a:noFill/>
          <a:ln>
            <a:noFill/>
          </a:ln>
        </p:spPr>
      </p:pic>
      <p:sp>
        <p:nvSpPr>
          <p:cNvPr id="249" name="Google Shape;249;p29"/>
          <p:cNvSpPr/>
          <p:nvPr/>
        </p:nvSpPr>
        <p:spPr>
          <a:xfrm>
            <a:off x="7035525" y="1448550"/>
            <a:ext cx="837000" cy="580200"/>
          </a:xfrm>
          <a:prstGeom prst="rect">
            <a:avLst/>
          </a:prstGeom>
          <a:noFill/>
          <a:ln w="28575" cap="flat" cmpd="sng">
            <a:solidFill>
              <a:srgbClr val="FF0000"/>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aphicFrame>
        <p:nvGraphicFramePr>
          <p:cNvPr id="250" name="Google Shape;250;p29"/>
          <p:cNvGraphicFramePr/>
          <p:nvPr/>
        </p:nvGraphicFramePr>
        <p:xfrm>
          <a:off x="562054" y="3357818"/>
          <a:ext cx="4631100" cy="1372050"/>
        </p:xfrm>
        <a:graphic>
          <a:graphicData uri="http://schemas.openxmlformats.org/drawingml/2006/table">
            <a:tbl>
              <a:tblPr>
                <a:noFill/>
                <a:tableStyleId>{C3B6E600-2B91-4DD7-AA84-83BA6225D48D}</a:tableStyleId>
              </a:tblPr>
              <a:tblGrid>
                <a:gridCol w="1543700">
                  <a:extLst>
                    <a:ext uri="{9D8B030D-6E8A-4147-A177-3AD203B41FA5}">
                      <a16:colId xmlns:a16="http://schemas.microsoft.com/office/drawing/2014/main" val="20000"/>
                    </a:ext>
                  </a:extLst>
                </a:gridCol>
                <a:gridCol w="1543700">
                  <a:extLst>
                    <a:ext uri="{9D8B030D-6E8A-4147-A177-3AD203B41FA5}">
                      <a16:colId xmlns:a16="http://schemas.microsoft.com/office/drawing/2014/main" val="20001"/>
                    </a:ext>
                  </a:extLst>
                </a:gridCol>
                <a:gridCol w="1543700">
                  <a:extLst>
                    <a:ext uri="{9D8B030D-6E8A-4147-A177-3AD203B41FA5}">
                      <a16:colId xmlns:a16="http://schemas.microsoft.com/office/drawing/2014/main" val="20002"/>
                    </a:ext>
                  </a:extLst>
                </a:gridCol>
              </a:tblGrid>
              <a:tr h="266300">
                <a:tc>
                  <a:txBody>
                    <a:bodyPr/>
                    <a:lstStyle/>
                    <a:p>
                      <a:pPr marL="0" marR="0" lvl="0" indent="0" algn="l" rtl="0">
                        <a:lnSpc>
                          <a:spcPct val="100000"/>
                        </a:lnSpc>
                        <a:spcBef>
                          <a:spcPts val="0"/>
                        </a:spcBef>
                        <a:spcAft>
                          <a:spcPts val="0"/>
                        </a:spcAft>
                        <a:buClr>
                          <a:srgbClr val="000000"/>
                        </a:buClr>
                        <a:buSzPts val="1000"/>
                        <a:buFont typeface="Arial"/>
                        <a:buNone/>
                      </a:pPr>
                      <a:r>
                        <a:rPr lang="en" sz="1000" b="1" u="none" strike="noStrike" cap="none"/>
                        <a:t>Faces</a:t>
                      </a:r>
                      <a:endParaRPr sz="1000" b="1"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000"/>
                        <a:buFont typeface="Arial"/>
                        <a:buNone/>
                      </a:pPr>
                      <a:r>
                        <a:rPr lang="en" sz="1000" b="1" u="none" strike="noStrike" cap="none"/>
                        <a:t>Logos</a:t>
                      </a:r>
                      <a:endParaRPr sz="1000" b="1"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000"/>
                        <a:buFont typeface="Arial"/>
                        <a:buNone/>
                      </a:pPr>
                      <a:r>
                        <a:rPr lang="en" sz="1000" b="1"/>
                        <a:t>Action/ Scene</a:t>
                      </a:r>
                      <a:endParaRPr sz="1000" b="1" u="none" strike="noStrike" cap="none"/>
                    </a:p>
                  </a:txBody>
                  <a:tcPr marL="63500" marR="63500" marT="63500" marB="63500"/>
                </a:tc>
                <a:extLst>
                  <a:ext uri="{0D108BD9-81ED-4DB2-BD59-A6C34878D82A}">
                    <a16:rowId xmlns:a16="http://schemas.microsoft.com/office/drawing/2014/main" val="10000"/>
                  </a:ext>
                </a:extLst>
              </a:tr>
              <a:tr h="381450">
                <a:tc>
                  <a:txBody>
                    <a:bodyPr/>
                    <a:lstStyle/>
                    <a:p>
                      <a:pPr marL="0" lvl="0" indent="0" algn="l" rtl="0">
                        <a:spcBef>
                          <a:spcPts val="0"/>
                        </a:spcBef>
                        <a:spcAft>
                          <a:spcPts val="0"/>
                        </a:spcAft>
                        <a:buClr>
                          <a:schemeClr val="dk1"/>
                        </a:buClr>
                        <a:buSzPts val="1000"/>
                        <a:buFont typeface="Arial"/>
                        <a:buNone/>
                      </a:pPr>
                      <a:r>
                        <a:rPr lang="en" sz="1000">
                          <a:solidFill>
                            <a:schemeClr val="dk1"/>
                          </a:solidFill>
                        </a:rPr>
                        <a:t>Ben Affleck</a:t>
                      </a:r>
                      <a:endParaRPr sz="1000"/>
                    </a:p>
                  </a:txBody>
                  <a:tcPr marL="63500" marR="63500" marT="63500" marB="63500">
                    <a:solidFill>
                      <a:srgbClr val="F4CCCC"/>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 sz="1000"/>
                        <a:t>Flash</a:t>
                      </a:r>
                      <a:endParaRPr sz="10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000"/>
                        <a:buFont typeface="Arial"/>
                        <a:buNone/>
                      </a:pPr>
                      <a:r>
                        <a:rPr lang="en" sz="1000"/>
                        <a:t>Car chase</a:t>
                      </a:r>
                      <a:endParaRPr sz="1000" u="none" strike="noStrike" cap="none"/>
                    </a:p>
                  </a:txBody>
                  <a:tcPr marL="63500" marR="63500" marT="63500" marB="63500"/>
                </a:tc>
                <a:extLst>
                  <a:ext uri="{0D108BD9-81ED-4DB2-BD59-A6C34878D82A}">
                    <a16:rowId xmlns:a16="http://schemas.microsoft.com/office/drawing/2014/main" val="10001"/>
                  </a:ext>
                </a:extLst>
              </a:tr>
              <a:tr h="381450">
                <a:tc>
                  <a:txBody>
                    <a:bodyPr/>
                    <a:lstStyle/>
                    <a:p>
                      <a:pPr marL="0" lvl="0" indent="0" algn="l" rtl="0">
                        <a:spcBef>
                          <a:spcPts val="0"/>
                        </a:spcBef>
                        <a:spcAft>
                          <a:spcPts val="0"/>
                        </a:spcAft>
                        <a:buClr>
                          <a:schemeClr val="dk1"/>
                        </a:buClr>
                        <a:buSzPts val="1000"/>
                        <a:buFont typeface="Arial"/>
                        <a:buNone/>
                      </a:pPr>
                      <a:r>
                        <a:rPr lang="en" sz="1000">
                          <a:solidFill>
                            <a:schemeClr val="dk1"/>
                          </a:solidFill>
                        </a:rPr>
                        <a:t>Grant Gustin</a:t>
                      </a:r>
                      <a:endParaRPr sz="1000"/>
                    </a:p>
                  </a:txBody>
                  <a:tcPr marL="63500" marR="63500" marT="63500" marB="63500"/>
                </a:tc>
                <a:tc>
                  <a:txBody>
                    <a:bodyPr/>
                    <a:lstStyle/>
                    <a:p>
                      <a:pPr marL="0" lvl="0" indent="0" algn="l" rtl="0">
                        <a:spcBef>
                          <a:spcPts val="0"/>
                        </a:spcBef>
                        <a:spcAft>
                          <a:spcPts val="0"/>
                        </a:spcAft>
                        <a:buClr>
                          <a:srgbClr val="000000"/>
                        </a:buClr>
                        <a:buSzPts val="1000"/>
                        <a:buFont typeface="Arial"/>
                        <a:buNone/>
                      </a:pPr>
                      <a:r>
                        <a:rPr lang="en" sz="1000"/>
                        <a:t>DC</a:t>
                      </a:r>
                      <a:endParaRPr sz="10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000"/>
                        <a:buFont typeface="Arial"/>
                        <a:buNone/>
                      </a:pPr>
                      <a:r>
                        <a:rPr lang="en" sz="1000"/>
                        <a:t>Superheroes entry in movie</a:t>
                      </a:r>
                      <a:endParaRPr sz="1000" u="none" strike="noStrike" cap="none"/>
                    </a:p>
                  </a:txBody>
                  <a:tcPr marL="63500" marR="63500" marT="63500" marB="63500"/>
                </a:tc>
                <a:extLst>
                  <a:ext uri="{0D108BD9-81ED-4DB2-BD59-A6C34878D82A}">
                    <a16:rowId xmlns:a16="http://schemas.microsoft.com/office/drawing/2014/main" val="10002"/>
                  </a:ext>
                </a:extLst>
              </a:tr>
              <a:tr h="266300">
                <a:tc>
                  <a:txBody>
                    <a:bodyPr/>
                    <a:lstStyle/>
                    <a:p>
                      <a:pPr marL="0" lvl="0" indent="0" algn="l" rtl="0">
                        <a:spcBef>
                          <a:spcPts val="0"/>
                        </a:spcBef>
                        <a:spcAft>
                          <a:spcPts val="0"/>
                        </a:spcAft>
                        <a:buClr>
                          <a:schemeClr val="dk1"/>
                        </a:buClr>
                        <a:buSzPts val="1100"/>
                        <a:buFont typeface="Arial"/>
                        <a:buNone/>
                      </a:pPr>
                      <a:r>
                        <a:rPr lang="en" sz="1000">
                          <a:solidFill>
                            <a:schemeClr val="dk1"/>
                          </a:solidFill>
                        </a:rPr>
                        <a:t>Sasha Calle</a:t>
                      </a:r>
                      <a:endParaRPr sz="1000"/>
                    </a:p>
                  </a:txBody>
                  <a:tcPr marL="63500" marR="63500" marT="63500" marB="63500"/>
                </a:tc>
                <a:tc>
                  <a:txBody>
                    <a:bodyPr/>
                    <a:lstStyle/>
                    <a:p>
                      <a:pPr marL="0" lvl="0" indent="0" algn="l" rtl="0">
                        <a:spcBef>
                          <a:spcPts val="0"/>
                        </a:spcBef>
                        <a:spcAft>
                          <a:spcPts val="0"/>
                        </a:spcAft>
                        <a:buClr>
                          <a:srgbClr val="000000"/>
                        </a:buClr>
                        <a:buSzPts val="1000"/>
                        <a:buFont typeface="Arial"/>
                        <a:buNone/>
                      </a:pPr>
                      <a:r>
                        <a:rPr lang="en" sz="1000"/>
                        <a:t>Warner Bros</a:t>
                      </a:r>
                      <a:endParaRPr sz="1000" u="none" strike="noStrike" cap="none"/>
                    </a:p>
                  </a:txBody>
                  <a:tcPr marL="63500" marR="63500" marT="63500" marB="63500"/>
                </a:tc>
                <a:tc>
                  <a:txBody>
                    <a:bodyPr/>
                    <a:lstStyle/>
                    <a:p>
                      <a:pPr marL="0" lvl="0" indent="0" algn="l" rtl="0">
                        <a:spcBef>
                          <a:spcPts val="0"/>
                        </a:spcBef>
                        <a:spcAft>
                          <a:spcPts val="0"/>
                        </a:spcAft>
                        <a:buClr>
                          <a:srgbClr val="000000"/>
                        </a:buClr>
                        <a:buSzPts val="1000"/>
                        <a:buFont typeface="Arial"/>
                        <a:buNone/>
                      </a:pPr>
                      <a:r>
                        <a:rPr lang="en" sz="1000"/>
                        <a:t>Flash running</a:t>
                      </a:r>
                      <a:endParaRPr/>
                    </a:p>
                  </a:txBody>
                  <a:tcPr marL="63500" marR="63500" marT="63500" marB="63500"/>
                </a:tc>
                <a:extLst>
                  <a:ext uri="{0D108BD9-81ED-4DB2-BD59-A6C34878D82A}">
                    <a16:rowId xmlns:a16="http://schemas.microsoft.com/office/drawing/2014/main" val="10003"/>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0"/>
          <p:cNvSpPr/>
          <p:nvPr/>
        </p:nvSpPr>
        <p:spPr>
          <a:xfrm>
            <a:off x="0" y="0"/>
            <a:ext cx="9144000" cy="618000"/>
          </a:xfrm>
          <a:prstGeom prst="rect">
            <a:avLst/>
          </a:prstGeom>
          <a:solidFill>
            <a:srgbClr val="4FB3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30"/>
          <p:cNvSpPr txBox="1"/>
          <p:nvPr/>
        </p:nvSpPr>
        <p:spPr>
          <a:xfrm>
            <a:off x="-9575" y="172703"/>
            <a:ext cx="8379900" cy="378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lt1"/>
              </a:buClr>
              <a:buSzPts val="2300"/>
              <a:buFont typeface="Oswald"/>
              <a:buNone/>
            </a:pPr>
            <a:r>
              <a:rPr lang="en" sz="1800" b="1">
                <a:solidFill>
                  <a:schemeClr val="lt1"/>
                </a:solidFill>
                <a:latin typeface="Oswald"/>
                <a:ea typeface="Oswald"/>
                <a:cs typeface="Oswald"/>
                <a:sym typeface="Oswald"/>
              </a:rPr>
              <a:t>NIssan x Flash</a:t>
            </a:r>
            <a:r>
              <a:rPr lang="en" sz="1800" b="1" i="0" u="none" strike="noStrike" cap="none">
                <a:solidFill>
                  <a:schemeClr val="lt1"/>
                </a:solidFill>
                <a:latin typeface="Oswald"/>
                <a:ea typeface="Oswald"/>
                <a:cs typeface="Oswald"/>
                <a:sym typeface="Oswald"/>
              </a:rPr>
              <a:t>: Pre</a:t>
            </a:r>
            <a:r>
              <a:rPr lang="en" sz="1800" b="1">
                <a:solidFill>
                  <a:schemeClr val="lt1"/>
                </a:solidFill>
                <a:latin typeface="Oswald"/>
                <a:ea typeface="Oswald"/>
                <a:cs typeface="Oswald"/>
                <a:sym typeface="Oswald"/>
              </a:rPr>
              <a:t>-</a:t>
            </a:r>
            <a:r>
              <a:rPr lang="en" sz="1800" b="1" i="0" u="none" strike="noStrike" cap="none">
                <a:solidFill>
                  <a:schemeClr val="lt1"/>
                </a:solidFill>
                <a:latin typeface="Oswald"/>
                <a:ea typeface="Oswald"/>
                <a:cs typeface="Oswald"/>
                <a:sym typeface="Oswald"/>
              </a:rPr>
              <a:t>Roll Ad Creative</a:t>
            </a:r>
            <a:endParaRPr sz="1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300"/>
              <a:buFont typeface="Oswald"/>
              <a:buNone/>
            </a:pPr>
            <a:endParaRPr sz="1800" b="1" i="0" u="none" strike="noStrike" cap="none">
              <a:solidFill>
                <a:schemeClr val="lt1"/>
              </a:solidFill>
              <a:latin typeface="Oswald"/>
              <a:ea typeface="Oswald"/>
              <a:cs typeface="Oswald"/>
              <a:sym typeface="Oswald"/>
            </a:endParaRPr>
          </a:p>
          <a:p>
            <a:pPr marL="0" marR="0" lvl="0" indent="0" algn="l" rtl="0">
              <a:lnSpc>
                <a:spcPct val="100000"/>
              </a:lnSpc>
              <a:spcBef>
                <a:spcPts val="0"/>
              </a:spcBef>
              <a:spcAft>
                <a:spcPts val="0"/>
              </a:spcAft>
              <a:buClr>
                <a:schemeClr val="lt1"/>
              </a:buClr>
              <a:buSzPts val="2300"/>
              <a:buFont typeface="Oswald"/>
              <a:buNone/>
            </a:pPr>
            <a:endParaRPr sz="1800" b="1" i="0" u="none" strike="noStrike" cap="none">
              <a:solidFill>
                <a:schemeClr val="lt1"/>
              </a:solidFill>
              <a:latin typeface="Oswald"/>
              <a:ea typeface="Oswald"/>
              <a:cs typeface="Oswald"/>
              <a:sym typeface="Oswald"/>
            </a:endParaRPr>
          </a:p>
        </p:txBody>
      </p:sp>
      <p:sp>
        <p:nvSpPr>
          <p:cNvPr id="257" name="Google Shape;257;p30"/>
          <p:cNvSpPr txBox="1"/>
          <p:nvPr/>
        </p:nvSpPr>
        <p:spPr>
          <a:xfrm>
            <a:off x="38877" y="2864050"/>
            <a:ext cx="3977400" cy="469500"/>
          </a:xfrm>
          <a:prstGeom prst="rect">
            <a:avLst/>
          </a:prstGeom>
          <a:noFill/>
          <a:ln>
            <a:noFill/>
          </a:ln>
        </p:spPr>
        <p:txBody>
          <a:bodyPr spcFirstLastPara="1" wrap="square" lIns="68575" tIns="34275" rIns="68575" bIns="34275" anchor="t" anchorCtr="0">
            <a:spAutoFit/>
          </a:bodyPr>
          <a:lstStyle/>
          <a:p>
            <a:pPr marL="12700" marR="0" lvl="0" indent="-12700" algn="ctr" rtl="0">
              <a:lnSpc>
                <a:spcPct val="100000"/>
              </a:lnSpc>
              <a:spcBef>
                <a:spcPts val="0"/>
              </a:spcBef>
              <a:spcAft>
                <a:spcPts val="0"/>
              </a:spcAft>
              <a:buClr>
                <a:srgbClr val="000000"/>
              </a:buClr>
              <a:buSzPts val="800"/>
              <a:buFont typeface="Calibri"/>
              <a:buNone/>
            </a:pPr>
            <a:r>
              <a:rPr lang="en" sz="800" b="0" i="0" u="none" strike="noStrike" cap="none">
                <a:solidFill>
                  <a:srgbClr val="000000"/>
                </a:solidFill>
                <a:latin typeface="Calibri"/>
                <a:ea typeface="Calibri"/>
                <a:cs typeface="Calibri"/>
                <a:sym typeface="Calibri"/>
              </a:rPr>
              <a:t>Our AI technology filters out video IDs by utilizing frame-by-frame analysis to </a:t>
            </a:r>
            <a:r>
              <a:rPr lang="en" sz="800" b="0" i="0" u="none" strike="noStrike" cap="none">
                <a:solidFill>
                  <a:schemeClr val="dk1"/>
                </a:solidFill>
                <a:latin typeface="Calibri"/>
                <a:ea typeface="Calibri"/>
                <a:cs typeface="Calibri"/>
                <a:sym typeface="Calibri"/>
              </a:rPr>
              <a:t>detect visual context triggers such as </a:t>
            </a:r>
            <a:r>
              <a:rPr lang="en" sz="800" b="1" i="0" u="none" strike="noStrike" cap="none">
                <a:solidFill>
                  <a:schemeClr val="dk1"/>
                </a:solidFill>
                <a:latin typeface="Calibri"/>
                <a:ea typeface="Calibri"/>
                <a:cs typeface="Calibri"/>
                <a:sym typeface="Calibri"/>
              </a:rPr>
              <a:t>faces/emotions</a:t>
            </a:r>
            <a:r>
              <a:rPr lang="en" sz="800" b="0" i="0" u="none" strike="noStrike" cap="none">
                <a:solidFill>
                  <a:schemeClr val="dk1"/>
                </a:solidFill>
                <a:latin typeface="Calibri"/>
                <a:ea typeface="Calibri"/>
                <a:cs typeface="Calibri"/>
                <a:sym typeface="Calibri"/>
              </a:rPr>
              <a:t>, </a:t>
            </a:r>
            <a:r>
              <a:rPr lang="en" sz="800" b="1" i="0" u="none" strike="noStrike" cap="none">
                <a:solidFill>
                  <a:schemeClr val="dk1"/>
                </a:solidFill>
                <a:latin typeface="Calibri"/>
                <a:ea typeface="Calibri"/>
                <a:cs typeface="Calibri"/>
                <a:sym typeface="Calibri"/>
              </a:rPr>
              <a:t>logos</a:t>
            </a:r>
            <a:r>
              <a:rPr lang="en" sz="800" b="0" i="0" u="none" strike="noStrike" cap="none">
                <a:solidFill>
                  <a:schemeClr val="dk1"/>
                </a:solidFill>
                <a:latin typeface="Calibri"/>
                <a:ea typeface="Calibri"/>
                <a:cs typeface="Calibri"/>
                <a:sym typeface="Calibri"/>
              </a:rPr>
              <a:t>, </a:t>
            </a:r>
            <a:r>
              <a:rPr lang="en" sz="800" b="1" i="0" u="none" strike="noStrike" cap="none">
                <a:solidFill>
                  <a:schemeClr val="dk1"/>
                </a:solidFill>
                <a:latin typeface="Calibri"/>
                <a:ea typeface="Calibri"/>
                <a:cs typeface="Calibri"/>
                <a:sym typeface="Calibri"/>
              </a:rPr>
              <a:t>objects </a:t>
            </a:r>
            <a:r>
              <a:rPr lang="en" sz="800" b="0" i="0" u="none" strike="noStrike" cap="none">
                <a:solidFill>
                  <a:schemeClr val="dk1"/>
                </a:solidFill>
                <a:latin typeface="Calibri"/>
                <a:ea typeface="Calibri"/>
                <a:cs typeface="Calibri"/>
                <a:sym typeface="Calibri"/>
              </a:rPr>
              <a:t>and </a:t>
            </a:r>
            <a:r>
              <a:rPr lang="en" sz="800" b="1" i="0" u="none" strike="noStrike" cap="none">
                <a:solidFill>
                  <a:schemeClr val="dk1"/>
                </a:solidFill>
                <a:latin typeface="Calibri"/>
                <a:ea typeface="Calibri"/>
                <a:cs typeface="Calibri"/>
                <a:sym typeface="Calibri"/>
              </a:rPr>
              <a:t>scenes/places</a:t>
            </a:r>
            <a:r>
              <a:rPr lang="en" sz="800" b="0" i="0" u="none" strike="noStrike" cap="none">
                <a:solidFill>
                  <a:schemeClr val="dk1"/>
                </a:solidFill>
                <a:latin typeface="Calibri"/>
                <a:ea typeface="Calibri"/>
                <a:cs typeface="Calibri"/>
                <a:sym typeface="Calibri"/>
              </a:rPr>
              <a:t>. The ad is then placed with companion banners and CTA’s in</a:t>
            </a:r>
            <a:r>
              <a:rPr lang="en" sz="1000" b="0" i="0" u="none" strike="noStrike" cap="none">
                <a:solidFill>
                  <a:schemeClr val="dk1"/>
                </a:solidFill>
                <a:latin typeface="Arial"/>
                <a:ea typeface="Arial"/>
                <a:cs typeface="Arial"/>
                <a:sym typeface="Arial"/>
              </a:rPr>
              <a:t> </a:t>
            </a:r>
            <a:r>
              <a:rPr lang="en" sz="800" b="0" i="0" u="none" strike="noStrike" cap="none">
                <a:solidFill>
                  <a:schemeClr val="dk1"/>
                </a:solidFill>
                <a:latin typeface="Calibri"/>
                <a:ea typeface="Calibri"/>
                <a:cs typeface="Calibri"/>
                <a:sym typeface="Calibri"/>
              </a:rPr>
              <a:t>line with key moments.</a:t>
            </a:r>
            <a:endParaRPr sz="1100" b="0" i="0" u="none" strike="noStrike" cap="none">
              <a:solidFill>
                <a:srgbClr val="000000"/>
              </a:solidFill>
              <a:latin typeface="Arial"/>
              <a:ea typeface="Arial"/>
              <a:cs typeface="Arial"/>
              <a:sym typeface="Arial"/>
            </a:endParaRPr>
          </a:p>
        </p:txBody>
      </p:sp>
      <p:sp>
        <p:nvSpPr>
          <p:cNvPr id="258" name="Google Shape;258;p30"/>
          <p:cNvSpPr txBox="1"/>
          <p:nvPr/>
        </p:nvSpPr>
        <p:spPr>
          <a:xfrm>
            <a:off x="5204869" y="2840984"/>
            <a:ext cx="2669400" cy="340200"/>
          </a:xfrm>
          <a:prstGeom prst="rect">
            <a:avLst/>
          </a:prstGeom>
          <a:noFill/>
          <a:ln>
            <a:noFill/>
          </a:ln>
        </p:spPr>
        <p:txBody>
          <a:bodyPr spcFirstLastPara="1" wrap="square" lIns="68575" tIns="34275" rIns="68575" bIns="34275" anchor="t" anchorCtr="0">
            <a:spAutoFit/>
          </a:bodyPr>
          <a:lstStyle/>
          <a:p>
            <a:pPr marL="0" marR="0" lvl="0" indent="0" algn="ctr" rtl="0">
              <a:lnSpc>
                <a:spcPct val="120000"/>
              </a:lnSpc>
              <a:spcBef>
                <a:spcPts val="0"/>
              </a:spcBef>
              <a:spcAft>
                <a:spcPts val="0"/>
              </a:spcAft>
              <a:buClr>
                <a:srgbClr val="000000"/>
              </a:buClr>
              <a:buSzPts val="800"/>
              <a:buFont typeface="Calibri"/>
              <a:buNone/>
            </a:pPr>
            <a:r>
              <a:rPr lang="en" sz="800" b="0" i="0" u="none" strike="noStrike" cap="none">
                <a:solidFill>
                  <a:srgbClr val="000000"/>
                </a:solidFill>
                <a:latin typeface="Calibri"/>
                <a:ea typeface="Calibri"/>
                <a:cs typeface="Calibri"/>
                <a:sym typeface="Calibri"/>
              </a:rPr>
              <a:t>Upon video completion, the main video begins and companion banner stays. </a:t>
            </a:r>
            <a:endParaRPr sz="1200" b="0" i="0" u="none" strike="noStrike" cap="none">
              <a:solidFill>
                <a:srgbClr val="595959"/>
              </a:solidFill>
              <a:latin typeface="Calibri"/>
              <a:ea typeface="Calibri"/>
              <a:cs typeface="Calibri"/>
              <a:sym typeface="Calibri"/>
            </a:endParaRPr>
          </a:p>
        </p:txBody>
      </p:sp>
      <p:sp>
        <p:nvSpPr>
          <p:cNvPr id="259" name="Google Shape;259;p30"/>
          <p:cNvSpPr txBox="1"/>
          <p:nvPr/>
        </p:nvSpPr>
        <p:spPr>
          <a:xfrm>
            <a:off x="5128669" y="952673"/>
            <a:ext cx="2669400" cy="354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Original video begins</a:t>
            </a:r>
            <a:endParaRPr sz="1100" b="1" i="0" u="none" strike="noStrike" cap="none">
              <a:solidFill>
                <a:srgbClr val="000000"/>
              </a:solidFill>
              <a:latin typeface="Arial"/>
              <a:ea typeface="Arial"/>
              <a:cs typeface="Arial"/>
              <a:sym typeface="Arial"/>
            </a:endParaRPr>
          </a:p>
        </p:txBody>
      </p:sp>
      <p:sp>
        <p:nvSpPr>
          <p:cNvPr id="260" name="Google Shape;260;p30"/>
          <p:cNvSpPr txBox="1"/>
          <p:nvPr/>
        </p:nvSpPr>
        <p:spPr>
          <a:xfrm>
            <a:off x="560787" y="952673"/>
            <a:ext cx="2884500" cy="354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Deliver Ads Before the video begins</a:t>
            </a:r>
            <a:endParaRPr sz="1100" b="1" i="0" u="none" strike="noStrike" cap="none">
              <a:solidFill>
                <a:srgbClr val="000000"/>
              </a:solidFill>
              <a:latin typeface="Arial"/>
              <a:ea typeface="Arial"/>
              <a:cs typeface="Arial"/>
              <a:sym typeface="Arial"/>
            </a:endParaRPr>
          </a:p>
        </p:txBody>
      </p:sp>
      <p:grpSp>
        <p:nvGrpSpPr>
          <p:cNvPr id="261" name="Google Shape;261;p30"/>
          <p:cNvGrpSpPr/>
          <p:nvPr/>
        </p:nvGrpSpPr>
        <p:grpSpPr>
          <a:xfrm>
            <a:off x="1724548" y="618031"/>
            <a:ext cx="265188" cy="354000"/>
            <a:chOff x="1376883" y="618031"/>
            <a:chExt cx="265188" cy="354000"/>
          </a:xfrm>
        </p:grpSpPr>
        <p:sp>
          <p:nvSpPr>
            <p:cNvPr id="262" name="Google Shape;262;p30"/>
            <p:cNvSpPr/>
            <p:nvPr/>
          </p:nvSpPr>
          <p:spPr>
            <a:xfrm>
              <a:off x="1391271" y="668650"/>
              <a:ext cx="250800" cy="250800"/>
            </a:xfrm>
            <a:prstGeom prst="ellipse">
              <a:avLst/>
            </a:prstGeom>
            <a:solidFill>
              <a:srgbClr val="4FB39F"/>
            </a:solidFill>
            <a:ln w="9525" cap="flat" cmpd="sng">
              <a:solidFill>
                <a:srgbClr val="46A18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30"/>
            <p:cNvSpPr txBox="1"/>
            <p:nvPr/>
          </p:nvSpPr>
          <p:spPr>
            <a:xfrm>
              <a:off x="1376883" y="618031"/>
              <a:ext cx="250800" cy="354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1</a:t>
              </a:r>
              <a:endParaRPr sz="600" b="1" i="0" u="none" strike="noStrike" cap="none">
                <a:solidFill>
                  <a:schemeClr val="lt1"/>
                </a:solidFill>
                <a:latin typeface="Arial"/>
                <a:ea typeface="Arial"/>
                <a:cs typeface="Arial"/>
                <a:sym typeface="Arial"/>
              </a:endParaRPr>
            </a:p>
          </p:txBody>
        </p:sp>
      </p:grpSp>
      <p:sp>
        <p:nvSpPr>
          <p:cNvPr id="264" name="Google Shape;264;p30"/>
          <p:cNvSpPr/>
          <p:nvPr/>
        </p:nvSpPr>
        <p:spPr>
          <a:xfrm>
            <a:off x="0" y="3358727"/>
            <a:ext cx="9144000" cy="1782000"/>
          </a:xfrm>
          <a:prstGeom prst="rect">
            <a:avLst/>
          </a:prstGeom>
          <a:solidFill>
            <a:srgbClr val="162035"/>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65" name="Google Shape;265;p30"/>
          <p:cNvSpPr txBox="1"/>
          <p:nvPr/>
        </p:nvSpPr>
        <p:spPr>
          <a:xfrm>
            <a:off x="97458" y="3440558"/>
            <a:ext cx="2562000" cy="317100"/>
          </a:xfrm>
          <a:prstGeom prst="rect">
            <a:avLst/>
          </a:prstGeom>
          <a:noFill/>
          <a:ln>
            <a:noFill/>
          </a:ln>
        </p:spPr>
        <p:txBody>
          <a:bodyPr spcFirstLastPara="1" wrap="square" lIns="0" tIns="9050" rIns="0" bIns="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FFFFFF"/>
                </a:solidFill>
                <a:latin typeface="Arial"/>
                <a:ea typeface="Arial"/>
                <a:cs typeface="Arial"/>
                <a:sym typeface="Arial"/>
              </a:rPr>
              <a:t>PROPOSED VISUAL TRIGGERS</a:t>
            </a:r>
            <a:endParaRPr sz="11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1D1C1D"/>
              </a:buClr>
              <a:buSzPts val="900"/>
              <a:buFont typeface="Calibri"/>
              <a:buNone/>
            </a:pPr>
            <a:r>
              <a:rPr lang="en" sz="900" b="0" i="1" u="none" strike="noStrike" cap="none">
                <a:solidFill>
                  <a:srgbClr val="FFFFFF"/>
                </a:solidFill>
                <a:latin typeface="Calibri"/>
                <a:ea typeface="Calibri"/>
                <a:cs typeface="Calibri"/>
                <a:sym typeface="Calibri"/>
              </a:rPr>
              <a:t>defining the exact moment you want to trigger your ad</a:t>
            </a:r>
            <a:endParaRPr sz="900" b="0" i="0" u="none" strike="noStrike" cap="none">
              <a:solidFill>
                <a:srgbClr val="FFFFFF"/>
              </a:solidFill>
              <a:latin typeface="Calibri"/>
              <a:ea typeface="Calibri"/>
              <a:cs typeface="Calibri"/>
              <a:sym typeface="Calibri"/>
            </a:endParaRPr>
          </a:p>
        </p:txBody>
      </p:sp>
      <p:grpSp>
        <p:nvGrpSpPr>
          <p:cNvPr id="266" name="Google Shape;266;p30"/>
          <p:cNvGrpSpPr/>
          <p:nvPr/>
        </p:nvGrpSpPr>
        <p:grpSpPr>
          <a:xfrm>
            <a:off x="6074297" y="618031"/>
            <a:ext cx="265188" cy="354000"/>
            <a:chOff x="3815283" y="618031"/>
            <a:chExt cx="265188" cy="354000"/>
          </a:xfrm>
        </p:grpSpPr>
        <p:sp>
          <p:nvSpPr>
            <p:cNvPr id="267" name="Google Shape;267;p30"/>
            <p:cNvSpPr/>
            <p:nvPr/>
          </p:nvSpPr>
          <p:spPr>
            <a:xfrm>
              <a:off x="3829671" y="668650"/>
              <a:ext cx="250800" cy="250800"/>
            </a:xfrm>
            <a:prstGeom prst="ellipse">
              <a:avLst/>
            </a:prstGeom>
            <a:solidFill>
              <a:srgbClr val="4FB39F"/>
            </a:solidFill>
            <a:ln w="9525" cap="flat" cmpd="sng">
              <a:solidFill>
                <a:srgbClr val="46A18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30"/>
            <p:cNvSpPr txBox="1"/>
            <p:nvPr/>
          </p:nvSpPr>
          <p:spPr>
            <a:xfrm>
              <a:off x="3815283" y="618031"/>
              <a:ext cx="250800" cy="354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2</a:t>
              </a:r>
              <a:endParaRPr sz="600" b="1" i="0" u="none" strike="noStrike" cap="none">
                <a:solidFill>
                  <a:schemeClr val="lt1"/>
                </a:solidFill>
                <a:latin typeface="Arial"/>
                <a:ea typeface="Arial"/>
                <a:cs typeface="Arial"/>
                <a:sym typeface="Arial"/>
              </a:endParaRPr>
            </a:p>
          </p:txBody>
        </p:sp>
      </p:grpSp>
      <p:pic>
        <p:nvPicPr>
          <p:cNvPr id="269" name="Google Shape;269;p30"/>
          <p:cNvPicPr preferRelativeResize="0"/>
          <p:nvPr/>
        </p:nvPicPr>
        <p:blipFill rotWithShape="1">
          <a:blip r:embed="rId3">
            <a:alphaModFix/>
          </a:blip>
          <a:srcRect l="2326" r="2317"/>
          <a:stretch/>
        </p:blipFill>
        <p:spPr>
          <a:xfrm>
            <a:off x="570475" y="1290487"/>
            <a:ext cx="2866153" cy="1477574"/>
          </a:xfrm>
          <a:prstGeom prst="rect">
            <a:avLst/>
          </a:prstGeom>
          <a:noFill/>
          <a:ln>
            <a:noFill/>
          </a:ln>
        </p:spPr>
      </p:pic>
      <p:pic>
        <p:nvPicPr>
          <p:cNvPr id="270" name="Google Shape;270;p30"/>
          <p:cNvPicPr preferRelativeResize="0"/>
          <p:nvPr/>
        </p:nvPicPr>
        <p:blipFill rotWithShape="1">
          <a:blip r:embed="rId4">
            <a:alphaModFix/>
          </a:blip>
          <a:srcRect l="2480" r="2489"/>
          <a:stretch/>
        </p:blipFill>
        <p:spPr>
          <a:xfrm>
            <a:off x="5034350" y="1286300"/>
            <a:ext cx="2894543" cy="1477575"/>
          </a:xfrm>
          <a:prstGeom prst="rect">
            <a:avLst/>
          </a:prstGeom>
          <a:noFill/>
          <a:ln>
            <a:noFill/>
          </a:ln>
        </p:spPr>
      </p:pic>
      <p:sp>
        <p:nvSpPr>
          <p:cNvPr id="271" name="Google Shape;271;p30"/>
          <p:cNvSpPr txBox="1"/>
          <p:nvPr/>
        </p:nvSpPr>
        <p:spPr>
          <a:xfrm>
            <a:off x="318417" y="4367808"/>
            <a:ext cx="1271400" cy="569400"/>
          </a:xfrm>
          <a:prstGeom prst="rect">
            <a:avLst/>
          </a:prstGeom>
          <a:noFill/>
          <a:ln>
            <a:noFill/>
          </a:ln>
        </p:spPr>
        <p:txBody>
          <a:bodyPr spcFirstLastPara="1" wrap="square" lIns="68575" tIns="68575" rIns="68575" bIns="68575" anchor="t" anchorCtr="0">
            <a:spAutoFit/>
          </a:bodyPr>
          <a:lstStyle/>
          <a:p>
            <a:pPr marL="12700" marR="0" lvl="0" indent="0" algn="l" rtl="0">
              <a:lnSpc>
                <a:spcPct val="100000"/>
              </a:lnSpc>
              <a:spcBef>
                <a:spcPts val="0"/>
              </a:spcBef>
              <a:spcAft>
                <a:spcPts val="0"/>
              </a:spcAft>
              <a:buClr>
                <a:srgbClr val="000000"/>
              </a:buClr>
              <a:buSzPts val="800"/>
              <a:buFont typeface="Arial"/>
              <a:buNone/>
            </a:pPr>
            <a:r>
              <a:rPr lang="en" sz="700" b="1" i="0" u="none" strike="noStrike" cap="none">
                <a:solidFill>
                  <a:srgbClr val="FFFFFF"/>
                </a:solidFill>
                <a:latin typeface="Arial"/>
                <a:ea typeface="Arial"/>
                <a:cs typeface="Arial"/>
                <a:sym typeface="Arial"/>
              </a:rPr>
              <a:t>Faces</a:t>
            </a:r>
            <a:endParaRPr sz="7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 sz="700">
                <a:solidFill>
                  <a:srgbClr val="FFFFFF"/>
                </a:solidFill>
              </a:rPr>
              <a:t>Ben Affleck</a:t>
            </a:r>
            <a:endParaRPr sz="700">
              <a:solidFill>
                <a:srgbClr val="FFFFFF"/>
              </a:solidFill>
            </a:endParaRPr>
          </a:p>
          <a:p>
            <a:pPr marL="0" marR="0" lvl="0" indent="0" algn="l" rtl="0">
              <a:lnSpc>
                <a:spcPct val="100000"/>
              </a:lnSpc>
              <a:spcBef>
                <a:spcPts val="0"/>
              </a:spcBef>
              <a:spcAft>
                <a:spcPts val="0"/>
              </a:spcAft>
              <a:buClr>
                <a:schemeClr val="dk1"/>
              </a:buClr>
              <a:buSzPts val="1100"/>
              <a:buFont typeface="Arial"/>
              <a:buNone/>
            </a:pPr>
            <a:r>
              <a:rPr lang="en" sz="700">
                <a:solidFill>
                  <a:srgbClr val="FFFFFF"/>
                </a:solidFill>
              </a:rPr>
              <a:t>Grant Gustin </a:t>
            </a:r>
            <a:endParaRPr sz="700">
              <a:solidFill>
                <a:srgbClr val="FFFFFF"/>
              </a:solidFill>
            </a:endParaRPr>
          </a:p>
          <a:p>
            <a:pPr marL="0" marR="0" lvl="0" indent="0" algn="l" rtl="0">
              <a:lnSpc>
                <a:spcPct val="100000"/>
              </a:lnSpc>
              <a:spcBef>
                <a:spcPts val="0"/>
              </a:spcBef>
              <a:spcAft>
                <a:spcPts val="0"/>
              </a:spcAft>
              <a:buClr>
                <a:schemeClr val="dk1"/>
              </a:buClr>
              <a:buSzPts val="1100"/>
              <a:buFont typeface="Arial"/>
              <a:buNone/>
            </a:pPr>
            <a:r>
              <a:rPr lang="en" sz="700">
                <a:solidFill>
                  <a:srgbClr val="FFFFFF"/>
                </a:solidFill>
              </a:rPr>
              <a:t>Sasha Calle</a:t>
            </a:r>
            <a:endParaRPr sz="700" b="0" i="0" u="none" strike="noStrike" cap="none">
              <a:solidFill>
                <a:srgbClr val="FFFFFF"/>
              </a:solidFill>
              <a:latin typeface="Arial"/>
              <a:ea typeface="Arial"/>
              <a:cs typeface="Arial"/>
              <a:sym typeface="Arial"/>
            </a:endParaRPr>
          </a:p>
        </p:txBody>
      </p:sp>
      <p:sp>
        <p:nvSpPr>
          <p:cNvPr id="272" name="Google Shape;272;p30"/>
          <p:cNvSpPr txBox="1"/>
          <p:nvPr/>
        </p:nvSpPr>
        <p:spPr>
          <a:xfrm>
            <a:off x="3585024" y="4285025"/>
            <a:ext cx="1190700" cy="872100"/>
          </a:xfrm>
          <a:prstGeom prst="rect">
            <a:avLst/>
          </a:prstGeom>
          <a:noFill/>
          <a:ln>
            <a:noFill/>
          </a:ln>
        </p:spPr>
        <p:txBody>
          <a:bodyPr spcFirstLastPara="1" wrap="square" lIns="68575" tIns="68575" rIns="68575" bIns="68575" anchor="t" anchorCtr="0">
            <a:noAutofit/>
          </a:bodyPr>
          <a:lstStyle/>
          <a:p>
            <a:pPr marL="12700" marR="0" lvl="0" indent="0" algn="l" rtl="0">
              <a:lnSpc>
                <a:spcPct val="100000"/>
              </a:lnSpc>
              <a:spcBef>
                <a:spcPts val="0"/>
              </a:spcBef>
              <a:spcAft>
                <a:spcPts val="0"/>
              </a:spcAft>
              <a:buClr>
                <a:srgbClr val="000000"/>
              </a:buClr>
              <a:buSzPts val="900"/>
              <a:buFont typeface="Arial"/>
              <a:buNone/>
            </a:pPr>
            <a:r>
              <a:rPr lang="en" sz="700" b="1">
                <a:solidFill>
                  <a:srgbClr val="FFFFFF"/>
                </a:solidFill>
              </a:rPr>
              <a:t>Actions/ Scene</a:t>
            </a:r>
            <a:endParaRPr sz="700" b="0" i="0" u="none" strike="noStrike" cap="none">
              <a:solidFill>
                <a:schemeClr val="lt1"/>
              </a:solidFill>
              <a:latin typeface="Arial"/>
              <a:ea typeface="Arial"/>
              <a:cs typeface="Arial"/>
              <a:sym typeface="Arial"/>
            </a:endParaRPr>
          </a:p>
          <a:p>
            <a:pPr marL="0" marR="0" lvl="0" indent="0" algn="l" rtl="0">
              <a:lnSpc>
                <a:spcPct val="100000"/>
              </a:lnSpc>
              <a:spcBef>
                <a:spcPts val="200"/>
              </a:spcBef>
              <a:spcAft>
                <a:spcPts val="0"/>
              </a:spcAft>
              <a:buClr>
                <a:schemeClr val="dk1"/>
              </a:buClr>
              <a:buSzPts val="1100"/>
              <a:buFont typeface="Arial"/>
              <a:buNone/>
            </a:pPr>
            <a:r>
              <a:rPr lang="en" sz="700">
                <a:solidFill>
                  <a:schemeClr val="lt1"/>
                </a:solidFill>
              </a:rPr>
              <a:t>Car chase </a:t>
            </a:r>
            <a:endParaRPr sz="700">
              <a:solidFill>
                <a:schemeClr val="lt1"/>
              </a:solidFill>
            </a:endParaRPr>
          </a:p>
          <a:p>
            <a:pPr marL="0" marR="0" lvl="0" indent="0" algn="l" rtl="0">
              <a:lnSpc>
                <a:spcPct val="100000"/>
              </a:lnSpc>
              <a:spcBef>
                <a:spcPts val="200"/>
              </a:spcBef>
              <a:spcAft>
                <a:spcPts val="0"/>
              </a:spcAft>
              <a:buClr>
                <a:schemeClr val="dk1"/>
              </a:buClr>
              <a:buSzPts val="1100"/>
              <a:buFont typeface="Arial"/>
              <a:buNone/>
            </a:pPr>
            <a:r>
              <a:rPr lang="en" sz="700">
                <a:solidFill>
                  <a:schemeClr val="lt1"/>
                </a:solidFill>
              </a:rPr>
              <a:t>Superheroes entry in movie </a:t>
            </a:r>
            <a:endParaRPr sz="700">
              <a:solidFill>
                <a:schemeClr val="lt1"/>
              </a:solidFill>
            </a:endParaRPr>
          </a:p>
          <a:p>
            <a:pPr marL="0" marR="0" lvl="0" indent="0" algn="l" rtl="0">
              <a:lnSpc>
                <a:spcPct val="100000"/>
              </a:lnSpc>
              <a:spcBef>
                <a:spcPts val="200"/>
              </a:spcBef>
              <a:spcAft>
                <a:spcPts val="0"/>
              </a:spcAft>
              <a:buClr>
                <a:schemeClr val="dk1"/>
              </a:buClr>
              <a:buSzPts val="1100"/>
              <a:buFont typeface="Arial"/>
              <a:buNone/>
            </a:pPr>
            <a:r>
              <a:rPr lang="en" sz="700">
                <a:solidFill>
                  <a:schemeClr val="lt1"/>
                </a:solidFill>
              </a:rPr>
              <a:t>Flash running</a:t>
            </a:r>
            <a:endParaRPr sz="700" b="0" i="0" u="none" strike="noStrike" cap="none">
              <a:solidFill>
                <a:schemeClr val="lt1"/>
              </a:solidFill>
              <a:latin typeface="Arial"/>
              <a:ea typeface="Arial"/>
              <a:cs typeface="Arial"/>
              <a:sym typeface="Arial"/>
            </a:endParaRPr>
          </a:p>
        </p:txBody>
      </p:sp>
      <p:sp>
        <p:nvSpPr>
          <p:cNvPr id="273" name="Google Shape;273;p30"/>
          <p:cNvSpPr txBox="1"/>
          <p:nvPr/>
        </p:nvSpPr>
        <p:spPr>
          <a:xfrm>
            <a:off x="1926613" y="4297775"/>
            <a:ext cx="1911600" cy="846600"/>
          </a:xfrm>
          <a:prstGeom prst="rect">
            <a:avLst/>
          </a:prstGeom>
          <a:noFill/>
          <a:ln>
            <a:noFill/>
          </a:ln>
        </p:spPr>
        <p:txBody>
          <a:bodyPr spcFirstLastPara="1" wrap="square" lIns="68575" tIns="68575" rIns="68575" bIns="68575" anchor="t" anchorCtr="0">
            <a:noAutofit/>
          </a:bodyPr>
          <a:lstStyle/>
          <a:p>
            <a:pPr marL="12700" marR="0" lvl="0" indent="0" algn="l" rtl="0">
              <a:lnSpc>
                <a:spcPct val="100000"/>
              </a:lnSpc>
              <a:spcBef>
                <a:spcPts val="0"/>
              </a:spcBef>
              <a:spcAft>
                <a:spcPts val="0"/>
              </a:spcAft>
              <a:buClr>
                <a:srgbClr val="000000"/>
              </a:buClr>
              <a:buSzPts val="800"/>
              <a:buFont typeface="Arial"/>
              <a:buNone/>
            </a:pPr>
            <a:r>
              <a:rPr lang="en" sz="700" b="1" i="0" u="none" strike="noStrike" cap="none">
                <a:solidFill>
                  <a:srgbClr val="FFFFFF"/>
                </a:solidFill>
                <a:latin typeface="Arial"/>
                <a:ea typeface="Arial"/>
                <a:cs typeface="Arial"/>
                <a:sym typeface="Arial"/>
              </a:rPr>
              <a:t>Logo</a:t>
            </a:r>
            <a:endParaRPr sz="700" b="0" i="0" u="none" strike="noStrike" cap="none">
              <a:solidFill>
                <a:srgbClr val="FFFFFF"/>
              </a:solidFill>
              <a:latin typeface="Arial"/>
              <a:ea typeface="Arial"/>
              <a:cs typeface="Arial"/>
              <a:sym typeface="Arial"/>
            </a:endParaRPr>
          </a:p>
          <a:p>
            <a:pPr marL="0" marR="0" lvl="0" indent="0" algn="l" rtl="0">
              <a:lnSpc>
                <a:spcPct val="100000"/>
              </a:lnSpc>
              <a:spcBef>
                <a:spcPts val="200"/>
              </a:spcBef>
              <a:spcAft>
                <a:spcPts val="0"/>
              </a:spcAft>
              <a:buClr>
                <a:srgbClr val="000000"/>
              </a:buClr>
              <a:buSzPts val="700"/>
              <a:buFont typeface="Arial"/>
              <a:buNone/>
            </a:pPr>
            <a:r>
              <a:rPr lang="en" sz="700">
                <a:solidFill>
                  <a:srgbClr val="FFFFFF"/>
                </a:solidFill>
              </a:rPr>
              <a:t>Flash </a:t>
            </a:r>
            <a:endParaRPr sz="700">
              <a:solidFill>
                <a:srgbClr val="FFFFFF"/>
              </a:solidFill>
            </a:endParaRPr>
          </a:p>
          <a:p>
            <a:pPr marL="0" marR="0" lvl="0" indent="0" algn="l" rtl="0">
              <a:lnSpc>
                <a:spcPct val="100000"/>
              </a:lnSpc>
              <a:spcBef>
                <a:spcPts val="200"/>
              </a:spcBef>
              <a:spcAft>
                <a:spcPts val="0"/>
              </a:spcAft>
              <a:buClr>
                <a:srgbClr val="000000"/>
              </a:buClr>
              <a:buSzPts val="700"/>
              <a:buFont typeface="Arial"/>
              <a:buNone/>
            </a:pPr>
            <a:r>
              <a:rPr lang="en" sz="700">
                <a:solidFill>
                  <a:srgbClr val="FFFFFF"/>
                </a:solidFill>
              </a:rPr>
              <a:t>DC </a:t>
            </a:r>
            <a:endParaRPr sz="700">
              <a:solidFill>
                <a:srgbClr val="FFFFFF"/>
              </a:solidFill>
            </a:endParaRPr>
          </a:p>
          <a:p>
            <a:pPr marL="0" marR="0" lvl="0" indent="0" algn="l" rtl="0">
              <a:lnSpc>
                <a:spcPct val="100000"/>
              </a:lnSpc>
              <a:spcBef>
                <a:spcPts val="200"/>
              </a:spcBef>
              <a:spcAft>
                <a:spcPts val="0"/>
              </a:spcAft>
              <a:buClr>
                <a:srgbClr val="000000"/>
              </a:buClr>
              <a:buSzPts val="700"/>
              <a:buFont typeface="Arial"/>
              <a:buNone/>
            </a:pPr>
            <a:r>
              <a:rPr lang="en" sz="700">
                <a:solidFill>
                  <a:srgbClr val="FFFFFF"/>
                </a:solidFill>
              </a:rPr>
              <a:t>Warner Bros</a:t>
            </a:r>
            <a:endParaRPr sz="700" b="0" i="0" u="none" strike="noStrike" cap="none">
              <a:solidFill>
                <a:srgbClr val="FFFFFF"/>
              </a:solidFill>
              <a:latin typeface="Arial"/>
              <a:ea typeface="Arial"/>
              <a:cs typeface="Arial"/>
              <a:sym typeface="Arial"/>
            </a:endParaRPr>
          </a:p>
        </p:txBody>
      </p:sp>
      <p:pic>
        <p:nvPicPr>
          <p:cNvPr id="274" name="Google Shape;274;p30"/>
          <p:cNvPicPr preferRelativeResize="0"/>
          <p:nvPr/>
        </p:nvPicPr>
        <p:blipFill rotWithShape="1">
          <a:blip r:embed="rId5">
            <a:alphaModFix/>
          </a:blip>
          <a:srcRect t="9722" b="9722"/>
          <a:stretch/>
        </p:blipFill>
        <p:spPr>
          <a:xfrm>
            <a:off x="3601075" y="3879150"/>
            <a:ext cx="469614" cy="378300"/>
          </a:xfrm>
          <a:prstGeom prst="rect">
            <a:avLst/>
          </a:prstGeom>
          <a:noFill/>
          <a:ln>
            <a:noFill/>
          </a:ln>
        </p:spPr>
      </p:pic>
      <p:pic>
        <p:nvPicPr>
          <p:cNvPr id="275" name="Google Shape;275;p30"/>
          <p:cNvPicPr preferRelativeResize="0"/>
          <p:nvPr/>
        </p:nvPicPr>
        <p:blipFill rotWithShape="1">
          <a:blip r:embed="rId6">
            <a:alphaModFix/>
          </a:blip>
          <a:srcRect/>
          <a:stretch/>
        </p:blipFill>
        <p:spPr>
          <a:xfrm>
            <a:off x="1923597" y="3821661"/>
            <a:ext cx="438475" cy="438475"/>
          </a:xfrm>
          <a:prstGeom prst="rect">
            <a:avLst/>
          </a:prstGeom>
          <a:noFill/>
          <a:ln>
            <a:noFill/>
          </a:ln>
        </p:spPr>
      </p:pic>
      <p:sp>
        <p:nvSpPr>
          <p:cNvPr id="276" name="Google Shape;276;p30">
            <a:hlinkClick r:id="rId7"/>
          </p:cNvPr>
          <p:cNvSpPr/>
          <p:nvPr/>
        </p:nvSpPr>
        <p:spPr>
          <a:xfrm>
            <a:off x="6773488" y="3548449"/>
            <a:ext cx="1960800" cy="1351500"/>
          </a:xfrm>
          <a:prstGeom prst="roundRect">
            <a:avLst>
              <a:gd name="adj" fmla="val 14438"/>
            </a:avLst>
          </a:prstGeom>
          <a:solidFill>
            <a:schemeClr val="lt1"/>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30"/>
          <p:cNvSpPr txBox="1"/>
          <p:nvPr/>
        </p:nvSpPr>
        <p:spPr>
          <a:xfrm>
            <a:off x="6752788" y="4276408"/>
            <a:ext cx="2002200" cy="538800"/>
          </a:xfrm>
          <a:prstGeom prst="rect">
            <a:avLst/>
          </a:prstGeom>
          <a:no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chemeClr val="dk1"/>
                </a:solidFill>
                <a:latin typeface="Calibri"/>
                <a:ea typeface="Calibri"/>
                <a:cs typeface="Calibri"/>
                <a:sym typeface="Calibri"/>
              </a:rPr>
              <a:t>Watch Ad Experience Video</a:t>
            </a:r>
            <a:endParaRPr sz="1400" b="1" i="0" u="none" strike="noStrike" cap="none">
              <a:solidFill>
                <a:schemeClr val="dk1"/>
              </a:solidFill>
              <a:latin typeface="Calibri"/>
              <a:ea typeface="Calibri"/>
              <a:cs typeface="Calibri"/>
              <a:sym typeface="Calibri"/>
            </a:endParaRPr>
          </a:p>
        </p:txBody>
      </p:sp>
      <p:pic>
        <p:nvPicPr>
          <p:cNvPr id="278" name="Google Shape;278;p30">
            <a:hlinkClick r:id="rId8"/>
          </p:cNvPr>
          <p:cNvPicPr preferRelativeResize="0"/>
          <p:nvPr/>
        </p:nvPicPr>
        <p:blipFill rotWithShape="1">
          <a:blip r:embed="rId9">
            <a:alphaModFix/>
          </a:blip>
          <a:srcRect/>
          <a:stretch/>
        </p:blipFill>
        <p:spPr>
          <a:xfrm>
            <a:off x="7432288" y="3677540"/>
            <a:ext cx="643200" cy="643219"/>
          </a:xfrm>
          <a:prstGeom prst="rect">
            <a:avLst/>
          </a:prstGeom>
          <a:noFill/>
          <a:ln>
            <a:noFill/>
          </a:ln>
        </p:spPr>
      </p:pic>
      <p:pic>
        <p:nvPicPr>
          <p:cNvPr id="279" name="Google Shape;279;p30"/>
          <p:cNvPicPr preferRelativeResize="0"/>
          <p:nvPr/>
        </p:nvPicPr>
        <p:blipFill rotWithShape="1">
          <a:blip r:embed="rId10">
            <a:alphaModFix/>
          </a:blip>
          <a:srcRect t="11330" b="11330"/>
          <a:stretch/>
        </p:blipFill>
        <p:spPr>
          <a:xfrm>
            <a:off x="382276" y="3892977"/>
            <a:ext cx="429780" cy="3323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31"/>
          <p:cNvSpPr/>
          <p:nvPr/>
        </p:nvSpPr>
        <p:spPr>
          <a:xfrm>
            <a:off x="0" y="0"/>
            <a:ext cx="9144000" cy="618000"/>
          </a:xfrm>
          <a:prstGeom prst="rect">
            <a:avLst/>
          </a:prstGeom>
          <a:solidFill>
            <a:srgbClr val="4FB3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31"/>
          <p:cNvSpPr txBox="1"/>
          <p:nvPr/>
        </p:nvSpPr>
        <p:spPr>
          <a:xfrm>
            <a:off x="-12925" y="114801"/>
            <a:ext cx="8379900" cy="378300"/>
          </a:xfrm>
          <a:prstGeom prst="rect">
            <a:avLst/>
          </a:prstGeom>
          <a:noFill/>
          <a:ln>
            <a:noFill/>
          </a:ln>
        </p:spPr>
        <p:txBody>
          <a:bodyPr spcFirstLastPara="1" wrap="square" lIns="68575" tIns="34275" rIns="68575" bIns="34275" anchor="t" anchorCtr="0">
            <a:noAutofit/>
          </a:bodyPr>
          <a:lstStyle/>
          <a:p>
            <a:pPr marL="0" lvl="0" indent="0" algn="l" rtl="0">
              <a:spcBef>
                <a:spcPts val="0"/>
              </a:spcBef>
              <a:spcAft>
                <a:spcPts val="0"/>
              </a:spcAft>
              <a:buClr>
                <a:schemeClr val="lt1"/>
              </a:buClr>
              <a:buSzPts val="2300"/>
              <a:buFont typeface="Oswald"/>
              <a:buNone/>
            </a:pPr>
            <a:r>
              <a:rPr lang="en" sz="1800" b="1">
                <a:solidFill>
                  <a:schemeClr val="lt1"/>
                </a:solidFill>
                <a:latin typeface="Oswald"/>
                <a:ea typeface="Oswald"/>
                <a:cs typeface="Oswald"/>
                <a:sym typeface="Oswald"/>
              </a:rPr>
              <a:t>NIssan x Flash: Mid-Roll Ad Creative</a:t>
            </a:r>
            <a:endParaRPr sz="1000">
              <a:solidFill>
                <a:schemeClr val="lt1"/>
              </a:solidFill>
            </a:endParaRPr>
          </a:p>
          <a:p>
            <a:pPr marL="0" lvl="0" indent="0" algn="l" rtl="0">
              <a:spcBef>
                <a:spcPts val="0"/>
              </a:spcBef>
              <a:spcAft>
                <a:spcPts val="0"/>
              </a:spcAft>
              <a:buClr>
                <a:schemeClr val="lt1"/>
              </a:buClr>
              <a:buSzPts val="2300"/>
              <a:buFont typeface="Oswald"/>
              <a:buNone/>
            </a:pPr>
            <a:endParaRPr sz="1800" b="1">
              <a:solidFill>
                <a:schemeClr val="lt1"/>
              </a:solidFill>
              <a:latin typeface="Oswald"/>
              <a:ea typeface="Oswald"/>
              <a:cs typeface="Oswald"/>
              <a:sym typeface="Oswald"/>
            </a:endParaRPr>
          </a:p>
          <a:p>
            <a:pPr marL="0" lvl="0" indent="0" algn="l" rtl="0">
              <a:spcBef>
                <a:spcPts val="0"/>
              </a:spcBef>
              <a:spcAft>
                <a:spcPts val="0"/>
              </a:spcAft>
              <a:buClr>
                <a:schemeClr val="lt1"/>
              </a:buClr>
              <a:buSzPts val="2300"/>
              <a:buFont typeface="Oswald"/>
              <a:buNone/>
            </a:pPr>
            <a:endParaRPr sz="1800" b="1">
              <a:solidFill>
                <a:schemeClr val="lt1"/>
              </a:solidFill>
              <a:latin typeface="Oswald"/>
              <a:ea typeface="Oswald"/>
              <a:cs typeface="Oswald"/>
              <a:sym typeface="Oswald"/>
            </a:endParaRPr>
          </a:p>
          <a:p>
            <a:pPr marL="0" marR="0" lvl="0" indent="0" algn="l" rtl="0">
              <a:lnSpc>
                <a:spcPct val="100000"/>
              </a:lnSpc>
              <a:spcBef>
                <a:spcPts val="0"/>
              </a:spcBef>
              <a:spcAft>
                <a:spcPts val="0"/>
              </a:spcAft>
              <a:buClr>
                <a:schemeClr val="lt1"/>
              </a:buClr>
              <a:buSzPts val="2300"/>
              <a:buFont typeface="Oswald"/>
              <a:buNone/>
            </a:pPr>
            <a:endParaRPr sz="1800" b="1">
              <a:solidFill>
                <a:schemeClr val="lt1"/>
              </a:solidFill>
              <a:latin typeface="Oswald"/>
              <a:ea typeface="Oswald"/>
              <a:cs typeface="Oswald"/>
              <a:sym typeface="Oswald"/>
            </a:endParaRPr>
          </a:p>
        </p:txBody>
      </p:sp>
      <p:sp>
        <p:nvSpPr>
          <p:cNvPr id="286" name="Google Shape;286;p31"/>
          <p:cNvSpPr txBox="1"/>
          <p:nvPr/>
        </p:nvSpPr>
        <p:spPr>
          <a:xfrm>
            <a:off x="267471" y="2864038"/>
            <a:ext cx="2724000" cy="438600"/>
          </a:xfrm>
          <a:prstGeom prst="rect">
            <a:avLst/>
          </a:prstGeom>
          <a:noFill/>
          <a:ln>
            <a:noFill/>
          </a:ln>
        </p:spPr>
        <p:txBody>
          <a:bodyPr spcFirstLastPara="1" wrap="square" lIns="68575" tIns="34275" rIns="68575" bIns="34275" anchor="t" anchorCtr="0">
            <a:spAutoFit/>
          </a:bodyPr>
          <a:lstStyle/>
          <a:p>
            <a:pPr marL="12700" marR="0" lvl="0" indent="-12700" algn="ctr" rtl="0">
              <a:lnSpc>
                <a:spcPct val="100000"/>
              </a:lnSpc>
              <a:spcBef>
                <a:spcPts val="0"/>
              </a:spcBef>
              <a:spcAft>
                <a:spcPts val="0"/>
              </a:spcAft>
              <a:buClr>
                <a:srgbClr val="000000"/>
              </a:buClr>
              <a:buSzPts val="800"/>
              <a:buFont typeface="Calibri"/>
              <a:buNone/>
            </a:pPr>
            <a:r>
              <a:rPr lang="en" sz="800" b="0" i="0" u="none" strike="noStrike" cap="none">
                <a:solidFill>
                  <a:srgbClr val="000000"/>
                </a:solidFill>
                <a:latin typeface="Calibri"/>
                <a:ea typeface="Calibri"/>
                <a:cs typeface="Calibri"/>
                <a:sym typeface="Calibri"/>
              </a:rPr>
              <a:t>Mirrors uses </a:t>
            </a:r>
            <a:r>
              <a:rPr lang="en" sz="800" b="1" i="0" u="none" strike="noStrike" cap="none">
                <a:solidFill>
                  <a:srgbClr val="000000"/>
                </a:solidFill>
                <a:latin typeface="Calibri"/>
                <a:ea typeface="Calibri"/>
                <a:cs typeface="Calibri"/>
                <a:sym typeface="Calibri"/>
              </a:rPr>
              <a:t>AI and computer vision </a:t>
            </a:r>
            <a:r>
              <a:rPr lang="en" sz="800" b="0" i="0" u="none" strike="noStrike" cap="none">
                <a:solidFill>
                  <a:srgbClr val="000000"/>
                </a:solidFill>
                <a:latin typeface="Calibri"/>
                <a:ea typeface="Calibri"/>
                <a:cs typeface="Calibri"/>
                <a:sym typeface="Calibri"/>
              </a:rPr>
              <a:t>to scan YouTube video to detect visual context triggers such as </a:t>
            </a:r>
            <a:r>
              <a:rPr lang="en" sz="800" b="1" i="0" u="none" strike="noStrike" cap="none">
                <a:solidFill>
                  <a:srgbClr val="000000"/>
                </a:solidFill>
                <a:latin typeface="Calibri"/>
                <a:ea typeface="Calibri"/>
                <a:cs typeface="Calibri"/>
                <a:sym typeface="Calibri"/>
              </a:rPr>
              <a:t>faces/emotions</a:t>
            </a:r>
            <a:r>
              <a:rPr lang="en" sz="800" b="0" i="0" u="none" strike="noStrike" cap="none">
                <a:solidFill>
                  <a:srgbClr val="000000"/>
                </a:solidFill>
                <a:latin typeface="Calibri"/>
                <a:ea typeface="Calibri"/>
                <a:cs typeface="Calibri"/>
                <a:sym typeface="Calibri"/>
              </a:rPr>
              <a:t>, </a:t>
            </a:r>
            <a:r>
              <a:rPr lang="en" sz="800" b="1" i="0" u="none" strike="noStrike" cap="none">
                <a:solidFill>
                  <a:srgbClr val="000000"/>
                </a:solidFill>
                <a:latin typeface="Calibri"/>
                <a:ea typeface="Calibri"/>
                <a:cs typeface="Calibri"/>
                <a:sym typeface="Calibri"/>
              </a:rPr>
              <a:t>logos</a:t>
            </a:r>
            <a:r>
              <a:rPr lang="en" sz="800" b="0" i="0" u="none" strike="noStrike" cap="none">
                <a:solidFill>
                  <a:srgbClr val="000000"/>
                </a:solidFill>
                <a:latin typeface="Calibri"/>
                <a:ea typeface="Calibri"/>
                <a:cs typeface="Calibri"/>
                <a:sym typeface="Calibri"/>
              </a:rPr>
              <a:t>, </a:t>
            </a:r>
            <a:r>
              <a:rPr lang="en" sz="800" b="1" i="0" u="none" strike="noStrike" cap="none">
                <a:solidFill>
                  <a:srgbClr val="000000"/>
                </a:solidFill>
                <a:latin typeface="Calibri"/>
                <a:ea typeface="Calibri"/>
                <a:cs typeface="Calibri"/>
                <a:sym typeface="Calibri"/>
              </a:rPr>
              <a:t>objects </a:t>
            </a:r>
            <a:r>
              <a:rPr lang="en" sz="800" b="0" i="0" u="none" strike="noStrike" cap="none">
                <a:solidFill>
                  <a:srgbClr val="000000"/>
                </a:solidFill>
                <a:latin typeface="Calibri"/>
                <a:ea typeface="Calibri"/>
                <a:cs typeface="Calibri"/>
                <a:sym typeface="Calibri"/>
              </a:rPr>
              <a:t>and </a:t>
            </a:r>
            <a:r>
              <a:rPr lang="en" sz="800" b="1" i="0" u="none" strike="noStrike" cap="none">
                <a:solidFill>
                  <a:srgbClr val="000000"/>
                </a:solidFill>
                <a:latin typeface="Calibri"/>
                <a:ea typeface="Calibri"/>
                <a:cs typeface="Calibri"/>
                <a:sym typeface="Calibri"/>
              </a:rPr>
              <a:t>scenes/places</a:t>
            </a:r>
            <a:r>
              <a:rPr lang="en" sz="800" b="0" i="0" u="none" strike="noStrike" cap="none">
                <a:solidFill>
                  <a:srgbClr val="000000"/>
                </a:solidFill>
                <a:latin typeface="Calibri"/>
                <a:ea typeface="Calibri"/>
                <a:cs typeface="Calibri"/>
                <a:sym typeface="Calibri"/>
              </a:rPr>
              <a:t>.</a:t>
            </a:r>
            <a:endParaRPr sz="1100" b="0" i="0" u="none" strike="noStrike" cap="none">
              <a:solidFill>
                <a:srgbClr val="000000"/>
              </a:solidFill>
              <a:latin typeface="Arial"/>
              <a:ea typeface="Arial"/>
              <a:cs typeface="Arial"/>
              <a:sym typeface="Arial"/>
            </a:endParaRPr>
          </a:p>
        </p:txBody>
      </p:sp>
      <p:sp>
        <p:nvSpPr>
          <p:cNvPr id="287" name="Google Shape;287;p31"/>
          <p:cNvSpPr txBox="1"/>
          <p:nvPr/>
        </p:nvSpPr>
        <p:spPr>
          <a:xfrm>
            <a:off x="3223669" y="2840984"/>
            <a:ext cx="2669400" cy="518700"/>
          </a:xfrm>
          <a:prstGeom prst="rect">
            <a:avLst/>
          </a:prstGeom>
          <a:noFill/>
          <a:ln>
            <a:noFill/>
          </a:ln>
        </p:spPr>
        <p:txBody>
          <a:bodyPr spcFirstLastPara="1" wrap="square" lIns="68575" tIns="34275" rIns="68575" bIns="34275" anchor="t" anchorCtr="0">
            <a:spAutoFit/>
          </a:bodyPr>
          <a:lstStyle/>
          <a:p>
            <a:pPr marL="0" marR="0" lvl="0" indent="0" algn="ctr" rtl="0">
              <a:lnSpc>
                <a:spcPct val="120000"/>
              </a:lnSpc>
              <a:spcBef>
                <a:spcPts val="0"/>
              </a:spcBef>
              <a:spcAft>
                <a:spcPts val="0"/>
              </a:spcAft>
              <a:buClr>
                <a:srgbClr val="000000"/>
              </a:buClr>
              <a:buSzPts val="800"/>
              <a:buFont typeface="Calibri"/>
              <a:buNone/>
            </a:pPr>
            <a:r>
              <a:rPr lang="en" sz="800" b="0" i="0" u="none" strike="noStrike" cap="none">
                <a:solidFill>
                  <a:srgbClr val="000000"/>
                </a:solidFill>
                <a:latin typeface="Calibri"/>
                <a:ea typeface="Calibri"/>
                <a:cs typeface="Calibri"/>
                <a:sym typeface="Calibri"/>
              </a:rPr>
              <a:t>When videos with pre-defined visual contexts are detected,</a:t>
            </a:r>
            <a:endParaRPr sz="1000" b="0" i="0" u="none" strike="noStrike" cap="none">
              <a:solidFill>
                <a:srgbClr val="000000"/>
              </a:solidFill>
              <a:latin typeface="Arial"/>
              <a:ea typeface="Arial"/>
              <a:cs typeface="Arial"/>
              <a:sym typeface="Arial"/>
            </a:endParaRPr>
          </a:p>
          <a:p>
            <a:pPr marL="0" marR="0" lvl="0" indent="0" algn="ctr" rtl="0">
              <a:lnSpc>
                <a:spcPct val="120000"/>
              </a:lnSpc>
              <a:spcBef>
                <a:spcPts val="0"/>
              </a:spcBef>
              <a:spcAft>
                <a:spcPts val="0"/>
              </a:spcAft>
              <a:buClr>
                <a:srgbClr val="000000"/>
              </a:buClr>
              <a:buSzPts val="800"/>
              <a:buFont typeface="Calibri"/>
              <a:buNone/>
            </a:pPr>
            <a:r>
              <a:rPr lang="en" sz="800" b="0" i="0" u="none" strike="noStrike" cap="none">
                <a:solidFill>
                  <a:srgbClr val="000000"/>
                </a:solidFill>
                <a:latin typeface="Calibri"/>
                <a:ea typeface="Calibri"/>
                <a:cs typeface="Calibri"/>
                <a:sym typeface="Calibri"/>
              </a:rPr>
              <a:t>Mirrors places a video ad with companion banners and CTA’s in</a:t>
            </a:r>
            <a:r>
              <a:rPr lang="en" sz="1000" b="0" i="0" u="none" strike="noStrike" cap="none">
                <a:solidFill>
                  <a:srgbClr val="000000"/>
                </a:solidFill>
                <a:latin typeface="Arial"/>
                <a:ea typeface="Arial"/>
                <a:cs typeface="Arial"/>
                <a:sym typeface="Arial"/>
              </a:rPr>
              <a:t> </a:t>
            </a:r>
            <a:r>
              <a:rPr lang="en" sz="800" b="0" i="0" u="none" strike="noStrike" cap="none">
                <a:solidFill>
                  <a:srgbClr val="000000"/>
                </a:solidFill>
                <a:latin typeface="Calibri"/>
                <a:ea typeface="Calibri"/>
                <a:cs typeface="Calibri"/>
                <a:sym typeface="Calibri"/>
              </a:rPr>
              <a:t>line with key moments.</a:t>
            </a:r>
            <a:endParaRPr sz="1200" b="0" i="0" u="none" strike="noStrike" cap="none">
              <a:solidFill>
                <a:srgbClr val="595959"/>
              </a:solidFill>
              <a:latin typeface="Calibri"/>
              <a:ea typeface="Calibri"/>
              <a:cs typeface="Calibri"/>
              <a:sym typeface="Calibri"/>
            </a:endParaRPr>
          </a:p>
        </p:txBody>
      </p:sp>
      <p:sp>
        <p:nvSpPr>
          <p:cNvPr id="288" name="Google Shape;288;p31"/>
          <p:cNvSpPr txBox="1"/>
          <p:nvPr/>
        </p:nvSpPr>
        <p:spPr>
          <a:xfrm>
            <a:off x="6238959" y="2903613"/>
            <a:ext cx="2606100" cy="3156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 sz="800" b="0" i="0" u="none" strike="noStrike" cap="none">
                <a:solidFill>
                  <a:srgbClr val="000000"/>
                </a:solidFill>
                <a:latin typeface="Calibri"/>
                <a:ea typeface="Calibri"/>
                <a:cs typeface="Calibri"/>
                <a:sym typeface="Calibri"/>
              </a:rPr>
              <a:t>Upon ad completion, the content is resumes and companion banner stays.</a:t>
            </a:r>
            <a:endParaRPr sz="1100" b="0" i="0" u="none" strike="noStrike" cap="none">
              <a:solidFill>
                <a:srgbClr val="000000"/>
              </a:solidFill>
              <a:latin typeface="Arial"/>
              <a:ea typeface="Arial"/>
              <a:cs typeface="Arial"/>
              <a:sym typeface="Arial"/>
            </a:endParaRPr>
          </a:p>
        </p:txBody>
      </p:sp>
      <p:sp>
        <p:nvSpPr>
          <p:cNvPr id="289" name="Google Shape;289;p31"/>
          <p:cNvSpPr txBox="1"/>
          <p:nvPr/>
        </p:nvSpPr>
        <p:spPr>
          <a:xfrm>
            <a:off x="3223669" y="952673"/>
            <a:ext cx="2669400" cy="354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Deliver Ads in Contextual Moments</a:t>
            </a:r>
            <a:endParaRPr sz="1100" b="1" i="0" u="none" strike="noStrike" cap="none">
              <a:solidFill>
                <a:srgbClr val="000000"/>
              </a:solidFill>
              <a:latin typeface="Arial"/>
              <a:ea typeface="Arial"/>
              <a:cs typeface="Arial"/>
              <a:sym typeface="Arial"/>
            </a:endParaRPr>
          </a:p>
        </p:txBody>
      </p:sp>
      <p:sp>
        <p:nvSpPr>
          <p:cNvPr id="290" name="Google Shape;290;p31"/>
          <p:cNvSpPr txBox="1"/>
          <p:nvPr/>
        </p:nvSpPr>
        <p:spPr>
          <a:xfrm>
            <a:off x="6042009" y="952673"/>
            <a:ext cx="3000000" cy="354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Resume Content</a:t>
            </a:r>
            <a:endParaRPr sz="1400" b="0" i="0" u="none" strike="noStrike" cap="none">
              <a:solidFill>
                <a:srgbClr val="000000"/>
              </a:solidFill>
              <a:latin typeface="Arial"/>
              <a:ea typeface="Arial"/>
              <a:cs typeface="Arial"/>
              <a:sym typeface="Arial"/>
            </a:endParaRPr>
          </a:p>
        </p:txBody>
      </p:sp>
      <p:sp>
        <p:nvSpPr>
          <p:cNvPr id="291" name="Google Shape;291;p31"/>
          <p:cNvSpPr txBox="1"/>
          <p:nvPr/>
        </p:nvSpPr>
        <p:spPr>
          <a:xfrm>
            <a:off x="34821" y="952673"/>
            <a:ext cx="2884500" cy="354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Detect Triggers and Discover Content</a:t>
            </a:r>
            <a:endParaRPr sz="1100" b="1" i="0" u="none" strike="noStrike" cap="none">
              <a:solidFill>
                <a:srgbClr val="000000"/>
              </a:solidFill>
              <a:latin typeface="Arial"/>
              <a:ea typeface="Arial"/>
              <a:cs typeface="Arial"/>
              <a:sym typeface="Arial"/>
            </a:endParaRPr>
          </a:p>
        </p:txBody>
      </p:sp>
      <p:grpSp>
        <p:nvGrpSpPr>
          <p:cNvPr id="292" name="Google Shape;292;p31"/>
          <p:cNvGrpSpPr/>
          <p:nvPr/>
        </p:nvGrpSpPr>
        <p:grpSpPr>
          <a:xfrm>
            <a:off x="1268277" y="618031"/>
            <a:ext cx="265188" cy="354000"/>
            <a:chOff x="1376883" y="618031"/>
            <a:chExt cx="265188" cy="354000"/>
          </a:xfrm>
        </p:grpSpPr>
        <p:sp>
          <p:nvSpPr>
            <p:cNvPr id="293" name="Google Shape;293;p31"/>
            <p:cNvSpPr/>
            <p:nvPr/>
          </p:nvSpPr>
          <p:spPr>
            <a:xfrm>
              <a:off x="1391271" y="668650"/>
              <a:ext cx="250800" cy="250800"/>
            </a:xfrm>
            <a:prstGeom prst="ellipse">
              <a:avLst/>
            </a:prstGeom>
            <a:solidFill>
              <a:srgbClr val="4FB39F"/>
            </a:solidFill>
            <a:ln w="9525" cap="flat" cmpd="sng">
              <a:solidFill>
                <a:srgbClr val="46A18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31"/>
            <p:cNvSpPr txBox="1"/>
            <p:nvPr/>
          </p:nvSpPr>
          <p:spPr>
            <a:xfrm>
              <a:off x="1376883" y="618031"/>
              <a:ext cx="250800" cy="354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1</a:t>
              </a:r>
              <a:endParaRPr sz="600" b="1" i="0" u="none" strike="noStrike" cap="none">
                <a:solidFill>
                  <a:schemeClr val="lt1"/>
                </a:solidFill>
                <a:latin typeface="Arial"/>
                <a:ea typeface="Arial"/>
                <a:cs typeface="Arial"/>
                <a:sym typeface="Arial"/>
              </a:endParaRPr>
            </a:p>
          </p:txBody>
        </p:sp>
      </p:grpSp>
      <p:sp>
        <p:nvSpPr>
          <p:cNvPr id="295" name="Google Shape;295;p31"/>
          <p:cNvSpPr/>
          <p:nvPr/>
        </p:nvSpPr>
        <p:spPr>
          <a:xfrm>
            <a:off x="0" y="3358727"/>
            <a:ext cx="9144000" cy="1782000"/>
          </a:xfrm>
          <a:prstGeom prst="rect">
            <a:avLst/>
          </a:prstGeom>
          <a:solidFill>
            <a:srgbClr val="162035"/>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96" name="Google Shape;296;p31"/>
          <p:cNvSpPr txBox="1"/>
          <p:nvPr/>
        </p:nvSpPr>
        <p:spPr>
          <a:xfrm>
            <a:off x="4053409" y="4258834"/>
            <a:ext cx="1271400" cy="2463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200"/>
              </a:spcBef>
              <a:spcAft>
                <a:spcPts val="0"/>
              </a:spcAft>
              <a:buClr>
                <a:schemeClr val="dk1"/>
              </a:buClr>
              <a:buSzPts val="1100"/>
              <a:buFont typeface="Arial"/>
              <a:buNone/>
            </a:pPr>
            <a:endParaRPr sz="700" b="0" i="0" u="none" strike="noStrike" cap="none">
              <a:solidFill>
                <a:srgbClr val="FFFFFF"/>
              </a:solidFill>
              <a:latin typeface="Arial"/>
              <a:ea typeface="Arial"/>
              <a:cs typeface="Arial"/>
              <a:sym typeface="Arial"/>
            </a:endParaRPr>
          </a:p>
        </p:txBody>
      </p:sp>
      <p:grpSp>
        <p:nvGrpSpPr>
          <p:cNvPr id="297" name="Google Shape;297;p31"/>
          <p:cNvGrpSpPr/>
          <p:nvPr/>
        </p:nvGrpSpPr>
        <p:grpSpPr>
          <a:xfrm>
            <a:off x="4425775" y="618031"/>
            <a:ext cx="265188" cy="354000"/>
            <a:chOff x="1376883" y="618031"/>
            <a:chExt cx="265188" cy="354000"/>
          </a:xfrm>
        </p:grpSpPr>
        <p:sp>
          <p:nvSpPr>
            <p:cNvPr id="298" name="Google Shape;298;p31"/>
            <p:cNvSpPr/>
            <p:nvPr/>
          </p:nvSpPr>
          <p:spPr>
            <a:xfrm>
              <a:off x="1391271" y="668650"/>
              <a:ext cx="250800" cy="250800"/>
            </a:xfrm>
            <a:prstGeom prst="ellipse">
              <a:avLst/>
            </a:prstGeom>
            <a:solidFill>
              <a:srgbClr val="4FB39F"/>
            </a:solidFill>
            <a:ln w="9525" cap="flat" cmpd="sng">
              <a:solidFill>
                <a:srgbClr val="46A18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31"/>
            <p:cNvSpPr txBox="1"/>
            <p:nvPr/>
          </p:nvSpPr>
          <p:spPr>
            <a:xfrm>
              <a:off x="1376883" y="618031"/>
              <a:ext cx="250800" cy="354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2</a:t>
              </a:r>
              <a:endParaRPr sz="600" b="1" i="0" u="none" strike="noStrike" cap="none">
                <a:solidFill>
                  <a:schemeClr val="lt1"/>
                </a:solidFill>
                <a:latin typeface="Arial"/>
                <a:ea typeface="Arial"/>
                <a:cs typeface="Arial"/>
                <a:sym typeface="Arial"/>
              </a:endParaRPr>
            </a:p>
          </p:txBody>
        </p:sp>
      </p:grpSp>
      <p:grpSp>
        <p:nvGrpSpPr>
          <p:cNvPr id="300" name="Google Shape;300;p31"/>
          <p:cNvGrpSpPr/>
          <p:nvPr/>
        </p:nvGrpSpPr>
        <p:grpSpPr>
          <a:xfrm>
            <a:off x="7409416" y="618031"/>
            <a:ext cx="265188" cy="354000"/>
            <a:chOff x="1376883" y="618031"/>
            <a:chExt cx="265188" cy="354000"/>
          </a:xfrm>
        </p:grpSpPr>
        <p:sp>
          <p:nvSpPr>
            <p:cNvPr id="301" name="Google Shape;301;p31"/>
            <p:cNvSpPr/>
            <p:nvPr/>
          </p:nvSpPr>
          <p:spPr>
            <a:xfrm>
              <a:off x="1391271" y="668650"/>
              <a:ext cx="250800" cy="250800"/>
            </a:xfrm>
            <a:prstGeom prst="ellipse">
              <a:avLst/>
            </a:prstGeom>
            <a:solidFill>
              <a:srgbClr val="4FB39F"/>
            </a:solidFill>
            <a:ln w="9525" cap="flat" cmpd="sng">
              <a:solidFill>
                <a:srgbClr val="46A18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31"/>
            <p:cNvSpPr txBox="1"/>
            <p:nvPr/>
          </p:nvSpPr>
          <p:spPr>
            <a:xfrm>
              <a:off x="1376883" y="618031"/>
              <a:ext cx="250800" cy="354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3</a:t>
              </a:r>
              <a:endParaRPr sz="600" b="1" i="0" u="none" strike="noStrike" cap="none">
                <a:solidFill>
                  <a:schemeClr val="lt1"/>
                </a:solidFill>
                <a:latin typeface="Arial"/>
                <a:ea typeface="Arial"/>
                <a:cs typeface="Arial"/>
                <a:sym typeface="Arial"/>
              </a:endParaRPr>
            </a:p>
          </p:txBody>
        </p:sp>
      </p:grpSp>
      <p:pic>
        <p:nvPicPr>
          <p:cNvPr id="303" name="Google Shape;303;p31"/>
          <p:cNvPicPr preferRelativeResize="0"/>
          <p:nvPr/>
        </p:nvPicPr>
        <p:blipFill rotWithShape="1">
          <a:blip r:embed="rId3">
            <a:alphaModFix/>
          </a:blip>
          <a:srcRect l="1550" r="1550"/>
          <a:stretch/>
        </p:blipFill>
        <p:spPr>
          <a:xfrm>
            <a:off x="113275" y="1290487"/>
            <a:ext cx="2866150" cy="1477573"/>
          </a:xfrm>
          <a:prstGeom prst="rect">
            <a:avLst/>
          </a:prstGeom>
          <a:noFill/>
          <a:ln>
            <a:noFill/>
          </a:ln>
        </p:spPr>
      </p:pic>
      <p:pic>
        <p:nvPicPr>
          <p:cNvPr id="304" name="Google Shape;304;p31"/>
          <p:cNvPicPr preferRelativeResize="0"/>
          <p:nvPr/>
        </p:nvPicPr>
        <p:blipFill rotWithShape="1">
          <a:blip r:embed="rId4">
            <a:alphaModFix/>
          </a:blip>
          <a:srcRect l="1867" r="1867"/>
          <a:stretch/>
        </p:blipFill>
        <p:spPr>
          <a:xfrm>
            <a:off x="6233925" y="1286301"/>
            <a:ext cx="2841998" cy="1477575"/>
          </a:xfrm>
          <a:prstGeom prst="rect">
            <a:avLst/>
          </a:prstGeom>
          <a:noFill/>
          <a:ln>
            <a:noFill/>
          </a:ln>
        </p:spPr>
      </p:pic>
      <p:pic>
        <p:nvPicPr>
          <p:cNvPr id="305" name="Google Shape;305;p31"/>
          <p:cNvPicPr preferRelativeResize="0"/>
          <p:nvPr/>
        </p:nvPicPr>
        <p:blipFill rotWithShape="1">
          <a:blip r:embed="rId5">
            <a:alphaModFix/>
          </a:blip>
          <a:srcRect l="3540" r="3540"/>
          <a:stretch/>
        </p:blipFill>
        <p:spPr>
          <a:xfrm>
            <a:off x="3129350" y="1286300"/>
            <a:ext cx="2894547" cy="1477574"/>
          </a:xfrm>
          <a:prstGeom prst="rect">
            <a:avLst/>
          </a:prstGeom>
          <a:noFill/>
          <a:ln>
            <a:noFill/>
          </a:ln>
        </p:spPr>
      </p:pic>
      <p:sp>
        <p:nvSpPr>
          <p:cNvPr id="306" name="Google Shape;306;p31"/>
          <p:cNvSpPr txBox="1"/>
          <p:nvPr/>
        </p:nvSpPr>
        <p:spPr>
          <a:xfrm>
            <a:off x="97458" y="3440558"/>
            <a:ext cx="2562000" cy="317100"/>
          </a:xfrm>
          <a:prstGeom prst="rect">
            <a:avLst/>
          </a:prstGeom>
          <a:noFill/>
          <a:ln>
            <a:noFill/>
          </a:ln>
        </p:spPr>
        <p:txBody>
          <a:bodyPr spcFirstLastPara="1" wrap="square" lIns="0" tIns="9050" rIns="0" bIns="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FFFFFF"/>
                </a:solidFill>
                <a:latin typeface="Arial"/>
                <a:ea typeface="Arial"/>
                <a:cs typeface="Arial"/>
                <a:sym typeface="Arial"/>
              </a:rPr>
              <a:t>PROPOSED VISUAL TRIGGERS</a:t>
            </a:r>
            <a:endParaRPr sz="11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1D1C1D"/>
              </a:buClr>
              <a:buSzPts val="900"/>
              <a:buFont typeface="Calibri"/>
              <a:buNone/>
            </a:pPr>
            <a:r>
              <a:rPr lang="en" sz="900" b="0" i="1" u="none" strike="noStrike" cap="none">
                <a:solidFill>
                  <a:srgbClr val="FFFFFF"/>
                </a:solidFill>
                <a:latin typeface="Calibri"/>
                <a:ea typeface="Calibri"/>
                <a:cs typeface="Calibri"/>
                <a:sym typeface="Calibri"/>
              </a:rPr>
              <a:t>defining the exact moment you want to trigger your ad</a:t>
            </a:r>
            <a:endParaRPr sz="900" b="0" i="0" u="none" strike="noStrike" cap="none">
              <a:solidFill>
                <a:srgbClr val="FFFFFF"/>
              </a:solidFill>
              <a:latin typeface="Calibri"/>
              <a:ea typeface="Calibri"/>
              <a:cs typeface="Calibri"/>
              <a:sym typeface="Calibri"/>
            </a:endParaRPr>
          </a:p>
        </p:txBody>
      </p:sp>
      <p:sp>
        <p:nvSpPr>
          <p:cNvPr id="307" name="Google Shape;307;p31"/>
          <p:cNvSpPr txBox="1"/>
          <p:nvPr/>
        </p:nvSpPr>
        <p:spPr>
          <a:xfrm>
            <a:off x="318417" y="4367808"/>
            <a:ext cx="1271400" cy="569400"/>
          </a:xfrm>
          <a:prstGeom prst="rect">
            <a:avLst/>
          </a:prstGeom>
          <a:noFill/>
          <a:ln>
            <a:noFill/>
          </a:ln>
        </p:spPr>
        <p:txBody>
          <a:bodyPr spcFirstLastPara="1" wrap="square" lIns="68575" tIns="68575" rIns="68575" bIns="68575" anchor="t" anchorCtr="0">
            <a:spAutoFit/>
          </a:bodyPr>
          <a:lstStyle/>
          <a:p>
            <a:pPr marL="12700" marR="0" lvl="0" indent="0" algn="l" rtl="0">
              <a:lnSpc>
                <a:spcPct val="100000"/>
              </a:lnSpc>
              <a:spcBef>
                <a:spcPts val="0"/>
              </a:spcBef>
              <a:spcAft>
                <a:spcPts val="0"/>
              </a:spcAft>
              <a:buClr>
                <a:srgbClr val="000000"/>
              </a:buClr>
              <a:buSzPts val="800"/>
              <a:buFont typeface="Arial"/>
              <a:buNone/>
            </a:pPr>
            <a:r>
              <a:rPr lang="en" sz="700" b="1" i="0" u="none" strike="noStrike" cap="none">
                <a:solidFill>
                  <a:srgbClr val="FFFFFF"/>
                </a:solidFill>
                <a:latin typeface="Arial"/>
                <a:ea typeface="Arial"/>
                <a:cs typeface="Arial"/>
                <a:sym typeface="Arial"/>
              </a:rPr>
              <a:t>Faces</a:t>
            </a:r>
            <a:endParaRPr sz="7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 sz="700">
                <a:solidFill>
                  <a:srgbClr val="FFFFFF"/>
                </a:solidFill>
              </a:rPr>
              <a:t>Ben Affleck</a:t>
            </a:r>
            <a:endParaRPr sz="700">
              <a:solidFill>
                <a:srgbClr val="FFFFFF"/>
              </a:solidFill>
            </a:endParaRPr>
          </a:p>
          <a:p>
            <a:pPr marL="0" marR="0" lvl="0" indent="0" algn="l" rtl="0">
              <a:lnSpc>
                <a:spcPct val="100000"/>
              </a:lnSpc>
              <a:spcBef>
                <a:spcPts val="0"/>
              </a:spcBef>
              <a:spcAft>
                <a:spcPts val="0"/>
              </a:spcAft>
              <a:buClr>
                <a:schemeClr val="dk1"/>
              </a:buClr>
              <a:buSzPts val="1100"/>
              <a:buFont typeface="Arial"/>
              <a:buNone/>
            </a:pPr>
            <a:r>
              <a:rPr lang="en" sz="700">
                <a:solidFill>
                  <a:srgbClr val="FFFFFF"/>
                </a:solidFill>
              </a:rPr>
              <a:t>Grant Gustin </a:t>
            </a:r>
            <a:endParaRPr sz="700">
              <a:solidFill>
                <a:srgbClr val="FFFFFF"/>
              </a:solidFill>
            </a:endParaRPr>
          </a:p>
          <a:p>
            <a:pPr marL="0" marR="0" lvl="0" indent="0" algn="l" rtl="0">
              <a:lnSpc>
                <a:spcPct val="100000"/>
              </a:lnSpc>
              <a:spcBef>
                <a:spcPts val="0"/>
              </a:spcBef>
              <a:spcAft>
                <a:spcPts val="0"/>
              </a:spcAft>
              <a:buClr>
                <a:schemeClr val="dk1"/>
              </a:buClr>
              <a:buSzPts val="1100"/>
              <a:buFont typeface="Arial"/>
              <a:buNone/>
            </a:pPr>
            <a:r>
              <a:rPr lang="en" sz="700">
                <a:solidFill>
                  <a:srgbClr val="FFFFFF"/>
                </a:solidFill>
              </a:rPr>
              <a:t>Sasha Calle</a:t>
            </a:r>
            <a:endParaRPr sz="700" b="0" i="0" u="none" strike="noStrike" cap="none">
              <a:solidFill>
                <a:srgbClr val="FFFFFF"/>
              </a:solidFill>
              <a:latin typeface="Arial"/>
              <a:ea typeface="Arial"/>
              <a:cs typeface="Arial"/>
              <a:sym typeface="Arial"/>
            </a:endParaRPr>
          </a:p>
        </p:txBody>
      </p:sp>
      <p:sp>
        <p:nvSpPr>
          <p:cNvPr id="308" name="Google Shape;308;p31"/>
          <p:cNvSpPr txBox="1"/>
          <p:nvPr/>
        </p:nvSpPr>
        <p:spPr>
          <a:xfrm>
            <a:off x="3585024" y="4285025"/>
            <a:ext cx="1190700" cy="872100"/>
          </a:xfrm>
          <a:prstGeom prst="rect">
            <a:avLst/>
          </a:prstGeom>
          <a:noFill/>
          <a:ln>
            <a:noFill/>
          </a:ln>
        </p:spPr>
        <p:txBody>
          <a:bodyPr spcFirstLastPara="1" wrap="square" lIns="68575" tIns="68575" rIns="68575" bIns="68575" anchor="t" anchorCtr="0">
            <a:noAutofit/>
          </a:bodyPr>
          <a:lstStyle/>
          <a:p>
            <a:pPr marL="12700" marR="0" lvl="0" indent="0" algn="l" rtl="0">
              <a:lnSpc>
                <a:spcPct val="100000"/>
              </a:lnSpc>
              <a:spcBef>
                <a:spcPts val="0"/>
              </a:spcBef>
              <a:spcAft>
                <a:spcPts val="0"/>
              </a:spcAft>
              <a:buClr>
                <a:srgbClr val="000000"/>
              </a:buClr>
              <a:buSzPts val="900"/>
              <a:buFont typeface="Arial"/>
              <a:buNone/>
            </a:pPr>
            <a:r>
              <a:rPr lang="en" sz="700" b="1">
                <a:solidFill>
                  <a:srgbClr val="FFFFFF"/>
                </a:solidFill>
              </a:rPr>
              <a:t>Actions/ Scene</a:t>
            </a:r>
            <a:endParaRPr sz="700" b="0" i="0" u="none" strike="noStrike" cap="none">
              <a:solidFill>
                <a:schemeClr val="lt1"/>
              </a:solidFill>
              <a:latin typeface="Arial"/>
              <a:ea typeface="Arial"/>
              <a:cs typeface="Arial"/>
              <a:sym typeface="Arial"/>
            </a:endParaRPr>
          </a:p>
          <a:p>
            <a:pPr marL="0" marR="0" lvl="0" indent="0" algn="l" rtl="0">
              <a:lnSpc>
                <a:spcPct val="100000"/>
              </a:lnSpc>
              <a:spcBef>
                <a:spcPts val="200"/>
              </a:spcBef>
              <a:spcAft>
                <a:spcPts val="0"/>
              </a:spcAft>
              <a:buClr>
                <a:schemeClr val="dk1"/>
              </a:buClr>
              <a:buSzPts val="1100"/>
              <a:buFont typeface="Arial"/>
              <a:buNone/>
            </a:pPr>
            <a:r>
              <a:rPr lang="en" sz="700">
                <a:solidFill>
                  <a:schemeClr val="lt1"/>
                </a:solidFill>
              </a:rPr>
              <a:t>Car chase </a:t>
            </a:r>
            <a:endParaRPr sz="700">
              <a:solidFill>
                <a:schemeClr val="lt1"/>
              </a:solidFill>
            </a:endParaRPr>
          </a:p>
          <a:p>
            <a:pPr marL="0" marR="0" lvl="0" indent="0" algn="l" rtl="0">
              <a:lnSpc>
                <a:spcPct val="100000"/>
              </a:lnSpc>
              <a:spcBef>
                <a:spcPts val="200"/>
              </a:spcBef>
              <a:spcAft>
                <a:spcPts val="0"/>
              </a:spcAft>
              <a:buClr>
                <a:schemeClr val="dk1"/>
              </a:buClr>
              <a:buSzPts val="1100"/>
              <a:buFont typeface="Arial"/>
              <a:buNone/>
            </a:pPr>
            <a:r>
              <a:rPr lang="en" sz="700">
                <a:solidFill>
                  <a:schemeClr val="lt1"/>
                </a:solidFill>
              </a:rPr>
              <a:t>Superheroes entry in movie </a:t>
            </a:r>
            <a:endParaRPr sz="700">
              <a:solidFill>
                <a:schemeClr val="lt1"/>
              </a:solidFill>
            </a:endParaRPr>
          </a:p>
          <a:p>
            <a:pPr marL="0" marR="0" lvl="0" indent="0" algn="l" rtl="0">
              <a:lnSpc>
                <a:spcPct val="100000"/>
              </a:lnSpc>
              <a:spcBef>
                <a:spcPts val="200"/>
              </a:spcBef>
              <a:spcAft>
                <a:spcPts val="0"/>
              </a:spcAft>
              <a:buClr>
                <a:schemeClr val="dk1"/>
              </a:buClr>
              <a:buSzPts val="1100"/>
              <a:buFont typeface="Arial"/>
              <a:buNone/>
            </a:pPr>
            <a:r>
              <a:rPr lang="en" sz="700">
                <a:solidFill>
                  <a:schemeClr val="lt1"/>
                </a:solidFill>
              </a:rPr>
              <a:t>Flash running</a:t>
            </a:r>
            <a:endParaRPr sz="700" b="0" i="0" u="none" strike="noStrike" cap="none">
              <a:solidFill>
                <a:schemeClr val="lt1"/>
              </a:solidFill>
              <a:latin typeface="Arial"/>
              <a:ea typeface="Arial"/>
              <a:cs typeface="Arial"/>
              <a:sym typeface="Arial"/>
            </a:endParaRPr>
          </a:p>
        </p:txBody>
      </p:sp>
      <p:sp>
        <p:nvSpPr>
          <p:cNvPr id="309" name="Google Shape;309;p31"/>
          <p:cNvSpPr txBox="1"/>
          <p:nvPr/>
        </p:nvSpPr>
        <p:spPr>
          <a:xfrm>
            <a:off x="1926613" y="4297775"/>
            <a:ext cx="1911600" cy="846600"/>
          </a:xfrm>
          <a:prstGeom prst="rect">
            <a:avLst/>
          </a:prstGeom>
          <a:noFill/>
          <a:ln>
            <a:noFill/>
          </a:ln>
        </p:spPr>
        <p:txBody>
          <a:bodyPr spcFirstLastPara="1" wrap="square" lIns="68575" tIns="68575" rIns="68575" bIns="68575" anchor="t" anchorCtr="0">
            <a:noAutofit/>
          </a:bodyPr>
          <a:lstStyle/>
          <a:p>
            <a:pPr marL="12700" marR="0" lvl="0" indent="0" algn="l" rtl="0">
              <a:lnSpc>
                <a:spcPct val="100000"/>
              </a:lnSpc>
              <a:spcBef>
                <a:spcPts val="0"/>
              </a:spcBef>
              <a:spcAft>
                <a:spcPts val="0"/>
              </a:spcAft>
              <a:buClr>
                <a:srgbClr val="000000"/>
              </a:buClr>
              <a:buSzPts val="800"/>
              <a:buFont typeface="Arial"/>
              <a:buNone/>
            </a:pPr>
            <a:r>
              <a:rPr lang="en" sz="700" b="1" i="0" u="none" strike="noStrike" cap="none">
                <a:solidFill>
                  <a:srgbClr val="FFFFFF"/>
                </a:solidFill>
                <a:latin typeface="Arial"/>
                <a:ea typeface="Arial"/>
                <a:cs typeface="Arial"/>
                <a:sym typeface="Arial"/>
              </a:rPr>
              <a:t>Logo</a:t>
            </a:r>
            <a:endParaRPr sz="700" b="0" i="0" u="none" strike="noStrike" cap="none">
              <a:solidFill>
                <a:srgbClr val="FFFFFF"/>
              </a:solidFill>
              <a:latin typeface="Arial"/>
              <a:ea typeface="Arial"/>
              <a:cs typeface="Arial"/>
              <a:sym typeface="Arial"/>
            </a:endParaRPr>
          </a:p>
          <a:p>
            <a:pPr marL="0" marR="0" lvl="0" indent="0" algn="l" rtl="0">
              <a:lnSpc>
                <a:spcPct val="100000"/>
              </a:lnSpc>
              <a:spcBef>
                <a:spcPts val="200"/>
              </a:spcBef>
              <a:spcAft>
                <a:spcPts val="0"/>
              </a:spcAft>
              <a:buClr>
                <a:srgbClr val="000000"/>
              </a:buClr>
              <a:buSzPts val="700"/>
              <a:buFont typeface="Arial"/>
              <a:buNone/>
            </a:pPr>
            <a:r>
              <a:rPr lang="en" sz="700">
                <a:solidFill>
                  <a:srgbClr val="FFFFFF"/>
                </a:solidFill>
              </a:rPr>
              <a:t>Flash </a:t>
            </a:r>
            <a:endParaRPr sz="700">
              <a:solidFill>
                <a:srgbClr val="FFFFFF"/>
              </a:solidFill>
            </a:endParaRPr>
          </a:p>
          <a:p>
            <a:pPr marL="0" marR="0" lvl="0" indent="0" algn="l" rtl="0">
              <a:lnSpc>
                <a:spcPct val="100000"/>
              </a:lnSpc>
              <a:spcBef>
                <a:spcPts val="200"/>
              </a:spcBef>
              <a:spcAft>
                <a:spcPts val="0"/>
              </a:spcAft>
              <a:buClr>
                <a:srgbClr val="000000"/>
              </a:buClr>
              <a:buSzPts val="700"/>
              <a:buFont typeface="Arial"/>
              <a:buNone/>
            </a:pPr>
            <a:r>
              <a:rPr lang="en" sz="700">
                <a:solidFill>
                  <a:srgbClr val="FFFFFF"/>
                </a:solidFill>
              </a:rPr>
              <a:t>DC </a:t>
            </a:r>
            <a:endParaRPr sz="700">
              <a:solidFill>
                <a:srgbClr val="FFFFFF"/>
              </a:solidFill>
            </a:endParaRPr>
          </a:p>
          <a:p>
            <a:pPr marL="0" marR="0" lvl="0" indent="0" algn="l" rtl="0">
              <a:lnSpc>
                <a:spcPct val="100000"/>
              </a:lnSpc>
              <a:spcBef>
                <a:spcPts val="200"/>
              </a:spcBef>
              <a:spcAft>
                <a:spcPts val="0"/>
              </a:spcAft>
              <a:buClr>
                <a:srgbClr val="000000"/>
              </a:buClr>
              <a:buSzPts val="700"/>
              <a:buFont typeface="Arial"/>
              <a:buNone/>
            </a:pPr>
            <a:r>
              <a:rPr lang="en" sz="700">
                <a:solidFill>
                  <a:srgbClr val="FFFFFF"/>
                </a:solidFill>
              </a:rPr>
              <a:t>Warner Bros</a:t>
            </a:r>
            <a:endParaRPr sz="700" b="0" i="0" u="none" strike="noStrike" cap="none">
              <a:solidFill>
                <a:srgbClr val="FFFFFF"/>
              </a:solidFill>
              <a:latin typeface="Arial"/>
              <a:ea typeface="Arial"/>
              <a:cs typeface="Arial"/>
              <a:sym typeface="Arial"/>
            </a:endParaRPr>
          </a:p>
        </p:txBody>
      </p:sp>
      <p:pic>
        <p:nvPicPr>
          <p:cNvPr id="310" name="Google Shape;310;p31"/>
          <p:cNvPicPr preferRelativeResize="0"/>
          <p:nvPr/>
        </p:nvPicPr>
        <p:blipFill rotWithShape="1">
          <a:blip r:embed="rId6">
            <a:alphaModFix/>
          </a:blip>
          <a:srcRect t="9722" b="9722"/>
          <a:stretch/>
        </p:blipFill>
        <p:spPr>
          <a:xfrm>
            <a:off x="3601075" y="3879150"/>
            <a:ext cx="469614" cy="378300"/>
          </a:xfrm>
          <a:prstGeom prst="rect">
            <a:avLst/>
          </a:prstGeom>
          <a:noFill/>
          <a:ln>
            <a:noFill/>
          </a:ln>
        </p:spPr>
      </p:pic>
      <p:pic>
        <p:nvPicPr>
          <p:cNvPr id="311" name="Google Shape;311;p31"/>
          <p:cNvPicPr preferRelativeResize="0"/>
          <p:nvPr/>
        </p:nvPicPr>
        <p:blipFill rotWithShape="1">
          <a:blip r:embed="rId7">
            <a:alphaModFix/>
          </a:blip>
          <a:srcRect/>
          <a:stretch/>
        </p:blipFill>
        <p:spPr>
          <a:xfrm>
            <a:off x="1923597" y="3821661"/>
            <a:ext cx="438475" cy="438475"/>
          </a:xfrm>
          <a:prstGeom prst="rect">
            <a:avLst/>
          </a:prstGeom>
          <a:noFill/>
          <a:ln>
            <a:noFill/>
          </a:ln>
        </p:spPr>
      </p:pic>
      <p:sp>
        <p:nvSpPr>
          <p:cNvPr id="312" name="Google Shape;312;p31">
            <a:hlinkClick r:id="rId8"/>
          </p:cNvPr>
          <p:cNvSpPr/>
          <p:nvPr/>
        </p:nvSpPr>
        <p:spPr>
          <a:xfrm>
            <a:off x="6773488" y="3548449"/>
            <a:ext cx="1960800" cy="1351500"/>
          </a:xfrm>
          <a:prstGeom prst="roundRect">
            <a:avLst>
              <a:gd name="adj" fmla="val 14438"/>
            </a:avLst>
          </a:prstGeom>
          <a:solidFill>
            <a:schemeClr val="lt1"/>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31"/>
          <p:cNvSpPr txBox="1"/>
          <p:nvPr/>
        </p:nvSpPr>
        <p:spPr>
          <a:xfrm>
            <a:off x="6752788" y="4276408"/>
            <a:ext cx="2002200" cy="538800"/>
          </a:xfrm>
          <a:prstGeom prst="rect">
            <a:avLst/>
          </a:prstGeom>
          <a:no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chemeClr val="dk1"/>
                </a:solidFill>
                <a:latin typeface="Calibri"/>
                <a:ea typeface="Calibri"/>
                <a:cs typeface="Calibri"/>
                <a:sym typeface="Calibri"/>
              </a:rPr>
              <a:t>Watch Ad Experience Video</a:t>
            </a:r>
            <a:endParaRPr sz="1400" b="1" i="0" u="none" strike="noStrike" cap="none">
              <a:solidFill>
                <a:schemeClr val="dk1"/>
              </a:solidFill>
              <a:latin typeface="Calibri"/>
              <a:ea typeface="Calibri"/>
              <a:cs typeface="Calibri"/>
              <a:sym typeface="Calibri"/>
            </a:endParaRPr>
          </a:p>
        </p:txBody>
      </p:sp>
      <p:pic>
        <p:nvPicPr>
          <p:cNvPr id="314" name="Google Shape;314;p31">
            <a:hlinkClick r:id="rId9"/>
          </p:cNvPr>
          <p:cNvPicPr preferRelativeResize="0"/>
          <p:nvPr/>
        </p:nvPicPr>
        <p:blipFill rotWithShape="1">
          <a:blip r:embed="rId10">
            <a:alphaModFix/>
          </a:blip>
          <a:srcRect/>
          <a:stretch/>
        </p:blipFill>
        <p:spPr>
          <a:xfrm>
            <a:off x="7432288" y="3677540"/>
            <a:ext cx="643200" cy="643219"/>
          </a:xfrm>
          <a:prstGeom prst="rect">
            <a:avLst/>
          </a:prstGeom>
          <a:noFill/>
          <a:ln>
            <a:noFill/>
          </a:ln>
        </p:spPr>
      </p:pic>
      <p:pic>
        <p:nvPicPr>
          <p:cNvPr id="315" name="Google Shape;315;p31"/>
          <p:cNvPicPr preferRelativeResize="0"/>
          <p:nvPr/>
        </p:nvPicPr>
        <p:blipFill rotWithShape="1">
          <a:blip r:embed="rId11">
            <a:alphaModFix/>
          </a:blip>
          <a:srcRect t="11330" b="11330"/>
          <a:stretch/>
        </p:blipFill>
        <p:spPr>
          <a:xfrm>
            <a:off x="382276" y="3892977"/>
            <a:ext cx="429780" cy="33239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32"/>
          <p:cNvPicPr preferRelativeResize="0"/>
          <p:nvPr/>
        </p:nvPicPr>
        <p:blipFill rotWithShape="1">
          <a:blip r:embed="rId3">
            <a:alphaModFix/>
          </a:blip>
          <a:srcRect/>
          <a:stretch/>
        </p:blipFill>
        <p:spPr>
          <a:xfrm>
            <a:off x="5103625" y="1315350"/>
            <a:ext cx="730600" cy="730600"/>
          </a:xfrm>
          <a:prstGeom prst="rect">
            <a:avLst/>
          </a:prstGeom>
          <a:noFill/>
          <a:ln>
            <a:noFill/>
          </a:ln>
        </p:spPr>
      </p:pic>
      <p:sp>
        <p:nvSpPr>
          <p:cNvPr id="321" name="Google Shape;321;p32"/>
          <p:cNvSpPr/>
          <p:nvPr/>
        </p:nvSpPr>
        <p:spPr>
          <a:xfrm>
            <a:off x="0" y="453475"/>
            <a:ext cx="2669400" cy="4613700"/>
          </a:xfrm>
          <a:prstGeom prst="rect">
            <a:avLst/>
          </a:prstGeom>
          <a:solidFill>
            <a:srgbClr val="EAF8F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32"/>
          <p:cNvSpPr/>
          <p:nvPr/>
        </p:nvSpPr>
        <p:spPr>
          <a:xfrm>
            <a:off x="0" y="0"/>
            <a:ext cx="9144000" cy="525900"/>
          </a:xfrm>
          <a:prstGeom prst="rect">
            <a:avLst/>
          </a:prstGeom>
          <a:solidFill>
            <a:srgbClr val="4FB3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32"/>
          <p:cNvSpPr txBox="1"/>
          <p:nvPr/>
        </p:nvSpPr>
        <p:spPr>
          <a:xfrm>
            <a:off x="131625" y="98050"/>
            <a:ext cx="6893700" cy="3462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2060"/>
              </a:buClr>
              <a:buSzPts val="2400"/>
              <a:buFont typeface="Arial"/>
              <a:buNone/>
            </a:pPr>
            <a:r>
              <a:rPr lang="en" sz="1800" b="0" i="0" u="none" strike="noStrike" cap="none">
                <a:solidFill>
                  <a:schemeClr val="lt1"/>
                </a:solidFill>
                <a:latin typeface="Oswald SemiBold"/>
                <a:ea typeface="Oswald SemiBold"/>
                <a:cs typeface="Oswald SemiBold"/>
                <a:sym typeface="Oswald SemiBold"/>
              </a:rPr>
              <a:t>Visual Context Triggers You Can Target = Brand Suitability + Engagement</a:t>
            </a:r>
            <a:endParaRPr sz="1800" b="0" i="0" u="none" strike="noStrike" cap="none">
              <a:solidFill>
                <a:schemeClr val="lt1"/>
              </a:solidFill>
              <a:latin typeface="Oswald SemiBold"/>
              <a:ea typeface="Oswald SemiBold"/>
              <a:cs typeface="Oswald SemiBold"/>
              <a:sym typeface="Oswald SemiBold"/>
            </a:endParaRPr>
          </a:p>
        </p:txBody>
      </p:sp>
      <p:grpSp>
        <p:nvGrpSpPr>
          <p:cNvPr id="324" name="Google Shape;324;p32"/>
          <p:cNvGrpSpPr/>
          <p:nvPr/>
        </p:nvGrpSpPr>
        <p:grpSpPr>
          <a:xfrm>
            <a:off x="2735917" y="1010854"/>
            <a:ext cx="6255530" cy="1888078"/>
            <a:chOff x="3684194" y="1435593"/>
            <a:chExt cx="8340706" cy="2517437"/>
          </a:xfrm>
        </p:grpSpPr>
        <p:grpSp>
          <p:nvGrpSpPr>
            <p:cNvPr id="325" name="Google Shape;325;p32"/>
            <p:cNvGrpSpPr/>
            <p:nvPr/>
          </p:nvGrpSpPr>
          <p:grpSpPr>
            <a:xfrm>
              <a:off x="7927254" y="1435593"/>
              <a:ext cx="1962924" cy="2517436"/>
              <a:chOff x="7990890" y="1673894"/>
              <a:chExt cx="1991401" cy="2344200"/>
            </a:xfrm>
          </p:grpSpPr>
          <p:sp>
            <p:nvSpPr>
              <p:cNvPr id="326" name="Google Shape;326;p32"/>
              <p:cNvSpPr/>
              <p:nvPr/>
            </p:nvSpPr>
            <p:spPr>
              <a:xfrm>
                <a:off x="7992991" y="1673894"/>
                <a:ext cx="1989300" cy="2344200"/>
              </a:xfrm>
              <a:prstGeom prst="roundRect">
                <a:avLst>
                  <a:gd name="adj" fmla="val 16667"/>
                </a:avLst>
              </a:prstGeom>
              <a:solidFill>
                <a:schemeClr val="lt1"/>
              </a:solidFill>
              <a:ln w="12700" cap="flat" cmpd="sng">
                <a:solidFill>
                  <a:srgbClr val="E2F2E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p:txBody>
          </p:sp>
          <p:grpSp>
            <p:nvGrpSpPr>
              <p:cNvPr id="327" name="Google Shape;327;p32"/>
              <p:cNvGrpSpPr/>
              <p:nvPr/>
            </p:nvGrpSpPr>
            <p:grpSpPr>
              <a:xfrm>
                <a:off x="7990890" y="1780989"/>
                <a:ext cx="1978800" cy="2015985"/>
                <a:chOff x="7945170" y="1780989"/>
                <a:chExt cx="1978800" cy="2015985"/>
              </a:xfrm>
            </p:grpSpPr>
            <p:pic>
              <p:nvPicPr>
                <p:cNvPr id="328" name="Google Shape;328;p32" descr="Human head with hearts, emotions icon concept flat style - Download Free  Vectors, Clipart Graphics &amp; Vector Art"/>
                <p:cNvPicPr preferRelativeResize="0"/>
                <p:nvPr/>
              </p:nvPicPr>
              <p:blipFill rotWithShape="1">
                <a:blip r:embed="rId4">
                  <a:alphaModFix/>
                </a:blip>
                <a:srcRect/>
                <a:stretch/>
              </p:blipFill>
              <p:spPr>
                <a:xfrm>
                  <a:off x="8504563" y="1780989"/>
                  <a:ext cx="825600" cy="825600"/>
                </a:xfrm>
                <a:prstGeom prst="ellipse">
                  <a:avLst/>
                </a:prstGeom>
                <a:noFill/>
                <a:ln>
                  <a:noFill/>
                </a:ln>
              </p:spPr>
            </p:pic>
            <p:sp>
              <p:nvSpPr>
                <p:cNvPr id="329" name="Google Shape;329;p32"/>
                <p:cNvSpPr txBox="1"/>
                <p:nvPr/>
              </p:nvSpPr>
              <p:spPr>
                <a:xfrm>
                  <a:off x="8285614" y="2614196"/>
                  <a:ext cx="1424100" cy="3534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2060"/>
                      </a:solidFill>
                      <a:latin typeface="Arial"/>
                      <a:ea typeface="Arial"/>
                      <a:cs typeface="Arial"/>
                      <a:sym typeface="Arial"/>
                    </a:rPr>
                    <a:t>Emotions</a:t>
                  </a:r>
                  <a:r>
                    <a:rPr lang="en" sz="1400" b="0" i="0" u="none" strike="noStrike" cap="none">
                      <a:solidFill>
                        <a:srgbClr val="151E40"/>
                      </a:solidFill>
                      <a:latin typeface="Calibri"/>
                      <a:ea typeface="Calibri"/>
                      <a:cs typeface="Calibri"/>
                      <a:sym typeface="Calibri"/>
                    </a:rPr>
                    <a:t> </a:t>
                  </a:r>
                  <a:endParaRPr sz="1100" b="0" i="0" u="none" strike="noStrike" cap="none">
                    <a:solidFill>
                      <a:srgbClr val="000000"/>
                    </a:solidFill>
                    <a:latin typeface="Arial"/>
                    <a:ea typeface="Arial"/>
                    <a:cs typeface="Arial"/>
                    <a:sym typeface="Arial"/>
                  </a:endParaRPr>
                </a:p>
              </p:txBody>
            </p:sp>
            <p:sp>
              <p:nvSpPr>
                <p:cNvPr id="330" name="Google Shape;330;p32"/>
                <p:cNvSpPr txBox="1"/>
                <p:nvPr/>
              </p:nvSpPr>
              <p:spPr>
                <a:xfrm>
                  <a:off x="7945170" y="2946474"/>
                  <a:ext cx="1978800" cy="850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 sz="800" b="0" i="0" u="none" strike="noStrike" cap="none">
                      <a:solidFill>
                        <a:srgbClr val="002060"/>
                      </a:solidFill>
                      <a:latin typeface="Arial"/>
                      <a:ea typeface="Arial"/>
                      <a:cs typeface="Arial"/>
                      <a:sym typeface="Arial"/>
                    </a:rPr>
                    <a:t>Let your ad-placements hit the right measure on the emotional scale. Target videos featuring desired emotions.</a:t>
                  </a:r>
                  <a:endParaRPr sz="800" b="0" i="0" u="none" strike="noStrike" cap="none">
                    <a:solidFill>
                      <a:srgbClr val="002060"/>
                    </a:solidFill>
                    <a:latin typeface="Arial"/>
                    <a:ea typeface="Arial"/>
                    <a:cs typeface="Arial"/>
                    <a:sym typeface="Arial"/>
                  </a:endParaRPr>
                </a:p>
              </p:txBody>
            </p:sp>
          </p:grpSp>
        </p:grpSp>
        <p:grpSp>
          <p:nvGrpSpPr>
            <p:cNvPr id="331" name="Google Shape;331;p32"/>
            <p:cNvGrpSpPr/>
            <p:nvPr/>
          </p:nvGrpSpPr>
          <p:grpSpPr>
            <a:xfrm>
              <a:off x="10051331" y="1435593"/>
              <a:ext cx="1973569" cy="2517436"/>
              <a:chOff x="10112414" y="1661757"/>
              <a:chExt cx="2002200" cy="2344200"/>
            </a:xfrm>
          </p:grpSpPr>
          <p:sp>
            <p:nvSpPr>
              <p:cNvPr id="332" name="Google Shape;332;p32"/>
              <p:cNvSpPr/>
              <p:nvPr/>
            </p:nvSpPr>
            <p:spPr>
              <a:xfrm>
                <a:off x="10125138" y="1661757"/>
                <a:ext cx="1989300" cy="2344200"/>
              </a:xfrm>
              <a:prstGeom prst="roundRect">
                <a:avLst>
                  <a:gd name="adj" fmla="val 16667"/>
                </a:avLst>
              </a:prstGeom>
              <a:solidFill>
                <a:schemeClr val="lt1"/>
              </a:solidFill>
              <a:ln w="12700" cap="flat" cmpd="sng">
                <a:solidFill>
                  <a:srgbClr val="E2F2E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p:txBody>
          </p:sp>
          <p:grpSp>
            <p:nvGrpSpPr>
              <p:cNvPr id="333" name="Google Shape;333;p32"/>
              <p:cNvGrpSpPr/>
              <p:nvPr/>
            </p:nvGrpSpPr>
            <p:grpSpPr>
              <a:xfrm>
                <a:off x="10112414" y="1684731"/>
                <a:ext cx="2002200" cy="2095213"/>
                <a:chOff x="10039262" y="1684731"/>
                <a:chExt cx="2002200" cy="2095213"/>
              </a:xfrm>
            </p:grpSpPr>
            <p:pic>
              <p:nvPicPr>
                <p:cNvPr id="334" name="Google Shape;334;p32" descr="Audio Ads | Serve your audio ad on Soundcloud and Spotify"/>
                <p:cNvPicPr preferRelativeResize="0"/>
                <p:nvPr/>
              </p:nvPicPr>
              <p:blipFill rotWithShape="1">
                <a:blip r:embed="rId5">
                  <a:alphaModFix/>
                </a:blip>
                <a:srcRect/>
                <a:stretch/>
              </p:blipFill>
              <p:spPr>
                <a:xfrm>
                  <a:off x="10432439" y="1684731"/>
                  <a:ext cx="1135383" cy="1135383"/>
                </a:xfrm>
                <a:prstGeom prst="rect">
                  <a:avLst/>
                </a:prstGeom>
                <a:noFill/>
                <a:ln>
                  <a:noFill/>
                </a:ln>
              </p:spPr>
            </p:pic>
            <p:sp>
              <p:nvSpPr>
                <p:cNvPr id="335" name="Google Shape;335;p32"/>
                <p:cNvSpPr txBox="1"/>
                <p:nvPr/>
              </p:nvSpPr>
              <p:spPr>
                <a:xfrm>
                  <a:off x="10152277" y="2929444"/>
                  <a:ext cx="1827600" cy="850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 sz="800" b="0" i="0" u="none" strike="noStrike" cap="none">
                      <a:solidFill>
                        <a:srgbClr val="002060"/>
                      </a:solidFill>
                      <a:latin typeface="Arial"/>
                      <a:ea typeface="Arial"/>
                      <a:cs typeface="Arial"/>
                      <a:sym typeface="Arial"/>
                    </a:rPr>
                    <a:t>Sentiment &amp; contextual analysis of audio transcribes to further enrich the contextual profile of a video. </a:t>
                  </a:r>
                  <a:endParaRPr sz="1100" b="0" i="0" u="none" strike="noStrike" cap="none">
                    <a:solidFill>
                      <a:srgbClr val="000000"/>
                    </a:solidFill>
                    <a:latin typeface="Arial"/>
                    <a:ea typeface="Arial"/>
                    <a:cs typeface="Arial"/>
                    <a:sym typeface="Arial"/>
                  </a:endParaRPr>
                </a:p>
              </p:txBody>
            </p:sp>
            <p:sp>
              <p:nvSpPr>
                <p:cNvPr id="336" name="Google Shape;336;p32"/>
                <p:cNvSpPr txBox="1"/>
                <p:nvPr/>
              </p:nvSpPr>
              <p:spPr>
                <a:xfrm>
                  <a:off x="10039262" y="2604739"/>
                  <a:ext cx="2002200" cy="3534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002060"/>
                      </a:solidFill>
                      <a:latin typeface="Arial"/>
                      <a:ea typeface="Arial"/>
                      <a:cs typeface="Arial"/>
                      <a:sym typeface="Arial"/>
                    </a:rPr>
                    <a:t>Audio</a:t>
                  </a:r>
                  <a:endParaRPr sz="1100" b="0" i="0" u="none" strike="noStrike" cap="none">
                    <a:solidFill>
                      <a:srgbClr val="000000"/>
                    </a:solidFill>
                    <a:latin typeface="Arial"/>
                    <a:ea typeface="Arial"/>
                    <a:cs typeface="Arial"/>
                    <a:sym typeface="Arial"/>
                  </a:endParaRPr>
                </a:p>
              </p:txBody>
            </p:sp>
          </p:grpSp>
        </p:grpSp>
        <p:grpSp>
          <p:nvGrpSpPr>
            <p:cNvPr id="337" name="Google Shape;337;p32"/>
            <p:cNvGrpSpPr/>
            <p:nvPr/>
          </p:nvGrpSpPr>
          <p:grpSpPr>
            <a:xfrm>
              <a:off x="3684194" y="1435594"/>
              <a:ext cx="1960853" cy="2517436"/>
              <a:chOff x="3782525" y="1661759"/>
              <a:chExt cx="1989300" cy="2344200"/>
            </a:xfrm>
          </p:grpSpPr>
          <p:sp>
            <p:nvSpPr>
              <p:cNvPr id="338" name="Google Shape;338;p32"/>
              <p:cNvSpPr/>
              <p:nvPr/>
            </p:nvSpPr>
            <p:spPr>
              <a:xfrm>
                <a:off x="3782525" y="1661759"/>
                <a:ext cx="1989300" cy="2344200"/>
              </a:xfrm>
              <a:prstGeom prst="roundRect">
                <a:avLst>
                  <a:gd name="adj" fmla="val 16667"/>
                </a:avLst>
              </a:prstGeom>
              <a:solidFill>
                <a:schemeClr val="lt1"/>
              </a:solidFill>
              <a:ln w="12700" cap="flat" cmpd="sng">
                <a:solidFill>
                  <a:srgbClr val="E2F2E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p:txBody>
          </p:sp>
          <p:grpSp>
            <p:nvGrpSpPr>
              <p:cNvPr id="339" name="Google Shape;339;p32"/>
              <p:cNvGrpSpPr/>
              <p:nvPr/>
            </p:nvGrpSpPr>
            <p:grpSpPr>
              <a:xfrm>
                <a:off x="3782525" y="2657128"/>
                <a:ext cx="1978800" cy="1165391"/>
                <a:chOff x="3793158" y="2657128"/>
                <a:chExt cx="1978800" cy="1165391"/>
              </a:xfrm>
            </p:grpSpPr>
            <p:sp>
              <p:nvSpPr>
                <p:cNvPr id="340" name="Google Shape;340;p32"/>
                <p:cNvSpPr txBox="1"/>
                <p:nvPr/>
              </p:nvSpPr>
              <p:spPr>
                <a:xfrm>
                  <a:off x="3793158" y="2972019"/>
                  <a:ext cx="1978800" cy="850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 sz="800" b="0" i="0" u="none" strike="noStrike" cap="none">
                      <a:solidFill>
                        <a:srgbClr val="002060"/>
                      </a:solidFill>
                      <a:latin typeface="Arial"/>
                      <a:ea typeface="Arial"/>
                      <a:cs typeface="Arial"/>
                      <a:sym typeface="Arial"/>
                    </a:rPr>
                    <a:t>Detects celebrities influencers and more to help you tap/extend the full potential of your celebrity brand endorsement. </a:t>
                  </a:r>
                  <a:endParaRPr sz="1100" b="0" i="0" u="none" strike="noStrike" cap="none">
                    <a:solidFill>
                      <a:srgbClr val="000000"/>
                    </a:solidFill>
                    <a:latin typeface="Arial"/>
                    <a:ea typeface="Arial"/>
                    <a:cs typeface="Arial"/>
                    <a:sym typeface="Arial"/>
                  </a:endParaRPr>
                </a:p>
              </p:txBody>
            </p:sp>
            <p:sp>
              <p:nvSpPr>
                <p:cNvPr id="341" name="Google Shape;341;p32"/>
                <p:cNvSpPr txBox="1"/>
                <p:nvPr/>
              </p:nvSpPr>
              <p:spPr>
                <a:xfrm>
                  <a:off x="4395480" y="2657128"/>
                  <a:ext cx="936600" cy="3534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2060"/>
                      </a:solidFill>
                      <a:latin typeface="Arial"/>
                      <a:ea typeface="Arial"/>
                      <a:cs typeface="Arial"/>
                      <a:sym typeface="Arial"/>
                    </a:rPr>
                    <a:t>Faces</a:t>
                  </a:r>
                  <a:endParaRPr sz="1100" b="0" i="0" u="none" strike="noStrike" cap="none">
                    <a:solidFill>
                      <a:srgbClr val="000000"/>
                    </a:solidFill>
                    <a:latin typeface="Arial"/>
                    <a:ea typeface="Arial"/>
                    <a:cs typeface="Arial"/>
                    <a:sym typeface="Arial"/>
                  </a:endParaRPr>
                </a:p>
              </p:txBody>
            </p:sp>
          </p:grpSp>
        </p:grpSp>
        <p:grpSp>
          <p:nvGrpSpPr>
            <p:cNvPr id="342" name="Google Shape;342;p32"/>
            <p:cNvGrpSpPr/>
            <p:nvPr/>
          </p:nvGrpSpPr>
          <p:grpSpPr>
            <a:xfrm>
              <a:off x="5805715" y="1435593"/>
              <a:ext cx="1960853" cy="2517436"/>
              <a:chOff x="5891741" y="1686142"/>
              <a:chExt cx="1989300" cy="2344200"/>
            </a:xfrm>
          </p:grpSpPr>
          <p:sp>
            <p:nvSpPr>
              <p:cNvPr id="343" name="Google Shape;343;p32"/>
              <p:cNvSpPr/>
              <p:nvPr/>
            </p:nvSpPr>
            <p:spPr>
              <a:xfrm>
                <a:off x="5891741" y="1686142"/>
                <a:ext cx="1989300" cy="2344200"/>
              </a:xfrm>
              <a:prstGeom prst="roundRect">
                <a:avLst>
                  <a:gd name="adj" fmla="val 16667"/>
                </a:avLst>
              </a:prstGeom>
              <a:solidFill>
                <a:schemeClr val="lt1"/>
              </a:solidFill>
              <a:ln w="12700" cap="flat" cmpd="sng">
                <a:solidFill>
                  <a:srgbClr val="E2F2E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p:txBody>
          </p:sp>
          <p:grpSp>
            <p:nvGrpSpPr>
              <p:cNvPr id="344" name="Google Shape;344;p32"/>
              <p:cNvGrpSpPr/>
              <p:nvPr/>
            </p:nvGrpSpPr>
            <p:grpSpPr>
              <a:xfrm>
                <a:off x="5922336" y="2631181"/>
                <a:ext cx="1953300" cy="1038337"/>
                <a:chOff x="5876616" y="2631181"/>
                <a:chExt cx="1953300" cy="1038337"/>
              </a:xfrm>
            </p:grpSpPr>
            <p:sp>
              <p:nvSpPr>
                <p:cNvPr id="345" name="Google Shape;345;p32"/>
                <p:cNvSpPr txBox="1"/>
                <p:nvPr/>
              </p:nvSpPr>
              <p:spPr>
                <a:xfrm>
                  <a:off x="6429023" y="2631181"/>
                  <a:ext cx="825600" cy="3534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2060"/>
                      </a:solidFill>
                      <a:latin typeface="Arial"/>
                      <a:ea typeface="Arial"/>
                      <a:cs typeface="Arial"/>
                      <a:sym typeface="Arial"/>
                    </a:rPr>
                    <a:t>Logo</a:t>
                  </a:r>
                  <a:endParaRPr sz="1100" b="0" i="0" u="none" strike="noStrike" cap="none">
                    <a:solidFill>
                      <a:srgbClr val="000000"/>
                    </a:solidFill>
                    <a:latin typeface="Arial"/>
                    <a:ea typeface="Arial"/>
                    <a:cs typeface="Arial"/>
                    <a:sym typeface="Arial"/>
                  </a:endParaRPr>
                </a:p>
              </p:txBody>
            </p:sp>
            <p:sp>
              <p:nvSpPr>
                <p:cNvPr id="346" name="Google Shape;346;p32"/>
                <p:cNvSpPr txBox="1"/>
                <p:nvPr/>
              </p:nvSpPr>
              <p:spPr>
                <a:xfrm>
                  <a:off x="5876616" y="2972018"/>
                  <a:ext cx="1953300" cy="697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 sz="800" b="0" i="0" u="none" strike="noStrike" cap="none">
                      <a:solidFill>
                        <a:srgbClr val="002060"/>
                      </a:solidFill>
                      <a:latin typeface="Arial"/>
                      <a:ea typeface="Arial"/>
                      <a:cs typeface="Arial"/>
                      <a:sym typeface="Arial"/>
                    </a:rPr>
                    <a:t>Increase the visibility of your own trademark or capture competitor’s screen time  wit Mirrors logo detection. </a:t>
                  </a:r>
                  <a:endParaRPr sz="1100" b="0" i="0" u="none" strike="noStrike" cap="none">
                    <a:solidFill>
                      <a:srgbClr val="000000"/>
                    </a:solidFill>
                    <a:latin typeface="Arial"/>
                    <a:ea typeface="Arial"/>
                    <a:cs typeface="Arial"/>
                    <a:sym typeface="Arial"/>
                  </a:endParaRPr>
                </a:p>
              </p:txBody>
            </p:sp>
          </p:grpSp>
        </p:grpSp>
      </p:grpSp>
      <p:grpSp>
        <p:nvGrpSpPr>
          <p:cNvPr id="347" name="Google Shape;347;p32"/>
          <p:cNvGrpSpPr/>
          <p:nvPr/>
        </p:nvGrpSpPr>
        <p:grpSpPr>
          <a:xfrm>
            <a:off x="3248476" y="3130563"/>
            <a:ext cx="4994425" cy="1613662"/>
            <a:chOff x="4432426" y="4182504"/>
            <a:chExt cx="6659234" cy="2176800"/>
          </a:xfrm>
        </p:grpSpPr>
        <p:sp>
          <p:nvSpPr>
            <p:cNvPr id="348" name="Google Shape;348;p32"/>
            <p:cNvSpPr/>
            <p:nvPr/>
          </p:nvSpPr>
          <p:spPr>
            <a:xfrm>
              <a:off x="4432426" y="4182504"/>
              <a:ext cx="6659100" cy="2176800"/>
            </a:xfrm>
            <a:prstGeom prst="roundRect">
              <a:avLst>
                <a:gd name="adj" fmla="val 16667"/>
              </a:avLst>
            </a:prstGeom>
            <a:solidFill>
              <a:schemeClr val="lt1"/>
            </a:solidFill>
            <a:ln w="12700" cap="flat" cmpd="sng">
              <a:solidFill>
                <a:srgbClr val="E2F2E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p:txBody>
        </p:sp>
        <p:grpSp>
          <p:nvGrpSpPr>
            <p:cNvPr id="349" name="Google Shape;349;p32"/>
            <p:cNvGrpSpPr/>
            <p:nvPr/>
          </p:nvGrpSpPr>
          <p:grpSpPr>
            <a:xfrm>
              <a:off x="4639250" y="4394144"/>
              <a:ext cx="6452410" cy="1857942"/>
              <a:chOff x="4478278" y="4247840"/>
              <a:chExt cx="6452410" cy="1857942"/>
            </a:xfrm>
          </p:grpSpPr>
          <p:grpSp>
            <p:nvGrpSpPr>
              <p:cNvPr id="350" name="Google Shape;350;p32"/>
              <p:cNvGrpSpPr/>
              <p:nvPr/>
            </p:nvGrpSpPr>
            <p:grpSpPr>
              <a:xfrm>
                <a:off x="4478278" y="4892868"/>
                <a:ext cx="2155726" cy="1200340"/>
                <a:chOff x="4167976" y="5000410"/>
                <a:chExt cx="2187000" cy="1117739"/>
              </a:xfrm>
            </p:grpSpPr>
            <p:sp>
              <p:nvSpPr>
                <p:cNvPr id="351" name="Google Shape;351;p32"/>
                <p:cNvSpPr txBox="1"/>
                <p:nvPr/>
              </p:nvSpPr>
              <p:spPr>
                <a:xfrm>
                  <a:off x="4793400" y="5000410"/>
                  <a:ext cx="1134900" cy="357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2060"/>
                      </a:solidFill>
                      <a:latin typeface="Arial"/>
                      <a:ea typeface="Arial"/>
                      <a:cs typeface="Arial"/>
                      <a:sym typeface="Arial"/>
                    </a:rPr>
                    <a:t>Object</a:t>
                  </a:r>
                  <a:endParaRPr sz="1100" b="0" i="0" u="none" strike="noStrike" cap="none">
                    <a:solidFill>
                      <a:srgbClr val="000000"/>
                    </a:solidFill>
                    <a:latin typeface="Arial"/>
                    <a:ea typeface="Arial"/>
                    <a:cs typeface="Arial"/>
                    <a:sym typeface="Arial"/>
                  </a:endParaRPr>
                </a:p>
              </p:txBody>
            </p:sp>
            <p:sp>
              <p:nvSpPr>
                <p:cNvPr id="352" name="Google Shape;352;p32"/>
                <p:cNvSpPr txBox="1"/>
                <p:nvPr/>
              </p:nvSpPr>
              <p:spPr>
                <a:xfrm>
                  <a:off x="4167976" y="5412549"/>
                  <a:ext cx="2187000" cy="7056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 sz="800" b="0" i="0" u="none" strike="noStrike" cap="none">
                      <a:solidFill>
                        <a:schemeClr val="dk1"/>
                      </a:solidFill>
                      <a:latin typeface="Arial"/>
                      <a:ea typeface="Arial"/>
                      <a:cs typeface="Arial"/>
                      <a:sym typeface="Arial"/>
                    </a:rPr>
                    <a:t> </a:t>
                  </a:r>
                  <a:r>
                    <a:rPr lang="en" sz="800" b="0" i="0" u="none" strike="noStrike" cap="none">
                      <a:solidFill>
                        <a:srgbClr val="002060"/>
                      </a:solidFill>
                      <a:latin typeface="Arial"/>
                      <a:ea typeface="Arial"/>
                      <a:cs typeface="Arial"/>
                      <a:sym typeface="Arial"/>
                    </a:rPr>
                    <a:t>Identifies thousands of objects of all sizes to help you serve contextually rich ads synced with allied product categories.</a:t>
                  </a:r>
                  <a:endParaRPr sz="1100" b="0" i="0" u="none" strike="noStrike" cap="none">
                    <a:solidFill>
                      <a:srgbClr val="000000"/>
                    </a:solidFill>
                    <a:latin typeface="Arial"/>
                    <a:ea typeface="Arial"/>
                    <a:cs typeface="Arial"/>
                    <a:sym typeface="Arial"/>
                  </a:endParaRPr>
                </a:p>
              </p:txBody>
            </p:sp>
          </p:grpSp>
          <p:grpSp>
            <p:nvGrpSpPr>
              <p:cNvPr id="353" name="Google Shape;353;p32"/>
              <p:cNvGrpSpPr/>
              <p:nvPr/>
            </p:nvGrpSpPr>
            <p:grpSpPr>
              <a:xfrm>
                <a:off x="8913804" y="4247840"/>
                <a:ext cx="2016884" cy="1857942"/>
                <a:chOff x="9508256" y="4388061"/>
                <a:chExt cx="2046144" cy="1730088"/>
              </a:xfrm>
            </p:grpSpPr>
            <p:sp>
              <p:nvSpPr>
                <p:cNvPr id="354" name="Google Shape;354;p32"/>
                <p:cNvSpPr txBox="1"/>
                <p:nvPr/>
              </p:nvSpPr>
              <p:spPr>
                <a:xfrm>
                  <a:off x="9649700" y="4998342"/>
                  <a:ext cx="1904700" cy="357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2060"/>
                      </a:solidFill>
                      <a:latin typeface="Arial"/>
                      <a:ea typeface="Arial"/>
                      <a:cs typeface="Arial"/>
                      <a:sym typeface="Arial"/>
                    </a:rPr>
                    <a:t>On-screen text  </a:t>
                  </a:r>
                  <a:endParaRPr sz="1100" b="0" i="0" u="none" strike="noStrike" cap="none">
                    <a:solidFill>
                      <a:srgbClr val="000000"/>
                    </a:solidFill>
                    <a:latin typeface="Arial"/>
                    <a:ea typeface="Arial"/>
                    <a:cs typeface="Arial"/>
                    <a:sym typeface="Arial"/>
                  </a:endParaRPr>
                </a:p>
              </p:txBody>
            </p:sp>
            <p:pic>
              <p:nvPicPr>
                <p:cNvPr id="355" name="Google Shape;355;p32" descr="Document Icon #337789 - Free Icons Library"/>
                <p:cNvPicPr preferRelativeResize="0"/>
                <p:nvPr/>
              </p:nvPicPr>
              <p:blipFill rotWithShape="1">
                <a:blip r:embed="rId6">
                  <a:alphaModFix/>
                </a:blip>
                <a:srcRect/>
                <a:stretch/>
              </p:blipFill>
              <p:spPr>
                <a:xfrm>
                  <a:off x="10196400" y="4388061"/>
                  <a:ext cx="633563" cy="633563"/>
                </a:xfrm>
                <a:prstGeom prst="rect">
                  <a:avLst/>
                </a:prstGeom>
                <a:noFill/>
                <a:ln>
                  <a:noFill/>
                </a:ln>
              </p:spPr>
            </p:pic>
            <p:sp>
              <p:nvSpPr>
                <p:cNvPr id="356" name="Google Shape;356;p32"/>
                <p:cNvSpPr txBox="1"/>
                <p:nvPr/>
              </p:nvSpPr>
              <p:spPr>
                <a:xfrm>
                  <a:off x="9508256" y="5412549"/>
                  <a:ext cx="1836900" cy="7056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 sz="800" b="0" i="0" u="none" strike="noStrike" cap="none">
                      <a:solidFill>
                        <a:srgbClr val="002060"/>
                      </a:solidFill>
                      <a:latin typeface="Arial"/>
                      <a:ea typeface="Arial"/>
                      <a:cs typeface="Arial"/>
                      <a:sym typeface="Arial"/>
                    </a:rPr>
                    <a:t>Detects on-screen text that helps in providing  more in-depth contextual intelligence. </a:t>
                  </a:r>
                  <a:endParaRPr sz="1100" b="0" i="0" u="none" strike="noStrike" cap="none">
                    <a:solidFill>
                      <a:srgbClr val="000000"/>
                    </a:solidFill>
                    <a:latin typeface="Arial"/>
                    <a:ea typeface="Arial"/>
                    <a:cs typeface="Arial"/>
                    <a:sym typeface="Arial"/>
                  </a:endParaRPr>
                </a:p>
              </p:txBody>
            </p:sp>
          </p:grpSp>
          <p:grpSp>
            <p:nvGrpSpPr>
              <p:cNvPr id="357" name="Google Shape;357;p32"/>
              <p:cNvGrpSpPr/>
              <p:nvPr/>
            </p:nvGrpSpPr>
            <p:grpSpPr>
              <a:xfrm>
                <a:off x="6721058" y="4892871"/>
                <a:ext cx="2193514" cy="1202570"/>
                <a:chOff x="6789241" y="4998333"/>
                <a:chExt cx="2225336" cy="1119816"/>
              </a:xfrm>
            </p:grpSpPr>
            <p:sp>
              <p:nvSpPr>
                <p:cNvPr id="358" name="Google Shape;358;p32"/>
                <p:cNvSpPr txBox="1"/>
                <p:nvPr/>
              </p:nvSpPr>
              <p:spPr>
                <a:xfrm>
                  <a:off x="6827577" y="4998333"/>
                  <a:ext cx="2187000" cy="357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2060"/>
                      </a:solidFill>
                      <a:latin typeface="Arial"/>
                      <a:ea typeface="Arial"/>
                      <a:cs typeface="Arial"/>
                      <a:sym typeface="Arial"/>
                    </a:rPr>
                    <a:t>Scenes &amp; Places</a:t>
                  </a:r>
                  <a:endParaRPr sz="1100" b="0" i="0" u="none" strike="noStrike" cap="none">
                    <a:solidFill>
                      <a:srgbClr val="000000"/>
                    </a:solidFill>
                    <a:latin typeface="Arial"/>
                    <a:ea typeface="Arial"/>
                    <a:cs typeface="Arial"/>
                    <a:sym typeface="Arial"/>
                  </a:endParaRPr>
                </a:p>
              </p:txBody>
            </p:sp>
            <p:sp>
              <p:nvSpPr>
                <p:cNvPr id="359" name="Google Shape;359;p32"/>
                <p:cNvSpPr txBox="1"/>
                <p:nvPr/>
              </p:nvSpPr>
              <p:spPr>
                <a:xfrm>
                  <a:off x="6789241" y="5412549"/>
                  <a:ext cx="2154900" cy="7056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 sz="800" b="0" i="0" u="none" strike="noStrike" cap="none">
                      <a:solidFill>
                        <a:srgbClr val="002060"/>
                      </a:solidFill>
                      <a:latin typeface="Arial"/>
                      <a:ea typeface="Arial"/>
                      <a:cs typeface="Arial"/>
                      <a:sym typeface="Arial"/>
                    </a:rPr>
                    <a:t>Detects popular landmarks and background settings. Align your communication to places and scenes featured in a video.</a:t>
                  </a:r>
                  <a:endParaRPr sz="500" b="0" i="0" u="none" strike="noStrike" cap="none">
                    <a:solidFill>
                      <a:srgbClr val="002060"/>
                    </a:solidFill>
                    <a:latin typeface="Arial"/>
                    <a:ea typeface="Arial"/>
                    <a:cs typeface="Arial"/>
                    <a:sym typeface="Arial"/>
                  </a:endParaRPr>
                </a:p>
              </p:txBody>
            </p:sp>
          </p:grpSp>
        </p:grpSp>
      </p:grpSp>
      <p:pic>
        <p:nvPicPr>
          <p:cNvPr id="360" name="Google Shape;360;p32"/>
          <p:cNvPicPr preferRelativeResize="0"/>
          <p:nvPr/>
        </p:nvPicPr>
        <p:blipFill rotWithShape="1">
          <a:blip r:embed="rId7">
            <a:alphaModFix/>
          </a:blip>
          <a:srcRect/>
          <a:stretch/>
        </p:blipFill>
        <p:spPr>
          <a:xfrm>
            <a:off x="5622099" y="3217674"/>
            <a:ext cx="480325" cy="511228"/>
          </a:xfrm>
          <a:prstGeom prst="rect">
            <a:avLst/>
          </a:prstGeom>
          <a:noFill/>
          <a:ln>
            <a:noFill/>
          </a:ln>
        </p:spPr>
      </p:pic>
      <p:sp>
        <p:nvSpPr>
          <p:cNvPr id="361" name="Google Shape;361;p32"/>
          <p:cNvSpPr/>
          <p:nvPr/>
        </p:nvSpPr>
        <p:spPr>
          <a:xfrm>
            <a:off x="0" y="5073800"/>
            <a:ext cx="9144000" cy="69600"/>
          </a:xfrm>
          <a:prstGeom prst="rect">
            <a:avLst/>
          </a:prstGeom>
          <a:solidFill>
            <a:srgbClr val="16203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62" name="Google Shape;362;p32"/>
          <p:cNvPicPr preferRelativeResize="0"/>
          <p:nvPr/>
        </p:nvPicPr>
        <p:blipFill rotWithShape="1">
          <a:blip r:embed="rId8">
            <a:alphaModFix/>
          </a:blip>
          <a:srcRect/>
          <a:stretch/>
        </p:blipFill>
        <p:spPr>
          <a:xfrm>
            <a:off x="3125129" y="1087237"/>
            <a:ext cx="692401" cy="692401"/>
          </a:xfrm>
          <a:prstGeom prst="rect">
            <a:avLst/>
          </a:prstGeom>
          <a:noFill/>
          <a:ln>
            <a:noFill/>
          </a:ln>
        </p:spPr>
      </p:pic>
      <p:pic>
        <p:nvPicPr>
          <p:cNvPr id="363" name="Google Shape;363;p32"/>
          <p:cNvPicPr preferRelativeResize="0"/>
          <p:nvPr/>
        </p:nvPicPr>
        <p:blipFill rotWithShape="1">
          <a:blip r:embed="rId9">
            <a:alphaModFix/>
          </a:blip>
          <a:srcRect l="238" r="248"/>
          <a:stretch/>
        </p:blipFill>
        <p:spPr>
          <a:xfrm>
            <a:off x="105163" y="2779200"/>
            <a:ext cx="2459074" cy="1388168"/>
          </a:xfrm>
          <a:prstGeom prst="rect">
            <a:avLst/>
          </a:prstGeom>
          <a:noFill/>
          <a:ln>
            <a:noFill/>
          </a:ln>
        </p:spPr>
      </p:pic>
      <p:sp>
        <p:nvSpPr>
          <p:cNvPr id="364" name="Google Shape;364;p32"/>
          <p:cNvSpPr/>
          <p:nvPr/>
        </p:nvSpPr>
        <p:spPr>
          <a:xfrm>
            <a:off x="862800" y="2836675"/>
            <a:ext cx="1050000" cy="895200"/>
          </a:xfrm>
          <a:prstGeom prst="rect">
            <a:avLst/>
          </a:pr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65" name="Google Shape;365;p32"/>
          <p:cNvPicPr preferRelativeResize="0"/>
          <p:nvPr/>
        </p:nvPicPr>
        <p:blipFill rotWithShape="1">
          <a:blip r:embed="rId10">
            <a:alphaModFix/>
          </a:blip>
          <a:srcRect l="12804" r="12796"/>
          <a:stretch/>
        </p:blipFill>
        <p:spPr>
          <a:xfrm>
            <a:off x="4467695" y="1368500"/>
            <a:ext cx="288351" cy="289193"/>
          </a:xfrm>
          <a:prstGeom prst="rect">
            <a:avLst/>
          </a:prstGeom>
          <a:noFill/>
          <a:ln>
            <a:noFill/>
          </a:ln>
        </p:spPr>
      </p:pic>
      <p:pic>
        <p:nvPicPr>
          <p:cNvPr id="366" name="Google Shape;366;p32"/>
          <p:cNvPicPr preferRelativeResize="0"/>
          <p:nvPr/>
        </p:nvPicPr>
        <p:blipFill rotWithShape="1">
          <a:blip r:embed="rId11">
            <a:alphaModFix/>
          </a:blip>
          <a:srcRect l="24291" r="24296"/>
          <a:stretch/>
        </p:blipFill>
        <p:spPr>
          <a:xfrm>
            <a:off x="4920297" y="1376375"/>
            <a:ext cx="316877" cy="346199"/>
          </a:xfrm>
          <a:prstGeom prst="rect">
            <a:avLst/>
          </a:prstGeom>
          <a:noFill/>
          <a:ln>
            <a:noFill/>
          </a:ln>
        </p:spPr>
      </p:pic>
      <p:pic>
        <p:nvPicPr>
          <p:cNvPr id="367" name="Google Shape;367;p32"/>
          <p:cNvPicPr preferRelativeResize="0"/>
          <p:nvPr/>
        </p:nvPicPr>
        <p:blipFill rotWithShape="1">
          <a:blip r:embed="rId12">
            <a:alphaModFix/>
          </a:blip>
          <a:srcRect/>
          <a:stretch/>
        </p:blipFill>
        <p:spPr>
          <a:xfrm>
            <a:off x="4017825" y="3271970"/>
            <a:ext cx="402650" cy="402637"/>
          </a:xfrm>
          <a:prstGeom prst="rect">
            <a:avLst/>
          </a:prstGeom>
          <a:noFill/>
          <a:ln>
            <a:noFill/>
          </a:ln>
        </p:spPr>
      </p:pic>
      <p:pic>
        <p:nvPicPr>
          <p:cNvPr id="368" name="Google Shape;368;p32"/>
          <p:cNvPicPr preferRelativeResize="0"/>
          <p:nvPr/>
        </p:nvPicPr>
        <p:blipFill>
          <a:blip r:embed="rId13">
            <a:alphaModFix/>
          </a:blip>
          <a:stretch>
            <a:fillRect/>
          </a:stretch>
        </p:blipFill>
        <p:spPr>
          <a:xfrm>
            <a:off x="4777475" y="1066800"/>
            <a:ext cx="480324" cy="270174"/>
          </a:xfrm>
          <a:prstGeom prst="rect">
            <a:avLst/>
          </a:prstGeom>
          <a:noFill/>
          <a:ln>
            <a:noFill/>
          </a:ln>
        </p:spPr>
      </p:pic>
      <p:pic>
        <p:nvPicPr>
          <p:cNvPr id="369" name="Google Shape;369;p32"/>
          <p:cNvPicPr preferRelativeResize="0"/>
          <p:nvPr/>
        </p:nvPicPr>
        <p:blipFill>
          <a:blip r:embed="rId14">
            <a:alphaModFix/>
          </a:blip>
          <a:stretch>
            <a:fillRect/>
          </a:stretch>
        </p:blipFill>
        <p:spPr>
          <a:xfrm>
            <a:off x="5378533" y="1384686"/>
            <a:ext cx="316874" cy="316874"/>
          </a:xfrm>
          <a:prstGeom prst="rect">
            <a:avLst/>
          </a:prstGeom>
          <a:noFill/>
          <a:ln>
            <a:noFill/>
          </a:ln>
        </p:spPr>
      </p:pic>
      <p:pic>
        <p:nvPicPr>
          <p:cNvPr id="370" name="Google Shape;370;p32"/>
          <p:cNvPicPr preferRelativeResize="0"/>
          <p:nvPr/>
        </p:nvPicPr>
        <p:blipFill>
          <a:blip r:embed="rId15">
            <a:alphaModFix/>
          </a:blip>
          <a:stretch>
            <a:fillRect/>
          </a:stretch>
        </p:blipFill>
        <p:spPr>
          <a:xfrm>
            <a:off x="112425" y="1048572"/>
            <a:ext cx="2459050" cy="1537854"/>
          </a:xfrm>
          <a:prstGeom prst="rect">
            <a:avLst/>
          </a:prstGeom>
          <a:noFill/>
          <a:ln>
            <a:noFill/>
          </a:ln>
        </p:spPr>
      </p:pic>
      <p:sp>
        <p:nvSpPr>
          <p:cNvPr id="371" name="Google Shape;371;p32"/>
          <p:cNvSpPr/>
          <p:nvPr/>
        </p:nvSpPr>
        <p:spPr>
          <a:xfrm>
            <a:off x="634200" y="1312675"/>
            <a:ext cx="1840800" cy="895200"/>
          </a:xfrm>
          <a:prstGeom prst="rect">
            <a:avLst/>
          </a:pr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32"/>
          <p:cNvSpPr/>
          <p:nvPr/>
        </p:nvSpPr>
        <p:spPr>
          <a:xfrm>
            <a:off x="722677" y="1715400"/>
            <a:ext cx="402600" cy="243900"/>
          </a:xfrm>
          <a:prstGeom prst="rect">
            <a:avLst/>
          </a:pr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33"/>
          <p:cNvSpPr/>
          <p:nvPr/>
        </p:nvSpPr>
        <p:spPr>
          <a:xfrm>
            <a:off x="0" y="0"/>
            <a:ext cx="9144000" cy="525900"/>
          </a:xfrm>
          <a:prstGeom prst="rect">
            <a:avLst/>
          </a:prstGeom>
          <a:solidFill>
            <a:srgbClr val="4FB3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33"/>
          <p:cNvSpPr/>
          <p:nvPr/>
        </p:nvSpPr>
        <p:spPr>
          <a:xfrm>
            <a:off x="137551" y="-6100"/>
            <a:ext cx="5056800" cy="588300"/>
          </a:xfrm>
          <a:prstGeom prst="roundRect">
            <a:avLst>
              <a:gd name="adj" fmla="val 0"/>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FFFFFF"/>
              </a:buClr>
              <a:buSzPts val="2300"/>
              <a:buFont typeface="Oswald"/>
              <a:buNone/>
            </a:pPr>
            <a:r>
              <a:rPr lang="en" sz="1800" b="1" i="0" u="none" strike="noStrike" cap="none">
                <a:solidFill>
                  <a:schemeClr val="lt1"/>
                </a:solidFill>
                <a:latin typeface="Oswald"/>
                <a:ea typeface="Oswald"/>
                <a:cs typeface="Oswald"/>
                <a:sym typeface="Oswald"/>
              </a:rPr>
              <a:t>Brand Targeting and Brand Conquesting</a:t>
            </a:r>
            <a:endParaRPr sz="1800" b="0" i="0" u="none" strike="noStrike" cap="none">
              <a:solidFill>
                <a:schemeClr val="lt1"/>
              </a:solidFill>
              <a:latin typeface="Arial"/>
              <a:ea typeface="Arial"/>
              <a:cs typeface="Arial"/>
              <a:sym typeface="Arial"/>
            </a:endParaRPr>
          </a:p>
        </p:txBody>
      </p:sp>
      <p:sp>
        <p:nvSpPr>
          <p:cNvPr id="379" name="Google Shape;379;p33"/>
          <p:cNvSpPr txBox="1"/>
          <p:nvPr/>
        </p:nvSpPr>
        <p:spPr>
          <a:xfrm>
            <a:off x="391149" y="2722745"/>
            <a:ext cx="2492100" cy="3540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80" name="Google Shape;380;p33"/>
          <p:cNvPicPr preferRelativeResize="0"/>
          <p:nvPr/>
        </p:nvPicPr>
        <p:blipFill rotWithShape="1">
          <a:blip r:embed="rId3">
            <a:alphaModFix/>
          </a:blip>
          <a:srcRect/>
          <a:stretch/>
        </p:blipFill>
        <p:spPr>
          <a:xfrm>
            <a:off x="3174135" y="1076592"/>
            <a:ext cx="2801451" cy="1798400"/>
          </a:xfrm>
          <a:prstGeom prst="rect">
            <a:avLst/>
          </a:prstGeom>
          <a:noFill/>
          <a:ln>
            <a:noFill/>
          </a:ln>
        </p:spPr>
      </p:pic>
      <p:pic>
        <p:nvPicPr>
          <p:cNvPr id="381" name="Google Shape;381;p33"/>
          <p:cNvPicPr preferRelativeResize="0"/>
          <p:nvPr/>
        </p:nvPicPr>
        <p:blipFill rotWithShape="1">
          <a:blip r:embed="rId3">
            <a:alphaModFix/>
          </a:blip>
          <a:srcRect/>
          <a:stretch/>
        </p:blipFill>
        <p:spPr>
          <a:xfrm>
            <a:off x="171459" y="1068524"/>
            <a:ext cx="2801451" cy="1798400"/>
          </a:xfrm>
          <a:prstGeom prst="rect">
            <a:avLst/>
          </a:prstGeom>
          <a:noFill/>
          <a:ln>
            <a:noFill/>
          </a:ln>
        </p:spPr>
      </p:pic>
      <p:pic>
        <p:nvPicPr>
          <p:cNvPr id="382" name="Google Shape;382;p33"/>
          <p:cNvPicPr preferRelativeResize="0"/>
          <p:nvPr/>
        </p:nvPicPr>
        <p:blipFill rotWithShape="1">
          <a:blip r:embed="rId3">
            <a:alphaModFix/>
          </a:blip>
          <a:srcRect/>
          <a:stretch/>
        </p:blipFill>
        <p:spPr>
          <a:xfrm>
            <a:off x="6190159" y="1068515"/>
            <a:ext cx="2801451" cy="1798400"/>
          </a:xfrm>
          <a:prstGeom prst="rect">
            <a:avLst/>
          </a:prstGeom>
          <a:noFill/>
          <a:ln>
            <a:noFill/>
          </a:ln>
        </p:spPr>
      </p:pic>
      <p:sp>
        <p:nvSpPr>
          <p:cNvPr id="383" name="Google Shape;383;p33"/>
          <p:cNvSpPr txBox="1"/>
          <p:nvPr/>
        </p:nvSpPr>
        <p:spPr>
          <a:xfrm>
            <a:off x="571798" y="708319"/>
            <a:ext cx="1995900" cy="277200"/>
          </a:xfrm>
          <a:prstGeom prst="rect">
            <a:avLst/>
          </a:prstGeom>
          <a:no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chemeClr val="dk1"/>
              </a:buClr>
              <a:buSzPts val="1100"/>
              <a:buFont typeface="Arial"/>
              <a:buNone/>
            </a:pPr>
            <a:r>
              <a:rPr lang="en" sz="900" b="1" i="0" u="none" strike="noStrike" cap="none">
                <a:solidFill>
                  <a:schemeClr val="dk1"/>
                </a:solidFill>
                <a:latin typeface="Arial"/>
                <a:ea typeface="Arial"/>
                <a:cs typeface="Arial"/>
                <a:sym typeface="Arial"/>
              </a:rPr>
              <a:t>Logo detected</a:t>
            </a:r>
            <a:endParaRPr sz="1100" b="1" i="0" u="none" strike="noStrike" cap="none">
              <a:solidFill>
                <a:srgbClr val="000000"/>
              </a:solidFill>
              <a:latin typeface="Arial"/>
              <a:ea typeface="Arial"/>
              <a:cs typeface="Arial"/>
              <a:sym typeface="Arial"/>
            </a:endParaRPr>
          </a:p>
        </p:txBody>
      </p:sp>
      <p:sp>
        <p:nvSpPr>
          <p:cNvPr id="384" name="Google Shape;384;p33"/>
          <p:cNvSpPr txBox="1"/>
          <p:nvPr/>
        </p:nvSpPr>
        <p:spPr>
          <a:xfrm>
            <a:off x="3571696" y="725270"/>
            <a:ext cx="1995900" cy="277200"/>
          </a:xfrm>
          <a:prstGeom prst="rect">
            <a:avLst/>
          </a:prstGeom>
          <a:no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chemeClr val="dk1"/>
              </a:buClr>
              <a:buSzPts val="1100"/>
              <a:buFont typeface="Arial"/>
              <a:buNone/>
            </a:pPr>
            <a:r>
              <a:rPr lang="en" sz="900" b="1" i="0" u="none" strike="noStrike" cap="none">
                <a:solidFill>
                  <a:schemeClr val="dk1"/>
                </a:solidFill>
                <a:latin typeface="Arial"/>
                <a:ea typeface="Arial"/>
                <a:cs typeface="Arial"/>
                <a:sym typeface="Arial"/>
              </a:rPr>
              <a:t>Face detected</a:t>
            </a:r>
            <a:endParaRPr sz="1100" b="1" i="0" u="none" strike="noStrike" cap="none">
              <a:solidFill>
                <a:srgbClr val="000000"/>
              </a:solidFill>
              <a:latin typeface="Arial"/>
              <a:ea typeface="Arial"/>
              <a:cs typeface="Arial"/>
              <a:sym typeface="Arial"/>
            </a:endParaRPr>
          </a:p>
        </p:txBody>
      </p:sp>
      <p:sp>
        <p:nvSpPr>
          <p:cNvPr id="385" name="Google Shape;385;p33"/>
          <p:cNvSpPr txBox="1"/>
          <p:nvPr/>
        </p:nvSpPr>
        <p:spPr>
          <a:xfrm>
            <a:off x="6632090" y="698646"/>
            <a:ext cx="1995900" cy="277200"/>
          </a:xfrm>
          <a:prstGeom prst="rect">
            <a:avLst/>
          </a:prstGeom>
          <a:no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chemeClr val="dk1"/>
              </a:buClr>
              <a:buSzPts val="1100"/>
              <a:buFont typeface="Arial"/>
              <a:buNone/>
            </a:pPr>
            <a:r>
              <a:rPr lang="en" sz="900" b="1">
                <a:solidFill>
                  <a:schemeClr val="dk1"/>
                </a:solidFill>
              </a:rPr>
              <a:t>Action</a:t>
            </a:r>
            <a:r>
              <a:rPr lang="en" sz="900" b="1" i="0" u="none" strike="noStrike" cap="none">
                <a:solidFill>
                  <a:schemeClr val="dk1"/>
                </a:solidFill>
                <a:latin typeface="Arial"/>
                <a:ea typeface="Arial"/>
                <a:cs typeface="Arial"/>
                <a:sym typeface="Arial"/>
              </a:rPr>
              <a:t> detected</a:t>
            </a:r>
            <a:endParaRPr sz="1100" b="1" i="0" u="none" strike="noStrike" cap="none">
              <a:solidFill>
                <a:srgbClr val="000000"/>
              </a:solidFill>
              <a:latin typeface="Arial"/>
              <a:ea typeface="Arial"/>
              <a:cs typeface="Arial"/>
              <a:sym typeface="Arial"/>
            </a:endParaRPr>
          </a:p>
        </p:txBody>
      </p:sp>
      <p:sp>
        <p:nvSpPr>
          <p:cNvPr id="386" name="Google Shape;386;p33"/>
          <p:cNvSpPr txBox="1"/>
          <p:nvPr/>
        </p:nvSpPr>
        <p:spPr>
          <a:xfrm>
            <a:off x="391149" y="4627745"/>
            <a:ext cx="2492100" cy="3540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87" name="Google Shape;387;p33"/>
          <p:cNvPicPr preferRelativeResize="0"/>
          <p:nvPr/>
        </p:nvPicPr>
        <p:blipFill rotWithShape="1">
          <a:blip r:embed="rId3">
            <a:alphaModFix/>
          </a:blip>
          <a:srcRect/>
          <a:stretch/>
        </p:blipFill>
        <p:spPr>
          <a:xfrm>
            <a:off x="3174135" y="3059628"/>
            <a:ext cx="2801451" cy="1798400"/>
          </a:xfrm>
          <a:prstGeom prst="rect">
            <a:avLst/>
          </a:prstGeom>
          <a:noFill/>
          <a:ln>
            <a:noFill/>
          </a:ln>
        </p:spPr>
      </p:pic>
      <p:pic>
        <p:nvPicPr>
          <p:cNvPr id="388" name="Google Shape;388;p33"/>
          <p:cNvPicPr preferRelativeResize="0"/>
          <p:nvPr/>
        </p:nvPicPr>
        <p:blipFill rotWithShape="1">
          <a:blip r:embed="rId3">
            <a:alphaModFix/>
          </a:blip>
          <a:srcRect/>
          <a:stretch/>
        </p:blipFill>
        <p:spPr>
          <a:xfrm>
            <a:off x="166909" y="3040898"/>
            <a:ext cx="2801451" cy="1798400"/>
          </a:xfrm>
          <a:prstGeom prst="rect">
            <a:avLst/>
          </a:prstGeom>
          <a:noFill/>
          <a:ln>
            <a:noFill/>
          </a:ln>
        </p:spPr>
      </p:pic>
      <p:pic>
        <p:nvPicPr>
          <p:cNvPr id="389" name="Google Shape;389;p33"/>
          <p:cNvPicPr preferRelativeResize="0"/>
          <p:nvPr/>
        </p:nvPicPr>
        <p:blipFill rotWithShape="1">
          <a:blip r:embed="rId3">
            <a:alphaModFix/>
          </a:blip>
          <a:srcRect/>
          <a:stretch/>
        </p:blipFill>
        <p:spPr>
          <a:xfrm>
            <a:off x="6190159" y="3051552"/>
            <a:ext cx="2801451" cy="1798400"/>
          </a:xfrm>
          <a:prstGeom prst="rect">
            <a:avLst/>
          </a:prstGeom>
          <a:noFill/>
          <a:ln>
            <a:noFill/>
          </a:ln>
        </p:spPr>
      </p:pic>
      <p:pic>
        <p:nvPicPr>
          <p:cNvPr id="390" name="Google Shape;390;p33"/>
          <p:cNvPicPr preferRelativeResize="0"/>
          <p:nvPr/>
        </p:nvPicPr>
        <p:blipFill rotWithShape="1">
          <a:blip r:embed="rId4">
            <a:alphaModFix/>
          </a:blip>
          <a:srcRect t="169" b="159"/>
          <a:stretch/>
        </p:blipFill>
        <p:spPr>
          <a:xfrm>
            <a:off x="6300070" y="1321316"/>
            <a:ext cx="2581198" cy="1448268"/>
          </a:xfrm>
          <a:prstGeom prst="rect">
            <a:avLst/>
          </a:prstGeom>
          <a:noFill/>
          <a:ln>
            <a:noFill/>
          </a:ln>
        </p:spPr>
      </p:pic>
      <p:sp>
        <p:nvSpPr>
          <p:cNvPr id="391" name="Google Shape;391;p33"/>
          <p:cNvSpPr/>
          <p:nvPr/>
        </p:nvSpPr>
        <p:spPr>
          <a:xfrm>
            <a:off x="6668550" y="3518945"/>
            <a:ext cx="1515000" cy="929700"/>
          </a:xfrm>
          <a:prstGeom prst="rect">
            <a:avLst/>
          </a:prstGeom>
          <a:noFill/>
          <a:ln w="28575" cap="flat" cmpd="sng">
            <a:solidFill>
              <a:srgbClr val="FF0000"/>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2" name="Google Shape;392;p33"/>
          <p:cNvSpPr/>
          <p:nvPr/>
        </p:nvSpPr>
        <p:spPr>
          <a:xfrm>
            <a:off x="6461100" y="1426353"/>
            <a:ext cx="2257800" cy="1211700"/>
          </a:xfrm>
          <a:prstGeom prst="rect">
            <a:avLst/>
          </a:prstGeom>
          <a:noFill/>
          <a:ln w="28575" cap="flat" cmpd="sng">
            <a:solidFill>
              <a:srgbClr val="FF0000"/>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93" name="Google Shape;393;p33"/>
          <p:cNvPicPr preferRelativeResize="0"/>
          <p:nvPr/>
        </p:nvPicPr>
        <p:blipFill rotWithShape="1">
          <a:blip r:embed="rId5">
            <a:alphaModFix/>
          </a:blip>
          <a:srcRect l="8354" r="8354"/>
          <a:stretch/>
        </p:blipFill>
        <p:spPr>
          <a:xfrm>
            <a:off x="3292675" y="3243223"/>
            <a:ext cx="2581200" cy="1498200"/>
          </a:xfrm>
          <a:prstGeom prst="roundRect">
            <a:avLst>
              <a:gd name="adj" fmla="val 5417"/>
            </a:avLst>
          </a:prstGeom>
          <a:noFill/>
          <a:ln>
            <a:noFill/>
          </a:ln>
        </p:spPr>
      </p:pic>
      <p:sp>
        <p:nvSpPr>
          <p:cNvPr id="394" name="Google Shape;394;p33"/>
          <p:cNvSpPr/>
          <p:nvPr/>
        </p:nvSpPr>
        <p:spPr>
          <a:xfrm>
            <a:off x="3929084" y="3259475"/>
            <a:ext cx="922200" cy="929700"/>
          </a:xfrm>
          <a:prstGeom prst="rect">
            <a:avLst/>
          </a:prstGeom>
          <a:noFill/>
          <a:ln w="19050" cap="flat" cmpd="sng">
            <a:solidFill>
              <a:srgbClr val="FF0000"/>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33"/>
          <p:cNvSpPr/>
          <p:nvPr/>
        </p:nvSpPr>
        <p:spPr>
          <a:xfrm>
            <a:off x="3817350" y="1510945"/>
            <a:ext cx="1515000" cy="929700"/>
          </a:xfrm>
          <a:prstGeom prst="rect">
            <a:avLst/>
          </a:prstGeom>
          <a:noFill/>
          <a:ln w="9525" cap="flat" cmpd="sng">
            <a:solidFill>
              <a:srgbClr val="FF0000"/>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33"/>
          <p:cNvSpPr/>
          <p:nvPr/>
        </p:nvSpPr>
        <p:spPr>
          <a:xfrm>
            <a:off x="762150" y="1424370"/>
            <a:ext cx="1515000" cy="929700"/>
          </a:xfrm>
          <a:prstGeom prst="rect">
            <a:avLst/>
          </a:prstGeom>
          <a:noFill/>
          <a:ln w="9525" cap="flat" cmpd="sng">
            <a:solidFill>
              <a:srgbClr val="FF0000"/>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33"/>
          <p:cNvSpPr/>
          <p:nvPr/>
        </p:nvSpPr>
        <p:spPr>
          <a:xfrm>
            <a:off x="704500" y="3618845"/>
            <a:ext cx="1515000" cy="929700"/>
          </a:xfrm>
          <a:prstGeom prst="rect">
            <a:avLst/>
          </a:prstGeom>
          <a:noFill/>
          <a:ln w="9525" cap="flat" cmpd="sng">
            <a:solidFill>
              <a:srgbClr val="FF0000"/>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98" name="Google Shape;398;p33"/>
          <p:cNvPicPr preferRelativeResize="0"/>
          <p:nvPr/>
        </p:nvPicPr>
        <p:blipFill rotWithShape="1">
          <a:blip r:embed="rId6">
            <a:alphaModFix/>
          </a:blip>
          <a:srcRect l="2371" r="2381"/>
          <a:stretch/>
        </p:blipFill>
        <p:spPr>
          <a:xfrm>
            <a:off x="236251" y="3252553"/>
            <a:ext cx="2656800" cy="1498200"/>
          </a:xfrm>
          <a:prstGeom prst="roundRect">
            <a:avLst>
              <a:gd name="adj" fmla="val 8040"/>
            </a:avLst>
          </a:prstGeom>
          <a:noFill/>
          <a:ln>
            <a:noFill/>
          </a:ln>
        </p:spPr>
      </p:pic>
      <p:pic>
        <p:nvPicPr>
          <p:cNvPr id="399" name="Google Shape;399;p33"/>
          <p:cNvPicPr preferRelativeResize="0"/>
          <p:nvPr/>
        </p:nvPicPr>
        <p:blipFill rotWithShape="1">
          <a:blip r:embed="rId7">
            <a:alphaModFix/>
          </a:blip>
          <a:srcRect l="970" r="970"/>
          <a:stretch/>
        </p:blipFill>
        <p:spPr>
          <a:xfrm>
            <a:off x="3292677" y="1310055"/>
            <a:ext cx="2581200" cy="1456800"/>
          </a:xfrm>
          <a:prstGeom prst="rect">
            <a:avLst/>
          </a:prstGeom>
          <a:noFill/>
          <a:ln>
            <a:noFill/>
          </a:ln>
        </p:spPr>
      </p:pic>
      <p:sp>
        <p:nvSpPr>
          <p:cNvPr id="400" name="Google Shape;400;p33"/>
          <p:cNvSpPr/>
          <p:nvPr/>
        </p:nvSpPr>
        <p:spPr>
          <a:xfrm>
            <a:off x="4209000" y="1470747"/>
            <a:ext cx="769200" cy="1032300"/>
          </a:xfrm>
          <a:prstGeom prst="rect">
            <a:avLst/>
          </a:prstGeom>
          <a:noFill/>
          <a:ln w="28575" cap="flat" cmpd="sng">
            <a:solidFill>
              <a:srgbClr val="FF0000"/>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01" name="Google Shape;401;p33"/>
          <p:cNvPicPr preferRelativeResize="0"/>
          <p:nvPr/>
        </p:nvPicPr>
        <p:blipFill rotWithShape="1">
          <a:blip r:embed="rId8">
            <a:alphaModFix/>
          </a:blip>
          <a:srcRect t="2052" b="18380"/>
          <a:stretch/>
        </p:blipFill>
        <p:spPr>
          <a:xfrm>
            <a:off x="247757" y="1309305"/>
            <a:ext cx="2636400" cy="1486800"/>
          </a:xfrm>
          <a:prstGeom prst="roundRect">
            <a:avLst>
              <a:gd name="adj" fmla="val 8876"/>
            </a:avLst>
          </a:prstGeom>
          <a:noFill/>
          <a:ln>
            <a:noFill/>
          </a:ln>
        </p:spPr>
      </p:pic>
      <p:sp>
        <p:nvSpPr>
          <p:cNvPr id="402" name="Google Shape;402;p33"/>
          <p:cNvSpPr/>
          <p:nvPr/>
        </p:nvSpPr>
        <p:spPr>
          <a:xfrm>
            <a:off x="1291439" y="1902075"/>
            <a:ext cx="393300" cy="340200"/>
          </a:xfrm>
          <a:prstGeom prst="rect">
            <a:avLst/>
          </a:prstGeom>
          <a:noFill/>
          <a:ln w="28575" cap="flat" cmpd="sng">
            <a:solidFill>
              <a:srgbClr val="FF0000"/>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03" name="Google Shape;403;p33"/>
          <p:cNvPicPr preferRelativeResize="0"/>
          <p:nvPr/>
        </p:nvPicPr>
        <p:blipFill rotWithShape="1">
          <a:blip r:embed="rId9">
            <a:alphaModFix/>
          </a:blip>
          <a:srcRect l="5293" r="5293"/>
          <a:stretch/>
        </p:blipFill>
        <p:spPr>
          <a:xfrm>
            <a:off x="6256650" y="3293776"/>
            <a:ext cx="2636402" cy="1481121"/>
          </a:xfrm>
          <a:prstGeom prst="rect">
            <a:avLst/>
          </a:prstGeom>
          <a:noFill/>
          <a:ln>
            <a:noFill/>
          </a:ln>
        </p:spPr>
      </p:pic>
      <p:sp>
        <p:nvSpPr>
          <p:cNvPr id="404" name="Google Shape;404;p33"/>
          <p:cNvSpPr/>
          <p:nvPr/>
        </p:nvSpPr>
        <p:spPr>
          <a:xfrm>
            <a:off x="6930200" y="3618850"/>
            <a:ext cx="1788600" cy="1032300"/>
          </a:xfrm>
          <a:prstGeom prst="rect">
            <a:avLst/>
          </a:prstGeom>
          <a:noFill/>
          <a:ln w="28575" cap="flat" cmpd="sng">
            <a:solidFill>
              <a:srgbClr val="FF0000"/>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33"/>
          <p:cNvSpPr txBox="1"/>
          <p:nvPr/>
        </p:nvSpPr>
        <p:spPr>
          <a:xfrm>
            <a:off x="571798" y="2823253"/>
            <a:ext cx="1995900" cy="246300"/>
          </a:xfrm>
          <a:prstGeom prst="rect">
            <a:avLst/>
          </a:prstGeom>
          <a:no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chemeClr val="dk1"/>
              </a:buClr>
              <a:buSzPts val="1100"/>
              <a:buFont typeface="Arial"/>
              <a:buNone/>
            </a:pPr>
            <a:r>
              <a:rPr lang="en" sz="700" b="1"/>
              <a:t>Nissan</a:t>
            </a:r>
            <a:r>
              <a:rPr lang="en" sz="700" b="1" i="0" u="none" strike="noStrike" cap="none">
                <a:solidFill>
                  <a:srgbClr val="000000"/>
                </a:solidFill>
                <a:latin typeface="Arial"/>
                <a:ea typeface="Arial"/>
                <a:cs typeface="Arial"/>
                <a:sym typeface="Arial"/>
              </a:rPr>
              <a:t> Logo</a:t>
            </a:r>
            <a:endParaRPr sz="700" b="1" i="0" u="none" strike="noStrike" cap="none">
              <a:solidFill>
                <a:srgbClr val="000000"/>
              </a:solidFill>
              <a:latin typeface="Arial"/>
              <a:ea typeface="Arial"/>
              <a:cs typeface="Arial"/>
              <a:sym typeface="Arial"/>
            </a:endParaRPr>
          </a:p>
        </p:txBody>
      </p:sp>
      <p:sp>
        <p:nvSpPr>
          <p:cNvPr id="406" name="Google Shape;406;p33"/>
          <p:cNvSpPr txBox="1"/>
          <p:nvPr/>
        </p:nvSpPr>
        <p:spPr>
          <a:xfrm>
            <a:off x="3619798" y="2823253"/>
            <a:ext cx="1995900" cy="246300"/>
          </a:xfrm>
          <a:prstGeom prst="rect">
            <a:avLst/>
          </a:prstGeom>
          <a:no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chemeClr val="dk1"/>
              </a:buClr>
              <a:buSzPts val="1100"/>
              <a:buFont typeface="Arial"/>
              <a:buNone/>
            </a:pPr>
            <a:r>
              <a:rPr lang="en" sz="700" b="1"/>
              <a:t>Michael Keaton</a:t>
            </a:r>
            <a:endParaRPr sz="300" b="1" i="0" u="none" strike="noStrike" cap="none">
              <a:solidFill>
                <a:srgbClr val="000000"/>
              </a:solidFill>
              <a:latin typeface="Arial"/>
              <a:ea typeface="Arial"/>
              <a:cs typeface="Arial"/>
              <a:sym typeface="Arial"/>
            </a:endParaRPr>
          </a:p>
        </p:txBody>
      </p:sp>
      <p:sp>
        <p:nvSpPr>
          <p:cNvPr id="407" name="Google Shape;407;p33"/>
          <p:cNvSpPr txBox="1"/>
          <p:nvPr/>
        </p:nvSpPr>
        <p:spPr>
          <a:xfrm>
            <a:off x="6515398" y="2823253"/>
            <a:ext cx="1995900" cy="246300"/>
          </a:xfrm>
          <a:prstGeom prst="rect">
            <a:avLst/>
          </a:prstGeom>
          <a:no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chemeClr val="dk1"/>
              </a:buClr>
              <a:buSzPts val="1100"/>
              <a:buFont typeface="Arial"/>
              <a:buNone/>
            </a:pPr>
            <a:r>
              <a:rPr lang="en" sz="700" b="1" i="0" u="none" strike="noStrike" cap="none">
                <a:solidFill>
                  <a:srgbClr val="000000"/>
                </a:solidFill>
                <a:latin typeface="Arial"/>
                <a:ea typeface="Arial"/>
                <a:cs typeface="Arial"/>
                <a:sym typeface="Arial"/>
              </a:rPr>
              <a:t>..</a:t>
            </a:r>
            <a:endParaRPr sz="700" b="1" i="0" u="none" strike="noStrike" cap="none">
              <a:solidFill>
                <a:srgbClr val="000000"/>
              </a:solidFill>
              <a:latin typeface="Arial"/>
              <a:ea typeface="Arial"/>
              <a:cs typeface="Arial"/>
              <a:sym typeface="Arial"/>
            </a:endParaRPr>
          </a:p>
        </p:txBody>
      </p:sp>
      <p:sp>
        <p:nvSpPr>
          <p:cNvPr id="408" name="Google Shape;408;p33"/>
          <p:cNvSpPr txBox="1"/>
          <p:nvPr/>
        </p:nvSpPr>
        <p:spPr>
          <a:xfrm>
            <a:off x="6591598" y="2823253"/>
            <a:ext cx="1995900" cy="246300"/>
          </a:xfrm>
          <a:prstGeom prst="rect">
            <a:avLst/>
          </a:prstGeom>
          <a:no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chemeClr val="dk1"/>
              </a:buClr>
              <a:buSzPts val="1100"/>
              <a:buFont typeface="Arial"/>
              <a:buNone/>
            </a:pPr>
            <a:r>
              <a:rPr lang="en" sz="700" b="1"/>
              <a:t>Offroading with Nissan Qashqai</a:t>
            </a:r>
            <a:endParaRPr sz="700" b="1" i="0" u="none" strike="noStrike" cap="none">
              <a:solidFill>
                <a:srgbClr val="000000"/>
              </a:solidFill>
              <a:latin typeface="Arial"/>
              <a:ea typeface="Arial"/>
              <a:cs typeface="Arial"/>
              <a:sym typeface="Arial"/>
            </a:endParaRPr>
          </a:p>
        </p:txBody>
      </p:sp>
      <p:sp>
        <p:nvSpPr>
          <p:cNvPr id="409" name="Google Shape;409;p33"/>
          <p:cNvSpPr txBox="1"/>
          <p:nvPr/>
        </p:nvSpPr>
        <p:spPr>
          <a:xfrm>
            <a:off x="6591598" y="4804453"/>
            <a:ext cx="1995900" cy="246300"/>
          </a:xfrm>
          <a:prstGeom prst="rect">
            <a:avLst/>
          </a:prstGeom>
          <a:no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chemeClr val="dk1"/>
              </a:buClr>
              <a:buSzPts val="1100"/>
              <a:buFont typeface="Arial"/>
              <a:buNone/>
            </a:pPr>
            <a:r>
              <a:rPr lang="en" sz="700" b="1"/>
              <a:t>Flash movie scene</a:t>
            </a:r>
            <a:endParaRPr sz="700" b="1" i="0" u="none" strike="noStrike" cap="none">
              <a:solidFill>
                <a:srgbClr val="000000"/>
              </a:solidFill>
              <a:latin typeface="Arial"/>
              <a:ea typeface="Arial"/>
              <a:cs typeface="Arial"/>
              <a:sym typeface="Arial"/>
            </a:endParaRPr>
          </a:p>
        </p:txBody>
      </p:sp>
      <p:sp>
        <p:nvSpPr>
          <p:cNvPr id="410" name="Google Shape;410;p33"/>
          <p:cNvSpPr txBox="1"/>
          <p:nvPr/>
        </p:nvSpPr>
        <p:spPr>
          <a:xfrm>
            <a:off x="3543598" y="4785786"/>
            <a:ext cx="1995900" cy="246300"/>
          </a:xfrm>
          <a:prstGeom prst="rect">
            <a:avLst/>
          </a:prstGeom>
          <a:no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chemeClr val="dk1"/>
              </a:buClr>
              <a:buSzPts val="1100"/>
              <a:buFont typeface="Arial"/>
              <a:buNone/>
            </a:pPr>
            <a:r>
              <a:rPr lang="en" sz="700" b="1"/>
              <a:t>Ezra Miller Interview</a:t>
            </a:r>
            <a:endParaRPr sz="400" b="1" i="0" u="none" strike="noStrike" cap="none">
              <a:solidFill>
                <a:srgbClr val="000000"/>
              </a:solidFill>
              <a:latin typeface="Arial"/>
              <a:ea typeface="Arial"/>
              <a:cs typeface="Arial"/>
              <a:sym typeface="Arial"/>
            </a:endParaRPr>
          </a:p>
        </p:txBody>
      </p:sp>
      <p:sp>
        <p:nvSpPr>
          <p:cNvPr id="411" name="Google Shape;411;p33"/>
          <p:cNvSpPr txBox="1"/>
          <p:nvPr/>
        </p:nvSpPr>
        <p:spPr>
          <a:xfrm>
            <a:off x="495598" y="4774279"/>
            <a:ext cx="1995900" cy="246300"/>
          </a:xfrm>
          <a:prstGeom prst="rect">
            <a:avLst/>
          </a:prstGeom>
          <a:no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chemeClr val="dk1"/>
              </a:buClr>
              <a:buSzPts val="1100"/>
              <a:buFont typeface="Arial"/>
              <a:buNone/>
            </a:pPr>
            <a:r>
              <a:rPr lang="en" sz="700" b="1"/>
              <a:t>Audi</a:t>
            </a:r>
            <a:r>
              <a:rPr lang="en" sz="700" b="1" i="0" u="none" strike="noStrike" cap="none">
                <a:solidFill>
                  <a:srgbClr val="000000"/>
                </a:solidFill>
                <a:latin typeface="Arial"/>
                <a:ea typeface="Arial"/>
                <a:cs typeface="Arial"/>
                <a:sym typeface="Arial"/>
              </a:rPr>
              <a:t> Logo</a:t>
            </a:r>
            <a:endParaRPr sz="700" b="1" i="0" u="none" strike="noStrike" cap="none">
              <a:solidFill>
                <a:srgbClr val="000000"/>
              </a:solidFill>
              <a:latin typeface="Arial"/>
              <a:ea typeface="Arial"/>
              <a:cs typeface="Arial"/>
              <a:sym typeface="Arial"/>
            </a:endParaRPr>
          </a:p>
        </p:txBody>
      </p:sp>
      <p:sp>
        <p:nvSpPr>
          <p:cNvPr id="412" name="Google Shape;412;p33"/>
          <p:cNvSpPr/>
          <p:nvPr/>
        </p:nvSpPr>
        <p:spPr>
          <a:xfrm>
            <a:off x="1422894" y="4085119"/>
            <a:ext cx="446400" cy="246300"/>
          </a:xfrm>
          <a:prstGeom prst="rect">
            <a:avLst/>
          </a:prstGeom>
          <a:noFill/>
          <a:ln w="28575" cap="flat" cmpd="sng">
            <a:solidFill>
              <a:srgbClr val="FF0000"/>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34"/>
          <p:cNvSpPr/>
          <p:nvPr/>
        </p:nvSpPr>
        <p:spPr>
          <a:xfrm>
            <a:off x="0" y="25"/>
            <a:ext cx="9144000" cy="5143500"/>
          </a:xfrm>
          <a:prstGeom prst="rect">
            <a:avLst/>
          </a:prstGeom>
          <a:solidFill>
            <a:srgbClr val="4FB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4"/>
          <p:cNvSpPr/>
          <p:nvPr/>
        </p:nvSpPr>
        <p:spPr>
          <a:xfrm>
            <a:off x="0" y="5073800"/>
            <a:ext cx="9144000" cy="69600"/>
          </a:xfrm>
          <a:prstGeom prst="rect">
            <a:avLst/>
          </a:prstGeom>
          <a:solidFill>
            <a:srgbClr val="162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4"/>
          <p:cNvSpPr/>
          <p:nvPr/>
        </p:nvSpPr>
        <p:spPr>
          <a:xfrm>
            <a:off x="7160" y="17525"/>
            <a:ext cx="2080200" cy="3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420" name="Google Shape;420;p34"/>
          <p:cNvSpPr/>
          <p:nvPr/>
        </p:nvSpPr>
        <p:spPr>
          <a:xfrm>
            <a:off x="7160" y="-16995"/>
            <a:ext cx="2080200" cy="3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421" name="Google Shape;421;p34"/>
          <p:cNvSpPr/>
          <p:nvPr/>
        </p:nvSpPr>
        <p:spPr>
          <a:xfrm flipH="1">
            <a:off x="7093760" y="169925"/>
            <a:ext cx="2080200" cy="3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422" name="Google Shape;422;p34"/>
          <p:cNvSpPr/>
          <p:nvPr/>
        </p:nvSpPr>
        <p:spPr>
          <a:xfrm flipH="1">
            <a:off x="7093760" y="-28502"/>
            <a:ext cx="2080200" cy="3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423" name="Google Shape;423;p34"/>
          <p:cNvSpPr txBox="1"/>
          <p:nvPr/>
        </p:nvSpPr>
        <p:spPr>
          <a:xfrm>
            <a:off x="2731500" y="1858450"/>
            <a:ext cx="3223800" cy="723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3500">
                <a:solidFill>
                  <a:srgbClr val="FFFFFF"/>
                </a:solidFill>
                <a:latin typeface="Oswald SemiBold"/>
                <a:ea typeface="Oswald SemiBold"/>
                <a:cs typeface="Oswald SemiBold"/>
                <a:sym typeface="Oswald SemiBold"/>
              </a:rPr>
              <a:t>Case Studies</a:t>
            </a:r>
            <a:endParaRPr sz="3700">
              <a:solidFill>
                <a:srgbClr val="FFFFFF"/>
              </a:solidFill>
              <a:latin typeface="Oswald SemiBold"/>
              <a:ea typeface="Oswald SemiBold"/>
              <a:cs typeface="Oswald SemiBold"/>
              <a:sym typeface="Oswald SemiBo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35"/>
          <p:cNvSpPr/>
          <p:nvPr/>
        </p:nvSpPr>
        <p:spPr>
          <a:xfrm>
            <a:off x="150" y="2166600"/>
            <a:ext cx="9144000" cy="29103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9" name="Google Shape;429;p35"/>
          <p:cNvPicPr preferRelativeResize="0"/>
          <p:nvPr/>
        </p:nvPicPr>
        <p:blipFill rotWithShape="1">
          <a:blip r:embed="rId3">
            <a:alphaModFix/>
          </a:blip>
          <a:srcRect/>
          <a:stretch/>
        </p:blipFill>
        <p:spPr>
          <a:xfrm>
            <a:off x="434882" y="871075"/>
            <a:ext cx="382950" cy="382950"/>
          </a:xfrm>
          <a:prstGeom prst="rect">
            <a:avLst/>
          </a:prstGeom>
          <a:noFill/>
          <a:ln>
            <a:noFill/>
          </a:ln>
        </p:spPr>
      </p:pic>
      <p:pic>
        <p:nvPicPr>
          <p:cNvPr id="430" name="Google Shape;430;p35" descr="Image result for target audience icon"/>
          <p:cNvPicPr preferRelativeResize="0"/>
          <p:nvPr/>
        </p:nvPicPr>
        <p:blipFill rotWithShape="1">
          <a:blip r:embed="rId4">
            <a:alphaModFix/>
          </a:blip>
          <a:srcRect/>
          <a:stretch/>
        </p:blipFill>
        <p:spPr>
          <a:xfrm>
            <a:off x="3353161" y="797296"/>
            <a:ext cx="516045" cy="516047"/>
          </a:xfrm>
          <a:prstGeom prst="rect">
            <a:avLst/>
          </a:prstGeom>
          <a:noFill/>
          <a:ln>
            <a:noFill/>
          </a:ln>
        </p:spPr>
      </p:pic>
      <p:sp>
        <p:nvSpPr>
          <p:cNvPr id="431" name="Google Shape;431;p35"/>
          <p:cNvSpPr txBox="1"/>
          <p:nvPr/>
        </p:nvSpPr>
        <p:spPr>
          <a:xfrm>
            <a:off x="911566" y="871075"/>
            <a:ext cx="23505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b="1" i="0" u="none" strike="noStrike" cap="none">
                <a:solidFill>
                  <a:srgbClr val="196770"/>
                </a:solidFill>
                <a:latin typeface="Calibri"/>
                <a:ea typeface="Calibri"/>
                <a:cs typeface="Calibri"/>
                <a:sym typeface="Calibri"/>
              </a:rPr>
              <a:t>Objective</a:t>
            </a:r>
            <a:endParaRPr sz="1200">
              <a:latin typeface="Calibri"/>
              <a:ea typeface="Calibri"/>
              <a:cs typeface="Calibri"/>
              <a:sym typeface="Calibri"/>
            </a:endParaRPr>
          </a:p>
          <a:p>
            <a:pPr marL="0" marR="0" lvl="0" indent="0" algn="l" rtl="0">
              <a:spcBef>
                <a:spcPts val="0"/>
              </a:spcBef>
              <a:spcAft>
                <a:spcPts val="0"/>
              </a:spcAft>
              <a:buNone/>
            </a:pPr>
            <a:r>
              <a:rPr lang="en" sz="1200">
                <a:solidFill>
                  <a:srgbClr val="000000"/>
                </a:solidFill>
                <a:latin typeface="Calibri"/>
                <a:ea typeface="Calibri"/>
                <a:cs typeface="Calibri"/>
                <a:sym typeface="Calibri"/>
              </a:rPr>
              <a:t>To capitalize on content of YT videos most relevant for the brand using contextual targeting of Mirrors</a:t>
            </a:r>
            <a:endParaRPr sz="1200">
              <a:latin typeface="Calibri"/>
              <a:ea typeface="Calibri"/>
              <a:cs typeface="Calibri"/>
              <a:sym typeface="Calibri"/>
            </a:endParaRPr>
          </a:p>
          <a:p>
            <a:pPr marL="0" marR="0" lvl="0" indent="0" algn="l" rtl="0">
              <a:spcBef>
                <a:spcPts val="0"/>
              </a:spcBef>
              <a:spcAft>
                <a:spcPts val="0"/>
              </a:spcAft>
              <a:buNone/>
            </a:pPr>
            <a:endParaRPr sz="1200" b="1">
              <a:solidFill>
                <a:srgbClr val="196770"/>
              </a:solidFill>
              <a:latin typeface="Calibri"/>
              <a:ea typeface="Calibri"/>
              <a:cs typeface="Calibri"/>
              <a:sym typeface="Calibri"/>
            </a:endParaRPr>
          </a:p>
        </p:txBody>
      </p:sp>
      <p:sp>
        <p:nvSpPr>
          <p:cNvPr id="432" name="Google Shape;432;p35"/>
          <p:cNvSpPr txBox="1"/>
          <p:nvPr/>
        </p:nvSpPr>
        <p:spPr>
          <a:xfrm>
            <a:off x="3961394" y="792425"/>
            <a:ext cx="27885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b="1">
                <a:solidFill>
                  <a:srgbClr val="196770"/>
                </a:solidFill>
                <a:latin typeface="Calibri"/>
                <a:ea typeface="Calibri"/>
                <a:cs typeface="Calibri"/>
                <a:sym typeface="Calibri"/>
              </a:rPr>
              <a:t>Target Audience</a:t>
            </a:r>
            <a:endParaRPr sz="1200">
              <a:latin typeface="Calibri"/>
              <a:ea typeface="Calibri"/>
              <a:cs typeface="Calibri"/>
              <a:sym typeface="Calibri"/>
            </a:endParaRPr>
          </a:p>
          <a:p>
            <a:pPr marL="0" marR="0" lvl="0" indent="0" algn="l" rtl="0">
              <a:spcBef>
                <a:spcPts val="0"/>
              </a:spcBef>
              <a:spcAft>
                <a:spcPts val="0"/>
              </a:spcAft>
              <a:buNone/>
            </a:pPr>
            <a:r>
              <a:rPr lang="en" sz="1200">
                <a:solidFill>
                  <a:srgbClr val="000000"/>
                </a:solidFill>
                <a:latin typeface="Calibri"/>
                <a:ea typeface="Calibri"/>
                <a:cs typeface="Calibri"/>
                <a:sym typeface="Calibri"/>
              </a:rPr>
              <a:t>35 to 55 Men in Abu Dhabi, Dubai, Kuwait, Qatar, Oman and Bahrain</a:t>
            </a:r>
            <a:endParaRPr sz="1200">
              <a:latin typeface="Calibri"/>
              <a:ea typeface="Calibri"/>
              <a:cs typeface="Calibri"/>
              <a:sym typeface="Calibri"/>
            </a:endParaRPr>
          </a:p>
        </p:txBody>
      </p:sp>
      <p:sp>
        <p:nvSpPr>
          <p:cNvPr id="433" name="Google Shape;433;p35"/>
          <p:cNvSpPr txBox="1"/>
          <p:nvPr/>
        </p:nvSpPr>
        <p:spPr>
          <a:xfrm>
            <a:off x="7249018" y="910839"/>
            <a:ext cx="14601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200" b="1">
                <a:solidFill>
                  <a:srgbClr val="196770"/>
                </a:solidFill>
                <a:latin typeface="Calibri"/>
                <a:ea typeface="Calibri"/>
                <a:cs typeface="Calibri"/>
                <a:sym typeface="Calibri"/>
              </a:rPr>
              <a:t>Platforms</a:t>
            </a:r>
            <a:endParaRPr sz="1200">
              <a:latin typeface="Calibri"/>
              <a:ea typeface="Calibri"/>
              <a:cs typeface="Calibri"/>
              <a:sym typeface="Calibri"/>
            </a:endParaRPr>
          </a:p>
          <a:p>
            <a:pPr marL="0" marR="0" lvl="0" indent="0" algn="l" rtl="0">
              <a:spcBef>
                <a:spcPts val="0"/>
              </a:spcBef>
              <a:spcAft>
                <a:spcPts val="0"/>
              </a:spcAft>
              <a:buNone/>
            </a:pPr>
            <a:r>
              <a:rPr lang="en" sz="1200">
                <a:solidFill>
                  <a:srgbClr val="000000"/>
                </a:solidFill>
                <a:latin typeface="Calibri"/>
                <a:ea typeface="Calibri"/>
                <a:cs typeface="Calibri"/>
                <a:sym typeface="Calibri"/>
              </a:rPr>
              <a:t>YouTube</a:t>
            </a:r>
            <a:endParaRPr sz="1200">
              <a:solidFill>
                <a:srgbClr val="000000"/>
              </a:solidFill>
              <a:latin typeface="Calibri"/>
              <a:ea typeface="Calibri"/>
              <a:cs typeface="Calibri"/>
              <a:sym typeface="Calibri"/>
            </a:endParaRPr>
          </a:p>
        </p:txBody>
      </p:sp>
      <p:pic>
        <p:nvPicPr>
          <p:cNvPr id="434" name="Google Shape;434;p35" descr="Image result for facebook like icon"/>
          <p:cNvPicPr preferRelativeResize="0"/>
          <p:nvPr/>
        </p:nvPicPr>
        <p:blipFill rotWithShape="1">
          <a:blip r:embed="rId5">
            <a:alphaModFix/>
          </a:blip>
          <a:srcRect/>
          <a:stretch/>
        </p:blipFill>
        <p:spPr>
          <a:xfrm>
            <a:off x="6645989" y="811372"/>
            <a:ext cx="667294" cy="516050"/>
          </a:xfrm>
          <a:prstGeom prst="rect">
            <a:avLst/>
          </a:prstGeom>
          <a:noFill/>
          <a:ln>
            <a:noFill/>
          </a:ln>
        </p:spPr>
      </p:pic>
      <p:grpSp>
        <p:nvGrpSpPr>
          <p:cNvPr id="435" name="Google Shape;435;p35"/>
          <p:cNvGrpSpPr/>
          <p:nvPr/>
        </p:nvGrpSpPr>
        <p:grpSpPr>
          <a:xfrm>
            <a:off x="750099" y="3127034"/>
            <a:ext cx="7459275" cy="1605000"/>
            <a:chOff x="750099" y="3317250"/>
            <a:chExt cx="7459275" cy="1605000"/>
          </a:xfrm>
        </p:grpSpPr>
        <p:sp>
          <p:nvSpPr>
            <p:cNvPr id="436" name="Google Shape;436;p35"/>
            <p:cNvSpPr/>
            <p:nvPr/>
          </p:nvSpPr>
          <p:spPr>
            <a:xfrm>
              <a:off x="5959011" y="3839850"/>
              <a:ext cx="1997100" cy="1082400"/>
            </a:xfrm>
            <a:prstGeom prst="roundRect">
              <a:avLst>
                <a:gd name="adj" fmla="val 14795"/>
              </a:avLst>
            </a:prstGeom>
            <a:solidFill>
              <a:srgbClr val="183247"/>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800" b="1">
                  <a:solidFill>
                    <a:srgbClr val="50B39F"/>
                  </a:solidFill>
                  <a:latin typeface="Oswald"/>
                  <a:ea typeface="Oswald"/>
                  <a:cs typeface="Oswald"/>
                  <a:sym typeface="Oswald"/>
                </a:rPr>
                <a:t>2x</a:t>
              </a:r>
              <a:endParaRPr sz="3100"/>
            </a:p>
          </p:txBody>
        </p:sp>
        <p:sp>
          <p:nvSpPr>
            <p:cNvPr id="437" name="Google Shape;437;p35"/>
            <p:cNvSpPr txBox="1"/>
            <p:nvPr/>
          </p:nvSpPr>
          <p:spPr>
            <a:xfrm>
              <a:off x="5695974" y="3317250"/>
              <a:ext cx="2513400" cy="446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700" u="sng">
                  <a:solidFill>
                    <a:srgbClr val="183247"/>
                  </a:solidFill>
                  <a:latin typeface="Oswald SemiBold"/>
                  <a:ea typeface="Oswald SemiBold"/>
                  <a:cs typeface="Oswald SemiBold"/>
                  <a:sym typeface="Oswald SemiBold"/>
                </a:rPr>
                <a:t>Exceeded</a:t>
              </a:r>
              <a:endParaRPr sz="1700" u="sng">
                <a:solidFill>
                  <a:srgbClr val="183247"/>
                </a:solidFill>
                <a:latin typeface="Oswald SemiBold"/>
                <a:ea typeface="Oswald SemiBold"/>
                <a:cs typeface="Oswald SemiBold"/>
                <a:sym typeface="Oswald SemiBold"/>
              </a:endParaRPr>
            </a:p>
          </p:txBody>
        </p:sp>
        <p:sp>
          <p:nvSpPr>
            <p:cNvPr id="438" name="Google Shape;438;p35"/>
            <p:cNvSpPr/>
            <p:nvPr/>
          </p:nvSpPr>
          <p:spPr>
            <a:xfrm>
              <a:off x="3527736" y="3839850"/>
              <a:ext cx="1997100" cy="1082400"/>
            </a:xfrm>
            <a:prstGeom prst="roundRect">
              <a:avLst>
                <a:gd name="adj" fmla="val 14795"/>
              </a:avLst>
            </a:prstGeom>
            <a:solidFill>
              <a:srgbClr val="50B39F"/>
            </a:solidFill>
            <a:ln w="9525" cap="flat" cmpd="sng">
              <a:solidFill>
                <a:srgbClr val="7BD8C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rgbClr val="FFFFFF"/>
                  </a:solidFill>
                  <a:latin typeface="Oswald"/>
                  <a:ea typeface="Oswald"/>
                  <a:cs typeface="Oswald"/>
                  <a:sym typeface="Oswald"/>
                </a:rPr>
                <a:t>VTR - 43%</a:t>
              </a:r>
              <a:endParaRPr sz="1800" b="1">
                <a:solidFill>
                  <a:srgbClr val="FFFFFF"/>
                </a:solidFill>
                <a:latin typeface="Oswald"/>
                <a:ea typeface="Oswald"/>
                <a:cs typeface="Oswald"/>
                <a:sym typeface="Oswald"/>
              </a:endParaRPr>
            </a:p>
          </p:txBody>
        </p:sp>
        <p:sp>
          <p:nvSpPr>
            <p:cNvPr id="439" name="Google Shape;439;p35"/>
            <p:cNvSpPr txBox="1"/>
            <p:nvPr/>
          </p:nvSpPr>
          <p:spPr>
            <a:xfrm>
              <a:off x="3264699" y="3317250"/>
              <a:ext cx="2513400" cy="446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700" u="sng">
                  <a:solidFill>
                    <a:srgbClr val="183247"/>
                  </a:solidFill>
                  <a:latin typeface="Oswald SemiBold"/>
                  <a:ea typeface="Oswald SemiBold"/>
                  <a:cs typeface="Oswald SemiBold"/>
                  <a:sym typeface="Oswald SemiBold"/>
                </a:rPr>
                <a:t>Achieved</a:t>
              </a:r>
              <a:endParaRPr sz="1700" u="sng">
                <a:solidFill>
                  <a:srgbClr val="183247"/>
                </a:solidFill>
                <a:latin typeface="Oswald SemiBold"/>
                <a:ea typeface="Oswald SemiBold"/>
                <a:cs typeface="Oswald SemiBold"/>
                <a:sym typeface="Oswald SemiBold"/>
              </a:endParaRPr>
            </a:p>
          </p:txBody>
        </p:sp>
        <p:sp>
          <p:nvSpPr>
            <p:cNvPr id="440" name="Google Shape;440;p35"/>
            <p:cNvSpPr/>
            <p:nvPr/>
          </p:nvSpPr>
          <p:spPr>
            <a:xfrm>
              <a:off x="1013136" y="3839850"/>
              <a:ext cx="1997100" cy="1082400"/>
            </a:xfrm>
            <a:prstGeom prst="roundRect">
              <a:avLst>
                <a:gd name="adj" fmla="val 14795"/>
              </a:avLst>
            </a:prstGeom>
            <a:solidFill>
              <a:srgbClr val="EFEFEF"/>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rgbClr val="000000"/>
                  </a:solidFill>
                  <a:latin typeface="Oswald"/>
                  <a:ea typeface="Oswald"/>
                  <a:cs typeface="Oswald"/>
                  <a:sym typeface="Oswald"/>
                </a:rPr>
                <a:t>VTR - </a:t>
              </a:r>
              <a:r>
                <a:rPr lang="en" sz="1800" b="1">
                  <a:latin typeface="Oswald"/>
                  <a:ea typeface="Oswald"/>
                  <a:cs typeface="Oswald"/>
                  <a:sym typeface="Oswald"/>
                </a:rPr>
                <a:t>2</a:t>
              </a:r>
              <a:r>
                <a:rPr lang="en" sz="1800" b="1">
                  <a:solidFill>
                    <a:srgbClr val="000000"/>
                  </a:solidFill>
                  <a:latin typeface="Oswald"/>
                  <a:ea typeface="Oswald"/>
                  <a:cs typeface="Oswald"/>
                  <a:sym typeface="Oswald"/>
                </a:rPr>
                <a:t>5%</a:t>
              </a:r>
              <a:endParaRPr sz="1800" b="1">
                <a:solidFill>
                  <a:srgbClr val="000000"/>
                </a:solidFill>
                <a:latin typeface="Oswald"/>
                <a:ea typeface="Oswald"/>
                <a:cs typeface="Oswald"/>
                <a:sym typeface="Oswald"/>
              </a:endParaRPr>
            </a:p>
          </p:txBody>
        </p:sp>
        <p:sp>
          <p:nvSpPr>
            <p:cNvPr id="441" name="Google Shape;441;p35"/>
            <p:cNvSpPr txBox="1"/>
            <p:nvPr/>
          </p:nvSpPr>
          <p:spPr>
            <a:xfrm>
              <a:off x="750099" y="3317250"/>
              <a:ext cx="2513400" cy="446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700" u="sng">
                  <a:solidFill>
                    <a:srgbClr val="183247"/>
                  </a:solidFill>
                  <a:latin typeface="Oswald SemiBold"/>
                  <a:ea typeface="Oswald SemiBold"/>
                  <a:cs typeface="Oswald SemiBold"/>
                  <a:sym typeface="Oswald SemiBold"/>
                </a:rPr>
                <a:t>Planned</a:t>
              </a:r>
              <a:endParaRPr sz="1700" u="sng">
                <a:solidFill>
                  <a:srgbClr val="183247"/>
                </a:solidFill>
                <a:latin typeface="Oswald SemiBold"/>
                <a:ea typeface="Oswald SemiBold"/>
                <a:cs typeface="Oswald SemiBold"/>
                <a:sym typeface="Oswald SemiBold"/>
              </a:endParaRPr>
            </a:p>
          </p:txBody>
        </p:sp>
      </p:grpSp>
      <p:sp>
        <p:nvSpPr>
          <p:cNvPr id="442" name="Google Shape;442;p35"/>
          <p:cNvSpPr/>
          <p:nvPr/>
        </p:nvSpPr>
        <p:spPr>
          <a:xfrm>
            <a:off x="0" y="0"/>
            <a:ext cx="9144000" cy="525900"/>
          </a:xfrm>
          <a:prstGeom prst="rect">
            <a:avLst/>
          </a:prstGeom>
          <a:solidFill>
            <a:srgbClr val="4FB3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35"/>
          <p:cNvSpPr/>
          <p:nvPr/>
        </p:nvSpPr>
        <p:spPr>
          <a:xfrm>
            <a:off x="137549" y="-6100"/>
            <a:ext cx="8572800" cy="588300"/>
          </a:xfrm>
          <a:prstGeom prst="roundRect">
            <a:avLst>
              <a:gd name="adj" fmla="val 0"/>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FFFFFF"/>
              </a:buClr>
              <a:buSzPts val="2300"/>
              <a:buFont typeface="Oswald"/>
              <a:buNone/>
            </a:pPr>
            <a:r>
              <a:rPr lang="en" sz="1800" b="1">
                <a:solidFill>
                  <a:schemeClr val="lt1"/>
                </a:solidFill>
                <a:latin typeface="Oswald"/>
                <a:ea typeface="Oswald"/>
                <a:cs typeface="Oswald"/>
                <a:sym typeface="Oswald"/>
              </a:rPr>
              <a:t>Nissan NMEF Patrol Y-62 Achieves </a:t>
            </a:r>
            <a:r>
              <a:rPr lang="en" sz="2000" b="1">
                <a:solidFill>
                  <a:schemeClr val="lt1"/>
                </a:solidFill>
                <a:latin typeface="Oswald"/>
                <a:ea typeface="Oswald"/>
                <a:cs typeface="Oswald"/>
                <a:sym typeface="Oswald"/>
              </a:rPr>
              <a:t>2X</a:t>
            </a:r>
            <a:r>
              <a:rPr lang="en" sz="1800" b="1">
                <a:solidFill>
                  <a:schemeClr val="lt1"/>
                </a:solidFill>
                <a:latin typeface="Oswald"/>
                <a:ea typeface="Oswald"/>
                <a:cs typeface="Oswald"/>
                <a:sym typeface="Oswald"/>
              </a:rPr>
              <a:t> better VTR with Mirrors AI technology</a:t>
            </a:r>
            <a:endParaRPr sz="1800" b="0" i="0" u="none" strike="noStrike" cap="none">
              <a:solidFill>
                <a:schemeClr val="lt1"/>
              </a:solidFill>
              <a:latin typeface="Arial"/>
              <a:ea typeface="Arial"/>
              <a:cs typeface="Arial"/>
              <a:sym typeface="Arial"/>
            </a:endParaRPr>
          </a:p>
        </p:txBody>
      </p:sp>
      <p:sp>
        <p:nvSpPr>
          <p:cNvPr id="444" name="Google Shape;444;p35"/>
          <p:cNvSpPr/>
          <p:nvPr/>
        </p:nvSpPr>
        <p:spPr>
          <a:xfrm>
            <a:off x="0" y="2057400"/>
            <a:ext cx="9144000" cy="684300"/>
          </a:xfrm>
          <a:prstGeom prst="rect">
            <a:avLst/>
          </a:prstGeom>
          <a:solidFill>
            <a:srgbClr val="142034"/>
          </a:solidFill>
          <a:ln>
            <a:noFill/>
          </a:ln>
        </p:spPr>
        <p:txBody>
          <a:bodyPr spcFirstLastPara="1" wrap="square" lIns="68575" tIns="68575" rIns="68575" bIns="68575" anchor="ctr" anchorCtr="0">
            <a:noAutofit/>
          </a:bodyPr>
          <a:lstStyle/>
          <a:p>
            <a:pPr marL="0" lvl="0" indent="0" algn="l" rtl="0">
              <a:lnSpc>
                <a:spcPct val="115000"/>
              </a:lnSpc>
              <a:spcBef>
                <a:spcPts val="0"/>
              </a:spcBef>
              <a:spcAft>
                <a:spcPts val="0"/>
              </a:spcAft>
              <a:buClr>
                <a:srgbClr val="000000"/>
              </a:buClr>
              <a:buSzPts val="800"/>
              <a:buFont typeface="Arial"/>
              <a:buNone/>
            </a:pPr>
            <a:endParaRPr sz="1100" b="0" i="0" u="none" strike="noStrike" cap="none">
              <a:solidFill>
                <a:srgbClr val="000000"/>
              </a:solidFill>
              <a:latin typeface="Arial"/>
              <a:ea typeface="Arial"/>
              <a:cs typeface="Arial"/>
              <a:sym typeface="Arial"/>
            </a:endParaRPr>
          </a:p>
        </p:txBody>
      </p:sp>
      <p:sp>
        <p:nvSpPr>
          <p:cNvPr id="445" name="Google Shape;445;p35"/>
          <p:cNvSpPr txBox="1"/>
          <p:nvPr/>
        </p:nvSpPr>
        <p:spPr>
          <a:xfrm>
            <a:off x="216425" y="2130159"/>
            <a:ext cx="74490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300" b="1">
                <a:solidFill>
                  <a:srgbClr val="FFFFFF"/>
                </a:solidFill>
                <a:latin typeface="Oswald"/>
                <a:ea typeface="Oswald"/>
                <a:cs typeface="Oswald"/>
                <a:sym typeface="Oswald"/>
              </a:rPr>
              <a:t>Amazing campaign results!</a:t>
            </a:r>
            <a:endParaRPr sz="2300" b="1">
              <a:solidFill>
                <a:srgbClr val="FFFFFF"/>
              </a:solidFill>
              <a:latin typeface="Oswald"/>
              <a:ea typeface="Oswald"/>
              <a:cs typeface="Oswald"/>
              <a:sym typeface="Oswa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0"/>
        <p:cNvGrpSpPr/>
        <p:nvPr/>
      </p:nvGrpSpPr>
      <p:grpSpPr>
        <a:xfrm>
          <a:off x="0" y="0"/>
          <a:ext cx="0" cy="0"/>
          <a:chOff x="0" y="0"/>
          <a:chExt cx="0" cy="0"/>
        </a:xfrm>
      </p:grpSpPr>
      <p:sp>
        <p:nvSpPr>
          <p:cNvPr id="451" name="Google Shape;451;p36"/>
          <p:cNvSpPr/>
          <p:nvPr/>
        </p:nvSpPr>
        <p:spPr>
          <a:xfrm>
            <a:off x="240675" y="811900"/>
            <a:ext cx="3507000" cy="1936500"/>
          </a:xfrm>
          <a:prstGeom prst="roundRect">
            <a:avLst>
              <a:gd name="adj" fmla="val 6521"/>
            </a:avLst>
          </a:prstGeom>
          <a:solidFill>
            <a:schemeClr val="lt1"/>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2000"/>
              <a:buFont typeface="Arial"/>
              <a:buNone/>
            </a:pPr>
            <a:r>
              <a:rPr lang="en" sz="2000" b="1" i="0" u="none" strike="noStrike" cap="none">
                <a:solidFill>
                  <a:srgbClr val="4FB39F"/>
                </a:solidFill>
                <a:latin typeface="Oswald"/>
                <a:ea typeface="Oswald"/>
                <a:cs typeface="Oswald"/>
                <a:sym typeface="Oswald"/>
              </a:rPr>
              <a:t>BRAND SAFETY</a:t>
            </a:r>
            <a:endParaRPr sz="2000" b="1" i="0" u="none" strike="noStrike" cap="none">
              <a:solidFill>
                <a:srgbClr val="4FB39F"/>
              </a:solidFill>
              <a:latin typeface="Oswald"/>
              <a:ea typeface="Oswald"/>
              <a:cs typeface="Oswald"/>
              <a:sym typeface="Oswald"/>
            </a:endParaRPr>
          </a:p>
          <a:p>
            <a:pPr marL="0" marR="0" lvl="0" indent="0" algn="l" rtl="0">
              <a:lnSpc>
                <a:spcPct val="100000"/>
              </a:lnSpc>
              <a:spcBef>
                <a:spcPts val="0"/>
              </a:spcBef>
              <a:spcAft>
                <a:spcPts val="0"/>
              </a:spcAft>
              <a:buClr>
                <a:schemeClr val="dk1"/>
              </a:buClr>
              <a:buSzPts val="2000"/>
              <a:buFont typeface="Arial"/>
              <a:buNone/>
            </a:pPr>
            <a:endParaRPr sz="2000" b="0" i="0" u="none" strike="noStrike" cap="none">
              <a:solidFill>
                <a:srgbClr val="4FB39F"/>
              </a:solidFill>
              <a:latin typeface="Oswald"/>
              <a:ea typeface="Oswald"/>
              <a:cs typeface="Oswald"/>
              <a:sym typeface="Oswald"/>
            </a:endParaRPr>
          </a:p>
          <a:p>
            <a:pPr marL="0" marR="0" lvl="0" indent="0" algn="l" rtl="0">
              <a:lnSpc>
                <a:spcPct val="100000"/>
              </a:lnSpc>
              <a:spcBef>
                <a:spcPts val="0"/>
              </a:spcBef>
              <a:spcAft>
                <a:spcPts val="0"/>
              </a:spcAft>
              <a:buClr>
                <a:schemeClr val="dk1"/>
              </a:buClr>
              <a:buSzPts val="2000"/>
              <a:buFont typeface="Arial"/>
              <a:buNone/>
            </a:pPr>
            <a:r>
              <a:rPr lang="en" sz="2000" b="0" i="0" u="none" strike="noStrike" cap="none">
                <a:solidFill>
                  <a:srgbClr val="4FB39F"/>
                </a:solidFill>
                <a:latin typeface="Oswald"/>
                <a:ea typeface="Oswald"/>
                <a:cs typeface="Oswald"/>
                <a:sym typeface="Oswald"/>
              </a:rPr>
              <a:t>Brand Protection via video level analysis precisely excluding non brand safe content</a:t>
            </a:r>
            <a:endParaRPr sz="4500" b="0" i="0" u="none" strike="noStrike" cap="none">
              <a:solidFill>
                <a:srgbClr val="4FB39F"/>
              </a:solidFill>
              <a:latin typeface="Lato"/>
              <a:ea typeface="Lato"/>
              <a:cs typeface="Lato"/>
              <a:sym typeface="Lato"/>
            </a:endParaRPr>
          </a:p>
        </p:txBody>
      </p:sp>
      <p:pic>
        <p:nvPicPr>
          <p:cNvPr id="452" name="Google Shape;452;p36"/>
          <p:cNvPicPr preferRelativeResize="0"/>
          <p:nvPr/>
        </p:nvPicPr>
        <p:blipFill rotWithShape="1">
          <a:blip r:embed="rId3">
            <a:alphaModFix/>
          </a:blip>
          <a:srcRect/>
          <a:stretch/>
        </p:blipFill>
        <p:spPr>
          <a:xfrm>
            <a:off x="4033563" y="596487"/>
            <a:ext cx="2104890" cy="1275485"/>
          </a:xfrm>
          <a:prstGeom prst="rect">
            <a:avLst/>
          </a:prstGeom>
          <a:noFill/>
          <a:ln>
            <a:noFill/>
          </a:ln>
        </p:spPr>
      </p:pic>
      <p:sp>
        <p:nvSpPr>
          <p:cNvPr id="453" name="Google Shape;453;p36"/>
          <p:cNvSpPr/>
          <p:nvPr/>
        </p:nvSpPr>
        <p:spPr>
          <a:xfrm>
            <a:off x="4684282" y="910380"/>
            <a:ext cx="774600" cy="683400"/>
          </a:xfrm>
          <a:prstGeom prst="rect">
            <a:avLst/>
          </a:prstGeom>
          <a:noFill/>
          <a:ln w="19050" cap="flat" cmpd="sng">
            <a:solidFill>
              <a:srgbClr val="FAF9F9"/>
            </a:solidFill>
            <a:prstDash val="solid"/>
            <a:miter lim="800000"/>
            <a:headEnd type="none" w="sm" len="sm"/>
            <a:tailEnd type="none" w="sm" len="sm"/>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454" name="Google Shape;454;p36"/>
          <p:cNvSpPr/>
          <p:nvPr/>
        </p:nvSpPr>
        <p:spPr>
          <a:xfrm>
            <a:off x="5539405" y="984233"/>
            <a:ext cx="774600" cy="578400"/>
          </a:xfrm>
          <a:prstGeom prst="rect">
            <a:avLst/>
          </a:prstGeom>
          <a:solidFill>
            <a:srgbClr val="4FB39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lt1"/>
                </a:solidFill>
                <a:latin typeface="Calibri"/>
                <a:ea typeface="Calibri"/>
                <a:cs typeface="Calibri"/>
                <a:sym typeface="Calibri"/>
              </a:rPr>
              <a:t>Smoking Detected</a:t>
            </a:r>
            <a:endParaRPr sz="1100" b="0" i="0" u="none" strike="noStrike" cap="none">
              <a:solidFill>
                <a:srgbClr val="000000"/>
              </a:solidFill>
              <a:latin typeface="Arial"/>
              <a:ea typeface="Arial"/>
              <a:cs typeface="Arial"/>
              <a:sym typeface="Arial"/>
            </a:endParaRPr>
          </a:p>
        </p:txBody>
      </p:sp>
      <p:sp>
        <p:nvSpPr>
          <p:cNvPr id="455" name="Google Shape;455;p36"/>
          <p:cNvSpPr/>
          <p:nvPr/>
        </p:nvSpPr>
        <p:spPr>
          <a:xfrm>
            <a:off x="7243298" y="714174"/>
            <a:ext cx="1000800" cy="870900"/>
          </a:xfrm>
          <a:prstGeom prst="rect">
            <a:avLst/>
          </a:prstGeom>
          <a:noFill/>
          <a:ln w="19050" cap="flat" cmpd="sng">
            <a:solidFill>
              <a:srgbClr val="FAF9F9"/>
            </a:solidFill>
            <a:prstDash val="solid"/>
            <a:miter lim="800000"/>
            <a:headEnd type="none" w="sm" len="sm"/>
            <a:tailEnd type="none" w="sm" len="sm"/>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456" name="Google Shape;456;p36"/>
          <p:cNvSpPr/>
          <p:nvPr/>
        </p:nvSpPr>
        <p:spPr>
          <a:xfrm>
            <a:off x="4427061" y="2111051"/>
            <a:ext cx="801600" cy="698700"/>
          </a:xfrm>
          <a:prstGeom prst="rect">
            <a:avLst/>
          </a:prstGeom>
          <a:noFill/>
          <a:ln w="25400" cap="flat" cmpd="sng">
            <a:solidFill>
              <a:schemeClr val="lt1"/>
            </a:solidFill>
            <a:prstDash val="solid"/>
            <a:miter lim="800000"/>
            <a:headEnd type="none" w="sm" len="sm"/>
            <a:tailEnd type="none" w="sm" len="sm"/>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457" name="Google Shape;457;p36"/>
          <p:cNvSpPr/>
          <p:nvPr/>
        </p:nvSpPr>
        <p:spPr>
          <a:xfrm>
            <a:off x="4444733" y="3263874"/>
            <a:ext cx="1361700" cy="181200"/>
          </a:xfrm>
          <a:prstGeom prst="rect">
            <a:avLst/>
          </a:prstGeom>
          <a:noFill/>
          <a:ln w="25400" cap="flat" cmpd="sng">
            <a:solidFill>
              <a:schemeClr val="lt1"/>
            </a:solidFill>
            <a:prstDash val="solid"/>
            <a:miter lim="800000"/>
            <a:headEnd type="none" w="sm" len="sm"/>
            <a:tailEnd type="none" w="sm" len="sm"/>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cxnSp>
        <p:nvCxnSpPr>
          <p:cNvPr id="458" name="Google Shape;458;p36"/>
          <p:cNvCxnSpPr/>
          <p:nvPr/>
        </p:nvCxnSpPr>
        <p:spPr>
          <a:xfrm rot="10800000" flipH="1">
            <a:off x="5675383" y="3217974"/>
            <a:ext cx="108600" cy="53400"/>
          </a:xfrm>
          <a:prstGeom prst="straightConnector1">
            <a:avLst/>
          </a:prstGeom>
          <a:noFill/>
          <a:ln w="12700" cap="flat" cmpd="sng">
            <a:solidFill>
              <a:schemeClr val="lt1"/>
            </a:solidFill>
            <a:prstDash val="solid"/>
            <a:miter lim="800000"/>
            <a:headEnd type="none" w="sm" len="sm"/>
            <a:tailEnd type="none" w="sm" len="sm"/>
          </a:ln>
        </p:spPr>
      </p:cxnSp>
      <p:pic>
        <p:nvPicPr>
          <p:cNvPr id="459" name="Google Shape;459;p36"/>
          <p:cNvPicPr preferRelativeResize="0"/>
          <p:nvPr/>
        </p:nvPicPr>
        <p:blipFill rotWithShape="1">
          <a:blip r:embed="rId4">
            <a:alphaModFix/>
          </a:blip>
          <a:srcRect/>
          <a:stretch/>
        </p:blipFill>
        <p:spPr>
          <a:xfrm>
            <a:off x="4010160" y="1955824"/>
            <a:ext cx="2104890" cy="1275485"/>
          </a:xfrm>
          <a:prstGeom prst="rect">
            <a:avLst/>
          </a:prstGeom>
          <a:noFill/>
          <a:ln>
            <a:noFill/>
          </a:ln>
        </p:spPr>
      </p:pic>
      <p:sp>
        <p:nvSpPr>
          <p:cNvPr id="460" name="Google Shape;460;p36"/>
          <p:cNvSpPr/>
          <p:nvPr/>
        </p:nvSpPr>
        <p:spPr>
          <a:xfrm>
            <a:off x="4689722" y="2343059"/>
            <a:ext cx="575400" cy="393300"/>
          </a:xfrm>
          <a:prstGeom prst="rect">
            <a:avLst/>
          </a:prstGeom>
          <a:noFill/>
          <a:ln w="19050" cap="flat" cmpd="sng">
            <a:solidFill>
              <a:srgbClr val="FAF9F9"/>
            </a:solidFill>
            <a:prstDash val="solid"/>
            <a:miter lim="800000"/>
            <a:headEnd type="none" w="sm" len="sm"/>
            <a:tailEnd type="none" w="sm" len="sm"/>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461" name="Google Shape;461;p36"/>
          <p:cNvSpPr/>
          <p:nvPr/>
        </p:nvSpPr>
        <p:spPr>
          <a:xfrm>
            <a:off x="4689722" y="3062033"/>
            <a:ext cx="482400" cy="219600"/>
          </a:xfrm>
          <a:prstGeom prst="rect">
            <a:avLst/>
          </a:prstGeom>
          <a:noFill/>
          <a:ln w="19050" cap="flat" cmpd="sng">
            <a:solidFill>
              <a:srgbClr val="C00000"/>
            </a:solidFill>
            <a:prstDash val="solid"/>
            <a:miter lim="800000"/>
            <a:headEnd type="none" w="sm" len="sm"/>
            <a:tailEnd type="none" w="sm" len="sm"/>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462" name="Google Shape;462;p36"/>
          <p:cNvSpPr txBox="1"/>
          <p:nvPr/>
        </p:nvSpPr>
        <p:spPr>
          <a:xfrm>
            <a:off x="5428139" y="2263763"/>
            <a:ext cx="801600" cy="554100"/>
          </a:xfrm>
          <a:prstGeom prst="rect">
            <a:avLst/>
          </a:prstGeom>
          <a:solidFill>
            <a:srgbClr val="4FB39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lt1"/>
                </a:solidFill>
                <a:latin typeface="Calibri"/>
                <a:ea typeface="Calibri"/>
                <a:cs typeface="Calibri"/>
                <a:sym typeface="Calibri"/>
              </a:rPr>
              <a:t>On-screen text detected </a:t>
            </a:r>
            <a:endParaRPr sz="1100" b="0" i="0" u="none" strike="noStrike" cap="none">
              <a:solidFill>
                <a:srgbClr val="000000"/>
              </a:solidFill>
              <a:latin typeface="Arial"/>
              <a:ea typeface="Arial"/>
              <a:cs typeface="Arial"/>
              <a:sym typeface="Arial"/>
            </a:endParaRPr>
          </a:p>
        </p:txBody>
      </p:sp>
      <p:cxnSp>
        <p:nvCxnSpPr>
          <p:cNvPr id="463" name="Google Shape;463;p36"/>
          <p:cNvCxnSpPr/>
          <p:nvPr/>
        </p:nvCxnSpPr>
        <p:spPr>
          <a:xfrm rot="10800000" flipH="1">
            <a:off x="5433635" y="2838322"/>
            <a:ext cx="161700" cy="27000"/>
          </a:xfrm>
          <a:prstGeom prst="straightConnector1">
            <a:avLst/>
          </a:prstGeom>
          <a:noFill/>
          <a:ln w="12700" cap="flat" cmpd="sng">
            <a:solidFill>
              <a:schemeClr val="lt1"/>
            </a:solidFill>
            <a:prstDash val="solid"/>
            <a:miter lim="800000"/>
            <a:headEnd type="none" w="sm" len="sm"/>
            <a:tailEnd type="none" w="sm" len="sm"/>
          </a:ln>
        </p:spPr>
      </p:cxnSp>
      <p:pic>
        <p:nvPicPr>
          <p:cNvPr id="464" name="Google Shape;464;p36"/>
          <p:cNvPicPr preferRelativeResize="0"/>
          <p:nvPr/>
        </p:nvPicPr>
        <p:blipFill rotWithShape="1">
          <a:blip r:embed="rId5">
            <a:alphaModFix/>
          </a:blip>
          <a:srcRect/>
          <a:stretch/>
        </p:blipFill>
        <p:spPr>
          <a:xfrm>
            <a:off x="6486054" y="1955825"/>
            <a:ext cx="2335909" cy="1300218"/>
          </a:xfrm>
          <a:prstGeom prst="rect">
            <a:avLst/>
          </a:prstGeom>
          <a:noFill/>
          <a:ln>
            <a:noFill/>
          </a:ln>
        </p:spPr>
      </p:pic>
      <p:sp>
        <p:nvSpPr>
          <p:cNvPr id="465" name="Google Shape;465;p36"/>
          <p:cNvSpPr/>
          <p:nvPr/>
        </p:nvSpPr>
        <p:spPr>
          <a:xfrm>
            <a:off x="7910214" y="2181962"/>
            <a:ext cx="765600" cy="627600"/>
          </a:xfrm>
          <a:prstGeom prst="rect">
            <a:avLst/>
          </a:prstGeom>
          <a:noFill/>
          <a:ln w="19050" cap="flat" cmpd="sng">
            <a:solidFill>
              <a:srgbClr val="FAF9F9"/>
            </a:solidFill>
            <a:prstDash val="solid"/>
            <a:miter lim="800000"/>
            <a:headEnd type="none" w="sm" len="sm"/>
            <a:tailEnd type="none" w="sm" len="sm"/>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466" name="Google Shape;466;p36"/>
          <p:cNvSpPr/>
          <p:nvPr/>
        </p:nvSpPr>
        <p:spPr>
          <a:xfrm>
            <a:off x="6671598" y="2218780"/>
            <a:ext cx="887700" cy="554100"/>
          </a:xfrm>
          <a:prstGeom prst="rect">
            <a:avLst/>
          </a:prstGeom>
          <a:solidFill>
            <a:srgbClr val="4FB39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lt1"/>
                </a:solidFill>
                <a:latin typeface="Calibri"/>
                <a:ea typeface="Calibri"/>
                <a:cs typeface="Calibri"/>
                <a:sym typeface="Calibri"/>
              </a:rPr>
              <a:t>Object/ Gun Violence Detected </a:t>
            </a:r>
            <a:endParaRPr sz="1100" b="0" i="0" u="none" strike="noStrike" cap="none">
              <a:solidFill>
                <a:srgbClr val="000000"/>
              </a:solidFill>
              <a:latin typeface="Arial"/>
              <a:ea typeface="Arial"/>
              <a:cs typeface="Arial"/>
              <a:sym typeface="Arial"/>
            </a:endParaRPr>
          </a:p>
        </p:txBody>
      </p:sp>
      <p:sp>
        <p:nvSpPr>
          <p:cNvPr id="467" name="Google Shape;467;p36"/>
          <p:cNvSpPr/>
          <p:nvPr/>
        </p:nvSpPr>
        <p:spPr>
          <a:xfrm>
            <a:off x="5223593" y="3523176"/>
            <a:ext cx="726600" cy="638100"/>
          </a:xfrm>
          <a:prstGeom prst="rect">
            <a:avLst/>
          </a:prstGeom>
          <a:noFill/>
          <a:ln w="19050" cap="flat" cmpd="sng">
            <a:solidFill>
              <a:srgbClr val="FAF9F9"/>
            </a:solidFill>
            <a:prstDash val="solid"/>
            <a:miter lim="800000"/>
            <a:headEnd type="none" w="sm" len="sm"/>
            <a:tailEnd type="none" w="sm" len="sm"/>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cxnSp>
        <p:nvCxnSpPr>
          <p:cNvPr id="468" name="Google Shape;468;p36"/>
          <p:cNvCxnSpPr/>
          <p:nvPr/>
        </p:nvCxnSpPr>
        <p:spPr>
          <a:xfrm rot="10800000">
            <a:off x="5423379" y="4313915"/>
            <a:ext cx="58200" cy="161100"/>
          </a:xfrm>
          <a:prstGeom prst="straightConnector1">
            <a:avLst/>
          </a:prstGeom>
          <a:noFill/>
          <a:ln w="12700" cap="flat" cmpd="sng">
            <a:solidFill>
              <a:schemeClr val="lt1"/>
            </a:solidFill>
            <a:prstDash val="solid"/>
            <a:miter lim="800000"/>
            <a:headEnd type="none" w="sm" len="sm"/>
            <a:tailEnd type="none" w="sm" len="sm"/>
          </a:ln>
        </p:spPr>
      </p:cxnSp>
      <p:pic>
        <p:nvPicPr>
          <p:cNvPr id="469" name="Google Shape;469;p36"/>
          <p:cNvPicPr preferRelativeResize="0"/>
          <p:nvPr/>
        </p:nvPicPr>
        <p:blipFill rotWithShape="1">
          <a:blip r:embed="rId6">
            <a:alphaModFix/>
          </a:blip>
          <a:srcRect/>
          <a:stretch/>
        </p:blipFill>
        <p:spPr>
          <a:xfrm>
            <a:off x="6502250" y="3352846"/>
            <a:ext cx="2335908" cy="1212824"/>
          </a:xfrm>
          <a:prstGeom prst="rect">
            <a:avLst/>
          </a:prstGeom>
          <a:noFill/>
          <a:ln>
            <a:noFill/>
          </a:ln>
        </p:spPr>
      </p:pic>
      <p:sp>
        <p:nvSpPr>
          <p:cNvPr id="470" name="Google Shape;470;p36"/>
          <p:cNvSpPr/>
          <p:nvPr/>
        </p:nvSpPr>
        <p:spPr>
          <a:xfrm>
            <a:off x="7663987" y="3681726"/>
            <a:ext cx="843900" cy="544500"/>
          </a:xfrm>
          <a:prstGeom prst="rect">
            <a:avLst/>
          </a:prstGeom>
          <a:noFill/>
          <a:ln w="19050" cap="flat" cmpd="sng">
            <a:solidFill>
              <a:srgbClr val="FAF9F9"/>
            </a:solidFill>
            <a:prstDash val="solid"/>
            <a:miter lim="800000"/>
            <a:headEnd type="none" w="sm" len="sm"/>
            <a:tailEnd type="none" w="sm" len="sm"/>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471" name="Google Shape;471;p36"/>
          <p:cNvSpPr/>
          <p:nvPr/>
        </p:nvSpPr>
        <p:spPr>
          <a:xfrm>
            <a:off x="6458426" y="3833747"/>
            <a:ext cx="919200" cy="392400"/>
          </a:xfrm>
          <a:prstGeom prst="rect">
            <a:avLst/>
          </a:prstGeom>
          <a:solidFill>
            <a:srgbClr val="4FB39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lt1"/>
                </a:solidFill>
                <a:latin typeface="Calibri"/>
                <a:ea typeface="Calibri"/>
                <a:cs typeface="Calibri"/>
                <a:sym typeface="Calibri"/>
              </a:rPr>
              <a:t>Car Crash Detected </a:t>
            </a:r>
            <a:endParaRPr sz="1100" b="0" i="0" u="none" strike="noStrike" cap="none">
              <a:solidFill>
                <a:srgbClr val="000000"/>
              </a:solidFill>
              <a:latin typeface="Arial"/>
              <a:ea typeface="Arial"/>
              <a:cs typeface="Arial"/>
              <a:sym typeface="Arial"/>
            </a:endParaRPr>
          </a:p>
        </p:txBody>
      </p:sp>
      <p:cxnSp>
        <p:nvCxnSpPr>
          <p:cNvPr id="472" name="Google Shape;472;p36"/>
          <p:cNvCxnSpPr/>
          <p:nvPr/>
        </p:nvCxnSpPr>
        <p:spPr>
          <a:xfrm rot="10800000">
            <a:off x="7216315" y="4472229"/>
            <a:ext cx="247200" cy="223800"/>
          </a:xfrm>
          <a:prstGeom prst="straightConnector1">
            <a:avLst/>
          </a:prstGeom>
          <a:noFill/>
          <a:ln w="12700" cap="flat" cmpd="sng">
            <a:solidFill>
              <a:schemeClr val="lt1"/>
            </a:solidFill>
            <a:prstDash val="solid"/>
            <a:miter lim="800000"/>
            <a:headEnd type="none" w="sm" len="sm"/>
            <a:tailEnd type="none" w="sm" len="sm"/>
          </a:ln>
        </p:spPr>
      </p:cxnSp>
      <p:pic>
        <p:nvPicPr>
          <p:cNvPr id="473" name="Google Shape;473;p36"/>
          <p:cNvPicPr preferRelativeResize="0"/>
          <p:nvPr/>
        </p:nvPicPr>
        <p:blipFill rotWithShape="1">
          <a:blip r:embed="rId7">
            <a:alphaModFix/>
          </a:blip>
          <a:srcRect/>
          <a:stretch/>
        </p:blipFill>
        <p:spPr>
          <a:xfrm>
            <a:off x="6476921" y="578560"/>
            <a:ext cx="2361238" cy="1311339"/>
          </a:xfrm>
          <a:prstGeom prst="rect">
            <a:avLst/>
          </a:prstGeom>
          <a:noFill/>
          <a:ln>
            <a:noFill/>
          </a:ln>
        </p:spPr>
      </p:pic>
      <p:sp>
        <p:nvSpPr>
          <p:cNvPr id="474" name="Google Shape;474;p36"/>
          <p:cNvSpPr/>
          <p:nvPr/>
        </p:nvSpPr>
        <p:spPr>
          <a:xfrm>
            <a:off x="7985190" y="1097393"/>
            <a:ext cx="875400" cy="554100"/>
          </a:xfrm>
          <a:prstGeom prst="rect">
            <a:avLst/>
          </a:prstGeom>
          <a:solidFill>
            <a:srgbClr val="4FB39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lt1"/>
                </a:solidFill>
                <a:latin typeface="Calibri"/>
                <a:ea typeface="Calibri"/>
                <a:cs typeface="Calibri"/>
                <a:sym typeface="Calibri"/>
              </a:rPr>
              <a:t>Unrest/ Scene Detected </a:t>
            </a:r>
            <a:endParaRPr sz="1100" b="0" i="0" u="none" strike="noStrike" cap="none">
              <a:solidFill>
                <a:srgbClr val="000000"/>
              </a:solidFill>
              <a:latin typeface="Arial"/>
              <a:ea typeface="Arial"/>
              <a:cs typeface="Arial"/>
              <a:sym typeface="Arial"/>
            </a:endParaRPr>
          </a:p>
        </p:txBody>
      </p:sp>
      <p:sp>
        <p:nvSpPr>
          <p:cNvPr id="475" name="Google Shape;475;p36"/>
          <p:cNvSpPr/>
          <p:nvPr/>
        </p:nvSpPr>
        <p:spPr>
          <a:xfrm>
            <a:off x="6558752" y="601930"/>
            <a:ext cx="1193100" cy="890100"/>
          </a:xfrm>
          <a:prstGeom prst="rect">
            <a:avLst/>
          </a:prstGeom>
          <a:noFill/>
          <a:ln w="25400" cap="flat" cmpd="sng">
            <a:solidFill>
              <a:schemeClr val="lt1"/>
            </a:solidFill>
            <a:prstDash val="solid"/>
            <a:miter lim="800000"/>
            <a:headEnd type="none" w="sm" len="sm"/>
            <a:tailEnd type="none" w="sm" len="sm"/>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pic>
        <p:nvPicPr>
          <p:cNvPr id="476" name="Google Shape;476;p36"/>
          <p:cNvPicPr preferRelativeResize="0"/>
          <p:nvPr/>
        </p:nvPicPr>
        <p:blipFill rotWithShape="1">
          <a:blip r:embed="rId8">
            <a:alphaModFix/>
          </a:blip>
          <a:srcRect/>
          <a:stretch/>
        </p:blipFill>
        <p:spPr>
          <a:xfrm>
            <a:off x="3986074" y="3359138"/>
            <a:ext cx="2156966" cy="1212823"/>
          </a:xfrm>
          <a:prstGeom prst="rect">
            <a:avLst/>
          </a:prstGeom>
          <a:noFill/>
          <a:ln>
            <a:noFill/>
          </a:ln>
        </p:spPr>
      </p:pic>
      <p:sp>
        <p:nvSpPr>
          <p:cNvPr id="477" name="Google Shape;477;p36"/>
          <p:cNvSpPr/>
          <p:nvPr/>
        </p:nvSpPr>
        <p:spPr>
          <a:xfrm>
            <a:off x="3855634" y="3749606"/>
            <a:ext cx="699000" cy="392400"/>
          </a:xfrm>
          <a:prstGeom prst="rect">
            <a:avLst/>
          </a:prstGeom>
          <a:solidFill>
            <a:srgbClr val="4FB39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lt1"/>
                </a:solidFill>
                <a:latin typeface="Calibri"/>
                <a:ea typeface="Calibri"/>
                <a:cs typeface="Calibri"/>
                <a:sym typeface="Calibri"/>
              </a:rPr>
              <a:t>Logo Detected </a:t>
            </a:r>
            <a:endParaRPr sz="1100" b="0" i="0" u="none" strike="noStrike" cap="none">
              <a:solidFill>
                <a:srgbClr val="000000"/>
              </a:solidFill>
              <a:latin typeface="Arial"/>
              <a:ea typeface="Arial"/>
              <a:cs typeface="Arial"/>
              <a:sym typeface="Arial"/>
            </a:endParaRPr>
          </a:p>
        </p:txBody>
      </p:sp>
      <p:sp>
        <p:nvSpPr>
          <p:cNvPr id="478" name="Google Shape;478;p36"/>
          <p:cNvSpPr/>
          <p:nvPr/>
        </p:nvSpPr>
        <p:spPr>
          <a:xfrm>
            <a:off x="4823835" y="3749606"/>
            <a:ext cx="575400" cy="393300"/>
          </a:xfrm>
          <a:prstGeom prst="rect">
            <a:avLst/>
          </a:prstGeom>
          <a:noFill/>
          <a:ln w="19050" cap="flat" cmpd="sng">
            <a:solidFill>
              <a:srgbClr val="FAF9F9"/>
            </a:solidFill>
            <a:prstDash val="solid"/>
            <a:miter lim="800000"/>
            <a:headEnd type="none" w="sm" len="sm"/>
            <a:tailEnd type="none" w="sm" len="sm"/>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cxnSp>
        <p:nvCxnSpPr>
          <p:cNvPr id="479" name="Google Shape;479;p36"/>
          <p:cNvCxnSpPr>
            <a:endCxn id="454" idx="0"/>
          </p:cNvCxnSpPr>
          <p:nvPr/>
        </p:nvCxnSpPr>
        <p:spPr>
          <a:xfrm>
            <a:off x="5459005" y="943433"/>
            <a:ext cx="467700" cy="40800"/>
          </a:xfrm>
          <a:prstGeom prst="bentConnector2">
            <a:avLst/>
          </a:prstGeom>
          <a:noFill/>
          <a:ln w="38100" cap="flat" cmpd="sng">
            <a:solidFill>
              <a:srgbClr val="C0BFBF"/>
            </a:solidFill>
            <a:prstDash val="solid"/>
            <a:miter lim="800000"/>
            <a:headEnd type="none" w="sm" len="sm"/>
            <a:tailEnd type="triangle" w="med" len="med"/>
          </a:ln>
        </p:spPr>
      </p:cxnSp>
      <p:cxnSp>
        <p:nvCxnSpPr>
          <p:cNvPr id="480" name="Google Shape;480;p36"/>
          <p:cNvCxnSpPr/>
          <p:nvPr/>
        </p:nvCxnSpPr>
        <p:spPr>
          <a:xfrm>
            <a:off x="7743707" y="731323"/>
            <a:ext cx="494400" cy="333000"/>
          </a:xfrm>
          <a:prstGeom prst="bentConnector2">
            <a:avLst/>
          </a:prstGeom>
          <a:noFill/>
          <a:ln w="38100" cap="flat" cmpd="sng">
            <a:solidFill>
              <a:srgbClr val="C0BFBF"/>
            </a:solidFill>
            <a:prstDash val="solid"/>
            <a:miter lim="800000"/>
            <a:headEnd type="none" w="sm" len="sm"/>
            <a:tailEnd type="triangle" w="med" len="med"/>
          </a:ln>
        </p:spPr>
      </p:cxnSp>
      <p:cxnSp>
        <p:nvCxnSpPr>
          <p:cNvPr id="481" name="Google Shape;481;p36"/>
          <p:cNvCxnSpPr>
            <a:endCxn id="462" idx="0"/>
          </p:cNvCxnSpPr>
          <p:nvPr/>
        </p:nvCxnSpPr>
        <p:spPr>
          <a:xfrm rot="10800000" flipH="1">
            <a:off x="4793339" y="2263763"/>
            <a:ext cx="1035600" cy="79200"/>
          </a:xfrm>
          <a:prstGeom prst="bentConnector4">
            <a:avLst>
              <a:gd name="adj1" fmla="val 30644"/>
              <a:gd name="adj2" fmla="val 316477"/>
            </a:avLst>
          </a:prstGeom>
          <a:noFill/>
          <a:ln w="38100" cap="flat" cmpd="sng">
            <a:solidFill>
              <a:srgbClr val="C0BFBF"/>
            </a:solidFill>
            <a:prstDash val="solid"/>
            <a:miter lim="800000"/>
            <a:headEnd type="none" w="sm" len="sm"/>
            <a:tailEnd type="triangle" w="med" len="med"/>
          </a:ln>
        </p:spPr>
      </p:cxnSp>
      <p:cxnSp>
        <p:nvCxnSpPr>
          <p:cNvPr id="482" name="Google Shape;482;p36"/>
          <p:cNvCxnSpPr>
            <a:stCxn id="465" idx="0"/>
            <a:endCxn id="466" idx="0"/>
          </p:cNvCxnSpPr>
          <p:nvPr/>
        </p:nvCxnSpPr>
        <p:spPr>
          <a:xfrm rot="5400000">
            <a:off x="7685814" y="1611662"/>
            <a:ext cx="36900" cy="1177500"/>
          </a:xfrm>
          <a:prstGeom prst="bentConnector3">
            <a:avLst>
              <a:gd name="adj1" fmla="val -464635"/>
            </a:avLst>
          </a:prstGeom>
          <a:noFill/>
          <a:ln w="38100" cap="flat" cmpd="sng">
            <a:solidFill>
              <a:srgbClr val="C0BFBF"/>
            </a:solidFill>
            <a:prstDash val="solid"/>
            <a:miter lim="800000"/>
            <a:headEnd type="none" w="sm" len="sm"/>
            <a:tailEnd type="triangle" w="med" len="med"/>
          </a:ln>
        </p:spPr>
      </p:cxnSp>
      <p:cxnSp>
        <p:nvCxnSpPr>
          <p:cNvPr id="483" name="Google Shape;483;p36"/>
          <p:cNvCxnSpPr>
            <a:stCxn id="477" idx="0"/>
            <a:endCxn id="478" idx="0"/>
          </p:cNvCxnSpPr>
          <p:nvPr/>
        </p:nvCxnSpPr>
        <p:spPr>
          <a:xfrm rot="-5400000" flipH="1">
            <a:off x="4657984" y="3296756"/>
            <a:ext cx="600" cy="906300"/>
          </a:xfrm>
          <a:prstGeom prst="bentConnector3">
            <a:avLst>
              <a:gd name="adj1" fmla="val -47774078"/>
            </a:avLst>
          </a:prstGeom>
          <a:noFill/>
          <a:ln w="38100" cap="flat" cmpd="sng">
            <a:solidFill>
              <a:srgbClr val="C0BFBF"/>
            </a:solidFill>
            <a:prstDash val="solid"/>
            <a:miter lim="800000"/>
            <a:headEnd type="none" w="sm" len="sm"/>
            <a:tailEnd type="triangle" w="med" len="med"/>
          </a:ln>
        </p:spPr>
      </p:cxnSp>
      <p:cxnSp>
        <p:nvCxnSpPr>
          <p:cNvPr id="484" name="Google Shape;484;p36"/>
          <p:cNvCxnSpPr>
            <a:stCxn id="470" idx="0"/>
            <a:endCxn id="471" idx="0"/>
          </p:cNvCxnSpPr>
          <p:nvPr/>
        </p:nvCxnSpPr>
        <p:spPr>
          <a:xfrm rot="5400000">
            <a:off x="7425937" y="3173826"/>
            <a:ext cx="152100" cy="1167900"/>
          </a:xfrm>
          <a:prstGeom prst="bentConnector3">
            <a:avLst>
              <a:gd name="adj1" fmla="val -112722"/>
            </a:avLst>
          </a:prstGeom>
          <a:noFill/>
          <a:ln w="38100" cap="flat" cmpd="sng">
            <a:solidFill>
              <a:srgbClr val="C0BFBF"/>
            </a:solidFill>
            <a:prstDash val="solid"/>
            <a:miter lim="800000"/>
            <a:headEnd type="none" w="sm" len="sm"/>
            <a:tailEnd type="triangle" w="med" len="med"/>
          </a:ln>
        </p:spPr>
      </p:cxnSp>
      <p:sp>
        <p:nvSpPr>
          <p:cNvPr id="485" name="Google Shape;485;p36"/>
          <p:cNvSpPr/>
          <p:nvPr/>
        </p:nvSpPr>
        <p:spPr>
          <a:xfrm>
            <a:off x="1425" y="5085700"/>
            <a:ext cx="9144000" cy="58200"/>
          </a:xfrm>
          <a:prstGeom prst="rect">
            <a:avLst/>
          </a:prstGeom>
          <a:solidFill>
            <a:srgbClr val="22222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86" name="Google Shape;486;p36"/>
          <p:cNvPicPr preferRelativeResize="0"/>
          <p:nvPr/>
        </p:nvPicPr>
        <p:blipFill>
          <a:blip r:embed="rId9">
            <a:alphaModFix/>
          </a:blip>
          <a:stretch>
            <a:fillRect/>
          </a:stretch>
        </p:blipFill>
        <p:spPr>
          <a:xfrm>
            <a:off x="2129593" y="2801969"/>
            <a:ext cx="619249" cy="542918"/>
          </a:xfrm>
          <a:prstGeom prst="rect">
            <a:avLst/>
          </a:prstGeom>
          <a:noFill/>
          <a:ln>
            <a:noFill/>
          </a:ln>
        </p:spPr>
      </p:pic>
      <p:pic>
        <p:nvPicPr>
          <p:cNvPr id="487" name="Google Shape;487;p36"/>
          <p:cNvPicPr preferRelativeResize="0"/>
          <p:nvPr/>
        </p:nvPicPr>
        <p:blipFill>
          <a:blip r:embed="rId10">
            <a:alphaModFix/>
          </a:blip>
          <a:stretch>
            <a:fillRect/>
          </a:stretch>
        </p:blipFill>
        <p:spPr>
          <a:xfrm>
            <a:off x="430513" y="2770562"/>
            <a:ext cx="857837" cy="551446"/>
          </a:xfrm>
          <a:prstGeom prst="rect">
            <a:avLst/>
          </a:prstGeom>
          <a:noFill/>
          <a:ln>
            <a:noFill/>
          </a:ln>
        </p:spPr>
      </p:pic>
      <p:pic>
        <p:nvPicPr>
          <p:cNvPr id="488" name="Google Shape;488;p36"/>
          <p:cNvPicPr preferRelativeResize="0"/>
          <p:nvPr/>
        </p:nvPicPr>
        <p:blipFill>
          <a:blip r:embed="rId11">
            <a:alphaModFix/>
          </a:blip>
          <a:stretch>
            <a:fillRect/>
          </a:stretch>
        </p:blipFill>
        <p:spPr>
          <a:xfrm>
            <a:off x="2096478" y="3627249"/>
            <a:ext cx="579610" cy="579602"/>
          </a:xfrm>
          <a:prstGeom prst="rect">
            <a:avLst/>
          </a:prstGeom>
          <a:noFill/>
          <a:ln>
            <a:noFill/>
          </a:ln>
        </p:spPr>
      </p:pic>
      <p:pic>
        <p:nvPicPr>
          <p:cNvPr id="489" name="Google Shape;489;p36"/>
          <p:cNvPicPr preferRelativeResize="0"/>
          <p:nvPr/>
        </p:nvPicPr>
        <p:blipFill>
          <a:blip r:embed="rId12">
            <a:alphaModFix/>
          </a:blip>
          <a:stretch>
            <a:fillRect/>
          </a:stretch>
        </p:blipFill>
        <p:spPr>
          <a:xfrm>
            <a:off x="430535" y="3627251"/>
            <a:ext cx="1053301" cy="70093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52034"/>
        </a:solidFill>
        <a:effectLst/>
      </p:bgPr>
    </p:bg>
    <p:spTree>
      <p:nvGrpSpPr>
        <p:cNvPr id="1" name="Shape 92"/>
        <p:cNvGrpSpPr/>
        <p:nvPr/>
      </p:nvGrpSpPr>
      <p:grpSpPr>
        <a:xfrm>
          <a:off x="0" y="0"/>
          <a:ext cx="0" cy="0"/>
          <a:chOff x="0" y="0"/>
          <a:chExt cx="0" cy="0"/>
        </a:xfrm>
      </p:grpSpPr>
      <p:sp>
        <p:nvSpPr>
          <p:cNvPr id="93" name="Google Shape;93;p19"/>
          <p:cNvSpPr/>
          <p:nvPr/>
        </p:nvSpPr>
        <p:spPr>
          <a:xfrm>
            <a:off x="122800" y="3639300"/>
            <a:ext cx="8950500" cy="1417500"/>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94;p19"/>
          <p:cNvSpPr txBox="1"/>
          <p:nvPr/>
        </p:nvSpPr>
        <p:spPr>
          <a:xfrm>
            <a:off x="0" y="-50"/>
            <a:ext cx="9144000" cy="588300"/>
          </a:xfrm>
          <a:prstGeom prst="rect">
            <a:avLst/>
          </a:prstGeom>
          <a:solidFill>
            <a:srgbClr val="4FB39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95" name="Google Shape;95;p19"/>
          <p:cNvSpPr/>
          <p:nvPr/>
        </p:nvSpPr>
        <p:spPr>
          <a:xfrm>
            <a:off x="122800" y="-50"/>
            <a:ext cx="7798500" cy="588300"/>
          </a:xfrm>
          <a:prstGeom prst="roundRect">
            <a:avLst>
              <a:gd name="adj" fmla="val 0"/>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FFFFFF"/>
              </a:buClr>
              <a:buSzPts val="2100"/>
              <a:buFont typeface="Oswald"/>
              <a:buNone/>
            </a:pPr>
            <a:r>
              <a:rPr lang="en" sz="1900" b="1" i="0" u="none" strike="noStrike" cap="none">
                <a:solidFill>
                  <a:srgbClr val="FFFFFF"/>
                </a:solidFill>
                <a:latin typeface="Oswald"/>
                <a:ea typeface="Oswald"/>
                <a:cs typeface="Oswald"/>
                <a:sym typeface="Oswald"/>
              </a:rPr>
              <a:t>Global Footprint: Expanding in North America &amp; LATAM</a:t>
            </a:r>
            <a:endParaRPr sz="1900" b="0" i="0" u="none" strike="noStrike" cap="none">
              <a:solidFill>
                <a:srgbClr val="000000"/>
              </a:solidFill>
              <a:latin typeface="Arial"/>
              <a:ea typeface="Arial"/>
              <a:cs typeface="Arial"/>
              <a:sym typeface="Arial"/>
            </a:endParaRPr>
          </a:p>
        </p:txBody>
      </p:sp>
      <p:sp>
        <p:nvSpPr>
          <p:cNvPr id="96" name="Google Shape;96;p19"/>
          <p:cNvSpPr txBox="1"/>
          <p:nvPr/>
        </p:nvSpPr>
        <p:spPr>
          <a:xfrm>
            <a:off x="218406" y="2051928"/>
            <a:ext cx="1699200" cy="939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 sz="3600" b="1" i="0" u="none" strike="noStrike" cap="none">
                <a:solidFill>
                  <a:srgbClr val="4FB39F"/>
                </a:solidFill>
                <a:latin typeface="Calibri"/>
                <a:ea typeface="Calibri"/>
                <a:cs typeface="Calibri"/>
                <a:sym typeface="Calibri"/>
              </a:rPr>
              <a:t>200+</a:t>
            </a:r>
            <a:endParaRPr sz="3600" b="1" i="0" u="none" strike="noStrike" cap="none">
              <a:solidFill>
                <a:srgbClr val="4FB39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300"/>
              <a:buFont typeface="Arial"/>
              <a:buNone/>
            </a:pPr>
            <a:r>
              <a:rPr lang="en" sz="1300" b="0" i="0" u="none" strike="noStrike" cap="none">
                <a:solidFill>
                  <a:schemeClr val="lt1"/>
                </a:solidFill>
                <a:latin typeface="Calibri"/>
                <a:ea typeface="Calibri"/>
                <a:cs typeface="Calibri"/>
                <a:sym typeface="Calibri"/>
              </a:rPr>
              <a:t>Employees</a:t>
            </a:r>
            <a:endParaRPr sz="1700" b="0" i="0" u="none" strike="noStrike" cap="none">
              <a:solidFill>
                <a:schemeClr val="lt1"/>
              </a:solidFill>
              <a:latin typeface="Calibri"/>
              <a:ea typeface="Calibri"/>
              <a:cs typeface="Calibri"/>
              <a:sym typeface="Calibri"/>
            </a:endParaRPr>
          </a:p>
        </p:txBody>
      </p:sp>
      <p:sp>
        <p:nvSpPr>
          <p:cNvPr id="97" name="Google Shape;97;p19"/>
          <p:cNvSpPr txBox="1"/>
          <p:nvPr/>
        </p:nvSpPr>
        <p:spPr>
          <a:xfrm>
            <a:off x="2062893" y="1079491"/>
            <a:ext cx="1699200" cy="939000"/>
          </a:xfrm>
          <a:prstGeom prst="rect">
            <a:avLst/>
          </a:prstGeom>
          <a:noFill/>
          <a:ln w="9525" cap="flat" cmpd="sng">
            <a:solidFill>
              <a:srgbClr val="142034"/>
            </a:solidFill>
            <a:prstDash val="solid"/>
            <a:round/>
            <a:headEnd type="none" w="sm" len="sm"/>
            <a:tailEnd type="none" w="sm" len="sm"/>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 sz="3600" b="1" i="0" u="none" strike="noStrike" cap="none">
                <a:solidFill>
                  <a:srgbClr val="4FB39F"/>
                </a:solidFill>
                <a:latin typeface="Calibri"/>
                <a:ea typeface="Calibri"/>
                <a:cs typeface="Calibri"/>
                <a:sym typeface="Calibri"/>
              </a:rPr>
              <a:t>18+</a:t>
            </a:r>
            <a:endParaRPr sz="3600" b="1" i="0" u="none" strike="noStrike" cap="none">
              <a:solidFill>
                <a:srgbClr val="4FB39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300"/>
              <a:buFont typeface="Arial"/>
              <a:buNone/>
            </a:pPr>
            <a:r>
              <a:rPr lang="en" sz="1300" b="0" i="0" u="none" strike="noStrike" cap="none">
                <a:solidFill>
                  <a:schemeClr val="lt1"/>
                </a:solidFill>
                <a:latin typeface="Calibri"/>
                <a:ea typeface="Calibri"/>
                <a:cs typeface="Calibri"/>
                <a:sym typeface="Calibri"/>
              </a:rPr>
              <a:t>Countries</a:t>
            </a:r>
            <a:endParaRPr sz="1300" b="0" i="0" u="none" strike="noStrike" cap="none">
              <a:solidFill>
                <a:schemeClr val="lt1"/>
              </a:solidFill>
              <a:latin typeface="Calibri"/>
              <a:ea typeface="Calibri"/>
              <a:cs typeface="Calibri"/>
              <a:sym typeface="Calibri"/>
            </a:endParaRPr>
          </a:p>
        </p:txBody>
      </p:sp>
      <p:sp>
        <p:nvSpPr>
          <p:cNvPr id="98" name="Google Shape;98;p19"/>
          <p:cNvSpPr txBox="1"/>
          <p:nvPr/>
        </p:nvSpPr>
        <p:spPr>
          <a:xfrm>
            <a:off x="218406" y="1057778"/>
            <a:ext cx="1699200" cy="939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 sz="3600" b="1" i="0" u="none" strike="noStrike" cap="none">
                <a:solidFill>
                  <a:srgbClr val="4FB39F"/>
                </a:solidFill>
                <a:latin typeface="Calibri"/>
                <a:ea typeface="Calibri"/>
                <a:cs typeface="Calibri"/>
                <a:sym typeface="Calibri"/>
              </a:rPr>
              <a:t>2012</a:t>
            </a:r>
            <a:endParaRPr sz="3600" b="1" i="0" u="none" strike="noStrike" cap="none">
              <a:solidFill>
                <a:srgbClr val="4FB39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300"/>
              <a:buFont typeface="Arial"/>
              <a:buNone/>
            </a:pPr>
            <a:r>
              <a:rPr lang="en" sz="1300" b="0" i="0" u="none" strike="noStrike" cap="none">
                <a:solidFill>
                  <a:schemeClr val="lt1"/>
                </a:solidFill>
                <a:latin typeface="Calibri"/>
                <a:ea typeface="Calibri"/>
                <a:cs typeface="Calibri"/>
                <a:sym typeface="Calibri"/>
              </a:rPr>
              <a:t>Company founded</a:t>
            </a:r>
            <a:endParaRPr sz="1700" b="0" i="0" u="none" strike="noStrike" cap="none">
              <a:solidFill>
                <a:schemeClr val="lt1"/>
              </a:solidFill>
              <a:latin typeface="Calibri"/>
              <a:ea typeface="Calibri"/>
              <a:cs typeface="Calibri"/>
              <a:sym typeface="Calibri"/>
            </a:endParaRPr>
          </a:p>
        </p:txBody>
      </p:sp>
      <p:sp>
        <p:nvSpPr>
          <p:cNvPr id="99" name="Google Shape;99;p19"/>
          <p:cNvSpPr txBox="1"/>
          <p:nvPr/>
        </p:nvSpPr>
        <p:spPr>
          <a:xfrm>
            <a:off x="2062893" y="2070728"/>
            <a:ext cx="1699200" cy="1139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 sz="3600" b="1" i="0" u="none" strike="noStrike" cap="none">
                <a:solidFill>
                  <a:srgbClr val="4FB39F"/>
                </a:solidFill>
                <a:latin typeface="Calibri"/>
                <a:ea typeface="Calibri"/>
                <a:cs typeface="Calibri"/>
                <a:sym typeface="Calibri"/>
              </a:rPr>
              <a:t>7+</a:t>
            </a:r>
            <a:endParaRPr sz="3600" b="1" i="0" u="none" strike="noStrike" cap="none">
              <a:solidFill>
                <a:srgbClr val="4FB39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300"/>
              <a:buFont typeface="Arial"/>
              <a:buNone/>
            </a:pPr>
            <a:r>
              <a:rPr lang="en" sz="1300" b="0" i="0" u="none" strike="noStrike" cap="none">
                <a:solidFill>
                  <a:schemeClr val="lt1"/>
                </a:solidFill>
                <a:latin typeface="Calibri"/>
                <a:ea typeface="Calibri"/>
                <a:cs typeface="Calibri"/>
                <a:sym typeface="Calibri"/>
              </a:rPr>
              <a:t>Global Awards</a:t>
            </a:r>
            <a:endParaRPr sz="13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Calibri"/>
              <a:ea typeface="Calibri"/>
              <a:cs typeface="Calibri"/>
              <a:sym typeface="Calibri"/>
            </a:endParaRPr>
          </a:p>
        </p:txBody>
      </p:sp>
      <p:pic>
        <p:nvPicPr>
          <p:cNvPr id="100" name="Google Shape;100;p19" descr="A picture containing kitchenware, grater, strainer&#10;&#10;Description automatically generated"/>
          <p:cNvPicPr preferRelativeResize="0"/>
          <p:nvPr/>
        </p:nvPicPr>
        <p:blipFill rotWithShape="1">
          <a:blip r:embed="rId3">
            <a:alphaModFix/>
          </a:blip>
          <a:srcRect/>
          <a:stretch/>
        </p:blipFill>
        <p:spPr>
          <a:xfrm>
            <a:off x="1080058" y="4114466"/>
            <a:ext cx="644392" cy="193322"/>
          </a:xfrm>
          <a:prstGeom prst="rect">
            <a:avLst/>
          </a:prstGeom>
          <a:noFill/>
          <a:ln>
            <a:noFill/>
          </a:ln>
        </p:spPr>
      </p:pic>
      <p:pic>
        <p:nvPicPr>
          <p:cNvPr id="101" name="Google Shape;101;p19" descr="A blue and white logo&#10;&#10;Description automatically generated with medium confidence"/>
          <p:cNvPicPr preferRelativeResize="0"/>
          <p:nvPr/>
        </p:nvPicPr>
        <p:blipFill rotWithShape="1">
          <a:blip r:embed="rId4">
            <a:alphaModFix/>
          </a:blip>
          <a:srcRect/>
          <a:stretch/>
        </p:blipFill>
        <p:spPr>
          <a:xfrm>
            <a:off x="2981333" y="4141200"/>
            <a:ext cx="488494" cy="239656"/>
          </a:xfrm>
          <a:prstGeom prst="rect">
            <a:avLst/>
          </a:prstGeom>
          <a:noFill/>
          <a:ln>
            <a:noFill/>
          </a:ln>
        </p:spPr>
      </p:pic>
      <p:pic>
        <p:nvPicPr>
          <p:cNvPr id="102" name="Google Shape;102;p19" descr="Logo&#10;&#10;Description automatically generated"/>
          <p:cNvPicPr preferRelativeResize="0"/>
          <p:nvPr/>
        </p:nvPicPr>
        <p:blipFill rotWithShape="1">
          <a:blip r:embed="rId5">
            <a:alphaModFix/>
          </a:blip>
          <a:srcRect/>
          <a:stretch/>
        </p:blipFill>
        <p:spPr>
          <a:xfrm>
            <a:off x="5716984" y="4043109"/>
            <a:ext cx="443228" cy="391301"/>
          </a:xfrm>
          <a:prstGeom prst="rect">
            <a:avLst/>
          </a:prstGeom>
          <a:noFill/>
          <a:ln>
            <a:noFill/>
          </a:ln>
        </p:spPr>
      </p:pic>
      <p:pic>
        <p:nvPicPr>
          <p:cNvPr id="103" name="Google Shape;103;p19" descr="Logo, company name&#10;&#10;Description automatically generated"/>
          <p:cNvPicPr preferRelativeResize="0"/>
          <p:nvPr/>
        </p:nvPicPr>
        <p:blipFill rotWithShape="1">
          <a:blip r:embed="rId6">
            <a:alphaModFix/>
          </a:blip>
          <a:srcRect/>
          <a:stretch/>
        </p:blipFill>
        <p:spPr>
          <a:xfrm>
            <a:off x="6522672" y="4028388"/>
            <a:ext cx="837560" cy="465311"/>
          </a:xfrm>
          <a:prstGeom prst="rect">
            <a:avLst/>
          </a:prstGeom>
          <a:noFill/>
          <a:ln>
            <a:noFill/>
          </a:ln>
        </p:spPr>
      </p:pic>
      <p:sp>
        <p:nvSpPr>
          <p:cNvPr id="104" name="Google Shape;104;p19"/>
          <p:cNvSpPr txBox="1"/>
          <p:nvPr/>
        </p:nvSpPr>
        <p:spPr>
          <a:xfrm>
            <a:off x="3302999" y="3704316"/>
            <a:ext cx="28572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dk1"/>
                </a:solidFill>
                <a:latin typeface="Calibri"/>
                <a:ea typeface="Calibri"/>
                <a:cs typeface="Calibri"/>
                <a:sym typeface="Calibri"/>
              </a:rPr>
              <a:t>SOME OF OUR CLIENTS THAT TRUST US</a:t>
            </a:r>
            <a:endParaRPr sz="1400" b="1" i="0" u="none" strike="noStrike" cap="none">
              <a:solidFill>
                <a:schemeClr val="dk1"/>
              </a:solidFill>
              <a:latin typeface="Calibri"/>
              <a:ea typeface="Calibri"/>
              <a:cs typeface="Calibri"/>
              <a:sym typeface="Calibri"/>
            </a:endParaRPr>
          </a:p>
        </p:txBody>
      </p:sp>
      <p:pic>
        <p:nvPicPr>
          <p:cNvPr id="105" name="Google Shape;105;p19" descr="Logo, company name&#10;&#10;Description automatically generated"/>
          <p:cNvPicPr preferRelativeResize="0"/>
          <p:nvPr/>
        </p:nvPicPr>
        <p:blipFill rotWithShape="1">
          <a:blip r:embed="rId7">
            <a:alphaModFix/>
          </a:blip>
          <a:srcRect/>
          <a:stretch/>
        </p:blipFill>
        <p:spPr>
          <a:xfrm>
            <a:off x="3793935" y="4059149"/>
            <a:ext cx="726786" cy="403775"/>
          </a:xfrm>
          <a:prstGeom prst="rect">
            <a:avLst/>
          </a:prstGeom>
          <a:noFill/>
          <a:ln>
            <a:noFill/>
          </a:ln>
        </p:spPr>
      </p:pic>
      <p:pic>
        <p:nvPicPr>
          <p:cNvPr id="106" name="Google Shape;106;p19" descr="Logo&#10;&#10;Description automatically generated with medium confidence"/>
          <p:cNvPicPr preferRelativeResize="0"/>
          <p:nvPr/>
        </p:nvPicPr>
        <p:blipFill rotWithShape="1">
          <a:blip r:embed="rId8">
            <a:alphaModFix/>
          </a:blip>
          <a:srcRect/>
          <a:stretch/>
        </p:blipFill>
        <p:spPr>
          <a:xfrm>
            <a:off x="2402758" y="4683853"/>
            <a:ext cx="670471" cy="250285"/>
          </a:xfrm>
          <a:prstGeom prst="rect">
            <a:avLst/>
          </a:prstGeom>
          <a:noFill/>
          <a:ln>
            <a:noFill/>
          </a:ln>
        </p:spPr>
      </p:pic>
      <p:pic>
        <p:nvPicPr>
          <p:cNvPr id="107" name="Google Shape;107;p19" descr="A red and white logo&#10;&#10;Description automatically generated with medium confidence"/>
          <p:cNvPicPr preferRelativeResize="0"/>
          <p:nvPr/>
        </p:nvPicPr>
        <p:blipFill rotWithShape="1">
          <a:blip r:embed="rId9">
            <a:alphaModFix/>
          </a:blip>
          <a:srcRect/>
          <a:stretch/>
        </p:blipFill>
        <p:spPr>
          <a:xfrm>
            <a:off x="3962556" y="4583098"/>
            <a:ext cx="744851" cy="242597"/>
          </a:xfrm>
          <a:prstGeom prst="rect">
            <a:avLst/>
          </a:prstGeom>
          <a:noFill/>
          <a:ln>
            <a:noFill/>
          </a:ln>
        </p:spPr>
      </p:pic>
      <p:pic>
        <p:nvPicPr>
          <p:cNvPr id="108" name="Google Shape;108;p19" descr="A black and white logo&#10;&#10;Description automatically generated with medium confidence"/>
          <p:cNvPicPr preferRelativeResize="0"/>
          <p:nvPr/>
        </p:nvPicPr>
        <p:blipFill rotWithShape="1">
          <a:blip r:embed="rId10">
            <a:alphaModFix/>
          </a:blip>
          <a:srcRect/>
          <a:stretch/>
        </p:blipFill>
        <p:spPr>
          <a:xfrm>
            <a:off x="1663837" y="4391651"/>
            <a:ext cx="498886" cy="279376"/>
          </a:xfrm>
          <a:prstGeom prst="rect">
            <a:avLst/>
          </a:prstGeom>
          <a:noFill/>
          <a:ln>
            <a:noFill/>
          </a:ln>
        </p:spPr>
      </p:pic>
      <p:pic>
        <p:nvPicPr>
          <p:cNvPr id="109" name="Google Shape;109;p19" descr="Logo, company name&#10;&#10;Description automatically generated"/>
          <p:cNvPicPr preferRelativeResize="0"/>
          <p:nvPr/>
        </p:nvPicPr>
        <p:blipFill rotWithShape="1">
          <a:blip r:embed="rId11">
            <a:alphaModFix/>
          </a:blip>
          <a:srcRect/>
          <a:stretch/>
        </p:blipFill>
        <p:spPr>
          <a:xfrm>
            <a:off x="3180752" y="4527011"/>
            <a:ext cx="644391" cy="250596"/>
          </a:xfrm>
          <a:prstGeom prst="rect">
            <a:avLst/>
          </a:prstGeom>
          <a:noFill/>
          <a:ln>
            <a:noFill/>
          </a:ln>
        </p:spPr>
      </p:pic>
      <p:pic>
        <p:nvPicPr>
          <p:cNvPr id="110" name="Google Shape;110;p19" descr="Logo, company name&#10;&#10;Description automatically generated"/>
          <p:cNvPicPr preferRelativeResize="0"/>
          <p:nvPr/>
        </p:nvPicPr>
        <p:blipFill rotWithShape="1">
          <a:blip r:embed="rId12">
            <a:alphaModFix/>
          </a:blip>
          <a:srcRect/>
          <a:stretch/>
        </p:blipFill>
        <p:spPr>
          <a:xfrm>
            <a:off x="241551" y="4506688"/>
            <a:ext cx="443219" cy="291213"/>
          </a:xfrm>
          <a:prstGeom prst="rect">
            <a:avLst/>
          </a:prstGeom>
          <a:noFill/>
          <a:ln>
            <a:noFill/>
          </a:ln>
        </p:spPr>
      </p:pic>
      <p:pic>
        <p:nvPicPr>
          <p:cNvPr id="111" name="Google Shape;111;p19" descr="Logo&#10;&#10;Description automatically generated"/>
          <p:cNvPicPr preferRelativeResize="0"/>
          <p:nvPr/>
        </p:nvPicPr>
        <p:blipFill rotWithShape="1">
          <a:blip r:embed="rId13">
            <a:alphaModFix/>
          </a:blip>
          <a:srcRect/>
          <a:stretch/>
        </p:blipFill>
        <p:spPr>
          <a:xfrm>
            <a:off x="504403" y="4068342"/>
            <a:ext cx="340816" cy="340816"/>
          </a:xfrm>
          <a:prstGeom prst="rect">
            <a:avLst/>
          </a:prstGeom>
          <a:noFill/>
          <a:ln>
            <a:noFill/>
          </a:ln>
        </p:spPr>
      </p:pic>
      <p:pic>
        <p:nvPicPr>
          <p:cNvPr id="112" name="Google Shape;112;p19" descr="Icon&#10;&#10;Description automatically generated"/>
          <p:cNvPicPr preferRelativeResize="0"/>
          <p:nvPr/>
        </p:nvPicPr>
        <p:blipFill rotWithShape="1">
          <a:blip r:embed="rId14">
            <a:alphaModFix/>
          </a:blip>
          <a:srcRect/>
          <a:stretch/>
        </p:blipFill>
        <p:spPr>
          <a:xfrm>
            <a:off x="2391167" y="4104612"/>
            <a:ext cx="272459" cy="272459"/>
          </a:xfrm>
          <a:prstGeom prst="rect">
            <a:avLst/>
          </a:prstGeom>
          <a:noFill/>
          <a:ln>
            <a:noFill/>
          </a:ln>
        </p:spPr>
      </p:pic>
      <p:pic>
        <p:nvPicPr>
          <p:cNvPr id="113" name="Google Shape;113;p19" descr="Logo&#10;&#10;Description automatically generated"/>
          <p:cNvPicPr preferRelativeResize="0"/>
          <p:nvPr/>
        </p:nvPicPr>
        <p:blipFill rotWithShape="1">
          <a:blip r:embed="rId15">
            <a:alphaModFix/>
          </a:blip>
          <a:srcRect/>
          <a:stretch/>
        </p:blipFill>
        <p:spPr>
          <a:xfrm>
            <a:off x="845225" y="4446148"/>
            <a:ext cx="506175" cy="234700"/>
          </a:xfrm>
          <a:prstGeom prst="rect">
            <a:avLst/>
          </a:prstGeom>
          <a:noFill/>
          <a:ln>
            <a:noFill/>
          </a:ln>
        </p:spPr>
      </p:pic>
      <p:pic>
        <p:nvPicPr>
          <p:cNvPr id="114" name="Google Shape;114;p19" descr="Icon&#10;&#10;Description automatically generated"/>
          <p:cNvPicPr preferRelativeResize="0"/>
          <p:nvPr/>
        </p:nvPicPr>
        <p:blipFill rotWithShape="1">
          <a:blip r:embed="rId16">
            <a:alphaModFix/>
          </a:blip>
          <a:srcRect/>
          <a:stretch/>
        </p:blipFill>
        <p:spPr>
          <a:xfrm>
            <a:off x="5529743" y="4546657"/>
            <a:ext cx="489003" cy="315486"/>
          </a:xfrm>
          <a:prstGeom prst="rect">
            <a:avLst/>
          </a:prstGeom>
          <a:noFill/>
          <a:ln>
            <a:noFill/>
          </a:ln>
        </p:spPr>
      </p:pic>
      <p:pic>
        <p:nvPicPr>
          <p:cNvPr id="115" name="Google Shape;115;p19" descr="Logo&#10;&#10;Description automatically generated with medium confidence"/>
          <p:cNvPicPr preferRelativeResize="0"/>
          <p:nvPr/>
        </p:nvPicPr>
        <p:blipFill rotWithShape="1">
          <a:blip r:embed="rId17">
            <a:alphaModFix/>
          </a:blip>
          <a:srcRect/>
          <a:stretch/>
        </p:blipFill>
        <p:spPr>
          <a:xfrm>
            <a:off x="5020261" y="4553823"/>
            <a:ext cx="271792" cy="301141"/>
          </a:xfrm>
          <a:prstGeom prst="rect">
            <a:avLst/>
          </a:prstGeom>
          <a:noFill/>
          <a:ln>
            <a:noFill/>
          </a:ln>
        </p:spPr>
      </p:pic>
      <p:pic>
        <p:nvPicPr>
          <p:cNvPr id="116" name="Google Shape;116;p19"/>
          <p:cNvPicPr preferRelativeResize="0"/>
          <p:nvPr/>
        </p:nvPicPr>
        <p:blipFill rotWithShape="1">
          <a:blip r:embed="rId18">
            <a:alphaModFix/>
          </a:blip>
          <a:srcRect/>
          <a:stretch/>
        </p:blipFill>
        <p:spPr>
          <a:xfrm>
            <a:off x="2218111" y="4373735"/>
            <a:ext cx="618594" cy="226315"/>
          </a:xfrm>
          <a:prstGeom prst="rect">
            <a:avLst/>
          </a:prstGeom>
          <a:noFill/>
          <a:ln>
            <a:noFill/>
          </a:ln>
        </p:spPr>
      </p:pic>
      <p:pic>
        <p:nvPicPr>
          <p:cNvPr id="117" name="Google Shape;117;p19"/>
          <p:cNvPicPr preferRelativeResize="0"/>
          <p:nvPr/>
        </p:nvPicPr>
        <p:blipFill rotWithShape="1">
          <a:blip r:embed="rId19">
            <a:alphaModFix/>
          </a:blip>
          <a:srcRect/>
          <a:stretch/>
        </p:blipFill>
        <p:spPr>
          <a:xfrm>
            <a:off x="1014826" y="4754876"/>
            <a:ext cx="915600" cy="239479"/>
          </a:xfrm>
          <a:prstGeom prst="rect">
            <a:avLst/>
          </a:prstGeom>
          <a:noFill/>
          <a:ln>
            <a:noFill/>
          </a:ln>
        </p:spPr>
      </p:pic>
      <p:pic>
        <p:nvPicPr>
          <p:cNvPr id="118" name="Google Shape;118;p19"/>
          <p:cNvPicPr preferRelativeResize="0"/>
          <p:nvPr/>
        </p:nvPicPr>
        <p:blipFill rotWithShape="1">
          <a:blip r:embed="rId20">
            <a:alphaModFix/>
          </a:blip>
          <a:srcRect/>
          <a:stretch/>
        </p:blipFill>
        <p:spPr>
          <a:xfrm>
            <a:off x="4776253" y="4181032"/>
            <a:ext cx="685197" cy="270473"/>
          </a:xfrm>
          <a:prstGeom prst="rect">
            <a:avLst/>
          </a:prstGeom>
          <a:noFill/>
          <a:ln>
            <a:noFill/>
          </a:ln>
        </p:spPr>
      </p:pic>
      <p:pic>
        <p:nvPicPr>
          <p:cNvPr id="119" name="Google Shape;119;p19"/>
          <p:cNvPicPr preferRelativeResize="0"/>
          <p:nvPr/>
        </p:nvPicPr>
        <p:blipFill rotWithShape="1">
          <a:blip r:embed="rId21">
            <a:alphaModFix/>
          </a:blip>
          <a:srcRect/>
          <a:stretch/>
        </p:blipFill>
        <p:spPr>
          <a:xfrm>
            <a:off x="6321131" y="4715939"/>
            <a:ext cx="837554" cy="186123"/>
          </a:xfrm>
          <a:prstGeom prst="rect">
            <a:avLst/>
          </a:prstGeom>
          <a:noFill/>
          <a:ln>
            <a:noFill/>
          </a:ln>
        </p:spPr>
      </p:pic>
      <p:pic>
        <p:nvPicPr>
          <p:cNvPr id="120" name="Google Shape;120;p19" descr="Logo&#10;&#10;Description automatically generated"/>
          <p:cNvPicPr preferRelativeResize="0"/>
          <p:nvPr/>
        </p:nvPicPr>
        <p:blipFill rotWithShape="1">
          <a:blip r:embed="rId22">
            <a:alphaModFix/>
          </a:blip>
          <a:srcRect/>
          <a:stretch/>
        </p:blipFill>
        <p:spPr>
          <a:xfrm>
            <a:off x="8523992" y="4512976"/>
            <a:ext cx="382823" cy="382824"/>
          </a:xfrm>
          <a:prstGeom prst="rect">
            <a:avLst/>
          </a:prstGeom>
          <a:noFill/>
          <a:ln>
            <a:noFill/>
          </a:ln>
        </p:spPr>
      </p:pic>
      <p:pic>
        <p:nvPicPr>
          <p:cNvPr id="121" name="Google Shape;121;p19" descr="Logo&#10;&#10;Description automatically generated"/>
          <p:cNvPicPr preferRelativeResize="0"/>
          <p:nvPr/>
        </p:nvPicPr>
        <p:blipFill rotWithShape="1">
          <a:blip r:embed="rId23">
            <a:alphaModFix/>
          </a:blip>
          <a:srcRect/>
          <a:stretch/>
        </p:blipFill>
        <p:spPr>
          <a:xfrm>
            <a:off x="6251046" y="4440091"/>
            <a:ext cx="637207" cy="182494"/>
          </a:xfrm>
          <a:prstGeom prst="rect">
            <a:avLst/>
          </a:prstGeom>
          <a:noFill/>
          <a:ln>
            <a:noFill/>
          </a:ln>
        </p:spPr>
      </p:pic>
      <p:pic>
        <p:nvPicPr>
          <p:cNvPr id="122" name="Google Shape;122;p19" descr="Diagram, venn diagram, circle&#10;&#10;Description automatically generated"/>
          <p:cNvPicPr preferRelativeResize="0"/>
          <p:nvPr/>
        </p:nvPicPr>
        <p:blipFill rotWithShape="1">
          <a:blip r:embed="rId24">
            <a:alphaModFix/>
          </a:blip>
          <a:srcRect/>
          <a:stretch/>
        </p:blipFill>
        <p:spPr>
          <a:xfrm>
            <a:off x="7120538" y="4415384"/>
            <a:ext cx="506178" cy="334356"/>
          </a:xfrm>
          <a:prstGeom prst="rect">
            <a:avLst/>
          </a:prstGeom>
          <a:noFill/>
          <a:ln>
            <a:noFill/>
          </a:ln>
        </p:spPr>
      </p:pic>
      <p:pic>
        <p:nvPicPr>
          <p:cNvPr id="123" name="Google Shape;123;p19" descr="Icon&#10;&#10;Description automatically generated"/>
          <p:cNvPicPr preferRelativeResize="0"/>
          <p:nvPr/>
        </p:nvPicPr>
        <p:blipFill rotWithShape="1">
          <a:blip r:embed="rId25">
            <a:alphaModFix/>
          </a:blip>
          <a:srcRect/>
          <a:stretch/>
        </p:blipFill>
        <p:spPr>
          <a:xfrm>
            <a:off x="7715764" y="4141193"/>
            <a:ext cx="350140" cy="350140"/>
          </a:xfrm>
          <a:prstGeom prst="rect">
            <a:avLst/>
          </a:prstGeom>
          <a:noFill/>
          <a:ln>
            <a:noFill/>
          </a:ln>
        </p:spPr>
      </p:pic>
      <p:pic>
        <p:nvPicPr>
          <p:cNvPr id="124" name="Google Shape;124;p19" descr="Logo&#10;&#10;Description automatically generated with low confidence"/>
          <p:cNvPicPr preferRelativeResize="0"/>
          <p:nvPr/>
        </p:nvPicPr>
        <p:blipFill rotWithShape="1">
          <a:blip r:embed="rId26">
            <a:alphaModFix/>
          </a:blip>
          <a:srcRect/>
          <a:stretch/>
        </p:blipFill>
        <p:spPr>
          <a:xfrm>
            <a:off x="8236360" y="4103597"/>
            <a:ext cx="393249" cy="314912"/>
          </a:xfrm>
          <a:prstGeom prst="rect">
            <a:avLst/>
          </a:prstGeom>
          <a:noFill/>
          <a:ln>
            <a:noFill/>
          </a:ln>
        </p:spPr>
      </p:pic>
      <p:pic>
        <p:nvPicPr>
          <p:cNvPr id="125" name="Google Shape;125;p19" descr="Logo&#10;&#10;Description automatically generated"/>
          <p:cNvPicPr preferRelativeResize="0"/>
          <p:nvPr/>
        </p:nvPicPr>
        <p:blipFill rotWithShape="1">
          <a:blip r:embed="rId27">
            <a:alphaModFix/>
          </a:blip>
          <a:srcRect/>
          <a:stretch/>
        </p:blipFill>
        <p:spPr>
          <a:xfrm>
            <a:off x="7853600" y="4611799"/>
            <a:ext cx="488500" cy="185200"/>
          </a:xfrm>
          <a:prstGeom prst="rect">
            <a:avLst/>
          </a:prstGeom>
          <a:noFill/>
          <a:ln>
            <a:noFill/>
          </a:ln>
        </p:spPr>
      </p:pic>
      <p:pic>
        <p:nvPicPr>
          <p:cNvPr id="126" name="Google Shape;126;p19"/>
          <p:cNvPicPr preferRelativeResize="0"/>
          <p:nvPr/>
        </p:nvPicPr>
        <p:blipFill rotWithShape="1">
          <a:blip r:embed="rId28">
            <a:alphaModFix/>
          </a:blip>
          <a:srcRect l="4255" r="4219"/>
          <a:stretch/>
        </p:blipFill>
        <p:spPr>
          <a:xfrm>
            <a:off x="3779475" y="654666"/>
            <a:ext cx="5240484" cy="2931937"/>
          </a:xfrm>
          <a:prstGeom prst="rect">
            <a:avLst/>
          </a:prstGeom>
          <a:noFill/>
          <a:ln>
            <a:noFill/>
          </a:ln>
        </p:spPr>
      </p:pic>
      <p:sp>
        <p:nvSpPr>
          <p:cNvPr id="127" name="Google Shape;127;p19"/>
          <p:cNvSpPr/>
          <p:nvPr/>
        </p:nvSpPr>
        <p:spPr>
          <a:xfrm>
            <a:off x="4166025" y="865825"/>
            <a:ext cx="488400" cy="182400"/>
          </a:xfrm>
          <a:prstGeom prst="roundRect">
            <a:avLst>
              <a:gd name="adj" fmla="val 16667"/>
            </a:avLst>
          </a:prstGeom>
          <a:solidFill>
            <a:srgbClr val="152034"/>
          </a:solidFill>
          <a:ln w="9525" cap="flat" cmpd="sng">
            <a:solidFill>
              <a:srgbClr val="152034"/>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19"/>
          <p:cNvSpPr txBox="1"/>
          <p:nvPr/>
        </p:nvSpPr>
        <p:spPr>
          <a:xfrm>
            <a:off x="4157175" y="810775"/>
            <a:ext cx="506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 sz="700" b="0" i="0" u="none" strike="noStrike" cap="none">
                <a:solidFill>
                  <a:schemeClr val="lt1"/>
                </a:solidFill>
                <a:latin typeface="Calibri"/>
                <a:ea typeface="Calibri"/>
                <a:cs typeface="Calibri"/>
                <a:sym typeface="Calibri"/>
              </a:rPr>
              <a:t>Canada</a:t>
            </a:r>
            <a:endParaRPr sz="700" b="0" i="0" u="none" strike="noStrike" cap="none">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37"/>
          <p:cNvSpPr/>
          <p:nvPr/>
        </p:nvSpPr>
        <p:spPr>
          <a:xfrm>
            <a:off x="1425" y="5085700"/>
            <a:ext cx="9144000" cy="58200"/>
          </a:xfrm>
          <a:prstGeom prst="rect">
            <a:avLst/>
          </a:prstGeom>
          <a:solidFill>
            <a:srgbClr val="22222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p37"/>
          <p:cNvSpPr txBox="1"/>
          <p:nvPr/>
        </p:nvSpPr>
        <p:spPr>
          <a:xfrm>
            <a:off x="0" y="-1190"/>
            <a:ext cx="9144000" cy="588300"/>
          </a:xfrm>
          <a:prstGeom prst="rect">
            <a:avLst/>
          </a:prstGeom>
          <a:solidFill>
            <a:srgbClr val="4FB39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496" name="Google Shape;496;p37"/>
          <p:cNvSpPr/>
          <p:nvPr/>
        </p:nvSpPr>
        <p:spPr>
          <a:xfrm>
            <a:off x="155959" y="-9525"/>
            <a:ext cx="6198300" cy="588300"/>
          </a:xfrm>
          <a:prstGeom prst="roundRect">
            <a:avLst>
              <a:gd name="adj" fmla="val 0"/>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100"/>
              <a:buFont typeface="Arial"/>
              <a:buNone/>
            </a:pPr>
            <a:r>
              <a:rPr lang="en" sz="1900" b="1" i="0" u="none" strike="noStrike" cap="none">
                <a:solidFill>
                  <a:schemeClr val="lt1"/>
                </a:solidFill>
                <a:latin typeface="Oswald"/>
                <a:ea typeface="Oswald"/>
                <a:cs typeface="Oswald"/>
                <a:sym typeface="Oswald"/>
              </a:rPr>
              <a:t>Industry Compliance + Mirrors Customized Brand Safety</a:t>
            </a:r>
            <a:endParaRPr sz="700" b="0" i="0" u="none" strike="noStrike" cap="none">
              <a:solidFill>
                <a:schemeClr val="lt1"/>
              </a:solidFill>
              <a:latin typeface="Arial"/>
              <a:ea typeface="Arial"/>
              <a:cs typeface="Arial"/>
              <a:sym typeface="Arial"/>
            </a:endParaRPr>
          </a:p>
        </p:txBody>
      </p:sp>
      <p:sp>
        <p:nvSpPr>
          <p:cNvPr id="497" name="Google Shape;497;p37"/>
          <p:cNvSpPr/>
          <p:nvPr/>
        </p:nvSpPr>
        <p:spPr>
          <a:xfrm>
            <a:off x="357925" y="1518695"/>
            <a:ext cx="3045900" cy="2628600"/>
          </a:xfrm>
          <a:prstGeom prst="roundRect">
            <a:avLst>
              <a:gd name="adj" fmla="val 2723"/>
            </a:avLst>
          </a:prstGeom>
          <a:solidFill>
            <a:srgbClr val="FFFFFF"/>
          </a:solidFill>
          <a:ln w="9525" cap="flat" cmpd="sng">
            <a:solidFill>
              <a:srgbClr val="D9D9D9"/>
            </a:solidFill>
            <a:prstDash val="solid"/>
            <a:round/>
            <a:headEnd type="none" w="sm" len="sm"/>
            <a:tailEnd type="none" w="sm" len="sm"/>
          </a:ln>
          <a:effectLst>
            <a:outerShdw blurRad="57150" dist="19050" dir="5400000" algn="bl" rotWithShape="0">
              <a:srgbClr val="000000">
                <a:alpha val="1176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p37"/>
          <p:cNvSpPr txBox="1"/>
          <p:nvPr/>
        </p:nvSpPr>
        <p:spPr>
          <a:xfrm>
            <a:off x="3473088" y="2351275"/>
            <a:ext cx="521400" cy="1108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n" sz="6000" b="1" i="0" u="none" strike="noStrike" cap="none">
                <a:solidFill>
                  <a:srgbClr val="000000"/>
                </a:solidFill>
                <a:latin typeface="Oswald"/>
                <a:ea typeface="Oswald"/>
                <a:cs typeface="Oswald"/>
                <a:sym typeface="Oswald"/>
              </a:rPr>
              <a:t>+</a:t>
            </a:r>
            <a:endParaRPr sz="6000" b="1" i="0" u="none" strike="noStrike" cap="none">
              <a:solidFill>
                <a:srgbClr val="000000"/>
              </a:solidFill>
              <a:latin typeface="Oswald"/>
              <a:ea typeface="Oswald"/>
              <a:cs typeface="Oswald"/>
              <a:sym typeface="Oswald"/>
            </a:endParaRPr>
          </a:p>
        </p:txBody>
      </p:sp>
      <p:pic>
        <p:nvPicPr>
          <p:cNvPr id="499" name="Google Shape;499;p37"/>
          <p:cNvPicPr preferRelativeResize="0"/>
          <p:nvPr/>
        </p:nvPicPr>
        <p:blipFill rotWithShape="1">
          <a:blip r:embed="rId3">
            <a:alphaModFix/>
          </a:blip>
          <a:srcRect/>
          <a:stretch/>
        </p:blipFill>
        <p:spPr>
          <a:xfrm>
            <a:off x="4695301" y="905713"/>
            <a:ext cx="1177175" cy="365000"/>
          </a:xfrm>
          <a:prstGeom prst="rect">
            <a:avLst/>
          </a:prstGeom>
          <a:noFill/>
          <a:ln>
            <a:noFill/>
          </a:ln>
        </p:spPr>
      </p:pic>
      <p:pic>
        <p:nvPicPr>
          <p:cNvPr id="500" name="Google Shape;500;p37"/>
          <p:cNvPicPr preferRelativeResize="0"/>
          <p:nvPr/>
        </p:nvPicPr>
        <p:blipFill rotWithShape="1">
          <a:blip r:embed="rId4">
            <a:alphaModFix/>
          </a:blip>
          <a:srcRect l="8878" t="5112" r="12966" b="8081"/>
          <a:stretch/>
        </p:blipFill>
        <p:spPr>
          <a:xfrm>
            <a:off x="519270" y="2041897"/>
            <a:ext cx="2615076" cy="1836820"/>
          </a:xfrm>
          <a:prstGeom prst="rect">
            <a:avLst/>
          </a:prstGeom>
          <a:noFill/>
          <a:ln>
            <a:noFill/>
          </a:ln>
        </p:spPr>
      </p:pic>
      <p:sp>
        <p:nvSpPr>
          <p:cNvPr id="501" name="Google Shape;501;p37"/>
          <p:cNvSpPr txBox="1"/>
          <p:nvPr/>
        </p:nvSpPr>
        <p:spPr>
          <a:xfrm>
            <a:off x="6890076" y="2351275"/>
            <a:ext cx="521400" cy="1108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n" sz="6000" b="1" i="0" u="none" strike="noStrike" cap="none">
                <a:solidFill>
                  <a:srgbClr val="000000"/>
                </a:solidFill>
                <a:latin typeface="Oswald"/>
                <a:ea typeface="Oswald"/>
                <a:cs typeface="Oswald"/>
                <a:sym typeface="Oswald"/>
              </a:rPr>
              <a:t>=</a:t>
            </a:r>
            <a:endParaRPr sz="6000" b="1" i="0" u="none" strike="noStrike" cap="none">
              <a:solidFill>
                <a:srgbClr val="000000"/>
              </a:solidFill>
              <a:latin typeface="Oswald"/>
              <a:ea typeface="Oswald"/>
              <a:cs typeface="Oswald"/>
              <a:sym typeface="Oswald"/>
            </a:endParaRPr>
          </a:p>
        </p:txBody>
      </p:sp>
      <p:grpSp>
        <p:nvGrpSpPr>
          <p:cNvPr id="502" name="Google Shape;502;p37"/>
          <p:cNvGrpSpPr/>
          <p:nvPr/>
        </p:nvGrpSpPr>
        <p:grpSpPr>
          <a:xfrm>
            <a:off x="7411577" y="1160048"/>
            <a:ext cx="1429800" cy="1162498"/>
            <a:chOff x="7410174" y="1733775"/>
            <a:chExt cx="1429800" cy="1162498"/>
          </a:xfrm>
        </p:grpSpPr>
        <p:sp>
          <p:nvSpPr>
            <p:cNvPr id="503" name="Google Shape;503;p37"/>
            <p:cNvSpPr/>
            <p:nvPr/>
          </p:nvSpPr>
          <p:spPr>
            <a:xfrm>
              <a:off x="7686350" y="1733775"/>
              <a:ext cx="894300" cy="700800"/>
            </a:xfrm>
            <a:prstGeom prst="roundRect">
              <a:avLst>
                <a:gd name="adj" fmla="val 21647"/>
              </a:avLst>
            </a:prstGeom>
            <a:solidFill>
              <a:schemeClr val="lt1"/>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D9D9D9"/>
                </a:solidFill>
                <a:latin typeface="Arial"/>
                <a:ea typeface="Arial"/>
                <a:cs typeface="Arial"/>
                <a:sym typeface="Arial"/>
              </a:endParaRPr>
            </a:p>
          </p:txBody>
        </p:sp>
        <p:sp>
          <p:nvSpPr>
            <p:cNvPr id="504" name="Google Shape;504;p37"/>
            <p:cNvSpPr txBox="1"/>
            <p:nvPr/>
          </p:nvSpPr>
          <p:spPr>
            <a:xfrm>
              <a:off x="7410174" y="2434573"/>
              <a:ext cx="1429800" cy="461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 sz="900" b="1" i="0" u="none" strike="noStrike" cap="none">
                  <a:solidFill>
                    <a:srgbClr val="000000"/>
                  </a:solidFill>
                  <a:latin typeface="Calibri"/>
                  <a:ea typeface="Calibri"/>
                  <a:cs typeface="Calibri"/>
                  <a:sym typeface="Calibri"/>
                </a:rPr>
                <a:t>Improved Brand</a:t>
              </a:r>
              <a:br>
                <a:rPr lang="en" sz="900" b="1" i="0" u="none" strike="noStrike" cap="none">
                  <a:solidFill>
                    <a:srgbClr val="000000"/>
                  </a:solidFill>
                  <a:latin typeface="Calibri"/>
                  <a:ea typeface="Calibri"/>
                  <a:cs typeface="Calibri"/>
                  <a:sym typeface="Calibri"/>
                </a:rPr>
              </a:br>
              <a:r>
                <a:rPr lang="en" sz="900" b="1" i="0" u="none" strike="noStrike" cap="none">
                  <a:solidFill>
                    <a:srgbClr val="000000"/>
                  </a:solidFill>
                  <a:latin typeface="Calibri"/>
                  <a:ea typeface="Calibri"/>
                  <a:cs typeface="Calibri"/>
                  <a:sym typeface="Calibri"/>
                </a:rPr>
                <a:t>Safety &amp; Suitability</a:t>
              </a:r>
              <a:endParaRPr sz="900" b="1" i="0" u="none" strike="noStrike" cap="none">
                <a:solidFill>
                  <a:srgbClr val="000000"/>
                </a:solidFill>
                <a:latin typeface="Calibri"/>
                <a:ea typeface="Calibri"/>
                <a:cs typeface="Calibri"/>
                <a:sym typeface="Calibri"/>
              </a:endParaRPr>
            </a:p>
          </p:txBody>
        </p:sp>
      </p:grpSp>
      <p:grpSp>
        <p:nvGrpSpPr>
          <p:cNvPr id="505" name="Google Shape;505;p37"/>
          <p:cNvGrpSpPr/>
          <p:nvPr/>
        </p:nvGrpSpPr>
        <p:grpSpPr>
          <a:xfrm>
            <a:off x="7447276" y="2322548"/>
            <a:ext cx="1429800" cy="1165673"/>
            <a:chOff x="7406899" y="1733775"/>
            <a:chExt cx="1429800" cy="1165673"/>
          </a:xfrm>
        </p:grpSpPr>
        <p:sp>
          <p:nvSpPr>
            <p:cNvPr id="506" name="Google Shape;506;p37"/>
            <p:cNvSpPr/>
            <p:nvPr/>
          </p:nvSpPr>
          <p:spPr>
            <a:xfrm>
              <a:off x="7686350" y="1733775"/>
              <a:ext cx="894300" cy="700800"/>
            </a:xfrm>
            <a:prstGeom prst="roundRect">
              <a:avLst>
                <a:gd name="adj" fmla="val 21647"/>
              </a:avLst>
            </a:prstGeom>
            <a:solidFill>
              <a:schemeClr val="lt1"/>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D9D9D9"/>
                </a:solidFill>
                <a:latin typeface="Arial"/>
                <a:ea typeface="Arial"/>
                <a:cs typeface="Arial"/>
                <a:sym typeface="Arial"/>
              </a:endParaRPr>
            </a:p>
          </p:txBody>
        </p:sp>
        <p:sp>
          <p:nvSpPr>
            <p:cNvPr id="507" name="Google Shape;507;p37"/>
            <p:cNvSpPr txBox="1"/>
            <p:nvPr/>
          </p:nvSpPr>
          <p:spPr>
            <a:xfrm>
              <a:off x="7406899" y="2437748"/>
              <a:ext cx="1429800" cy="461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 sz="900" b="1" i="0" u="none" strike="noStrike" cap="none">
                  <a:solidFill>
                    <a:srgbClr val="000000"/>
                  </a:solidFill>
                  <a:latin typeface="Calibri"/>
                  <a:ea typeface="Calibri"/>
                  <a:cs typeface="Calibri"/>
                  <a:sym typeface="Calibri"/>
                </a:rPr>
                <a:t>Responsible &amp; Enhanced Ad Performance</a:t>
              </a:r>
              <a:endParaRPr sz="900" b="1" i="0" u="none" strike="noStrike" cap="none">
                <a:solidFill>
                  <a:srgbClr val="000000"/>
                </a:solidFill>
                <a:latin typeface="Calibri"/>
                <a:ea typeface="Calibri"/>
                <a:cs typeface="Calibri"/>
                <a:sym typeface="Calibri"/>
              </a:endParaRPr>
            </a:p>
          </p:txBody>
        </p:sp>
      </p:grpSp>
      <p:grpSp>
        <p:nvGrpSpPr>
          <p:cNvPr id="508" name="Google Shape;508;p37"/>
          <p:cNvGrpSpPr/>
          <p:nvPr/>
        </p:nvGrpSpPr>
        <p:grpSpPr>
          <a:xfrm>
            <a:off x="7582176" y="3512523"/>
            <a:ext cx="1259100" cy="1165673"/>
            <a:chOff x="7541799" y="1733775"/>
            <a:chExt cx="1259100" cy="1165673"/>
          </a:xfrm>
        </p:grpSpPr>
        <p:sp>
          <p:nvSpPr>
            <p:cNvPr id="509" name="Google Shape;509;p37"/>
            <p:cNvSpPr/>
            <p:nvPr/>
          </p:nvSpPr>
          <p:spPr>
            <a:xfrm>
              <a:off x="7686350" y="1733775"/>
              <a:ext cx="894300" cy="700800"/>
            </a:xfrm>
            <a:prstGeom prst="roundRect">
              <a:avLst>
                <a:gd name="adj" fmla="val 21647"/>
              </a:avLst>
            </a:prstGeom>
            <a:solidFill>
              <a:schemeClr val="lt1"/>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D9D9D9"/>
                </a:solidFill>
                <a:latin typeface="Arial"/>
                <a:ea typeface="Arial"/>
                <a:cs typeface="Arial"/>
                <a:sym typeface="Arial"/>
              </a:endParaRPr>
            </a:p>
          </p:txBody>
        </p:sp>
        <p:sp>
          <p:nvSpPr>
            <p:cNvPr id="510" name="Google Shape;510;p37"/>
            <p:cNvSpPr txBox="1"/>
            <p:nvPr/>
          </p:nvSpPr>
          <p:spPr>
            <a:xfrm>
              <a:off x="7541799" y="2437748"/>
              <a:ext cx="1259100" cy="461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 sz="900" b="1" i="0" u="none" strike="noStrike" cap="none">
                  <a:solidFill>
                    <a:srgbClr val="000000"/>
                  </a:solidFill>
                  <a:latin typeface="Calibri"/>
                  <a:ea typeface="Calibri"/>
                  <a:cs typeface="Calibri"/>
                  <a:sym typeface="Calibri"/>
                </a:rPr>
                <a:t>Sustainable Approach to Advertising</a:t>
              </a:r>
              <a:endParaRPr sz="900" b="1" i="0" u="none" strike="noStrike" cap="none">
                <a:solidFill>
                  <a:srgbClr val="000000"/>
                </a:solidFill>
                <a:latin typeface="Calibri"/>
                <a:ea typeface="Calibri"/>
                <a:cs typeface="Calibri"/>
                <a:sym typeface="Calibri"/>
              </a:endParaRPr>
            </a:p>
          </p:txBody>
        </p:sp>
      </p:grpSp>
      <p:pic>
        <p:nvPicPr>
          <p:cNvPr id="511" name="Google Shape;511;p37"/>
          <p:cNvPicPr preferRelativeResize="0"/>
          <p:nvPr/>
        </p:nvPicPr>
        <p:blipFill rotWithShape="1">
          <a:blip r:embed="rId5">
            <a:alphaModFix/>
          </a:blip>
          <a:srcRect/>
          <a:stretch/>
        </p:blipFill>
        <p:spPr>
          <a:xfrm>
            <a:off x="7783907" y="1198897"/>
            <a:ext cx="633944" cy="588300"/>
          </a:xfrm>
          <a:prstGeom prst="rect">
            <a:avLst/>
          </a:prstGeom>
          <a:noFill/>
          <a:ln>
            <a:noFill/>
          </a:ln>
        </p:spPr>
      </p:pic>
      <p:pic>
        <p:nvPicPr>
          <p:cNvPr id="512" name="Google Shape;512;p37"/>
          <p:cNvPicPr preferRelativeResize="0"/>
          <p:nvPr/>
        </p:nvPicPr>
        <p:blipFill rotWithShape="1">
          <a:blip r:embed="rId6">
            <a:alphaModFix/>
          </a:blip>
          <a:srcRect/>
          <a:stretch/>
        </p:blipFill>
        <p:spPr>
          <a:xfrm>
            <a:off x="7852632" y="3585127"/>
            <a:ext cx="633950" cy="574330"/>
          </a:xfrm>
          <a:prstGeom prst="rect">
            <a:avLst/>
          </a:prstGeom>
          <a:noFill/>
          <a:ln>
            <a:noFill/>
          </a:ln>
        </p:spPr>
      </p:pic>
      <p:pic>
        <p:nvPicPr>
          <p:cNvPr id="513" name="Google Shape;513;p37"/>
          <p:cNvPicPr preferRelativeResize="0"/>
          <p:nvPr/>
        </p:nvPicPr>
        <p:blipFill rotWithShape="1">
          <a:blip r:embed="rId7">
            <a:alphaModFix/>
          </a:blip>
          <a:srcRect/>
          <a:stretch/>
        </p:blipFill>
        <p:spPr>
          <a:xfrm>
            <a:off x="7845203" y="2399006"/>
            <a:ext cx="633950" cy="574330"/>
          </a:xfrm>
          <a:prstGeom prst="rect">
            <a:avLst/>
          </a:prstGeom>
          <a:noFill/>
          <a:ln>
            <a:noFill/>
          </a:ln>
        </p:spPr>
      </p:pic>
      <p:sp>
        <p:nvSpPr>
          <p:cNvPr id="514" name="Google Shape;514;p37"/>
          <p:cNvSpPr txBox="1"/>
          <p:nvPr/>
        </p:nvSpPr>
        <p:spPr>
          <a:xfrm>
            <a:off x="384800" y="875125"/>
            <a:ext cx="3000000" cy="492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 sz="2000" b="1" i="0" u="none" strike="noStrike" cap="none">
                <a:solidFill>
                  <a:srgbClr val="4FB39F"/>
                </a:solidFill>
                <a:latin typeface="Oswald"/>
                <a:ea typeface="Oswald"/>
                <a:cs typeface="Oswald"/>
                <a:sym typeface="Oswald"/>
              </a:rPr>
              <a:t>Premium Brand Safety</a:t>
            </a:r>
            <a:endParaRPr sz="2000" b="1" i="0" u="none" strike="noStrike" cap="none">
              <a:solidFill>
                <a:srgbClr val="4FB39F"/>
              </a:solidFill>
              <a:latin typeface="Oswald"/>
              <a:ea typeface="Oswald"/>
              <a:cs typeface="Oswald"/>
              <a:sym typeface="Oswald"/>
            </a:endParaRPr>
          </a:p>
        </p:txBody>
      </p:sp>
      <p:sp>
        <p:nvSpPr>
          <p:cNvPr id="515" name="Google Shape;515;p37"/>
          <p:cNvSpPr/>
          <p:nvPr/>
        </p:nvSpPr>
        <p:spPr>
          <a:xfrm>
            <a:off x="4182975" y="1342163"/>
            <a:ext cx="2232600" cy="1402800"/>
          </a:xfrm>
          <a:prstGeom prst="roundRect">
            <a:avLst>
              <a:gd name="adj" fmla="val 4601"/>
            </a:avLst>
          </a:prstGeom>
          <a:solidFill>
            <a:srgbClr val="FFFFFF"/>
          </a:solidFill>
          <a:ln>
            <a:noFill/>
          </a:ln>
          <a:effectLst>
            <a:outerShdw blurRad="57150" dist="19050" dir="5400000" algn="bl" rotWithShape="0">
              <a:srgbClr val="000000">
                <a:alpha val="2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16" name="Google Shape;516;p37"/>
          <p:cNvPicPr preferRelativeResize="0"/>
          <p:nvPr/>
        </p:nvPicPr>
        <p:blipFill rotWithShape="1">
          <a:blip r:embed="rId8">
            <a:alphaModFix/>
          </a:blip>
          <a:srcRect l="4038" t="9468" r="29538" b="83740"/>
          <a:stretch/>
        </p:blipFill>
        <p:spPr>
          <a:xfrm>
            <a:off x="4310900" y="1390463"/>
            <a:ext cx="2083225" cy="95276"/>
          </a:xfrm>
          <a:prstGeom prst="rect">
            <a:avLst/>
          </a:prstGeom>
          <a:noFill/>
          <a:ln>
            <a:noFill/>
          </a:ln>
        </p:spPr>
      </p:pic>
      <p:pic>
        <p:nvPicPr>
          <p:cNvPr id="517" name="Google Shape;517;p37"/>
          <p:cNvPicPr preferRelativeResize="0"/>
          <p:nvPr/>
        </p:nvPicPr>
        <p:blipFill rotWithShape="1">
          <a:blip r:embed="rId9">
            <a:alphaModFix/>
          </a:blip>
          <a:srcRect t="9270" b="9270"/>
          <a:stretch/>
        </p:blipFill>
        <p:spPr>
          <a:xfrm>
            <a:off x="4234700" y="1513113"/>
            <a:ext cx="2083216" cy="1162498"/>
          </a:xfrm>
          <a:prstGeom prst="rect">
            <a:avLst/>
          </a:prstGeom>
          <a:noFill/>
          <a:ln>
            <a:noFill/>
          </a:ln>
        </p:spPr>
      </p:pic>
      <p:sp>
        <p:nvSpPr>
          <p:cNvPr id="518" name="Google Shape;518;p37"/>
          <p:cNvSpPr/>
          <p:nvPr/>
        </p:nvSpPr>
        <p:spPr>
          <a:xfrm>
            <a:off x="4174513" y="3165350"/>
            <a:ext cx="2232600" cy="1402800"/>
          </a:xfrm>
          <a:prstGeom prst="roundRect">
            <a:avLst>
              <a:gd name="adj" fmla="val 4601"/>
            </a:avLst>
          </a:prstGeom>
          <a:solidFill>
            <a:srgbClr val="FFFFFF"/>
          </a:solidFill>
          <a:ln>
            <a:noFill/>
          </a:ln>
          <a:effectLst>
            <a:outerShdw blurRad="57150" dist="19050" dir="5400000" algn="bl" rotWithShape="0">
              <a:srgbClr val="000000">
                <a:alpha val="2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19" name="Google Shape;519;p37"/>
          <p:cNvPicPr preferRelativeResize="0"/>
          <p:nvPr/>
        </p:nvPicPr>
        <p:blipFill rotWithShape="1">
          <a:blip r:embed="rId8">
            <a:alphaModFix/>
          </a:blip>
          <a:srcRect l="4038" t="9468" r="29538" b="83740"/>
          <a:stretch/>
        </p:blipFill>
        <p:spPr>
          <a:xfrm>
            <a:off x="4249200" y="3161875"/>
            <a:ext cx="2083225" cy="95276"/>
          </a:xfrm>
          <a:prstGeom prst="rect">
            <a:avLst/>
          </a:prstGeom>
          <a:noFill/>
          <a:ln>
            <a:noFill/>
          </a:ln>
        </p:spPr>
      </p:pic>
      <p:pic>
        <p:nvPicPr>
          <p:cNvPr id="520" name="Google Shape;520;p37"/>
          <p:cNvPicPr preferRelativeResize="0"/>
          <p:nvPr/>
        </p:nvPicPr>
        <p:blipFill>
          <a:blip r:embed="rId10">
            <a:alphaModFix/>
          </a:blip>
          <a:stretch>
            <a:fillRect/>
          </a:stretch>
        </p:blipFill>
        <p:spPr>
          <a:xfrm>
            <a:off x="4243750" y="3317738"/>
            <a:ext cx="2094124" cy="1183528"/>
          </a:xfrm>
          <a:prstGeom prst="rect">
            <a:avLst/>
          </a:prstGeom>
          <a:noFill/>
          <a:ln>
            <a:noFill/>
          </a:ln>
        </p:spPr>
      </p:pic>
      <p:sp>
        <p:nvSpPr>
          <p:cNvPr id="521" name="Google Shape;521;p37"/>
          <p:cNvSpPr txBox="1"/>
          <p:nvPr/>
        </p:nvSpPr>
        <p:spPr>
          <a:xfrm>
            <a:off x="6399338" y="1253638"/>
            <a:ext cx="857700" cy="431100"/>
          </a:xfrm>
          <a:prstGeom prst="rect">
            <a:avLst/>
          </a:prstGeom>
          <a:solidFill>
            <a:srgbClr val="FF0000"/>
          </a:solidFill>
          <a:ln w="28575" cap="flat" cmpd="sng">
            <a:solidFill>
              <a:srgbClr val="FF0000"/>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800">
                <a:solidFill>
                  <a:srgbClr val="FFFFFF"/>
                </a:solidFill>
                <a:latin typeface="Oswald SemiBold"/>
                <a:ea typeface="Oswald SemiBold"/>
                <a:cs typeface="Oswald SemiBold"/>
                <a:sym typeface="Oswald SemiBold"/>
              </a:rPr>
              <a:t>Self Sabotaging Content</a:t>
            </a:r>
            <a:endParaRPr sz="800" b="0" i="0" u="none" strike="noStrike" cap="none">
              <a:solidFill>
                <a:srgbClr val="FFFFFF"/>
              </a:solidFill>
              <a:latin typeface="Oswald SemiBold"/>
              <a:ea typeface="Oswald SemiBold"/>
              <a:cs typeface="Oswald SemiBold"/>
              <a:sym typeface="Oswald SemiBold"/>
            </a:endParaRPr>
          </a:p>
        </p:txBody>
      </p:sp>
      <p:sp>
        <p:nvSpPr>
          <p:cNvPr id="522" name="Google Shape;522;p37"/>
          <p:cNvSpPr/>
          <p:nvPr/>
        </p:nvSpPr>
        <p:spPr>
          <a:xfrm>
            <a:off x="4500163" y="1563175"/>
            <a:ext cx="1581300" cy="8025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7"/>
          <p:cNvSpPr/>
          <p:nvPr/>
        </p:nvSpPr>
        <p:spPr>
          <a:xfrm>
            <a:off x="5241475" y="3473275"/>
            <a:ext cx="945000" cy="6465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7"/>
          <p:cNvSpPr txBox="1"/>
          <p:nvPr/>
        </p:nvSpPr>
        <p:spPr>
          <a:xfrm>
            <a:off x="6294775" y="3473275"/>
            <a:ext cx="857700" cy="431100"/>
          </a:xfrm>
          <a:prstGeom prst="rect">
            <a:avLst/>
          </a:prstGeom>
          <a:solidFill>
            <a:srgbClr val="FF0000"/>
          </a:solidFill>
          <a:ln w="28575" cap="flat" cmpd="sng">
            <a:solidFill>
              <a:srgbClr val="FF0000"/>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800">
                <a:solidFill>
                  <a:srgbClr val="FFFFFF"/>
                </a:solidFill>
                <a:latin typeface="Oswald SemiBold"/>
                <a:ea typeface="Oswald SemiBold"/>
                <a:cs typeface="Oswald SemiBold"/>
                <a:sym typeface="Oswald SemiBold"/>
              </a:rPr>
              <a:t>Action: Drink &amp; Drive detected</a:t>
            </a:r>
            <a:endParaRPr sz="800" b="0" i="0" u="none" strike="noStrike" cap="none">
              <a:solidFill>
                <a:srgbClr val="FFFFFF"/>
              </a:solidFill>
              <a:latin typeface="Oswald SemiBold"/>
              <a:ea typeface="Oswald SemiBold"/>
              <a:cs typeface="Oswald SemiBold"/>
              <a:sym typeface="Oswald SemiBold"/>
            </a:endParaRPr>
          </a:p>
        </p:txBody>
      </p:sp>
      <p:cxnSp>
        <p:nvCxnSpPr>
          <p:cNvPr id="525" name="Google Shape;525;p37"/>
          <p:cNvCxnSpPr>
            <a:stCxn id="523" idx="0"/>
            <a:endCxn id="524" idx="0"/>
          </p:cNvCxnSpPr>
          <p:nvPr/>
        </p:nvCxnSpPr>
        <p:spPr>
          <a:xfrm rot="-5400000" flipH="1">
            <a:off x="6218575" y="2968675"/>
            <a:ext cx="600" cy="1009800"/>
          </a:xfrm>
          <a:prstGeom prst="bentConnector3">
            <a:avLst>
              <a:gd name="adj1" fmla="val -39687500"/>
            </a:avLst>
          </a:prstGeom>
          <a:noFill/>
          <a:ln w="9525" cap="flat" cmpd="sng">
            <a:solidFill>
              <a:srgbClr val="FF0000"/>
            </a:solidFill>
            <a:prstDash val="dash"/>
            <a:round/>
            <a:headEnd type="none" w="med" len="med"/>
            <a:tailEnd type="none" w="med" len="med"/>
          </a:ln>
        </p:spPr>
      </p:cxnSp>
      <p:cxnSp>
        <p:nvCxnSpPr>
          <p:cNvPr id="526" name="Google Shape;526;p37"/>
          <p:cNvCxnSpPr>
            <a:stCxn id="522" idx="3"/>
            <a:endCxn id="521" idx="2"/>
          </p:cNvCxnSpPr>
          <p:nvPr/>
        </p:nvCxnSpPr>
        <p:spPr>
          <a:xfrm rot="10800000" flipH="1">
            <a:off x="6081463" y="1684825"/>
            <a:ext cx="746700" cy="279600"/>
          </a:xfrm>
          <a:prstGeom prst="bentConnector2">
            <a:avLst/>
          </a:prstGeom>
          <a:noFill/>
          <a:ln w="9525" cap="flat" cmpd="sng">
            <a:solidFill>
              <a:srgbClr val="FF0000"/>
            </a:solidFill>
            <a:prstDash val="dash"/>
            <a:round/>
            <a:headEnd type="none" w="med" len="med"/>
            <a:tailEnd type="none" w="med" len="med"/>
          </a:ln>
        </p:spPr>
      </p:cxnSp>
      <p:sp>
        <p:nvSpPr>
          <p:cNvPr id="527" name="Google Shape;527;p37"/>
          <p:cNvSpPr txBox="1"/>
          <p:nvPr/>
        </p:nvSpPr>
        <p:spPr>
          <a:xfrm>
            <a:off x="4174525" y="2658150"/>
            <a:ext cx="14706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u="sng">
                <a:solidFill>
                  <a:schemeClr val="hlink"/>
                </a:solidFill>
                <a:latin typeface="Calibri"/>
                <a:ea typeface="Calibri"/>
                <a:cs typeface="Calibri"/>
                <a:sym typeface="Calibri"/>
                <a:hlinkClick r:id="rId11"/>
              </a:rPr>
              <a:t>Sample video</a:t>
            </a:r>
            <a:endParaRPr sz="800">
              <a:latin typeface="Calibri"/>
              <a:ea typeface="Calibri"/>
              <a:cs typeface="Calibri"/>
              <a:sym typeface="Calibri"/>
            </a:endParaRPr>
          </a:p>
        </p:txBody>
      </p:sp>
      <p:sp>
        <p:nvSpPr>
          <p:cNvPr id="528" name="Google Shape;528;p37"/>
          <p:cNvSpPr txBox="1"/>
          <p:nvPr/>
        </p:nvSpPr>
        <p:spPr>
          <a:xfrm>
            <a:off x="4182975" y="4501263"/>
            <a:ext cx="15813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u="sng">
                <a:solidFill>
                  <a:schemeClr val="hlink"/>
                </a:solidFill>
                <a:latin typeface="Calibri"/>
                <a:ea typeface="Calibri"/>
                <a:cs typeface="Calibri"/>
                <a:sym typeface="Calibri"/>
                <a:hlinkClick r:id="rId12"/>
              </a:rPr>
              <a:t>Sample video</a:t>
            </a:r>
            <a:endParaRPr sz="800">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38"/>
          <p:cNvSpPr/>
          <p:nvPr/>
        </p:nvSpPr>
        <p:spPr>
          <a:xfrm>
            <a:off x="0" y="3192025"/>
            <a:ext cx="9144000" cy="1951500"/>
          </a:xfrm>
          <a:prstGeom prst="rect">
            <a:avLst/>
          </a:prstGeom>
          <a:solidFill>
            <a:srgbClr val="4FB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8"/>
          <p:cNvSpPr/>
          <p:nvPr/>
        </p:nvSpPr>
        <p:spPr>
          <a:xfrm>
            <a:off x="0" y="5073800"/>
            <a:ext cx="9144000" cy="69600"/>
          </a:xfrm>
          <a:prstGeom prst="rect">
            <a:avLst/>
          </a:prstGeom>
          <a:solidFill>
            <a:srgbClr val="162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35" name="Google Shape;535;p38"/>
          <p:cNvPicPr preferRelativeResize="0"/>
          <p:nvPr/>
        </p:nvPicPr>
        <p:blipFill>
          <a:blip r:embed="rId3">
            <a:alphaModFix/>
          </a:blip>
          <a:stretch>
            <a:fillRect/>
          </a:stretch>
        </p:blipFill>
        <p:spPr>
          <a:xfrm>
            <a:off x="3194876" y="1381500"/>
            <a:ext cx="2737900" cy="1346226"/>
          </a:xfrm>
          <a:prstGeom prst="rect">
            <a:avLst/>
          </a:prstGeom>
          <a:noFill/>
          <a:ln>
            <a:noFill/>
          </a:ln>
        </p:spPr>
      </p:pic>
      <p:sp>
        <p:nvSpPr>
          <p:cNvPr id="536" name="Google Shape;536;p38"/>
          <p:cNvSpPr/>
          <p:nvPr/>
        </p:nvSpPr>
        <p:spPr>
          <a:xfrm>
            <a:off x="7160" y="17525"/>
            <a:ext cx="2080200" cy="3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37" name="Google Shape;537;p38"/>
          <p:cNvSpPr/>
          <p:nvPr/>
        </p:nvSpPr>
        <p:spPr>
          <a:xfrm>
            <a:off x="7160" y="-16995"/>
            <a:ext cx="2080200" cy="3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38" name="Google Shape;538;p38"/>
          <p:cNvSpPr/>
          <p:nvPr/>
        </p:nvSpPr>
        <p:spPr>
          <a:xfrm flipH="1">
            <a:off x="7093760" y="169925"/>
            <a:ext cx="2080200" cy="3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39" name="Google Shape;539;p38"/>
          <p:cNvSpPr/>
          <p:nvPr/>
        </p:nvSpPr>
        <p:spPr>
          <a:xfrm flipH="1">
            <a:off x="7093760" y="-28502"/>
            <a:ext cx="2080200" cy="3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40" name="Google Shape;540;p38"/>
          <p:cNvSpPr txBox="1"/>
          <p:nvPr/>
        </p:nvSpPr>
        <p:spPr>
          <a:xfrm>
            <a:off x="2960100" y="3687250"/>
            <a:ext cx="3223800" cy="723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3500">
                <a:solidFill>
                  <a:srgbClr val="FFFFFF"/>
                </a:solidFill>
                <a:latin typeface="Oswald SemiBold"/>
                <a:ea typeface="Oswald SemiBold"/>
                <a:cs typeface="Oswald SemiBold"/>
                <a:sym typeface="Oswald SemiBold"/>
              </a:rPr>
              <a:t>Programmatic</a:t>
            </a:r>
            <a:endParaRPr sz="3700">
              <a:solidFill>
                <a:srgbClr val="FFFFFF"/>
              </a:solidFill>
              <a:latin typeface="Oswald SemiBold"/>
              <a:ea typeface="Oswald SemiBold"/>
              <a:cs typeface="Oswald SemiBold"/>
              <a:sym typeface="Oswald SemiBo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pic>
        <p:nvPicPr>
          <p:cNvPr id="545" name="Google Shape;545;p39"/>
          <p:cNvPicPr preferRelativeResize="0"/>
          <p:nvPr/>
        </p:nvPicPr>
        <p:blipFill>
          <a:blip r:embed="rId3">
            <a:alphaModFix/>
          </a:blip>
          <a:stretch>
            <a:fillRect/>
          </a:stretch>
        </p:blipFill>
        <p:spPr>
          <a:xfrm>
            <a:off x="0" y="0"/>
            <a:ext cx="5143500" cy="5143500"/>
          </a:xfrm>
          <a:prstGeom prst="rect">
            <a:avLst/>
          </a:prstGeom>
          <a:noFill/>
          <a:ln>
            <a:noFill/>
          </a:ln>
        </p:spPr>
      </p:pic>
      <p:sp>
        <p:nvSpPr>
          <p:cNvPr id="546" name="Google Shape;546;p39"/>
          <p:cNvSpPr/>
          <p:nvPr/>
        </p:nvSpPr>
        <p:spPr>
          <a:xfrm flipH="1">
            <a:off x="3674425" y="44825"/>
            <a:ext cx="5507100" cy="51435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47" name="Google Shape;547;p39"/>
          <p:cNvSpPr txBox="1"/>
          <p:nvPr/>
        </p:nvSpPr>
        <p:spPr>
          <a:xfrm>
            <a:off x="4994725" y="2544525"/>
            <a:ext cx="4114800" cy="10698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300">
                <a:solidFill>
                  <a:schemeClr val="dk1"/>
                </a:solidFill>
                <a:latin typeface="Calibri"/>
                <a:ea typeface="Calibri"/>
                <a:cs typeface="Calibri"/>
                <a:sym typeface="Calibri"/>
              </a:rPr>
              <a:t>Enhance your brand's impact with our Open web programmatic contextual advertising solution. By analyzing page content, including text, images, and videos, we match it to contextual signals of campaigns, ensuring your brand is advertised in a safe and relevant environment.</a:t>
            </a:r>
            <a:endParaRPr sz="1300">
              <a:solidFill>
                <a:srgbClr val="3A3838"/>
              </a:solidFill>
              <a:latin typeface="Calibri"/>
              <a:ea typeface="Calibri"/>
              <a:cs typeface="Calibri"/>
              <a:sym typeface="Calibri"/>
            </a:endParaRPr>
          </a:p>
        </p:txBody>
      </p:sp>
      <p:sp>
        <p:nvSpPr>
          <p:cNvPr id="548" name="Google Shape;548;p39"/>
          <p:cNvSpPr/>
          <p:nvPr/>
        </p:nvSpPr>
        <p:spPr>
          <a:xfrm>
            <a:off x="4945800" y="1460500"/>
            <a:ext cx="4198200" cy="836400"/>
          </a:xfrm>
          <a:prstGeom prst="rect">
            <a:avLst/>
          </a:prstGeom>
          <a:solidFill>
            <a:srgbClr val="4FB39F"/>
          </a:solidFill>
          <a:ln>
            <a:noFill/>
          </a:ln>
        </p:spPr>
        <p:txBody>
          <a:bodyPr spcFirstLastPara="1" wrap="square" lIns="68575" tIns="68575" rIns="68575" bIns="68575" anchor="ctr" anchorCtr="0">
            <a:noAutofit/>
          </a:bodyPr>
          <a:lstStyle/>
          <a:p>
            <a:pPr marL="0" lvl="0" indent="0" algn="ctr" rtl="0">
              <a:spcBef>
                <a:spcPts val="0"/>
              </a:spcBef>
              <a:spcAft>
                <a:spcPts val="0"/>
              </a:spcAft>
              <a:buNone/>
            </a:pPr>
            <a:r>
              <a:rPr lang="en" sz="2100" b="1">
                <a:solidFill>
                  <a:schemeClr val="lt1"/>
                </a:solidFill>
                <a:latin typeface="Oswald"/>
                <a:ea typeface="Oswald"/>
                <a:cs typeface="Oswald"/>
                <a:sym typeface="Oswald"/>
              </a:rPr>
              <a:t>Pioneering The Privacy </a:t>
            </a:r>
            <a:endParaRPr sz="2100" b="1">
              <a:solidFill>
                <a:schemeClr val="lt1"/>
              </a:solidFill>
              <a:latin typeface="Oswald"/>
              <a:ea typeface="Oswald"/>
              <a:cs typeface="Oswald"/>
              <a:sym typeface="Oswald"/>
            </a:endParaRPr>
          </a:p>
          <a:p>
            <a:pPr marL="0" lvl="0" indent="0" algn="ctr" rtl="0">
              <a:spcBef>
                <a:spcPts val="0"/>
              </a:spcBef>
              <a:spcAft>
                <a:spcPts val="0"/>
              </a:spcAft>
              <a:buNone/>
            </a:pPr>
            <a:r>
              <a:rPr lang="en" sz="2100" b="1">
                <a:solidFill>
                  <a:schemeClr val="lt1"/>
                </a:solidFill>
                <a:latin typeface="Oswald"/>
                <a:ea typeface="Oswald"/>
                <a:cs typeface="Oswald"/>
                <a:sym typeface="Oswald"/>
              </a:rPr>
              <a:t>First Open Web</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50B39F">
            <a:alpha val="7740"/>
          </a:srgbClr>
        </a:solidFill>
        <a:effectLst/>
      </p:bgPr>
    </p:bg>
    <p:spTree>
      <p:nvGrpSpPr>
        <p:cNvPr id="1" name="Shape 552"/>
        <p:cNvGrpSpPr/>
        <p:nvPr/>
      </p:nvGrpSpPr>
      <p:grpSpPr>
        <a:xfrm>
          <a:off x="0" y="0"/>
          <a:ext cx="0" cy="0"/>
          <a:chOff x="0" y="0"/>
          <a:chExt cx="0" cy="0"/>
        </a:xfrm>
      </p:grpSpPr>
      <p:sp>
        <p:nvSpPr>
          <p:cNvPr id="553" name="Google Shape;553;p40"/>
          <p:cNvSpPr/>
          <p:nvPr/>
        </p:nvSpPr>
        <p:spPr>
          <a:xfrm>
            <a:off x="-343" y="1950973"/>
            <a:ext cx="2080200" cy="3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54" name="Google Shape;554;p40"/>
          <p:cNvSpPr txBox="1"/>
          <p:nvPr/>
        </p:nvSpPr>
        <p:spPr>
          <a:xfrm>
            <a:off x="1517685" y="1630137"/>
            <a:ext cx="789300" cy="225000"/>
          </a:xfrm>
          <a:prstGeom prst="rect">
            <a:avLst/>
          </a:prstGeom>
          <a:noFill/>
          <a:ln>
            <a:noFill/>
          </a:ln>
        </p:spPr>
        <p:txBody>
          <a:bodyPr spcFirstLastPara="1" wrap="square" lIns="0" tIns="9525" rIns="0" bIns="0" anchor="t" anchorCtr="0">
            <a:spAutoFit/>
          </a:bodyPr>
          <a:lstStyle/>
          <a:p>
            <a:pPr marL="12700" marR="0" lvl="0" indent="0" algn="l" rtl="0">
              <a:lnSpc>
                <a:spcPct val="100000"/>
              </a:lnSpc>
              <a:spcBef>
                <a:spcPts val="0"/>
              </a:spcBef>
              <a:spcAft>
                <a:spcPts val="0"/>
              </a:spcAft>
              <a:buNone/>
            </a:pPr>
            <a:r>
              <a:rPr lang="en" sz="1400" b="1">
                <a:solidFill>
                  <a:schemeClr val="dk1"/>
                </a:solidFill>
                <a:latin typeface="Calibri"/>
                <a:ea typeface="Calibri"/>
                <a:cs typeface="Calibri"/>
                <a:sym typeface="Calibri"/>
              </a:rPr>
              <a:t>BASIC</a:t>
            </a:r>
            <a:endParaRPr sz="1400">
              <a:solidFill>
                <a:schemeClr val="dk1"/>
              </a:solidFill>
              <a:latin typeface="Calibri"/>
              <a:ea typeface="Calibri"/>
              <a:cs typeface="Calibri"/>
              <a:sym typeface="Calibri"/>
            </a:endParaRPr>
          </a:p>
        </p:txBody>
      </p:sp>
      <p:sp>
        <p:nvSpPr>
          <p:cNvPr id="555" name="Google Shape;555;p40"/>
          <p:cNvSpPr txBox="1"/>
          <p:nvPr/>
        </p:nvSpPr>
        <p:spPr>
          <a:xfrm>
            <a:off x="3366558" y="1630137"/>
            <a:ext cx="1425900" cy="225000"/>
          </a:xfrm>
          <a:prstGeom prst="rect">
            <a:avLst/>
          </a:prstGeom>
          <a:noFill/>
          <a:ln>
            <a:noFill/>
          </a:ln>
        </p:spPr>
        <p:txBody>
          <a:bodyPr spcFirstLastPara="1" wrap="square" lIns="0" tIns="9525" rIns="0" bIns="0" anchor="t" anchorCtr="0">
            <a:spAutoFit/>
          </a:bodyPr>
          <a:lstStyle/>
          <a:p>
            <a:pPr marL="12700" marR="0" lvl="0" indent="0" algn="l" rtl="0">
              <a:lnSpc>
                <a:spcPct val="100000"/>
              </a:lnSpc>
              <a:spcBef>
                <a:spcPts val="0"/>
              </a:spcBef>
              <a:spcAft>
                <a:spcPts val="0"/>
              </a:spcAft>
              <a:buNone/>
            </a:pPr>
            <a:r>
              <a:rPr lang="en" sz="1400" b="1">
                <a:solidFill>
                  <a:srgbClr val="38B29C"/>
                </a:solidFill>
                <a:latin typeface="Calibri"/>
                <a:ea typeface="Calibri"/>
                <a:cs typeface="Calibri"/>
                <a:sym typeface="Calibri"/>
              </a:rPr>
              <a:t>MODERATE</a:t>
            </a:r>
            <a:endParaRPr sz="1400">
              <a:solidFill>
                <a:srgbClr val="38B29C"/>
              </a:solidFill>
              <a:latin typeface="Calibri"/>
              <a:ea typeface="Calibri"/>
              <a:cs typeface="Calibri"/>
              <a:sym typeface="Calibri"/>
            </a:endParaRPr>
          </a:p>
        </p:txBody>
      </p:sp>
      <p:sp>
        <p:nvSpPr>
          <p:cNvPr id="556" name="Google Shape;556;p40"/>
          <p:cNvSpPr txBox="1"/>
          <p:nvPr/>
        </p:nvSpPr>
        <p:spPr>
          <a:xfrm>
            <a:off x="6264405" y="1630137"/>
            <a:ext cx="1243500" cy="225000"/>
          </a:xfrm>
          <a:prstGeom prst="rect">
            <a:avLst/>
          </a:prstGeom>
          <a:noFill/>
          <a:ln>
            <a:noFill/>
          </a:ln>
        </p:spPr>
        <p:txBody>
          <a:bodyPr spcFirstLastPara="1" wrap="square" lIns="0" tIns="9525" rIns="0" bIns="0" anchor="t" anchorCtr="0">
            <a:spAutoFit/>
          </a:bodyPr>
          <a:lstStyle/>
          <a:p>
            <a:pPr marL="12700" marR="0" lvl="0" indent="0" algn="l" rtl="0">
              <a:lnSpc>
                <a:spcPct val="100000"/>
              </a:lnSpc>
              <a:spcBef>
                <a:spcPts val="0"/>
              </a:spcBef>
              <a:spcAft>
                <a:spcPts val="0"/>
              </a:spcAft>
              <a:buNone/>
            </a:pPr>
            <a:r>
              <a:rPr lang="en" sz="1400" b="1">
                <a:solidFill>
                  <a:schemeClr val="dk1"/>
                </a:solidFill>
                <a:latin typeface="Calibri"/>
                <a:ea typeface="Calibri"/>
                <a:cs typeface="Calibri"/>
                <a:sym typeface="Calibri"/>
              </a:rPr>
              <a:t>ADVANCED</a:t>
            </a:r>
            <a:endParaRPr sz="1400">
              <a:solidFill>
                <a:schemeClr val="dk1"/>
              </a:solidFill>
              <a:latin typeface="Calibri"/>
              <a:ea typeface="Calibri"/>
              <a:cs typeface="Calibri"/>
              <a:sym typeface="Calibri"/>
            </a:endParaRPr>
          </a:p>
        </p:txBody>
      </p:sp>
      <p:sp>
        <p:nvSpPr>
          <p:cNvPr id="557" name="Google Shape;557;p40"/>
          <p:cNvSpPr txBox="1"/>
          <p:nvPr/>
        </p:nvSpPr>
        <p:spPr>
          <a:xfrm>
            <a:off x="1017002" y="3341217"/>
            <a:ext cx="318000" cy="117300"/>
          </a:xfrm>
          <a:prstGeom prst="rect">
            <a:avLst/>
          </a:prstGeom>
          <a:noFill/>
          <a:ln>
            <a:noFill/>
          </a:ln>
        </p:spPr>
        <p:txBody>
          <a:bodyPr spcFirstLastPara="1" wrap="square" lIns="0" tIns="9525" rIns="0" bIns="0" anchor="t" anchorCtr="0">
            <a:spAutoFit/>
          </a:bodyPr>
          <a:lstStyle/>
          <a:p>
            <a:pPr marL="12700" marR="0" lvl="0" indent="0" algn="l" rtl="0">
              <a:lnSpc>
                <a:spcPct val="100000"/>
              </a:lnSpc>
              <a:spcBef>
                <a:spcPts val="0"/>
              </a:spcBef>
              <a:spcAft>
                <a:spcPts val="0"/>
              </a:spcAft>
              <a:buNone/>
            </a:pPr>
            <a:r>
              <a:rPr lang="en" sz="700">
                <a:latin typeface="Arial"/>
                <a:ea typeface="Arial"/>
                <a:cs typeface="Arial"/>
                <a:sym typeface="Arial"/>
              </a:rPr>
              <a:t>Domain</a:t>
            </a:r>
            <a:endParaRPr sz="700">
              <a:latin typeface="Arial"/>
              <a:ea typeface="Arial"/>
              <a:cs typeface="Arial"/>
              <a:sym typeface="Arial"/>
            </a:endParaRPr>
          </a:p>
        </p:txBody>
      </p:sp>
      <p:sp>
        <p:nvSpPr>
          <p:cNvPr id="558" name="Google Shape;558;p40"/>
          <p:cNvSpPr txBox="1"/>
          <p:nvPr/>
        </p:nvSpPr>
        <p:spPr>
          <a:xfrm>
            <a:off x="1017002" y="3446372"/>
            <a:ext cx="439500" cy="225000"/>
          </a:xfrm>
          <a:prstGeom prst="rect">
            <a:avLst/>
          </a:prstGeom>
          <a:noFill/>
          <a:ln>
            <a:noFill/>
          </a:ln>
        </p:spPr>
        <p:txBody>
          <a:bodyPr spcFirstLastPara="1" wrap="square" lIns="0" tIns="7150" rIns="0" bIns="0" anchor="t" anchorCtr="0">
            <a:spAutoFit/>
          </a:bodyPr>
          <a:lstStyle/>
          <a:p>
            <a:pPr marL="12700" marR="0" lvl="0" indent="0" algn="l" rtl="0">
              <a:lnSpc>
                <a:spcPct val="102200"/>
              </a:lnSpc>
              <a:spcBef>
                <a:spcPts val="0"/>
              </a:spcBef>
              <a:spcAft>
                <a:spcPts val="0"/>
              </a:spcAft>
              <a:buNone/>
            </a:pPr>
            <a:r>
              <a:rPr lang="en" sz="700">
                <a:latin typeface="Arial"/>
                <a:ea typeface="Arial"/>
                <a:cs typeface="Arial"/>
                <a:sym typeface="Arial"/>
              </a:rPr>
              <a:t>inclusion &amp;  exclusion</a:t>
            </a:r>
            <a:endParaRPr sz="700">
              <a:latin typeface="Arial"/>
              <a:ea typeface="Arial"/>
              <a:cs typeface="Arial"/>
              <a:sym typeface="Arial"/>
            </a:endParaRPr>
          </a:p>
        </p:txBody>
      </p:sp>
      <p:sp>
        <p:nvSpPr>
          <p:cNvPr id="559" name="Google Shape;559;p40"/>
          <p:cNvSpPr txBox="1"/>
          <p:nvPr/>
        </p:nvSpPr>
        <p:spPr>
          <a:xfrm>
            <a:off x="1667256" y="3610965"/>
            <a:ext cx="525300" cy="333900"/>
          </a:xfrm>
          <a:prstGeom prst="rect">
            <a:avLst/>
          </a:prstGeom>
          <a:noFill/>
          <a:ln>
            <a:noFill/>
          </a:ln>
        </p:spPr>
        <p:txBody>
          <a:bodyPr spcFirstLastPara="1" wrap="square" lIns="0" tIns="8075" rIns="0" bIns="0" anchor="t" anchorCtr="0">
            <a:spAutoFit/>
          </a:bodyPr>
          <a:lstStyle/>
          <a:p>
            <a:pPr marL="12700" marR="0" lvl="0" indent="0" algn="l" rtl="0">
              <a:lnSpc>
                <a:spcPct val="101099"/>
              </a:lnSpc>
              <a:spcBef>
                <a:spcPts val="0"/>
              </a:spcBef>
              <a:spcAft>
                <a:spcPts val="0"/>
              </a:spcAft>
              <a:buNone/>
            </a:pPr>
            <a:r>
              <a:rPr lang="en" sz="700">
                <a:latin typeface="Arial"/>
                <a:ea typeface="Arial"/>
                <a:cs typeface="Arial"/>
                <a:sym typeface="Arial"/>
              </a:rPr>
              <a:t>Channel /  sub-domain  IAB category</a:t>
            </a:r>
            <a:endParaRPr sz="700">
              <a:latin typeface="Arial"/>
              <a:ea typeface="Arial"/>
              <a:cs typeface="Arial"/>
              <a:sym typeface="Arial"/>
            </a:endParaRPr>
          </a:p>
        </p:txBody>
      </p:sp>
      <p:sp>
        <p:nvSpPr>
          <p:cNvPr id="560" name="Google Shape;560;p40"/>
          <p:cNvSpPr txBox="1"/>
          <p:nvPr/>
        </p:nvSpPr>
        <p:spPr>
          <a:xfrm>
            <a:off x="2359847" y="3338931"/>
            <a:ext cx="377700" cy="445200"/>
          </a:xfrm>
          <a:prstGeom prst="rect">
            <a:avLst/>
          </a:prstGeom>
          <a:noFill/>
          <a:ln>
            <a:noFill/>
          </a:ln>
        </p:spPr>
        <p:txBody>
          <a:bodyPr spcFirstLastPara="1" wrap="square" lIns="0" tIns="9525" rIns="0" bIns="0" anchor="t" anchorCtr="0">
            <a:spAutoFit/>
          </a:bodyPr>
          <a:lstStyle/>
          <a:p>
            <a:pPr marL="12700" marR="0" lvl="0" indent="0" algn="l" rtl="0">
              <a:lnSpc>
                <a:spcPct val="100000"/>
              </a:lnSpc>
              <a:spcBef>
                <a:spcPts val="0"/>
              </a:spcBef>
              <a:spcAft>
                <a:spcPts val="0"/>
              </a:spcAft>
              <a:buNone/>
            </a:pPr>
            <a:r>
              <a:rPr lang="en" sz="700">
                <a:latin typeface="Arial"/>
                <a:ea typeface="Arial"/>
                <a:cs typeface="Arial"/>
                <a:sym typeface="Arial"/>
              </a:rPr>
              <a:t>URL</a:t>
            </a:r>
            <a:endParaRPr sz="700">
              <a:latin typeface="Arial"/>
              <a:ea typeface="Arial"/>
              <a:cs typeface="Arial"/>
              <a:sym typeface="Arial"/>
            </a:endParaRPr>
          </a:p>
          <a:p>
            <a:pPr marL="12700" marR="0" lvl="0" indent="0" algn="l" rtl="0">
              <a:lnSpc>
                <a:spcPct val="102200"/>
              </a:lnSpc>
              <a:spcBef>
                <a:spcPts val="0"/>
              </a:spcBef>
              <a:spcAft>
                <a:spcPts val="0"/>
              </a:spcAft>
              <a:buNone/>
            </a:pPr>
            <a:r>
              <a:rPr lang="en" sz="700">
                <a:latin typeface="Arial"/>
                <a:ea typeface="Arial"/>
                <a:cs typeface="Arial"/>
                <a:sym typeface="Arial"/>
              </a:rPr>
              <a:t>keyword  pattern  matching</a:t>
            </a:r>
            <a:endParaRPr sz="700">
              <a:latin typeface="Arial"/>
              <a:ea typeface="Arial"/>
              <a:cs typeface="Arial"/>
              <a:sym typeface="Arial"/>
            </a:endParaRPr>
          </a:p>
        </p:txBody>
      </p:sp>
      <p:sp>
        <p:nvSpPr>
          <p:cNvPr id="561" name="Google Shape;561;p40"/>
          <p:cNvSpPr txBox="1"/>
          <p:nvPr/>
        </p:nvSpPr>
        <p:spPr>
          <a:xfrm>
            <a:off x="3052448" y="3610965"/>
            <a:ext cx="496800" cy="225000"/>
          </a:xfrm>
          <a:prstGeom prst="rect">
            <a:avLst/>
          </a:prstGeom>
          <a:noFill/>
          <a:ln>
            <a:noFill/>
          </a:ln>
        </p:spPr>
        <p:txBody>
          <a:bodyPr spcFirstLastPara="1" wrap="square" lIns="0" tIns="9525" rIns="0" bIns="0" anchor="t" anchorCtr="0">
            <a:spAutoFit/>
          </a:bodyPr>
          <a:lstStyle/>
          <a:p>
            <a:pPr marL="12700" marR="0" lvl="0" indent="0" algn="l" rtl="0">
              <a:lnSpc>
                <a:spcPct val="100000"/>
              </a:lnSpc>
              <a:spcBef>
                <a:spcPts val="0"/>
              </a:spcBef>
              <a:spcAft>
                <a:spcPts val="0"/>
              </a:spcAft>
              <a:buNone/>
            </a:pPr>
            <a:r>
              <a:rPr lang="en" sz="700">
                <a:latin typeface="Arial"/>
                <a:ea typeface="Arial"/>
                <a:cs typeface="Arial"/>
                <a:sym typeface="Arial"/>
              </a:rPr>
              <a:t>URL</a:t>
            </a:r>
            <a:endParaRPr sz="700">
              <a:latin typeface="Arial"/>
              <a:ea typeface="Arial"/>
              <a:cs typeface="Arial"/>
              <a:sym typeface="Arial"/>
            </a:endParaRPr>
          </a:p>
          <a:p>
            <a:pPr marL="12700" marR="0" lvl="0" indent="0" algn="l" rtl="0">
              <a:lnSpc>
                <a:spcPct val="100000"/>
              </a:lnSpc>
              <a:spcBef>
                <a:spcPts val="0"/>
              </a:spcBef>
              <a:spcAft>
                <a:spcPts val="0"/>
              </a:spcAft>
              <a:buNone/>
            </a:pPr>
            <a:r>
              <a:rPr lang="en" sz="700">
                <a:latin typeface="Arial"/>
                <a:ea typeface="Arial"/>
                <a:cs typeface="Arial"/>
                <a:sym typeface="Arial"/>
              </a:rPr>
              <a:t>tokenization</a:t>
            </a:r>
            <a:endParaRPr sz="700">
              <a:latin typeface="Arial"/>
              <a:ea typeface="Arial"/>
              <a:cs typeface="Arial"/>
              <a:sym typeface="Arial"/>
            </a:endParaRPr>
          </a:p>
        </p:txBody>
      </p:sp>
      <p:sp>
        <p:nvSpPr>
          <p:cNvPr id="562" name="Google Shape;562;p40"/>
          <p:cNvSpPr txBox="1"/>
          <p:nvPr/>
        </p:nvSpPr>
        <p:spPr>
          <a:xfrm>
            <a:off x="3745040" y="3610965"/>
            <a:ext cx="380100" cy="333900"/>
          </a:xfrm>
          <a:prstGeom prst="rect">
            <a:avLst/>
          </a:prstGeom>
          <a:noFill/>
          <a:ln>
            <a:noFill/>
          </a:ln>
        </p:spPr>
        <p:txBody>
          <a:bodyPr spcFirstLastPara="1" wrap="square" lIns="0" tIns="8075" rIns="0" bIns="0" anchor="t" anchorCtr="0">
            <a:spAutoFit/>
          </a:bodyPr>
          <a:lstStyle/>
          <a:p>
            <a:pPr marL="12700" marR="0" lvl="0" indent="0" algn="just" rtl="0">
              <a:lnSpc>
                <a:spcPct val="101099"/>
              </a:lnSpc>
              <a:spcBef>
                <a:spcPts val="0"/>
              </a:spcBef>
              <a:spcAft>
                <a:spcPts val="0"/>
              </a:spcAft>
              <a:buNone/>
            </a:pPr>
            <a:r>
              <a:rPr lang="en" sz="700">
                <a:latin typeface="Arial"/>
                <a:ea typeface="Arial"/>
                <a:cs typeface="Arial"/>
                <a:sym typeface="Arial"/>
              </a:rPr>
              <a:t>On-page  keyword  targeting</a:t>
            </a:r>
            <a:endParaRPr sz="700">
              <a:latin typeface="Arial"/>
              <a:ea typeface="Arial"/>
              <a:cs typeface="Arial"/>
              <a:sym typeface="Arial"/>
            </a:endParaRPr>
          </a:p>
        </p:txBody>
      </p:sp>
      <p:sp>
        <p:nvSpPr>
          <p:cNvPr id="563" name="Google Shape;563;p40"/>
          <p:cNvSpPr txBox="1"/>
          <p:nvPr/>
        </p:nvSpPr>
        <p:spPr>
          <a:xfrm>
            <a:off x="4433621" y="3610965"/>
            <a:ext cx="522900" cy="443400"/>
          </a:xfrm>
          <a:prstGeom prst="rect">
            <a:avLst/>
          </a:prstGeom>
          <a:noFill/>
          <a:ln>
            <a:noFill/>
          </a:ln>
        </p:spPr>
        <p:txBody>
          <a:bodyPr spcFirstLastPara="1" wrap="square" lIns="0" tIns="7625" rIns="0" bIns="0" anchor="t" anchorCtr="0">
            <a:spAutoFit/>
          </a:bodyPr>
          <a:lstStyle/>
          <a:p>
            <a:pPr marL="12700" marR="0" lvl="0" indent="0" algn="l" rtl="0">
              <a:lnSpc>
                <a:spcPct val="101499"/>
              </a:lnSpc>
              <a:spcBef>
                <a:spcPts val="0"/>
              </a:spcBef>
              <a:spcAft>
                <a:spcPts val="0"/>
              </a:spcAft>
              <a:buNone/>
            </a:pPr>
            <a:r>
              <a:rPr lang="en" sz="700">
                <a:latin typeface="Arial"/>
                <a:ea typeface="Arial"/>
                <a:cs typeface="Arial"/>
                <a:sym typeface="Arial"/>
              </a:rPr>
              <a:t>On-page  keyword and  pattern  matching</a:t>
            </a:r>
            <a:endParaRPr sz="700">
              <a:latin typeface="Arial"/>
              <a:ea typeface="Arial"/>
              <a:cs typeface="Arial"/>
              <a:sym typeface="Arial"/>
            </a:endParaRPr>
          </a:p>
        </p:txBody>
      </p:sp>
      <p:sp>
        <p:nvSpPr>
          <p:cNvPr id="564" name="Google Shape;564;p40"/>
          <p:cNvSpPr txBox="1"/>
          <p:nvPr/>
        </p:nvSpPr>
        <p:spPr>
          <a:xfrm>
            <a:off x="5101752" y="3338931"/>
            <a:ext cx="439500" cy="673500"/>
          </a:xfrm>
          <a:prstGeom prst="rect">
            <a:avLst/>
          </a:prstGeom>
          <a:noFill/>
          <a:ln>
            <a:noFill/>
          </a:ln>
        </p:spPr>
        <p:txBody>
          <a:bodyPr spcFirstLastPara="1" wrap="square" lIns="0" tIns="7150" rIns="0" bIns="0" anchor="t" anchorCtr="0">
            <a:spAutoFit/>
          </a:bodyPr>
          <a:lstStyle/>
          <a:p>
            <a:pPr marL="12700" marR="0" lvl="0" indent="0" algn="l" rtl="0">
              <a:lnSpc>
                <a:spcPct val="102200"/>
              </a:lnSpc>
              <a:spcBef>
                <a:spcPts val="0"/>
              </a:spcBef>
              <a:spcAft>
                <a:spcPts val="0"/>
              </a:spcAft>
              <a:buNone/>
            </a:pPr>
            <a:r>
              <a:rPr lang="en" sz="700">
                <a:latin typeface="Arial"/>
                <a:ea typeface="Arial"/>
                <a:cs typeface="Arial"/>
                <a:sym typeface="Arial"/>
              </a:rPr>
              <a:t>Natural  Language  Processing  (NLP) to</a:t>
            </a:r>
            <a:endParaRPr sz="700">
              <a:latin typeface="Arial"/>
              <a:ea typeface="Arial"/>
              <a:cs typeface="Arial"/>
              <a:sym typeface="Arial"/>
            </a:endParaRPr>
          </a:p>
          <a:p>
            <a:pPr marL="12700" marR="0" lvl="0" indent="0" algn="l" rtl="0">
              <a:lnSpc>
                <a:spcPct val="109444"/>
              </a:lnSpc>
              <a:spcBef>
                <a:spcPts val="0"/>
              </a:spcBef>
              <a:spcAft>
                <a:spcPts val="0"/>
              </a:spcAft>
              <a:buNone/>
            </a:pPr>
            <a:r>
              <a:rPr lang="en" sz="700">
                <a:latin typeface="Arial"/>
                <a:ea typeface="Arial"/>
                <a:cs typeface="Arial"/>
                <a:sym typeface="Arial"/>
              </a:rPr>
              <a:t>analyze</a:t>
            </a:r>
            <a:endParaRPr sz="700">
              <a:latin typeface="Arial"/>
              <a:ea typeface="Arial"/>
              <a:cs typeface="Arial"/>
              <a:sym typeface="Arial"/>
            </a:endParaRPr>
          </a:p>
          <a:p>
            <a:pPr marL="12700" marR="0" lvl="0" indent="0" algn="l" rtl="0">
              <a:lnSpc>
                <a:spcPct val="100000"/>
              </a:lnSpc>
              <a:spcBef>
                <a:spcPts val="0"/>
              </a:spcBef>
              <a:spcAft>
                <a:spcPts val="0"/>
              </a:spcAft>
              <a:buNone/>
            </a:pPr>
            <a:r>
              <a:rPr lang="en" sz="700">
                <a:latin typeface="Arial"/>
                <a:ea typeface="Arial"/>
                <a:cs typeface="Arial"/>
                <a:sym typeface="Arial"/>
              </a:rPr>
              <a:t>semantics</a:t>
            </a:r>
            <a:endParaRPr sz="700">
              <a:latin typeface="Arial"/>
              <a:ea typeface="Arial"/>
              <a:cs typeface="Arial"/>
              <a:sym typeface="Arial"/>
            </a:endParaRPr>
          </a:p>
        </p:txBody>
      </p:sp>
      <p:sp>
        <p:nvSpPr>
          <p:cNvPr id="565" name="Google Shape;565;p40"/>
          <p:cNvSpPr txBox="1"/>
          <p:nvPr/>
        </p:nvSpPr>
        <p:spPr>
          <a:xfrm>
            <a:off x="5790343" y="3615537"/>
            <a:ext cx="501900" cy="443400"/>
          </a:xfrm>
          <a:prstGeom prst="rect">
            <a:avLst/>
          </a:prstGeom>
          <a:noFill/>
          <a:ln>
            <a:noFill/>
          </a:ln>
        </p:spPr>
        <p:txBody>
          <a:bodyPr spcFirstLastPara="1" wrap="square" lIns="0" tIns="7625" rIns="0" bIns="0" anchor="t" anchorCtr="0">
            <a:spAutoFit/>
          </a:bodyPr>
          <a:lstStyle/>
          <a:p>
            <a:pPr marL="12700" marR="0" lvl="0" indent="0" algn="l" rtl="0">
              <a:lnSpc>
                <a:spcPct val="101499"/>
              </a:lnSpc>
              <a:spcBef>
                <a:spcPts val="0"/>
              </a:spcBef>
              <a:spcAft>
                <a:spcPts val="0"/>
              </a:spcAft>
              <a:buNone/>
            </a:pPr>
            <a:r>
              <a:rPr lang="en" sz="700">
                <a:latin typeface="Arial"/>
                <a:ea typeface="Arial"/>
                <a:cs typeface="Arial"/>
                <a:sym typeface="Arial"/>
              </a:rPr>
              <a:t>NLP to  analyze  subject level  sentiment</a:t>
            </a:r>
            <a:endParaRPr sz="700">
              <a:latin typeface="Arial"/>
              <a:ea typeface="Arial"/>
              <a:cs typeface="Arial"/>
              <a:sym typeface="Arial"/>
            </a:endParaRPr>
          </a:p>
        </p:txBody>
      </p:sp>
      <p:sp>
        <p:nvSpPr>
          <p:cNvPr id="566" name="Google Shape;566;p40"/>
          <p:cNvSpPr txBox="1"/>
          <p:nvPr/>
        </p:nvSpPr>
        <p:spPr>
          <a:xfrm>
            <a:off x="6478925" y="3610965"/>
            <a:ext cx="501900" cy="545700"/>
          </a:xfrm>
          <a:prstGeom prst="rect">
            <a:avLst/>
          </a:prstGeom>
          <a:noFill/>
          <a:ln>
            <a:noFill/>
          </a:ln>
        </p:spPr>
        <p:txBody>
          <a:bodyPr spcFirstLastPara="1" wrap="square" lIns="0" tIns="10000" rIns="0" bIns="0" anchor="t" anchorCtr="0">
            <a:spAutoFit/>
          </a:bodyPr>
          <a:lstStyle/>
          <a:p>
            <a:pPr marL="12700" marR="0" lvl="0" indent="0" algn="l" rtl="0">
              <a:lnSpc>
                <a:spcPct val="99400"/>
              </a:lnSpc>
              <a:spcBef>
                <a:spcPts val="0"/>
              </a:spcBef>
              <a:spcAft>
                <a:spcPts val="0"/>
              </a:spcAft>
              <a:buNone/>
            </a:pPr>
            <a:r>
              <a:rPr lang="en" sz="700">
                <a:latin typeface="Arial"/>
                <a:ea typeface="Arial"/>
                <a:cs typeface="Arial"/>
                <a:sym typeface="Arial"/>
              </a:rPr>
              <a:t>NLP to  analyze  subject level  emotive  tone</a:t>
            </a:r>
            <a:endParaRPr sz="700">
              <a:latin typeface="Arial"/>
              <a:ea typeface="Arial"/>
              <a:cs typeface="Arial"/>
              <a:sym typeface="Arial"/>
            </a:endParaRPr>
          </a:p>
        </p:txBody>
      </p:sp>
      <p:sp>
        <p:nvSpPr>
          <p:cNvPr id="567" name="Google Shape;567;p40"/>
          <p:cNvSpPr txBox="1"/>
          <p:nvPr/>
        </p:nvSpPr>
        <p:spPr>
          <a:xfrm>
            <a:off x="7167506" y="3610965"/>
            <a:ext cx="502800" cy="545700"/>
          </a:xfrm>
          <a:prstGeom prst="rect">
            <a:avLst/>
          </a:prstGeom>
          <a:noFill/>
          <a:ln>
            <a:noFill/>
          </a:ln>
        </p:spPr>
        <p:txBody>
          <a:bodyPr spcFirstLastPara="1" wrap="square" lIns="0" tIns="10000" rIns="0" bIns="0" anchor="t" anchorCtr="0">
            <a:spAutoFit/>
          </a:bodyPr>
          <a:lstStyle/>
          <a:p>
            <a:pPr marL="12700" marR="0" lvl="0" indent="0" algn="l" rtl="0">
              <a:lnSpc>
                <a:spcPct val="99400"/>
              </a:lnSpc>
              <a:spcBef>
                <a:spcPts val="0"/>
              </a:spcBef>
              <a:spcAft>
                <a:spcPts val="0"/>
              </a:spcAft>
              <a:buNone/>
            </a:pPr>
            <a:r>
              <a:rPr lang="en" sz="700">
                <a:latin typeface="Arial"/>
                <a:ea typeface="Arial"/>
                <a:cs typeface="Arial"/>
                <a:sym typeface="Arial"/>
              </a:rPr>
              <a:t>Machine  learning to  enable  further  optimization</a:t>
            </a:r>
            <a:endParaRPr sz="700">
              <a:latin typeface="Arial"/>
              <a:ea typeface="Arial"/>
              <a:cs typeface="Arial"/>
              <a:sym typeface="Arial"/>
            </a:endParaRPr>
          </a:p>
        </p:txBody>
      </p:sp>
      <p:sp>
        <p:nvSpPr>
          <p:cNvPr id="568" name="Google Shape;568;p40"/>
          <p:cNvSpPr txBox="1"/>
          <p:nvPr/>
        </p:nvSpPr>
        <p:spPr>
          <a:xfrm>
            <a:off x="7866440" y="3610965"/>
            <a:ext cx="452400" cy="763800"/>
          </a:xfrm>
          <a:prstGeom prst="rect">
            <a:avLst/>
          </a:prstGeom>
          <a:noFill/>
          <a:ln>
            <a:noFill/>
          </a:ln>
        </p:spPr>
        <p:txBody>
          <a:bodyPr spcFirstLastPara="1" wrap="square" lIns="0" tIns="9525" rIns="0" bIns="0" anchor="t" anchorCtr="0">
            <a:spAutoFit/>
          </a:bodyPr>
          <a:lstStyle/>
          <a:p>
            <a:pPr marL="12700" marR="0" lvl="0" indent="0" algn="l" rtl="0">
              <a:lnSpc>
                <a:spcPct val="100000"/>
              </a:lnSpc>
              <a:spcBef>
                <a:spcPts val="0"/>
              </a:spcBef>
              <a:spcAft>
                <a:spcPts val="0"/>
              </a:spcAft>
              <a:buNone/>
            </a:pPr>
            <a:r>
              <a:rPr lang="en" sz="700">
                <a:latin typeface="Arial"/>
                <a:ea typeface="Arial"/>
                <a:cs typeface="Arial"/>
                <a:sym typeface="Arial"/>
              </a:rPr>
              <a:t>Advanced  video  capabilities  to go  beyond  metadata  analysis</a:t>
            </a:r>
            <a:endParaRPr sz="700">
              <a:latin typeface="Arial"/>
              <a:ea typeface="Arial"/>
              <a:cs typeface="Arial"/>
              <a:sym typeface="Arial"/>
            </a:endParaRPr>
          </a:p>
        </p:txBody>
      </p:sp>
      <p:grpSp>
        <p:nvGrpSpPr>
          <p:cNvPr id="569" name="Google Shape;569;p40"/>
          <p:cNvGrpSpPr/>
          <p:nvPr/>
        </p:nvGrpSpPr>
        <p:grpSpPr>
          <a:xfrm>
            <a:off x="1038413" y="1602256"/>
            <a:ext cx="7336166" cy="1922230"/>
            <a:chOff x="962809" y="2370226"/>
            <a:chExt cx="9781555" cy="2562974"/>
          </a:xfrm>
        </p:grpSpPr>
        <p:sp>
          <p:nvSpPr>
            <p:cNvPr id="570" name="Google Shape;570;p40"/>
            <p:cNvSpPr/>
            <p:nvPr/>
          </p:nvSpPr>
          <p:spPr>
            <a:xfrm>
              <a:off x="1070810" y="2767266"/>
              <a:ext cx="9565640" cy="0"/>
            </a:xfrm>
            <a:custGeom>
              <a:avLst/>
              <a:gdLst/>
              <a:ahLst/>
              <a:cxnLst/>
              <a:rect l="l" t="t" r="r" b="b"/>
              <a:pathLst>
                <a:path w="9565640" h="120000" extrusionOk="0">
                  <a:moveTo>
                    <a:pt x="0" y="0"/>
                  </a:moveTo>
                  <a:lnTo>
                    <a:pt x="9565115" y="0"/>
                  </a:lnTo>
                </a:path>
              </a:pathLst>
            </a:custGeom>
            <a:no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71" name="Google Shape;571;p40"/>
            <p:cNvSpPr/>
            <p:nvPr/>
          </p:nvSpPr>
          <p:spPr>
            <a:xfrm>
              <a:off x="1070810" y="2370226"/>
              <a:ext cx="0" cy="2057400"/>
            </a:xfrm>
            <a:custGeom>
              <a:avLst/>
              <a:gdLst/>
              <a:ahLst/>
              <a:cxnLst/>
              <a:rect l="l" t="t" r="r" b="b"/>
              <a:pathLst>
                <a:path w="120000" h="2057400" extrusionOk="0">
                  <a:moveTo>
                    <a:pt x="0" y="0"/>
                  </a:moveTo>
                  <a:lnTo>
                    <a:pt x="0" y="2057401"/>
                  </a:lnTo>
                </a:path>
              </a:pathLst>
            </a:custGeom>
            <a:no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72" name="Google Shape;572;p40"/>
            <p:cNvSpPr/>
            <p:nvPr/>
          </p:nvSpPr>
          <p:spPr>
            <a:xfrm>
              <a:off x="1983206" y="2767266"/>
              <a:ext cx="0" cy="2057400"/>
            </a:xfrm>
            <a:custGeom>
              <a:avLst/>
              <a:gdLst/>
              <a:ahLst/>
              <a:cxnLst/>
              <a:rect l="l" t="t" r="r" b="b"/>
              <a:pathLst>
                <a:path w="120000" h="2057400" extrusionOk="0">
                  <a:moveTo>
                    <a:pt x="0" y="0"/>
                  </a:moveTo>
                  <a:lnTo>
                    <a:pt x="0" y="2057401"/>
                  </a:lnTo>
                </a:path>
              </a:pathLst>
            </a:custGeom>
            <a:no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73" name="Google Shape;573;p40"/>
            <p:cNvSpPr/>
            <p:nvPr/>
          </p:nvSpPr>
          <p:spPr>
            <a:xfrm>
              <a:off x="2895600" y="2370226"/>
              <a:ext cx="0" cy="2057400"/>
            </a:xfrm>
            <a:custGeom>
              <a:avLst/>
              <a:gdLst/>
              <a:ahLst/>
              <a:cxnLst/>
              <a:rect l="l" t="t" r="r" b="b"/>
              <a:pathLst>
                <a:path w="120000" h="2057400" extrusionOk="0">
                  <a:moveTo>
                    <a:pt x="0" y="0"/>
                  </a:moveTo>
                  <a:lnTo>
                    <a:pt x="0" y="2057401"/>
                  </a:lnTo>
                </a:path>
              </a:pathLst>
            </a:custGeom>
            <a:no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74" name="Google Shape;574;p40"/>
            <p:cNvSpPr/>
            <p:nvPr/>
          </p:nvSpPr>
          <p:spPr>
            <a:xfrm>
              <a:off x="3807993" y="2767266"/>
              <a:ext cx="0" cy="2057400"/>
            </a:xfrm>
            <a:custGeom>
              <a:avLst/>
              <a:gdLst/>
              <a:ahLst/>
              <a:cxnLst/>
              <a:rect l="l" t="t" r="r" b="b"/>
              <a:pathLst>
                <a:path w="120000" h="2057400" extrusionOk="0">
                  <a:moveTo>
                    <a:pt x="0" y="0"/>
                  </a:moveTo>
                  <a:lnTo>
                    <a:pt x="0" y="2057401"/>
                  </a:lnTo>
                </a:path>
              </a:pathLst>
            </a:custGeom>
            <a:no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75" name="Google Shape;575;p40"/>
            <p:cNvSpPr/>
            <p:nvPr/>
          </p:nvSpPr>
          <p:spPr>
            <a:xfrm>
              <a:off x="4720386" y="2767266"/>
              <a:ext cx="0" cy="2057400"/>
            </a:xfrm>
            <a:custGeom>
              <a:avLst/>
              <a:gdLst/>
              <a:ahLst/>
              <a:cxnLst/>
              <a:rect l="l" t="t" r="r" b="b"/>
              <a:pathLst>
                <a:path w="120000" h="2057400" extrusionOk="0">
                  <a:moveTo>
                    <a:pt x="0" y="0"/>
                  </a:moveTo>
                  <a:lnTo>
                    <a:pt x="0" y="2057401"/>
                  </a:lnTo>
                </a:path>
              </a:pathLst>
            </a:custGeom>
            <a:no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76" name="Google Shape;576;p40"/>
            <p:cNvSpPr/>
            <p:nvPr/>
          </p:nvSpPr>
          <p:spPr>
            <a:xfrm>
              <a:off x="5632780" y="2767266"/>
              <a:ext cx="0" cy="2057400"/>
            </a:xfrm>
            <a:custGeom>
              <a:avLst/>
              <a:gdLst/>
              <a:ahLst/>
              <a:cxnLst/>
              <a:rect l="l" t="t" r="r" b="b"/>
              <a:pathLst>
                <a:path w="120000" h="2057400" extrusionOk="0">
                  <a:moveTo>
                    <a:pt x="0" y="0"/>
                  </a:moveTo>
                  <a:lnTo>
                    <a:pt x="0" y="2057401"/>
                  </a:lnTo>
                </a:path>
              </a:pathLst>
            </a:custGeom>
            <a:no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77" name="Google Shape;577;p40"/>
            <p:cNvSpPr/>
            <p:nvPr/>
          </p:nvSpPr>
          <p:spPr>
            <a:xfrm>
              <a:off x="6545186" y="2370226"/>
              <a:ext cx="0" cy="2057400"/>
            </a:xfrm>
            <a:custGeom>
              <a:avLst/>
              <a:gdLst/>
              <a:ahLst/>
              <a:cxnLst/>
              <a:rect l="l" t="t" r="r" b="b"/>
              <a:pathLst>
                <a:path w="120000" h="2057400" extrusionOk="0">
                  <a:moveTo>
                    <a:pt x="0" y="0"/>
                  </a:moveTo>
                  <a:lnTo>
                    <a:pt x="0" y="2057401"/>
                  </a:lnTo>
                </a:path>
              </a:pathLst>
            </a:custGeom>
            <a:no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78" name="Google Shape;578;p40"/>
            <p:cNvSpPr/>
            <p:nvPr/>
          </p:nvSpPr>
          <p:spPr>
            <a:xfrm>
              <a:off x="7457580" y="2767266"/>
              <a:ext cx="0" cy="2057400"/>
            </a:xfrm>
            <a:custGeom>
              <a:avLst/>
              <a:gdLst/>
              <a:ahLst/>
              <a:cxnLst/>
              <a:rect l="l" t="t" r="r" b="b"/>
              <a:pathLst>
                <a:path w="120000" h="2057400" extrusionOk="0">
                  <a:moveTo>
                    <a:pt x="0" y="0"/>
                  </a:moveTo>
                  <a:lnTo>
                    <a:pt x="0" y="2057401"/>
                  </a:lnTo>
                </a:path>
              </a:pathLst>
            </a:custGeom>
            <a:no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79" name="Google Shape;579;p40"/>
            <p:cNvSpPr/>
            <p:nvPr/>
          </p:nvSpPr>
          <p:spPr>
            <a:xfrm>
              <a:off x="8369973" y="2767266"/>
              <a:ext cx="0" cy="2057400"/>
            </a:xfrm>
            <a:custGeom>
              <a:avLst/>
              <a:gdLst/>
              <a:ahLst/>
              <a:cxnLst/>
              <a:rect l="l" t="t" r="r" b="b"/>
              <a:pathLst>
                <a:path w="120000" h="2057400" extrusionOk="0">
                  <a:moveTo>
                    <a:pt x="0" y="0"/>
                  </a:moveTo>
                  <a:lnTo>
                    <a:pt x="0" y="2057401"/>
                  </a:lnTo>
                </a:path>
              </a:pathLst>
            </a:custGeom>
            <a:no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80" name="Google Shape;580;p40"/>
            <p:cNvSpPr/>
            <p:nvPr/>
          </p:nvSpPr>
          <p:spPr>
            <a:xfrm>
              <a:off x="9282366" y="2767266"/>
              <a:ext cx="0" cy="2057400"/>
            </a:xfrm>
            <a:custGeom>
              <a:avLst/>
              <a:gdLst/>
              <a:ahLst/>
              <a:cxnLst/>
              <a:rect l="l" t="t" r="r" b="b"/>
              <a:pathLst>
                <a:path w="120000" h="2057400" extrusionOk="0">
                  <a:moveTo>
                    <a:pt x="0" y="0"/>
                  </a:moveTo>
                  <a:lnTo>
                    <a:pt x="0" y="2057401"/>
                  </a:lnTo>
                </a:path>
              </a:pathLst>
            </a:custGeom>
            <a:no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81" name="Google Shape;581;p40"/>
            <p:cNvSpPr/>
            <p:nvPr/>
          </p:nvSpPr>
          <p:spPr>
            <a:xfrm>
              <a:off x="10194760" y="2767266"/>
              <a:ext cx="0" cy="2057400"/>
            </a:xfrm>
            <a:custGeom>
              <a:avLst/>
              <a:gdLst/>
              <a:ahLst/>
              <a:cxnLst/>
              <a:rect l="l" t="t" r="r" b="b"/>
              <a:pathLst>
                <a:path w="120000" h="2057400" extrusionOk="0">
                  <a:moveTo>
                    <a:pt x="0" y="0"/>
                  </a:moveTo>
                  <a:lnTo>
                    <a:pt x="0" y="2057401"/>
                  </a:lnTo>
                </a:path>
              </a:pathLst>
            </a:custGeom>
            <a:no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82" name="Google Shape;582;p40"/>
            <p:cNvSpPr/>
            <p:nvPr/>
          </p:nvSpPr>
          <p:spPr>
            <a:xfrm>
              <a:off x="10455439" y="2646946"/>
              <a:ext cx="288925" cy="240664"/>
            </a:xfrm>
            <a:custGeom>
              <a:avLst/>
              <a:gdLst/>
              <a:ahLst/>
              <a:cxnLst/>
              <a:rect l="l" t="t" r="r" b="b"/>
              <a:pathLst>
                <a:path w="288925" h="240664" extrusionOk="0">
                  <a:moveTo>
                    <a:pt x="168440" y="0"/>
                  </a:moveTo>
                  <a:lnTo>
                    <a:pt x="0" y="0"/>
                  </a:lnTo>
                  <a:lnTo>
                    <a:pt x="120307" y="120319"/>
                  </a:lnTo>
                  <a:lnTo>
                    <a:pt x="0" y="240626"/>
                  </a:lnTo>
                  <a:lnTo>
                    <a:pt x="168440" y="240626"/>
                  </a:lnTo>
                  <a:lnTo>
                    <a:pt x="288747" y="120319"/>
                  </a:lnTo>
                  <a:lnTo>
                    <a:pt x="168440" y="0"/>
                  </a:lnTo>
                  <a:close/>
                </a:path>
              </a:pathLst>
            </a:custGeom>
            <a:solidFill>
              <a:srgbClr val="38B29C"/>
            </a:solid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83" name="Google Shape;583;p40"/>
            <p:cNvSpPr/>
            <p:nvPr/>
          </p:nvSpPr>
          <p:spPr>
            <a:xfrm>
              <a:off x="962809" y="4348721"/>
              <a:ext cx="216000" cy="216000"/>
            </a:xfrm>
            <a:prstGeom prst="rect">
              <a:avLst/>
            </a:prstGeom>
            <a:blipFill rotWithShape="1">
              <a:blip r:embed="rId4">
                <a:alphaModFix/>
              </a:blip>
              <a:stretch>
                <a:fillRect/>
              </a:stretch>
            </a:blip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84" name="Google Shape;584;p40"/>
            <p:cNvSpPr/>
            <p:nvPr/>
          </p:nvSpPr>
          <p:spPr>
            <a:xfrm>
              <a:off x="962809" y="4348721"/>
              <a:ext cx="216534" cy="216535"/>
            </a:xfrm>
            <a:custGeom>
              <a:avLst/>
              <a:gdLst/>
              <a:ahLst/>
              <a:cxnLst/>
              <a:rect l="l" t="t" r="r" b="b"/>
              <a:pathLst>
                <a:path w="216534" h="216535" extrusionOk="0">
                  <a:moveTo>
                    <a:pt x="0" y="108000"/>
                  </a:moveTo>
                  <a:lnTo>
                    <a:pt x="8487" y="65961"/>
                  </a:lnTo>
                  <a:lnTo>
                    <a:pt x="31632" y="31632"/>
                  </a:lnTo>
                  <a:lnTo>
                    <a:pt x="65961" y="8487"/>
                  </a:lnTo>
                  <a:lnTo>
                    <a:pt x="108000" y="0"/>
                  </a:lnTo>
                  <a:lnTo>
                    <a:pt x="150038" y="8487"/>
                  </a:lnTo>
                  <a:lnTo>
                    <a:pt x="184367" y="31632"/>
                  </a:lnTo>
                  <a:lnTo>
                    <a:pt x="207512" y="65961"/>
                  </a:lnTo>
                  <a:lnTo>
                    <a:pt x="216000" y="108000"/>
                  </a:lnTo>
                  <a:lnTo>
                    <a:pt x="207512" y="150038"/>
                  </a:lnTo>
                  <a:lnTo>
                    <a:pt x="184367" y="184367"/>
                  </a:lnTo>
                  <a:lnTo>
                    <a:pt x="150038" y="207512"/>
                  </a:lnTo>
                  <a:lnTo>
                    <a:pt x="108000" y="216000"/>
                  </a:lnTo>
                  <a:lnTo>
                    <a:pt x="65961" y="207512"/>
                  </a:lnTo>
                  <a:lnTo>
                    <a:pt x="31632" y="184367"/>
                  </a:lnTo>
                  <a:lnTo>
                    <a:pt x="8487" y="150038"/>
                  </a:lnTo>
                  <a:lnTo>
                    <a:pt x="0" y="108000"/>
                  </a:lnTo>
                  <a:close/>
                </a:path>
              </a:pathLst>
            </a:custGeom>
            <a:solidFill>
              <a:schemeClr val="lt1"/>
            </a:solidFill>
            <a:ln w="76200"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85" name="Google Shape;585;p40"/>
            <p:cNvSpPr/>
            <p:nvPr/>
          </p:nvSpPr>
          <p:spPr>
            <a:xfrm>
              <a:off x="1875205" y="4716665"/>
              <a:ext cx="216000" cy="216000"/>
            </a:xfrm>
            <a:prstGeom prst="rect">
              <a:avLst/>
            </a:prstGeom>
            <a:blipFill rotWithShape="1">
              <a:blip r:embed="rId5">
                <a:alphaModFix/>
              </a:blip>
              <a:stretch>
                <a:fillRect/>
              </a:stretch>
            </a:blip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86" name="Google Shape;586;p40"/>
            <p:cNvSpPr/>
            <p:nvPr/>
          </p:nvSpPr>
          <p:spPr>
            <a:xfrm>
              <a:off x="1875205" y="4716665"/>
              <a:ext cx="216535" cy="216535"/>
            </a:xfrm>
            <a:custGeom>
              <a:avLst/>
              <a:gdLst/>
              <a:ahLst/>
              <a:cxnLst/>
              <a:rect l="l" t="t" r="r" b="b"/>
              <a:pathLst>
                <a:path w="216535" h="216535" extrusionOk="0">
                  <a:moveTo>
                    <a:pt x="0" y="108000"/>
                  </a:moveTo>
                  <a:lnTo>
                    <a:pt x="8487" y="65961"/>
                  </a:lnTo>
                  <a:lnTo>
                    <a:pt x="31632" y="31632"/>
                  </a:lnTo>
                  <a:lnTo>
                    <a:pt x="65961" y="8487"/>
                  </a:lnTo>
                  <a:lnTo>
                    <a:pt x="108000" y="0"/>
                  </a:lnTo>
                  <a:lnTo>
                    <a:pt x="150038" y="8487"/>
                  </a:lnTo>
                  <a:lnTo>
                    <a:pt x="184367" y="31632"/>
                  </a:lnTo>
                  <a:lnTo>
                    <a:pt x="207512" y="65961"/>
                  </a:lnTo>
                  <a:lnTo>
                    <a:pt x="216000" y="108000"/>
                  </a:lnTo>
                  <a:lnTo>
                    <a:pt x="207512" y="150038"/>
                  </a:lnTo>
                  <a:lnTo>
                    <a:pt x="184367" y="184367"/>
                  </a:lnTo>
                  <a:lnTo>
                    <a:pt x="150038" y="207512"/>
                  </a:lnTo>
                  <a:lnTo>
                    <a:pt x="108000" y="216000"/>
                  </a:lnTo>
                  <a:lnTo>
                    <a:pt x="65961" y="207512"/>
                  </a:lnTo>
                  <a:lnTo>
                    <a:pt x="31632" y="184367"/>
                  </a:lnTo>
                  <a:lnTo>
                    <a:pt x="8487" y="150038"/>
                  </a:lnTo>
                  <a:lnTo>
                    <a:pt x="0" y="108000"/>
                  </a:lnTo>
                  <a:close/>
                </a:path>
              </a:pathLst>
            </a:custGeom>
            <a:solidFill>
              <a:schemeClr val="lt1"/>
            </a:solidFill>
            <a:ln w="76200"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87" name="Google Shape;587;p40"/>
            <p:cNvSpPr/>
            <p:nvPr/>
          </p:nvSpPr>
          <p:spPr>
            <a:xfrm>
              <a:off x="2787599" y="4355033"/>
              <a:ext cx="216000" cy="216000"/>
            </a:xfrm>
            <a:prstGeom prst="rect">
              <a:avLst/>
            </a:prstGeom>
            <a:blipFill rotWithShape="1">
              <a:blip r:embed="rId6">
                <a:alphaModFix/>
              </a:blip>
              <a:stretch>
                <a:fillRect/>
              </a:stretch>
            </a:blip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88" name="Google Shape;588;p40"/>
            <p:cNvSpPr/>
            <p:nvPr/>
          </p:nvSpPr>
          <p:spPr>
            <a:xfrm>
              <a:off x="2787599" y="4355033"/>
              <a:ext cx="216535" cy="216535"/>
            </a:xfrm>
            <a:custGeom>
              <a:avLst/>
              <a:gdLst/>
              <a:ahLst/>
              <a:cxnLst/>
              <a:rect l="l" t="t" r="r" b="b"/>
              <a:pathLst>
                <a:path w="216535" h="216535" extrusionOk="0">
                  <a:moveTo>
                    <a:pt x="0" y="108000"/>
                  </a:moveTo>
                  <a:lnTo>
                    <a:pt x="8487" y="65961"/>
                  </a:lnTo>
                  <a:lnTo>
                    <a:pt x="31632" y="31632"/>
                  </a:lnTo>
                  <a:lnTo>
                    <a:pt x="65961" y="8487"/>
                  </a:lnTo>
                  <a:lnTo>
                    <a:pt x="108000" y="0"/>
                  </a:lnTo>
                  <a:lnTo>
                    <a:pt x="150038" y="8487"/>
                  </a:lnTo>
                  <a:lnTo>
                    <a:pt x="184367" y="31632"/>
                  </a:lnTo>
                  <a:lnTo>
                    <a:pt x="207512" y="65961"/>
                  </a:lnTo>
                  <a:lnTo>
                    <a:pt x="216000" y="108000"/>
                  </a:lnTo>
                  <a:lnTo>
                    <a:pt x="207512" y="150038"/>
                  </a:lnTo>
                  <a:lnTo>
                    <a:pt x="184367" y="184367"/>
                  </a:lnTo>
                  <a:lnTo>
                    <a:pt x="150038" y="207512"/>
                  </a:lnTo>
                  <a:lnTo>
                    <a:pt x="108000" y="216000"/>
                  </a:lnTo>
                  <a:lnTo>
                    <a:pt x="65961" y="207512"/>
                  </a:lnTo>
                  <a:lnTo>
                    <a:pt x="31632" y="184367"/>
                  </a:lnTo>
                  <a:lnTo>
                    <a:pt x="8487" y="150038"/>
                  </a:lnTo>
                  <a:lnTo>
                    <a:pt x="0" y="108000"/>
                  </a:lnTo>
                  <a:close/>
                </a:path>
              </a:pathLst>
            </a:custGeom>
            <a:solidFill>
              <a:schemeClr val="lt1"/>
            </a:solidFill>
            <a:ln w="76200"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89" name="Google Shape;589;p40"/>
            <p:cNvSpPr/>
            <p:nvPr/>
          </p:nvSpPr>
          <p:spPr>
            <a:xfrm>
              <a:off x="3699992" y="4716665"/>
              <a:ext cx="216000" cy="216000"/>
            </a:xfrm>
            <a:prstGeom prst="rect">
              <a:avLst/>
            </a:prstGeom>
            <a:blipFill rotWithShape="1">
              <a:blip r:embed="rId7">
                <a:alphaModFix/>
              </a:blip>
              <a:stretch>
                <a:fillRect/>
              </a:stretch>
            </a:blip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90" name="Google Shape;590;p40"/>
            <p:cNvSpPr/>
            <p:nvPr/>
          </p:nvSpPr>
          <p:spPr>
            <a:xfrm>
              <a:off x="3699992" y="4716665"/>
              <a:ext cx="216535" cy="216535"/>
            </a:xfrm>
            <a:custGeom>
              <a:avLst/>
              <a:gdLst/>
              <a:ahLst/>
              <a:cxnLst/>
              <a:rect l="l" t="t" r="r" b="b"/>
              <a:pathLst>
                <a:path w="216535" h="216535" extrusionOk="0">
                  <a:moveTo>
                    <a:pt x="0" y="108000"/>
                  </a:moveTo>
                  <a:lnTo>
                    <a:pt x="8487" y="65961"/>
                  </a:lnTo>
                  <a:lnTo>
                    <a:pt x="31632" y="31632"/>
                  </a:lnTo>
                  <a:lnTo>
                    <a:pt x="65961" y="8487"/>
                  </a:lnTo>
                  <a:lnTo>
                    <a:pt x="108000" y="0"/>
                  </a:lnTo>
                  <a:lnTo>
                    <a:pt x="150038" y="8487"/>
                  </a:lnTo>
                  <a:lnTo>
                    <a:pt x="184367" y="31632"/>
                  </a:lnTo>
                  <a:lnTo>
                    <a:pt x="207512" y="65961"/>
                  </a:lnTo>
                  <a:lnTo>
                    <a:pt x="216000" y="108000"/>
                  </a:lnTo>
                  <a:lnTo>
                    <a:pt x="207512" y="150038"/>
                  </a:lnTo>
                  <a:lnTo>
                    <a:pt x="184367" y="184367"/>
                  </a:lnTo>
                  <a:lnTo>
                    <a:pt x="150038" y="207512"/>
                  </a:lnTo>
                  <a:lnTo>
                    <a:pt x="108000" y="216000"/>
                  </a:lnTo>
                  <a:lnTo>
                    <a:pt x="65961" y="207512"/>
                  </a:lnTo>
                  <a:lnTo>
                    <a:pt x="31632" y="184367"/>
                  </a:lnTo>
                  <a:lnTo>
                    <a:pt x="8487" y="150038"/>
                  </a:lnTo>
                  <a:lnTo>
                    <a:pt x="0" y="108000"/>
                  </a:lnTo>
                  <a:close/>
                </a:path>
              </a:pathLst>
            </a:custGeom>
            <a:solidFill>
              <a:schemeClr val="lt1"/>
            </a:solidFill>
            <a:ln w="76200"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91" name="Google Shape;591;p40"/>
            <p:cNvSpPr/>
            <p:nvPr/>
          </p:nvSpPr>
          <p:spPr>
            <a:xfrm>
              <a:off x="4598352" y="4716665"/>
              <a:ext cx="216000" cy="216000"/>
            </a:xfrm>
            <a:prstGeom prst="rect">
              <a:avLst/>
            </a:prstGeom>
            <a:blipFill rotWithShape="1">
              <a:blip r:embed="rId8">
                <a:alphaModFix/>
              </a:blip>
              <a:stretch>
                <a:fillRect/>
              </a:stretch>
            </a:blip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92" name="Google Shape;592;p40"/>
            <p:cNvSpPr/>
            <p:nvPr/>
          </p:nvSpPr>
          <p:spPr>
            <a:xfrm>
              <a:off x="4598352" y="4716665"/>
              <a:ext cx="216535" cy="216535"/>
            </a:xfrm>
            <a:custGeom>
              <a:avLst/>
              <a:gdLst/>
              <a:ahLst/>
              <a:cxnLst/>
              <a:rect l="l" t="t" r="r" b="b"/>
              <a:pathLst>
                <a:path w="216535" h="216535" extrusionOk="0">
                  <a:moveTo>
                    <a:pt x="0" y="108000"/>
                  </a:moveTo>
                  <a:lnTo>
                    <a:pt x="8487" y="65961"/>
                  </a:lnTo>
                  <a:lnTo>
                    <a:pt x="31632" y="31632"/>
                  </a:lnTo>
                  <a:lnTo>
                    <a:pt x="65961" y="8487"/>
                  </a:lnTo>
                  <a:lnTo>
                    <a:pt x="108000" y="0"/>
                  </a:lnTo>
                  <a:lnTo>
                    <a:pt x="150038" y="8487"/>
                  </a:lnTo>
                  <a:lnTo>
                    <a:pt x="184367" y="31632"/>
                  </a:lnTo>
                  <a:lnTo>
                    <a:pt x="207512" y="65961"/>
                  </a:lnTo>
                  <a:lnTo>
                    <a:pt x="216000" y="108000"/>
                  </a:lnTo>
                  <a:lnTo>
                    <a:pt x="207512" y="150038"/>
                  </a:lnTo>
                  <a:lnTo>
                    <a:pt x="184367" y="184367"/>
                  </a:lnTo>
                  <a:lnTo>
                    <a:pt x="150038" y="207512"/>
                  </a:lnTo>
                  <a:lnTo>
                    <a:pt x="108000" y="216000"/>
                  </a:lnTo>
                  <a:lnTo>
                    <a:pt x="65961" y="207512"/>
                  </a:lnTo>
                  <a:lnTo>
                    <a:pt x="31632" y="184367"/>
                  </a:lnTo>
                  <a:lnTo>
                    <a:pt x="8487" y="150038"/>
                  </a:lnTo>
                  <a:lnTo>
                    <a:pt x="0" y="108000"/>
                  </a:lnTo>
                  <a:close/>
                </a:path>
              </a:pathLst>
            </a:custGeom>
            <a:solidFill>
              <a:schemeClr val="lt1"/>
            </a:solidFill>
            <a:ln w="76200"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93" name="Google Shape;593;p40"/>
            <p:cNvSpPr/>
            <p:nvPr/>
          </p:nvSpPr>
          <p:spPr>
            <a:xfrm>
              <a:off x="5477802" y="4710938"/>
              <a:ext cx="216000" cy="216000"/>
            </a:xfrm>
            <a:prstGeom prst="rect">
              <a:avLst/>
            </a:prstGeom>
            <a:blipFill rotWithShape="1">
              <a:blip r:embed="rId9">
                <a:alphaModFix/>
              </a:blip>
              <a:stretch>
                <a:fillRect/>
              </a:stretch>
            </a:blip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94" name="Google Shape;594;p40"/>
            <p:cNvSpPr/>
            <p:nvPr/>
          </p:nvSpPr>
          <p:spPr>
            <a:xfrm>
              <a:off x="5477802" y="4710938"/>
              <a:ext cx="216535" cy="216535"/>
            </a:xfrm>
            <a:custGeom>
              <a:avLst/>
              <a:gdLst/>
              <a:ahLst/>
              <a:cxnLst/>
              <a:rect l="l" t="t" r="r" b="b"/>
              <a:pathLst>
                <a:path w="216535" h="216535" extrusionOk="0">
                  <a:moveTo>
                    <a:pt x="0" y="108000"/>
                  </a:moveTo>
                  <a:lnTo>
                    <a:pt x="8487" y="65961"/>
                  </a:lnTo>
                  <a:lnTo>
                    <a:pt x="31632" y="31632"/>
                  </a:lnTo>
                  <a:lnTo>
                    <a:pt x="65961" y="8487"/>
                  </a:lnTo>
                  <a:lnTo>
                    <a:pt x="108000" y="0"/>
                  </a:lnTo>
                  <a:lnTo>
                    <a:pt x="150038" y="8487"/>
                  </a:lnTo>
                  <a:lnTo>
                    <a:pt x="184367" y="31632"/>
                  </a:lnTo>
                  <a:lnTo>
                    <a:pt x="207512" y="65961"/>
                  </a:lnTo>
                  <a:lnTo>
                    <a:pt x="216000" y="108000"/>
                  </a:lnTo>
                  <a:lnTo>
                    <a:pt x="207512" y="150038"/>
                  </a:lnTo>
                  <a:lnTo>
                    <a:pt x="184367" y="184367"/>
                  </a:lnTo>
                  <a:lnTo>
                    <a:pt x="150038" y="207512"/>
                  </a:lnTo>
                  <a:lnTo>
                    <a:pt x="108000" y="216000"/>
                  </a:lnTo>
                  <a:lnTo>
                    <a:pt x="65961" y="207512"/>
                  </a:lnTo>
                  <a:lnTo>
                    <a:pt x="31632" y="184367"/>
                  </a:lnTo>
                  <a:lnTo>
                    <a:pt x="8487" y="150038"/>
                  </a:lnTo>
                  <a:lnTo>
                    <a:pt x="0" y="108000"/>
                  </a:lnTo>
                  <a:close/>
                </a:path>
              </a:pathLst>
            </a:custGeom>
            <a:solidFill>
              <a:schemeClr val="lt1"/>
            </a:solidFill>
            <a:ln w="76200"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95" name="Google Shape;595;p40"/>
            <p:cNvSpPr/>
            <p:nvPr/>
          </p:nvSpPr>
          <p:spPr>
            <a:xfrm>
              <a:off x="6423152" y="4351807"/>
              <a:ext cx="216000" cy="216000"/>
            </a:xfrm>
            <a:prstGeom prst="rect">
              <a:avLst/>
            </a:prstGeom>
            <a:blipFill rotWithShape="1">
              <a:blip r:embed="rId10">
                <a:alphaModFix/>
              </a:blip>
              <a:stretch>
                <a:fillRect/>
              </a:stretch>
            </a:blip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96" name="Google Shape;596;p40"/>
            <p:cNvSpPr/>
            <p:nvPr/>
          </p:nvSpPr>
          <p:spPr>
            <a:xfrm>
              <a:off x="6423152" y="4351807"/>
              <a:ext cx="216534" cy="216535"/>
            </a:xfrm>
            <a:custGeom>
              <a:avLst/>
              <a:gdLst/>
              <a:ahLst/>
              <a:cxnLst/>
              <a:rect l="l" t="t" r="r" b="b"/>
              <a:pathLst>
                <a:path w="216534" h="216535" extrusionOk="0">
                  <a:moveTo>
                    <a:pt x="0" y="108000"/>
                  </a:moveTo>
                  <a:lnTo>
                    <a:pt x="8487" y="65961"/>
                  </a:lnTo>
                  <a:lnTo>
                    <a:pt x="31632" y="31632"/>
                  </a:lnTo>
                  <a:lnTo>
                    <a:pt x="65961" y="8487"/>
                  </a:lnTo>
                  <a:lnTo>
                    <a:pt x="108000" y="0"/>
                  </a:lnTo>
                  <a:lnTo>
                    <a:pt x="150038" y="8487"/>
                  </a:lnTo>
                  <a:lnTo>
                    <a:pt x="184367" y="31632"/>
                  </a:lnTo>
                  <a:lnTo>
                    <a:pt x="207512" y="65961"/>
                  </a:lnTo>
                  <a:lnTo>
                    <a:pt x="216000" y="108000"/>
                  </a:lnTo>
                  <a:lnTo>
                    <a:pt x="207512" y="150038"/>
                  </a:lnTo>
                  <a:lnTo>
                    <a:pt x="184367" y="184367"/>
                  </a:lnTo>
                  <a:lnTo>
                    <a:pt x="150038" y="207512"/>
                  </a:lnTo>
                  <a:lnTo>
                    <a:pt x="108000" y="216000"/>
                  </a:lnTo>
                  <a:lnTo>
                    <a:pt x="65961" y="207512"/>
                  </a:lnTo>
                  <a:lnTo>
                    <a:pt x="31632" y="184367"/>
                  </a:lnTo>
                  <a:lnTo>
                    <a:pt x="8487" y="150038"/>
                  </a:lnTo>
                  <a:lnTo>
                    <a:pt x="0" y="108000"/>
                  </a:lnTo>
                  <a:close/>
                </a:path>
              </a:pathLst>
            </a:custGeom>
            <a:solidFill>
              <a:schemeClr val="lt1"/>
            </a:solidFill>
            <a:ln w="76200"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97" name="Google Shape;597;p40"/>
            <p:cNvSpPr/>
            <p:nvPr/>
          </p:nvSpPr>
          <p:spPr>
            <a:xfrm>
              <a:off x="7349578" y="4710938"/>
              <a:ext cx="216000" cy="216000"/>
            </a:xfrm>
            <a:prstGeom prst="rect">
              <a:avLst/>
            </a:prstGeom>
            <a:blipFill rotWithShape="1">
              <a:blip r:embed="rId11">
                <a:alphaModFix/>
              </a:blip>
              <a:stretch>
                <a:fillRect/>
              </a:stretch>
            </a:blip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98" name="Google Shape;598;p40"/>
            <p:cNvSpPr/>
            <p:nvPr/>
          </p:nvSpPr>
          <p:spPr>
            <a:xfrm>
              <a:off x="7349578" y="4710938"/>
              <a:ext cx="216534" cy="216535"/>
            </a:xfrm>
            <a:custGeom>
              <a:avLst/>
              <a:gdLst/>
              <a:ahLst/>
              <a:cxnLst/>
              <a:rect l="l" t="t" r="r" b="b"/>
              <a:pathLst>
                <a:path w="216534" h="216535" extrusionOk="0">
                  <a:moveTo>
                    <a:pt x="0" y="108000"/>
                  </a:moveTo>
                  <a:lnTo>
                    <a:pt x="8487" y="65961"/>
                  </a:lnTo>
                  <a:lnTo>
                    <a:pt x="31632" y="31632"/>
                  </a:lnTo>
                  <a:lnTo>
                    <a:pt x="65961" y="8487"/>
                  </a:lnTo>
                  <a:lnTo>
                    <a:pt x="108000" y="0"/>
                  </a:lnTo>
                  <a:lnTo>
                    <a:pt x="150038" y="8487"/>
                  </a:lnTo>
                  <a:lnTo>
                    <a:pt x="184367" y="31632"/>
                  </a:lnTo>
                  <a:lnTo>
                    <a:pt x="207512" y="65961"/>
                  </a:lnTo>
                  <a:lnTo>
                    <a:pt x="216000" y="108000"/>
                  </a:lnTo>
                  <a:lnTo>
                    <a:pt x="207512" y="150038"/>
                  </a:lnTo>
                  <a:lnTo>
                    <a:pt x="184367" y="184367"/>
                  </a:lnTo>
                  <a:lnTo>
                    <a:pt x="150038" y="207512"/>
                  </a:lnTo>
                  <a:lnTo>
                    <a:pt x="108000" y="216000"/>
                  </a:lnTo>
                  <a:lnTo>
                    <a:pt x="65961" y="207512"/>
                  </a:lnTo>
                  <a:lnTo>
                    <a:pt x="31632" y="184367"/>
                  </a:lnTo>
                  <a:lnTo>
                    <a:pt x="8487" y="150038"/>
                  </a:lnTo>
                  <a:lnTo>
                    <a:pt x="0" y="108000"/>
                  </a:lnTo>
                  <a:close/>
                </a:path>
              </a:pathLst>
            </a:custGeom>
            <a:solidFill>
              <a:schemeClr val="lt1"/>
            </a:solidFill>
            <a:ln w="76200"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599" name="Google Shape;599;p40"/>
            <p:cNvSpPr/>
            <p:nvPr/>
          </p:nvSpPr>
          <p:spPr>
            <a:xfrm>
              <a:off x="8247951" y="4710938"/>
              <a:ext cx="216000" cy="216000"/>
            </a:xfrm>
            <a:prstGeom prst="rect">
              <a:avLst/>
            </a:prstGeom>
            <a:blipFill rotWithShape="1">
              <a:blip r:embed="rId12">
                <a:alphaModFix/>
              </a:blip>
              <a:stretch>
                <a:fillRect/>
              </a:stretch>
            </a:blip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600" name="Google Shape;600;p40"/>
            <p:cNvSpPr/>
            <p:nvPr/>
          </p:nvSpPr>
          <p:spPr>
            <a:xfrm>
              <a:off x="8247951" y="4710938"/>
              <a:ext cx="216534" cy="216535"/>
            </a:xfrm>
            <a:custGeom>
              <a:avLst/>
              <a:gdLst/>
              <a:ahLst/>
              <a:cxnLst/>
              <a:rect l="l" t="t" r="r" b="b"/>
              <a:pathLst>
                <a:path w="216534" h="216535" extrusionOk="0">
                  <a:moveTo>
                    <a:pt x="0" y="108000"/>
                  </a:moveTo>
                  <a:lnTo>
                    <a:pt x="8487" y="65961"/>
                  </a:lnTo>
                  <a:lnTo>
                    <a:pt x="31632" y="31632"/>
                  </a:lnTo>
                  <a:lnTo>
                    <a:pt x="65961" y="8487"/>
                  </a:lnTo>
                  <a:lnTo>
                    <a:pt x="108000" y="0"/>
                  </a:lnTo>
                  <a:lnTo>
                    <a:pt x="150038" y="8487"/>
                  </a:lnTo>
                  <a:lnTo>
                    <a:pt x="184367" y="31632"/>
                  </a:lnTo>
                  <a:lnTo>
                    <a:pt x="207512" y="65961"/>
                  </a:lnTo>
                  <a:lnTo>
                    <a:pt x="216000" y="108000"/>
                  </a:lnTo>
                  <a:lnTo>
                    <a:pt x="207512" y="150038"/>
                  </a:lnTo>
                  <a:lnTo>
                    <a:pt x="184367" y="184367"/>
                  </a:lnTo>
                  <a:lnTo>
                    <a:pt x="150038" y="207512"/>
                  </a:lnTo>
                  <a:lnTo>
                    <a:pt x="108000" y="216000"/>
                  </a:lnTo>
                  <a:lnTo>
                    <a:pt x="65961" y="207512"/>
                  </a:lnTo>
                  <a:lnTo>
                    <a:pt x="31632" y="184367"/>
                  </a:lnTo>
                  <a:lnTo>
                    <a:pt x="8487" y="150038"/>
                  </a:lnTo>
                  <a:lnTo>
                    <a:pt x="0" y="108000"/>
                  </a:lnTo>
                  <a:close/>
                </a:path>
              </a:pathLst>
            </a:custGeom>
            <a:solidFill>
              <a:schemeClr val="lt1"/>
            </a:solidFill>
            <a:ln w="76200"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601" name="Google Shape;601;p40"/>
            <p:cNvSpPr/>
            <p:nvPr/>
          </p:nvSpPr>
          <p:spPr>
            <a:xfrm>
              <a:off x="9174365" y="4710938"/>
              <a:ext cx="216000" cy="216000"/>
            </a:xfrm>
            <a:prstGeom prst="rect">
              <a:avLst/>
            </a:prstGeom>
            <a:blipFill rotWithShape="1">
              <a:blip r:embed="rId13">
                <a:alphaModFix/>
              </a:blip>
              <a:stretch>
                <a:fillRect/>
              </a:stretch>
            </a:blip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602" name="Google Shape;602;p40"/>
            <p:cNvSpPr/>
            <p:nvPr/>
          </p:nvSpPr>
          <p:spPr>
            <a:xfrm>
              <a:off x="9174365" y="4710938"/>
              <a:ext cx="216534" cy="216535"/>
            </a:xfrm>
            <a:custGeom>
              <a:avLst/>
              <a:gdLst/>
              <a:ahLst/>
              <a:cxnLst/>
              <a:rect l="l" t="t" r="r" b="b"/>
              <a:pathLst>
                <a:path w="216534" h="216535" extrusionOk="0">
                  <a:moveTo>
                    <a:pt x="0" y="108000"/>
                  </a:moveTo>
                  <a:lnTo>
                    <a:pt x="8487" y="65961"/>
                  </a:lnTo>
                  <a:lnTo>
                    <a:pt x="31632" y="31632"/>
                  </a:lnTo>
                  <a:lnTo>
                    <a:pt x="65961" y="8487"/>
                  </a:lnTo>
                  <a:lnTo>
                    <a:pt x="108000" y="0"/>
                  </a:lnTo>
                  <a:lnTo>
                    <a:pt x="150038" y="8487"/>
                  </a:lnTo>
                  <a:lnTo>
                    <a:pt x="184367" y="31632"/>
                  </a:lnTo>
                  <a:lnTo>
                    <a:pt x="207512" y="65961"/>
                  </a:lnTo>
                  <a:lnTo>
                    <a:pt x="216000" y="108000"/>
                  </a:lnTo>
                  <a:lnTo>
                    <a:pt x="207512" y="150038"/>
                  </a:lnTo>
                  <a:lnTo>
                    <a:pt x="184367" y="184367"/>
                  </a:lnTo>
                  <a:lnTo>
                    <a:pt x="150038" y="207512"/>
                  </a:lnTo>
                  <a:lnTo>
                    <a:pt x="108000" y="216000"/>
                  </a:lnTo>
                  <a:lnTo>
                    <a:pt x="65961" y="207512"/>
                  </a:lnTo>
                  <a:lnTo>
                    <a:pt x="31632" y="184367"/>
                  </a:lnTo>
                  <a:lnTo>
                    <a:pt x="8487" y="150038"/>
                  </a:lnTo>
                  <a:lnTo>
                    <a:pt x="0" y="108000"/>
                  </a:lnTo>
                  <a:close/>
                </a:path>
              </a:pathLst>
            </a:custGeom>
            <a:solidFill>
              <a:schemeClr val="lt1"/>
            </a:solidFill>
            <a:ln w="76200"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603" name="Google Shape;603;p40"/>
            <p:cNvSpPr/>
            <p:nvPr/>
          </p:nvSpPr>
          <p:spPr>
            <a:xfrm>
              <a:off x="10100792" y="4710938"/>
              <a:ext cx="216000" cy="216000"/>
            </a:xfrm>
            <a:prstGeom prst="rect">
              <a:avLst/>
            </a:prstGeom>
            <a:blipFill rotWithShape="1">
              <a:blip r:embed="rId12">
                <a:alphaModFix/>
              </a:blip>
              <a:stretch>
                <a:fillRect/>
              </a:stretch>
            </a:blipFill>
            <a:ln w="9525"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604" name="Google Shape;604;p40"/>
            <p:cNvSpPr/>
            <p:nvPr/>
          </p:nvSpPr>
          <p:spPr>
            <a:xfrm>
              <a:off x="10100792" y="4710938"/>
              <a:ext cx="216534" cy="216535"/>
            </a:xfrm>
            <a:custGeom>
              <a:avLst/>
              <a:gdLst/>
              <a:ahLst/>
              <a:cxnLst/>
              <a:rect l="l" t="t" r="r" b="b"/>
              <a:pathLst>
                <a:path w="216534" h="216535" extrusionOk="0">
                  <a:moveTo>
                    <a:pt x="0" y="108000"/>
                  </a:moveTo>
                  <a:lnTo>
                    <a:pt x="8487" y="65961"/>
                  </a:lnTo>
                  <a:lnTo>
                    <a:pt x="31632" y="31632"/>
                  </a:lnTo>
                  <a:lnTo>
                    <a:pt x="65961" y="8487"/>
                  </a:lnTo>
                  <a:lnTo>
                    <a:pt x="108000" y="0"/>
                  </a:lnTo>
                  <a:lnTo>
                    <a:pt x="150038" y="8487"/>
                  </a:lnTo>
                  <a:lnTo>
                    <a:pt x="184367" y="31632"/>
                  </a:lnTo>
                  <a:lnTo>
                    <a:pt x="207512" y="65961"/>
                  </a:lnTo>
                  <a:lnTo>
                    <a:pt x="216000" y="108000"/>
                  </a:lnTo>
                  <a:lnTo>
                    <a:pt x="207512" y="150038"/>
                  </a:lnTo>
                  <a:lnTo>
                    <a:pt x="184367" y="184367"/>
                  </a:lnTo>
                  <a:lnTo>
                    <a:pt x="150038" y="207512"/>
                  </a:lnTo>
                  <a:lnTo>
                    <a:pt x="108000" y="216000"/>
                  </a:lnTo>
                  <a:lnTo>
                    <a:pt x="65961" y="207512"/>
                  </a:lnTo>
                  <a:lnTo>
                    <a:pt x="31632" y="184367"/>
                  </a:lnTo>
                  <a:lnTo>
                    <a:pt x="8487" y="150038"/>
                  </a:lnTo>
                  <a:lnTo>
                    <a:pt x="0" y="108000"/>
                  </a:lnTo>
                  <a:close/>
                </a:path>
              </a:pathLst>
            </a:custGeom>
            <a:solidFill>
              <a:schemeClr val="lt1"/>
            </a:solidFill>
            <a:ln w="76200" cap="flat" cmpd="sng">
              <a:solidFill>
                <a:srgbClr val="38B29C"/>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400"/>
            </a:p>
          </p:txBody>
        </p:sp>
      </p:grpSp>
      <p:sp>
        <p:nvSpPr>
          <p:cNvPr id="605" name="Google Shape;605;p40"/>
          <p:cNvSpPr/>
          <p:nvPr/>
        </p:nvSpPr>
        <p:spPr>
          <a:xfrm>
            <a:off x="0" y="7125"/>
            <a:ext cx="9144000" cy="545700"/>
          </a:xfrm>
          <a:prstGeom prst="rect">
            <a:avLst/>
          </a:prstGeom>
          <a:solidFill>
            <a:srgbClr val="4FB39F"/>
          </a:solidFill>
          <a:ln>
            <a:noFill/>
          </a:ln>
        </p:spPr>
        <p:txBody>
          <a:bodyPr spcFirstLastPara="1" wrap="square" lIns="68575" tIns="68575" rIns="68575" bIns="68575" anchor="ctr" anchorCtr="0">
            <a:noAutofit/>
          </a:bodyPr>
          <a:lstStyle/>
          <a:p>
            <a:pPr marL="12700" lvl="0" indent="0" algn="l" rtl="0">
              <a:spcBef>
                <a:spcPts val="0"/>
              </a:spcBef>
              <a:spcAft>
                <a:spcPts val="0"/>
              </a:spcAft>
              <a:buNone/>
            </a:pPr>
            <a:endParaRPr sz="2100" b="1">
              <a:solidFill>
                <a:schemeClr val="lt1"/>
              </a:solidFill>
              <a:latin typeface="Oswald"/>
              <a:ea typeface="Oswald"/>
              <a:cs typeface="Oswald"/>
              <a:sym typeface="Oswald"/>
            </a:endParaRPr>
          </a:p>
          <a:p>
            <a:pPr marL="12700" lvl="0" indent="0" algn="l" rtl="0">
              <a:spcBef>
                <a:spcPts val="0"/>
              </a:spcBef>
              <a:spcAft>
                <a:spcPts val="0"/>
              </a:spcAft>
              <a:buNone/>
            </a:pPr>
            <a:r>
              <a:rPr lang="en" sz="2100" b="1">
                <a:solidFill>
                  <a:schemeClr val="lt1"/>
                </a:solidFill>
                <a:latin typeface="Oswald"/>
                <a:ea typeface="Oswald"/>
                <a:cs typeface="Oswald"/>
                <a:sym typeface="Oswald"/>
              </a:rPr>
              <a:t>Advanced Contextual: Explained</a:t>
            </a:r>
            <a:endParaRPr sz="2100" b="1">
              <a:solidFill>
                <a:schemeClr val="lt1"/>
              </a:solidFill>
              <a:latin typeface="Oswald"/>
              <a:ea typeface="Oswald"/>
              <a:cs typeface="Oswald"/>
              <a:sym typeface="Oswald"/>
            </a:endParaRPr>
          </a:p>
          <a:p>
            <a:pPr marL="0" lvl="0" indent="0" algn="l" rtl="0">
              <a:spcBef>
                <a:spcPts val="0"/>
              </a:spcBef>
              <a:spcAft>
                <a:spcPts val="0"/>
              </a:spcAft>
              <a:buNone/>
            </a:pPr>
            <a:endParaRPr/>
          </a:p>
        </p:txBody>
      </p:sp>
      <p:sp>
        <p:nvSpPr>
          <p:cNvPr id="606" name="Google Shape;606;p40"/>
          <p:cNvSpPr/>
          <p:nvPr/>
        </p:nvSpPr>
        <p:spPr>
          <a:xfrm rot="10800000">
            <a:off x="7128757" y="-795527"/>
            <a:ext cx="2080200" cy="3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41"/>
          <p:cNvSpPr/>
          <p:nvPr/>
        </p:nvSpPr>
        <p:spPr>
          <a:xfrm>
            <a:off x="0" y="0"/>
            <a:ext cx="9144000" cy="495300"/>
          </a:xfrm>
          <a:prstGeom prst="rect">
            <a:avLst/>
          </a:prstGeom>
          <a:solidFill>
            <a:srgbClr val="4FB39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2" name="Google Shape;612;p41"/>
          <p:cNvSpPr/>
          <p:nvPr/>
        </p:nvSpPr>
        <p:spPr>
          <a:xfrm>
            <a:off x="114300" y="-44026"/>
            <a:ext cx="7920900" cy="587700"/>
          </a:xfrm>
          <a:prstGeom prst="roundRect">
            <a:avLst>
              <a:gd name="adj" fmla="val 0"/>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en" sz="1800" b="1">
                <a:solidFill>
                  <a:schemeClr val="lt1"/>
                </a:solidFill>
                <a:latin typeface="Oswald"/>
                <a:ea typeface="Oswald"/>
                <a:cs typeface="Oswald"/>
                <a:sym typeface="Oswald"/>
              </a:rPr>
              <a:t>Conventional Targeting Alone Misses The Mark</a:t>
            </a:r>
            <a:endParaRPr sz="1800" b="1" i="0" u="none" strike="noStrike" cap="none">
              <a:solidFill>
                <a:schemeClr val="lt1"/>
              </a:solidFill>
              <a:latin typeface="Oswald"/>
              <a:ea typeface="Oswald"/>
              <a:cs typeface="Oswald"/>
              <a:sym typeface="Oswald"/>
            </a:endParaRPr>
          </a:p>
        </p:txBody>
      </p:sp>
      <p:sp>
        <p:nvSpPr>
          <p:cNvPr id="613" name="Google Shape;613;p41"/>
          <p:cNvSpPr/>
          <p:nvPr/>
        </p:nvSpPr>
        <p:spPr>
          <a:xfrm>
            <a:off x="7950" y="5076400"/>
            <a:ext cx="9144000" cy="67200"/>
          </a:xfrm>
          <a:prstGeom prst="rect">
            <a:avLst/>
          </a:prstGeom>
          <a:solidFill>
            <a:srgbClr val="151E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p41"/>
          <p:cNvSpPr txBox="1"/>
          <p:nvPr/>
        </p:nvSpPr>
        <p:spPr>
          <a:xfrm>
            <a:off x="3548625" y="2536413"/>
            <a:ext cx="915000" cy="723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700"/>
              <a:buFont typeface="Arial"/>
              <a:buNone/>
            </a:pPr>
            <a:r>
              <a:rPr lang="en" sz="700" b="1">
                <a:solidFill>
                  <a:schemeClr val="lt1"/>
                </a:solidFill>
                <a:latin typeface="Calibri"/>
                <a:ea typeface="Calibri"/>
                <a:cs typeface="Calibri"/>
                <a:sym typeface="Calibri"/>
              </a:rPr>
              <a:t>[Report]</a:t>
            </a:r>
            <a:endParaRPr sz="700" b="1">
              <a:solidFill>
                <a:schemeClr val="lt1"/>
              </a:solidFill>
              <a:latin typeface="Calibri"/>
              <a:ea typeface="Calibri"/>
              <a:cs typeface="Calibri"/>
              <a:sym typeface="Calibri"/>
            </a:endParaRPr>
          </a:p>
          <a:p>
            <a:pPr marL="0" lvl="0" indent="0" algn="l" rtl="0">
              <a:spcBef>
                <a:spcPts val="0"/>
              </a:spcBef>
              <a:spcAft>
                <a:spcPts val="0"/>
              </a:spcAft>
              <a:buClr>
                <a:schemeClr val="dk1"/>
              </a:buClr>
              <a:buSzPts val="700"/>
              <a:buFont typeface="Arial"/>
              <a:buNone/>
            </a:pPr>
            <a:r>
              <a:rPr lang="en" sz="700" b="1">
                <a:solidFill>
                  <a:schemeClr val="lt1"/>
                </a:solidFill>
                <a:latin typeface="Calibri"/>
                <a:ea typeface="Calibri"/>
                <a:cs typeface="Calibri"/>
                <a:sym typeface="Calibri"/>
              </a:rPr>
              <a:t>[Industry]</a:t>
            </a:r>
            <a:endParaRPr sz="700" b="1">
              <a:solidFill>
                <a:schemeClr val="lt1"/>
              </a:solidFill>
              <a:latin typeface="Calibri"/>
              <a:ea typeface="Calibri"/>
              <a:cs typeface="Calibri"/>
              <a:sym typeface="Calibri"/>
            </a:endParaRPr>
          </a:p>
          <a:p>
            <a:pPr marL="0" lvl="0" indent="0" algn="l" rtl="0">
              <a:spcBef>
                <a:spcPts val="0"/>
              </a:spcBef>
              <a:spcAft>
                <a:spcPts val="0"/>
              </a:spcAft>
              <a:buClr>
                <a:schemeClr val="dk1"/>
              </a:buClr>
              <a:buSzPts val="700"/>
              <a:buFont typeface="Arial"/>
              <a:buNone/>
            </a:pPr>
            <a:r>
              <a:rPr lang="en" sz="700" b="1">
                <a:solidFill>
                  <a:schemeClr val="lt1"/>
                </a:solidFill>
                <a:latin typeface="Calibri"/>
                <a:ea typeface="Calibri"/>
                <a:cs typeface="Calibri"/>
                <a:sym typeface="Calibri"/>
              </a:rPr>
              <a:t>[Automobile]</a:t>
            </a:r>
            <a:endParaRPr sz="7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700"/>
              <a:buFont typeface="Arial"/>
              <a:buNone/>
            </a:pPr>
            <a:endParaRPr sz="700" b="1">
              <a:solidFill>
                <a:schemeClr val="lt1"/>
              </a:solidFill>
            </a:endParaRPr>
          </a:p>
          <a:p>
            <a:pPr marL="0" marR="0" lvl="0" indent="0" algn="l" rtl="0">
              <a:lnSpc>
                <a:spcPct val="100000"/>
              </a:lnSpc>
              <a:spcBef>
                <a:spcPts val="0"/>
              </a:spcBef>
              <a:spcAft>
                <a:spcPts val="0"/>
              </a:spcAft>
              <a:buClr>
                <a:srgbClr val="000000"/>
              </a:buClr>
              <a:buSzPts val="700"/>
              <a:buFont typeface="Arial"/>
              <a:buNone/>
            </a:pPr>
            <a:endParaRPr sz="700" b="1" i="0" u="none" strike="noStrike" cap="none">
              <a:solidFill>
                <a:schemeClr val="lt1"/>
              </a:solidFill>
              <a:latin typeface="Arial"/>
              <a:ea typeface="Arial"/>
              <a:cs typeface="Arial"/>
              <a:sym typeface="Arial"/>
            </a:endParaRPr>
          </a:p>
        </p:txBody>
      </p:sp>
      <p:sp>
        <p:nvSpPr>
          <p:cNvPr id="615" name="Google Shape;615;p41"/>
          <p:cNvSpPr txBox="1"/>
          <p:nvPr/>
        </p:nvSpPr>
        <p:spPr>
          <a:xfrm>
            <a:off x="3548625" y="2163638"/>
            <a:ext cx="915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900"/>
              <a:buFont typeface="Arial"/>
              <a:buNone/>
            </a:pPr>
            <a:r>
              <a:rPr lang="en" sz="900" b="1">
                <a:solidFill>
                  <a:schemeClr val="lt1"/>
                </a:solidFill>
                <a:latin typeface="Calibri"/>
                <a:ea typeface="Calibri"/>
                <a:cs typeface="Calibri"/>
                <a:sym typeface="Calibri"/>
              </a:rPr>
              <a:t>Sentiments Analysis</a:t>
            </a:r>
            <a:endParaRPr sz="800" b="1" i="0" u="none" strike="noStrike" cap="none">
              <a:solidFill>
                <a:schemeClr val="lt1"/>
              </a:solidFill>
              <a:latin typeface="Calibri"/>
              <a:ea typeface="Calibri"/>
              <a:cs typeface="Calibri"/>
              <a:sym typeface="Calibri"/>
            </a:endParaRPr>
          </a:p>
        </p:txBody>
      </p:sp>
      <p:sp>
        <p:nvSpPr>
          <p:cNvPr id="616" name="Google Shape;616;p41"/>
          <p:cNvSpPr txBox="1"/>
          <p:nvPr/>
        </p:nvSpPr>
        <p:spPr>
          <a:xfrm>
            <a:off x="8405875" y="2330025"/>
            <a:ext cx="10761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b="1">
                <a:solidFill>
                  <a:srgbClr val="FF0000"/>
                </a:solidFill>
                <a:latin typeface="Calibri"/>
                <a:ea typeface="Calibri"/>
                <a:cs typeface="Calibri"/>
                <a:sym typeface="Calibri"/>
              </a:rPr>
              <a:t>Irrelevant</a:t>
            </a:r>
            <a:endParaRPr sz="1000" b="1">
              <a:solidFill>
                <a:srgbClr val="FF0000"/>
              </a:solidFill>
              <a:latin typeface="Calibri"/>
              <a:ea typeface="Calibri"/>
              <a:cs typeface="Calibri"/>
              <a:sym typeface="Calibri"/>
            </a:endParaRPr>
          </a:p>
          <a:p>
            <a:pPr marL="0" lvl="0" indent="0" algn="l" rtl="0">
              <a:spcBef>
                <a:spcPts val="0"/>
              </a:spcBef>
              <a:spcAft>
                <a:spcPts val="0"/>
              </a:spcAft>
              <a:buNone/>
            </a:pPr>
            <a:r>
              <a:rPr lang="en" sz="1000" b="1">
                <a:solidFill>
                  <a:srgbClr val="FF0000"/>
                </a:solidFill>
                <a:latin typeface="Calibri"/>
                <a:ea typeface="Calibri"/>
                <a:cs typeface="Calibri"/>
                <a:sym typeface="Calibri"/>
              </a:rPr>
              <a:t>Ad Placed</a:t>
            </a:r>
            <a:endParaRPr>
              <a:solidFill>
                <a:srgbClr val="FF0000"/>
              </a:solidFill>
            </a:endParaRPr>
          </a:p>
        </p:txBody>
      </p:sp>
      <p:pic>
        <p:nvPicPr>
          <p:cNvPr id="617" name="Google Shape;617;p41"/>
          <p:cNvPicPr preferRelativeResize="0"/>
          <p:nvPr/>
        </p:nvPicPr>
        <p:blipFill>
          <a:blip r:embed="rId3">
            <a:alphaModFix/>
          </a:blip>
          <a:stretch>
            <a:fillRect/>
          </a:stretch>
        </p:blipFill>
        <p:spPr>
          <a:xfrm>
            <a:off x="7307875" y="1652000"/>
            <a:ext cx="1150999" cy="1150999"/>
          </a:xfrm>
          <a:prstGeom prst="rect">
            <a:avLst/>
          </a:prstGeom>
          <a:noFill/>
          <a:ln>
            <a:noFill/>
          </a:ln>
        </p:spPr>
      </p:pic>
      <p:pic>
        <p:nvPicPr>
          <p:cNvPr id="618" name="Google Shape;618;p41"/>
          <p:cNvPicPr preferRelativeResize="0"/>
          <p:nvPr/>
        </p:nvPicPr>
        <p:blipFill rotWithShape="1">
          <a:blip r:embed="rId4">
            <a:alphaModFix/>
          </a:blip>
          <a:srcRect/>
          <a:stretch/>
        </p:blipFill>
        <p:spPr>
          <a:xfrm>
            <a:off x="8234450" y="1652000"/>
            <a:ext cx="141940" cy="194400"/>
          </a:xfrm>
          <a:prstGeom prst="rect">
            <a:avLst/>
          </a:prstGeom>
          <a:noFill/>
          <a:ln>
            <a:noFill/>
          </a:ln>
        </p:spPr>
      </p:pic>
      <p:sp>
        <p:nvSpPr>
          <p:cNvPr id="619" name="Google Shape;619;p41"/>
          <p:cNvSpPr txBox="1"/>
          <p:nvPr/>
        </p:nvSpPr>
        <p:spPr>
          <a:xfrm>
            <a:off x="-1957600" y="1884550"/>
            <a:ext cx="5997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620" name="Google Shape;620;p41"/>
          <p:cNvSpPr txBox="1"/>
          <p:nvPr/>
        </p:nvSpPr>
        <p:spPr>
          <a:xfrm>
            <a:off x="62475" y="2114625"/>
            <a:ext cx="4092000" cy="738900"/>
          </a:xfrm>
          <a:prstGeom prst="rect">
            <a:avLst/>
          </a:prstGeom>
          <a:solidFill>
            <a:srgbClr val="4FB39F"/>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lt1"/>
                </a:solidFill>
                <a:latin typeface="Calibri"/>
                <a:ea typeface="Calibri"/>
                <a:cs typeface="Calibri"/>
                <a:sym typeface="Calibri"/>
              </a:rPr>
              <a:t>Misaligned/ Irrelevant ad placement across the internet is a big challenge that results in ad wastage and hampers the brand’s reputation.</a:t>
            </a:r>
            <a:endParaRPr sz="1200">
              <a:solidFill>
                <a:schemeClr val="lt1"/>
              </a:solidFill>
              <a:latin typeface="Calibri"/>
              <a:ea typeface="Calibri"/>
              <a:cs typeface="Calibri"/>
              <a:sym typeface="Calibri"/>
            </a:endParaRPr>
          </a:p>
        </p:txBody>
      </p:sp>
      <p:pic>
        <p:nvPicPr>
          <p:cNvPr id="621" name="Google Shape;621;p41"/>
          <p:cNvPicPr preferRelativeResize="0"/>
          <p:nvPr/>
        </p:nvPicPr>
        <p:blipFill>
          <a:blip r:embed="rId5">
            <a:alphaModFix/>
          </a:blip>
          <a:stretch>
            <a:fillRect/>
          </a:stretch>
        </p:blipFill>
        <p:spPr>
          <a:xfrm>
            <a:off x="4463625" y="696075"/>
            <a:ext cx="3995251" cy="4225846"/>
          </a:xfrm>
          <a:prstGeom prst="rect">
            <a:avLst/>
          </a:prstGeom>
          <a:noFill/>
          <a:ln>
            <a:noFill/>
          </a:ln>
        </p:spPr>
      </p:pic>
      <p:pic>
        <p:nvPicPr>
          <p:cNvPr id="622" name="Google Shape;622;p41"/>
          <p:cNvPicPr preferRelativeResize="0"/>
          <p:nvPr/>
        </p:nvPicPr>
        <p:blipFill rotWithShape="1">
          <a:blip r:embed="rId4">
            <a:alphaModFix/>
          </a:blip>
          <a:srcRect/>
          <a:stretch/>
        </p:blipFill>
        <p:spPr>
          <a:xfrm>
            <a:off x="8404122" y="1788546"/>
            <a:ext cx="123341" cy="168929"/>
          </a:xfrm>
          <a:prstGeom prst="rect">
            <a:avLst/>
          </a:prstGeom>
          <a:noFill/>
          <a:ln>
            <a:noFill/>
          </a:ln>
        </p:spPr>
      </p:pic>
      <p:pic>
        <p:nvPicPr>
          <p:cNvPr id="623" name="Google Shape;623;p41"/>
          <p:cNvPicPr preferRelativeResize="0"/>
          <p:nvPr/>
        </p:nvPicPr>
        <p:blipFill>
          <a:blip r:embed="rId6">
            <a:alphaModFix/>
          </a:blip>
          <a:stretch>
            <a:fillRect/>
          </a:stretch>
        </p:blipFill>
        <p:spPr>
          <a:xfrm>
            <a:off x="7638605" y="1787623"/>
            <a:ext cx="325245" cy="96925"/>
          </a:xfrm>
          <a:prstGeom prst="rect">
            <a:avLst/>
          </a:prstGeom>
          <a:noFill/>
          <a:ln>
            <a:noFill/>
          </a:ln>
        </p:spPr>
      </p:pic>
      <p:pic>
        <p:nvPicPr>
          <p:cNvPr id="624" name="Google Shape;624;p41"/>
          <p:cNvPicPr preferRelativeResize="0"/>
          <p:nvPr/>
        </p:nvPicPr>
        <p:blipFill rotWithShape="1">
          <a:blip r:embed="rId7">
            <a:alphaModFix/>
          </a:blip>
          <a:srcRect l="2006" r="2006"/>
          <a:stretch/>
        </p:blipFill>
        <p:spPr>
          <a:xfrm>
            <a:off x="7349325" y="1800973"/>
            <a:ext cx="1076101" cy="7233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pic>
        <p:nvPicPr>
          <p:cNvPr id="629" name="Google Shape;629;p42"/>
          <p:cNvPicPr preferRelativeResize="0"/>
          <p:nvPr/>
        </p:nvPicPr>
        <p:blipFill>
          <a:blip r:embed="rId3">
            <a:alphaModFix/>
          </a:blip>
          <a:stretch>
            <a:fillRect/>
          </a:stretch>
        </p:blipFill>
        <p:spPr>
          <a:xfrm>
            <a:off x="76250" y="1349224"/>
            <a:ext cx="2787173" cy="2223524"/>
          </a:xfrm>
          <a:prstGeom prst="rect">
            <a:avLst/>
          </a:prstGeom>
          <a:noFill/>
          <a:ln>
            <a:noFill/>
          </a:ln>
        </p:spPr>
      </p:pic>
      <p:sp>
        <p:nvSpPr>
          <p:cNvPr id="630" name="Google Shape;630;p42"/>
          <p:cNvSpPr/>
          <p:nvPr/>
        </p:nvSpPr>
        <p:spPr>
          <a:xfrm>
            <a:off x="0" y="0"/>
            <a:ext cx="9144000" cy="495300"/>
          </a:xfrm>
          <a:prstGeom prst="rect">
            <a:avLst/>
          </a:prstGeom>
          <a:solidFill>
            <a:srgbClr val="4FB39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1" name="Google Shape;631;p42"/>
          <p:cNvSpPr/>
          <p:nvPr/>
        </p:nvSpPr>
        <p:spPr>
          <a:xfrm>
            <a:off x="114300" y="-44026"/>
            <a:ext cx="7920900" cy="587700"/>
          </a:xfrm>
          <a:prstGeom prst="roundRect">
            <a:avLst>
              <a:gd name="adj" fmla="val 0"/>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en" sz="1800" b="1" i="0" u="none" strike="noStrike" cap="none">
                <a:solidFill>
                  <a:schemeClr val="lt1"/>
                </a:solidFill>
                <a:latin typeface="Oswald"/>
                <a:ea typeface="Oswald"/>
                <a:cs typeface="Oswald"/>
                <a:sym typeface="Oswald"/>
              </a:rPr>
              <a:t>Mirrors Scans And Effectively Places Ads Across The OpenWeb</a:t>
            </a:r>
            <a:endParaRPr sz="1800" b="1" i="0" u="none" strike="noStrike" cap="none">
              <a:solidFill>
                <a:schemeClr val="lt1"/>
              </a:solidFill>
              <a:latin typeface="Oswald"/>
              <a:ea typeface="Oswald"/>
              <a:cs typeface="Oswald"/>
              <a:sym typeface="Oswald"/>
            </a:endParaRPr>
          </a:p>
        </p:txBody>
      </p:sp>
      <p:grpSp>
        <p:nvGrpSpPr>
          <p:cNvPr id="632" name="Google Shape;632;p42"/>
          <p:cNvGrpSpPr/>
          <p:nvPr/>
        </p:nvGrpSpPr>
        <p:grpSpPr>
          <a:xfrm>
            <a:off x="2819463" y="3300112"/>
            <a:ext cx="1154100" cy="914815"/>
            <a:chOff x="7741250" y="1730850"/>
            <a:chExt cx="1154100" cy="840900"/>
          </a:xfrm>
        </p:grpSpPr>
        <p:sp>
          <p:nvSpPr>
            <p:cNvPr id="633" name="Google Shape;633;p42"/>
            <p:cNvSpPr/>
            <p:nvPr/>
          </p:nvSpPr>
          <p:spPr>
            <a:xfrm>
              <a:off x="7741250" y="1730850"/>
              <a:ext cx="1154100" cy="840900"/>
            </a:xfrm>
            <a:prstGeom prst="snip1Rect">
              <a:avLst>
                <a:gd name="adj" fmla="val 16667"/>
              </a:avLst>
            </a:prstGeom>
            <a:solidFill>
              <a:srgbClr val="50B39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4" name="Google Shape;634;p42"/>
            <p:cNvSpPr txBox="1"/>
            <p:nvPr/>
          </p:nvSpPr>
          <p:spPr>
            <a:xfrm>
              <a:off x="7741250" y="1730850"/>
              <a:ext cx="915000" cy="297000"/>
            </a:xfrm>
            <a:prstGeom prst="rect">
              <a:avLst/>
            </a:prstGeom>
            <a:solidFill>
              <a:srgbClr val="50B39F"/>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1" i="0" u="none" strike="noStrike" cap="none">
                  <a:solidFill>
                    <a:schemeClr val="lt1"/>
                  </a:solidFill>
                  <a:latin typeface="Calibri"/>
                  <a:ea typeface="Calibri"/>
                  <a:cs typeface="Calibri"/>
                  <a:sym typeface="Calibri"/>
                </a:rPr>
                <a:t>Brand Safety</a:t>
              </a:r>
              <a:endParaRPr sz="800" b="1" i="0" u="none" strike="noStrike" cap="none">
                <a:solidFill>
                  <a:schemeClr val="lt1"/>
                </a:solidFill>
                <a:latin typeface="Calibri"/>
                <a:ea typeface="Calibri"/>
                <a:cs typeface="Calibri"/>
                <a:sym typeface="Calibri"/>
              </a:endParaRPr>
            </a:p>
          </p:txBody>
        </p:sp>
        <p:sp>
          <p:nvSpPr>
            <p:cNvPr id="635" name="Google Shape;635;p42"/>
            <p:cNvSpPr txBox="1"/>
            <p:nvPr/>
          </p:nvSpPr>
          <p:spPr>
            <a:xfrm>
              <a:off x="7741250" y="1983907"/>
              <a:ext cx="915000" cy="509400"/>
            </a:xfrm>
            <a:prstGeom prst="rect">
              <a:avLst/>
            </a:prstGeom>
            <a:solidFill>
              <a:srgbClr val="50B39F"/>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endParaRPr sz="8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800"/>
                <a:buFont typeface="Arial"/>
                <a:buNone/>
              </a:pPr>
              <a:r>
                <a:rPr lang="en" sz="800" b="1" i="0" u="none" strike="noStrike" cap="none">
                  <a:solidFill>
                    <a:schemeClr val="lt1"/>
                  </a:solidFill>
                  <a:latin typeface="Calibri"/>
                  <a:ea typeface="Calibri"/>
                  <a:cs typeface="Calibri"/>
                  <a:sym typeface="Calibri"/>
                </a:rPr>
                <a:t>[positive tone</a:t>
              </a:r>
              <a:r>
                <a:rPr lang="en" sz="800" b="1" i="0" u="none" strike="noStrike" cap="none">
                  <a:solidFill>
                    <a:schemeClr val="lt1"/>
                  </a:solidFill>
                  <a:latin typeface="Arial"/>
                  <a:ea typeface="Arial"/>
                  <a:cs typeface="Arial"/>
                  <a:sym typeface="Arial"/>
                </a:rPr>
                <a:t>]</a:t>
              </a:r>
              <a:endParaRPr sz="8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endParaRPr sz="800" b="1" i="0" u="none" strike="noStrike" cap="none">
                <a:solidFill>
                  <a:schemeClr val="lt1"/>
                </a:solidFill>
                <a:latin typeface="Arial"/>
                <a:ea typeface="Arial"/>
                <a:cs typeface="Arial"/>
                <a:sym typeface="Arial"/>
              </a:endParaRPr>
            </a:p>
          </p:txBody>
        </p:sp>
      </p:grpSp>
      <p:sp>
        <p:nvSpPr>
          <p:cNvPr id="636" name="Google Shape;636;p42"/>
          <p:cNvSpPr/>
          <p:nvPr/>
        </p:nvSpPr>
        <p:spPr>
          <a:xfrm>
            <a:off x="7950" y="5076400"/>
            <a:ext cx="9144000" cy="67200"/>
          </a:xfrm>
          <a:prstGeom prst="rect">
            <a:avLst/>
          </a:prstGeom>
          <a:solidFill>
            <a:srgbClr val="151E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37" name="Google Shape;637;p42"/>
          <p:cNvGrpSpPr/>
          <p:nvPr/>
        </p:nvGrpSpPr>
        <p:grpSpPr>
          <a:xfrm>
            <a:off x="2798025" y="1129349"/>
            <a:ext cx="1154100" cy="909775"/>
            <a:chOff x="176275" y="2047812"/>
            <a:chExt cx="1154100" cy="1104900"/>
          </a:xfrm>
        </p:grpSpPr>
        <p:sp>
          <p:nvSpPr>
            <p:cNvPr id="638" name="Google Shape;638;p42"/>
            <p:cNvSpPr/>
            <p:nvPr/>
          </p:nvSpPr>
          <p:spPr>
            <a:xfrm>
              <a:off x="176275" y="2047812"/>
              <a:ext cx="1154100" cy="1104900"/>
            </a:xfrm>
            <a:prstGeom prst="snip1Rect">
              <a:avLst>
                <a:gd name="adj" fmla="val 9074"/>
              </a:avLst>
            </a:prstGeom>
            <a:solidFill>
              <a:srgbClr val="50B39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9" name="Google Shape;639;p42"/>
            <p:cNvSpPr txBox="1"/>
            <p:nvPr/>
          </p:nvSpPr>
          <p:spPr>
            <a:xfrm>
              <a:off x="295825" y="2072132"/>
              <a:ext cx="822900" cy="953400"/>
            </a:xfrm>
            <a:prstGeom prst="rect">
              <a:avLst/>
            </a:prstGeom>
            <a:solidFill>
              <a:srgbClr val="50B39F"/>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900"/>
                <a:buFont typeface="Arial"/>
                <a:buNone/>
              </a:pPr>
              <a:r>
                <a:rPr lang="en" sz="1000" b="1" i="0" u="none" strike="noStrike" cap="none">
                  <a:solidFill>
                    <a:schemeClr val="lt1"/>
                  </a:solidFill>
                  <a:latin typeface="Calibri"/>
                  <a:ea typeface="Calibri"/>
                  <a:cs typeface="Calibri"/>
                  <a:sym typeface="Calibri"/>
                </a:rPr>
                <a:t>Keywords</a:t>
              </a:r>
              <a:endParaRPr sz="9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 sz="800" b="1" i="0" u="none" strike="noStrike" cap="none">
                  <a:solidFill>
                    <a:schemeClr val="lt1"/>
                  </a:solidFill>
                  <a:latin typeface="Calibri"/>
                  <a:ea typeface="Calibri"/>
                  <a:cs typeface="Calibri"/>
                  <a:sym typeface="Calibri"/>
                </a:rPr>
                <a:t>[</a:t>
              </a:r>
              <a:r>
                <a:rPr lang="en" sz="700" b="1">
                  <a:solidFill>
                    <a:schemeClr val="lt1"/>
                  </a:solidFill>
                  <a:latin typeface="Calibri"/>
                  <a:ea typeface="Calibri"/>
                  <a:cs typeface="Calibri"/>
                  <a:sym typeface="Calibri"/>
                </a:rPr>
                <a:t>Sedan</a:t>
              </a:r>
              <a:r>
                <a:rPr lang="en" sz="700" b="1" i="0" u="none" strike="noStrike" cap="none">
                  <a:solidFill>
                    <a:schemeClr val="lt1"/>
                  </a:solidFill>
                  <a:latin typeface="Calibri"/>
                  <a:ea typeface="Calibri"/>
                  <a:cs typeface="Calibri"/>
                  <a:sym typeface="Calibri"/>
                </a:rPr>
                <a:t>]</a:t>
              </a:r>
              <a:endParaRPr sz="7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 sz="700" b="1" i="0" u="none" strike="noStrike" cap="none">
                  <a:solidFill>
                    <a:schemeClr val="lt1"/>
                  </a:solidFill>
                  <a:latin typeface="Calibri"/>
                  <a:ea typeface="Calibri"/>
                  <a:cs typeface="Calibri"/>
                  <a:sym typeface="Calibri"/>
                </a:rPr>
                <a:t>[</a:t>
              </a:r>
              <a:r>
                <a:rPr lang="en" sz="700" b="1">
                  <a:solidFill>
                    <a:schemeClr val="lt1"/>
                  </a:solidFill>
                  <a:latin typeface="Calibri"/>
                  <a:ea typeface="Calibri"/>
                  <a:cs typeface="Calibri"/>
                  <a:sym typeface="Calibri"/>
                </a:rPr>
                <a:t>Luxury</a:t>
              </a:r>
              <a:r>
                <a:rPr lang="en" sz="700" b="1" i="0" u="none" strike="noStrike" cap="none">
                  <a:solidFill>
                    <a:schemeClr val="lt1"/>
                  </a:solidFill>
                  <a:latin typeface="Calibri"/>
                  <a:ea typeface="Calibri"/>
                  <a:cs typeface="Calibri"/>
                  <a:sym typeface="Calibri"/>
                </a:rPr>
                <a:t>]</a:t>
              </a:r>
              <a:endParaRPr sz="7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 sz="700" b="1" i="0" u="none" strike="noStrike" cap="none">
                  <a:solidFill>
                    <a:schemeClr val="lt1"/>
                  </a:solidFill>
                  <a:latin typeface="Calibri"/>
                  <a:ea typeface="Calibri"/>
                  <a:cs typeface="Calibri"/>
                  <a:sym typeface="Calibri"/>
                </a:rPr>
                <a:t>[</a:t>
              </a:r>
              <a:r>
                <a:rPr lang="en" sz="700" b="1">
                  <a:solidFill>
                    <a:schemeClr val="lt1"/>
                  </a:solidFill>
                  <a:latin typeface="Calibri"/>
                  <a:ea typeface="Calibri"/>
                  <a:cs typeface="Calibri"/>
                  <a:sym typeface="Calibri"/>
                </a:rPr>
                <a:t>SUV Heritage]</a:t>
              </a:r>
              <a:endParaRPr sz="7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 sz="700" b="1" i="0" u="none" strike="noStrike" cap="none">
                  <a:solidFill>
                    <a:schemeClr val="lt1"/>
                  </a:solidFill>
                  <a:latin typeface="Calibri"/>
                  <a:ea typeface="Calibri"/>
                  <a:cs typeface="Calibri"/>
                  <a:sym typeface="Calibri"/>
                </a:rPr>
                <a:t>[</a:t>
              </a:r>
              <a:r>
                <a:rPr lang="en" sz="700" b="1">
                  <a:solidFill>
                    <a:schemeClr val="lt1"/>
                  </a:solidFill>
                  <a:latin typeface="Calibri"/>
                  <a:ea typeface="Calibri"/>
                  <a:cs typeface="Calibri"/>
                  <a:sym typeface="Calibri"/>
                </a:rPr>
                <a:t>Automobile</a:t>
              </a:r>
              <a:r>
                <a:rPr lang="en" sz="700" b="1" i="0" u="none" strike="noStrike" cap="none">
                  <a:solidFill>
                    <a:schemeClr val="lt1"/>
                  </a:solidFill>
                  <a:latin typeface="Calibri"/>
                  <a:ea typeface="Calibri"/>
                  <a:cs typeface="Calibri"/>
                  <a:sym typeface="Calibri"/>
                </a:rPr>
                <a:t>]</a:t>
              </a:r>
              <a:endParaRPr sz="800" b="1" i="0" u="none" strike="noStrike" cap="none">
                <a:solidFill>
                  <a:srgbClr val="FFFFFF"/>
                </a:solidFill>
                <a:latin typeface="Calibri"/>
                <a:ea typeface="Calibri"/>
                <a:cs typeface="Calibri"/>
                <a:sym typeface="Calibri"/>
              </a:endParaRPr>
            </a:p>
          </p:txBody>
        </p:sp>
      </p:grpSp>
      <p:sp>
        <p:nvSpPr>
          <p:cNvPr id="640" name="Google Shape;640;p42"/>
          <p:cNvSpPr/>
          <p:nvPr/>
        </p:nvSpPr>
        <p:spPr>
          <a:xfrm>
            <a:off x="2798025" y="2163638"/>
            <a:ext cx="1154100" cy="954300"/>
          </a:xfrm>
          <a:prstGeom prst="snip1Rect">
            <a:avLst>
              <a:gd name="adj" fmla="val 16667"/>
            </a:avLst>
          </a:prstGeom>
          <a:solidFill>
            <a:srgbClr val="50B39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1" name="Google Shape;641;p42"/>
          <p:cNvSpPr txBox="1"/>
          <p:nvPr/>
        </p:nvSpPr>
        <p:spPr>
          <a:xfrm>
            <a:off x="2939025" y="2536413"/>
            <a:ext cx="9150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700"/>
              <a:buFont typeface="Arial"/>
              <a:buNone/>
            </a:pPr>
            <a:r>
              <a:rPr lang="en" sz="700" b="1" i="0" u="none" strike="noStrike" cap="none">
                <a:solidFill>
                  <a:schemeClr val="lt1"/>
                </a:solidFill>
                <a:latin typeface="Calibri"/>
                <a:ea typeface="Calibri"/>
                <a:cs typeface="Calibri"/>
                <a:sym typeface="Calibri"/>
              </a:rPr>
              <a:t>[</a:t>
            </a:r>
            <a:r>
              <a:rPr lang="en" sz="700" b="1">
                <a:solidFill>
                  <a:schemeClr val="lt1"/>
                </a:solidFill>
                <a:latin typeface="Calibri"/>
                <a:ea typeface="Calibri"/>
                <a:cs typeface="Calibri"/>
                <a:sym typeface="Calibri"/>
              </a:rPr>
              <a:t>Luxury</a:t>
            </a:r>
            <a:r>
              <a:rPr lang="en" sz="700" b="1" i="0" u="none" strike="noStrike" cap="none">
                <a:solidFill>
                  <a:schemeClr val="lt1"/>
                </a:solidFill>
                <a:latin typeface="Calibri"/>
                <a:ea typeface="Calibri"/>
                <a:cs typeface="Calibri"/>
                <a:sym typeface="Calibri"/>
              </a:rPr>
              <a:t>]</a:t>
            </a:r>
            <a:endParaRPr sz="7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700"/>
              <a:buFont typeface="Arial"/>
              <a:buNone/>
            </a:pPr>
            <a:r>
              <a:rPr lang="en" sz="700" b="1" i="0" u="none" strike="noStrike" cap="none">
                <a:solidFill>
                  <a:schemeClr val="lt1"/>
                </a:solidFill>
                <a:latin typeface="Calibri"/>
                <a:ea typeface="Calibri"/>
                <a:cs typeface="Calibri"/>
                <a:sym typeface="Calibri"/>
              </a:rPr>
              <a:t>[</a:t>
            </a:r>
            <a:r>
              <a:rPr lang="en" sz="700" b="1">
                <a:solidFill>
                  <a:schemeClr val="lt1"/>
                </a:solidFill>
                <a:latin typeface="Calibri"/>
                <a:ea typeface="Calibri"/>
                <a:cs typeface="Calibri"/>
                <a:sym typeface="Calibri"/>
              </a:rPr>
              <a:t>Innovation]</a:t>
            </a:r>
            <a:endParaRPr sz="7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700"/>
              <a:buFont typeface="Arial"/>
              <a:buNone/>
            </a:pPr>
            <a:endParaRPr sz="7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700"/>
              <a:buFont typeface="Arial"/>
              <a:buNone/>
            </a:pPr>
            <a:endParaRPr sz="700" b="1" i="0" u="none" strike="noStrike" cap="none">
              <a:solidFill>
                <a:schemeClr val="lt1"/>
              </a:solidFill>
              <a:latin typeface="Arial"/>
              <a:ea typeface="Arial"/>
              <a:cs typeface="Arial"/>
              <a:sym typeface="Arial"/>
            </a:endParaRPr>
          </a:p>
        </p:txBody>
      </p:sp>
      <p:sp>
        <p:nvSpPr>
          <p:cNvPr id="642" name="Google Shape;642;p42"/>
          <p:cNvSpPr txBox="1"/>
          <p:nvPr/>
        </p:nvSpPr>
        <p:spPr>
          <a:xfrm>
            <a:off x="2939025" y="2163638"/>
            <a:ext cx="915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900"/>
              <a:buFont typeface="Arial"/>
              <a:buNone/>
            </a:pPr>
            <a:r>
              <a:rPr lang="en" sz="900" b="1" i="0" u="none" strike="noStrike" cap="none">
                <a:solidFill>
                  <a:schemeClr val="lt1"/>
                </a:solidFill>
                <a:latin typeface="Calibri"/>
                <a:ea typeface="Calibri"/>
                <a:cs typeface="Calibri"/>
                <a:sym typeface="Calibri"/>
              </a:rPr>
              <a:t>Sentiments Analysis</a:t>
            </a:r>
            <a:endParaRPr sz="800" b="1" i="0" u="none" strike="noStrike" cap="none">
              <a:solidFill>
                <a:schemeClr val="lt1"/>
              </a:solidFill>
              <a:latin typeface="Calibri"/>
              <a:ea typeface="Calibri"/>
              <a:cs typeface="Calibri"/>
              <a:sym typeface="Calibri"/>
            </a:endParaRPr>
          </a:p>
        </p:txBody>
      </p:sp>
      <p:sp>
        <p:nvSpPr>
          <p:cNvPr id="643" name="Google Shape;643;p42"/>
          <p:cNvSpPr txBox="1"/>
          <p:nvPr/>
        </p:nvSpPr>
        <p:spPr>
          <a:xfrm>
            <a:off x="-87937" y="495300"/>
            <a:ext cx="3000000" cy="554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4FB39F"/>
                </a:solidFill>
                <a:latin typeface="Calibri"/>
                <a:ea typeface="Calibri"/>
                <a:cs typeface="Calibri"/>
                <a:sym typeface="Calibri"/>
              </a:rPr>
              <a:t>Mirrors scans through </a:t>
            </a:r>
            <a:endParaRPr sz="1200" b="1" i="0" u="none" strike="noStrike" cap="none">
              <a:solidFill>
                <a:srgbClr val="4FB39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4FB39F"/>
                </a:solidFill>
                <a:latin typeface="Calibri"/>
                <a:ea typeface="Calibri"/>
                <a:cs typeface="Calibri"/>
                <a:sym typeface="Calibri"/>
              </a:rPr>
              <a:t>the most relevant content</a:t>
            </a:r>
            <a:endParaRPr sz="1400" b="1" i="0" u="none" strike="noStrike" cap="none">
              <a:solidFill>
                <a:srgbClr val="4FB39F"/>
              </a:solidFill>
              <a:latin typeface="Arial"/>
              <a:ea typeface="Arial"/>
              <a:cs typeface="Arial"/>
              <a:sym typeface="Arial"/>
            </a:endParaRPr>
          </a:p>
        </p:txBody>
      </p:sp>
      <p:sp>
        <p:nvSpPr>
          <p:cNvPr id="644" name="Google Shape;644;p42"/>
          <p:cNvSpPr txBox="1"/>
          <p:nvPr/>
        </p:nvSpPr>
        <p:spPr>
          <a:xfrm>
            <a:off x="3890419" y="571300"/>
            <a:ext cx="3000000" cy="369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4FB39F"/>
                </a:solidFill>
                <a:latin typeface="Calibri"/>
                <a:ea typeface="Calibri"/>
                <a:cs typeface="Calibri"/>
                <a:sym typeface="Calibri"/>
              </a:rPr>
              <a:t>Detects Multiple Contextual Signals</a:t>
            </a:r>
            <a:endParaRPr sz="1600" b="0" i="0" u="none" strike="noStrike" cap="none">
              <a:solidFill>
                <a:srgbClr val="4FB39F"/>
              </a:solidFill>
              <a:latin typeface="Arial"/>
              <a:ea typeface="Arial"/>
              <a:cs typeface="Arial"/>
              <a:sym typeface="Arial"/>
            </a:endParaRPr>
          </a:p>
        </p:txBody>
      </p:sp>
      <p:sp>
        <p:nvSpPr>
          <p:cNvPr id="645" name="Google Shape;645;p42"/>
          <p:cNvSpPr/>
          <p:nvPr/>
        </p:nvSpPr>
        <p:spPr>
          <a:xfrm>
            <a:off x="7569683" y="1859500"/>
            <a:ext cx="1587300" cy="4146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38B29C"/>
              </a:solidFill>
              <a:latin typeface="Calibri"/>
              <a:ea typeface="Calibri"/>
              <a:cs typeface="Calibri"/>
              <a:sym typeface="Calibri"/>
            </a:endParaRPr>
          </a:p>
        </p:txBody>
      </p:sp>
      <p:sp>
        <p:nvSpPr>
          <p:cNvPr id="646" name="Google Shape;646;p42"/>
          <p:cNvSpPr/>
          <p:nvPr/>
        </p:nvSpPr>
        <p:spPr>
          <a:xfrm>
            <a:off x="6817575" y="2032600"/>
            <a:ext cx="2376000" cy="1735200"/>
          </a:xfrm>
          <a:prstGeom prst="rect">
            <a:avLst/>
          </a:prstGeom>
          <a:noFill/>
          <a:ln>
            <a:noFill/>
          </a:ln>
        </p:spPr>
        <p:txBody>
          <a:bodyPr spcFirstLastPara="1" wrap="square" lIns="68575" tIns="34275" rIns="68575" bIns="34275" anchor="t" anchorCtr="0">
            <a:noAutofit/>
          </a:bodyPr>
          <a:lstStyle/>
          <a:p>
            <a:pPr marL="457200" marR="0" lvl="0" indent="-304800" algn="l" rtl="0">
              <a:lnSpc>
                <a:spcPct val="150000"/>
              </a:lnSpc>
              <a:spcBef>
                <a:spcPts val="0"/>
              </a:spcBef>
              <a:spcAft>
                <a:spcPts val="0"/>
              </a:spcAft>
              <a:buClr>
                <a:srgbClr val="38B29C"/>
              </a:buClr>
              <a:buSzPts val="1200"/>
              <a:buFont typeface="Calibri"/>
              <a:buChar char="●"/>
            </a:pPr>
            <a:r>
              <a:rPr lang="en" sz="1200" b="1" i="0" u="none" strike="noStrike" cap="none">
                <a:solidFill>
                  <a:srgbClr val="38B29C"/>
                </a:solidFill>
                <a:latin typeface="Calibri"/>
                <a:ea typeface="Calibri"/>
                <a:cs typeface="Calibri"/>
                <a:sym typeface="Calibri"/>
              </a:rPr>
              <a:t>Drives Better Engagement</a:t>
            </a:r>
            <a:endParaRPr sz="1200" b="1" i="0" u="none" strike="noStrike" cap="none">
              <a:solidFill>
                <a:srgbClr val="38B29C"/>
              </a:solidFill>
              <a:latin typeface="Calibri"/>
              <a:ea typeface="Calibri"/>
              <a:cs typeface="Calibri"/>
              <a:sym typeface="Calibri"/>
            </a:endParaRPr>
          </a:p>
          <a:p>
            <a:pPr marL="457200" marR="0" lvl="0" indent="-304800" algn="l" rtl="0">
              <a:lnSpc>
                <a:spcPct val="150000"/>
              </a:lnSpc>
              <a:spcBef>
                <a:spcPts val="0"/>
              </a:spcBef>
              <a:spcAft>
                <a:spcPts val="0"/>
              </a:spcAft>
              <a:buClr>
                <a:srgbClr val="38B29C"/>
              </a:buClr>
              <a:buSzPts val="1200"/>
              <a:buFont typeface="Calibri"/>
              <a:buChar char="●"/>
            </a:pPr>
            <a:r>
              <a:rPr lang="en" sz="1200" b="1" i="0" u="none" strike="noStrike" cap="none">
                <a:solidFill>
                  <a:srgbClr val="38B29C"/>
                </a:solidFill>
                <a:latin typeface="Calibri"/>
                <a:ea typeface="Calibri"/>
                <a:cs typeface="Calibri"/>
                <a:sym typeface="Calibri"/>
              </a:rPr>
              <a:t>Increased Purchase Intent</a:t>
            </a:r>
            <a:endParaRPr sz="1200" b="1" i="0" u="none" strike="noStrike" cap="none">
              <a:solidFill>
                <a:srgbClr val="38B29C"/>
              </a:solidFill>
              <a:latin typeface="Calibri"/>
              <a:ea typeface="Calibri"/>
              <a:cs typeface="Calibri"/>
              <a:sym typeface="Calibri"/>
            </a:endParaRPr>
          </a:p>
          <a:p>
            <a:pPr marL="457200" marR="0" lvl="0" indent="-304800" algn="l" rtl="0">
              <a:lnSpc>
                <a:spcPct val="150000"/>
              </a:lnSpc>
              <a:spcBef>
                <a:spcPts val="0"/>
              </a:spcBef>
              <a:spcAft>
                <a:spcPts val="0"/>
              </a:spcAft>
              <a:buClr>
                <a:srgbClr val="38B29C"/>
              </a:buClr>
              <a:buSzPts val="1200"/>
              <a:buFont typeface="Calibri"/>
              <a:buChar char="●"/>
            </a:pPr>
            <a:r>
              <a:rPr lang="en" sz="1200" b="1" i="0" u="none" strike="noStrike" cap="none">
                <a:solidFill>
                  <a:srgbClr val="38B29C"/>
                </a:solidFill>
                <a:latin typeface="Calibri"/>
                <a:ea typeface="Calibri"/>
                <a:cs typeface="Calibri"/>
                <a:sym typeface="Calibri"/>
              </a:rPr>
              <a:t>Boost your CTR to at least </a:t>
            </a:r>
            <a:r>
              <a:rPr lang="en" sz="1200" b="1" i="0" u="none" strike="noStrike" cap="none">
                <a:solidFill>
                  <a:srgbClr val="38B29C"/>
                </a:solidFill>
                <a:highlight>
                  <a:srgbClr val="D9D9D9"/>
                </a:highlight>
                <a:latin typeface="Calibri"/>
                <a:ea typeface="Calibri"/>
                <a:cs typeface="Calibri"/>
                <a:sym typeface="Calibri"/>
              </a:rPr>
              <a:t>3-5X higher than the industry benchmark</a:t>
            </a:r>
            <a:endParaRPr sz="1200" b="1" i="0" u="none" strike="noStrike" cap="none">
              <a:solidFill>
                <a:srgbClr val="38B29C"/>
              </a:solidFill>
              <a:highlight>
                <a:srgbClr val="D9D9D9"/>
              </a:highlight>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38B29C"/>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38B29C"/>
              </a:solidFill>
              <a:latin typeface="Calibri"/>
              <a:ea typeface="Calibri"/>
              <a:cs typeface="Calibri"/>
              <a:sym typeface="Calibri"/>
            </a:endParaRPr>
          </a:p>
        </p:txBody>
      </p:sp>
      <p:sp>
        <p:nvSpPr>
          <p:cNvPr id="647" name="Google Shape;647;p42"/>
          <p:cNvSpPr txBox="1"/>
          <p:nvPr/>
        </p:nvSpPr>
        <p:spPr>
          <a:xfrm>
            <a:off x="3202575" y="509650"/>
            <a:ext cx="3027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2000" b="0" i="0" u="none" strike="noStrike" cap="none">
                <a:solidFill>
                  <a:srgbClr val="38B29C"/>
                </a:solidFill>
                <a:latin typeface="Arial"/>
                <a:ea typeface="Arial"/>
                <a:cs typeface="Arial"/>
                <a:sym typeface="Arial"/>
              </a:rPr>
              <a:t>+</a:t>
            </a:r>
            <a:endParaRPr sz="2000" b="0" i="0" u="none" strike="noStrike" cap="none">
              <a:solidFill>
                <a:srgbClr val="38B29C"/>
              </a:solidFill>
              <a:latin typeface="Arial"/>
              <a:ea typeface="Arial"/>
              <a:cs typeface="Arial"/>
              <a:sym typeface="Arial"/>
            </a:endParaRPr>
          </a:p>
        </p:txBody>
      </p:sp>
      <p:sp>
        <p:nvSpPr>
          <p:cNvPr id="648" name="Google Shape;648;p42"/>
          <p:cNvSpPr txBox="1"/>
          <p:nvPr/>
        </p:nvSpPr>
        <p:spPr>
          <a:xfrm>
            <a:off x="7086675" y="587700"/>
            <a:ext cx="1954500" cy="369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4FB39F"/>
                </a:solidFill>
                <a:latin typeface="Calibri"/>
                <a:ea typeface="Calibri"/>
                <a:cs typeface="Calibri"/>
                <a:sym typeface="Calibri"/>
              </a:rPr>
              <a:t>Higher Performance</a:t>
            </a:r>
            <a:endParaRPr sz="1400" b="0" i="0" u="none" strike="noStrike" cap="none">
              <a:solidFill>
                <a:srgbClr val="000000"/>
              </a:solidFill>
              <a:latin typeface="Arial"/>
              <a:ea typeface="Arial"/>
              <a:cs typeface="Arial"/>
              <a:sym typeface="Arial"/>
            </a:endParaRPr>
          </a:p>
        </p:txBody>
      </p:sp>
      <p:sp>
        <p:nvSpPr>
          <p:cNvPr id="649" name="Google Shape;649;p42"/>
          <p:cNvSpPr/>
          <p:nvPr/>
        </p:nvSpPr>
        <p:spPr>
          <a:xfrm>
            <a:off x="7190075" y="615150"/>
            <a:ext cx="173400" cy="314400"/>
          </a:xfrm>
          <a:prstGeom prst="upArrow">
            <a:avLst>
              <a:gd name="adj1" fmla="val 50000"/>
              <a:gd name="adj2" fmla="val 50000"/>
            </a:avLst>
          </a:prstGeom>
          <a:solidFill>
            <a:srgbClr val="67CBB7"/>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38B29C"/>
              </a:solidFill>
              <a:latin typeface="Arial"/>
              <a:ea typeface="Arial"/>
              <a:cs typeface="Arial"/>
              <a:sym typeface="Arial"/>
            </a:endParaRPr>
          </a:p>
        </p:txBody>
      </p:sp>
      <p:pic>
        <p:nvPicPr>
          <p:cNvPr id="650" name="Google Shape;650;p42"/>
          <p:cNvPicPr preferRelativeResize="0"/>
          <p:nvPr/>
        </p:nvPicPr>
        <p:blipFill rotWithShape="1">
          <a:blip r:embed="rId4">
            <a:alphaModFix/>
          </a:blip>
          <a:srcRect t="1867" b="1876"/>
          <a:stretch/>
        </p:blipFill>
        <p:spPr>
          <a:xfrm>
            <a:off x="4135264" y="1093000"/>
            <a:ext cx="2683727" cy="2413783"/>
          </a:xfrm>
          <a:prstGeom prst="rect">
            <a:avLst/>
          </a:prstGeom>
          <a:noFill/>
          <a:ln>
            <a:noFill/>
          </a:ln>
        </p:spPr>
      </p:pic>
      <p:sp>
        <p:nvSpPr>
          <p:cNvPr id="651" name="Google Shape;651;p42"/>
          <p:cNvSpPr/>
          <p:nvPr/>
        </p:nvSpPr>
        <p:spPr>
          <a:xfrm>
            <a:off x="4138137" y="1037875"/>
            <a:ext cx="1773300" cy="2643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p42"/>
          <p:cNvSpPr/>
          <p:nvPr/>
        </p:nvSpPr>
        <p:spPr>
          <a:xfrm>
            <a:off x="4133188" y="3099600"/>
            <a:ext cx="1854300" cy="672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p42"/>
          <p:cNvSpPr/>
          <p:nvPr/>
        </p:nvSpPr>
        <p:spPr>
          <a:xfrm>
            <a:off x="4200090" y="1814123"/>
            <a:ext cx="1773300" cy="10593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54" name="Google Shape;654;p42"/>
          <p:cNvPicPr preferRelativeResize="0"/>
          <p:nvPr/>
        </p:nvPicPr>
        <p:blipFill rotWithShape="1">
          <a:blip r:embed="rId5">
            <a:alphaModFix/>
          </a:blip>
          <a:srcRect l="2006" r="2006"/>
          <a:stretch/>
        </p:blipFill>
        <p:spPr>
          <a:xfrm>
            <a:off x="5995974" y="1020676"/>
            <a:ext cx="765025" cy="514197"/>
          </a:xfrm>
          <a:prstGeom prst="rect">
            <a:avLst/>
          </a:prstGeom>
          <a:noFill/>
          <a:ln>
            <a:noFill/>
          </a:ln>
        </p:spPr>
      </p:pic>
      <p:pic>
        <p:nvPicPr>
          <p:cNvPr id="655" name="Google Shape;655;p42"/>
          <p:cNvPicPr preferRelativeResize="0"/>
          <p:nvPr/>
        </p:nvPicPr>
        <p:blipFill>
          <a:blip r:embed="rId6">
            <a:alphaModFix/>
          </a:blip>
          <a:stretch>
            <a:fillRect/>
          </a:stretch>
        </p:blipFill>
        <p:spPr>
          <a:xfrm>
            <a:off x="5998047" y="1443230"/>
            <a:ext cx="765019" cy="113725"/>
          </a:xfrm>
          <a:prstGeom prst="rect">
            <a:avLst/>
          </a:prstGeom>
          <a:noFill/>
          <a:ln>
            <a:noFill/>
          </a:ln>
        </p:spPr>
      </p:pic>
      <p:pic>
        <p:nvPicPr>
          <p:cNvPr id="656" name="Google Shape;656;p42"/>
          <p:cNvPicPr preferRelativeResize="0"/>
          <p:nvPr/>
        </p:nvPicPr>
        <p:blipFill rotWithShape="1">
          <a:blip r:embed="rId7">
            <a:alphaModFix/>
          </a:blip>
          <a:srcRect/>
          <a:stretch/>
        </p:blipFill>
        <p:spPr>
          <a:xfrm>
            <a:off x="6706088" y="1012300"/>
            <a:ext cx="83035" cy="1137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43"/>
          <p:cNvSpPr/>
          <p:nvPr/>
        </p:nvSpPr>
        <p:spPr>
          <a:xfrm>
            <a:off x="0" y="0"/>
            <a:ext cx="9144000" cy="587700"/>
          </a:xfrm>
          <a:prstGeom prst="rect">
            <a:avLst/>
          </a:prstGeom>
          <a:solidFill>
            <a:srgbClr val="4FB39F"/>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662" name="Google Shape;662;p43"/>
          <p:cNvSpPr/>
          <p:nvPr/>
        </p:nvSpPr>
        <p:spPr>
          <a:xfrm>
            <a:off x="114300" y="5510"/>
            <a:ext cx="7920900" cy="587700"/>
          </a:xfrm>
          <a:prstGeom prst="roundRect">
            <a:avLst>
              <a:gd name="adj" fmla="val 0"/>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SzPts val="800"/>
              <a:buNone/>
            </a:pPr>
            <a:r>
              <a:rPr lang="en" sz="2100" b="1">
                <a:solidFill>
                  <a:schemeClr val="lt1"/>
                </a:solidFill>
                <a:latin typeface="Oswald"/>
                <a:ea typeface="Oswald"/>
                <a:cs typeface="Oswald"/>
                <a:sym typeface="Oswald"/>
              </a:rPr>
              <a:t>Leverage Contextual Signals To Power Dynamic Creatives</a:t>
            </a:r>
            <a:endParaRPr sz="2100" b="1">
              <a:solidFill>
                <a:schemeClr val="lt1"/>
              </a:solidFill>
              <a:latin typeface="Oswald"/>
              <a:ea typeface="Oswald"/>
              <a:cs typeface="Oswald"/>
              <a:sym typeface="Oswald"/>
            </a:endParaRPr>
          </a:p>
        </p:txBody>
      </p:sp>
      <p:sp>
        <p:nvSpPr>
          <p:cNvPr id="663" name="Google Shape;663;p43"/>
          <p:cNvSpPr/>
          <p:nvPr/>
        </p:nvSpPr>
        <p:spPr>
          <a:xfrm>
            <a:off x="6252025" y="4487550"/>
            <a:ext cx="2685000" cy="470700"/>
          </a:xfrm>
          <a:prstGeom prst="roundRect">
            <a:avLst>
              <a:gd name="adj" fmla="val 23072"/>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b="1">
                <a:solidFill>
                  <a:srgbClr val="00A57C"/>
                </a:solidFill>
                <a:latin typeface="Oswald"/>
                <a:ea typeface="Oswald"/>
                <a:cs typeface="Oswald"/>
                <a:sym typeface="Oswald"/>
              </a:rPr>
              <a:t>3D Parallax Ads</a:t>
            </a:r>
            <a:endParaRPr b="1">
              <a:solidFill>
                <a:srgbClr val="172035"/>
              </a:solidFill>
              <a:latin typeface="Oswald"/>
              <a:ea typeface="Oswald"/>
              <a:cs typeface="Oswald"/>
              <a:sym typeface="Oswald"/>
            </a:endParaRPr>
          </a:p>
          <a:p>
            <a:pPr marL="0" lvl="0" indent="0" algn="ctr" rtl="0">
              <a:spcBef>
                <a:spcPts val="0"/>
              </a:spcBef>
              <a:spcAft>
                <a:spcPts val="0"/>
              </a:spcAft>
              <a:buClr>
                <a:schemeClr val="dk1"/>
              </a:buClr>
              <a:buSzPts val="1100"/>
              <a:buFont typeface="Arial"/>
              <a:buNone/>
            </a:pPr>
            <a:endParaRPr b="1">
              <a:solidFill>
                <a:srgbClr val="172035"/>
              </a:solidFill>
              <a:latin typeface="Oswald"/>
              <a:ea typeface="Oswald"/>
              <a:cs typeface="Oswald"/>
              <a:sym typeface="Oswald"/>
            </a:endParaRPr>
          </a:p>
          <a:p>
            <a:pPr marL="0" lvl="0" indent="0" algn="ctr" rtl="0">
              <a:spcBef>
                <a:spcPts val="0"/>
              </a:spcBef>
              <a:spcAft>
                <a:spcPts val="0"/>
              </a:spcAft>
              <a:buNone/>
            </a:pPr>
            <a:endParaRPr b="1">
              <a:solidFill>
                <a:srgbClr val="172035"/>
              </a:solidFill>
              <a:latin typeface="Oswald"/>
              <a:ea typeface="Oswald"/>
              <a:cs typeface="Oswald"/>
              <a:sym typeface="Oswald"/>
            </a:endParaRPr>
          </a:p>
        </p:txBody>
      </p:sp>
      <p:grpSp>
        <p:nvGrpSpPr>
          <p:cNvPr id="664" name="Google Shape;664;p43"/>
          <p:cNvGrpSpPr/>
          <p:nvPr/>
        </p:nvGrpSpPr>
        <p:grpSpPr>
          <a:xfrm>
            <a:off x="6175824" y="1903593"/>
            <a:ext cx="2526278" cy="2264167"/>
            <a:chOff x="271242" y="563325"/>
            <a:chExt cx="3603307" cy="2432757"/>
          </a:xfrm>
        </p:grpSpPr>
        <p:pic>
          <p:nvPicPr>
            <p:cNvPr id="665" name="Google Shape;665;p43"/>
            <p:cNvPicPr preferRelativeResize="0"/>
            <p:nvPr/>
          </p:nvPicPr>
          <p:blipFill rotWithShape="1">
            <a:blip r:embed="rId3">
              <a:alphaModFix/>
            </a:blip>
            <a:srcRect l="13112" t="6793" r="11568" b="11938"/>
            <a:stretch/>
          </p:blipFill>
          <p:spPr>
            <a:xfrm>
              <a:off x="271242" y="563325"/>
              <a:ext cx="3603307" cy="2432757"/>
            </a:xfrm>
            <a:prstGeom prst="rect">
              <a:avLst/>
            </a:prstGeom>
            <a:noFill/>
            <a:ln>
              <a:noFill/>
            </a:ln>
            <a:effectLst>
              <a:outerShdw blurRad="57150" dist="19050" dir="5400000" algn="bl" rotWithShape="0">
                <a:srgbClr val="000000">
                  <a:alpha val="50000"/>
                </a:srgbClr>
              </a:outerShdw>
            </a:effectLst>
          </p:spPr>
        </p:pic>
        <p:sp>
          <p:nvSpPr>
            <p:cNvPr id="666" name="Google Shape;666;p43"/>
            <p:cNvSpPr txBox="1"/>
            <p:nvPr/>
          </p:nvSpPr>
          <p:spPr>
            <a:xfrm>
              <a:off x="2339387" y="1793297"/>
              <a:ext cx="750300" cy="314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endParaRPr sz="700" b="1" i="1">
                <a:solidFill>
                  <a:srgbClr val="000000"/>
                </a:solidFill>
              </a:endParaRPr>
            </a:p>
          </p:txBody>
        </p:sp>
        <p:grpSp>
          <p:nvGrpSpPr>
            <p:cNvPr id="667" name="Google Shape;667;p43"/>
            <p:cNvGrpSpPr/>
            <p:nvPr/>
          </p:nvGrpSpPr>
          <p:grpSpPr>
            <a:xfrm>
              <a:off x="397908" y="1684866"/>
              <a:ext cx="3350615" cy="1141047"/>
              <a:chOff x="2002125" y="2536975"/>
              <a:chExt cx="5441077" cy="1852950"/>
            </a:xfrm>
          </p:grpSpPr>
          <p:pic>
            <p:nvPicPr>
              <p:cNvPr id="668" name="Google Shape;668;p43"/>
              <p:cNvPicPr preferRelativeResize="0"/>
              <p:nvPr/>
            </p:nvPicPr>
            <p:blipFill rotWithShape="1">
              <a:blip r:embed="rId4">
                <a:alphaModFix/>
              </a:blip>
              <a:srcRect b="22684"/>
              <a:stretch/>
            </p:blipFill>
            <p:spPr>
              <a:xfrm>
                <a:off x="2002125" y="2536975"/>
                <a:ext cx="3633351" cy="1818850"/>
              </a:xfrm>
              <a:prstGeom prst="rect">
                <a:avLst/>
              </a:prstGeom>
              <a:noFill/>
              <a:ln>
                <a:noFill/>
              </a:ln>
              <a:effectLst>
                <a:outerShdw blurRad="57150" dist="19050" dir="5400000" algn="bl" rotWithShape="0">
                  <a:srgbClr val="000000">
                    <a:alpha val="50000"/>
                  </a:srgbClr>
                </a:outerShdw>
              </a:effectLst>
            </p:spPr>
          </p:pic>
          <p:pic>
            <p:nvPicPr>
              <p:cNvPr id="669" name="Google Shape;669;p43"/>
              <p:cNvPicPr preferRelativeResize="0"/>
              <p:nvPr/>
            </p:nvPicPr>
            <p:blipFill>
              <a:blip r:embed="rId5">
                <a:alphaModFix/>
              </a:blip>
              <a:stretch>
                <a:fillRect/>
              </a:stretch>
            </p:blipFill>
            <p:spPr>
              <a:xfrm>
                <a:off x="5635477" y="2536975"/>
                <a:ext cx="1807725" cy="668400"/>
              </a:xfrm>
              <a:prstGeom prst="rect">
                <a:avLst/>
              </a:prstGeom>
              <a:noFill/>
              <a:ln>
                <a:noFill/>
              </a:ln>
              <a:effectLst>
                <a:outerShdw blurRad="57150" dist="19050" dir="5400000" algn="bl" rotWithShape="0">
                  <a:srgbClr val="000000">
                    <a:alpha val="50000"/>
                  </a:srgbClr>
                </a:outerShdw>
              </a:effectLst>
            </p:spPr>
          </p:pic>
          <p:pic>
            <p:nvPicPr>
              <p:cNvPr id="670" name="Google Shape;670;p43"/>
              <p:cNvPicPr preferRelativeResize="0"/>
              <p:nvPr/>
            </p:nvPicPr>
            <p:blipFill>
              <a:blip r:embed="rId5">
                <a:alphaModFix/>
              </a:blip>
              <a:stretch>
                <a:fillRect/>
              </a:stretch>
            </p:blipFill>
            <p:spPr>
              <a:xfrm>
                <a:off x="5635477" y="3263350"/>
                <a:ext cx="1807725" cy="668400"/>
              </a:xfrm>
              <a:prstGeom prst="rect">
                <a:avLst/>
              </a:prstGeom>
              <a:noFill/>
              <a:ln>
                <a:noFill/>
              </a:ln>
              <a:effectLst>
                <a:outerShdw blurRad="57150" dist="19050" dir="5400000" algn="bl" rotWithShape="0">
                  <a:srgbClr val="000000">
                    <a:alpha val="50000"/>
                  </a:srgbClr>
                </a:outerShdw>
              </a:effectLst>
            </p:spPr>
          </p:pic>
          <p:pic>
            <p:nvPicPr>
              <p:cNvPr id="671" name="Google Shape;671;p43"/>
              <p:cNvPicPr preferRelativeResize="0"/>
              <p:nvPr/>
            </p:nvPicPr>
            <p:blipFill rotWithShape="1">
              <a:blip r:embed="rId5">
                <a:alphaModFix/>
              </a:blip>
              <a:srcRect b="40126"/>
              <a:stretch/>
            </p:blipFill>
            <p:spPr>
              <a:xfrm>
                <a:off x="5635477" y="3989725"/>
                <a:ext cx="1807725" cy="400200"/>
              </a:xfrm>
              <a:prstGeom prst="rect">
                <a:avLst/>
              </a:prstGeom>
              <a:noFill/>
              <a:ln>
                <a:noFill/>
              </a:ln>
              <a:effectLst>
                <a:outerShdw blurRad="57150" dist="19050" dir="5400000" algn="bl" rotWithShape="0">
                  <a:srgbClr val="000000">
                    <a:alpha val="50000"/>
                  </a:srgbClr>
                </a:outerShdw>
              </a:effectLst>
            </p:spPr>
          </p:pic>
        </p:grpSp>
      </p:grpSp>
      <p:pic>
        <p:nvPicPr>
          <p:cNvPr id="672" name="Google Shape;672;p43"/>
          <p:cNvPicPr preferRelativeResize="0"/>
          <p:nvPr/>
        </p:nvPicPr>
        <p:blipFill rotWithShape="1">
          <a:blip r:embed="rId6">
            <a:alphaModFix/>
          </a:blip>
          <a:srcRect l="19141" t="20470" r="20149"/>
          <a:stretch/>
        </p:blipFill>
        <p:spPr>
          <a:xfrm>
            <a:off x="6251525" y="2102838"/>
            <a:ext cx="2374880" cy="1383800"/>
          </a:xfrm>
          <a:prstGeom prst="rect">
            <a:avLst/>
          </a:prstGeom>
          <a:noFill/>
          <a:ln>
            <a:noFill/>
          </a:ln>
          <a:effectLst>
            <a:outerShdw blurRad="57150" dist="19050" dir="5400000" algn="bl" rotWithShape="0">
              <a:srgbClr val="000000">
                <a:alpha val="50000"/>
              </a:srgbClr>
            </a:outerShdw>
          </a:effectLst>
        </p:spPr>
      </p:pic>
      <p:grpSp>
        <p:nvGrpSpPr>
          <p:cNvPr id="673" name="Google Shape;673;p43"/>
          <p:cNvGrpSpPr/>
          <p:nvPr/>
        </p:nvGrpSpPr>
        <p:grpSpPr>
          <a:xfrm>
            <a:off x="267849" y="1887993"/>
            <a:ext cx="2526278" cy="2264167"/>
            <a:chOff x="271242" y="563325"/>
            <a:chExt cx="3603307" cy="2432757"/>
          </a:xfrm>
        </p:grpSpPr>
        <p:pic>
          <p:nvPicPr>
            <p:cNvPr id="674" name="Google Shape;674;p43"/>
            <p:cNvPicPr preferRelativeResize="0"/>
            <p:nvPr/>
          </p:nvPicPr>
          <p:blipFill rotWithShape="1">
            <a:blip r:embed="rId3">
              <a:alphaModFix/>
            </a:blip>
            <a:srcRect l="13112" t="6793" r="11568" b="11938"/>
            <a:stretch/>
          </p:blipFill>
          <p:spPr>
            <a:xfrm>
              <a:off x="271242" y="563325"/>
              <a:ext cx="3603307" cy="2432757"/>
            </a:xfrm>
            <a:prstGeom prst="rect">
              <a:avLst/>
            </a:prstGeom>
            <a:noFill/>
            <a:ln>
              <a:noFill/>
            </a:ln>
            <a:effectLst>
              <a:outerShdw blurRad="57150" dist="19050" dir="5400000" algn="bl" rotWithShape="0">
                <a:srgbClr val="000000">
                  <a:alpha val="50000"/>
                </a:srgbClr>
              </a:outerShdw>
            </a:effectLst>
          </p:spPr>
        </p:pic>
        <p:sp>
          <p:nvSpPr>
            <p:cNvPr id="675" name="Google Shape;675;p43"/>
            <p:cNvSpPr txBox="1"/>
            <p:nvPr/>
          </p:nvSpPr>
          <p:spPr>
            <a:xfrm>
              <a:off x="2339387" y="1793297"/>
              <a:ext cx="750300" cy="314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endParaRPr sz="700" b="1" i="1">
                <a:solidFill>
                  <a:srgbClr val="000000"/>
                </a:solidFill>
              </a:endParaRPr>
            </a:p>
          </p:txBody>
        </p:sp>
        <p:grpSp>
          <p:nvGrpSpPr>
            <p:cNvPr id="676" name="Google Shape;676;p43"/>
            <p:cNvGrpSpPr/>
            <p:nvPr/>
          </p:nvGrpSpPr>
          <p:grpSpPr>
            <a:xfrm>
              <a:off x="397908" y="1684866"/>
              <a:ext cx="3350615" cy="1141047"/>
              <a:chOff x="2002125" y="2536975"/>
              <a:chExt cx="5441077" cy="1852950"/>
            </a:xfrm>
          </p:grpSpPr>
          <p:pic>
            <p:nvPicPr>
              <p:cNvPr id="677" name="Google Shape;677;p43"/>
              <p:cNvPicPr preferRelativeResize="0"/>
              <p:nvPr/>
            </p:nvPicPr>
            <p:blipFill rotWithShape="1">
              <a:blip r:embed="rId4">
                <a:alphaModFix/>
              </a:blip>
              <a:srcRect b="22684"/>
              <a:stretch/>
            </p:blipFill>
            <p:spPr>
              <a:xfrm>
                <a:off x="2002125" y="2536975"/>
                <a:ext cx="3633351" cy="1818850"/>
              </a:xfrm>
              <a:prstGeom prst="rect">
                <a:avLst/>
              </a:prstGeom>
              <a:noFill/>
              <a:ln>
                <a:noFill/>
              </a:ln>
              <a:effectLst>
                <a:outerShdw blurRad="57150" dist="19050" dir="5400000" algn="bl" rotWithShape="0">
                  <a:srgbClr val="000000">
                    <a:alpha val="50000"/>
                  </a:srgbClr>
                </a:outerShdw>
              </a:effectLst>
            </p:spPr>
          </p:pic>
          <p:pic>
            <p:nvPicPr>
              <p:cNvPr id="678" name="Google Shape;678;p43"/>
              <p:cNvPicPr preferRelativeResize="0"/>
              <p:nvPr/>
            </p:nvPicPr>
            <p:blipFill>
              <a:blip r:embed="rId5">
                <a:alphaModFix/>
              </a:blip>
              <a:stretch>
                <a:fillRect/>
              </a:stretch>
            </p:blipFill>
            <p:spPr>
              <a:xfrm>
                <a:off x="5635477" y="2536975"/>
                <a:ext cx="1807725" cy="668400"/>
              </a:xfrm>
              <a:prstGeom prst="rect">
                <a:avLst/>
              </a:prstGeom>
              <a:noFill/>
              <a:ln>
                <a:noFill/>
              </a:ln>
              <a:effectLst>
                <a:outerShdw blurRad="57150" dist="19050" dir="5400000" algn="bl" rotWithShape="0">
                  <a:srgbClr val="000000">
                    <a:alpha val="50000"/>
                  </a:srgbClr>
                </a:outerShdw>
              </a:effectLst>
            </p:spPr>
          </p:pic>
          <p:pic>
            <p:nvPicPr>
              <p:cNvPr id="679" name="Google Shape;679;p43"/>
              <p:cNvPicPr preferRelativeResize="0"/>
              <p:nvPr/>
            </p:nvPicPr>
            <p:blipFill>
              <a:blip r:embed="rId5">
                <a:alphaModFix/>
              </a:blip>
              <a:stretch>
                <a:fillRect/>
              </a:stretch>
            </p:blipFill>
            <p:spPr>
              <a:xfrm>
                <a:off x="5635477" y="3263350"/>
                <a:ext cx="1807725" cy="668400"/>
              </a:xfrm>
              <a:prstGeom prst="rect">
                <a:avLst/>
              </a:prstGeom>
              <a:noFill/>
              <a:ln>
                <a:noFill/>
              </a:ln>
              <a:effectLst>
                <a:outerShdw blurRad="57150" dist="19050" dir="5400000" algn="bl" rotWithShape="0">
                  <a:srgbClr val="000000">
                    <a:alpha val="50000"/>
                  </a:srgbClr>
                </a:outerShdw>
              </a:effectLst>
            </p:spPr>
          </p:pic>
          <p:pic>
            <p:nvPicPr>
              <p:cNvPr id="680" name="Google Shape;680;p43"/>
              <p:cNvPicPr preferRelativeResize="0"/>
              <p:nvPr/>
            </p:nvPicPr>
            <p:blipFill rotWithShape="1">
              <a:blip r:embed="rId5">
                <a:alphaModFix/>
              </a:blip>
              <a:srcRect b="40126"/>
              <a:stretch/>
            </p:blipFill>
            <p:spPr>
              <a:xfrm>
                <a:off x="5635477" y="3989725"/>
                <a:ext cx="1807725" cy="400200"/>
              </a:xfrm>
              <a:prstGeom prst="rect">
                <a:avLst/>
              </a:prstGeom>
              <a:noFill/>
              <a:ln>
                <a:noFill/>
              </a:ln>
              <a:effectLst>
                <a:outerShdw blurRad="57150" dist="19050" dir="5400000" algn="bl" rotWithShape="0">
                  <a:srgbClr val="000000">
                    <a:alpha val="50000"/>
                  </a:srgbClr>
                </a:outerShdw>
              </a:effectLst>
            </p:spPr>
          </p:pic>
        </p:grpSp>
      </p:grpSp>
      <p:pic>
        <p:nvPicPr>
          <p:cNvPr id="681" name="Google Shape;681;p43"/>
          <p:cNvPicPr preferRelativeResize="0"/>
          <p:nvPr/>
        </p:nvPicPr>
        <p:blipFill rotWithShape="1">
          <a:blip r:embed="rId7">
            <a:alphaModFix/>
          </a:blip>
          <a:srcRect l="19782" r="22742"/>
          <a:stretch/>
        </p:blipFill>
        <p:spPr>
          <a:xfrm>
            <a:off x="343550" y="2053425"/>
            <a:ext cx="2374877" cy="1933299"/>
          </a:xfrm>
          <a:prstGeom prst="rect">
            <a:avLst/>
          </a:prstGeom>
          <a:noFill/>
          <a:ln>
            <a:noFill/>
          </a:ln>
        </p:spPr>
      </p:pic>
      <p:sp>
        <p:nvSpPr>
          <p:cNvPr id="682" name="Google Shape;682;p43"/>
          <p:cNvSpPr txBox="1"/>
          <p:nvPr/>
        </p:nvSpPr>
        <p:spPr>
          <a:xfrm>
            <a:off x="267850" y="4311375"/>
            <a:ext cx="25776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rgbClr val="00A57C"/>
                </a:solidFill>
                <a:latin typeface="Oswald"/>
                <a:ea typeface="Oswald"/>
                <a:cs typeface="Oswald"/>
                <a:sym typeface="Oswald"/>
              </a:rPr>
              <a:t>Social Display Creative Ad</a:t>
            </a:r>
            <a:endParaRPr b="1">
              <a:solidFill>
                <a:srgbClr val="00A57C"/>
              </a:solidFill>
              <a:latin typeface="Oswald"/>
              <a:ea typeface="Oswald"/>
              <a:cs typeface="Oswald"/>
              <a:sym typeface="Oswald"/>
            </a:endParaRPr>
          </a:p>
        </p:txBody>
      </p:sp>
      <p:grpSp>
        <p:nvGrpSpPr>
          <p:cNvPr id="683" name="Google Shape;683;p43"/>
          <p:cNvGrpSpPr/>
          <p:nvPr/>
        </p:nvGrpSpPr>
        <p:grpSpPr>
          <a:xfrm>
            <a:off x="3356424" y="1903593"/>
            <a:ext cx="2526278" cy="2264167"/>
            <a:chOff x="271242" y="399577"/>
            <a:chExt cx="3603307" cy="2432757"/>
          </a:xfrm>
        </p:grpSpPr>
        <p:pic>
          <p:nvPicPr>
            <p:cNvPr id="684" name="Google Shape;684;p43"/>
            <p:cNvPicPr preferRelativeResize="0"/>
            <p:nvPr/>
          </p:nvPicPr>
          <p:blipFill rotWithShape="1">
            <a:blip r:embed="rId3">
              <a:alphaModFix/>
            </a:blip>
            <a:srcRect l="13112" t="6793" r="11568" b="11938"/>
            <a:stretch/>
          </p:blipFill>
          <p:spPr>
            <a:xfrm>
              <a:off x="271242" y="399577"/>
              <a:ext cx="3603307" cy="2432757"/>
            </a:xfrm>
            <a:prstGeom prst="rect">
              <a:avLst/>
            </a:prstGeom>
            <a:noFill/>
            <a:ln>
              <a:noFill/>
            </a:ln>
            <a:effectLst>
              <a:outerShdw blurRad="57150" dist="19050" dir="5400000" algn="bl" rotWithShape="0">
                <a:srgbClr val="000000">
                  <a:alpha val="50000"/>
                </a:srgbClr>
              </a:outerShdw>
            </a:effectLst>
          </p:spPr>
        </p:pic>
        <p:sp>
          <p:nvSpPr>
            <p:cNvPr id="685" name="Google Shape;685;p43"/>
            <p:cNvSpPr txBox="1"/>
            <p:nvPr/>
          </p:nvSpPr>
          <p:spPr>
            <a:xfrm>
              <a:off x="2339387" y="1793297"/>
              <a:ext cx="750300" cy="314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endParaRPr sz="700" b="1" i="1">
                <a:solidFill>
                  <a:srgbClr val="000000"/>
                </a:solidFill>
              </a:endParaRPr>
            </a:p>
          </p:txBody>
        </p:sp>
      </p:grpSp>
      <p:pic>
        <p:nvPicPr>
          <p:cNvPr id="686" name="Google Shape;686;p43"/>
          <p:cNvPicPr preferRelativeResize="0"/>
          <p:nvPr/>
        </p:nvPicPr>
        <p:blipFill rotWithShape="1">
          <a:blip r:embed="rId8">
            <a:alphaModFix/>
          </a:blip>
          <a:srcRect l="19621" t="19756" r="20630"/>
          <a:stretch/>
        </p:blipFill>
        <p:spPr>
          <a:xfrm>
            <a:off x="3436625" y="2085625"/>
            <a:ext cx="2374874" cy="1933301"/>
          </a:xfrm>
          <a:prstGeom prst="rect">
            <a:avLst/>
          </a:prstGeom>
          <a:noFill/>
          <a:ln>
            <a:noFill/>
          </a:ln>
        </p:spPr>
      </p:pic>
      <p:sp>
        <p:nvSpPr>
          <p:cNvPr id="687" name="Google Shape;687;p43"/>
          <p:cNvSpPr txBox="1"/>
          <p:nvPr/>
        </p:nvSpPr>
        <p:spPr>
          <a:xfrm>
            <a:off x="3436625" y="4348650"/>
            <a:ext cx="2472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b="1">
                <a:solidFill>
                  <a:srgbClr val="00A57C"/>
                </a:solidFill>
                <a:latin typeface="Oswald"/>
                <a:ea typeface="Oswald"/>
                <a:cs typeface="Oswald"/>
                <a:sym typeface="Oswald"/>
              </a:rPr>
              <a:t>Carousel Dynamic Product Ads</a:t>
            </a:r>
            <a:endParaRPr sz="2100" b="1">
              <a:solidFill>
                <a:srgbClr val="00A57C"/>
              </a:solidFill>
              <a:latin typeface="Oswald"/>
              <a:ea typeface="Oswald"/>
              <a:cs typeface="Oswald"/>
              <a:sym typeface="Oswald"/>
            </a:endParaRPr>
          </a:p>
          <a:p>
            <a:pPr marL="0" lvl="0" indent="0" algn="ctr" rtl="0">
              <a:spcBef>
                <a:spcPts val="0"/>
              </a:spcBef>
              <a:spcAft>
                <a:spcPts val="0"/>
              </a:spcAft>
              <a:buNone/>
            </a:pPr>
            <a:endParaRPr b="1">
              <a:solidFill>
                <a:schemeClr val="dk1"/>
              </a:solidFill>
              <a:latin typeface="Oswald"/>
              <a:ea typeface="Oswald"/>
              <a:cs typeface="Oswald"/>
              <a:sym typeface="Oswald"/>
            </a:endParaRPr>
          </a:p>
        </p:txBody>
      </p:sp>
      <p:sp>
        <p:nvSpPr>
          <p:cNvPr id="688" name="Google Shape;688;p43"/>
          <p:cNvSpPr txBox="1"/>
          <p:nvPr/>
        </p:nvSpPr>
        <p:spPr>
          <a:xfrm>
            <a:off x="267850" y="769150"/>
            <a:ext cx="8434200" cy="1508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100">
                <a:solidFill>
                  <a:schemeClr val="dk1"/>
                </a:solidFill>
                <a:latin typeface="Calibri"/>
                <a:ea typeface="Calibri"/>
                <a:cs typeface="Calibri"/>
                <a:sym typeface="Calibri"/>
              </a:rPr>
              <a:t>Mirrors generates content-rich and visually captivating dynamic creative ads. With a robust series of creative assets to rotate and optimize, your campaigns can achieve</a:t>
            </a:r>
            <a:r>
              <a:rPr lang="en" sz="1100" b="1">
                <a:solidFill>
                  <a:schemeClr val="dk1"/>
                </a:solidFill>
                <a:latin typeface="Calibri"/>
                <a:ea typeface="Calibri"/>
                <a:cs typeface="Calibri"/>
                <a:sym typeface="Calibri"/>
              </a:rPr>
              <a:t> speed and scale for higher performance.</a:t>
            </a:r>
            <a:endParaRPr sz="1100" b="1">
              <a:solidFill>
                <a:schemeClr val="dk1"/>
              </a:solidFill>
              <a:latin typeface="Calibri"/>
              <a:ea typeface="Calibri"/>
              <a:cs typeface="Calibri"/>
              <a:sym typeface="Calibri"/>
            </a:endParaRPr>
          </a:p>
          <a:p>
            <a:pPr marL="0" lvl="0" indent="0" algn="l" rtl="0">
              <a:spcBef>
                <a:spcPts val="0"/>
              </a:spcBef>
              <a:spcAft>
                <a:spcPts val="0"/>
              </a:spcAft>
              <a:buNone/>
            </a:pPr>
            <a:r>
              <a:rPr lang="en" sz="1100">
                <a:solidFill>
                  <a:schemeClr val="dk1"/>
                </a:solidFill>
                <a:latin typeface="Calibri"/>
                <a:ea typeface="Calibri"/>
                <a:cs typeface="Calibri"/>
                <a:sym typeface="Calibri"/>
              </a:rPr>
              <a:t>Mirrors Creative Management Process is an effective dynamic advertising solution that enables the cost-efficient development of rich media ads by using 45+ ad templates.</a:t>
            </a:r>
            <a:endParaRPr sz="1300">
              <a:solidFill>
                <a:schemeClr val="dk1"/>
              </a:solidFill>
              <a:latin typeface="Calibri"/>
              <a:ea typeface="Calibri"/>
              <a:cs typeface="Calibri"/>
              <a:sym typeface="Calibri"/>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44"/>
          <p:cNvSpPr/>
          <p:nvPr/>
        </p:nvSpPr>
        <p:spPr>
          <a:xfrm>
            <a:off x="0" y="3192025"/>
            <a:ext cx="9144000" cy="1951500"/>
          </a:xfrm>
          <a:prstGeom prst="rect">
            <a:avLst/>
          </a:prstGeom>
          <a:solidFill>
            <a:srgbClr val="4FB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44"/>
          <p:cNvSpPr/>
          <p:nvPr/>
        </p:nvSpPr>
        <p:spPr>
          <a:xfrm>
            <a:off x="0" y="5073800"/>
            <a:ext cx="9144000" cy="69600"/>
          </a:xfrm>
          <a:prstGeom prst="rect">
            <a:avLst/>
          </a:prstGeom>
          <a:solidFill>
            <a:srgbClr val="162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95" name="Google Shape;695;p44"/>
          <p:cNvPicPr preferRelativeResize="0"/>
          <p:nvPr/>
        </p:nvPicPr>
        <p:blipFill>
          <a:blip r:embed="rId3">
            <a:alphaModFix/>
          </a:blip>
          <a:stretch>
            <a:fillRect/>
          </a:stretch>
        </p:blipFill>
        <p:spPr>
          <a:xfrm>
            <a:off x="3194876" y="1381500"/>
            <a:ext cx="2737900" cy="1346226"/>
          </a:xfrm>
          <a:prstGeom prst="rect">
            <a:avLst/>
          </a:prstGeom>
          <a:noFill/>
          <a:ln>
            <a:noFill/>
          </a:ln>
        </p:spPr>
      </p:pic>
      <p:sp>
        <p:nvSpPr>
          <p:cNvPr id="696" name="Google Shape;696;p44"/>
          <p:cNvSpPr/>
          <p:nvPr/>
        </p:nvSpPr>
        <p:spPr>
          <a:xfrm>
            <a:off x="7160" y="17525"/>
            <a:ext cx="2080200" cy="3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697" name="Google Shape;697;p44"/>
          <p:cNvSpPr/>
          <p:nvPr/>
        </p:nvSpPr>
        <p:spPr>
          <a:xfrm>
            <a:off x="7160" y="-16995"/>
            <a:ext cx="2080200" cy="3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698" name="Google Shape;698;p44"/>
          <p:cNvSpPr/>
          <p:nvPr/>
        </p:nvSpPr>
        <p:spPr>
          <a:xfrm flipH="1">
            <a:off x="7093760" y="169925"/>
            <a:ext cx="2080200" cy="3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699" name="Google Shape;699;p44"/>
          <p:cNvSpPr/>
          <p:nvPr/>
        </p:nvSpPr>
        <p:spPr>
          <a:xfrm flipH="1">
            <a:off x="7093760" y="-28502"/>
            <a:ext cx="2080200" cy="3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400"/>
          </a:p>
        </p:txBody>
      </p:sp>
      <p:sp>
        <p:nvSpPr>
          <p:cNvPr id="700" name="Google Shape;700;p44"/>
          <p:cNvSpPr txBox="1"/>
          <p:nvPr/>
        </p:nvSpPr>
        <p:spPr>
          <a:xfrm>
            <a:off x="2960100" y="3687250"/>
            <a:ext cx="3223800" cy="723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3500">
                <a:solidFill>
                  <a:srgbClr val="FFFFFF"/>
                </a:solidFill>
                <a:latin typeface="Oswald SemiBold"/>
                <a:ea typeface="Oswald SemiBold"/>
                <a:cs typeface="Oswald SemiBold"/>
                <a:sym typeface="Oswald SemiBold"/>
              </a:rPr>
              <a:t>Meta - Facebook</a:t>
            </a:r>
            <a:endParaRPr sz="3700">
              <a:solidFill>
                <a:srgbClr val="FFFFFF"/>
              </a:solidFill>
              <a:latin typeface="Oswald SemiBold"/>
              <a:ea typeface="Oswald SemiBold"/>
              <a:cs typeface="Oswald SemiBold"/>
              <a:sym typeface="Oswald SemiBo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05" name="Google Shape;705;p45"/>
          <p:cNvSpPr/>
          <p:nvPr/>
        </p:nvSpPr>
        <p:spPr>
          <a:xfrm>
            <a:off x="0" y="0"/>
            <a:ext cx="9144000" cy="495300"/>
          </a:xfrm>
          <a:prstGeom prst="rect">
            <a:avLst/>
          </a:prstGeom>
          <a:solidFill>
            <a:srgbClr val="4FB39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6" name="Google Shape;706;p45"/>
          <p:cNvSpPr/>
          <p:nvPr/>
        </p:nvSpPr>
        <p:spPr>
          <a:xfrm>
            <a:off x="0" y="-750"/>
            <a:ext cx="6254100" cy="4953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67CBB7"/>
              </a:solidFill>
              <a:latin typeface="Arial"/>
              <a:ea typeface="Arial"/>
              <a:cs typeface="Arial"/>
              <a:sym typeface="Arial"/>
            </a:endParaRPr>
          </a:p>
        </p:txBody>
      </p:sp>
      <p:sp>
        <p:nvSpPr>
          <p:cNvPr id="707" name="Google Shape;707;p45"/>
          <p:cNvSpPr txBox="1"/>
          <p:nvPr/>
        </p:nvSpPr>
        <p:spPr>
          <a:xfrm>
            <a:off x="96675" y="49826"/>
            <a:ext cx="5590800" cy="532500"/>
          </a:xfrm>
          <a:prstGeom prst="rect">
            <a:avLst/>
          </a:prstGeom>
          <a:noFill/>
          <a:ln>
            <a:noFill/>
          </a:ln>
        </p:spPr>
        <p:txBody>
          <a:bodyPr spcFirstLastPara="1" wrap="square" lIns="91425" tIns="91425" rIns="91425" bIns="91425" anchor="t" anchorCtr="0">
            <a:noAutofit/>
          </a:bodyPr>
          <a:lstStyle/>
          <a:p>
            <a:pPr marL="0" marR="0" lvl="0" indent="0" algn="l" rtl="0">
              <a:lnSpc>
                <a:spcPct val="80000"/>
              </a:lnSpc>
              <a:spcBef>
                <a:spcPts val="0"/>
              </a:spcBef>
              <a:spcAft>
                <a:spcPts val="0"/>
              </a:spcAft>
              <a:buClr>
                <a:srgbClr val="000000"/>
              </a:buClr>
              <a:buSzPts val="1100"/>
              <a:buFont typeface="Arial"/>
              <a:buNone/>
            </a:pPr>
            <a:r>
              <a:rPr lang="en" sz="2400" b="0" i="0" u="none" strike="noStrike" cap="none">
                <a:solidFill>
                  <a:schemeClr val="lt1"/>
                </a:solidFill>
                <a:latin typeface="Oswald SemiBold"/>
                <a:ea typeface="Oswald SemiBold"/>
                <a:cs typeface="Oswald SemiBold"/>
                <a:sym typeface="Oswald SemiBold"/>
              </a:rPr>
              <a:t>How MIRRORS works with Meta</a:t>
            </a:r>
            <a:endParaRPr sz="2400" b="0" i="0" u="none" strike="noStrike" cap="none">
              <a:solidFill>
                <a:schemeClr val="lt1"/>
              </a:solidFill>
              <a:latin typeface="Oswald SemiBold"/>
              <a:ea typeface="Oswald SemiBold"/>
              <a:cs typeface="Oswald SemiBold"/>
              <a:sym typeface="Oswald SemiBold"/>
            </a:endParaRPr>
          </a:p>
        </p:txBody>
      </p:sp>
      <p:sp>
        <p:nvSpPr>
          <p:cNvPr id="708" name="Google Shape;708;p45"/>
          <p:cNvSpPr txBox="1"/>
          <p:nvPr/>
        </p:nvSpPr>
        <p:spPr>
          <a:xfrm>
            <a:off x="3132625" y="1016000"/>
            <a:ext cx="2315400" cy="2538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600" b="0" i="0" u="none" strike="noStrike" cap="none">
                <a:solidFill>
                  <a:schemeClr val="dk1"/>
                </a:solidFill>
                <a:latin typeface="Calibri"/>
                <a:ea typeface="Calibri"/>
                <a:cs typeface="Calibri"/>
                <a:sym typeface="Calibri"/>
              </a:rPr>
              <a:t>Relevant brand safe page is been selected and processed to derive contextual signals, interest, etc using AI &amp; ML, NLP models</a:t>
            </a:r>
            <a:endParaRPr sz="600" b="0" i="0" u="none" strike="noStrike" cap="none">
              <a:solidFill>
                <a:schemeClr val="dk1"/>
              </a:solidFill>
              <a:latin typeface="Calibri"/>
              <a:ea typeface="Calibri"/>
              <a:cs typeface="Calibri"/>
              <a:sym typeface="Calibri"/>
            </a:endParaRPr>
          </a:p>
        </p:txBody>
      </p:sp>
      <p:sp>
        <p:nvSpPr>
          <p:cNvPr id="709" name="Google Shape;709;p45"/>
          <p:cNvSpPr txBox="1"/>
          <p:nvPr/>
        </p:nvSpPr>
        <p:spPr>
          <a:xfrm>
            <a:off x="6894993" y="703242"/>
            <a:ext cx="1810500" cy="6234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chemeClr val="dk1"/>
                </a:solidFill>
                <a:latin typeface="Calibri"/>
                <a:ea typeface="Calibri"/>
                <a:cs typeface="Calibri"/>
                <a:sym typeface="Calibri"/>
              </a:rPr>
              <a:t> Relevant, in-moment, real-time, ad served for higher performance </a:t>
            </a:r>
            <a:endParaRPr sz="1200" b="1" i="0" u="none" strike="noStrike" cap="none">
              <a:solidFill>
                <a:schemeClr val="dk1"/>
              </a:solidFill>
              <a:latin typeface="Calibri"/>
              <a:ea typeface="Calibri"/>
              <a:cs typeface="Calibri"/>
              <a:sym typeface="Calibri"/>
            </a:endParaRPr>
          </a:p>
        </p:txBody>
      </p:sp>
      <p:pic>
        <p:nvPicPr>
          <p:cNvPr id="710" name="Google Shape;710;p45"/>
          <p:cNvPicPr preferRelativeResize="0"/>
          <p:nvPr/>
        </p:nvPicPr>
        <p:blipFill rotWithShape="1">
          <a:blip r:embed="rId3">
            <a:alphaModFix/>
          </a:blip>
          <a:srcRect/>
          <a:stretch/>
        </p:blipFill>
        <p:spPr>
          <a:xfrm>
            <a:off x="-26532" y="1174552"/>
            <a:ext cx="3357497" cy="3911649"/>
          </a:xfrm>
          <a:prstGeom prst="rect">
            <a:avLst/>
          </a:prstGeom>
          <a:noFill/>
          <a:ln>
            <a:noFill/>
          </a:ln>
        </p:spPr>
      </p:pic>
      <p:pic>
        <p:nvPicPr>
          <p:cNvPr id="711" name="Google Shape;711;p45"/>
          <p:cNvPicPr preferRelativeResize="0"/>
          <p:nvPr/>
        </p:nvPicPr>
        <p:blipFill rotWithShape="1">
          <a:blip r:embed="rId3">
            <a:alphaModFix/>
          </a:blip>
          <a:srcRect/>
          <a:stretch/>
        </p:blipFill>
        <p:spPr>
          <a:xfrm>
            <a:off x="2537100" y="1206282"/>
            <a:ext cx="3357497" cy="3911649"/>
          </a:xfrm>
          <a:prstGeom prst="rect">
            <a:avLst/>
          </a:prstGeom>
          <a:noFill/>
          <a:ln>
            <a:noFill/>
          </a:ln>
        </p:spPr>
      </p:pic>
      <p:pic>
        <p:nvPicPr>
          <p:cNvPr id="712" name="Google Shape;712;p45"/>
          <p:cNvPicPr preferRelativeResize="0"/>
          <p:nvPr/>
        </p:nvPicPr>
        <p:blipFill rotWithShape="1">
          <a:blip r:embed="rId4">
            <a:alphaModFix/>
          </a:blip>
          <a:srcRect t="5547" b="5547"/>
          <a:stretch/>
        </p:blipFill>
        <p:spPr>
          <a:xfrm>
            <a:off x="3464700" y="1709875"/>
            <a:ext cx="1551426" cy="2924076"/>
          </a:xfrm>
          <a:prstGeom prst="rect">
            <a:avLst/>
          </a:prstGeom>
          <a:noFill/>
          <a:ln>
            <a:noFill/>
          </a:ln>
        </p:spPr>
      </p:pic>
      <p:sp>
        <p:nvSpPr>
          <p:cNvPr id="713" name="Google Shape;713;p45"/>
          <p:cNvSpPr/>
          <p:nvPr/>
        </p:nvSpPr>
        <p:spPr>
          <a:xfrm rot="10800000" flipH="1">
            <a:off x="3601509" y="2116916"/>
            <a:ext cx="499200" cy="194700"/>
          </a:xfrm>
          <a:prstGeom prst="rect">
            <a:avLst/>
          </a:prstGeom>
          <a:noFill/>
          <a:ln w="28575" cap="flat" cmpd="sng">
            <a:solidFill>
              <a:srgbClr val="FF0000"/>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4" name="Google Shape;714;p45"/>
          <p:cNvSpPr/>
          <p:nvPr/>
        </p:nvSpPr>
        <p:spPr>
          <a:xfrm>
            <a:off x="2828963" y="2428389"/>
            <a:ext cx="234900" cy="442500"/>
          </a:xfrm>
          <a:prstGeom prst="chevron">
            <a:avLst>
              <a:gd name="adj" fmla="val 50000"/>
            </a:avLst>
          </a:prstGeom>
          <a:solidFill>
            <a:schemeClr val="accent5"/>
          </a:solidFill>
          <a:ln w="25400" cap="flat" cmpd="sng">
            <a:solidFill>
              <a:srgbClr val="3B897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715" name="Google Shape;715;p45"/>
          <p:cNvSpPr/>
          <p:nvPr/>
        </p:nvSpPr>
        <p:spPr>
          <a:xfrm>
            <a:off x="5640440" y="2394181"/>
            <a:ext cx="234900" cy="442500"/>
          </a:xfrm>
          <a:prstGeom prst="chevron">
            <a:avLst>
              <a:gd name="adj" fmla="val 50000"/>
            </a:avLst>
          </a:prstGeom>
          <a:solidFill>
            <a:schemeClr val="accent5"/>
          </a:solidFill>
          <a:ln w="25400" cap="flat" cmpd="sng">
            <a:solidFill>
              <a:srgbClr val="3B897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716" name="Google Shape;716;p45"/>
          <p:cNvPicPr preferRelativeResize="0"/>
          <p:nvPr/>
        </p:nvPicPr>
        <p:blipFill rotWithShape="1">
          <a:blip r:embed="rId4">
            <a:alphaModFix/>
          </a:blip>
          <a:srcRect t="5547" b="5547"/>
          <a:stretch/>
        </p:blipFill>
        <p:spPr>
          <a:xfrm>
            <a:off x="873900" y="1709875"/>
            <a:ext cx="1551426" cy="2924076"/>
          </a:xfrm>
          <a:prstGeom prst="rect">
            <a:avLst/>
          </a:prstGeom>
          <a:noFill/>
          <a:ln>
            <a:noFill/>
          </a:ln>
        </p:spPr>
      </p:pic>
      <p:pic>
        <p:nvPicPr>
          <p:cNvPr id="717" name="Google Shape;717;p45" descr="Mobiclicks – Superboost your YouTube campaign with Mirrors AI"/>
          <p:cNvPicPr preferRelativeResize="0"/>
          <p:nvPr/>
        </p:nvPicPr>
        <p:blipFill rotWithShape="1">
          <a:blip r:embed="rId5">
            <a:alphaModFix/>
          </a:blip>
          <a:srcRect t="27000" b="20417"/>
          <a:stretch/>
        </p:blipFill>
        <p:spPr>
          <a:xfrm>
            <a:off x="3745327" y="772608"/>
            <a:ext cx="1184975" cy="243380"/>
          </a:xfrm>
          <a:prstGeom prst="rect">
            <a:avLst/>
          </a:prstGeom>
          <a:noFill/>
          <a:ln>
            <a:noFill/>
          </a:ln>
        </p:spPr>
      </p:pic>
      <p:sp>
        <p:nvSpPr>
          <p:cNvPr id="718" name="Google Shape;718;p45"/>
          <p:cNvSpPr txBox="1"/>
          <p:nvPr/>
        </p:nvSpPr>
        <p:spPr>
          <a:xfrm>
            <a:off x="2702725" y="614750"/>
            <a:ext cx="4299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 sz="2800" b="1" i="0" u="none" strike="noStrike" cap="none">
                <a:solidFill>
                  <a:srgbClr val="183247"/>
                </a:solidFill>
                <a:latin typeface="Arial"/>
                <a:ea typeface="Arial"/>
                <a:cs typeface="Arial"/>
                <a:sym typeface="Arial"/>
              </a:rPr>
              <a:t>+</a:t>
            </a:r>
            <a:endParaRPr sz="2800" b="1" i="0" u="none" strike="noStrike" cap="none">
              <a:solidFill>
                <a:srgbClr val="183247"/>
              </a:solidFill>
              <a:latin typeface="Arial"/>
              <a:ea typeface="Arial"/>
              <a:cs typeface="Arial"/>
              <a:sym typeface="Arial"/>
            </a:endParaRPr>
          </a:p>
        </p:txBody>
      </p:sp>
      <p:sp>
        <p:nvSpPr>
          <p:cNvPr id="719" name="Google Shape;719;p45"/>
          <p:cNvSpPr txBox="1"/>
          <p:nvPr/>
        </p:nvSpPr>
        <p:spPr>
          <a:xfrm>
            <a:off x="5542988" y="675475"/>
            <a:ext cx="4299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 sz="2800" b="1" i="0" u="none" strike="noStrike" cap="none">
                <a:solidFill>
                  <a:srgbClr val="183247"/>
                </a:solidFill>
                <a:latin typeface="Arial"/>
                <a:ea typeface="Arial"/>
                <a:cs typeface="Arial"/>
                <a:sym typeface="Arial"/>
              </a:rPr>
              <a:t>=</a:t>
            </a:r>
            <a:endParaRPr sz="2800" b="1" i="0" u="none" strike="noStrike" cap="none">
              <a:solidFill>
                <a:srgbClr val="183247"/>
              </a:solidFill>
              <a:latin typeface="Arial"/>
              <a:ea typeface="Arial"/>
              <a:cs typeface="Arial"/>
              <a:sym typeface="Arial"/>
            </a:endParaRPr>
          </a:p>
        </p:txBody>
      </p:sp>
      <p:pic>
        <p:nvPicPr>
          <p:cNvPr id="720" name="Google Shape;720;p45"/>
          <p:cNvPicPr preferRelativeResize="0"/>
          <p:nvPr/>
        </p:nvPicPr>
        <p:blipFill rotWithShape="1">
          <a:blip r:embed="rId6">
            <a:alphaModFix/>
          </a:blip>
          <a:srcRect/>
          <a:stretch/>
        </p:blipFill>
        <p:spPr>
          <a:xfrm>
            <a:off x="1172525" y="639350"/>
            <a:ext cx="779750" cy="438601"/>
          </a:xfrm>
          <a:prstGeom prst="rect">
            <a:avLst/>
          </a:prstGeom>
          <a:noFill/>
          <a:ln>
            <a:noFill/>
          </a:ln>
        </p:spPr>
      </p:pic>
      <p:sp>
        <p:nvSpPr>
          <p:cNvPr id="721" name="Google Shape;721;p45"/>
          <p:cNvSpPr/>
          <p:nvPr/>
        </p:nvSpPr>
        <p:spPr>
          <a:xfrm>
            <a:off x="6628257" y="800825"/>
            <a:ext cx="354900" cy="338700"/>
          </a:xfrm>
          <a:prstGeom prst="upArrow">
            <a:avLst>
              <a:gd name="adj1" fmla="val 50000"/>
              <a:gd name="adj2" fmla="val 50000"/>
            </a:avLst>
          </a:prstGeom>
          <a:solidFill>
            <a:srgbClr val="33756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22" name="Google Shape;722;p45"/>
          <p:cNvPicPr preferRelativeResize="0"/>
          <p:nvPr/>
        </p:nvPicPr>
        <p:blipFill rotWithShape="1">
          <a:blip r:embed="rId7">
            <a:alphaModFix/>
          </a:blip>
          <a:srcRect r="9624" b="31577"/>
          <a:stretch/>
        </p:blipFill>
        <p:spPr>
          <a:xfrm>
            <a:off x="6628250" y="1981425"/>
            <a:ext cx="499200" cy="90591"/>
          </a:xfrm>
          <a:prstGeom prst="rect">
            <a:avLst/>
          </a:prstGeom>
          <a:noFill/>
          <a:ln>
            <a:noFill/>
          </a:ln>
        </p:spPr>
      </p:pic>
      <p:pic>
        <p:nvPicPr>
          <p:cNvPr id="723" name="Google Shape;723;p45"/>
          <p:cNvPicPr preferRelativeResize="0"/>
          <p:nvPr/>
        </p:nvPicPr>
        <p:blipFill rotWithShape="1">
          <a:blip r:embed="rId3">
            <a:alphaModFix/>
          </a:blip>
          <a:srcRect/>
          <a:stretch/>
        </p:blipFill>
        <p:spPr>
          <a:xfrm>
            <a:off x="5813700" y="1130082"/>
            <a:ext cx="3357497" cy="3911649"/>
          </a:xfrm>
          <a:prstGeom prst="rect">
            <a:avLst/>
          </a:prstGeom>
          <a:noFill/>
          <a:ln>
            <a:noFill/>
          </a:ln>
        </p:spPr>
      </p:pic>
      <p:pic>
        <p:nvPicPr>
          <p:cNvPr id="724" name="Google Shape;724;p45"/>
          <p:cNvPicPr preferRelativeResize="0"/>
          <p:nvPr/>
        </p:nvPicPr>
        <p:blipFill rotWithShape="1">
          <a:blip r:embed="rId8">
            <a:alphaModFix/>
          </a:blip>
          <a:srcRect t="5547" b="5547"/>
          <a:stretch/>
        </p:blipFill>
        <p:spPr>
          <a:xfrm>
            <a:off x="6741300" y="1633675"/>
            <a:ext cx="1551426" cy="292407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52034"/>
        </a:solidFill>
        <a:effectLst/>
      </p:bgPr>
    </p:bg>
    <p:spTree>
      <p:nvGrpSpPr>
        <p:cNvPr id="1" name="Shape 729"/>
        <p:cNvGrpSpPr/>
        <p:nvPr/>
      </p:nvGrpSpPr>
      <p:grpSpPr>
        <a:xfrm>
          <a:off x="0" y="0"/>
          <a:ext cx="0" cy="0"/>
          <a:chOff x="0" y="0"/>
          <a:chExt cx="0" cy="0"/>
        </a:xfrm>
      </p:grpSpPr>
      <p:sp>
        <p:nvSpPr>
          <p:cNvPr id="730" name="Google Shape;730;p46"/>
          <p:cNvSpPr txBox="1">
            <a:spLocks noGrp="1"/>
          </p:cNvSpPr>
          <p:nvPr>
            <p:ph type="title"/>
          </p:nvPr>
        </p:nvSpPr>
        <p:spPr>
          <a:xfrm>
            <a:off x="440675" y="2266950"/>
            <a:ext cx="8278800" cy="7620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1100"/>
              <a:buFont typeface="Arial"/>
              <a:buNone/>
            </a:pPr>
            <a:r>
              <a:rPr lang="en" sz="3600" b="1">
                <a:solidFill>
                  <a:schemeClr val="lt1"/>
                </a:solidFill>
                <a:latin typeface="Oswald"/>
                <a:ea typeface="Oswald"/>
                <a:cs typeface="Oswald"/>
                <a:sym typeface="Oswald"/>
              </a:rPr>
              <a:t>Why </a:t>
            </a:r>
            <a:r>
              <a:rPr lang="en" sz="3600" b="1">
                <a:solidFill>
                  <a:srgbClr val="4FB39F"/>
                </a:solidFill>
                <a:latin typeface="Oswald"/>
                <a:ea typeface="Oswald"/>
                <a:cs typeface="Oswald"/>
                <a:sym typeface="Oswald"/>
              </a:rPr>
              <a:t>Silverpush?</a:t>
            </a:r>
            <a:endParaRPr sz="3600" b="1">
              <a:solidFill>
                <a:srgbClr val="4FB39F"/>
              </a:solidFill>
              <a:latin typeface="Oswald"/>
              <a:ea typeface="Oswald"/>
              <a:cs typeface="Oswald"/>
              <a:sym typeface="Oswald"/>
            </a:endParaRPr>
          </a:p>
        </p:txBody>
      </p:sp>
      <p:sp>
        <p:nvSpPr>
          <p:cNvPr id="731" name="Google Shape;731;p46"/>
          <p:cNvSpPr/>
          <p:nvPr/>
        </p:nvSpPr>
        <p:spPr>
          <a:xfrm>
            <a:off x="3877672" y="3013100"/>
            <a:ext cx="2284500" cy="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3" name="Google Shape;133;p20"/>
          <p:cNvPicPr preferRelativeResize="0"/>
          <p:nvPr/>
        </p:nvPicPr>
        <p:blipFill>
          <a:blip r:embed="rId3">
            <a:alphaModFix/>
          </a:blip>
          <a:stretch>
            <a:fillRect/>
          </a:stretch>
        </p:blipFill>
        <p:spPr>
          <a:xfrm>
            <a:off x="4793499" y="1340654"/>
            <a:ext cx="903245" cy="739162"/>
          </a:xfrm>
          <a:prstGeom prst="rect">
            <a:avLst/>
          </a:prstGeom>
          <a:noFill/>
          <a:ln>
            <a:noFill/>
          </a:ln>
        </p:spPr>
      </p:pic>
      <p:pic>
        <p:nvPicPr>
          <p:cNvPr id="134" name="Google Shape;134;p20"/>
          <p:cNvPicPr preferRelativeResize="0"/>
          <p:nvPr/>
        </p:nvPicPr>
        <p:blipFill>
          <a:blip r:embed="rId4">
            <a:alphaModFix/>
          </a:blip>
          <a:stretch>
            <a:fillRect/>
          </a:stretch>
        </p:blipFill>
        <p:spPr>
          <a:xfrm>
            <a:off x="6055953" y="1400010"/>
            <a:ext cx="1103088" cy="620473"/>
          </a:xfrm>
          <a:prstGeom prst="rect">
            <a:avLst/>
          </a:prstGeom>
          <a:noFill/>
          <a:ln>
            <a:noFill/>
          </a:ln>
        </p:spPr>
      </p:pic>
      <p:pic>
        <p:nvPicPr>
          <p:cNvPr id="135" name="Google Shape;135;p20"/>
          <p:cNvPicPr preferRelativeResize="0"/>
          <p:nvPr/>
        </p:nvPicPr>
        <p:blipFill rotWithShape="1">
          <a:blip r:embed="rId5">
            <a:alphaModFix/>
          </a:blip>
          <a:srcRect b="31991"/>
          <a:stretch/>
        </p:blipFill>
        <p:spPr>
          <a:xfrm>
            <a:off x="4693590" y="2435891"/>
            <a:ext cx="1103085" cy="428688"/>
          </a:xfrm>
          <a:prstGeom prst="rect">
            <a:avLst/>
          </a:prstGeom>
          <a:noFill/>
          <a:ln>
            <a:noFill/>
          </a:ln>
        </p:spPr>
      </p:pic>
      <p:pic>
        <p:nvPicPr>
          <p:cNvPr id="136" name="Google Shape;136;p20"/>
          <p:cNvPicPr preferRelativeResize="0"/>
          <p:nvPr/>
        </p:nvPicPr>
        <p:blipFill rotWithShape="1">
          <a:blip r:embed="rId6">
            <a:alphaModFix/>
          </a:blip>
          <a:srcRect l="26209" t="19724" r="25743" b="35781"/>
          <a:stretch/>
        </p:blipFill>
        <p:spPr>
          <a:xfrm>
            <a:off x="6272486" y="2287858"/>
            <a:ext cx="670040" cy="620472"/>
          </a:xfrm>
          <a:prstGeom prst="rect">
            <a:avLst/>
          </a:prstGeom>
          <a:noFill/>
          <a:ln>
            <a:noFill/>
          </a:ln>
        </p:spPr>
      </p:pic>
      <p:pic>
        <p:nvPicPr>
          <p:cNvPr id="137" name="Google Shape;137;p20"/>
          <p:cNvPicPr preferRelativeResize="0"/>
          <p:nvPr/>
        </p:nvPicPr>
        <p:blipFill rotWithShape="1">
          <a:blip r:embed="rId7">
            <a:alphaModFix/>
          </a:blip>
          <a:srcRect l="36112" t="3967" r="34939" b="26909"/>
          <a:stretch/>
        </p:blipFill>
        <p:spPr>
          <a:xfrm>
            <a:off x="7681210" y="2280655"/>
            <a:ext cx="590792" cy="739160"/>
          </a:xfrm>
          <a:prstGeom prst="rect">
            <a:avLst/>
          </a:prstGeom>
          <a:noFill/>
          <a:ln>
            <a:noFill/>
          </a:ln>
        </p:spPr>
      </p:pic>
      <p:pic>
        <p:nvPicPr>
          <p:cNvPr id="138" name="Google Shape;138;p20"/>
          <p:cNvPicPr preferRelativeResize="0"/>
          <p:nvPr/>
        </p:nvPicPr>
        <p:blipFill rotWithShape="1">
          <a:blip r:embed="rId8">
            <a:alphaModFix/>
          </a:blip>
          <a:srcRect l="34106" t="7692" r="33417" b="36927"/>
          <a:stretch/>
        </p:blipFill>
        <p:spPr>
          <a:xfrm>
            <a:off x="6933062" y="3099502"/>
            <a:ext cx="670046" cy="642695"/>
          </a:xfrm>
          <a:prstGeom prst="rect">
            <a:avLst/>
          </a:prstGeom>
          <a:noFill/>
          <a:ln>
            <a:noFill/>
          </a:ln>
        </p:spPr>
      </p:pic>
      <p:pic>
        <p:nvPicPr>
          <p:cNvPr id="139" name="Google Shape;139;p20"/>
          <p:cNvPicPr preferRelativeResize="0"/>
          <p:nvPr/>
        </p:nvPicPr>
        <p:blipFill>
          <a:blip r:embed="rId9">
            <a:alphaModFix/>
          </a:blip>
          <a:stretch>
            <a:fillRect/>
          </a:stretch>
        </p:blipFill>
        <p:spPr>
          <a:xfrm>
            <a:off x="5341341" y="3278656"/>
            <a:ext cx="990039" cy="370172"/>
          </a:xfrm>
          <a:prstGeom prst="rect">
            <a:avLst/>
          </a:prstGeom>
          <a:noFill/>
          <a:ln>
            <a:noFill/>
          </a:ln>
        </p:spPr>
      </p:pic>
      <p:sp>
        <p:nvSpPr>
          <p:cNvPr id="140" name="Google Shape;140;p20"/>
          <p:cNvSpPr/>
          <p:nvPr/>
        </p:nvSpPr>
        <p:spPr>
          <a:xfrm>
            <a:off x="473825" y="395700"/>
            <a:ext cx="3575400" cy="4352100"/>
          </a:xfrm>
          <a:prstGeom prst="roundRect">
            <a:avLst>
              <a:gd name="adj" fmla="val 5528"/>
            </a:avLst>
          </a:prstGeom>
          <a:solidFill>
            <a:srgbClr val="4FB39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2000"/>
              <a:buFont typeface="Arial"/>
              <a:buNone/>
            </a:pPr>
            <a:r>
              <a:rPr lang="en" sz="3000" b="1">
                <a:solidFill>
                  <a:schemeClr val="lt1"/>
                </a:solidFill>
                <a:latin typeface="Oswald"/>
                <a:ea typeface="Oswald"/>
                <a:cs typeface="Oswald"/>
                <a:sym typeface="Oswald"/>
              </a:rPr>
              <a:t>Brands that have leveraged </a:t>
            </a:r>
            <a:r>
              <a:rPr lang="en" sz="3000" b="1">
                <a:solidFill>
                  <a:schemeClr val="dk1"/>
                </a:solidFill>
                <a:latin typeface="Oswald"/>
                <a:ea typeface="Oswald"/>
                <a:cs typeface="Oswald"/>
                <a:sym typeface="Oswald"/>
              </a:rPr>
              <a:t>Mirrors</a:t>
            </a:r>
            <a:r>
              <a:rPr lang="en" sz="3000" b="1">
                <a:solidFill>
                  <a:schemeClr val="lt1"/>
                </a:solidFill>
                <a:latin typeface="Oswald"/>
                <a:ea typeface="Oswald"/>
                <a:cs typeface="Oswald"/>
                <a:sym typeface="Oswald"/>
              </a:rPr>
              <a:t> to achieve their goals</a:t>
            </a:r>
            <a:endParaRPr sz="3000" b="1">
              <a:solidFill>
                <a:schemeClr val="lt1"/>
              </a:solidFill>
              <a:latin typeface="Oswald"/>
              <a:ea typeface="Oswald"/>
              <a:cs typeface="Oswald"/>
              <a:sym typeface="Oswald"/>
            </a:endParaRPr>
          </a:p>
        </p:txBody>
      </p:sp>
      <p:sp>
        <p:nvSpPr>
          <p:cNvPr id="141" name="Google Shape;141;p20"/>
          <p:cNvSpPr/>
          <p:nvPr/>
        </p:nvSpPr>
        <p:spPr>
          <a:xfrm>
            <a:off x="7603100" y="1281300"/>
            <a:ext cx="759300" cy="739200"/>
          </a:xfrm>
          <a:prstGeom prst="rect">
            <a:avLst/>
          </a:prstGeom>
          <a:solidFill>
            <a:srgbClr val="EB0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2" name="Google Shape;142;p20"/>
          <p:cNvPicPr preferRelativeResize="0"/>
          <p:nvPr/>
        </p:nvPicPr>
        <p:blipFill>
          <a:blip r:embed="rId10">
            <a:alphaModFix/>
          </a:blip>
          <a:stretch>
            <a:fillRect/>
          </a:stretch>
        </p:blipFill>
        <p:spPr>
          <a:xfrm>
            <a:off x="7681200" y="1377361"/>
            <a:ext cx="590802" cy="547078"/>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35"/>
        <p:cNvGrpSpPr/>
        <p:nvPr/>
      </p:nvGrpSpPr>
      <p:grpSpPr>
        <a:xfrm>
          <a:off x="0" y="0"/>
          <a:ext cx="0" cy="0"/>
          <a:chOff x="0" y="0"/>
          <a:chExt cx="0" cy="0"/>
        </a:xfrm>
      </p:grpSpPr>
      <p:sp>
        <p:nvSpPr>
          <p:cNvPr id="736" name="Google Shape;736;p47"/>
          <p:cNvSpPr/>
          <p:nvPr/>
        </p:nvSpPr>
        <p:spPr>
          <a:xfrm>
            <a:off x="7225" y="3662605"/>
            <a:ext cx="9144000" cy="1477200"/>
          </a:xfrm>
          <a:prstGeom prst="rect">
            <a:avLst/>
          </a:prstGeom>
          <a:solidFill>
            <a:srgbClr val="16203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7" name="Google Shape;737;p47"/>
          <p:cNvSpPr txBox="1"/>
          <p:nvPr/>
        </p:nvSpPr>
        <p:spPr>
          <a:xfrm>
            <a:off x="0" y="-1190"/>
            <a:ext cx="9144000" cy="588300"/>
          </a:xfrm>
          <a:prstGeom prst="rect">
            <a:avLst/>
          </a:prstGeom>
          <a:solidFill>
            <a:srgbClr val="4FB39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738" name="Google Shape;738;p47"/>
          <p:cNvSpPr/>
          <p:nvPr/>
        </p:nvSpPr>
        <p:spPr>
          <a:xfrm>
            <a:off x="90488" y="8334"/>
            <a:ext cx="5647200" cy="592800"/>
          </a:xfrm>
          <a:prstGeom prst="roundRect">
            <a:avLst>
              <a:gd name="adj" fmla="val 0"/>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2000"/>
              <a:buFont typeface="Arial"/>
              <a:buNone/>
            </a:pPr>
            <a:r>
              <a:rPr lang="en" sz="2000" b="1" i="0" u="none" strike="noStrike" cap="none">
                <a:solidFill>
                  <a:schemeClr val="lt1"/>
                </a:solidFill>
                <a:latin typeface="Oswald"/>
                <a:ea typeface="Oswald"/>
                <a:cs typeface="Oswald"/>
                <a:sym typeface="Oswald"/>
              </a:rPr>
              <a:t>  Unprecedented Value To Our Clients</a:t>
            </a:r>
            <a:endParaRPr sz="2300" b="1" i="0" u="none" strike="noStrike" cap="none">
              <a:solidFill>
                <a:srgbClr val="FFFFFF"/>
              </a:solidFill>
              <a:latin typeface="Oswald"/>
              <a:ea typeface="Oswald"/>
              <a:cs typeface="Oswald"/>
              <a:sym typeface="Oswald"/>
            </a:endParaRPr>
          </a:p>
        </p:txBody>
      </p:sp>
      <p:grpSp>
        <p:nvGrpSpPr>
          <p:cNvPr id="739" name="Google Shape;739;p47"/>
          <p:cNvGrpSpPr/>
          <p:nvPr/>
        </p:nvGrpSpPr>
        <p:grpSpPr>
          <a:xfrm>
            <a:off x="75725" y="1340300"/>
            <a:ext cx="8992547" cy="2920465"/>
            <a:chOff x="73500" y="1645100"/>
            <a:chExt cx="8992547" cy="2920465"/>
          </a:xfrm>
        </p:grpSpPr>
        <p:sp>
          <p:nvSpPr>
            <p:cNvPr id="740" name="Google Shape;740;p47"/>
            <p:cNvSpPr/>
            <p:nvPr/>
          </p:nvSpPr>
          <p:spPr>
            <a:xfrm>
              <a:off x="73500" y="1653465"/>
              <a:ext cx="1759500" cy="2912100"/>
            </a:xfrm>
            <a:prstGeom prst="roundRect">
              <a:avLst>
                <a:gd name="adj" fmla="val 10172"/>
              </a:avLst>
            </a:prstGeom>
            <a:solidFill>
              <a:schemeClr val="lt1"/>
            </a:solidFill>
            <a:ln w="9525" cap="flat" cmpd="sng">
              <a:solidFill>
                <a:srgbClr val="CCCCCC"/>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p:txBody>
        </p:sp>
        <p:sp>
          <p:nvSpPr>
            <p:cNvPr id="741" name="Google Shape;741;p47"/>
            <p:cNvSpPr/>
            <p:nvPr/>
          </p:nvSpPr>
          <p:spPr>
            <a:xfrm>
              <a:off x="3690023" y="1645100"/>
              <a:ext cx="1759500" cy="2912100"/>
            </a:xfrm>
            <a:prstGeom prst="roundRect">
              <a:avLst>
                <a:gd name="adj" fmla="val 10172"/>
              </a:avLst>
            </a:prstGeom>
            <a:solidFill>
              <a:schemeClr val="lt1"/>
            </a:solidFill>
            <a:ln w="9525" cap="flat" cmpd="sng">
              <a:solidFill>
                <a:srgbClr val="CCCCCC"/>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p:txBody>
        </p:sp>
        <p:sp>
          <p:nvSpPr>
            <p:cNvPr id="742" name="Google Shape;742;p47"/>
            <p:cNvSpPr/>
            <p:nvPr/>
          </p:nvSpPr>
          <p:spPr>
            <a:xfrm>
              <a:off x="5498285" y="1645103"/>
              <a:ext cx="1759500" cy="2912100"/>
            </a:xfrm>
            <a:prstGeom prst="roundRect">
              <a:avLst>
                <a:gd name="adj" fmla="val 10172"/>
              </a:avLst>
            </a:prstGeom>
            <a:solidFill>
              <a:schemeClr val="lt1"/>
            </a:solidFill>
            <a:ln w="9525" cap="flat" cmpd="sng">
              <a:solidFill>
                <a:srgbClr val="CCCCCC"/>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p:txBody>
        </p:sp>
        <p:sp>
          <p:nvSpPr>
            <p:cNvPr id="743" name="Google Shape;743;p47"/>
            <p:cNvSpPr/>
            <p:nvPr/>
          </p:nvSpPr>
          <p:spPr>
            <a:xfrm>
              <a:off x="1881762" y="1653465"/>
              <a:ext cx="1759500" cy="2912100"/>
            </a:xfrm>
            <a:prstGeom prst="roundRect">
              <a:avLst>
                <a:gd name="adj" fmla="val 10172"/>
              </a:avLst>
            </a:prstGeom>
            <a:solidFill>
              <a:schemeClr val="lt1"/>
            </a:solidFill>
            <a:ln w="9525" cap="flat" cmpd="sng">
              <a:solidFill>
                <a:srgbClr val="CCCCCC"/>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p:txBody>
        </p:sp>
        <p:sp>
          <p:nvSpPr>
            <p:cNvPr id="744" name="Google Shape;744;p47"/>
            <p:cNvSpPr/>
            <p:nvPr/>
          </p:nvSpPr>
          <p:spPr>
            <a:xfrm>
              <a:off x="7306547" y="1645103"/>
              <a:ext cx="1759500" cy="2912100"/>
            </a:xfrm>
            <a:prstGeom prst="roundRect">
              <a:avLst>
                <a:gd name="adj" fmla="val 10172"/>
              </a:avLst>
            </a:prstGeom>
            <a:solidFill>
              <a:schemeClr val="lt1"/>
            </a:solidFill>
            <a:ln w="9525" cap="flat" cmpd="sng">
              <a:solidFill>
                <a:srgbClr val="CCCCCC"/>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p:txBody>
        </p:sp>
        <p:sp>
          <p:nvSpPr>
            <p:cNvPr id="745" name="Google Shape;745;p47"/>
            <p:cNvSpPr txBox="1"/>
            <p:nvPr/>
          </p:nvSpPr>
          <p:spPr>
            <a:xfrm>
              <a:off x="2048113" y="2475223"/>
              <a:ext cx="1426800" cy="15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300" b="1" i="0" u="none" strike="noStrike" cap="none">
                  <a:solidFill>
                    <a:srgbClr val="162035"/>
                  </a:solidFill>
                  <a:latin typeface="Calibri"/>
                  <a:ea typeface="Calibri"/>
                  <a:cs typeface="Calibri"/>
                  <a:sym typeface="Calibri"/>
                </a:rPr>
                <a:t>Granular Targeting for Data -driven performance</a:t>
              </a:r>
              <a:endParaRPr sz="1500" i="0" u="none" strike="noStrike" cap="none">
                <a:solidFill>
                  <a:srgbClr val="162035"/>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050"/>
                <a:buFont typeface="Arial"/>
                <a:buNone/>
              </a:pPr>
              <a:endParaRPr sz="1050" i="0" u="none" strike="noStrike" cap="none">
                <a:solidFill>
                  <a:srgbClr val="3F3F3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900"/>
                <a:buFont typeface="Arial"/>
                <a:buNone/>
              </a:pPr>
              <a:r>
                <a:rPr lang="en" sz="1000" i="0" u="none" strike="noStrike" cap="none">
                  <a:solidFill>
                    <a:schemeClr val="dk1"/>
                  </a:solidFill>
                  <a:latin typeface="Calibri"/>
                  <a:ea typeface="Calibri"/>
                  <a:cs typeface="Calibri"/>
                  <a:sym typeface="Calibri"/>
                </a:rPr>
                <a:t>Narrows affinity-based targeting to control who your ad reaches– while minimizing ad waste and improving performance</a:t>
              </a:r>
              <a:endParaRPr sz="1000" i="0" u="none" strike="noStrike" cap="none">
                <a:solidFill>
                  <a:schemeClr val="dk1"/>
                </a:solidFill>
                <a:latin typeface="Calibri"/>
                <a:ea typeface="Calibri"/>
                <a:cs typeface="Calibri"/>
                <a:sym typeface="Calibri"/>
              </a:endParaRPr>
            </a:p>
          </p:txBody>
        </p:sp>
        <p:sp>
          <p:nvSpPr>
            <p:cNvPr id="746" name="Google Shape;746;p47"/>
            <p:cNvSpPr txBox="1"/>
            <p:nvPr/>
          </p:nvSpPr>
          <p:spPr>
            <a:xfrm>
              <a:off x="3884368" y="2475223"/>
              <a:ext cx="1371600" cy="1339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300" b="1" i="0" u="none" strike="noStrike" cap="none">
                  <a:solidFill>
                    <a:srgbClr val="162035"/>
                  </a:solidFill>
                  <a:latin typeface="Calibri"/>
                  <a:ea typeface="Calibri"/>
                  <a:cs typeface="Calibri"/>
                  <a:sym typeface="Calibri"/>
                </a:rPr>
                <a:t>Enhance user-experience</a:t>
              </a:r>
              <a:endParaRPr sz="1500" i="0" u="none" strike="noStrike" cap="none">
                <a:solidFill>
                  <a:srgbClr val="162035"/>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050"/>
                <a:buFont typeface="Arial"/>
                <a:buNone/>
              </a:pPr>
              <a:endParaRPr sz="1050" i="0" u="none" strike="noStrike" cap="none">
                <a:solidFill>
                  <a:srgbClr val="3F3F3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900"/>
                <a:buFont typeface="Arial"/>
                <a:buNone/>
              </a:pPr>
              <a:r>
                <a:rPr lang="en" sz="1000" i="0" u="none" strike="noStrike" cap="none">
                  <a:solidFill>
                    <a:schemeClr val="dk1"/>
                  </a:solidFill>
                  <a:latin typeface="Calibri"/>
                  <a:ea typeface="Calibri"/>
                  <a:cs typeface="Calibri"/>
                  <a:sym typeface="Calibri"/>
                </a:rPr>
                <a:t>Users experience that are relevant to their current state of mind, leading to higher engagement</a:t>
              </a:r>
              <a:endParaRPr sz="100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050"/>
                <a:buFont typeface="Arial"/>
                <a:buNone/>
              </a:pPr>
              <a:endParaRPr sz="1050" i="0" u="none" strike="noStrike" cap="none">
                <a:solidFill>
                  <a:srgbClr val="3F3F3F"/>
                </a:solidFill>
                <a:latin typeface="Calibri"/>
                <a:ea typeface="Calibri"/>
                <a:cs typeface="Calibri"/>
                <a:sym typeface="Calibri"/>
              </a:endParaRPr>
            </a:p>
          </p:txBody>
        </p:sp>
        <p:sp>
          <p:nvSpPr>
            <p:cNvPr id="747" name="Google Shape;747;p47"/>
            <p:cNvSpPr txBox="1"/>
            <p:nvPr/>
          </p:nvSpPr>
          <p:spPr>
            <a:xfrm>
              <a:off x="5692246" y="2479123"/>
              <a:ext cx="1371600" cy="1331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300" b="1" i="0" u="none" strike="noStrike" cap="none">
                  <a:solidFill>
                    <a:srgbClr val="162035"/>
                  </a:solidFill>
                  <a:latin typeface="Calibri"/>
                  <a:ea typeface="Calibri"/>
                  <a:cs typeface="Calibri"/>
                  <a:sym typeface="Calibri"/>
                </a:rPr>
                <a:t>Positive brand recall</a:t>
              </a:r>
              <a:endParaRPr sz="1500" i="0" u="none" strike="noStrike" cap="none">
                <a:solidFill>
                  <a:srgbClr val="162035"/>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050"/>
                <a:buFont typeface="Arial"/>
                <a:buNone/>
              </a:pPr>
              <a:endParaRPr sz="1050" i="0" u="none" strike="noStrike" cap="none">
                <a:solidFill>
                  <a:srgbClr val="3F3F3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900"/>
                <a:buFont typeface="Arial"/>
                <a:buNone/>
              </a:pPr>
              <a:r>
                <a:rPr lang="en" sz="1000" i="0" u="none" strike="noStrike" cap="none">
                  <a:solidFill>
                    <a:schemeClr val="dk1"/>
                  </a:solidFill>
                  <a:latin typeface="Calibri"/>
                  <a:ea typeface="Calibri"/>
                  <a:cs typeface="Calibri"/>
                  <a:sym typeface="Calibri"/>
                </a:rPr>
                <a:t>Contextually relevant ads are less intrusive and more engaging, leading to a more positive brand recall, clicks and views</a:t>
              </a:r>
              <a:endParaRPr sz="1500" i="0" u="none" strike="noStrike" cap="none">
                <a:solidFill>
                  <a:schemeClr val="dk1"/>
                </a:solidFill>
                <a:latin typeface="Calibri"/>
                <a:ea typeface="Calibri"/>
                <a:cs typeface="Calibri"/>
                <a:sym typeface="Calibri"/>
              </a:endParaRPr>
            </a:p>
          </p:txBody>
        </p:sp>
        <p:sp>
          <p:nvSpPr>
            <p:cNvPr id="748" name="Google Shape;748;p47"/>
            <p:cNvSpPr txBox="1"/>
            <p:nvPr/>
          </p:nvSpPr>
          <p:spPr>
            <a:xfrm>
              <a:off x="267067" y="2475223"/>
              <a:ext cx="1371600" cy="14931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300" b="1" i="0" u="none" strike="noStrike" cap="none">
                  <a:solidFill>
                    <a:srgbClr val="162035"/>
                  </a:solidFill>
                  <a:latin typeface="Calibri"/>
                  <a:ea typeface="Calibri"/>
                  <a:cs typeface="Calibri"/>
                  <a:sym typeface="Calibri"/>
                </a:rPr>
                <a:t>Precise Content Analysis</a:t>
              </a:r>
              <a:endParaRPr sz="1500" i="0" u="none" strike="noStrike" cap="none">
                <a:solidFill>
                  <a:srgbClr val="162035"/>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050"/>
                <a:buFont typeface="Arial"/>
                <a:buNone/>
              </a:pPr>
              <a:endParaRPr sz="1050" i="0" u="none" strike="noStrike" cap="none">
                <a:solidFill>
                  <a:srgbClr val="3F3F3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900"/>
                <a:buFont typeface="Arial"/>
                <a:buNone/>
              </a:pPr>
              <a:r>
                <a:rPr lang="en" sz="1000" i="0" u="none" strike="noStrike" cap="none">
                  <a:solidFill>
                    <a:schemeClr val="dk1"/>
                  </a:solidFill>
                  <a:latin typeface="Calibri"/>
                  <a:ea typeface="Calibri"/>
                  <a:cs typeface="Calibri"/>
                  <a:sym typeface="Calibri"/>
                </a:rPr>
                <a:t>Ensure only content aligned, high-performing, and brand suitable videos pass through for final ad placement</a:t>
              </a:r>
              <a:endParaRPr sz="150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050"/>
                <a:buFont typeface="Arial"/>
                <a:buNone/>
              </a:pPr>
              <a:endParaRPr sz="1050" i="0" u="none" strike="noStrike" cap="none">
                <a:solidFill>
                  <a:srgbClr val="3F3F3F"/>
                </a:solidFill>
                <a:latin typeface="Calibri"/>
                <a:ea typeface="Calibri"/>
                <a:cs typeface="Calibri"/>
                <a:sym typeface="Calibri"/>
              </a:endParaRPr>
            </a:p>
          </p:txBody>
        </p:sp>
        <p:sp>
          <p:nvSpPr>
            <p:cNvPr id="749" name="Google Shape;749;p47"/>
            <p:cNvSpPr txBox="1"/>
            <p:nvPr/>
          </p:nvSpPr>
          <p:spPr>
            <a:xfrm>
              <a:off x="7479501" y="2475223"/>
              <a:ext cx="1426800" cy="17316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300" b="1" i="0" u="none" strike="noStrike" cap="none">
                  <a:solidFill>
                    <a:srgbClr val="162035"/>
                  </a:solidFill>
                  <a:latin typeface="Calibri"/>
                  <a:ea typeface="Calibri"/>
                  <a:cs typeface="Calibri"/>
                  <a:sym typeface="Calibri"/>
                </a:rPr>
                <a:t>Brand Safety</a:t>
              </a:r>
              <a:endParaRPr sz="1500" i="0" u="none" strike="noStrike" cap="none">
                <a:solidFill>
                  <a:srgbClr val="162035"/>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050"/>
                <a:buFont typeface="Arial"/>
                <a:buNone/>
              </a:pPr>
              <a:endParaRPr sz="1050" i="0" u="none" strike="noStrike" cap="none">
                <a:solidFill>
                  <a:srgbClr val="3F3F3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900"/>
                <a:buFont typeface="Arial"/>
                <a:buNone/>
              </a:pPr>
              <a:r>
                <a:rPr lang="en" sz="1000" i="0" u="none" strike="noStrike" cap="none">
                  <a:solidFill>
                    <a:schemeClr val="dk1"/>
                  </a:solidFill>
                  <a:latin typeface="Calibri"/>
                  <a:ea typeface="Calibri"/>
                  <a:cs typeface="Calibri"/>
                  <a:sym typeface="Calibri"/>
                </a:rPr>
                <a:t>Accurately detects harmful contexts across categories including nudity, hate speech, smoking, alcohol, violence and more. Blocks only unsafe ad placements without over-blocking or killing reach. </a:t>
              </a:r>
              <a:endParaRPr sz="100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900"/>
                <a:buFont typeface="Arial"/>
                <a:buNone/>
              </a:pPr>
              <a:endParaRPr sz="900" i="0" u="none" strike="noStrike" cap="none">
                <a:solidFill>
                  <a:srgbClr val="3F3F3F"/>
                </a:solidFill>
                <a:latin typeface="Calibri"/>
                <a:ea typeface="Calibri"/>
                <a:cs typeface="Calibri"/>
                <a:sym typeface="Calibri"/>
              </a:endParaRPr>
            </a:p>
          </p:txBody>
        </p:sp>
        <p:pic>
          <p:nvPicPr>
            <p:cNvPr id="750" name="Google Shape;750;p47"/>
            <p:cNvPicPr preferRelativeResize="0"/>
            <p:nvPr/>
          </p:nvPicPr>
          <p:blipFill rotWithShape="1">
            <a:blip r:embed="rId3">
              <a:alphaModFix/>
            </a:blip>
            <a:srcRect/>
            <a:stretch/>
          </p:blipFill>
          <p:spPr>
            <a:xfrm>
              <a:off x="2498089" y="1835611"/>
              <a:ext cx="526845" cy="514731"/>
            </a:xfrm>
            <a:prstGeom prst="rect">
              <a:avLst/>
            </a:prstGeom>
            <a:noFill/>
            <a:ln>
              <a:noFill/>
            </a:ln>
          </p:spPr>
        </p:pic>
        <p:pic>
          <p:nvPicPr>
            <p:cNvPr id="751" name="Google Shape;751;p47"/>
            <p:cNvPicPr preferRelativeResize="0"/>
            <p:nvPr/>
          </p:nvPicPr>
          <p:blipFill rotWithShape="1">
            <a:blip r:embed="rId4">
              <a:alphaModFix/>
            </a:blip>
            <a:srcRect/>
            <a:stretch/>
          </p:blipFill>
          <p:spPr>
            <a:xfrm>
              <a:off x="4186046" y="1745331"/>
              <a:ext cx="767450" cy="695292"/>
            </a:xfrm>
            <a:prstGeom prst="rect">
              <a:avLst/>
            </a:prstGeom>
            <a:noFill/>
            <a:ln>
              <a:noFill/>
            </a:ln>
          </p:spPr>
        </p:pic>
        <p:pic>
          <p:nvPicPr>
            <p:cNvPr id="752" name="Google Shape;752;p47"/>
            <p:cNvPicPr preferRelativeResize="0"/>
            <p:nvPr/>
          </p:nvPicPr>
          <p:blipFill rotWithShape="1">
            <a:blip r:embed="rId5">
              <a:alphaModFix/>
            </a:blip>
            <a:srcRect/>
            <a:stretch/>
          </p:blipFill>
          <p:spPr>
            <a:xfrm>
              <a:off x="6008754" y="1736494"/>
              <a:ext cx="767450" cy="695292"/>
            </a:xfrm>
            <a:prstGeom prst="rect">
              <a:avLst/>
            </a:prstGeom>
            <a:noFill/>
            <a:ln>
              <a:noFill/>
            </a:ln>
          </p:spPr>
        </p:pic>
        <p:pic>
          <p:nvPicPr>
            <p:cNvPr id="753" name="Google Shape;753;p47"/>
            <p:cNvPicPr preferRelativeResize="0"/>
            <p:nvPr/>
          </p:nvPicPr>
          <p:blipFill rotWithShape="1">
            <a:blip r:embed="rId6">
              <a:alphaModFix/>
            </a:blip>
            <a:srcRect/>
            <a:stretch/>
          </p:blipFill>
          <p:spPr>
            <a:xfrm>
              <a:off x="612494" y="1736494"/>
              <a:ext cx="767450" cy="695292"/>
            </a:xfrm>
            <a:prstGeom prst="rect">
              <a:avLst/>
            </a:prstGeom>
            <a:noFill/>
            <a:ln>
              <a:noFill/>
            </a:ln>
          </p:spPr>
        </p:pic>
        <p:pic>
          <p:nvPicPr>
            <p:cNvPr id="754" name="Google Shape;754;p47"/>
            <p:cNvPicPr preferRelativeResize="0"/>
            <p:nvPr/>
          </p:nvPicPr>
          <p:blipFill rotWithShape="1">
            <a:blip r:embed="rId7">
              <a:alphaModFix/>
            </a:blip>
            <a:srcRect/>
            <a:stretch/>
          </p:blipFill>
          <p:spPr>
            <a:xfrm>
              <a:off x="7831450" y="1758176"/>
              <a:ext cx="633944" cy="588300"/>
            </a:xfrm>
            <a:prstGeom prst="rect">
              <a:avLst/>
            </a:prstGeom>
            <a:noFill/>
            <a:ln>
              <a:noFill/>
            </a:ln>
          </p:spPr>
        </p:pic>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p48"/>
          <p:cNvSpPr/>
          <p:nvPr/>
        </p:nvSpPr>
        <p:spPr>
          <a:xfrm>
            <a:off x="7225" y="3662605"/>
            <a:ext cx="9144000" cy="1477200"/>
          </a:xfrm>
          <a:prstGeom prst="rect">
            <a:avLst/>
          </a:prstGeom>
          <a:solidFill>
            <a:srgbClr val="16203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0" name="Google Shape;760;p48"/>
          <p:cNvSpPr txBox="1"/>
          <p:nvPr/>
        </p:nvSpPr>
        <p:spPr>
          <a:xfrm>
            <a:off x="0" y="-1190"/>
            <a:ext cx="9144000" cy="588300"/>
          </a:xfrm>
          <a:prstGeom prst="rect">
            <a:avLst/>
          </a:prstGeom>
          <a:solidFill>
            <a:srgbClr val="4FB39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761" name="Google Shape;761;p48"/>
          <p:cNvSpPr/>
          <p:nvPr/>
        </p:nvSpPr>
        <p:spPr>
          <a:xfrm>
            <a:off x="155947" y="-9525"/>
            <a:ext cx="8566500" cy="588300"/>
          </a:xfrm>
          <a:prstGeom prst="roundRect">
            <a:avLst>
              <a:gd name="adj" fmla="val 0"/>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lt1"/>
              </a:buClr>
              <a:buSzPts val="2300"/>
              <a:buFont typeface="Oswald"/>
              <a:buNone/>
            </a:pPr>
            <a:r>
              <a:rPr lang="en" sz="1900" b="1" i="0" u="none" strike="noStrike" cap="none">
                <a:solidFill>
                  <a:schemeClr val="lt1"/>
                </a:solidFill>
                <a:latin typeface="Oswald"/>
                <a:ea typeface="Oswald"/>
                <a:cs typeface="Oswald"/>
                <a:sym typeface="Oswald"/>
              </a:rPr>
              <a:t>End to End Solution for our Partners to help them Succeed</a:t>
            </a:r>
            <a:endParaRPr sz="1900" b="1" i="0" u="none" strike="noStrike" cap="none">
              <a:solidFill>
                <a:srgbClr val="FFFFFF"/>
              </a:solidFill>
              <a:latin typeface="Oswald"/>
              <a:ea typeface="Oswald"/>
              <a:cs typeface="Oswald"/>
              <a:sym typeface="Oswald"/>
            </a:endParaRPr>
          </a:p>
        </p:txBody>
      </p:sp>
      <p:grpSp>
        <p:nvGrpSpPr>
          <p:cNvPr id="762" name="Google Shape;762;p48"/>
          <p:cNvGrpSpPr/>
          <p:nvPr/>
        </p:nvGrpSpPr>
        <p:grpSpPr>
          <a:xfrm>
            <a:off x="609025" y="1105276"/>
            <a:ext cx="2371500" cy="3460200"/>
            <a:chOff x="609025" y="876676"/>
            <a:chExt cx="2371500" cy="3460200"/>
          </a:xfrm>
        </p:grpSpPr>
        <p:sp>
          <p:nvSpPr>
            <p:cNvPr id="763" name="Google Shape;763;p48"/>
            <p:cNvSpPr/>
            <p:nvPr/>
          </p:nvSpPr>
          <p:spPr>
            <a:xfrm>
              <a:off x="609025" y="876676"/>
              <a:ext cx="2371500" cy="3460200"/>
            </a:xfrm>
            <a:prstGeom prst="roundRect">
              <a:avLst>
                <a:gd name="adj" fmla="val 10172"/>
              </a:avLst>
            </a:prstGeom>
            <a:solidFill>
              <a:schemeClr val="lt1"/>
            </a:solidFill>
            <a:ln w="9525" cap="flat" cmpd="sng">
              <a:solidFill>
                <a:srgbClr val="CCCCCC"/>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p:txBody>
        </p:sp>
        <p:sp>
          <p:nvSpPr>
            <p:cNvPr id="764" name="Google Shape;764;p48"/>
            <p:cNvSpPr txBox="1"/>
            <p:nvPr/>
          </p:nvSpPr>
          <p:spPr>
            <a:xfrm>
              <a:off x="786475" y="2059463"/>
              <a:ext cx="2002200" cy="415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 sz="1500" b="1" i="0" u="none" strike="noStrike" cap="none">
                  <a:solidFill>
                    <a:srgbClr val="162035"/>
                  </a:solidFill>
                  <a:latin typeface="Oswald"/>
                  <a:ea typeface="Oswald"/>
                  <a:cs typeface="Oswald"/>
                  <a:sym typeface="Oswald"/>
                </a:rPr>
                <a:t>PRE-ACTIVATION</a:t>
              </a:r>
              <a:endParaRPr sz="1500" b="1" i="0" u="none" strike="noStrike" cap="none">
                <a:solidFill>
                  <a:srgbClr val="162035"/>
                </a:solidFill>
                <a:latin typeface="Oswald"/>
                <a:ea typeface="Oswald"/>
                <a:cs typeface="Oswald"/>
                <a:sym typeface="Oswald"/>
              </a:endParaRPr>
            </a:p>
          </p:txBody>
        </p:sp>
        <p:sp>
          <p:nvSpPr>
            <p:cNvPr id="765" name="Google Shape;765;p48"/>
            <p:cNvSpPr txBox="1"/>
            <p:nvPr/>
          </p:nvSpPr>
          <p:spPr>
            <a:xfrm>
              <a:off x="660400" y="2532300"/>
              <a:ext cx="2002200" cy="1438500"/>
            </a:xfrm>
            <a:prstGeom prst="rect">
              <a:avLst/>
            </a:prstGeom>
            <a:noFill/>
            <a:ln>
              <a:noFill/>
            </a:ln>
          </p:spPr>
          <p:txBody>
            <a:bodyPr spcFirstLastPara="1" wrap="square" lIns="91425" tIns="91425" rIns="91425" bIns="91425" anchor="t" anchorCtr="0">
              <a:spAutoFit/>
            </a:bodyPr>
            <a:lstStyle/>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Visual and Audio Trigger Recommendations for upcoming YouTube Campaigns</a:t>
              </a:r>
              <a:endParaRPr sz="9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Custom Demos for Client</a:t>
              </a:r>
              <a:endParaRPr sz="9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Ad Experiences Mocks</a:t>
              </a:r>
              <a:endParaRPr sz="9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Efficient Pricing</a:t>
              </a:r>
              <a:endParaRPr sz="9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Mass Reach</a:t>
              </a:r>
              <a:endParaRPr sz="1400" b="0" i="0" u="none" strike="noStrike" cap="none">
                <a:solidFill>
                  <a:schemeClr val="dk1"/>
                </a:solidFill>
                <a:latin typeface="Arial"/>
                <a:ea typeface="Arial"/>
                <a:cs typeface="Arial"/>
                <a:sym typeface="Arial"/>
              </a:endParaRPr>
            </a:p>
          </p:txBody>
        </p:sp>
      </p:grpSp>
      <p:grpSp>
        <p:nvGrpSpPr>
          <p:cNvPr id="766" name="Google Shape;766;p48"/>
          <p:cNvGrpSpPr/>
          <p:nvPr/>
        </p:nvGrpSpPr>
        <p:grpSpPr>
          <a:xfrm>
            <a:off x="3416075" y="1105276"/>
            <a:ext cx="2371500" cy="3460200"/>
            <a:chOff x="3338071" y="876676"/>
            <a:chExt cx="2371500" cy="3460200"/>
          </a:xfrm>
        </p:grpSpPr>
        <p:sp>
          <p:nvSpPr>
            <p:cNvPr id="767" name="Google Shape;767;p48"/>
            <p:cNvSpPr/>
            <p:nvPr/>
          </p:nvSpPr>
          <p:spPr>
            <a:xfrm>
              <a:off x="3338071" y="876676"/>
              <a:ext cx="2371500" cy="3460200"/>
            </a:xfrm>
            <a:prstGeom prst="roundRect">
              <a:avLst>
                <a:gd name="adj" fmla="val 10172"/>
              </a:avLst>
            </a:prstGeom>
            <a:solidFill>
              <a:schemeClr val="lt1"/>
            </a:solidFill>
            <a:ln w="9525" cap="flat" cmpd="sng">
              <a:solidFill>
                <a:srgbClr val="CCCCCC"/>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p:txBody>
        </p:sp>
        <p:sp>
          <p:nvSpPr>
            <p:cNvPr id="768" name="Google Shape;768;p48"/>
            <p:cNvSpPr txBox="1"/>
            <p:nvPr/>
          </p:nvSpPr>
          <p:spPr>
            <a:xfrm>
              <a:off x="3536250" y="2059475"/>
              <a:ext cx="2002200" cy="415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 sz="1500" b="1" i="0" u="none" strike="noStrike" cap="none">
                  <a:solidFill>
                    <a:srgbClr val="162035"/>
                  </a:solidFill>
                  <a:latin typeface="Oswald"/>
                  <a:ea typeface="Oswald"/>
                  <a:cs typeface="Oswald"/>
                  <a:sym typeface="Oswald"/>
                </a:rPr>
                <a:t>IN-FLIGHT DASHBOARD</a:t>
              </a:r>
              <a:endParaRPr sz="1500" b="1" i="0" u="none" strike="noStrike" cap="none">
                <a:solidFill>
                  <a:srgbClr val="162035"/>
                </a:solidFill>
                <a:latin typeface="Oswald"/>
                <a:ea typeface="Oswald"/>
                <a:cs typeface="Oswald"/>
                <a:sym typeface="Oswald"/>
              </a:endParaRPr>
            </a:p>
          </p:txBody>
        </p:sp>
        <p:sp>
          <p:nvSpPr>
            <p:cNvPr id="769" name="Google Shape;769;p48"/>
            <p:cNvSpPr txBox="1"/>
            <p:nvPr/>
          </p:nvSpPr>
          <p:spPr>
            <a:xfrm>
              <a:off x="3418850" y="2456100"/>
              <a:ext cx="2158800" cy="1757100"/>
            </a:xfrm>
            <a:prstGeom prst="rect">
              <a:avLst/>
            </a:prstGeom>
            <a:noFill/>
            <a:ln>
              <a:noFill/>
            </a:ln>
          </p:spPr>
          <p:txBody>
            <a:bodyPr spcFirstLastPara="1" wrap="square" lIns="91425" tIns="91425" rIns="91425" bIns="91425" anchor="t" anchorCtr="0">
              <a:spAutoFit/>
            </a:bodyPr>
            <a:lstStyle/>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Real-Time Campaign Dashboard</a:t>
              </a:r>
              <a:endParaRPr sz="9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Weekly Findings</a:t>
              </a:r>
              <a:endParaRPr sz="9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Sample delivered videos</a:t>
              </a:r>
              <a:endParaRPr sz="9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Key Trigger Analysis</a:t>
              </a:r>
              <a:endParaRPr sz="9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Video Creative Performance</a:t>
              </a:r>
              <a:endParaRPr sz="9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VTR Trends</a:t>
              </a:r>
              <a:endParaRPr sz="9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Platform Performance</a:t>
              </a:r>
              <a:endParaRPr sz="9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Optimization</a:t>
              </a:r>
              <a:endParaRPr sz="9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Recommendations</a:t>
              </a:r>
              <a:endParaRPr sz="900" b="0" i="0" u="none" strike="noStrike" cap="none">
                <a:solidFill>
                  <a:schemeClr val="dk1"/>
                </a:solidFill>
                <a:latin typeface="Arial"/>
                <a:ea typeface="Arial"/>
                <a:cs typeface="Arial"/>
                <a:sym typeface="Arial"/>
              </a:endParaRPr>
            </a:p>
          </p:txBody>
        </p:sp>
      </p:grpSp>
      <p:grpSp>
        <p:nvGrpSpPr>
          <p:cNvPr id="770" name="Google Shape;770;p48"/>
          <p:cNvGrpSpPr/>
          <p:nvPr/>
        </p:nvGrpSpPr>
        <p:grpSpPr>
          <a:xfrm>
            <a:off x="6223125" y="1096150"/>
            <a:ext cx="2371500" cy="3460200"/>
            <a:chOff x="6223125" y="867550"/>
            <a:chExt cx="2371500" cy="3460200"/>
          </a:xfrm>
        </p:grpSpPr>
        <p:sp>
          <p:nvSpPr>
            <p:cNvPr id="771" name="Google Shape;771;p48"/>
            <p:cNvSpPr/>
            <p:nvPr/>
          </p:nvSpPr>
          <p:spPr>
            <a:xfrm>
              <a:off x="6223125" y="867550"/>
              <a:ext cx="2371500" cy="3460200"/>
            </a:xfrm>
            <a:prstGeom prst="roundRect">
              <a:avLst>
                <a:gd name="adj" fmla="val 10172"/>
              </a:avLst>
            </a:prstGeom>
            <a:solidFill>
              <a:schemeClr val="lt1"/>
            </a:solidFill>
            <a:ln w="9525" cap="flat" cmpd="sng">
              <a:solidFill>
                <a:srgbClr val="CCCCCC"/>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p:txBody>
        </p:sp>
        <p:sp>
          <p:nvSpPr>
            <p:cNvPr id="772" name="Google Shape;772;p48"/>
            <p:cNvSpPr txBox="1"/>
            <p:nvPr/>
          </p:nvSpPr>
          <p:spPr>
            <a:xfrm>
              <a:off x="6435525" y="2059475"/>
              <a:ext cx="1851600" cy="415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 sz="1500" b="1" i="0" u="none" strike="noStrike" cap="none">
                  <a:solidFill>
                    <a:srgbClr val="162035"/>
                  </a:solidFill>
                  <a:latin typeface="Oswald"/>
                  <a:ea typeface="Oswald"/>
                  <a:cs typeface="Oswald"/>
                  <a:sym typeface="Oswald"/>
                </a:rPr>
                <a:t>POST CAMPAIGN</a:t>
              </a:r>
              <a:endParaRPr sz="1500" b="1" i="0" u="none" strike="noStrike" cap="none">
                <a:solidFill>
                  <a:srgbClr val="162035"/>
                </a:solidFill>
                <a:latin typeface="Oswald"/>
                <a:ea typeface="Oswald"/>
                <a:cs typeface="Oswald"/>
                <a:sym typeface="Oswald"/>
              </a:endParaRPr>
            </a:p>
          </p:txBody>
        </p:sp>
        <p:sp>
          <p:nvSpPr>
            <p:cNvPr id="773" name="Google Shape;773;p48"/>
            <p:cNvSpPr txBox="1"/>
            <p:nvPr/>
          </p:nvSpPr>
          <p:spPr>
            <a:xfrm>
              <a:off x="6339375" y="2554575"/>
              <a:ext cx="2002200" cy="1597800"/>
            </a:xfrm>
            <a:prstGeom prst="rect">
              <a:avLst/>
            </a:prstGeom>
            <a:noFill/>
            <a:ln>
              <a:noFill/>
            </a:ln>
          </p:spPr>
          <p:txBody>
            <a:bodyPr spcFirstLastPara="1" wrap="square" lIns="91425" tIns="91425" rIns="91425" bIns="91425" anchor="t" anchorCtr="0">
              <a:spAutoFit/>
            </a:bodyPr>
            <a:lstStyle/>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Post Campaign Report</a:t>
              </a:r>
              <a:endParaRPr sz="9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Campaign Summary</a:t>
              </a:r>
              <a:endParaRPr sz="9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Recommendations</a:t>
              </a:r>
              <a:endParaRPr sz="9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Visual and Audio Trigger Analysis</a:t>
              </a:r>
              <a:endParaRPr sz="9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Share of Content Delivery</a:t>
              </a:r>
              <a:endParaRPr sz="9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Creative Analysis</a:t>
              </a:r>
              <a:endParaRPr sz="900" b="0" i="0" u="none" strike="noStrike" cap="none">
                <a:solidFill>
                  <a:schemeClr val="dk1"/>
                </a:solidFill>
                <a:latin typeface="Arial"/>
                <a:ea typeface="Arial"/>
                <a:cs typeface="Arial"/>
                <a:sym typeface="Arial"/>
              </a:endParaRPr>
            </a:p>
            <a:p>
              <a:pPr marL="457200" marR="0" lvl="0" indent="-285750" algn="l" rtl="0">
                <a:lnSpc>
                  <a:spcPct val="115000"/>
                </a:lnSpc>
                <a:spcBef>
                  <a:spcPts val="0"/>
                </a:spcBef>
                <a:spcAft>
                  <a:spcPts val="0"/>
                </a:spcAft>
                <a:buClr>
                  <a:schemeClr val="dk1"/>
                </a:buClr>
                <a:buSzPts val="900"/>
                <a:buFont typeface="Arial"/>
                <a:buChar char="●"/>
              </a:pPr>
              <a:r>
                <a:rPr lang="en" sz="900" b="0" i="0" u="none" strike="noStrike" cap="none">
                  <a:solidFill>
                    <a:schemeClr val="dk1"/>
                  </a:solidFill>
                  <a:latin typeface="Arial"/>
                  <a:ea typeface="Arial"/>
                  <a:cs typeface="Arial"/>
                  <a:sym typeface="Arial"/>
                </a:rPr>
                <a:t>Delivery of Audience and</a:t>
              </a:r>
              <a:endParaRPr sz="900" b="0" i="0" u="none" strike="noStrike" cap="none">
                <a:solidFill>
                  <a:schemeClr val="dk1"/>
                </a:solidFill>
                <a:latin typeface="Arial"/>
                <a:ea typeface="Arial"/>
                <a:cs typeface="Arial"/>
                <a:sym typeface="Arial"/>
              </a:endParaRPr>
            </a:p>
            <a:p>
              <a:pPr marL="457200" marR="0" lvl="0" indent="0" algn="l" rtl="0">
                <a:lnSpc>
                  <a:spcPct val="115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Analysis and Insights</a:t>
              </a:r>
              <a:endParaRPr sz="900" b="0" i="0" u="none" strike="noStrike" cap="none">
                <a:solidFill>
                  <a:schemeClr val="dk1"/>
                </a:solidFill>
                <a:latin typeface="Arial"/>
                <a:ea typeface="Arial"/>
                <a:cs typeface="Arial"/>
                <a:sym typeface="Arial"/>
              </a:endParaRPr>
            </a:p>
          </p:txBody>
        </p:sp>
      </p:grpSp>
      <p:pic>
        <p:nvPicPr>
          <p:cNvPr id="774" name="Google Shape;774;p48"/>
          <p:cNvPicPr preferRelativeResize="0"/>
          <p:nvPr/>
        </p:nvPicPr>
        <p:blipFill rotWithShape="1">
          <a:blip r:embed="rId3">
            <a:alphaModFix/>
          </a:blip>
          <a:srcRect b="18059"/>
          <a:stretch/>
        </p:blipFill>
        <p:spPr>
          <a:xfrm>
            <a:off x="1415602" y="1439625"/>
            <a:ext cx="862599" cy="706800"/>
          </a:xfrm>
          <a:prstGeom prst="rect">
            <a:avLst/>
          </a:prstGeom>
          <a:noFill/>
          <a:ln>
            <a:noFill/>
          </a:ln>
        </p:spPr>
      </p:pic>
      <p:pic>
        <p:nvPicPr>
          <p:cNvPr id="775" name="Google Shape;775;p48"/>
          <p:cNvPicPr preferRelativeResize="0"/>
          <p:nvPr/>
        </p:nvPicPr>
        <p:blipFill rotWithShape="1">
          <a:blip r:embed="rId4">
            <a:alphaModFix/>
          </a:blip>
          <a:srcRect b="22396"/>
          <a:stretch/>
        </p:blipFill>
        <p:spPr>
          <a:xfrm>
            <a:off x="4146575" y="1416454"/>
            <a:ext cx="910795" cy="706800"/>
          </a:xfrm>
          <a:prstGeom prst="rect">
            <a:avLst/>
          </a:prstGeom>
          <a:noFill/>
          <a:ln>
            <a:noFill/>
          </a:ln>
        </p:spPr>
      </p:pic>
      <p:pic>
        <p:nvPicPr>
          <p:cNvPr id="776" name="Google Shape;776;p48"/>
          <p:cNvPicPr preferRelativeResize="0"/>
          <p:nvPr/>
        </p:nvPicPr>
        <p:blipFill rotWithShape="1">
          <a:blip r:embed="rId5">
            <a:alphaModFix/>
          </a:blip>
          <a:srcRect b="16576"/>
          <a:stretch/>
        </p:blipFill>
        <p:spPr>
          <a:xfrm>
            <a:off x="7025140" y="1431623"/>
            <a:ext cx="847212" cy="70680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sp>
        <p:nvSpPr>
          <p:cNvPr id="781" name="Google Shape;781;p49"/>
          <p:cNvSpPr/>
          <p:nvPr/>
        </p:nvSpPr>
        <p:spPr>
          <a:xfrm>
            <a:off x="0" y="0"/>
            <a:ext cx="9144000" cy="525900"/>
          </a:xfrm>
          <a:prstGeom prst="rect">
            <a:avLst/>
          </a:prstGeom>
          <a:solidFill>
            <a:srgbClr val="4FB3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p49"/>
          <p:cNvSpPr/>
          <p:nvPr/>
        </p:nvSpPr>
        <p:spPr>
          <a:xfrm>
            <a:off x="90500" y="8325"/>
            <a:ext cx="5265900" cy="525900"/>
          </a:xfrm>
          <a:prstGeom prst="roundRect">
            <a:avLst>
              <a:gd name="adj" fmla="val 0"/>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FFFFFF"/>
              </a:buClr>
              <a:buSzPts val="2300"/>
              <a:buFont typeface="Oswald"/>
              <a:buNone/>
            </a:pPr>
            <a:r>
              <a:rPr lang="en" sz="1800" b="1" i="0" u="none" strike="noStrike" cap="none">
                <a:solidFill>
                  <a:srgbClr val="FFFFFF"/>
                </a:solidFill>
                <a:latin typeface="Oswald"/>
                <a:ea typeface="Oswald"/>
                <a:cs typeface="Oswald"/>
                <a:sym typeface="Oswald"/>
              </a:rPr>
              <a:t>Improvado Reporting Dashboard (Updated Weekly) </a:t>
            </a:r>
            <a:endParaRPr sz="1800" b="0" i="0" u="none" strike="noStrike" cap="none">
              <a:solidFill>
                <a:srgbClr val="000000"/>
              </a:solidFill>
              <a:latin typeface="Arial"/>
              <a:ea typeface="Arial"/>
              <a:cs typeface="Arial"/>
              <a:sym typeface="Arial"/>
            </a:endParaRPr>
          </a:p>
        </p:txBody>
      </p:sp>
      <p:sp>
        <p:nvSpPr>
          <p:cNvPr id="783" name="Google Shape;783;p49"/>
          <p:cNvSpPr txBox="1"/>
          <p:nvPr/>
        </p:nvSpPr>
        <p:spPr>
          <a:xfrm>
            <a:off x="4819275" y="1107100"/>
            <a:ext cx="3791700" cy="384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rgbClr val="000000"/>
              </a:solidFill>
              <a:latin typeface="Calibri"/>
              <a:ea typeface="Calibri"/>
              <a:cs typeface="Calibri"/>
              <a:sym typeface="Calibri"/>
            </a:endParaRPr>
          </a:p>
        </p:txBody>
      </p:sp>
      <p:sp>
        <p:nvSpPr>
          <p:cNvPr id="784" name="Google Shape;784;p49"/>
          <p:cNvSpPr txBox="1"/>
          <p:nvPr/>
        </p:nvSpPr>
        <p:spPr>
          <a:xfrm>
            <a:off x="5546200" y="894300"/>
            <a:ext cx="2853300" cy="384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rgbClr val="000000"/>
              </a:solidFill>
              <a:latin typeface="Calibri"/>
              <a:ea typeface="Calibri"/>
              <a:cs typeface="Calibri"/>
              <a:sym typeface="Calibri"/>
            </a:endParaRPr>
          </a:p>
        </p:txBody>
      </p:sp>
      <p:sp>
        <p:nvSpPr>
          <p:cNvPr id="785" name="Google Shape;785;p49"/>
          <p:cNvSpPr txBox="1"/>
          <p:nvPr/>
        </p:nvSpPr>
        <p:spPr>
          <a:xfrm>
            <a:off x="971500" y="3530925"/>
            <a:ext cx="3122100" cy="384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rgbClr val="000000"/>
              </a:solidFill>
              <a:latin typeface="Calibri"/>
              <a:ea typeface="Calibri"/>
              <a:cs typeface="Calibri"/>
              <a:sym typeface="Calibri"/>
            </a:endParaRPr>
          </a:p>
        </p:txBody>
      </p:sp>
      <p:pic>
        <p:nvPicPr>
          <p:cNvPr id="786" name="Google Shape;786;p49"/>
          <p:cNvPicPr preferRelativeResize="0"/>
          <p:nvPr/>
        </p:nvPicPr>
        <p:blipFill rotWithShape="1">
          <a:blip r:embed="rId3">
            <a:alphaModFix/>
          </a:blip>
          <a:srcRect/>
          <a:stretch/>
        </p:blipFill>
        <p:spPr>
          <a:xfrm>
            <a:off x="109300" y="705050"/>
            <a:ext cx="5450010" cy="1447675"/>
          </a:xfrm>
          <a:prstGeom prst="rect">
            <a:avLst/>
          </a:prstGeom>
          <a:noFill/>
          <a:ln w="9525" cap="flat" cmpd="sng">
            <a:solidFill>
              <a:srgbClr val="002060"/>
            </a:solidFill>
            <a:prstDash val="solid"/>
            <a:round/>
            <a:headEnd type="none" w="sm" len="sm"/>
            <a:tailEnd type="none" w="sm" len="sm"/>
          </a:ln>
        </p:spPr>
      </p:pic>
      <p:sp>
        <p:nvSpPr>
          <p:cNvPr id="787" name="Google Shape;787;p49"/>
          <p:cNvSpPr/>
          <p:nvPr/>
        </p:nvSpPr>
        <p:spPr>
          <a:xfrm>
            <a:off x="3402700" y="1236438"/>
            <a:ext cx="690900" cy="384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88" name="Google Shape;788;p49"/>
          <p:cNvPicPr preferRelativeResize="0"/>
          <p:nvPr/>
        </p:nvPicPr>
        <p:blipFill rotWithShape="1">
          <a:blip r:embed="rId4">
            <a:alphaModFix/>
          </a:blip>
          <a:srcRect/>
          <a:stretch/>
        </p:blipFill>
        <p:spPr>
          <a:xfrm>
            <a:off x="5612000" y="429775"/>
            <a:ext cx="3317026" cy="2433525"/>
          </a:xfrm>
          <a:prstGeom prst="rect">
            <a:avLst/>
          </a:prstGeom>
          <a:noFill/>
          <a:ln w="9525" cap="flat" cmpd="sng">
            <a:solidFill>
              <a:srgbClr val="002060"/>
            </a:solidFill>
            <a:prstDash val="solid"/>
            <a:round/>
            <a:headEnd type="none" w="sm" len="sm"/>
            <a:tailEnd type="none" w="sm" len="sm"/>
          </a:ln>
        </p:spPr>
      </p:pic>
      <p:pic>
        <p:nvPicPr>
          <p:cNvPr id="789" name="Google Shape;789;p49"/>
          <p:cNvPicPr preferRelativeResize="0"/>
          <p:nvPr/>
        </p:nvPicPr>
        <p:blipFill rotWithShape="1">
          <a:blip r:embed="rId5">
            <a:alphaModFix/>
          </a:blip>
          <a:srcRect/>
          <a:stretch/>
        </p:blipFill>
        <p:spPr>
          <a:xfrm>
            <a:off x="128850" y="3179600"/>
            <a:ext cx="4153948" cy="1824449"/>
          </a:xfrm>
          <a:prstGeom prst="rect">
            <a:avLst/>
          </a:prstGeom>
          <a:noFill/>
          <a:ln w="9525" cap="flat" cmpd="sng">
            <a:solidFill>
              <a:srgbClr val="002060"/>
            </a:solidFill>
            <a:prstDash val="solid"/>
            <a:round/>
            <a:headEnd type="none" w="sm" len="sm"/>
            <a:tailEnd type="none" w="sm" len="sm"/>
          </a:ln>
        </p:spPr>
      </p:pic>
      <p:pic>
        <p:nvPicPr>
          <p:cNvPr id="790" name="Google Shape;790;p49"/>
          <p:cNvPicPr preferRelativeResize="0"/>
          <p:nvPr/>
        </p:nvPicPr>
        <p:blipFill rotWithShape="1">
          <a:blip r:embed="rId6">
            <a:alphaModFix/>
          </a:blip>
          <a:srcRect/>
          <a:stretch/>
        </p:blipFill>
        <p:spPr>
          <a:xfrm rot="10800000" flipH="1">
            <a:off x="104600" y="2190400"/>
            <a:ext cx="5455800" cy="951525"/>
          </a:xfrm>
          <a:prstGeom prst="rect">
            <a:avLst/>
          </a:prstGeom>
          <a:noFill/>
          <a:ln w="9525" cap="flat" cmpd="sng">
            <a:solidFill>
              <a:srgbClr val="002060"/>
            </a:solidFill>
            <a:prstDash val="solid"/>
            <a:round/>
            <a:headEnd type="none" w="sm" len="sm"/>
            <a:tailEnd type="none" w="sm" len="sm"/>
          </a:ln>
        </p:spPr>
      </p:pic>
      <p:sp>
        <p:nvSpPr>
          <p:cNvPr id="791" name="Google Shape;791;p49"/>
          <p:cNvSpPr/>
          <p:nvPr/>
        </p:nvSpPr>
        <p:spPr>
          <a:xfrm>
            <a:off x="7425125" y="738450"/>
            <a:ext cx="1503900" cy="1776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2" name="Google Shape;792;p49"/>
          <p:cNvSpPr/>
          <p:nvPr/>
        </p:nvSpPr>
        <p:spPr>
          <a:xfrm>
            <a:off x="4765000" y="738450"/>
            <a:ext cx="781200" cy="1776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93" name="Google Shape;793;p49"/>
          <p:cNvSpPr txBox="1"/>
          <p:nvPr/>
        </p:nvSpPr>
        <p:spPr>
          <a:xfrm>
            <a:off x="4669910" y="657900"/>
            <a:ext cx="10647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1000" b="1" i="0" u="none" strike="noStrike" cap="none">
                <a:solidFill>
                  <a:schemeClr val="lt1"/>
                </a:solidFill>
                <a:highlight>
                  <a:schemeClr val="dk1"/>
                </a:highlight>
                <a:latin typeface="Lexend"/>
                <a:ea typeface="Lexend"/>
                <a:cs typeface="Lexend"/>
                <a:sym typeface="Lexend"/>
              </a:rPr>
              <a:t>Key Metrics</a:t>
            </a:r>
            <a:endParaRPr sz="1000" b="1" i="0" u="none" strike="noStrike" cap="none">
              <a:solidFill>
                <a:schemeClr val="lt1"/>
              </a:solidFill>
              <a:highlight>
                <a:schemeClr val="dk1"/>
              </a:highlight>
              <a:latin typeface="Lexend"/>
              <a:ea typeface="Lexend"/>
              <a:cs typeface="Lexend"/>
              <a:sym typeface="Lexend"/>
            </a:endParaRPr>
          </a:p>
        </p:txBody>
      </p:sp>
      <p:sp>
        <p:nvSpPr>
          <p:cNvPr id="794" name="Google Shape;794;p49"/>
          <p:cNvSpPr txBox="1"/>
          <p:nvPr/>
        </p:nvSpPr>
        <p:spPr>
          <a:xfrm>
            <a:off x="7391125" y="665409"/>
            <a:ext cx="18786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1000" b="1" i="0" u="none" strike="noStrike" cap="none">
                <a:solidFill>
                  <a:schemeClr val="lt1"/>
                </a:solidFill>
                <a:highlight>
                  <a:schemeClr val="dk1"/>
                </a:highlight>
                <a:latin typeface="Lexend"/>
                <a:ea typeface="Lexend"/>
                <a:cs typeface="Lexend"/>
                <a:sym typeface="Lexend"/>
              </a:rPr>
              <a:t>Top Video Placements   </a:t>
            </a:r>
            <a:endParaRPr sz="1000" b="1" i="0" u="none" strike="noStrike" cap="none">
              <a:solidFill>
                <a:schemeClr val="lt1"/>
              </a:solidFill>
              <a:highlight>
                <a:schemeClr val="dk1"/>
              </a:highlight>
              <a:latin typeface="Lexend"/>
              <a:ea typeface="Lexend"/>
              <a:cs typeface="Lexend"/>
              <a:sym typeface="Lexend"/>
            </a:endParaRPr>
          </a:p>
        </p:txBody>
      </p:sp>
      <p:sp>
        <p:nvSpPr>
          <p:cNvPr id="795" name="Google Shape;795;p49"/>
          <p:cNvSpPr/>
          <p:nvPr/>
        </p:nvSpPr>
        <p:spPr>
          <a:xfrm>
            <a:off x="4511425" y="2313600"/>
            <a:ext cx="845100" cy="1776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6" name="Google Shape;796;p49"/>
          <p:cNvSpPr txBox="1"/>
          <p:nvPr/>
        </p:nvSpPr>
        <p:spPr>
          <a:xfrm>
            <a:off x="4481500" y="2245466"/>
            <a:ext cx="10647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1000" b="1" i="0" u="none" strike="noStrike" cap="none">
                <a:solidFill>
                  <a:schemeClr val="lt1"/>
                </a:solidFill>
                <a:highlight>
                  <a:schemeClr val="dk1"/>
                </a:highlight>
                <a:latin typeface="Lexend"/>
                <a:ea typeface="Lexend"/>
                <a:cs typeface="Lexend"/>
                <a:sym typeface="Lexend"/>
              </a:rPr>
              <a:t>Live Graphs </a:t>
            </a:r>
            <a:endParaRPr sz="1000" b="1" i="0" u="none" strike="noStrike" cap="none">
              <a:solidFill>
                <a:schemeClr val="lt1"/>
              </a:solidFill>
              <a:highlight>
                <a:schemeClr val="dk1"/>
              </a:highlight>
              <a:latin typeface="Lexend"/>
              <a:ea typeface="Lexend"/>
              <a:cs typeface="Lexend"/>
              <a:sym typeface="Lexend"/>
            </a:endParaRPr>
          </a:p>
        </p:txBody>
      </p:sp>
      <p:sp>
        <p:nvSpPr>
          <p:cNvPr id="797" name="Google Shape;797;p49"/>
          <p:cNvSpPr/>
          <p:nvPr/>
        </p:nvSpPr>
        <p:spPr>
          <a:xfrm>
            <a:off x="3269700" y="3261125"/>
            <a:ext cx="600900" cy="3387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8" name="Google Shape;798;p49"/>
          <p:cNvSpPr txBox="1"/>
          <p:nvPr/>
        </p:nvSpPr>
        <p:spPr>
          <a:xfrm>
            <a:off x="3218098" y="3193438"/>
            <a:ext cx="10647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1000" b="1" i="0" u="none" strike="noStrike" cap="none">
                <a:solidFill>
                  <a:schemeClr val="lt1"/>
                </a:solidFill>
                <a:highlight>
                  <a:schemeClr val="dk1"/>
                </a:highlight>
                <a:latin typeface="Lexend"/>
                <a:ea typeface="Lexend"/>
                <a:cs typeface="Lexend"/>
                <a:sym typeface="Lexend"/>
              </a:rPr>
              <a:t>Weekly Findings</a:t>
            </a:r>
            <a:endParaRPr sz="1000" b="1" i="0" u="none" strike="noStrike" cap="none">
              <a:solidFill>
                <a:schemeClr val="lt1"/>
              </a:solidFill>
              <a:highlight>
                <a:schemeClr val="dk1"/>
              </a:highlight>
              <a:latin typeface="Lexend"/>
              <a:ea typeface="Lexend"/>
              <a:cs typeface="Lexend"/>
              <a:sym typeface="Lexend"/>
            </a:endParaRPr>
          </a:p>
        </p:txBody>
      </p:sp>
      <p:sp>
        <p:nvSpPr>
          <p:cNvPr id="799" name="Google Shape;799;p49"/>
          <p:cNvSpPr/>
          <p:nvPr/>
        </p:nvSpPr>
        <p:spPr>
          <a:xfrm>
            <a:off x="8307637" y="3644225"/>
            <a:ext cx="781200" cy="151500"/>
          </a:xfrm>
          <a:prstGeom prst="roundRect">
            <a:avLst>
              <a:gd name="adj" fmla="val 16667"/>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0" name="Google Shape;800;p49"/>
          <p:cNvSpPr txBox="1"/>
          <p:nvPr/>
        </p:nvSpPr>
        <p:spPr>
          <a:xfrm>
            <a:off x="8230607" y="3570425"/>
            <a:ext cx="10647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1000" b="1" i="0" u="none" strike="noStrike" cap="none">
                <a:solidFill>
                  <a:schemeClr val="lt1"/>
                </a:solidFill>
                <a:highlight>
                  <a:schemeClr val="dk1"/>
                </a:highlight>
                <a:latin typeface="Lexend"/>
                <a:ea typeface="Lexend"/>
                <a:cs typeface="Lexend"/>
                <a:sym typeface="Lexend"/>
              </a:rPr>
              <a:t>Live Demos</a:t>
            </a:r>
            <a:endParaRPr sz="1000" b="1" i="0" u="none" strike="noStrike" cap="none">
              <a:solidFill>
                <a:schemeClr val="lt1"/>
              </a:solidFill>
              <a:highlight>
                <a:schemeClr val="dk1"/>
              </a:highlight>
              <a:latin typeface="Lexend"/>
              <a:ea typeface="Lexend"/>
              <a:cs typeface="Lexend"/>
              <a:sym typeface="Lexend"/>
            </a:endParaRPr>
          </a:p>
        </p:txBody>
      </p:sp>
      <p:pic>
        <p:nvPicPr>
          <p:cNvPr id="801" name="Google Shape;801;p49"/>
          <p:cNvPicPr preferRelativeResize="0"/>
          <p:nvPr/>
        </p:nvPicPr>
        <p:blipFill rotWithShape="1">
          <a:blip r:embed="rId7">
            <a:alphaModFix/>
          </a:blip>
          <a:srcRect l="436" r="436"/>
          <a:stretch/>
        </p:blipFill>
        <p:spPr>
          <a:xfrm>
            <a:off x="4326760" y="3352148"/>
            <a:ext cx="2853301" cy="1618883"/>
          </a:xfrm>
          <a:prstGeom prst="rect">
            <a:avLst/>
          </a:prstGeom>
          <a:noFill/>
          <a:ln>
            <a:noFill/>
          </a:ln>
        </p:spPr>
      </p:pic>
      <p:pic>
        <p:nvPicPr>
          <p:cNvPr id="802" name="Google Shape;802;p49"/>
          <p:cNvPicPr preferRelativeResize="0"/>
          <p:nvPr/>
        </p:nvPicPr>
        <p:blipFill rotWithShape="1">
          <a:blip r:embed="rId8">
            <a:alphaModFix/>
          </a:blip>
          <a:srcRect t="485" b="485"/>
          <a:stretch/>
        </p:blipFill>
        <p:spPr>
          <a:xfrm>
            <a:off x="7237775" y="3915834"/>
            <a:ext cx="1878602" cy="1050615"/>
          </a:xfrm>
          <a:prstGeom prst="rect">
            <a:avLst/>
          </a:prstGeom>
          <a:noFill/>
          <a:ln>
            <a:noFill/>
          </a:ln>
        </p:spPr>
      </p:pic>
      <p:pic>
        <p:nvPicPr>
          <p:cNvPr id="803" name="Google Shape;803;p49"/>
          <p:cNvPicPr preferRelativeResize="0"/>
          <p:nvPr/>
        </p:nvPicPr>
        <p:blipFill>
          <a:blip r:embed="rId9">
            <a:alphaModFix/>
          </a:blip>
          <a:stretch>
            <a:fillRect/>
          </a:stretch>
        </p:blipFill>
        <p:spPr>
          <a:xfrm>
            <a:off x="3432589" y="1121317"/>
            <a:ext cx="600899" cy="49175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Google Shape;808;p50"/>
          <p:cNvSpPr/>
          <p:nvPr/>
        </p:nvSpPr>
        <p:spPr>
          <a:xfrm>
            <a:off x="0" y="-756"/>
            <a:ext cx="9144000" cy="587700"/>
          </a:xfrm>
          <a:prstGeom prst="rect">
            <a:avLst/>
          </a:prstGeom>
          <a:solidFill>
            <a:srgbClr val="4FB39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9" name="Google Shape;809;p50"/>
          <p:cNvSpPr/>
          <p:nvPr/>
        </p:nvSpPr>
        <p:spPr>
          <a:xfrm>
            <a:off x="91675" y="35850"/>
            <a:ext cx="8719500" cy="531000"/>
          </a:xfrm>
          <a:prstGeom prst="roundRect">
            <a:avLst>
              <a:gd name="adj" fmla="val 0"/>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 sz="1800" b="1" i="0" u="none" strike="noStrike" cap="none">
                <a:solidFill>
                  <a:schemeClr val="lt1"/>
                </a:solidFill>
                <a:latin typeface="Oswald"/>
                <a:ea typeface="Oswald"/>
                <a:cs typeface="Oswald"/>
                <a:sym typeface="Oswald"/>
              </a:rPr>
              <a:t>Comprehensive Post Campaign Analysis For Each Campaign</a:t>
            </a:r>
            <a:endParaRPr sz="1800" b="1" i="0" u="none" strike="noStrike" cap="none">
              <a:solidFill>
                <a:schemeClr val="lt1"/>
              </a:solidFill>
              <a:latin typeface="Oswald"/>
              <a:ea typeface="Oswald"/>
              <a:cs typeface="Oswald"/>
              <a:sym typeface="Oswald"/>
            </a:endParaRPr>
          </a:p>
        </p:txBody>
      </p:sp>
      <p:pic>
        <p:nvPicPr>
          <p:cNvPr id="810" name="Google Shape;810;p50"/>
          <p:cNvPicPr preferRelativeResize="0"/>
          <p:nvPr/>
        </p:nvPicPr>
        <p:blipFill rotWithShape="1">
          <a:blip r:embed="rId3">
            <a:alphaModFix/>
          </a:blip>
          <a:srcRect/>
          <a:stretch/>
        </p:blipFill>
        <p:spPr>
          <a:xfrm>
            <a:off x="539426" y="913602"/>
            <a:ext cx="8137247" cy="3889839"/>
          </a:xfrm>
          <a:prstGeom prst="rect">
            <a:avLst/>
          </a:prstGeom>
          <a:noFill/>
          <a:ln>
            <a:noFill/>
          </a:ln>
        </p:spPr>
      </p:pic>
      <p:sp>
        <p:nvSpPr>
          <p:cNvPr id="811" name="Google Shape;811;p50"/>
          <p:cNvSpPr/>
          <p:nvPr/>
        </p:nvSpPr>
        <p:spPr>
          <a:xfrm>
            <a:off x="7225" y="5006247"/>
            <a:ext cx="9144000" cy="133500"/>
          </a:xfrm>
          <a:prstGeom prst="rect">
            <a:avLst/>
          </a:prstGeom>
          <a:solidFill>
            <a:srgbClr val="16203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816" name="Google Shape;816;p51"/>
          <p:cNvSpPr txBox="1"/>
          <p:nvPr/>
        </p:nvSpPr>
        <p:spPr>
          <a:xfrm>
            <a:off x="0" y="-1190"/>
            <a:ext cx="9144000" cy="588300"/>
          </a:xfrm>
          <a:prstGeom prst="rect">
            <a:avLst/>
          </a:prstGeom>
          <a:solidFill>
            <a:srgbClr val="46A18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817" name="Google Shape;817;p51"/>
          <p:cNvSpPr txBox="1"/>
          <p:nvPr/>
        </p:nvSpPr>
        <p:spPr>
          <a:xfrm>
            <a:off x="140433" y="96612"/>
            <a:ext cx="8065500" cy="3462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 sz="1800" b="0" i="0" u="none" strike="noStrike" cap="none">
                <a:solidFill>
                  <a:schemeClr val="lt1"/>
                </a:solidFill>
                <a:latin typeface="Oswald SemiBold"/>
                <a:ea typeface="Oswald SemiBold"/>
                <a:cs typeface="Oswald SemiBold"/>
                <a:sym typeface="Oswald SemiBold"/>
              </a:rPr>
              <a:t>Cross Channel Activation: Most Viewed from Mobile and CTV</a:t>
            </a:r>
            <a:endParaRPr sz="1800" b="0" i="0" u="none" strike="noStrike" cap="none">
              <a:solidFill>
                <a:schemeClr val="lt1"/>
              </a:solidFill>
              <a:latin typeface="Oswald SemiBold"/>
              <a:ea typeface="Oswald SemiBold"/>
              <a:cs typeface="Oswald SemiBold"/>
              <a:sym typeface="Oswald SemiBold"/>
            </a:endParaRPr>
          </a:p>
        </p:txBody>
      </p:sp>
      <p:pic>
        <p:nvPicPr>
          <p:cNvPr id="818" name="Google Shape;818;p51"/>
          <p:cNvPicPr preferRelativeResize="0"/>
          <p:nvPr/>
        </p:nvPicPr>
        <p:blipFill rotWithShape="1">
          <a:blip r:embed="rId3">
            <a:alphaModFix/>
          </a:blip>
          <a:srcRect/>
          <a:stretch/>
        </p:blipFill>
        <p:spPr>
          <a:xfrm>
            <a:off x="-75648" y="1489552"/>
            <a:ext cx="3513675" cy="2299225"/>
          </a:xfrm>
          <a:prstGeom prst="rect">
            <a:avLst/>
          </a:prstGeom>
          <a:noFill/>
          <a:ln>
            <a:noFill/>
          </a:ln>
        </p:spPr>
      </p:pic>
      <p:pic>
        <p:nvPicPr>
          <p:cNvPr id="819" name="Google Shape;819;p51"/>
          <p:cNvPicPr preferRelativeResize="0"/>
          <p:nvPr/>
        </p:nvPicPr>
        <p:blipFill rotWithShape="1">
          <a:blip r:embed="rId4">
            <a:alphaModFix/>
          </a:blip>
          <a:srcRect l="15198" r="9227"/>
          <a:stretch/>
        </p:blipFill>
        <p:spPr>
          <a:xfrm>
            <a:off x="6255713" y="2011075"/>
            <a:ext cx="761863" cy="1410050"/>
          </a:xfrm>
          <a:prstGeom prst="rect">
            <a:avLst/>
          </a:prstGeom>
          <a:noFill/>
          <a:ln>
            <a:noFill/>
          </a:ln>
        </p:spPr>
      </p:pic>
      <p:pic>
        <p:nvPicPr>
          <p:cNvPr id="820" name="Google Shape;820;p51"/>
          <p:cNvPicPr preferRelativeResize="0"/>
          <p:nvPr/>
        </p:nvPicPr>
        <p:blipFill rotWithShape="1">
          <a:blip r:embed="rId5">
            <a:alphaModFix/>
          </a:blip>
          <a:srcRect/>
          <a:stretch/>
        </p:blipFill>
        <p:spPr>
          <a:xfrm>
            <a:off x="6328277" y="2295001"/>
            <a:ext cx="619620" cy="354070"/>
          </a:xfrm>
          <a:prstGeom prst="rect">
            <a:avLst/>
          </a:prstGeom>
          <a:noFill/>
          <a:ln>
            <a:noFill/>
          </a:ln>
        </p:spPr>
      </p:pic>
      <p:pic>
        <p:nvPicPr>
          <p:cNvPr id="821" name="Google Shape;821;p51"/>
          <p:cNvPicPr preferRelativeResize="0"/>
          <p:nvPr/>
        </p:nvPicPr>
        <p:blipFill rotWithShape="1">
          <a:blip r:embed="rId6">
            <a:alphaModFix/>
          </a:blip>
          <a:srcRect/>
          <a:stretch/>
        </p:blipFill>
        <p:spPr>
          <a:xfrm>
            <a:off x="3294375" y="1690825"/>
            <a:ext cx="2928250" cy="1896675"/>
          </a:xfrm>
          <a:prstGeom prst="rect">
            <a:avLst/>
          </a:prstGeom>
          <a:noFill/>
          <a:ln>
            <a:noFill/>
          </a:ln>
        </p:spPr>
      </p:pic>
      <p:pic>
        <p:nvPicPr>
          <p:cNvPr id="822" name="Google Shape;822;p51"/>
          <p:cNvPicPr preferRelativeResize="0"/>
          <p:nvPr/>
        </p:nvPicPr>
        <p:blipFill rotWithShape="1">
          <a:blip r:embed="rId7">
            <a:alphaModFix/>
          </a:blip>
          <a:srcRect l="7448" t="9920" r="7506" b="16152"/>
          <a:stretch/>
        </p:blipFill>
        <p:spPr>
          <a:xfrm>
            <a:off x="7341075" y="1727200"/>
            <a:ext cx="1220100" cy="1817050"/>
          </a:xfrm>
          <a:prstGeom prst="rect">
            <a:avLst/>
          </a:prstGeom>
          <a:noFill/>
          <a:ln>
            <a:noFill/>
          </a:ln>
        </p:spPr>
      </p:pic>
      <p:pic>
        <p:nvPicPr>
          <p:cNvPr id="823" name="Google Shape;823;p51"/>
          <p:cNvPicPr preferRelativeResize="0"/>
          <p:nvPr/>
        </p:nvPicPr>
        <p:blipFill rotWithShape="1">
          <a:blip r:embed="rId8">
            <a:alphaModFix/>
          </a:blip>
          <a:srcRect/>
          <a:stretch/>
        </p:blipFill>
        <p:spPr>
          <a:xfrm>
            <a:off x="3759950" y="1925225"/>
            <a:ext cx="1979301" cy="1156151"/>
          </a:xfrm>
          <a:prstGeom prst="rect">
            <a:avLst/>
          </a:prstGeom>
          <a:noFill/>
          <a:ln>
            <a:noFill/>
          </a:ln>
        </p:spPr>
      </p:pic>
      <p:pic>
        <p:nvPicPr>
          <p:cNvPr id="824" name="Google Shape;824;p51"/>
          <p:cNvPicPr preferRelativeResize="0"/>
          <p:nvPr/>
        </p:nvPicPr>
        <p:blipFill rotWithShape="1">
          <a:blip r:embed="rId9">
            <a:alphaModFix/>
          </a:blip>
          <a:srcRect/>
          <a:stretch/>
        </p:blipFill>
        <p:spPr>
          <a:xfrm>
            <a:off x="3845175" y="2155624"/>
            <a:ext cx="1453650" cy="598915"/>
          </a:xfrm>
          <a:prstGeom prst="rect">
            <a:avLst/>
          </a:prstGeom>
          <a:noFill/>
          <a:ln>
            <a:noFill/>
          </a:ln>
        </p:spPr>
      </p:pic>
      <p:pic>
        <p:nvPicPr>
          <p:cNvPr id="825" name="Google Shape;825;p51"/>
          <p:cNvPicPr preferRelativeResize="0"/>
          <p:nvPr/>
        </p:nvPicPr>
        <p:blipFill rotWithShape="1">
          <a:blip r:embed="rId10">
            <a:alphaModFix/>
          </a:blip>
          <a:srcRect/>
          <a:stretch/>
        </p:blipFill>
        <p:spPr>
          <a:xfrm>
            <a:off x="3881123" y="2920225"/>
            <a:ext cx="1453649" cy="108675"/>
          </a:xfrm>
          <a:prstGeom prst="rect">
            <a:avLst/>
          </a:prstGeom>
          <a:noFill/>
          <a:ln>
            <a:noFill/>
          </a:ln>
        </p:spPr>
      </p:pic>
      <p:pic>
        <p:nvPicPr>
          <p:cNvPr id="826" name="Google Shape;826;p51"/>
          <p:cNvPicPr preferRelativeResize="0"/>
          <p:nvPr/>
        </p:nvPicPr>
        <p:blipFill rotWithShape="1">
          <a:blip r:embed="rId11">
            <a:alphaModFix/>
          </a:blip>
          <a:srcRect/>
          <a:stretch/>
        </p:blipFill>
        <p:spPr>
          <a:xfrm>
            <a:off x="5361775" y="2083825"/>
            <a:ext cx="309049" cy="897426"/>
          </a:xfrm>
          <a:prstGeom prst="rect">
            <a:avLst/>
          </a:prstGeom>
          <a:noFill/>
          <a:ln>
            <a:noFill/>
          </a:ln>
        </p:spPr>
      </p:pic>
      <p:pic>
        <p:nvPicPr>
          <p:cNvPr id="827" name="Google Shape;827;p51"/>
          <p:cNvPicPr preferRelativeResize="0"/>
          <p:nvPr/>
        </p:nvPicPr>
        <p:blipFill rotWithShape="1">
          <a:blip r:embed="rId12">
            <a:alphaModFix/>
          </a:blip>
          <a:srcRect l="631" r="622"/>
          <a:stretch/>
        </p:blipFill>
        <p:spPr>
          <a:xfrm rot="5400000">
            <a:off x="7151389" y="2109405"/>
            <a:ext cx="1599468" cy="1079637"/>
          </a:xfrm>
          <a:prstGeom prst="rect">
            <a:avLst/>
          </a:prstGeom>
          <a:noFill/>
          <a:ln>
            <a:noFill/>
          </a:ln>
        </p:spPr>
      </p:pic>
      <p:sp>
        <p:nvSpPr>
          <p:cNvPr id="828" name="Google Shape;828;p51"/>
          <p:cNvSpPr txBox="1"/>
          <p:nvPr/>
        </p:nvSpPr>
        <p:spPr>
          <a:xfrm>
            <a:off x="935175" y="4163256"/>
            <a:ext cx="12201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1100" b="0" i="0" u="none" strike="noStrike" cap="none">
                <a:solidFill>
                  <a:srgbClr val="000000"/>
                </a:solidFill>
                <a:latin typeface="Oswald SemiBold"/>
                <a:ea typeface="Oswald SemiBold"/>
                <a:cs typeface="Oswald SemiBold"/>
                <a:sym typeface="Oswald SemiBold"/>
              </a:rPr>
              <a:t>(~65% views)</a:t>
            </a:r>
            <a:endParaRPr sz="1700" b="0" i="0" u="none" strike="noStrike" cap="none">
              <a:solidFill>
                <a:srgbClr val="000000"/>
              </a:solidFill>
              <a:latin typeface="Arial"/>
              <a:ea typeface="Arial"/>
              <a:cs typeface="Arial"/>
              <a:sym typeface="Arial"/>
            </a:endParaRPr>
          </a:p>
        </p:txBody>
      </p:sp>
      <p:sp>
        <p:nvSpPr>
          <p:cNvPr id="829" name="Google Shape;829;p51"/>
          <p:cNvSpPr txBox="1"/>
          <p:nvPr/>
        </p:nvSpPr>
        <p:spPr>
          <a:xfrm>
            <a:off x="4276100" y="4181018"/>
            <a:ext cx="12201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1100" b="0" i="0" u="none" strike="noStrike" cap="none">
                <a:solidFill>
                  <a:srgbClr val="000000"/>
                </a:solidFill>
                <a:latin typeface="Oswald SemiBold"/>
                <a:ea typeface="Oswald SemiBold"/>
                <a:cs typeface="Oswald SemiBold"/>
                <a:sym typeface="Oswald SemiBold"/>
              </a:rPr>
              <a:t>(~10% views)</a:t>
            </a:r>
            <a:endParaRPr sz="1700" b="0" i="0" u="none" strike="noStrike" cap="none">
              <a:solidFill>
                <a:srgbClr val="000000"/>
              </a:solidFill>
              <a:latin typeface="Arial"/>
              <a:ea typeface="Arial"/>
              <a:cs typeface="Arial"/>
              <a:sym typeface="Arial"/>
            </a:endParaRPr>
          </a:p>
        </p:txBody>
      </p:sp>
      <p:sp>
        <p:nvSpPr>
          <p:cNvPr id="830" name="Google Shape;830;p51"/>
          <p:cNvSpPr txBox="1"/>
          <p:nvPr/>
        </p:nvSpPr>
        <p:spPr>
          <a:xfrm>
            <a:off x="6760125" y="4176962"/>
            <a:ext cx="12201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1100" b="0" i="0" u="none" strike="noStrike" cap="none">
                <a:solidFill>
                  <a:srgbClr val="000000"/>
                </a:solidFill>
                <a:latin typeface="Oswald SemiBold"/>
                <a:ea typeface="Oswald SemiBold"/>
                <a:cs typeface="Oswald SemiBold"/>
                <a:sym typeface="Oswald SemiBold"/>
              </a:rPr>
              <a:t>(~25% views)</a:t>
            </a:r>
            <a:endParaRPr sz="1700" b="0" i="0" u="none" strike="noStrike" cap="none">
              <a:solidFill>
                <a:srgbClr val="000000"/>
              </a:solidFill>
              <a:latin typeface="Arial"/>
              <a:ea typeface="Arial"/>
              <a:cs typeface="Arial"/>
              <a:sym typeface="Arial"/>
            </a:endParaRPr>
          </a:p>
        </p:txBody>
      </p:sp>
      <p:sp>
        <p:nvSpPr>
          <p:cNvPr id="831" name="Google Shape;831;p51"/>
          <p:cNvSpPr txBox="1"/>
          <p:nvPr/>
        </p:nvSpPr>
        <p:spPr>
          <a:xfrm>
            <a:off x="604825" y="908525"/>
            <a:ext cx="18282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2200" b="0" i="0" u="sng" strike="noStrike" cap="none">
                <a:solidFill>
                  <a:srgbClr val="000000"/>
                </a:solidFill>
                <a:latin typeface="Oswald SemiBold"/>
                <a:ea typeface="Oswald SemiBold"/>
                <a:cs typeface="Oswald SemiBold"/>
                <a:sym typeface="Oswald SemiBold"/>
              </a:rPr>
              <a:t>Connected TV </a:t>
            </a:r>
            <a:endParaRPr sz="100" b="0" i="1" u="none" strike="noStrike" cap="none">
              <a:solidFill>
                <a:srgbClr val="000000"/>
              </a:solidFill>
              <a:latin typeface="Arial"/>
              <a:ea typeface="Arial"/>
              <a:cs typeface="Arial"/>
              <a:sym typeface="Arial"/>
            </a:endParaRPr>
          </a:p>
        </p:txBody>
      </p:sp>
      <p:sp>
        <p:nvSpPr>
          <p:cNvPr id="832" name="Google Shape;832;p51"/>
          <p:cNvSpPr txBox="1"/>
          <p:nvPr/>
        </p:nvSpPr>
        <p:spPr>
          <a:xfrm>
            <a:off x="3981550" y="975125"/>
            <a:ext cx="12528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 sz="2200" b="0" i="0" u="sng" strike="noStrike" cap="none">
                <a:solidFill>
                  <a:srgbClr val="000000"/>
                </a:solidFill>
                <a:latin typeface="Oswald SemiBold"/>
                <a:ea typeface="Oswald SemiBold"/>
                <a:cs typeface="Oswald SemiBold"/>
                <a:sym typeface="Oswald SemiBold"/>
              </a:rPr>
              <a:t>Desktop</a:t>
            </a:r>
            <a:endParaRPr sz="1000" b="0" i="0" u="sng" strike="noStrike" cap="none">
              <a:solidFill>
                <a:srgbClr val="000000"/>
              </a:solidFill>
              <a:latin typeface="Arial"/>
              <a:ea typeface="Arial"/>
              <a:cs typeface="Arial"/>
              <a:sym typeface="Arial"/>
            </a:endParaRPr>
          </a:p>
        </p:txBody>
      </p:sp>
      <p:sp>
        <p:nvSpPr>
          <p:cNvPr id="833" name="Google Shape;833;p51"/>
          <p:cNvSpPr txBox="1"/>
          <p:nvPr/>
        </p:nvSpPr>
        <p:spPr>
          <a:xfrm>
            <a:off x="6297261" y="908525"/>
            <a:ext cx="20295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 sz="2200" b="0" i="0" u="sng" strike="noStrike" cap="none">
                <a:solidFill>
                  <a:srgbClr val="000000"/>
                </a:solidFill>
                <a:latin typeface="Oswald SemiBold"/>
                <a:ea typeface="Oswald SemiBold"/>
                <a:cs typeface="Oswald SemiBold"/>
                <a:sym typeface="Oswald SemiBold"/>
              </a:rPr>
              <a:t>Mobile + Tablet</a:t>
            </a:r>
            <a:endParaRPr sz="2200" b="0" i="0" u="sng" strike="noStrike" cap="none">
              <a:solidFill>
                <a:srgbClr val="000000"/>
              </a:solidFill>
              <a:latin typeface="Oswald SemiBold"/>
              <a:ea typeface="Oswald SemiBold"/>
              <a:cs typeface="Oswald SemiBold"/>
              <a:sym typeface="Oswald SemiBold"/>
            </a:endParaRPr>
          </a:p>
          <a:p>
            <a:pPr marL="0" marR="0" lvl="0" indent="0" algn="l" rtl="0">
              <a:lnSpc>
                <a:spcPct val="100000"/>
              </a:lnSpc>
              <a:spcBef>
                <a:spcPts val="0"/>
              </a:spcBef>
              <a:spcAft>
                <a:spcPts val="0"/>
              </a:spcAft>
              <a:buClr>
                <a:srgbClr val="000000"/>
              </a:buClr>
              <a:buSzPts val="1400"/>
              <a:buFont typeface="Arial"/>
              <a:buNone/>
            </a:pPr>
            <a:endParaRPr sz="1400" b="0" i="0" u="sng" strike="noStrike" cap="none">
              <a:solidFill>
                <a:srgbClr val="000000"/>
              </a:solidFill>
              <a:latin typeface="Arial"/>
              <a:ea typeface="Arial"/>
              <a:cs typeface="Arial"/>
              <a:sym typeface="Arial"/>
            </a:endParaRPr>
          </a:p>
        </p:txBody>
      </p:sp>
      <p:pic>
        <p:nvPicPr>
          <p:cNvPr id="834" name="Google Shape;834;p51"/>
          <p:cNvPicPr preferRelativeResize="0"/>
          <p:nvPr/>
        </p:nvPicPr>
        <p:blipFill rotWithShape="1">
          <a:blip r:embed="rId12">
            <a:alphaModFix/>
          </a:blip>
          <a:srcRect t="6047" b="6047"/>
          <a:stretch/>
        </p:blipFill>
        <p:spPr>
          <a:xfrm>
            <a:off x="44780" y="1563025"/>
            <a:ext cx="3101450" cy="1817050"/>
          </a:xfrm>
          <a:prstGeom prst="rect">
            <a:avLst/>
          </a:prstGeom>
          <a:noFill/>
          <a:ln>
            <a:noFill/>
          </a:ln>
        </p:spPr>
      </p:pic>
      <p:pic>
        <p:nvPicPr>
          <p:cNvPr id="835" name="Google Shape;835;p51"/>
          <p:cNvPicPr preferRelativeResize="0"/>
          <p:nvPr/>
        </p:nvPicPr>
        <p:blipFill rotWithShape="1">
          <a:blip r:embed="rId12">
            <a:alphaModFix/>
          </a:blip>
          <a:srcRect t="7827" b="7827"/>
          <a:stretch/>
        </p:blipFill>
        <p:spPr>
          <a:xfrm>
            <a:off x="3849340" y="2096673"/>
            <a:ext cx="1453650" cy="817181"/>
          </a:xfrm>
          <a:prstGeom prst="rect">
            <a:avLst/>
          </a:prstGeom>
          <a:noFill/>
          <a:ln>
            <a:noFill/>
          </a:ln>
        </p:spPr>
      </p:pic>
      <p:pic>
        <p:nvPicPr>
          <p:cNvPr id="836" name="Google Shape;836;p51"/>
          <p:cNvPicPr preferRelativeResize="0"/>
          <p:nvPr/>
        </p:nvPicPr>
        <p:blipFill rotWithShape="1">
          <a:blip r:embed="rId12">
            <a:alphaModFix/>
          </a:blip>
          <a:srcRect l="1783" r="1783"/>
          <a:stretch/>
        </p:blipFill>
        <p:spPr>
          <a:xfrm>
            <a:off x="6309525" y="2240950"/>
            <a:ext cx="619628" cy="42827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pic>
        <p:nvPicPr>
          <p:cNvPr id="841" name="Google Shape;841;p52"/>
          <p:cNvPicPr preferRelativeResize="0"/>
          <p:nvPr/>
        </p:nvPicPr>
        <p:blipFill rotWithShape="1">
          <a:blip r:embed="rId3">
            <a:alphaModFix/>
          </a:blip>
          <a:srcRect/>
          <a:stretch/>
        </p:blipFill>
        <p:spPr>
          <a:xfrm>
            <a:off x="1562150" y="918250"/>
            <a:ext cx="5783725" cy="2877651"/>
          </a:xfrm>
          <a:prstGeom prst="rect">
            <a:avLst/>
          </a:prstGeom>
          <a:noFill/>
          <a:ln w="19050" cap="flat" cmpd="sng">
            <a:solidFill>
              <a:schemeClr val="dk2"/>
            </a:solidFill>
            <a:prstDash val="solid"/>
            <a:round/>
            <a:headEnd type="none" w="sm" len="sm"/>
            <a:tailEnd type="none" w="sm" len="sm"/>
          </a:ln>
        </p:spPr>
      </p:pic>
      <p:sp>
        <p:nvSpPr>
          <p:cNvPr id="842" name="Google Shape;842;p52"/>
          <p:cNvSpPr/>
          <p:nvPr/>
        </p:nvSpPr>
        <p:spPr>
          <a:xfrm>
            <a:off x="0" y="0"/>
            <a:ext cx="9144000" cy="525900"/>
          </a:xfrm>
          <a:prstGeom prst="rect">
            <a:avLst/>
          </a:prstGeom>
          <a:solidFill>
            <a:srgbClr val="4FB3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3" name="Google Shape;843;p52"/>
          <p:cNvSpPr txBox="1"/>
          <p:nvPr/>
        </p:nvSpPr>
        <p:spPr>
          <a:xfrm>
            <a:off x="363140" y="729853"/>
            <a:ext cx="1707300" cy="2382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323F4F"/>
              </a:buClr>
              <a:buSzPts val="1400"/>
              <a:buFont typeface="Calibri"/>
              <a:buNone/>
            </a:pPr>
            <a:r>
              <a:rPr lang="en" sz="1400" b="1" i="0" u="none" strike="noStrike" cap="none">
                <a:solidFill>
                  <a:srgbClr val="323F4F"/>
                </a:solidFill>
                <a:latin typeface="Calibri"/>
                <a:ea typeface="Calibri"/>
                <a:cs typeface="Calibri"/>
                <a:sym typeface="Calibri"/>
              </a:rPr>
              <a:t>Desktop &amp; TV:</a:t>
            </a:r>
            <a:endParaRPr sz="1100" b="0" i="0" u="none" strike="noStrike" cap="none">
              <a:solidFill>
                <a:srgbClr val="000000"/>
              </a:solidFill>
              <a:latin typeface="Arial"/>
              <a:ea typeface="Arial"/>
              <a:cs typeface="Arial"/>
              <a:sym typeface="Arial"/>
            </a:endParaRPr>
          </a:p>
        </p:txBody>
      </p:sp>
      <p:sp>
        <p:nvSpPr>
          <p:cNvPr id="844" name="Google Shape;844;p52"/>
          <p:cNvSpPr txBox="1"/>
          <p:nvPr/>
        </p:nvSpPr>
        <p:spPr>
          <a:xfrm>
            <a:off x="7635478" y="1014413"/>
            <a:ext cx="1466700" cy="2308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323F4F"/>
              </a:buClr>
              <a:buSzPts val="1100"/>
              <a:buFont typeface="Calibri"/>
              <a:buNone/>
            </a:pPr>
            <a:r>
              <a:rPr lang="en" sz="1100" b="1" i="0" u="none" strike="noStrike" cap="none">
                <a:solidFill>
                  <a:srgbClr val="323F4F"/>
                </a:solidFill>
                <a:latin typeface="Calibri"/>
                <a:ea typeface="Calibri"/>
                <a:cs typeface="Calibri"/>
                <a:sym typeface="Calibri"/>
              </a:rPr>
              <a:t>Companion Banner:</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323F4F"/>
              </a:buClr>
              <a:buSzPts val="100"/>
              <a:buFont typeface="Arial"/>
              <a:buChar char="•"/>
            </a:pPr>
            <a:r>
              <a:rPr lang="en" sz="900" b="0" i="0" u="none" strike="noStrike" cap="none">
                <a:solidFill>
                  <a:srgbClr val="323F4F"/>
                </a:solidFill>
                <a:latin typeface="Calibri"/>
                <a:ea typeface="Calibri"/>
                <a:cs typeface="Calibri"/>
                <a:sym typeface="Calibri"/>
              </a:rPr>
              <a:t>Maximum animation length: 30 seconds</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323F4F"/>
              </a:buClr>
              <a:buSzPts val="100"/>
              <a:buFont typeface="Arial"/>
              <a:buChar char="•"/>
            </a:pPr>
            <a:r>
              <a:rPr lang="en" sz="900" b="0" i="0" u="none" strike="noStrike" cap="none">
                <a:solidFill>
                  <a:srgbClr val="323F4F"/>
                </a:solidFill>
                <a:latin typeface="Calibri"/>
                <a:ea typeface="Calibri"/>
                <a:cs typeface="Calibri"/>
                <a:sym typeface="Calibri"/>
              </a:rPr>
              <a:t>Appears to the right of the feature video and above the video suggestions list.</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323F4F"/>
              </a:buClr>
              <a:buSzPts val="100"/>
              <a:buFont typeface="Arial"/>
              <a:buChar char="•"/>
            </a:pPr>
            <a:r>
              <a:rPr lang="en" sz="900" b="0" i="0" u="none" strike="noStrike" cap="none">
                <a:solidFill>
                  <a:srgbClr val="323F4F"/>
                </a:solidFill>
                <a:latin typeface="Calibri"/>
                <a:ea typeface="Calibri"/>
                <a:cs typeface="Calibri"/>
                <a:sym typeface="Calibri"/>
              </a:rPr>
              <a:t>(300× 60 and Desktop Only)</a:t>
            </a:r>
            <a:endParaRPr sz="1100" b="0" i="0" u="none" strike="noStrike" cap="none">
              <a:solidFill>
                <a:srgbClr val="000000"/>
              </a:solidFill>
              <a:latin typeface="Arial"/>
              <a:ea typeface="Arial"/>
              <a:cs typeface="Arial"/>
              <a:sym typeface="Arial"/>
            </a:endParaRPr>
          </a:p>
          <a:p>
            <a:pPr marL="469900" marR="0" lvl="1" indent="-133350" algn="l" rtl="0">
              <a:lnSpc>
                <a:spcPct val="100000"/>
              </a:lnSpc>
              <a:spcBef>
                <a:spcPts val="0"/>
              </a:spcBef>
              <a:spcAft>
                <a:spcPts val="0"/>
              </a:spcAft>
              <a:buClr>
                <a:srgbClr val="323F4F"/>
              </a:buClr>
              <a:buSzPts val="100"/>
              <a:buFont typeface="Courier New"/>
              <a:buChar char="o"/>
            </a:pPr>
            <a:r>
              <a:rPr lang="en" sz="900" b="0" i="0" u="none" strike="noStrike" cap="none">
                <a:solidFill>
                  <a:srgbClr val="323F4F"/>
                </a:solidFill>
                <a:latin typeface="Calibri"/>
                <a:ea typeface="Calibri"/>
                <a:cs typeface="Calibri"/>
                <a:sym typeface="Calibri"/>
              </a:rPr>
              <a:t>JPG, static GIF, or PNG</a:t>
            </a:r>
            <a:endParaRPr sz="1100" b="0" i="0" u="none" strike="noStrike" cap="none">
              <a:solidFill>
                <a:srgbClr val="000000"/>
              </a:solidFill>
              <a:latin typeface="Arial"/>
              <a:ea typeface="Arial"/>
              <a:cs typeface="Arial"/>
              <a:sym typeface="Arial"/>
            </a:endParaRPr>
          </a:p>
          <a:p>
            <a:pPr marL="469900" marR="0" lvl="1" indent="-133350" algn="l" rtl="0">
              <a:lnSpc>
                <a:spcPct val="100000"/>
              </a:lnSpc>
              <a:spcBef>
                <a:spcPts val="0"/>
              </a:spcBef>
              <a:spcAft>
                <a:spcPts val="0"/>
              </a:spcAft>
              <a:buClr>
                <a:srgbClr val="323F4F"/>
              </a:buClr>
              <a:buSzPts val="100"/>
              <a:buFont typeface="Courier New"/>
              <a:buChar char="o"/>
            </a:pPr>
            <a:r>
              <a:rPr lang="en" sz="900" b="0" i="0" u="none" strike="noStrike" cap="none">
                <a:solidFill>
                  <a:srgbClr val="323F4F"/>
                </a:solidFill>
                <a:latin typeface="Calibri"/>
                <a:ea typeface="Calibri"/>
                <a:cs typeface="Calibri"/>
                <a:sym typeface="Calibri"/>
              </a:rPr>
              <a:t>Google ad image policies apply</a:t>
            </a:r>
            <a:endParaRPr sz="1100" b="0" i="0" u="none" strike="noStrike" cap="none">
              <a:solidFill>
                <a:srgbClr val="000000"/>
              </a:solidFill>
              <a:latin typeface="Arial"/>
              <a:ea typeface="Arial"/>
              <a:cs typeface="Arial"/>
              <a:sym typeface="Arial"/>
            </a:endParaRPr>
          </a:p>
          <a:p>
            <a:pPr marL="469900" marR="0" lvl="1" indent="-133350" algn="l" rtl="0">
              <a:lnSpc>
                <a:spcPct val="100000"/>
              </a:lnSpc>
              <a:spcBef>
                <a:spcPts val="0"/>
              </a:spcBef>
              <a:spcAft>
                <a:spcPts val="0"/>
              </a:spcAft>
              <a:buClr>
                <a:srgbClr val="323F4F"/>
              </a:buClr>
              <a:buSzPts val="100"/>
              <a:buFont typeface="Courier New"/>
              <a:buChar char="o"/>
            </a:pPr>
            <a:r>
              <a:rPr lang="en" sz="900" b="0" i="0" u="none" strike="noStrike" cap="none">
                <a:solidFill>
                  <a:srgbClr val="323F4F"/>
                </a:solidFill>
                <a:latin typeface="Calibri"/>
                <a:ea typeface="Calibri"/>
                <a:cs typeface="Calibri"/>
                <a:sym typeface="Calibri"/>
              </a:rPr>
              <a:t>Maximum Size. 150 KB</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cxnSp>
        <p:nvCxnSpPr>
          <p:cNvPr id="845" name="Google Shape;845;p52"/>
          <p:cNvCxnSpPr>
            <a:endCxn id="844" idx="0"/>
          </p:cNvCxnSpPr>
          <p:nvPr/>
        </p:nvCxnSpPr>
        <p:spPr>
          <a:xfrm rot="10800000" flipH="1">
            <a:off x="7262128" y="1014413"/>
            <a:ext cx="1106700" cy="274800"/>
          </a:xfrm>
          <a:prstGeom prst="bentConnector4">
            <a:avLst>
              <a:gd name="adj1" fmla="val 16868"/>
              <a:gd name="adj2" fmla="val 186654"/>
            </a:avLst>
          </a:prstGeom>
          <a:noFill/>
          <a:ln w="9525" cap="flat" cmpd="sng">
            <a:solidFill>
              <a:srgbClr val="4FB39F"/>
            </a:solidFill>
            <a:prstDash val="solid"/>
            <a:miter lim="800000"/>
            <a:headEnd type="none" w="sm" len="sm"/>
            <a:tailEnd type="triangle" w="med" len="med"/>
          </a:ln>
        </p:spPr>
      </p:cxnSp>
      <p:sp>
        <p:nvSpPr>
          <p:cNvPr id="846" name="Google Shape;846;p52"/>
          <p:cNvSpPr txBox="1"/>
          <p:nvPr/>
        </p:nvSpPr>
        <p:spPr>
          <a:xfrm>
            <a:off x="55538" y="4286344"/>
            <a:ext cx="1371600" cy="508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323F4F"/>
              </a:buClr>
              <a:buSzPts val="1100"/>
              <a:buFont typeface="Calibri"/>
              <a:buNone/>
            </a:pPr>
            <a:r>
              <a:rPr lang="en" sz="1100" b="1" i="0" u="none" strike="noStrike" cap="none">
                <a:solidFill>
                  <a:srgbClr val="323F4F"/>
                </a:solidFill>
                <a:latin typeface="Calibri"/>
                <a:ea typeface="Calibri"/>
                <a:cs typeface="Calibri"/>
                <a:sym typeface="Calibri"/>
              </a:rPr>
              <a:t>Headline &amp; CTA:</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323F4F"/>
              </a:buClr>
              <a:buSzPts val="900"/>
              <a:buFont typeface="Calibri"/>
              <a:buNone/>
            </a:pPr>
            <a:r>
              <a:rPr lang="en" sz="900" b="0" i="0" u="none" strike="noStrike" cap="none">
                <a:solidFill>
                  <a:srgbClr val="323F4F"/>
                </a:solidFill>
                <a:latin typeface="Calibri"/>
                <a:ea typeface="Calibri"/>
                <a:cs typeface="Calibri"/>
                <a:sym typeface="Calibri"/>
              </a:rPr>
              <a:t>Headline 15 characters</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323F4F"/>
              </a:buClr>
              <a:buSzPts val="900"/>
              <a:buFont typeface="Calibri"/>
              <a:buNone/>
            </a:pPr>
            <a:r>
              <a:rPr lang="en" sz="900" b="0" i="0" u="none" strike="noStrike" cap="none">
                <a:solidFill>
                  <a:srgbClr val="323F4F"/>
                </a:solidFill>
                <a:latin typeface="Calibri"/>
                <a:ea typeface="Calibri"/>
                <a:cs typeface="Calibri"/>
                <a:sym typeface="Calibri"/>
              </a:rPr>
              <a:t>CTA 10 characters</a:t>
            </a:r>
            <a:endParaRPr sz="1100" b="0" i="0" u="none" strike="noStrike" cap="none">
              <a:solidFill>
                <a:srgbClr val="000000"/>
              </a:solidFill>
              <a:latin typeface="Arial"/>
              <a:ea typeface="Arial"/>
              <a:cs typeface="Arial"/>
              <a:sym typeface="Arial"/>
            </a:endParaRPr>
          </a:p>
        </p:txBody>
      </p:sp>
      <p:sp>
        <p:nvSpPr>
          <p:cNvPr id="847" name="Google Shape;847;p52"/>
          <p:cNvSpPr/>
          <p:nvPr/>
        </p:nvSpPr>
        <p:spPr>
          <a:xfrm>
            <a:off x="1966349" y="2789399"/>
            <a:ext cx="1517100" cy="416700"/>
          </a:xfrm>
          <a:prstGeom prst="roundRect">
            <a:avLst>
              <a:gd name="adj" fmla="val 16667"/>
            </a:avLst>
          </a:prstGeom>
          <a:noFill/>
          <a:ln w="38100" cap="flat" cmpd="sng">
            <a:solidFill>
              <a:srgbClr val="4FB39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848" name="Google Shape;848;p52"/>
          <p:cNvSpPr txBox="1"/>
          <p:nvPr/>
        </p:nvSpPr>
        <p:spPr>
          <a:xfrm>
            <a:off x="3629025" y="3899297"/>
            <a:ext cx="3318300" cy="786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323F4F"/>
              </a:buClr>
              <a:buSzPts val="1100"/>
              <a:buFont typeface="Calibri"/>
              <a:buNone/>
            </a:pPr>
            <a:r>
              <a:rPr lang="en" sz="1100" b="1" i="0" u="none" strike="noStrike" cap="none">
                <a:solidFill>
                  <a:srgbClr val="323F4F"/>
                </a:solidFill>
                <a:latin typeface="Calibri"/>
                <a:ea typeface="Calibri"/>
                <a:cs typeface="Calibri"/>
                <a:sym typeface="Calibri"/>
              </a:rPr>
              <a:t>TrueView Skippable Video</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323F4F"/>
              </a:buClr>
              <a:buSzPts val="100"/>
              <a:buFont typeface="Arial"/>
              <a:buChar char="•"/>
            </a:pPr>
            <a:r>
              <a:rPr lang="en" sz="900" b="0" i="0" u="none" strike="noStrike" cap="none">
                <a:solidFill>
                  <a:srgbClr val="323F4F"/>
                </a:solidFill>
                <a:latin typeface="Calibri"/>
                <a:ea typeface="Calibri"/>
                <a:cs typeface="Calibri"/>
                <a:sym typeface="Calibri"/>
              </a:rPr>
              <a:t>Skippable video ads allow viewers to skip ads after 5 seconds.</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323F4F"/>
              </a:buClr>
              <a:buSzPts val="100"/>
              <a:buFont typeface="Arial"/>
              <a:buChar char="•"/>
            </a:pPr>
            <a:r>
              <a:rPr lang="en" sz="900" b="0" i="0" u="none" strike="noStrike" cap="none">
                <a:solidFill>
                  <a:srgbClr val="323F4F"/>
                </a:solidFill>
                <a:latin typeface="Calibri"/>
                <a:ea typeface="Calibri"/>
                <a:cs typeface="Calibri"/>
                <a:sym typeface="Calibri"/>
              </a:rPr>
              <a:t>Inserted before, during, or after the main video. </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323F4F"/>
              </a:buClr>
              <a:buSzPts val="100"/>
              <a:buFont typeface="Arial"/>
              <a:buChar char="•"/>
            </a:pPr>
            <a:r>
              <a:rPr lang="en" sz="900" b="0" i="0" u="none" strike="noStrike" cap="none">
                <a:solidFill>
                  <a:srgbClr val="323F4F"/>
                </a:solidFill>
                <a:latin typeface="Calibri"/>
                <a:ea typeface="Calibri"/>
                <a:cs typeface="Calibri"/>
                <a:sym typeface="Calibri"/>
              </a:rPr>
              <a:t>Length: 12 seconds to 3 minutes (less than 30 seconds recommended)</a:t>
            </a:r>
            <a:endParaRPr sz="1100" b="0" i="0" u="none" strike="noStrike" cap="none">
              <a:solidFill>
                <a:srgbClr val="000000"/>
              </a:solidFill>
              <a:latin typeface="Arial"/>
              <a:ea typeface="Arial"/>
              <a:cs typeface="Arial"/>
              <a:sym typeface="Arial"/>
            </a:endParaRPr>
          </a:p>
        </p:txBody>
      </p:sp>
      <p:sp>
        <p:nvSpPr>
          <p:cNvPr id="849" name="Google Shape;849;p52"/>
          <p:cNvSpPr txBox="1"/>
          <p:nvPr/>
        </p:nvSpPr>
        <p:spPr>
          <a:xfrm>
            <a:off x="6922294" y="3893344"/>
            <a:ext cx="2180100" cy="786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323F4F"/>
              </a:buClr>
              <a:buSzPts val="1100"/>
              <a:buFont typeface="Calibri"/>
              <a:buNone/>
            </a:pPr>
            <a:r>
              <a:rPr lang="en" sz="1100" b="1" i="0" u="none" strike="noStrike" cap="none">
                <a:solidFill>
                  <a:srgbClr val="323F4F"/>
                </a:solidFill>
                <a:latin typeface="Calibri"/>
                <a:ea typeface="Calibri"/>
                <a:cs typeface="Calibri"/>
                <a:sym typeface="Calibri"/>
              </a:rPr>
              <a:t>Pre-Roll Or Bumper Ads:</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323F4F"/>
              </a:buClr>
              <a:buSzPts val="100"/>
              <a:buFont typeface="Arial"/>
              <a:buChar char="•"/>
            </a:pPr>
            <a:r>
              <a:rPr lang="en" sz="900" b="0" i="0" u="none" strike="noStrike" cap="none">
                <a:solidFill>
                  <a:srgbClr val="323F4F"/>
                </a:solidFill>
                <a:latin typeface="Calibri"/>
                <a:ea typeface="Calibri"/>
                <a:cs typeface="Calibri"/>
                <a:sym typeface="Calibri"/>
              </a:rPr>
              <a:t>A bumper ad is a non-skippable video ad format</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323F4F"/>
              </a:buClr>
              <a:buSzPts val="100"/>
              <a:buFont typeface="Arial"/>
              <a:buChar char="•"/>
            </a:pPr>
            <a:r>
              <a:rPr lang="en" sz="900" b="0" i="0" u="none" strike="noStrike" cap="none">
                <a:solidFill>
                  <a:srgbClr val="323F4F"/>
                </a:solidFill>
                <a:latin typeface="Calibri"/>
                <a:ea typeface="Calibri"/>
                <a:cs typeface="Calibri"/>
                <a:sym typeface="Calibri"/>
              </a:rPr>
              <a:t>Perform well on mobile devices.</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323F4F"/>
              </a:buClr>
              <a:buSzPts val="100"/>
              <a:buFont typeface="Arial"/>
              <a:buChar char="•"/>
            </a:pPr>
            <a:r>
              <a:rPr lang="en" sz="900" b="0" i="0" u="none" strike="noStrike" cap="none">
                <a:solidFill>
                  <a:srgbClr val="323F4F"/>
                </a:solidFill>
                <a:latin typeface="Calibri"/>
                <a:ea typeface="Calibri"/>
                <a:cs typeface="Calibri"/>
                <a:sym typeface="Calibri"/>
              </a:rPr>
              <a:t>Length: Maximum 6 seconds</a:t>
            </a:r>
            <a:endParaRPr sz="1100" b="0" i="0" u="none" strike="noStrike" cap="none">
              <a:solidFill>
                <a:srgbClr val="000000"/>
              </a:solidFill>
              <a:latin typeface="Arial"/>
              <a:ea typeface="Arial"/>
              <a:cs typeface="Arial"/>
              <a:sym typeface="Arial"/>
            </a:endParaRPr>
          </a:p>
        </p:txBody>
      </p:sp>
      <p:sp>
        <p:nvSpPr>
          <p:cNvPr id="850" name="Google Shape;850;p52"/>
          <p:cNvSpPr txBox="1"/>
          <p:nvPr/>
        </p:nvSpPr>
        <p:spPr>
          <a:xfrm>
            <a:off x="1611900" y="4450942"/>
            <a:ext cx="797700" cy="2385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323F4F"/>
              </a:buClr>
              <a:buSzPts val="1100"/>
              <a:buFont typeface="Calibri"/>
              <a:buNone/>
            </a:pPr>
            <a:r>
              <a:rPr lang="en" sz="1100" b="1" i="0" u="none" strike="noStrike" cap="none">
                <a:solidFill>
                  <a:srgbClr val="323F4F"/>
                </a:solidFill>
                <a:latin typeface="Calibri"/>
                <a:ea typeface="Calibri"/>
                <a:cs typeface="Calibri"/>
                <a:sym typeface="Calibri"/>
              </a:rPr>
              <a:t>VIDEO AD</a:t>
            </a:r>
            <a:endParaRPr sz="1100" b="0" i="0" u="none" strike="noStrike" cap="none">
              <a:solidFill>
                <a:srgbClr val="000000"/>
              </a:solidFill>
              <a:latin typeface="Arial"/>
              <a:ea typeface="Arial"/>
              <a:cs typeface="Arial"/>
              <a:sym typeface="Arial"/>
            </a:endParaRPr>
          </a:p>
        </p:txBody>
      </p:sp>
      <p:cxnSp>
        <p:nvCxnSpPr>
          <p:cNvPr id="851" name="Google Shape;851;p52"/>
          <p:cNvCxnSpPr/>
          <p:nvPr/>
        </p:nvCxnSpPr>
        <p:spPr>
          <a:xfrm flipH="1">
            <a:off x="2286125" y="3257317"/>
            <a:ext cx="2537700" cy="1329300"/>
          </a:xfrm>
          <a:prstGeom prst="bentConnector3">
            <a:avLst>
              <a:gd name="adj1" fmla="val 50000"/>
            </a:avLst>
          </a:prstGeom>
          <a:noFill/>
          <a:ln w="9525" cap="flat" cmpd="sng">
            <a:solidFill>
              <a:srgbClr val="4FB39F"/>
            </a:solidFill>
            <a:prstDash val="solid"/>
            <a:miter lim="800000"/>
            <a:headEnd type="none" w="sm" len="sm"/>
            <a:tailEnd type="triangle" w="med" len="med"/>
          </a:ln>
        </p:spPr>
      </p:cxnSp>
      <p:sp>
        <p:nvSpPr>
          <p:cNvPr id="852" name="Google Shape;852;p52"/>
          <p:cNvSpPr txBox="1"/>
          <p:nvPr/>
        </p:nvSpPr>
        <p:spPr>
          <a:xfrm>
            <a:off x="223875" y="124522"/>
            <a:ext cx="2814600" cy="416700"/>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rgbClr val="FFFFFF"/>
              </a:buClr>
              <a:buSzPts val="2300"/>
              <a:buFont typeface="Oswald"/>
              <a:buNone/>
            </a:pPr>
            <a:r>
              <a:rPr lang="en" sz="1800" b="1" i="0" u="none" strike="noStrike" cap="none">
                <a:solidFill>
                  <a:srgbClr val="FFFFFF"/>
                </a:solidFill>
                <a:latin typeface="Oswald"/>
                <a:ea typeface="Oswald"/>
                <a:cs typeface="Oswald"/>
                <a:sym typeface="Oswald"/>
              </a:rPr>
              <a:t>Creative Specs</a:t>
            </a:r>
            <a:endParaRPr sz="1800" b="0" i="0" u="none" strike="noStrike" cap="none">
              <a:solidFill>
                <a:srgbClr val="FFFFFF"/>
              </a:solidFill>
              <a:latin typeface="Arial"/>
              <a:ea typeface="Arial"/>
              <a:cs typeface="Arial"/>
              <a:sym typeface="Arial"/>
            </a:endParaRPr>
          </a:p>
        </p:txBody>
      </p:sp>
      <p:cxnSp>
        <p:nvCxnSpPr>
          <p:cNvPr id="853" name="Google Shape;853;p52"/>
          <p:cNvCxnSpPr/>
          <p:nvPr/>
        </p:nvCxnSpPr>
        <p:spPr>
          <a:xfrm rot="10800000">
            <a:off x="833531" y="2067178"/>
            <a:ext cx="1626300" cy="577200"/>
          </a:xfrm>
          <a:prstGeom prst="bentConnector3">
            <a:avLst>
              <a:gd name="adj1" fmla="val 13977"/>
            </a:avLst>
          </a:prstGeom>
          <a:noFill/>
          <a:ln w="9525" cap="flat" cmpd="sng">
            <a:solidFill>
              <a:srgbClr val="4FB39F"/>
            </a:solidFill>
            <a:prstDash val="solid"/>
            <a:miter lim="800000"/>
            <a:headEnd type="none" w="sm" len="sm"/>
            <a:tailEnd type="triangle" w="med" len="med"/>
          </a:ln>
        </p:spPr>
      </p:cxnSp>
      <p:sp>
        <p:nvSpPr>
          <p:cNvPr id="854" name="Google Shape;854;p52"/>
          <p:cNvSpPr txBox="1"/>
          <p:nvPr/>
        </p:nvSpPr>
        <p:spPr>
          <a:xfrm>
            <a:off x="128607" y="1494930"/>
            <a:ext cx="1371600" cy="1200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323F4F"/>
              </a:buClr>
              <a:buSzPts val="1100"/>
              <a:buFont typeface="Calibri"/>
              <a:buNone/>
            </a:pPr>
            <a:r>
              <a:rPr lang="en" sz="1100" b="1" i="0" u="none" strike="noStrike" cap="none">
                <a:solidFill>
                  <a:srgbClr val="323F4F"/>
                </a:solidFill>
                <a:latin typeface="Calibri"/>
                <a:ea typeface="Calibri"/>
                <a:cs typeface="Calibri"/>
                <a:sym typeface="Calibri"/>
              </a:rPr>
              <a:t>Overlay Ads:</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323F4F"/>
              </a:buClr>
              <a:buSzPts val="100"/>
              <a:buFont typeface="Arial"/>
              <a:buChar char="•"/>
            </a:pPr>
            <a:r>
              <a:rPr lang="en" sz="900" b="0" i="0" u="none" strike="noStrike" cap="none">
                <a:solidFill>
                  <a:srgbClr val="323F4F"/>
                </a:solidFill>
                <a:latin typeface="Calibri"/>
                <a:ea typeface="Calibri"/>
                <a:cs typeface="Calibri"/>
                <a:sym typeface="Calibri"/>
              </a:rPr>
              <a:t>Image dimensions: 468×60 or 728×90 image ads or text</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323F4F"/>
              </a:buClr>
              <a:buSzPts val="100"/>
              <a:buFont typeface="Arial"/>
              <a:buChar char="•"/>
            </a:pPr>
            <a:r>
              <a:rPr lang="en" sz="900" b="0" i="0" u="none" strike="noStrike" cap="none">
                <a:solidFill>
                  <a:srgbClr val="323F4F"/>
                </a:solidFill>
                <a:latin typeface="Calibri"/>
                <a:ea typeface="Calibri"/>
                <a:cs typeface="Calibri"/>
                <a:sym typeface="Calibri"/>
              </a:rPr>
              <a:t>Semi-transparent overlay ads that appear on the lower 20% portion of the video.</a:t>
            </a:r>
            <a:endParaRPr sz="1100" b="0" i="0" u="none" strike="noStrike" cap="none">
              <a:solidFill>
                <a:srgbClr val="000000"/>
              </a:solidFill>
              <a:latin typeface="Arial"/>
              <a:ea typeface="Arial"/>
              <a:cs typeface="Arial"/>
              <a:sym typeface="Arial"/>
            </a:endParaRPr>
          </a:p>
        </p:txBody>
      </p:sp>
      <p:sp>
        <p:nvSpPr>
          <p:cNvPr id="855" name="Google Shape;855;p52"/>
          <p:cNvSpPr/>
          <p:nvPr/>
        </p:nvSpPr>
        <p:spPr>
          <a:xfrm>
            <a:off x="0" y="5073800"/>
            <a:ext cx="9144000" cy="69600"/>
          </a:xfrm>
          <a:prstGeom prst="rect">
            <a:avLst/>
          </a:prstGeom>
          <a:solidFill>
            <a:srgbClr val="16203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56" name="Google Shape;856;p52"/>
          <p:cNvPicPr preferRelativeResize="0"/>
          <p:nvPr/>
        </p:nvPicPr>
        <p:blipFill rotWithShape="1">
          <a:blip r:embed="rId4">
            <a:alphaModFix/>
          </a:blip>
          <a:srcRect/>
          <a:stretch/>
        </p:blipFill>
        <p:spPr>
          <a:xfrm>
            <a:off x="6001394" y="1163650"/>
            <a:ext cx="1133612" cy="295725"/>
          </a:xfrm>
          <a:prstGeom prst="rect">
            <a:avLst/>
          </a:prstGeom>
          <a:noFill/>
          <a:ln>
            <a:noFill/>
          </a:ln>
        </p:spPr>
      </p:pic>
      <p:pic>
        <p:nvPicPr>
          <p:cNvPr id="857" name="Google Shape;857;p52"/>
          <p:cNvPicPr preferRelativeResize="0"/>
          <p:nvPr/>
        </p:nvPicPr>
        <p:blipFill rotWithShape="1">
          <a:blip r:embed="rId4">
            <a:alphaModFix/>
          </a:blip>
          <a:srcRect/>
          <a:stretch/>
        </p:blipFill>
        <p:spPr>
          <a:xfrm>
            <a:off x="2070451" y="2828699"/>
            <a:ext cx="1303717" cy="340075"/>
          </a:xfrm>
          <a:prstGeom prst="rect">
            <a:avLst/>
          </a:prstGeom>
          <a:noFill/>
          <a:ln>
            <a:noFill/>
          </a:ln>
        </p:spPr>
      </p:pic>
      <p:pic>
        <p:nvPicPr>
          <p:cNvPr id="858" name="Google Shape;858;p52"/>
          <p:cNvPicPr preferRelativeResize="0"/>
          <p:nvPr/>
        </p:nvPicPr>
        <p:blipFill rotWithShape="1">
          <a:blip r:embed="rId5">
            <a:alphaModFix/>
          </a:blip>
          <a:srcRect l="1250" t="2534" r="7492"/>
          <a:stretch/>
        </p:blipFill>
        <p:spPr>
          <a:xfrm>
            <a:off x="1844042" y="1179102"/>
            <a:ext cx="4061125" cy="2255625"/>
          </a:xfrm>
          <a:prstGeom prst="rect">
            <a:avLst/>
          </a:prstGeom>
          <a:noFill/>
          <a:ln>
            <a:noFill/>
          </a:ln>
        </p:spPr>
      </p:pic>
      <p:pic>
        <p:nvPicPr>
          <p:cNvPr id="859" name="Google Shape;859;p52"/>
          <p:cNvPicPr preferRelativeResize="0"/>
          <p:nvPr/>
        </p:nvPicPr>
        <p:blipFill rotWithShape="1">
          <a:blip r:embed="rId6">
            <a:alphaModFix/>
          </a:blip>
          <a:srcRect t="961" b="961"/>
          <a:stretch/>
        </p:blipFill>
        <p:spPr>
          <a:xfrm>
            <a:off x="1588887" y="1191187"/>
            <a:ext cx="5733974" cy="2568569"/>
          </a:xfrm>
          <a:prstGeom prst="rect">
            <a:avLst/>
          </a:prstGeom>
          <a:noFill/>
          <a:ln w="19050" cap="flat" cmpd="sng">
            <a:solidFill>
              <a:schemeClr val="dk2"/>
            </a:solidFill>
            <a:prstDash val="solid"/>
            <a:round/>
            <a:headEnd type="none" w="sm" len="sm"/>
            <a:tailEnd type="none" w="sm" len="sm"/>
          </a:ln>
        </p:spPr>
      </p:pic>
      <p:sp>
        <p:nvSpPr>
          <p:cNvPr id="860" name="Google Shape;860;p52"/>
          <p:cNvSpPr/>
          <p:nvPr/>
        </p:nvSpPr>
        <p:spPr>
          <a:xfrm>
            <a:off x="1531975" y="3064275"/>
            <a:ext cx="1626300" cy="508500"/>
          </a:xfrm>
          <a:prstGeom prst="roundRect">
            <a:avLst>
              <a:gd name="adj" fmla="val 16667"/>
            </a:avLst>
          </a:prstGeom>
          <a:noFill/>
          <a:ln w="19050" cap="flat" cmpd="sng">
            <a:solidFill>
              <a:srgbClr val="4FB39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cxnSp>
        <p:nvCxnSpPr>
          <p:cNvPr id="861" name="Google Shape;861;p52"/>
          <p:cNvCxnSpPr>
            <a:stCxn id="860" idx="1"/>
            <a:endCxn id="846" idx="0"/>
          </p:cNvCxnSpPr>
          <p:nvPr/>
        </p:nvCxnSpPr>
        <p:spPr>
          <a:xfrm flipH="1">
            <a:off x="741475" y="3318525"/>
            <a:ext cx="790500" cy="967800"/>
          </a:xfrm>
          <a:prstGeom prst="bentConnector2">
            <a:avLst/>
          </a:prstGeom>
          <a:noFill/>
          <a:ln w="9525" cap="flat" cmpd="sng">
            <a:solidFill>
              <a:srgbClr val="4FB39F"/>
            </a:solidFill>
            <a:prstDash val="solid"/>
            <a:round/>
            <a:headEnd type="none" w="sm" len="sm"/>
            <a:tailEnd type="none" w="sm" len="sm"/>
          </a:ln>
        </p:spPr>
      </p:cxnSp>
      <p:sp>
        <p:nvSpPr>
          <p:cNvPr id="862" name="Google Shape;862;p52"/>
          <p:cNvSpPr/>
          <p:nvPr/>
        </p:nvSpPr>
        <p:spPr>
          <a:xfrm>
            <a:off x="5616903" y="1104359"/>
            <a:ext cx="1707300" cy="577200"/>
          </a:xfrm>
          <a:prstGeom prst="roundRect">
            <a:avLst>
              <a:gd name="adj" fmla="val 16667"/>
            </a:avLst>
          </a:prstGeom>
          <a:noFill/>
          <a:ln w="19050" cap="flat" cmpd="sng">
            <a:solidFill>
              <a:srgbClr val="4FB39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p53"/>
          <p:cNvSpPr/>
          <p:nvPr/>
        </p:nvSpPr>
        <p:spPr>
          <a:xfrm>
            <a:off x="0" y="0"/>
            <a:ext cx="9144000" cy="525900"/>
          </a:xfrm>
          <a:prstGeom prst="rect">
            <a:avLst/>
          </a:prstGeom>
          <a:solidFill>
            <a:srgbClr val="4FB3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53"/>
          <p:cNvSpPr txBox="1"/>
          <p:nvPr/>
        </p:nvSpPr>
        <p:spPr>
          <a:xfrm>
            <a:off x="223880" y="103225"/>
            <a:ext cx="2814600" cy="447900"/>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rgbClr val="FFFFFF"/>
              </a:buClr>
              <a:buSzPts val="2300"/>
              <a:buFont typeface="Oswald"/>
              <a:buNone/>
            </a:pPr>
            <a:r>
              <a:rPr lang="en" sz="1800" b="1" i="0" u="none" strike="noStrike" cap="none">
                <a:solidFill>
                  <a:srgbClr val="FFFFFF"/>
                </a:solidFill>
                <a:latin typeface="Oswald"/>
                <a:ea typeface="Oswald"/>
                <a:cs typeface="Oswald"/>
                <a:sym typeface="Oswald"/>
              </a:rPr>
              <a:t>Creative Specs</a:t>
            </a:r>
            <a:endParaRPr sz="1800" b="0" i="0" u="none" strike="noStrike" cap="none">
              <a:solidFill>
                <a:srgbClr val="FFFFFF"/>
              </a:solidFill>
              <a:latin typeface="Arial"/>
              <a:ea typeface="Arial"/>
              <a:cs typeface="Arial"/>
              <a:sym typeface="Arial"/>
            </a:endParaRPr>
          </a:p>
        </p:txBody>
      </p:sp>
      <p:pic>
        <p:nvPicPr>
          <p:cNvPr id="869" name="Google Shape;869;p53"/>
          <p:cNvPicPr preferRelativeResize="0"/>
          <p:nvPr/>
        </p:nvPicPr>
        <p:blipFill rotWithShape="1">
          <a:blip r:embed="rId3">
            <a:alphaModFix/>
          </a:blip>
          <a:srcRect/>
          <a:stretch/>
        </p:blipFill>
        <p:spPr>
          <a:xfrm>
            <a:off x="6106775" y="1352870"/>
            <a:ext cx="2901600" cy="3747015"/>
          </a:xfrm>
          <a:prstGeom prst="rect">
            <a:avLst/>
          </a:prstGeom>
          <a:noFill/>
          <a:ln>
            <a:noFill/>
          </a:ln>
        </p:spPr>
      </p:pic>
      <p:sp>
        <p:nvSpPr>
          <p:cNvPr id="870" name="Google Shape;870;p53"/>
          <p:cNvSpPr txBox="1"/>
          <p:nvPr/>
        </p:nvSpPr>
        <p:spPr>
          <a:xfrm>
            <a:off x="351234" y="589359"/>
            <a:ext cx="953700" cy="225000"/>
          </a:xfrm>
          <a:prstGeom prst="rect">
            <a:avLst/>
          </a:prstGeom>
          <a:noFill/>
          <a:ln w="127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323F4F"/>
              </a:buClr>
              <a:buSzPts val="1400"/>
              <a:buFont typeface="Calibri"/>
              <a:buNone/>
            </a:pPr>
            <a:r>
              <a:rPr lang="en" sz="1400" b="1" i="0" u="none" strike="noStrike" cap="none">
                <a:solidFill>
                  <a:srgbClr val="323F4F"/>
                </a:solidFill>
                <a:latin typeface="Calibri"/>
                <a:ea typeface="Calibri"/>
                <a:cs typeface="Calibri"/>
                <a:sym typeface="Calibri"/>
              </a:rPr>
              <a:t>Mobile:</a:t>
            </a:r>
            <a:endParaRPr sz="1100" b="0" i="0" u="none" strike="noStrike" cap="none">
              <a:solidFill>
                <a:srgbClr val="000000"/>
              </a:solidFill>
              <a:latin typeface="Arial"/>
              <a:ea typeface="Arial"/>
              <a:cs typeface="Arial"/>
              <a:sym typeface="Arial"/>
            </a:endParaRPr>
          </a:p>
        </p:txBody>
      </p:sp>
      <p:sp>
        <p:nvSpPr>
          <p:cNvPr id="871" name="Google Shape;871;p53"/>
          <p:cNvSpPr txBox="1"/>
          <p:nvPr/>
        </p:nvSpPr>
        <p:spPr>
          <a:xfrm>
            <a:off x="351234" y="951309"/>
            <a:ext cx="4579200" cy="3808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595959"/>
              </a:buClr>
              <a:buSzPts val="1200"/>
              <a:buFont typeface="Calibri"/>
              <a:buNone/>
            </a:pPr>
            <a:r>
              <a:rPr lang="en" sz="1200" b="1" i="0" u="none" strike="noStrike" cap="none">
                <a:solidFill>
                  <a:srgbClr val="595959"/>
                </a:solidFill>
                <a:latin typeface="Calibri"/>
                <a:ea typeface="Calibri"/>
                <a:cs typeface="Calibri"/>
                <a:sym typeface="Calibri"/>
              </a:rPr>
              <a:t>YouTube Pre-Roll Or Bumper Ads:</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595959"/>
              </a:buClr>
              <a:buSzPts val="100"/>
              <a:buFont typeface="Arial"/>
              <a:buChar char="•"/>
            </a:pPr>
            <a:r>
              <a:rPr lang="en" sz="1100" b="0" i="0" u="none" strike="noStrike" cap="none">
                <a:solidFill>
                  <a:srgbClr val="595959"/>
                </a:solidFill>
                <a:latin typeface="Calibri"/>
                <a:ea typeface="Calibri"/>
                <a:cs typeface="Calibri"/>
                <a:sym typeface="Calibri"/>
              </a:rPr>
              <a:t>A bumper ad is a non-skippable video ad format</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595959"/>
              </a:buClr>
              <a:buSzPts val="100"/>
              <a:buFont typeface="Arial"/>
              <a:buChar char="•"/>
            </a:pPr>
            <a:r>
              <a:rPr lang="en" sz="1100" b="0" i="0" u="none" strike="noStrike" cap="none">
                <a:solidFill>
                  <a:srgbClr val="595959"/>
                </a:solidFill>
                <a:latin typeface="Calibri"/>
                <a:ea typeface="Calibri"/>
                <a:cs typeface="Calibri"/>
                <a:sym typeface="Calibri"/>
              </a:rPr>
              <a:t>Perform well on mobile devices.</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595959"/>
              </a:buClr>
              <a:buSzPts val="100"/>
              <a:buFont typeface="Arial"/>
              <a:buChar char="•"/>
            </a:pPr>
            <a:r>
              <a:rPr lang="en" sz="1100" b="0" i="0" u="none" strike="noStrike" cap="none">
                <a:solidFill>
                  <a:srgbClr val="595959"/>
                </a:solidFill>
                <a:latin typeface="Calibri"/>
                <a:ea typeface="Calibri"/>
                <a:cs typeface="Calibri"/>
                <a:sym typeface="Calibri"/>
              </a:rPr>
              <a:t>Length: Maximum 6 seconds</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333333"/>
              </a:solidFill>
              <a:latin typeface="Calibri"/>
              <a:ea typeface="Calibri"/>
              <a:cs typeface="Calibri"/>
              <a:sym typeface="Calibri"/>
            </a:endParaRPr>
          </a:p>
          <a:p>
            <a:pPr marL="0" marR="0" lvl="0" indent="0" algn="l" rtl="0">
              <a:lnSpc>
                <a:spcPct val="100000"/>
              </a:lnSpc>
              <a:spcBef>
                <a:spcPts val="0"/>
              </a:spcBef>
              <a:spcAft>
                <a:spcPts val="0"/>
              </a:spcAft>
              <a:buClr>
                <a:srgbClr val="595959"/>
              </a:buClr>
              <a:buSzPts val="1200"/>
              <a:buFont typeface="Calibri"/>
              <a:buNone/>
            </a:pPr>
            <a:r>
              <a:rPr lang="en" sz="1200" b="1" i="0" u="none" strike="noStrike" cap="none">
                <a:solidFill>
                  <a:srgbClr val="595959"/>
                </a:solidFill>
                <a:latin typeface="Calibri"/>
                <a:ea typeface="Calibri"/>
                <a:cs typeface="Calibri"/>
                <a:sym typeface="Calibri"/>
              </a:rPr>
              <a:t>YouTube TrueView Skippable Video</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595959"/>
              </a:buClr>
              <a:buSzPts val="100"/>
              <a:buFont typeface="Arial"/>
              <a:buChar char="•"/>
            </a:pPr>
            <a:r>
              <a:rPr lang="en" sz="1100" b="0" i="0" u="none" strike="noStrike" cap="none">
                <a:solidFill>
                  <a:srgbClr val="595959"/>
                </a:solidFill>
                <a:latin typeface="Calibri"/>
                <a:ea typeface="Calibri"/>
                <a:cs typeface="Calibri"/>
                <a:sym typeface="Calibri"/>
              </a:rPr>
              <a:t>Skippable video ads allow viewers to skip ads after 5 seconds, if they choose.</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595959"/>
              </a:buClr>
              <a:buSzPts val="1100"/>
              <a:buFont typeface="Calibri"/>
              <a:buNone/>
            </a:pPr>
            <a:r>
              <a:rPr lang="en" sz="1100" b="0" i="0" u="none" strike="noStrike" cap="none">
                <a:solidFill>
                  <a:srgbClr val="595959"/>
                </a:solidFill>
                <a:latin typeface="Calibri"/>
                <a:ea typeface="Calibri"/>
                <a:cs typeface="Calibri"/>
                <a:sym typeface="Calibri"/>
              </a:rPr>
              <a:t>       Inserted before, during, or after the main video. </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595959"/>
              </a:buClr>
              <a:buSzPts val="100"/>
              <a:buFont typeface="Arial"/>
              <a:buChar char="•"/>
            </a:pPr>
            <a:r>
              <a:rPr lang="en" sz="1100" b="0" i="0" u="none" strike="noStrike" cap="none">
                <a:solidFill>
                  <a:srgbClr val="595959"/>
                </a:solidFill>
                <a:latin typeface="Calibri"/>
                <a:ea typeface="Calibri"/>
                <a:cs typeface="Calibri"/>
                <a:sym typeface="Calibri"/>
              </a:rPr>
              <a:t>Length: 12 seconds to 3 minutes (less than 30 seconds recommended)</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595959"/>
              </a:buClr>
              <a:buSzPts val="100"/>
              <a:buFont typeface="Arial"/>
              <a:buChar char="•"/>
            </a:pPr>
            <a:r>
              <a:rPr lang="en" sz="1100" b="0" i="0" u="none" strike="noStrike" cap="none">
                <a:solidFill>
                  <a:srgbClr val="595959"/>
                </a:solidFill>
                <a:latin typeface="Calibri"/>
                <a:ea typeface="Calibri"/>
                <a:cs typeface="Calibri"/>
                <a:sym typeface="Calibri"/>
              </a:rPr>
              <a:t>Skippable video ads allow viewers to skip ads after 5 seconds</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333333"/>
              </a:solidFill>
              <a:latin typeface="Calibri"/>
              <a:ea typeface="Calibri"/>
              <a:cs typeface="Calibri"/>
              <a:sym typeface="Calibri"/>
            </a:endParaRPr>
          </a:p>
          <a:p>
            <a:pPr marL="0" marR="0" lvl="0" indent="0" algn="l" rtl="0">
              <a:lnSpc>
                <a:spcPct val="100000"/>
              </a:lnSpc>
              <a:spcBef>
                <a:spcPts val="0"/>
              </a:spcBef>
              <a:spcAft>
                <a:spcPts val="0"/>
              </a:spcAft>
              <a:buClr>
                <a:srgbClr val="595959"/>
              </a:buClr>
              <a:buSzPts val="1200"/>
              <a:buFont typeface="Calibri"/>
              <a:buNone/>
            </a:pPr>
            <a:r>
              <a:rPr lang="en" sz="1200" b="1" i="0" u="none" strike="noStrike" cap="none">
                <a:solidFill>
                  <a:srgbClr val="595959"/>
                </a:solidFill>
                <a:latin typeface="Calibri"/>
                <a:ea typeface="Calibri"/>
                <a:cs typeface="Calibri"/>
                <a:sym typeface="Calibri"/>
              </a:rPr>
              <a:t>Video Ad Specs:</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595959"/>
              </a:buClr>
              <a:buSzPts val="100"/>
              <a:buFont typeface="Arial"/>
              <a:buChar char="•"/>
            </a:pPr>
            <a:r>
              <a:rPr lang="en" sz="1100" b="0" i="0" u="none" strike="noStrike" cap="none">
                <a:solidFill>
                  <a:srgbClr val="595959"/>
                </a:solidFill>
                <a:latin typeface="Calibri"/>
                <a:ea typeface="Calibri"/>
                <a:cs typeface="Calibri"/>
                <a:sym typeface="Calibri"/>
              </a:rPr>
              <a:t>Video Codec: H.264, MPEG-2, MPEG-4</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595959"/>
              </a:buClr>
              <a:buSzPts val="100"/>
              <a:buFont typeface="Arial"/>
              <a:buChar char="•"/>
            </a:pPr>
            <a:r>
              <a:rPr lang="en" sz="1100" b="0" i="0" u="none" strike="noStrike" cap="none">
                <a:solidFill>
                  <a:srgbClr val="595959"/>
                </a:solidFill>
                <a:latin typeface="Calibri"/>
                <a:ea typeface="Calibri"/>
                <a:cs typeface="Calibri"/>
                <a:sym typeface="Calibri"/>
              </a:rPr>
              <a:t>Audio Codec: AAC, MP3</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595959"/>
              </a:buClr>
              <a:buSzPts val="100"/>
              <a:buFont typeface="Arial"/>
              <a:buChar char="•"/>
            </a:pPr>
            <a:r>
              <a:rPr lang="en" sz="1100" b="0" i="0" u="none" strike="noStrike" cap="none">
                <a:solidFill>
                  <a:srgbClr val="595959"/>
                </a:solidFill>
                <a:latin typeface="Calibri"/>
                <a:ea typeface="Calibri"/>
                <a:cs typeface="Calibri"/>
                <a:sym typeface="Calibri"/>
              </a:rPr>
              <a:t>Resolution: 640×360 (19:9 aspect ratio) or 480×360 (4:3 aspect ratio)</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595959"/>
              </a:buClr>
              <a:buSzPts val="100"/>
              <a:buFont typeface="Arial"/>
              <a:buChar char="•"/>
            </a:pPr>
            <a:r>
              <a:rPr lang="en" sz="1100" b="0" i="0" u="none" strike="noStrike" cap="none">
                <a:solidFill>
                  <a:srgbClr val="595959"/>
                </a:solidFill>
                <a:latin typeface="Calibri"/>
                <a:ea typeface="Calibri"/>
                <a:cs typeface="Calibri"/>
                <a:sym typeface="Calibri"/>
              </a:rPr>
              <a:t>Frame Rate: 30 FPS</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595959"/>
              </a:buClr>
              <a:buSzPts val="100"/>
              <a:buFont typeface="Arial"/>
              <a:buChar char="•"/>
            </a:pPr>
            <a:r>
              <a:rPr lang="en" sz="1100" b="0" i="0" u="none" strike="noStrike" cap="none">
                <a:solidFill>
                  <a:srgbClr val="595959"/>
                </a:solidFill>
                <a:latin typeface="Calibri"/>
                <a:ea typeface="Calibri"/>
                <a:cs typeface="Calibri"/>
                <a:sym typeface="Calibri"/>
              </a:rPr>
              <a:t>File Size: Maximum: 1 GB</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595959"/>
              </a:buClr>
              <a:buSzPts val="100"/>
              <a:buFont typeface="Arial"/>
              <a:buChar char="•"/>
            </a:pPr>
            <a:r>
              <a:rPr lang="en" sz="1100" b="0" i="0" u="none" strike="noStrike" cap="none">
                <a:solidFill>
                  <a:srgbClr val="595959"/>
                </a:solidFill>
                <a:latin typeface="Calibri"/>
                <a:ea typeface="Calibri"/>
                <a:cs typeface="Calibri"/>
                <a:sym typeface="Calibri"/>
              </a:rPr>
              <a:t>CTA : 10 characters including spaces</a:t>
            </a:r>
            <a:endParaRPr sz="1100" b="0" i="0" u="none" strike="noStrike" cap="none">
              <a:solidFill>
                <a:srgbClr val="000000"/>
              </a:solidFill>
              <a:latin typeface="Arial"/>
              <a:ea typeface="Arial"/>
              <a:cs typeface="Arial"/>
              <a:sym typeface="Arial"/>
            </a:endParaRPr>
          </a:p>
          <a:p>
            <a:pPr marL="0" marR="0" lvl="0" indent="-6350" algn="l" rtl="0">
              <a:lnSpc>
                <a:spcPct val="100000"/>
              </a:lnSpc>
              <a:spcBef>
                <a:spcPts val="0"/>
              </a:spcBef>
              <a:spcAft>
                <a:spcPts val="0"/>
              </a:spcAft>
              <a:buClr>
                <a:srgbClr val="595959"/>
              </a:buClr>
              <a:buSzPts val="100"/>
              <a:buFont typeface="Arial"/>
              <a:buChar char="•"/>
            </a:pPr>
            <a:r>
              <a:rPr lang="en" sz="1100" b="0" i="0" u="none" strike="noStrike" cap="none">
                <a:solidFill>
                  <a:srgbClr val="595959"/>
                </a:solidFill>
                <a:latin typeface="Calibri"/>
                <a:ea typeface="Calibri"/>
                <a:cs typeface="Calibri"/>
                <a:sym typeface="Calibri"/>
              </a:rPr>
              <a:t>Headline : 15 characters including spaces</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F6CD84"/>
              </a:solidFill>
              <a:latin typeface="Calibri"/>
              <a:ea typeface="Calibri"/>
              <a:cs typeface="Calibri"/>
              <a:sym typeface="Calibri"/>
            </a:endParaRPr>
          </a:p>
          <a:p>
            <a:pPr marL="0" marR="0" lvl="0" indent="0" algn="l" rtl="0">
              <a:lnSpc>
                <a:spcPct val="100000"/>
              </a:lnSpc>
              <a:spcBef>
                <a:spcPts val="0"/>
              </a:spcBef>
              <a:spcAft>
                <a:spcPts val="0"/>
              </a:spcAft>
              <a:buClr>
                <a:srgbClr val="46A18F"/>
              </a:buClr>
              <a:buSzPts val="1200"/>
              <a:buFont typeface="Calibri"/>
              <a:buNone/>
            </a:pPr>
            <a:r>
              <a:rPr lang="en" sz="1200" b="1" i="0" u="none" strike="noStrike" cap="none">
                <a:solidFill>
                  <a:srgbClr val="337568"/>
                </a:solidFill>
                <a:latin typeface="Calibri"/>
                <a:ea typeface="Calibri"/>
                <a:cs typeface="Calibri"/>
                <a:sym typeface="Calibri"/>
              </a:rPr>
              <a:t>NB: Must be uploaded to YouTube and the videos themselves must be public or unlisted</a:t>
            </a:r>
            <a:endParaRPr sz="1100" b="0" i="0" u="none" strike="noStrike" cap="none">
              <a:solidFill>
                <a:srgbClr val="3375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337568"/>
              </a:solidFill>
              <a:latin typeface="Arial"/>
              <a:ea typeface="Arial"/>
              <a:cs typeface="Arial"/>
              <a:sym typeface="Arial"/>
            </a:endParaRPr>
          </a:p>
        </p:txBody>
      </p:sp>
      <p:sp>
        <p:nvSpPr>
          <p:cNvPr id="872" name="Google Shape;872;p53"/>
          <p:cNvSpPr txBox="1"/>
          <p:nvPr/>
        </p:nvSpPr>
        <p:spPr>
          <a:xfrm>
            <a:off x="4931569" y="2181225"/>
            <a:ext cx="798900" cy="2385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595959"/>
              </a:buClr>
              <a:buSzPts val="1100"/>
              <a:buFont typeface="Calibri"/>
              <a:buNone/>
            </a:pPr>
            <a:r>
              <a:rPr lang="en" sz="1100" b="1" i="0" u="none" strike="noStrike" cap="none">
                <a:solidFill>
                  <a:srgbClr val="595959"/>
                </a:solidFill>
                <a:latin typeface="Calibri"/>
                <a:ea typeface="Calibri"/>
                <a:cs typeface="Calibri"/>
                <a:sym typeface="Calibri"/>
              </a:rPr>
              <a:t>Video ads</a:t>
            </a:r>
            <a:endParaRPr sz="1100" b="0" i="0" u="none" strike="noStrike" cap="none">
              <a:solidFill>
                <a:srgbClr val="000000"/>
              </a:solidFill>
              <a:latin typeface="Arial"/>
              <a:ea typeface="Arial"/>
              <a:cs typeface="Arial"/>
              <a:sym typeface="Arial"/>
            </a:endParaRPr>
          </a:p>
        </p:txBody>
      </p:sp>
      <p:sp>
        <p:nvSpPr>
          <p:cNvPr id="873" name="Google Shape;873;p53"/>
          <p:cNvSpPr txBox="1"/>
          <p:nvPr/>
        </p:nvSpPr>
        <p:spPr>
          <a:xfrm>
            <a:off x="5033963" y="3048000"/>
            <a:ext cx="996600" cy="2385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595959"/>
              </a:buClr>
              <a:buSzPts val="1100"/>
              <a:buFont typeface="Calibri"/>
              <a:buNone/>
            </a:pPr>
            <a:r>
              <a:rPr lang="en" sz="1100" b="1" i="0" u="none" strike="noStrike" cap="none">
                <a:solidFill>
                  <a:srgbClr val="595959"/>
                </a:solidFill>
                <a:latin typeface="Calibri"/>
                <a:ea typeface="Calibri"/>
                <a:cs typeface="Calibri"/>
                <a:sym typeface="Calibri"/>
              </a:rPr>
              <a:t>Call to Action</a:t>
            </a:r>
            <a:endParaRPr sz="1100" b="0" i="0" u="none" strike="noStrike" cap="none">
              <a:solidFill>
                <a:srgbClr val="000000"/>
              </a:solidFill>
              <a:latin typeface="Arial"/>
              <a:ea typeface="Arial"/>
              <a:cs typeface="Arial"/>
              <a:sym typeface="Arial"/>
            </a:endParaRPr>
          </a:p>
        </p:txBody>
      </p:sp>
      <p:sp>
        <p:nvSpPr>
          <p:cNvPr id="874" name="Google Shape;874;p53"/>
          <p:cNvSpPr txBox="1"/>
          <p:nvPr/>
        </p:nvSpPr>
        <p:spPr>
          <a:xfrm>
            <a:off x="4998244" y="3586163"/>
            <a:ext cx="706200" cy="2385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595959"/>
              </a:buClr>
              <a:buSzPts val="1100"/>
              <a:buFont typeface="Calibri"/>
              <a:buNone/>
            </a:pPr>
            <a:r>
              <a:rPr lang="en" sz="1100" b="1" i="0" u="none" strike="noStrike" cap="none">
                <a:solidFill>
                  <a:srgbClr val="595959"/>
                </a:solidFill>
                <a:latin typeface="Calibri"/>
                <a:ea typeface="Calibri"/>
                <a:cs typeface="Calibri"/>
                <a:sym typeface="Calibri"/>
              </a:rPr>
              <a:t>Headline</a:t>
            </a:r>
            <a:endParaRPr sz="1100" b="0" i="0" u="none" strike="noStrike" cap="none">
              <a:solidFill>
                <a:srgbClr val="000000"/>
              </a:solidFill>
              <a:latin typeface="Arial"/>
              <a:ea typeface="Arial"/>
              <a:cs typeface="Arial"/>
              <a:sym typeface="Arial"/>
            </a:endParaRPr>
          </a:p>
        </p:txBody>
      </p:sp>
      <p:sp>
        <p:nvSpPr>
          <p:cNvPr id="875" name="Google Shape;875;p53"/>
          <p:cNvSpPr txBox="1"/>
          <p:nvPr/>
        </p:nvSpPr>
        <p:spPr>
          <a:xfrm>
            <a:off x="5011340" y="4130278"/>
            <a:ext cx="888300" cy="2385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595959"/>
              </a:buClr>
              <a:buSzPts val="1100"/>
              <a:buFont typeface="Calibri"/>
              <a:buNone/>
            </a:pPr>
            <a:r>
              <a:rPr lang="en" sz="1100" b="1" i="0" u="none" strike="noStrike" cap="none">
                <a:solidFill>
                  <a:srgbClr val="595959"/>
                </a:solidFill>
                <a:latin typeface="Calibri"/>
                <a:ea typeface="Calibri"/>
                <a:cs typeface="Calibri"/>
                <a:sym typeface="Calibri"/>
              </a:rPr>
              <a:t>Display URL</a:t>
            </a:r>
            <a:endParaRPr sz="1100" b="0" i="0" u="none" strike="noStrike" cap="none">
              <a:solidFill>
                <a:srgbClr val="000000"/>
              </a:solidFill>
              <a:latin typeface="Arial"/>
              <a:ea typeface="Arial"/>
              <a:cs typeface="Arial"/>
              <a:sym typeface="Arial"/>
            </a:endParaRPr>
          </a:p>
        </p:txBody>
      </p:sp>
      <p:sp>
        <p:nvSpPr>
          <p:cNvPr id="876" name="Google Shape;876;p53"/>
          <p:cNvSpPr/>
          <p:nvPr/>
        </p:nvSpPr>
        <p:spPr>
          <a:xfrm>
            <a:off x="0" y="5073800"/>
            <a:ext cx="9144000" cy="69600"/>
          </a:xfrm>
          <a:prstGeom prst="rect">
            <a:avLst/>
          </a:prstGeom>
          <a:solidFill>
            <a:srgbClr val="16203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77" name="Google Shape;877;p53"/>
          <p:cNvPicPr preferRelativeResize="0"/>
          <p:nvPr/>
        </p:nvPicPr>
        <p:blipFill rotWithShape="1">
          <a:blip r:embed="rId4">
            <a:alphaModFix/>
          </a:blip>
          <a:srcRect l="1087" t="2410" r="17112"/>
          <a:stretch/>
        </p:blipFill>
        <p:spPr>
          <a:xfrm>
            <a:off x="6255604" y="2216502"/>
            <a:ext cx="2579476" cy="1600450"/>
          </a:xfrm>
          <a:prstGeom prst="rect">
            <a:avLst/>
          </a:prstGeom>
          <a:noFill/>
          <a:ln>
            <a:noFill/>
          </a:ln>
        </p:spPr>
      </p:pic>
      <p:pic>
        <p:nvPicPr>
          <p:cNvPr id="878" name="Google Shape;878;p53"/>
          <p:cNvPicPr preferRelativeResize="0"/>
          <p:nvPr/>
        </p:nvPicPr>
        <p:blipFill rotWithShape="1">
          <a:blip r:embed="rId5">
            <a:alphaModFix/>
          </a:blip>
          <a:srcRect/>
          <a:stretch/>
        </p:blipFill>
        <p:spPr>
          <a:xfrm>
            <a:off x="6240150" y="3838875"/>
            <a:ext cx="2579475" cy="469682"/>
          </a:xfrm>
          <a:prstGeom prst="rect">
            <a:avLst/>
          </a:prstGeom>
          <a:noFill/>
          <a:ln>
            <a:noFill/>
          </a:ln>
        </p:spPr>
      </p:pic>
      <p:cxnSp>
        <p:nvCxnSpPr>
          <p:cNvPr id="879" name="Google Shape;879;p53"/>
          <p:cNvCxnSpPr/>
          <p:nvPr/>
        </p:nvCxnSpPr>
        <p:spPr>
          <a:xfrm rot="10800000">
            <a:off x="5648240" y="2276625"/>
            <a:ext cx="1191900" cy="323700"/>
          </a:xfrm>
          <a:prstGeom prst="bentConnector3">
            <a:avLst>
              <a:gd name="adj1" fmla="val 13788"/>
            </a:avLst>
          </a:prstGeom>
          <a:noFill/>
          <a:ln w="9525" cap="flat" cmpd="sng">
            <a:solidFill>
              <a:srgbClr val="337568"/>
            </a:solidFill>
            <a:prstDash val="solid"/>
            <a:miter lim="800000"/>
            <a:headEnd type="none" w="sm" len="sm"/>
            <a:tailEnd type="triangle" w="med" len="med"/>
          </a:ln>
        </p:spPr>
      </p:cxnSp>
      <p:cxnSp>
        <p:nvCxnSpPr>
          <p:cNvPr id="880" name="Google Shape;880;p53"/>
          <p:cNvCxnSpPr/>
          <p:nvPr/>
        </p:nvCxnSpPr>
        <p:spPr>
          <a:xfrm rot="10800000">
            <a:off x="5899675" y="3147350"/>
            <a:ext cx="2294400" cy="698700"/>
          </a:xfrm>
          <a:prstGeom prst="bentConnector3">
            <a:avLst>
              <a:gd name="adj1" fmla="val 50000"/>
            </a:avLst>
          </a:prstGeom>
          <a:noFill/>
          <a:ln w="9525" cap="flat" cmpd="sng">
            <a:solidFill>
              <a:srgbClr val="337568"/>
            </a:solidFill>
            <a:prstDash val="solid"/>
            <a:miter lim="800000"/>
            <a:headEnd type="none" w="sm" len="sm"/>
            <a:tailEnd type="triangle" w="med" len="med"/>
          </a:ln>
        </p:spPr>
      </p:cxnSp>
      <p:cxnSp>
        <p:nvCxnSpPr>
          <p:cNvPr id="881" name="Google Shape;881;p53"/>
          <p:cNvCxnSpPr/>
          <p:nvPr/>
        </p:nvCxnSpPr>
        <p:spPr>
          <a:xfrm rot="10800000">
            <a:off x="5648325" y="3724450"/>
            <a:ext cx="1217400" cy="191100"/>
          </a:xfrm>
          <a:prstGeom prst="bentConnector3">
            <a:avLst>
              <a:gd name="adj1" fmla="val 50000"/>
            </a:avLst>
          </a:prstGeom>
          <a:noFill/>
          <a:ln w="9525" cap="flat" cmpd="sng">
            <a:solidFill>
              <a:srgbClr val="337568"/>
            </a:solidFill>
            <a:prstDash val="solid"/>
            <a:miter lim="800000"/>
            <a:headEnd type="none" w="sm" len="sm"/>
            <a:tailEnd type="triangle" w="med" len="med"/>
          </a:ln>
        </p:spPr>
      </p:cxnSp>
      <p:cxnSp>
        <p:nvCxnSpPr>
          <p:cNvPr id="882" name="Google Shape;882;p53"/>
          <p:cNvCxnSpPr/>
          <p:nvPr/>
        </p:nvCxnSpPr>
        <p:spPr>
          <a:xfrm flipH="1">
            <a:off x="5785375" y="4185850"/>
            <a:ext cx="933600" cy="77100"/>
          </a:xfrm>
          <a:prstGeom prst="bentConnector3">
            <a:avLst>
              <a:gd name="adj1" fmla="val 50000"/>
            </a:avLst>
          </a:prstGeom>
          <a:noFill/>
          <a:ln w="9525" cap="flat" cmpd="sng">
            <a:solidFill>
              <a:srgbClr val="337568"/>
            </a:solidFill>
            <a:prstDash val="solid"/>
            <a:miter lim="800000"/>
            <a:headEnd type="none" w="sm" len="sm"/>
            <a:tailEnd type="triangle" w="med" len="med"/>
          </a:ln>
        </p:spPr>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86"/>
        <p:cNvGrpSpPr/>
        <p:nvPr/>
      </p:nvGrpSpPr>
      <p:grpSpPr>
        <a:xfrm>
          <a:off x="0" y="0"/>
          <a:ext cx="0" cy="0"/>
          <a:chOff x="0" y="0"/>
          <a:chExt cx="0" cy="0"/>
        </a:xfrm>
      </p:grpSpPr>
      <p:sp>
        <p:nvSpPr>
          <p:cNvPr id="887" name="Google Shape;887;p54"/>
          <p:cNvSpPr txBox="1"/>
          <p:nvPr/>
        </p:nvSpPr>
        <p:spPr>
          <a:xfrm>
            <a:off x="719138" y="2107406"/>
            <a:ext cx="7695000" cy="592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2000"/>
              <a:buFont typeface="Open Sans Medium"/>
              <a:buNone/>
            </a:pPr>
            <a:r>
              <a:rPr lang="en" sz="2000" b="1" i="0" u="none" strike="noStrike" cap="none">
                <a:solidFill>
                  <a:srgbClr val="000000"/>
                </a:solidFill>
                <a:latin typeface="Open Sans Medium"/>
                <a:ea typeface="Open Sans Medium"/>
                <a:cs typeface="Open Sans Medium"/>
                <a:sym typeface="Open Sans Medium"/>
              </a:rPr>
              <a:t>THANK-YOU! Questions?</a:t>
            </a:r>
            <a:endParaRPr sz="2000" b="1" i="0" u="none" strike="noStrike" cap="none">
              <a:solidFill>
                <a:srgbClr val="000000"/>
              </a:solidFill>
              <a:latin typeface="Open Sans Medium"/>
              <a:ea typeface="Open Sans Medium"/>
              <a:cs typeface="Open Sans Medium"/>
              <a:sym typeface="Open Sans Medium"/>
            </a:endParaRPr>
          </a:p>
          <a:p>
            <a:pPr marL="0" marR="0" lvl="0" indent="0" algn="ctr" rtl="0">
              <a:lnSpc>
                <a:spcPct val="100000"/>
              </a:lnSpc>
              <a:spcBef>
                <a:spcPts val="0"/>
              </a:spcBef>
              <a:spcAft>
                <a:spcPts val="0"/>
              </a:spcAft>
              <a:buClr>
                <a:srgbClr val="000000"/>
              </a:buClr>
              <a:buSzPts val="2000"/>
              <a:buFont typeface="Open Sans Medium"/>
              <a:buNone/>
            </a:pPr>
            <a:r>
              <a:rPr lang="en">
                <a:latin typeface="Open Sans"/>
                <a:ea typeface="Open Sans"/>
                <a:cs typeface="Open Sans"/>
                <a:sym typeface="Open Sans"/>
              </a:rPr>
              <a:t>pierre.gauthier@silverpush.co</a:t>
            </a:r>
            <a:endParaRPr sz="1400" b="0" i="0" u="none" strike="noStrike" cap="none">
              <a:solidFill>
                <a:srgbClr val="000000"/>
              </a:solidFill>
              <a:latin typeface="Open Sans"/>
              <a:ea typeface="Open Sans"/>
              <a:cs typeface="Open Sans"/>
              <a:sym typeface="Open Sans"/>
            </a:endParaRPr>
          </a:p>
        </p:txBody>
      </p:sp>
      <p:pic>
        <p:nvPicPr>
          <p:cNvPr id="888" name="Google Shape;888;p54"/>
          <p:cNvPicPr preferRelativeResize="0"/>
          <p:nvPr/>
        </p:nvPicPr>
        <p:blipFill rotWithShape="1">
          <a:blip r:embed="rId3">
            <a:alphaModFix/>
          </a:blip>
          <a:srcRect/>
          <a:stretch/>
        </p:blipFill>
        <p:spPr>
          <a:xfrm>
            <a:off x="3394218" y="961403"/>
            <a:ext cx="2165151" cy="1064575"/>
          </a:xfrm>
          <a:prstGeom prst="rect">
            <a:avLst/>
          </a:prstGeom>
          <a:noFill/>
          <a:ln>
            <a:noFill/>
          </a:ln>
        </p:spPr>
      </p:pic>
      <p:sp>
        <p:nvSpPr>
          <p:cNvPr id="889" name="Google Shape;889;p54"/>
          <p:cNvSpPr/>
          <p:nvPr/>
        </p:nvSpPr>
        <p:spPr>
          <a:xfrm>
            <a:off x="1425" y="3294150"/>
            <a:ext cx="9144000" cy="1849500"/>
          </a:xfrm>
          <a:prstGeom prst="rect">
            <a:avLst/>
          </a:prstGeom>
          <a:solidFill>
            <a:srgbClr val="4FB39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1"/>
          <p:cNvSpPr txBox="1"/>
          <p:nvPr/>
        </p:nvSpPr>
        <p:spPr>
          <a:xfrm>
            <a:off x="403923" y="3540748"/>
            <a:ext cx="3081900" cy="384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rgbClr val="666666"/>
              </a:solidFill>
              <a:latin typeface="Calibri"/>
              <a:ea typeface="Calibri"/>
              <a:cs typeface="Calibri"/>
              <a:sym typeface="Calibri"/>
            </a:endParaRPr>
          </a:p>
        </p:txBody>
      </p:sp>
      <p:pic>
        <p:nvPicPr>
          <p:cNvPr id="148" name="Google Shape;148;p21"/>
          <p:cNvPicPr preferRelativeResize="0"/>
          <p:nvPr/>
        </p:nvPicPr>
        <p:blipFill rotWithShape="1">
          <a:blip r:embed="rId3">
            <a:alphaModFix/>
          </a:blip>
          <a:srcRect t="3279" b="3288"/>
          <a:stretch/>
        </p:blipFill>
        <p:spPr>
          <a:xfrm>
            <a:off x="3908475" y="828225"/>
            <a:ext cx="5162798" cy="3215148"/>
          </a:xfrm>
          <a:prstGeom prst="rect">
            <a:avLst/>
          </a:prstGeom>
          <a:noFill/>
          <a:ln>
            <a:noFill/>
          </a:ln>
        </p:spPr>
      </p:pic>
      <p:sp>
        <p:nvSpPr>
          <p:cNvPr id="149" name="Google Shape;149;p21"/>
          <p:cNvSpPr txBox="1"/>
          <p:nvPr/>
        </p:nvSpPr>
        <p:spPr>
          <a:xfrm>
            <a:off x="324750" y="751450"/>
            <a:ext cx="3446400" cy="2955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3000" b="1" i="0" u="none" strike="noStrike" cap="none">
                <a:solidFill>
                  <a:srgbClr val="162035"/>
                </a:solidFill>
                <a:latin typeface="Oswald"/>
                <a:ea typeface="Oswald"/>
                <a:cs typeface="Oswald"/>
                <a:sym typeface="Oswald"/>
              </a:rPr>
              <a:t>Build brand relevance by tapping into</a:t>
            </a:r>
            <a:r>
              <a:rPr lang="en" sz="3000" b="1" i="0" u="none" strike="noStrike" cap="none">
                <a:solidFill>
                  <a:srgbClr val="323F4F"/>
                </a:solidFill>
                <a:latin typeface="Oswald"/>
                <a:ea typeface="Oswald"/>
                <a:cs typeface="Oswald"/>
                <a:sym typeface="Oswald"/>
              </a:rPr>
              <a:t> </a:t>
            </a:r>
            <a:r>
              <a:rPr lang="en" sz="3000" b="1" i="0" u="none" strike="noStrike" cap="none">
                <a:solidFill>
                  <a:srgbClr val="4FB39F"/>
                </a:solidFill>
                <a:latin typeface="Oswald"/>
                <a:ea typeface="Oswald"/>
                <a:cs typeface="Oswald"/>
                <a:sym typeface="Oswald"/>
              </a:rPr>
              <a:t>automotive consumers’</a:t>
            </a:r>
            <a:r>
              <a:rPr lang="en" sz="3000" b="1" i="0" u="none" strike="noStrike" cap="none">
                <a:solidFill>
                  <a:srgbClr val="000000"/>
                </a:solidFill>
                <a:latin typeface="Oswald"/>
                <a:ea typeface="Oswald"/>
                <a:cs typeface="Oswald"/>
                <a:sym typeface="Oswald"/>
              </a:rPr>
              <a:t> </a:t>
            </a:r>
            <a:r>
              <a:rPr lang="en" sz="3000" b="1" i="0" u="none" strike="noStrike" cap="none">
                <a:solidFill>
                  <a:srgbClr val="162035"/>
                </a:solidFill>
                <a:latin typeface="Oswald"/>
                <a:ea typeface="Oswald"/>
                <a:cs typeface="Oswald"/>
                <a:sym typeface="Oswald"/>
              </a:rPr>
              <a:t>state of mind with our next gen AI technology.</a:t>
            </a:r>
            <a:endParaRPr sz="3000" b="1" i="0" u="none" strike="noStrike" cap="none">
              <a:solidFill>
                <a:srgbClr val="162035"/>
              </a:solidFill>
              <a:latin typeface="Oswald"/>
              <a:ea typeface="Oswald"/>
              <a:cs typeface="Oswald"/>
              <a:sym typeface="Oswa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2"/>
          <p:cNvSpPr txBox="1"/>
          <p:nvPr/>
        </p:nvSpPr>
        <p:spPr>
          <a:xfrm>
            <a:off x="304325" y="737250"/>
            <a:ext cx="3313500" cy="1416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2000" b="1" i="0" u="none" strike="noStrike" cap="none">
                <a:solidFill>
                  <a:srgbClr val="162035"/>
                </a:solidFill>
                <a:latin typeface="Oswald"/>
                <a:ea typeface="Oswald"/>
                <a:cs typeface="Oswald"/>
                <a:sym typeface="Oswald"/>
              </a:rPr>
              <a:t>Watch time of car videos on YouTube has grown by more than</a:t>
            </a:r>
            <a:r>
              <a:rPr lang="en" sz="2000" b="1" i="0" u="none" strike="noStrike" cap="none">
                <a:solidFill>
                  <a:srgbClr val="000000"/>
                </a:solidFill>
                <a:latin typeface="Oswald"/>
                <a:ea typeface="Oswald"/>
                <a:cs typeface="Oswald"/>
                <a:sym typeface="Oswald"/>
              </a:rPr>
              <a:t> </a:t>
            </a:r>
            <a:r>
              <a:rPr lang="en" sz="2000" b="1" i="0" u="none" strike="noStrike" cap="none">
                <a:solidFill>
                  <a:srgbClr val="4FB39F"/>
                </a:solidFill>
                <a:latin typeface="Oswald"/>
                <a:ea typeface="Oswald"/>
                <a:cs typeface="Oswald"/>
                <a:sym typeface="Oswald"/>
              </a:rPr>
              <a:t>65%</a:t>
            </a:r>
            <a:r>
              <a:rPr lang="en" sz="2000" b="1" i="0" u="none" strike="noStrike" cap="none">
                <a:solidFill>
                  <a:srgbClr val="000000"/>
                </a:solidFill>
                <a:latin typeface="Oswald"/>
                <a:ea typeface="Oswald"/>
                <a:cs typeface="Oswald"/>
                <a:sym typeface="Oswald"/>
              </a:rPr>
              <a:t> </a:t>
            </a:r>
            <a:r>
              <a:rPr lang="en" sz="2000" b="1" i="0" u="none" strike="noStrike" cap="none">
                <a:solidFill>
                  <a:srgbClr val="162035"/>
                </a:solidFill>
                <a:latin typeface="Oswald"/>
                <a:ea typeface="Oswald"/>
                <a:cs typeface="Oswald"/>
                <a:sym typeface="Oswald"/>
              </a:rPr>
              <a:t>in the past two</a:t>
            </a:r>
            <a:r>
              <a:rPr lang="en" sz="2000" b="1" i="0" u="none" strike="noStrike" cap="none">
                <a:solidFill>
                  <a:srgbClr val="000000"/>
                </a:solidFill>
                <a:latin typeface="Oswald"/>
                <a:ea typeface="Oswald"/>
                <a:cs typeface="Oswald"/>
                <a:sym typeface="Oswald"/>
              </a:rPr>
              <a:t> </a:t>
            </a:r>
            <a:r>
              <a:rPr lang="en" sz="2000" b="1" i="0" u="none" strike="noStrike" cap="none">
                <a:solidFill>
                  <a:srgbClr val="162035"/>
                </a:solidFill>
                <a:latin typeface="Oswald"/>
                <a:ea typeface="Oswald"/>
                <a:cs typeface="Oswald"/>
                <a:sym typeface="Oswald"/>
              </a:rPr>
              <a:t>years.</a:t>
            </a:r>
            <a:endParaRPr sz="2000" b="1" i="0" u="none" strike="noStrike" cap="none">
              <a:solidFill>
                <a:srgbClr val="162035"/>
              </a:solidFill>
              <a:latin typeface="Oswald"/>
              <a:ea typeface="Oswald"/>
              <a:cs typeface="Oswald"/>
              <a:sym typeface="Oswald"/>
            </a:endParaRPr>
          </a:p>
        </p:txBody>
      </p:sp>
      <p:sp>
        <p:nvSpPr>
          <p:cNvPr id="155" name="Google Shape;155;p22"/>
          <p:cNvSpPr txBox="1"/>
          <p:nvPr/>
        </p:nvSpPr>
        <p:spPr>
          <a:xfrm>
            <a:off x="298500" y="2353425"/>
            <a:ext cx="3747300" cy="13854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When looking to buy a new car, consumers often turn to </a:t>
            </a:r>
            <a:r>
              <a:rPr lang="en" sz="1300" b="1">
                <a:solidFill>
                  <a:schemeClr val="dk1"/>
                </a:solidFill>
                <a:latin typeface="Calibri"/>
                <a:ea typeface="Calibri"/>
                <a:cs typeface="Calibri"/>
                <a:sym typeface="Calibri"/>
              </a:rPr>
              <a:t>video research.</a:t>
            </a:r>
            <a:r>
              <a:rPr lang="en" sz="1300">
                <a:solidFill>
                  <a:schemeClr val="dk1"/>
                </a:solidFill>
                <a:latin typeface="Calibri"/>
                <a:ea typeface="Calibri"/>
                <a:cs typeface="Calibri"/>
                <a:sym typeface="Calibri"/>
              </a:rPr>
              <a:t> Auto marketers can use this opportunity to reach potential buyers who are actively considering a purchase, even if they are not familiar with their product.</a:t>
            </a:r>
            <a:endParaRPr sz="13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300"/>
              <a:buFont typeface="Arial"/>
              <a:buNone/>
            </a:pPr>
            <a:endParaRPr sz="1300">
              <a:solidFill>
                <a:srgbClr val="434343"/>
              </a:solidFill>
              <a:latin typeface="Calibri"/>
              <a:ea typeface="Calibri"/>
              <a:cs typeface="Calibri"/>
              <a:sym typeface="Calibri"/>
            </a:endParaRPr>
          </a:p>
        </p:txBody>
      </p:sp>
      <p:sp>
        <p:nvSpPr>
          <p:cNvPr id="156" name="Google Shape;156;p22"/>
          <p:cNvSpPr txBox="1"/>
          <p:nvPr/>
        </p:nvSpPr>
        <p:spPr>
          <a:xfrm>
            <a:off x="298500" y="4464450"/>
            <a:ext cx="26310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chemeClr val="dk1"/>
                </a:solidFill>
                <a:latin typeface="Calibri"/>
                <a:ea typeface="Calibri"/>
                <a:cs typeface="Calibri"/>
                <a:sym typeface="Calibri"/>
              </a:rPr>
              <a:t>https://www.thinkwithgoogle.com/marketing-strategies/video/automotive-marketing-videos/</a:t>
            </a:r>
            <a:endParaRPr sz="800" b="0" i="0" u="none" strike="noStrike" cap="none">
              <a:solidFill>
                <a:schemeClr val="dk1"/>
              </a:solidFill>
              <a:latin typeface="Calibri"/>
              <a:ea typeface="Calibri"/>
              <a:cs typeface="Calibri"/>
              <a:sym typeface="Calibri"/>
            </a:endParaRPr>
          </a:p>
        </p:txBody>
      </p:sp>
      <p:sp>
        <p:nvSpPr>
          <p:cNvPr id="157" name="Google Shape;157;p22"/>
          <p:cNvSpPr/>
          <p:nvPr/>
        </p:nvSpPr>
        <p:spPr>
          <a:xfrm>
            <a:off x="4241950" y="618000"/>
            <a:ext cx="4753800" cy="3851400"/>
          </a:xfrm>
          <a:prstGeom prst="roundRect">
            <a:avLst>
              <a:gd name="adj" fmla="val 6383"/>
            </a:avLst>
          </a:prstGeom>
          <a:solidFill>
            <a:srgbClr val="FFFFFF"/>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58" name="Google Shape;158;p22"/>
          <p:cNvPicPr preferRelativeResize="0"/>
          <p:nvPr/>
        </p:nvPicPr>
        <p:blipFill rotWithShape="1">
          <a:blip r:embed="rId3">
            <a:alphaModFix/>
          </a:blip>
          <a:srcRect l="2453" r="2453"/>
          <a:stretch/>
        </p:blipFill>
        <p:spPr>
          <a:xfrm>
            <a:off x="4358825" y="1071150"/>
            <a:ext cx="4520051" cy="3309050"/>
          </a:xfrm>
          <a:prstGeom prst="rect">
            <a:avLst/>
          </a:prstGeom>
          <a:noFill/>
          <a:ln>
            <a:noFill/>
          </a:ln>
        </p:spPr>
      </p:pic>
      <p:pic>
        <p:nvPicPr>
          <p:cNvPr id="159" name="Google Shape;159;p22"/>
          <p:cNvPicPr preferRelativeResize="0"/>
          <p:nvPr/>
        </p:nvPicPr>
        <p:blipFill rotWithShape="1">
          <a:blip r:embed="rId4">
            <a:alphaModFix/>
          </a:blip>
          <a:srcRect l="4038" t="9468" r="29538" b="83740"/>
          <a:stretch/>
        </p:blipFill>
        <p:spPr>
          <a:xfrm>
            <a:off x="4524312" y="812900"/>
            <a:ext cx="3932001" cy="1845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3"/>
          <p:cNvSpPr txBox="1"/>
          <p:nvPr/>
        </p:nvSpPr>
        <p:spPr>
          <a:xfrm>
            <a:off x="298500" y="916075"/>
            <a:ext cx="3890700" cy="2955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3000" b="1" i="0" u="none" strike="noStrike" cap="none">
                <a:solidFill>
                  <a:srgbClr val="162035"/>
                </a:solidFill>
                <a:latin typeface="Oswald"/>
                <a:ea typeface="Oswald"/>
                <a:cs typeface="Oswald"/>
                <a:sym typeface="Oswald"/>
              </a:rPr>
              <a:t>Over</a:t>
            </a:r>
            <a:r>
              <a:rPr lang="en" sz="3000" b="1" i="0" u="none" strike="noStrike" cap="none">
                <a:solidFill>
                  <a:srgbClr val="000000"/>
                </a:solidFill>
                <a:latin typeface="Oswald"/>
                <a:ea typeface="Oswald"/>
                <a:cs typeface="Oswald"/>
                <a:sym typeface="Oswald"/>
              </a:rPr>
              <a:t> </a:t>
            </a:r>
            <a:r>
              <a:rPr lang="en" sz="3000" b="1" i="0" u="none" strike="noStrike" cap="none">
                <a:solidFill>
                  <a:srgbClr val="4FB39F"/>
                </a:solidFill>
                <a:latin typeface="Oswald"/>
                <a:ea typeface="Oswald"/>
                <a:cs typeface="Oswald"/>
                <a:sym typeface="Oswald"/>
              </a:rPr>
              <a:t>75% of auto shoppers</a:t>
            </a:r>
            <a:r>
              <a:rPr lang="en" sz="3000" b="1" i="0" u="none" strike="noStrike" cap="none">
                <a:solidFill>
                  <a:srgbClr val="000000"/>
                </a:solidFill>
                <a:latin typeface="Oswald"/>
                <a:ea typeface="Oswald"/>
                <a:cs typeface="Oswald"/>
                <a:sym typeface="Oswald"/>
              </a:rPr>
              <a:t> </a:t>
            </a:r>
            <a:r>
              <a:rPr lang="en" sz="3000" b="1" i="0" u="none" strike="noStrike" cap="none">
                <a:solidFill>
                  <a:srgbClr val="162035"/>
                </a:solidFill>
                <a:latin typeface="Oswald"/>
                <a:ea typeface="Oswald"/>
                <a:cs typeface="Oswald"/>
                <a:sym typeface="Oswald"/>
              </a:rPr>
              <a:t>say that online video has influenced their shopping habits or purchases.</a:t>
            </a:r>
            <a:endParaRPr sz="3000" b="1" i="0" u="none" strike="noStrike" cap="none">
              <a:solidFill>
                <a:srgbClr val="162035"/>
              </a:solidFill>
              <a:latin typeface="Oswald"/>
              <a:ea typeface="Oswald"/>
              <a:cs typeface="Oswald"/>
              <a:sym typeface="Oswald"/>
            </a:endParaRPr>
          </a:p>
        </p:txBody>
      </p:sp>
      <p:sp>
        <p:nvSpPr>
          <p:cNvPr id="165" name="Google Shape;165;p23"/>
          <p:cNvSpPr txBox="1"/>
          <p:nvPr/>
        </p:nvSpPr>
        <p:spPr>
          <a:xfrm>
            <a:off x="270900" y="2479950"/>
            <a:ext cx="3300900" cy="3849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1300"/>
              <a:buFont typeface="Arial"/>
              <a:buNone/>
            </a:pPr>
            <a:endParaRPr sz="1300" b="0" i="0" u="none" strike="noStrike" cap="none">
              <a:solidFill>
                <a:srgbClr val="434343"/>
              </a:solidFill>
              <a:latin typeface="Calibri"/>
              <a:ea typeface="Calibri"/>
              <a:cs typeface="Calibri"/>
              <a:sym typeface="Calibri"/>
            </a:endParaRPr>
          </a:p>
        </p:txBody>
      </p:sp>
      <p:sp>
        <p:nvSpPr>
          <p:cNvPr id="166" name="Google Shape;166;p23"/>
          <p:cNvSpPr txBox="1"/>
          <p:nvPr/>
        </p:nvSpPr>
        <p:spPr>
          <a:xfrm>
            <a:off x="298500" y="4449050"/>
            <a:ext cx="26310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chemeClr val="dk1"/>
                </a:solidFill>
                <a:latin typeface="Calibri"/>
                <a:ea typeface="Calibri"/>
                <a:cs typeface="Calibri"/>
                <a:sym typeface="Calibri"/>
              </a:rPr>
              <a:t>https://www.thinkwithgoogle.com/marketing-strategies/video/auto-video-shopping-statistics/</a:t>
            </a:r>
            <a:endParaRPr sz="800" b="0" i="0" u="none" strike="noStrike" cap="none">
              <a:solidFill>
                <a:schemeClr val="dk1"/>
              </a:solidFill>
              <a:latin typeface="Calibri"/>
              <a:ea typeface="Calibri"/>
              <a:cs typeface="Calibri"/>
              <a:sym typeface="Calibri"/>
            </a:endParaRPr>
          </a:p>
        </p:txBody>
      </p:sp>
      <p:pic>
        <p:nvPicPr>
          <p:cNvPr id="167" name="Google Shape;167;p23"/>
          <p:cNvPicPr preferRelativeResize="0"/>
          <p:nvPr/>
        </p:nvPicPr>
        <p:blipFill rotWithShape="1">
          <a:blip r:embed="rId3">
            <a:alphaModFix/>
          </a:blip>
          <a:srcRect/>
          <a:stretch/>
        </p:blipFill>
        <p:spPr>
          <a:xfrm>
            <a:off x="4790426" y="498575"/>
            <a:ext cx="3890700" cy="3890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4"/>
          <p:cNvSpPr/>
          <p:nvPr/>
        </p:nvSpPr>
        <p:spPr>
          <a:xfrm>
            <a:off x="250950" y="1700250"/>
            <a:ext cx="4099800" cy="3106500"/>
          </a:xfrm>
          <a:prstGeom prst="roundRect">
            <a:avLst>
              <a:gd name="adj" fmla="val 0"/>
            </a:avLst>
          </a:prstGeom>
          <a:noFill/>
          <a:ln>
            <a:noFill/>
          </a:ln>
        </p:spPr>
        <p:txBody>
          <a:bodyPr spcFirstLastPara="1" wrap="square" lIns="68575" tIns="34275" rIns="68575" bIns="34275" anchor="t" anchorCtr="0">
            <a:noAutofit/>
          </a:bodyPr>
          <a:lstStyle/>
          <a:p>
            <a:pPr marL="0" lvl="0" indent="0" algn="just" rtl="0">
              <a:spcBef>
                <a:spcPts val="0"/>
              </a:spcBef>
              <a:spcAft>
                <a:spcPts val="0"/>
              </a:spcAft>
              <a:buNone/>
            </a:pPr>
            <a:r>
              <a:rPr lang="en" sz="1300">
                <a:solidFill>
                  <a:schemeClr val="dk1"/>
                </a:solidFill>
                <a:latin typeface="Calibri"/>
                <a:ea typeface="Calibri"/>
                <a:cs typeface="Calibri"/>
                <a:sym typeface="Calibri"/>
              </a:rPr>
              <a:t>Standard YouTube can misidentify your audience and place your ads on irrelevant content.</a:t>
            </a:r>
            <a:endParaRPr sz="1300">
              <a:solidFill>
                <a:schemeClr val="dk1"/>
              </a:solidFill>
              <a:latin typeface="Calibri"/>
              <a:ea typeface="Calibri"/>
              <a:cs typeface="Calibri"/>
              <a:sym typeface="Calibri"/>
            </a:endParaRPr>
          </a:p>
          <a:p>
            <a:pPr marL="457200" lvl="0" indent="0" algn="l" rtl="0">
              <a:spcBef>
                <a:spcPts val="0"/>
              </a:spcBef>
              <a:spcAft>
                <a:spcPts val="0"/>
              </a:spcAft>
              <a:buNone/>
            </a:pPr>
            <a:endParaRPr sz="1300">
              <a:solidFill>
                <a:schemeClr val="dk1"/>
              </a:solidFill>
              <a:latin typeface="Calibri"/>
              <a:ea typeface="Calibri"/>
              <a:cs typeface="Calibri"/>
              <a:sym typeface="Calibri"/>
            </a:endParaRPr>
          </a:p>
          <a:p>
            <a:pPr marL="457200" lvl="0" indent="-311150" algn="just" rtl="0">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Youtube employs third-party or user-provided data targeting.</a:t>
            </a:r>
            <a:endParaRPr sz="1300">
              <a:solidFill>
                <a:schemeClr val="dk1"/>
              </a:solidFill>
              <a:latin typeface="Calibri"/>
              <a:ea typeface="Calibri"/>
              <a:cs typeface="Calibri"/>
              <a:sym typeface="Calibri"/>
            </a:endParaRPr>
          </a:p>
          <a:p>
            <a:pPr marL="457200" lvl="0" indent="0" algn="just" rtl="0">
              <a:spcBef>
                <a:spcPts val="0"/>
              </a:spcBef>
              <a:spcAft>
                <a:spcPts val="0"/>
              </a:spcAft>
              <a:buNone/>
            </a:pPr>
            <a:endParaRPr sz="1300">
              <a:solidFill>
                <a:schemeClr val="dk1"/>
              </a:solidFill>
              <a:latin typeface="Calibri"/>
              <a:ea typeface="Calibri"/>
              <a:cs typeface="Calibri"/>
              <a:sym typeface="Calibri"/>
            </a:endParaRPr>
          </a:p>
          <a:p>
            <a:pPr marL="457200" lvl="0" indent="-311150" algn="just" rtl="0">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The targeting is based on keywords, affinity, and audience targeting.</a:t>
            </a:r>
            <a:endParaRPr sz="1300">
              <a:solidFill>
                <a:schemeClr val="dk1"/>
              </a:solidFill>
              <a:latin typeface="Calibri"/>
              <a:ea typeface="Calibri"/>
              <a:cs typeface="Calibri"/>
              <a:sym typeface="Calibri"/>
            </a:endParaRPr>
          </a:p>
          <a:p>
            <a:pPr marL="457200" lvl="0" indent="0" algn="just" rtl="0">
              <a:spcBef>
                <a:spcPts val="0"/>
              </a:spcBef>
              <a:spcAft>
                <a:spcPts val="0"/>
              </a:spcAft>
              <a:buNone/>
            </a:pPr>
            <a:endParaRPr sz="1300">
              <a:solidFill>
                <a:schemeClr val="dk1"/>
              </a:solidFill>
              <a:latin typeface="Calibri"/>
              <a:ea typeface="Calibri"/>
              <a:cs typeface="Calibri"/>
              <a:sym typeface="Calibri"/>
            </a:endParaRPr>
          </a:p>
          <a:p>
            <a:pPr marL="457200" lvl="0" indent="-311150" algn="just" rtl="0">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Limited focus on brand safety.</a:t>
            </a:r>
            <a:endParaRPr sz="1300">
              <a:solidFill>
                <a:schemeClr val="dk1"/>
              </a:solidFill>
              <a:latin typeface="Calibri"/>
              <a:ea typeface="Calibri"/>
              <a:cs typeface="Calibri"/>
              <a:sym typeface="Calibri"/>
            </a:endParaRPr>
          </a:p>
          <a:p>
            <a:pPr marL="457200" lvl="0" indent="0" algn="just" rtl="0">
              <a:spcBef>
                <a:spcPts val="0"/>
              </a:spcBef>
              <a:spcAft>
                <a:spcPts val="0"/>
              </a:spcAft>
              <a:buNone/>
            </a:pPr>
            <a:endParaRPr sz="1300">
              <a:solidFill>
                <a:schemeClr val="dk1"/>
              </a:solidFill>
              <a:latin typeface="Calibri"/>
              <a:ea typeface="Calibri"/>
              <a:cs typeface="Calibri"/>
              <a:sym typeface="Calibri"/>
            </a:endParaRPr>
          </a:p>
          <a:p>
            <a:pPr marL="457200" lvl="0" indent="-311150" algn="just" rtl="0">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Only keyword-level customisation.</a:t>
            </a:r>
            <a:endParaRPr sz="1300">
              <a:solidFill>
                <a:schemeClr val="dk1"/>
              </a:solidFill>
              <a:latin typeface="Calibri"/>
              <a:ea typeface="Calibri"/>
              <a:cs typeface="Calibri"/>
              <a:sym typeface="Calibri"/>
            </a:endParaRPr>
          </a:p>
          <a:p>
            <a:pPr marL="457200" lvl="0" indent="0" algn="just" rtl="0">
              <a:spcBef>
                <a:spcPts val="0"/>
              </a:spcBef>
              <a:spcAft>
                <a:spcPts val="0"/>
              </a:spcAft>
              <a:buNone/>
            </a:pPr>
            <a:endParaRPr sz="1300">
              <a:solidFill>
                <a:schemeClr val="dk1"/>
              </a:solidFill>
              <a:latin typeface="Calibri"/>
              <a:ea typeface="Calibri"/>
              <a:cs typeface="Calibri"/>
              <a:sym typeface="Calibri"/>
            </a:endParaRPr>
          </a:p>
          <a:p>
            <a:pPr marL="457200" lvl="0" indent="-311150" algn="just" rtl="0">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Reaches a broader audience without creating emotional resonance.</a:t>
            </a:r>
            <a:endParaRPr sz="130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None/>
            </a:pPr>
            <a:endParaRPr sz="1300" b="1">
              <a:solidFill>
                <a:schemeClr val="dk1"/>
              </a:solidFill>
              <a:latin typeface="Calibri"/>
              <a:ea typeface="Calibri"/>
              <a:cs typeface="Calibri"/>
              <a:sym typeface="Calibri"/>
            </a:endParaRPr>
          </a:p>
        </p:txBody>
      </p:sp>
      <p:sp>
        <p:nvSpPr>
          <p:cNvPr id="174" name="Google Shape;174;p24"/>
          <p:cNvSpPr txBox="1"/>
          <p:nvPr/>
        </p:nvSpPr>
        <p:spPr>
          <a:xfrm>
            <a:off x="250950" y="88275"/>
            <a:ext cx="3440400" cy="1416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 sz="2000" b="1">
                <a:solidFill>
                  <a:srgbClr val="162035"/>
                </a:solidFill>
                <a:latin typeface="Oswald"/>
                <a:ea typeface="Oswald"/>
                <a:cs typeface="Oswald"/>
                <a:sym typeface="Oswald"/>
              </a:rPr>
              <a:t>YouTube Standard Targeting is</a:t>
            </a:r>
            <a:r>
              <a:rPr lang="en" sz="2000" b="1">
                <a:latin typeface="Oswald"/>
                <a:ea typeface="Oswald"/>
                <a:cs typeface="Oswald"/>
                <a:sym typeface="Oswald"/>
              </a:rPr>
              <a:t> </a:t>
            </a:r>
            <a:r>
              <a:rPr lang="en" sz="2000" b="1">
                <a:solidFill>
                  <a:srgbClr val="4FB39F"/>
                </a:solidFill>
                <a:latin typeface="Oswald"/>
                <a:ea typeface="Oswald"/>
                <a:cs typeface="Oswald"/>
                <a:sym typeface="Oswald"/>
              </a:rPr>
              <a:t>Too Broad</a:t>
            </a:r>
            <a:endParaRPr sz="2000" b="1">
              <a:solidFill>
                <a:srgbClr val="4FB39F"/>
              </a:solidFill>
              <a:latin typeface="Oswald"/>
              <a:ea typeface="Oswald"/>
              <a:cs typeface="Oswald"/>
              <a:sym typeface="Oswald"/>
            </a:endParaRPr>
          </a:p>
          <a:p>
            <a:pPr marL="0" marR="0" lvl="0" indent="0" algn="l" rtl="0">
              <a:lnSpc>
                <a:spcPct val="100000"/>
              </a:lnSpc>
              <a:spcBef>
                <a:spcPts val="0"/>
              </a:spcBef>
              <a:spcAft>
                <a:spcPts val="0"/>
              </a:spcAft>
              <a:buClr>
                <a:schemeClr val="dk1"/>
              </a:buClr>
              <a:buSzPts val="1100"/>
              <a:buFont typeface="Arial"/>
              <a:buNone/>
            </a:pPr>
            <a:r>
              <a:rPr lang="en" sz="2000" b="1">
                <a:solidFill>
                  <a:srgbClr val="162035"/>
                </a:solidFill>
                <a:latin typeface="Oswald"/>
                <a:ea typeface="Oswald"/>
                <a:cs typeface="Oswald"/>
                <a:sym typeface="Oswald"/>
              </a:rPr>
              <a:t>and Can Lead to Media Waste</a:t>
            </a:r>
            <a:endParaRPr sz="2000" b="1">
              <a:solidFill>
                <a:srgbClr val="162035"/>
              </a:solidFill>
              <a:latin typeface="Oswald"/>
              <a:ea typeface="Oswald"/>
              <a:cs typeface="Oswald"/>
              <a:sym typeface="Oswald"/>
            </a:endParaRPr>
          </a:p>
          <a:p>
            <a:pPr marL="0" marR="0" lvl="0" indent="0" algn="l" rtl="0">
              <a:lnSpc>
                <a:spcPct val="100000"/>
              </a:lnSpc>
              <a:spcBef>
                <a:spcPts val="0"/>
              </a:spcBef>
              <a:spcAft>
                <a:spcPts val="0"/>
              </a:spcAft>
              <a:buClr>
                <a:srgbClr val="000000"/>
              </a:buClr>
              <a:buSzPts val="2000"/>
              <a:buFont typeface="Arial"/>
              <a:buNone/>
            </a:pPr>
            <a:endParaRPr sz="2000" b="1">
              <a:latin typeface="Oswald"/>
              <a:ea typeface="Oswald"/>
              <a:cs typeface="Oswald"/>
              <a:sym typeface="Oswald"/>
            </a:endParaRPr>
          </a:p>
        </p:txBody>
      </p:sp>
      <p:sp>
        <p:nvSpPr>
          <p:cNvPr id="175" name="Google Shape;175;p24"/>
          <p:cNvSpPr/>
          <p:nvPr/>
        </p:nvSpPr>
        <p:spPr>
          <a:xfrm rot="5400000">
            <a:off x="850410" y="709883"/>
            <a:ext cx="92100" cy="1065300"/>
          </a:xfrm>
          <a:prstGeom prst="rect">
            <a:avLst/>
          </a:prstGeom>
          <a:solidFill>
            <a:srgbClr val="67CBB7"/>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4FB39F"/>
              </a:solidFill>
              <a:latin typeface="Calibri"/>
              <a:ea typeface="Calibri"/>
              <a:cs typeface="Calibri"/>
              <a:sym typeface="Calibri"/>
            </a:endParaRPr>
          </a:p>
        </p:txBody>
      </p:sp>
      <p:cxnSp>
        <p:nvCxnSpPr>
          <p:cNvPr id="176" name="Google Shape;176;p24"/>
          <p:cNvCxnSpPr/>
          <p:nvPr/>
        </p:nvCxnSpPr>
        <p:spPr>
          <a:xfrm>
            <a:off x="4443600" y="4193200"/>
            <a:ext cx="4565100" cy="0"/>
          </a:xfrm>
          <a:prstGeom prst="straightConnector1">
            <a:avLst/>
          </a:prstGeom>
          <a:noFill/>
          <a:ln w="9525" cap="flat" cmpd="sng">
            <a:solidFill>
              <a:srgbClr val="D9D9D9"/>
            </a:solidFill>
            <a:prstDash val="solid"/>
            <a:round/>
            <a:headEnd type="none" w="med" len="med"/>
            <a:tailEnd type="none" w="med" len="med"/>
          </a:ln>
        </p:spPr>
      </p:cxnSp>
      <p:sp>
        <p:nvSpPr>
          <p:cNvPr id="177" name="Google Shape;177;p24"/>
          <p:cNvSpPr/>
          <p:nvPr/>
        </p:nvSpPr>
        <p:spPr>
          <a:xfrm>
            <a:off x="4749225" y="2964300"/>
            <a:ext cx="708300" cy="1237200"/>
          </a:xfrm>
          <a:prstGeom prst="rect">
            <a:avLst/>
          </a:prstGeom>
          <a:solidFill>
            <a:srgbClr val="151E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4"/>
          <p:cNvSpPr txBox="1"/>
          <p:nvPr/>
        </p:nvSpPr>
        <p:spPr>
          <a:xfrm>
            <a:off x="4652198" y="3058123"/>
            <a:ext cx="895800" cy="447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1900" b="1">
                <a:solidFill>
                  <a:srgbClr val="FFFFFF"/>
                </a:solidFill>
                <a:latin typeface="Oswald"/>
                <a:ea typeface="Oswald"/>
                <a:cs typeface="Oswald"/>
                <a:sym typeface="Oswald"/>
              </a:rPr>
              <a:t>15%</a:t>
            </a:r>
            <a:endParaRPr sz="1900" b="1">
              <a:solidFill>
                <a:srgbClr val="FFFFFF"/>
              </a:solidFill>
              <a:latin typeface="Oswald"/>
              <a:ea typeface="Oswald"/>
              <a:cs typeface="Oswald"/>
              <a:sym typeface="Oswald"/>
            </a:endParaRPr>
          </a:p>
        </p:txBody>
      </p:sp>
      <p:sp>
        <p:nvSpPr>
          <p:cNvPr id="179" name="Google Shape;179;p24"/>
          <p:cNvSpPr txBox="1"/>
          <p:nvPr/>
        </p:nvSpPr>
        <p:spPr>
          <a:xfrm>
            <a:off x="4448212" y="4133870"/>
            <a:ext cx="1236900" cy="641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 sz="1000" b="1">
                <a:solidFill>
                  <a:srgbClr val="162035"/>
                </a:solidFill>
                <a:latin typeface="Oswald"/>
                <a:ea typeface="Oswald"/>
                <a:cs typeface="Oswald"/>
                <a:sym typeface="Oswald"/>
              </a:rPr>
              <a:t>Ads without diversity/inclusivity</a:t>
            </a:r>
            <a:endParaRPr sz="1000" b="1">
              <a:solidFill>
                <a:srgbClr val="162035"/>
              </a:solidFill>
              <a:latin typeface="Oswald"/>
              <a:ea typeface="Oswald"/>
              <a:cs typeface="Oswald"/>
              <a:sym typeface="Oswald"/>
            </a:endParaRPr>
          </a:p>
        </p:txBody>
      </p:sp>
      <p:grpSp>
        <p:nvGrpSpPr>
          <p:cNvPr id="180" name="Google Shape;180;p24"/>
          <p:cNvGrpSpPr/>
          <p:nvPr/>
        </p:nvGrpSpPr>
        <p:grpSpPr>
          <a:xfrm>
            <a:off x="7787381" y="1863425"/>
            <a:ext cx="1035000" cy="2713500"/>
            <a:chOff x="7787381" y="1863425"/>
            <a:chExt cx="1035000" cy="2713500"/>
          </a:xfrm>
        </p:grpSpPr>
        <p:sp>
          <p:nvSpPr>
            <p:cNvPr id="181" name="Google Shape;181;p24"/>
            <p:cNvSpPr/>
            <p:nvPr/>
          </p:nvSpPr>
          <p:spPr>
            <a:xfrm>
              <a:off x="7910784" y="1863425"/>
              <a:ext cx="708300" cy="2337900"/>
            </a:xfrm>
            <a:prstGeom prst="rect">
              <a:avLst/>
            </a:prstGeom>
            <a:solidFill>
              <a:srgbClr val="151E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4"/>
            <p:cNvSpPr txBox="1"/>
            <p:nvPr/>
          </p:nvSpPr>
          <p:spPr>
            <a:xfrm>
              <a:off x="7816747" y="1974379"/>
              <a:ext cx="895800" cy="447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1900" b="1">
                  <a:solidFill>
                    <a:srgbClr val="FFFFFF"/>
                  </a:solidFill>
                  <a:latin typeface="Oswald"/>
                  <a:ea typeface="Oswald"/>
                  <a:cs typeface="Oswald"/>
                  <a:sym typeface="Oswald"/>
                </a:rPr>
                <a:t>37%</a:t>
              </a:r>
              <a:endParaRPr sz="1900" b="1">
                <a:solidFill>
                  <a:srgbClr val="FFFFFF"/>
                </a:solidFill>
                <a:latin typeface="Oswald"/>
                <a:ea typeface="Oswald"/>
                <a:cs typeface="Oswald"/>
                <a:sym typeface="Oswald"/>
              </a:endParaRPr>
            </a:p>
          </p:txBody>
        </p:sp>
        <p:sp>
          <p:nvSpPr>
            <p:cNvPr id="183" name="Google Shape;183;p24"/>
            <p:cNvSpPr txBox="1"/>
            <p:nvPr/>
          </p:nvSpPr>
          <p:spPr>
            <a:xfrm>
              <a:off x="7787381" y="4191125"/>
              <a:ext cx="1035000" cy="385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 sz="1000" b="1">
                  <a:solidFill>
                    <a:srgbClr val="162035"/>
                  </a:solidFill>
                  <a:latin typeface="Oswald"/>
                  <a:ea typeface="Oswald"/>
                  <a:cs typeface="Oswald"/>
                  <a:sym typeface="Oswald"/>
                </a:rPr>
                <a:t>Ads not relevant</a:t>
              </a:r>
              <a:endParaRPr sz="1000" b="1">
                <a:solidFill>
                  <a:srgbClr val="162035"/>
                </a:solidFill>
                <a:latin typeface="Oswald"/>
                <a:ea typeface="Oswald"/>
                <a:cs typeface="Oswald"/>
                <a:sym typeface="Oswald"/>
              </a:endParaRPr>
            </a:p>
          </p:txBody>
        </p:sp>
      </p:grpSp>
      <p:sp>
        <p:nvSpPr>
          <p:cNvPr id="184" name="Google Shape;184;p24"/>
          <p:cNvSpPr/>
          <p:nvPr/>
        </p:nvSpPr>
        <p:spPr>
          <a:xfrm>
            <a:off x="6880052" y="2330575"/>
            <a:ext cx="708300" cy="1870800"/>
          </a:xfrm>
          <a:prstGeom prst="rect">
            <a:avLst/>
          </a:prstGeom>
          <a:solidFill>
            <a:srgbClr val="151E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4"/>
          <p:cNvSpPr txBox="1"/>
          <p:nvPr/>
        </p:nvSpPr>
        <p:spPr>
          <a:xfrm>
            <a:off x="6801373" y="2427709"/>
            <a:ext cx="895800" cy="447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1900" b="1">
                <a:solidFill>
                  <a:srgbClr val="FFFFFF"/>
                </a:solidFill>
                <a:latin typeface="Oswald"/>
                <a:ea typeface="Oswald"/>
                <a:cs typeface="Oswald"/>
                <a:sym typeface="Oswald"/>
              </a:rPr>
              <a:t>31%</a:t>
            </a:r>
            <a:endParaRPr sz="1900" b="1">
              <a:solidFill>
                <a:srgbClr val="FFFFFF"/>
              </a:solidFill>
              <a:latin typeface="Oswald"/>
              <a:ea typeface="Oswald"/>
              <a:cs typeface="Oswald"/>
              <a:sym typeface="Oswald"/>
            </a:endParaRPr>
          </a:p>
        </p:txBody>
      </p:sp>
      <p:sp>
        <p:nvSpPr>
          <p:cNvPr id="186" name="Google Shape;186;p24"/>
          <p:cNvSpPr txBox="1"/>
          <p:nvPr/>
        </p:nvSpPr>
        <p:spPr>
          <a:xfrm>
            <a:off x="6717496" y="4191125"/>
            <a:ext cx="1035000" cy="615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 sz="1000" b="1">
                <a:solidFill>
                  <a:srgbClr val="162035"/>
                </a:solidFill>
                <a:latin typeface="Oswald"/>
                <a:ea typeface="Oswald"/>
                <a:cs typeface="Oswald"/>
                <a:sym typeface="Oswald"/>
              </a:rPr>
              <a:t>Ads next to inappropriate content</a:t>
            </a:r>
            <a:endParaRPr sz="1000" b="1">
              <a:solidFill>
                <a:srgbClr val="162035"/>
              </a:solidFill>
              <a:latin typeface="Oswald"/>
              <a:ea typeface="Oswald"/>
              <a:cs typeface="Oswald"/>
              <a:sym typeface="Oswald"/>
            </a:endParaRPr>
          </a:p>
        </p:txBody>
      </p:sp>
      <p:sp>
        <p:nvSpPr>
          <p:cNvPr id="187" name="Google Shape;187;p24"/>
          <p:cNvSpPr/>
          <p:nvPr/>
        </p:nvSpPr>
        <p:spPr>
          <a:xfrm>
            <a:off x="5849319" y="2688725"/>
            <a:ext cx="708300" cy="1512600"/>
          </a:xfrm>
          <a:prstGeom prst="rect">
            <a:avLst/>
          </a:prstGeom>
          <a:solidFill>
            <a:srgbClr val="151E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4"/>
          <p:cNvSpPr txBox="1"/>
          <p:nvPr/>
        </p:nvSpPr>
        <p:spPr>
          <a:xfrm>
            <a:off x="5753460" y="2755022"/>
            <a:ext cx="895800" cy="447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1900" b="1">
                <a:solidFill>
                  <a:srgbClr val="FFFFFF"/>
                </a:solidFill>
                <a:latin typeface="Oswald"/>
                <a:ea typeface="Oswald"/>
                <a:cs typeface="Oswald"/>
                <a:sym typeface="Oswald"/>
              </a:rPr>
              <a:t>20%</a:t>
            </a:r>
            <a:endParaRPr sz="1900" b="1">
              <a:solidFill>
                <a:srgbClr val="FFFFFF"/>
              </a:solidFill>
              <a:latin typeface="Oswald"/>
              <a:ea typeface="Oswald"/>
              <a:cs typeface="Oswald"/>
              <a:sym typeface="Oswald"/>
            </a:endParaRPr>
          </a:p>
        </p:txBody>
      </p:sp>
      <p:sp>
        <p:nvSpPr>
          <p:cNvPr id="189" name="Google Shape;189;p24"/>
          <p:cNvSpPr txBox="1"/>
          <p:nvPr/>
        </p:nvSpPr>
        <p:spPr>
          <a:xfrm>
            <a:off x="5705950" y="4201372"/>
            <a:ext cx="1035000" cy="521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 sz="1000" b="1">
                <a:solidFill>
                  <a:srgbClr val="162035"/>
                </a:solidFill>
                <a:latin typeface="Oswald"/>
                <a:ea typeface="Oswald"/>
                <a:cs typeface="Oswald"/>
                <a:sym typeface="Oswald"/>
              </a:rPr>
              <a:t>Ads that are too targeted</a:t>
            </a:r>
            <a:endParaRPr sz="1000" b="1">
              <a:solidFill>
                <a:srgbClr val="162035"/>
              </a:solidFill>
              <a:latin typeface="Oswald"/>
              <a:ea typeface="Oswald"/>
              <a:cs typeface="Oswald"/>
              <a:sym typeface="Oswald"/>
            </a:endParaRPr>
          </a:p>
        </p:txBody>
      </p:sp>
      <p:sp>
        <p:nvSpPr>
          <p:cNvPr id="190" name="Google Shape;190;p24"/>
          <p:cNvSpPr txBox="1"/>
          <p:nvPr/>
        </p:nvSpPr>
        <p:spPr>
          <a:xfrm>
            <a:off x="5138950" y="629575"/>
            <a:ext cx="2970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rgbClr val="162035"/>
                </a:solidFill>
                <a:latin typeface="Oswald"/>
                <a:ea typeface="Oswald"/>
                <a:cs typeface="Oswald"/>
                <a:sym typeface="Oswald"/>
              </a:rPr>
              <a:t>% of Consumers negatively impact the view of a brand</a:t>
            </a:r>
            <a:endParaRPr b="1">
              <a:solidFill>
                <a:srgbClr val="162035"/>
              </a:solidFill>
              <a:latin typeface="Oswald"/>
              <a:ea typeface="Oswald"/>
              <a:cs typeface="Oswald"/>
              <a:sym typeface="Oswa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5"/>
          <p:cNvSpPr txBox="1"/>
          <p:nvPr/>
        </p:nvSpPr>
        <p:spPr>
          <a:xfrm>
            <a:off x="251950" y="475225"/>
            <a:ext cx="3583800" cy="210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2500" b="1" i="0" u="none" strike="noStrike" cap="none">
                <a:solidFill>
                  <a:srgbClr val="162035"/>
                </a:solidFill>
                <a:latin typeface="Oswald"/>
                <a:ea typeface="Oswald"/>
                <a:cs typeface="Oswald"/>
                <a:sym typeface="Oswald"/>
              </a:rPr>
              <a:t>Leveraging</a:t>
            </a:r>
            <a:endParaRPr sz="2500" b="1">
              <a:latin typeface="Oswald"/>
              <a:ea typeface="Oswald"/>
              <a:cs typeface="Oswald"/>
              <a:sym typeface="Oswald"/>
            </a:endParaRPr>
          </a:p>
          <a:p>
            <a:pPr marL="0" marR="0" lvl="0" indent="0" algn="l" rtl="0">
              <a:lnSpc>
                <a:spcPct val="100000"/>
              </a:lnSpc>
              <a:spcBef>
                <a:spcPts val="0"/>
              </a:spcBef>
              <a:spcAft>
                <a:spcPts val="0"/>
              </a:spcAft>
              <a:buClr>
                <a:srgbClr val="000000"/>
              </a:buClr>
              <a:buSzPts val="2000"/>
              <a:buFont typeface="Arial"/>
              <a:buNone/>
            </a:pPr>
            <a:r>
              <a:rPr lang="en" sz="2500" b="1" i="0" u="none" strike="noStrike" cap="none">
                <a:solidFill>
                  <a:srgbClr val="4FB39F"/>
                </a:solidFill>
                <a:latin typeface="Oswald"/>
                <a:ea typeface="Oswald"/>
                <a:cs typeface="Oswald"/>
                <a:sym typeface="Oswald"/>
              </a:rPr>
              <a:t>Contextual Targeting</a:t>
            </a:r>
            <a:r>
              <a:rPr lang="en" sz="2500" b="1" i="0" u="none" strike="noStrike" cap="none">
                <a:solidFill>
                  <a:srgbClr val="162035"/>
                </a:solidFill>
                <a:latin typeface="Oswald"/>
                <a:ea typeface="Oswald"/>
                <a:cs typeface="Oswald"/>
                <a:sym typeface="Oswald"/>
              </a:rPr>
              <a:t>:</a:t>
            </a:r>
            <a:r>
              <a:rPr lang="en" sz="2500" b="1" i="0" u="none" strike="noStrike" cap="none">
                <a:solidFill>
                  <a:srgbClr val="000000"/>
                </a:solidFill>
                <a:latin typeface="Oswald"/>
                <a:ea typeface="Oswald"/>
                <a:cs typeface="Oswald"/>
                <a:sym typeface="Oswald"/>
              </a:rPr>
              <a:t> </a:t>
            </a:r>
            <a:r>
              <a:rPr lang="en" sz="2500" b="1">
                <a:solidFill>
                  <a:srgbClr val="162035"/>
                </a:solidFill>
                <a:latin typeface="Oswald"/>
                <a:ea typeface="Oswald"/>
                <a:cs typeface="Oswald"/>
                <a:sym typeface="Oswald"/>
              </a:rPr>
              <a:t>Nissan</a:t>
            </a:r>
            <a:r>
              <a:rPr lang="en" sz="2500" b="1" i="0" u="none" strike="noStrike" cap="none">
                <a:solidFill>
                  <a:srgbClr val="162035"/>
                </a:solidFill>
                <a:latin typeface="Oswald"/>
                <a:ea typeface="Oswald"/>
                <a:cs typeface="Oswald"/>
                <a:sym typeface="Oswald"/>
              </a:rPr>
              <a:t>'s strategy for steering car buyers towards purchase.</a:t>
            </a:r>
            <a:endParaRPr sz="2500" b="1" i="0" u="none" strike="noStrike" cap="none">
              <a:solidFill>
                <a:srgbClr val="162035"/>
              </a:solidFill>
              <a:latin typeface="Oswald"/>
              <a:ea typeface="Oswald"/>
              <a:cs typeface="Oswald"/>
              <a:sym typeface="Oswald"/>
            </a:endParaRPr>
          </a:p>
        </p:txBody>
      </p:sp>
      <p:sp>
        <p:nvSpPr>
          <p:cNvPr id="196" name="Google Shape;196;p25"/>
          <p:cNvSpPr txBox="1"/>
          <p:nvPr/>
        </p:nvSpPr>
        <p:spPr>
          <a:xfrm>
            <a:off x="251957" y="2894830"/>
            <a:ext cx="3583800" cy="13854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chemeClr val="dk1"/>
              </a:buClr>
              <a:buSzPts val="1100"/>
              <a:buFont typeface="Arial"/>
              <a:buNone/>
            </a:pPr>
            <a:r>
              <a:rPr lang="en" sz="1300" b="1">
                <a:solidFill>
                  <a:schemeClr val="dk1"/>
                </a:solidFill>
                <a:latin typeface="Calibri"/>
                <a:ea typeface="Calibri"/>
                <a:cs typeface="Calibri"/>
                <a:sym typeface="Calibri"/>
              </a:rPr>
              <a:t>Nissan</a:t>
            </a:r>
            <a:r>
              <a:rPr lang="en" sz="1300">
                <a:solidFill>
                  <a:schemeClr val="dk1"/>
                </a:solidFill>
                <a:latin typeface="Calibri"/>
                <a:ea typeface="Calibri"/>
                <a:cs typeface="Calibri"/>
                <a:sym typeface="Calibri"/>
              </a:rPr>
              <a:t> would benefit from our next-gen hyper-granular visual context targeting powered by AI and computer vision to leverage what auto consumers are watching on YouTube and drive trust and personal connection with a captive audience.</a:t>
            </a:r>
            <a:endParaRPr sz="1300" b="0" i="0" u="none" strike="noStrike" cap="none">
              <a:solidFill>
                <a:schemeClr val="dk1"/>
              </a:solidFill>
              <a:latin typeface="Calibri"/>
              <a:ea typeface="Calibri"/>
              <a:cs typeface="Calibri"/>
              <a:sym typeface="Calibri"/>
            </a:endParaRPr>
          </a:p>
        </p:txBody>
      </p:sp>
      <p:sp>
        <p:nvSpPr>
          <p:cNvPr id="197" name="Google Shape;197;p25"/>
          <p:cNvSpPr/>
          <p:nvPr/>
        </p:nvSpPr>
        <p:spPr>
          <a:xfrm>
            <a:off x="4212725" y="343925"/>
            <a:ext cx="4802700" cy="3851400"/>
          </a:xfrm>
          <a:prstGeom prst="roundRect">
            <a:avLst>
              <a:gd name="adj" fmla="val 6383"/>
            </a:avLst>
          </a:prstGeom>
          <a:solidFill>
            <a:srgbClr val="FFFFFF"/>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8" name="Google Shape;198;p25"/>
          <p:cNvPicPr preferRelativeResize="0"/>
          <p:nvPr/>
        </p:nvPicPr>
        <p:blipFill rotWithShape="1">
          <a:blip r:embed="rId3">
            <a:alphaModFix/>
          </a:blip>
          <a:srcRect l="416" r="426"/>
          <a:stretch/>
        </p:blipFill>
        <p:spPr>
          <a:xfrm>
            <a:off x="4310150" y="709025"/>
            <a:ext cx="4597973" cy="3337699"/>
          </a:xfrm>
          <a:prstGeom prst="rect">
            <a:avLst/>
          </a:prstGeom>
          <a:noFill/>
          <a:ln>
            <a:noFill/>
          </a:ln>
        </p:spPr>
      </p:pic>
      <p:sp>
        <p:nvSpPr>
          <p:cNvPr id="199" name="Google Shape;199;p25"/>
          <p:cNvSpPr/>
          <p:nvPr/>
        </p:nvSpPr>
        <p:spPr>
          <a:xfrm>
            <a:off x="5115328" y="719575"/>
            <a:ext cx="2977800" cy="271500"/>
          </a:xfrm>
          <a:prstGeom prst="rect">
            <a:avLst/>
          </a:prstGeom>
          <a:solidFill>
            <a:srgbClr val="FF00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F9F9F9"/>
                </a:solidFill>
                <a:latin typeface="Calibri"/>
                <a:ea typeface="Calibri"/>
                <a:cs typeface="Calibri"/>
                <a:sym typeface="Calibri"/>
              </a:rPr>
              <a:t>Object Detected</a:t>
            </a:r>
            <a:endParaRPr sz="1100" b="1" i="0" u="none" strike="noStrike" cap="none">
              <a:solidFill>
                <a:srgbClr val="F9F9F9"/>
              </a:solidFill>
              <a:latin typeface="Calibri"/>
              <a:ea typeface="Calibri"/>
              <a:cs typeface="Calibri"/>
              <a:sym typeface="Calibri"/>
            </a:endParaRPr>
          </a:p>
        </p:txBody>
      </p:sp>
      <p:sp>
        <p:nvSpPr>
          <p:cNvPr id="200" name="Google Shape;200;p25"/>
          <p:cNvSpPr/>
          <p:nvPr/>
        </p:nvSpPr>
        <p:spPr>
          <a:xfrm>
            <a:off x="5115300" y="991164"/>
            <a:ext cx="2977800" cy="19038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25"/>
          <p:cNvSpPr/>
          <p:nvPr/>
        </p:nvSpPr>
        <p:spPr>
          <a:xfrm>
            <a:off x="6514786" y="2765069"/>
            <a:ext cx="655200" cy="256800"/>
          </a:xfrm>
          <a:prstGeom prst="rect">
            <a:avLst/>
          </a:prstGeom>
          <a:solidFill>
            <a:srgbClr val="FF00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800" b="1" i="0" u="none" strike="noStrike" cap="none">
                <a:solidFill>
                  <a:srgbClr val="F3F3F3"/>
                </a:solidFill>
                <a:latin typeface="Calibri"/>
                <a:ea typeface="Calibri"/>
                <a:cs typeface="Calibri"/>
                <a:sym typeface="Calibri"/>
              </a:rPr>
              <a:t>Logo Detected</a:t>
            </a:r>
            <a:endParaRPr sz="800" b="1" i="0" u="none" strike="noStrike" cap="none">
              <a:solidFill>
                <a:srgbClr val="F3F3F3"/>
              </a:solidFill>
              <a:latin typeface="Calibri"/>
              <a:ea typeface="Calibri"/>
              <a:cs typeface="Calibri"/>
              <a:sym typeface="Calibri"/>
            </a:endParaRPr>
          </a:p>
        </p:txBody>
      </p:sp>
      <p:sp>
        <p:nvSpPr>
          <p:cNvPr id="202" name="Google Shape;202;p25"/>
          <p:cNvSpPr/>
          <p:nvPr/>
        </p:nvSpPr>
        <p:spPr>
          <a:xfrm>
            <a:off x="6362375" y="2021350"/>
            <a:ext cx="817200" cy="6957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03" name="Google Shape;203;p25"/>
          <p:cNvPicPr preferRelativeResize="0"/>
          <p:nvPr/>
        </p:nvPicPr>
        <p:blipFill rotWithShape="1">
          <a:blip r:embed="rId4">
            <a:alphaModFix/>
          </a:blip>
          <a:srcRect l="4038" t="9468" r="29538" b="83740"/>
          <a:stretch/>
        </p:blipFill>
        <p:spPr>
          <a:xfrm>
            <a:off x="4310150" y="452225"/>
            <a:ext cx="4140125" cy="256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pic>
        <p:nvPicPr>
          <p:cNvPr id="208" name="Google Shape;208;p26"/>
          <p:cNvPicPr preferRelativeResize="0"/>
          <p:nvPr/>
        </p:nvPicPr>
        <p:blipFill>
          <a:blip r:embed="rId3">
            <a:alphaModFix/>
          </a:blip>
          <a:stretch>
            <a:fillRect/>
          </a:stretch>
        </p:blipFill>
        <p:spPr>
          <a:xfrm>
            <a:off x="87925" y="885275"/>
            <a:ext cx="5168626" cy="3372950"/>
          </a:xfrm>
          <a:prstGeom prst="rect">
            <a:avLst/>
          </a:prstGeom>
          <a:noFill/>
          <a:ln>
            <a:noFill/>
          </a:ln>
        </p:spPr>
      </p:pic>
      <p:sp>
        <p:nvSpPr>
          <p:cNvPr id="209" name="Google Shape;209;p26"/>
          <p:cNvSpPr txBox="1"/>
          <p:nvPr/>
        </p:nvSpPr>
        <p:spPr>
          <a:xfrm>
            <a:off x="4350950" y="959625"/>
            <a:ext cx="4743600" cy="675600"/>
          </a:xfrm>
          <a:prstGeom prst="rect">
            <a:avLst/>
          </a:prstGeom>
          <a:noFill/>
          <a:ln>
            <a:noFill/>
          </a:ln>
        </p:spPr>
        <p:txBody>
          <a:bodyPr spcFirstLastPara="1" wrap="square" lIns="91425" tIns="91425" rIns="91425" bIns="91425" anchor="b" anchorCtr="0">
            <a:noAutofit/>
          </a:bodyPr>
          <a:lstStyle/>
          <a:p>
            <a:pPr marL="0" marR="0" lvl="0" indent="0" algn="l" rtl="0">
              <a:lnSpc>
                <a:spcPct val="115000"/>
              </a:lnSpc>
              <a:spcBef>
                <a:spcPts val="0"/>
              </a:spcBef>
              <a:spcAft>
                <a:spcPts val="0"/>
              </a:spcAft>
              <a:buClr>
                <a:schemeClr val="dk1"/>
              </a:buClr>
              <a:buSzPts val="1100"/>
              <a:buFont typeface="Arial"/>
              <a:buNone/>
            </a:pPr>
            <a:r>
              <a:rPr lang="en" sz="2700">
                <a:solidFill>
                  <a:srgbClr val="142034"/>
                </a:solidFill>
                <a:latin typeface="Oswald SemiBold"/>
                <a:ea typeface="Oswald SemiBold"/>
                <a:cs typeface="Oswald SemiBold"/>
                <a:sym typeface="Oswald SemiBold"/>
              </a:rPr>
              <a:t>        </a:t>
            </a:r>
            <a:r>
              <a:rPr lang="en" sz="2700" b="0" i="0" u="none" strike="noStrike" cap="none">
                <a:solidFill>
                  <a:srgbClr val="162035"/>
                </a:solidFill>
                <a:latin typeface="Oswald SemiBold"/>
                <a:ea typeface="Oswald SemiBold"/>
                <a:cs typeface="Oswald SemiBold"/>
                <a:sym typeface="Oswald SemiBold"/>
              </a:rPr>
              <a:t>Mirrors for</a:t>
            </a:r>
            <a:r>
              <a:rPr lang="en" sz="2700" b="0" i="0" u="none" strike="noStrike" cap="none">
                <a:solidFill>
                  <a:srgbClr val="4FB39F"/>
                </a:solidFill>
                <a:latin typeface="Oswald SemiBold"/>
                <a:ea typeface="Oswald SemiBold"/>
                <a:cs typeface="Oswald SemiBold"/>
                <a:sym typeface="Oswald SemiBold"/>
              </a:rPr>
              <a:t> </a:t>
            </a:r>
            <a:endParaRPr sz="2700" b="0" i="0" u="none" strike="noStrike" cap="none">
              <a:solidFill>
                <a:srgbClr val="4FB39F"/>
              </a:solidFill>
              <a:latin typeface="Oswald SemiBold"/>
              <a:ea typeface="Oswald SemiBold"/>
              <a:cs typeface="Oswald SemiBold"/>
              <a:sym typeface="Oswald SemiBold"/>
            </a:endParaRPr>
          </a:p>
        </p:txBody>
      </p:sp>
      <p:sp>
        <p:nvSpPr>
          <p:cNvPr id="210" name="Google Shape;210;p26"/>
          <p:cNvSpPr txBox="1"/>
          <p:nvPr/>
        </p:nvSpPr>
        <p:spPr>
          <a:xfrm>
            <a:off x="4621000" y="2160200"/>
            <a:ext cx="3926100" cy="13053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chemeClr val="dk1"/>
              </a:buClr>
              <a:buSzPts val="1100"/>
              <a:buFont typeface="Arial"/>
              <a:buNone/>
            </a:pPr>
            <a:r>
              <a:rPr lang="en" sz="1300" b="1" i="0" u="none" strike="noStrike" cap="none">
                <a:solidFill>
                  <a:schemeClr val="dk1"/>
                </a:solidFill>
                <a:highlight>
                  <a:schemeClr val="lt1"/>
                </a:highlight>
                <a:latin typeface="Calibri"/>
                <a:ea typeface="Calibri"/>
                <a:cs typeface="Calibri"/>
                <a:sym typeface="Calibri"/>
              </a:rPr>
              <a:t>Silverpush’s </a:t>
            </a:r>
            <a:r>
              <a:rPr lang="en" sz="1300" b="0" i="0" u="none" strike="noStrike" cap="none">
                <a:solidFill>
                  <a:schemeClr val="dk1"/>
                </a:solidFill>
                <a:highlight>
                  <a:schemeClr val="lt1"/>
                </a:highlight>
                <a:latin typeface="Calibri"/>
                <a:ea typeface="Calibri"/>
                <a:cs typeface="Calibri"/>
                <a:sym typeface="Calibri"/>
              </a:rPr>
              <a:t>Next Gen AI powered solution, introduces hyper contextual technology called </a:t>
            </a:r>
            <a:r>
              <a:rPr lang="en" sz="1300" b="1" i="0" u="none" strike="noStrike" cap="none">
                <a:solidFill>
                  <a:schemeClr val="dk1"/>
                </a:solidFill>
                <a:highlight>
                  <a:schemeClr val="lt1"/>
                </a:highlight>
                <a:latin typeface="Calibri"/>
                <a:ea typeface="Calibri"/>
                <a:cs typeface="Calibri"/>
                <a:sym typeface="Calibri"/>
              </a:rPr>
              <a:t>MIRRORS. </a:t>
            </a:r>
            <a:r>
              <a:rPr lang="en" sz="1300" b="0" i="0" u="none" strike="noStrike" cap="none">
                <a:solidFill>
                  <a:schemeClr val="dk1"/>
                </a:solidFill>
                <a:highlight>
                  <a:schemeClr val="lt1"/>
                </a:highlight>
                <a:latin typeface="Calibri"/>
                <a:ea typeface="Calibri"/>
                <a:cs typeface="Calibri"/>
                <a:sym typeface="Calibri"/>
              </a:rPr>
              <a:t>It watches (frame by frame), listens (word by word), </a:t>
            </a:r>
            <a:r>
              <a:rPr lang="en" sz="1300">
                <a:solidFill>
                  <a:schemeClr val="dk1"/>
                </a:solidFill>
                <a:highlight>
                  <a:schemeClr val="lt1"/>
                </a:highlight>
                <a:latin typeface="Calibri"/>
                <a:ea typeface="Calibri"/>
                <a:cs typeface="Calibri"/>
                <a:sym typeface="Calibri"/>
              </a:rPr>
              <a:t>a</a:t>
            </a:r>
            <a:r>
              <a:rPr lang="en" sz="1300" b="0" i="0" u="none" strike="noStrike" cap="none">
                <a:solidFill>
                  <a:schemeClr val="dk1"/>
                </a:solidFill>
                <a:highlight>
                  <a:schemeClr val="lt1"/>
                </a:highlight>
                <a:latin typeface="Calibri"/>
                <a:ea typeface="Calibri"/>
                <a:cs typeface="Calibri"/>
                <a:sym typeface="Calibri"/>
              </a:rPr>
              <a:t>llowing you to target audiences with both precision and scale-ultimately driving better brand outcomes.</a:t>
            </a:r>
            <a:endParaRPr sz="1300" b="1" i="0" u="none" strike="noStrike" cap="none">
              <a:solidFill>
                <a:schemeClr val="dk1"/>
              </a:solidFill>
              <a:highlight>
                <a:schemeClr val="accent6"/>
              </a:highlight>
              <a:latin typeface="Calibri"/>
              <a:ea typeface="Calibri"/>
              <a:cs typeface="Calibri"/>
              <a:sym typeface="Calibri"/>
            </a:endParaRPr>
          </a:p>
        </p:txBody>
      </p:sp>
      <p:pic>
        <p:nvPicPr>
          <p:cNvPr id="211" name="Google Shape;211;p26"/>
          <p:cNvPicPr preferRelativeResize="0"/>
          <p:nvPr/>
        </p:nvPicPr>
        <p:blipFill>
          <a:blip r:embed="rId4">
            <a:alphaModFix/>
          </a:blip>
          <a:stretch>
            <a:fillRect/>
          </a:stretch>
        </p:blipFill>
        <p:spPr>
          <a:xfrm>
            <a:off x="6731000" y="842400"/>
            <a:ext cx="1260252" cy="1031327"/>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TotalTime>
  <Words>2571</Words>
  <Application>Microsoft Macintosh PowerPoint</Application>
  <PresentationFormat>Affichage à l'écran (16:9)</PresentationFormat>
  <Paragraphs>420</Paragraphs>
  <Slides>37</Slides>
  <Notes>37</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37</vt:i4>
      </vt:variant>
    </vt:vector>
  </HeadingPairs>
  <TitlesOfParts>
    <vt:vector size="47" baseType="lpstr">
      <vt:lpstr>Open Sans Medium</vt:lpstr>
      <vt:lpstr>Calibri</vt:lpstr>
      <vt:lpstr>Lato</vt:lpstr>
      <vt:lpstr>Oswald SemiBold</vt:lpstr>
      <vt:lpstr>Open Sans</vt:lpstr>
      <vt:lpstr>Courier New</vt:lpstr>
      <vt:lpstr>Oswald</vt:lpstr>
      <vt:lpstr>Lexend</vt:lpstr>
      <vt:lpstr>Arial</vt:lpstr>
      <vt:lpstr>Simple Light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Why Silverpush?</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Pierre Gauthier</cp:lastModifiedBy>
  <cp:revision>2</cp:revision>
  <dcterms:modified xsi:type="dcterms:W3CDTF">2023-09-12T14:30:57Z</dcterms:modified>
</cp:coreProperties>
</file>