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384" r:id="rId2"/>
    <p:sldId id="2385" r:id="rId3"/>
    <p:sldId id="2363" r:id="rId4"/>
    <p:sldId id="2387" r:id="rId5"/>
    <p:sldId id="2411" r:id="rId6"/>
    <p:sldId id="2388" r:id="rId7"/>
    <p:sldId id="2412" r:id="rId8"/>
    <p:sldId id="2361" r:id="rId9"/>
    <p:sldId id="2391" r:id="rId10"/>
    <p:sldId id="2389" r:id="rId11"/>
    <p:sldId id="2395" r:id="rId12"/>
    <p:sldId id="2396" r:id="rId13"/>
    <p:sldId id="2397" r:id="rId14"/>
    <p:sldId id="2398" r:id="rId15"/>
    <p:sldId id="2399" r:id="rId16"/>
    <p:sldId id="2402" r:id="rId17"/>
    <p:sldId id="2403" r:id="rId18"/>
    <p:sldId id="2407" r:id="rId19"/>
    <p:sldId id="2408" r:id="rId2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5747D"/>
    <a:srgbClr val="8F8E95"/>
    <a:srgbClr val="D3711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73" autoAdjust="0"/>
  </p:normalViewPr>
  <p:slideViewPr>
    <p:cSldViewPr snapToGrid="0">
      <p:cViewPr varScale="1">
        <p:scale>
          <a:sx n="94" d="100"/>
          <a:sy n="94" d="100"/>
        </p:scale>
        <p:origin x="336"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an-Baptiste BALARESQUE" userId="7258d4a1-5976-4e59-b783-735ae979a0e0" providerId="ADAL" clId="{30048FFC-FAEA-472E-89B4-2FF679E547D4}"/>
    <pc:docChg chg="custSel delSld modSld sldOrd">
      <pc:chgData name="Jean-Baptiste BALARESQUE" userId="7258d4a1-5976-4e59-b783-735ae979a0e0" providerId="ADAL" clId="{30048FFC-FAEA-472E-89B4-2FF679E547D4}" dt="2024-05-07T10:15:13.375" v="64" actId="1076"/>
      <pc:docMkLst>
        <pc:docMk/>
      </pc:docMkLst>
      <pc:sldChg chg="del">
        <pc:chgData name="Jean-Baptiste BALARESQUE" userId="7258d4a1-5976-4e59-b783-735ae979a0e0" providerId="ADAL" clId="{30048FFC-FAEA-472E-89B4-2FF679E547D4}" dt="2024-05-07T10:10:48.360" v="0" actId="47"/>
        <pc:sldMkLst>
          <pc:docMk/>
          <pc:sldMk cId="1984555212" sldId="278"/>
        </pc:sldMkLst>
      </pc:sldChg>
      <pc:sldChg chg="del">
        <pc:chgData name="Jean-Baptiste BALARESQUE" userId="7258d4a1-5976-4e59-b783-735ae979a0e0" providerId="ADAL" clId="{30048FFC-FAEA-472E-89B4-2FF679E547D4}" dt="2024-05-07T10:10:48.360" v="0" actId="47"/>
        <pc:sldMkLst>
          <pc:docMk/>
          <pc:sldMk cId="3035191211" sldId="2335"/>
        </pc:sldMkLst>
      </pc:sldChg>
      <pc:sldChg chg="del">
        <pc:chgData name="Jean-Baptiste BALARESQUE" userId="7258d4a1-5976-4e59-b783-735ae979a0e0" providerId="ADAL" clId="{30048FFC-FAEA-472E-89B4-2FF679E547D4}" dt="2024-05-07T10:10:48.360" v="0" actId="47"/>
        <pc:sldMkLst>
          <pc:docMk/>
          <pc:sldMk cId="1049790740" sldId="2344"/>
        </pc:sldMkLst>
      </pc:sldChg>
      <pc:sldChg chg="del">
        <pc:chgData name="Jean-Baptiste BALARESQUE" userId="7258d4a1-5976-4e59-b783-735ae979a0e0" providerId="ADAL" clId="{30048FFC-FAEA-472E-89B4-2FF679E547D4}" dt="2024-05-07T10:10:48.360" v="0" actId="47"/>
        <pc:sldMkLst>
          <pc:docMk/>
          <pc:sldMk cId="2244070651" sldId="2348"/>
        </pc:sldMkLst>
      </pc:sldChg>
      <pc:sldChg chg="del">
        <pc:chgData name="Jean-Baptiste BALARESQUE" userId="7258d4a1-5976-4e59-b783-735ae979a0e0" providerId="ADAL" clId="{30048FFC-FAEA-472E-89B4-2FF679E547D4}" dt="2024-05-07T10:10:48.360" v="0" actId="47"/>
        <pc:sldMkLst>
          <pc:docMk/>
          <pc:sldMk cId="3141770572" sldId="2355"/>
        </pc:sldMkLst>
      </pc:sldChg>
      <pc:sldChg chg="del">
        <pc:chgData name="Jean-Baptiste BALARESQUE" userId="7258d4a1-5976-4e59-b783-735ae979a0e0" providerId="ADAL" clId="{30048FFC-FAEA-472E-89B4-2FF679E547D4}" dt="2024-05-07T10:10:48.360" v="0" actId="47"/>
        <pc:sldMkLst>
          <pc:docMk/>
          <pc:sldMk cId="335912371" sldId="2356"/>
        </pc:sldMkLst>
      </pc:sldChg>
      <pc:sldChg chg="del">
        <pc:chgData name="Jean-Baptiste BALARESQUE" userId="7258d4a1-5976-4e59-b783-735ae979a0e0" providerId="ADAL" clId="{30048FFC-FAEA-472E-89B4-2FF679E547D4}" dt="2024-05-07T10:11:41.975" v="10" actId="47"/>
        <pc:sldMkLst>
          <pc:docMk/>
          <pc:sldMk cId="3282038796" sldId="2372"/>
        </pc:sldMkLst>
      </pc:sldChg>
      <pc:sldChg chg="del">
        <pc:chgData name="Jean-Baptiste BALARESQUE" userId="7258d4a1-5976-4e59-b783-735ae979a0e0" providerId="ADAL" clId="{30048FFC-FAEA-472E-89B4-2FF679E547D4}" dt="2024-05-07T10:11:41.975" v="10" actId="47"/>
        <pc:sldMkLst>
          <pc:docMk/>
          <pc:sldMk cId="1741702416" sldId="2373"/>
        </pc:sldMkLst>
      </pc:sldChg>
      <pc:sldChg chg="del">
        <pc:chgData name="Jean-Baptiste BALARESQUE" userId="7258d4a1-5976-4e59-b783-735ae979a0e0" providerId="ADAL" clId="{30048FFC-FAEA-472E-89B4-2FF679E547D4}" dt="2024-05-07T10:10:48.360" v="0" actId="47"/>
        <pc:sldMkLst>
          <pc:docMk/>
          <pc:sldMk cId="550135794" sldId="2375"/>
        </pc:sldMkLst>
      </pc:sldChg>
      <pc:sldChg chg="del">
        <pc:chgData name="Jean-Baptiste BALARESQUE" userId="7258d4a1-5976-4e59-b783-735ae979a0e0" providerId="ADAL" clId="{30048FFC-FAEA-472E-89B4-2FF679E547D4}" dt="2024-05-07T10:10:48.360" v="0" actId="47"/>
        <pc:sldMkLst>
          <pc:docMk/>
          <pc:sldMk cId="3193601839" sldId="2376"/>
        </pc:sldMkLst>
      </pc:sldChg>
      <pc:sldChg chg="del">
        <pc:chgData name="Jean-Baptiste BALARESQUE" userId="7258d4a1-5976-4e59-b783-735ae979a0e0" providerId="ADAL" clId="{30048FFC-FAEA-472E-89B4-2FF679E547D4}" dt="2024-05-07T10:10:48.360" v="0" actId="47"/>
        <pc:sldMkLst>
          <pc:docMk/>
          <pc:sldMk cId="558084381" sldId="2377"/>
        </pc:sldMkLst>
      </pc:sldChg>
      <pc:sldChg chg="del">
        <pc:chgData name="Jean-Baptiste BALARESQUE" userId="7258d4a1-5976-4e59-b783-735ae979a0e0" providerId="ADAL" clId="{30048FFC-FAEA-472E-89B4-2FF679E547D4}" dt="2024-05-07T10:10:48.360" v="0" actId="47"/>
        <pc:sldMkLst>
          <pc:docMk/>
          <pc:sldMk cId="530096124" sldId="2378"/>
        </pc:sldMkLst>
      </pc:sldChg>
      <pc:sldChg chg="del">
        <pc:chgData name="Jean-Baptiste BALARESQUE" userId="7258d4a1-5976-4e59-b783-735ae979a0e0" providerId="ADAL" clId="{30048FFC-FAEA-472E-89B4-2FF679E547D4}" dt="2024-05-07T10:10:48.360" v="0" actId="47"/>
        <pc:sldMkLst>
          <pc:docMk/>
          <pc:sldMk cId="1214415907" sldId="2379"/>
        </pc:sldMkLst>
      </pc:sldChg>
      <pc:sldChg chg="del">
        <pc:chgData name="Jean-Baptiste BALARESQUE" userId="7258d4a1-5976-4e59-b783-735ae979a0e0" providerId="ADAL" clId="{30048FFC-FAEA-472E-89B4-2FF679E547D4}" dt="2024-05-07T10:10:48.360" v="0" actId="47"/>
        <pc:sldMkLst>
          <pc:docMk/>
          <pc:sldMk cId="350023471" sldId="2380"/>
        </pc:sldMkLst>
      </pc:sldChg>
      <pc:sldChg chg="del">
        <pc:chgData name="Jean-Baptiste BALARESQUE" userId="7258d4a1-5976-4e59-b783-735ae979a0e0" providerId="ADAL" clId="{30048FFC-FAEA-472E-89B4-2FF679E547D4}" dt="2024-05-07T10:10:48.360" v="0" actId="47"/>
        <pc:sldMkLst>
          <pc:docMk/>
          <pc:sldMk cId="3025885953" sldId="2382"/>
        </pc:sldMkLst>
      </pc:sldChg>
      <pc:sldChg chg="del">
        <pc:chgData name="Jean-Baptiste BALARESQUE" userId="7258d4a1-5976-4e59-b783-735ae979a0e0" providerId="ADAL" clId="{30048FFC-FAEA-472E-89B4-2FF679E547D4}" dt="2024-05-07T10:12:39.771" v="16" actId="47"/>
        <pc:sldMkLst>
          <pc:docMk/>
          <pc:sldMk cId="2023820434" sldId="2390"/>
        </pc:sldMkLst>
      </pc:sldChg>
      <pc:sldChg chg="ord">
        <pc:chgData name="Jean-Baptiste BALARESQUE" userId="7258d4a1-5976-4e59-b783-735ae979a0e0" providerId="ADAL" clId="{30048FFC-FAEA-472E-89B4-2FF679E547D4}" dt="2024-05-07T10:12:44.010" v="18"/>
        <pc:sldMkLst>
          <pc:docMk/>
          <pc:sldMk cId="420419675" sldId="2391"/>
        </pc:sldMkLst>
      </pc:sldChg>
      <pc:sldChg chg="del">
        <pc:chgData name="Jean-Baptiste BALARESQUE" userId="7258d4a1-5976-4e59-b783-735ae979a0e0" providerId="ADAL" clId="{30048FFC-FAEA-472E-89B4-2FF679E547D4}" dt="2024-05-07T10:11:54.964" v="13" actId="47"/>
        <pc:sldMkLst>
          <pc:docMk/>
          <pc:sldMk cId="1559712463" sldId="2392"/>
        </pc:sldMkLst>
      </pc:sldChg>
      <pc:sldChg chg="del">
        <pc:chgData name="Jean-Baptiste BALARESQUE" userId="7258d4a1-5976-4e59-b783-735ae979a0e0" providerId="ADAL" clId="{30048FFC-FAEA-472E-89B4-2FF679E547D4}" dt="2024-05-07T10:11:56.699" v="14" actId="47"/>
        <pc:sldMkLst>
          <pc:docMk/>
          <pc:sldMk cId="266452430" sldId="2393"/>
        </pc:sldMkLst>
      </pc:sldChg>
      <pc:sldChg chg="del">
        <pc:chgData name="Jean-Baptiste BALARESQUE" userId="7258d4a1-5976-4e59-b783-735ae979a0e0" providerId="ADAL" clId="{30048FFC-FAEA-472E-89B4-2FF679E547D4}" dt="2024-05-07T10:12:01.091" v="15" actId="47"/>
        <pc:sldMkLst>
          <pc:docMk/>
          <pc:sldMk cId="245783938" sldId="2394"/>
        </pc:sldMkLst>
      </pc:sldChg>
      <pc:sldChg chg="modSp mod">
        <pc:chgData name="Jean-Baptiste BALARESQUE" userId="7258d4a1-5976-4e59-b783-735ae979a0e0" providerId="ADAL" clId="{30048FFC-FAEA-472E-89B4-2FF679E547D4}" dt="2024-05-07T10:13:40.605" v="35" actId="20577"/>
        <pc:sldMkLst>
          <pc:docMk/>
          <pc:sldMk cId="3830674812" sldId="2397"/>
        </pc:sldMkLst>
        <pc:spChg chg="mod">
          <ac:chgData name="Jean-Baptiste BALARESQUE" userId="7258d4a1-5976-4e59-b783-735ae979a0e0" providerId="ADAL" clId="{30048FFC-FAEA-472E-89B4-2FF679E547D4}" dt="2024-05-07T10:13:40.605" v="35" actId="20577"/>
          <ac:spMkLst>
            <pc:docMk/>
            <pc:sldMk cId="3830674812" sldId="2397"/>
            <ac:spMk id="3" creationId="{8BED2628-00F5-0123-256A-C5193D2A0687}"/>
          </ac:spMkLst>
        </pc:spChg>
      </pc:sldChg>
      <pc:sldChg chg="del">
        <pc:chgData name="Jean-Baptiste BALARESQUE" userId="7258d4a1-5976-4e59-b783-735ae979a0e0" providerId="ADAL" clId="{30048FFC-FAEA-472E-89B4-2FF679E547D4}" dt="2024-05-07T10:11:31.089" v="9" actId="47"/>
        <pc:sldMkLst>
          <pc:docMk/>
          <pc:sldMk cId="3024975735" sldId="2400"/>
        </pc:sldMkLst>
      </pc:sldChg>
      <pc:sldChg chg="del">
        <pc:chgData name="Jean-Baptiste BALARESQUE" userId="7258d4a1-5976-4e59-b783-735ae979a0e0" providerId="ADAL" clId="{30048FFC-FAEA-472E-89B4-2FF679E547D4}" dt="2024-05-07T10:11:13.476" v="1" actId="47"/>
        <pc:sldMkLst>
          <pc:docMk/>
          <pc:sldMk cId="4009048321" sldId="2401"/>
        </pc:sldMkLst>
      </pc:sldChg>
      <pc:sldChg chg="del">
        <pc:chgData name="Jean-Baptiste BALARESQUE" userId="7258d4a1-5976-4e59-b783-735ae979a0e0" providerId="ADAL" clId="{30048FFC-FAEA-472E-89B4-2FF679E547D4}" dt="2024-05-07T10:11:41.975" v="10" actId="47"/>
        <pc:sldMkLst>
          <pc:docMk/>
          <pc:sldMk cId="2481995813" sldId="2404"/>
        </pc:sldMkLst>
      </pc:sldChg>
      <pc:sldChg chg="del">
        <pc:chgData name="Jean-Baptiste BALARESQUE" userId="7258d4a1-5976-4e59-b783-735ae979a0e0" providerId="ADAL" clId="{30048FFC-FAEA-472E-89B4-2FF679E547D4}" dt="2024-05-07T10:11:44.654" v="12" actId="47"/>
        <pc:sldMkLst>
          <pc:docMk/>
          <pc:sldMk cId="1261312297" sldId="2405"/>
        </pc:sldMkLst>
      </pc:sldChg>
      <pc:sldChg chg="del">
        <pc:chgData name="Jean-Baptiste BALARESQUE" userId="7258d4a1-5976-4e59-b783-735ae979a0e0" providerId="ADAL" clId="{30048FFC-FAEA-472E-89B4-2FF679E547D4}" dt="2024-05-07T10:11:43.869" v="11" actId="47"/>
        <pc:sldMkLst>
          <pc:docMk/>
          <pc:sldMk cId="1473351908" sldId="2406"/>
        </pc:sldMkLst>
      </pc:sldChg>
      <pc:sldChg chg="del">
        <pc:chgData name="Jean-Baptiste BALARESQUE" userId="7258d4a1-5976-4e59-b783-735ae979a0e0" providerId="ADAL" clId="{30048FFC-FAEA-472E-89B4-2FF679E547D4}" dt="2024-05-07T10:10:48.360" v="0" actId="47"/>
        <pc:sldMkLst>
          <pc:docMk/>
          <pc:sldMk cId="2727018574" sldId="2409"/>
        </pc:sldMkLst>
      </pc:sldChg>
      <pc:sldChg chg="del">
        <pc:chgData name="Jean-Baptiste BALARESQUE" userId="7258d4a1-5976-4e59-b783-735ae979a0e0" providerId="ADAL" clId="{30048FFC-FAEA-472E-89B4-2FF679E547D4}" dt="2024-05-07T10:10:48.360" v="0" actId="47"/>
        <pc:sldMkLst>
          <pc:docMk/>
          <pc:sldMk cId="1628352734" sldId="2410"/>
        </pc:sldMkLst>
      </pc:sldChg>
      <pc:sldChg chg="modSp mod">
        <pc:chgData name="Jean-Baptiste BALARESQUE" userId="7258d4a1-5976-4e59-b783-735ae979a0e0" providerId="ADAL" clId="{30048FFC-FAEA-472E-89B4-2FF679E547D4}" dt="2024-05-07T10:15:13.375" v="64" actId="1076"/>
        <pc:sldMkLst>
          <pc:docMk/>
          <pc:sldMk cId="1913761487" sldId="2411"/>
        </pc:sldMkLst>
        <pc:spChg chg="mod">
          <ac:chgData name="Jean-Baptiste BALARESQUE" userId="7258d4a1-5976-4e59-b783-735ae979a0e0" providerId="ADAL" clId="{30048FFC-FAEA-472E-89B4-2FF679E547D4}" dt="2024-05-07T10:15:13.375" v="64" actId="1076"/>
          <ac:spMkLst>
            <pc:docMk/>
            <pc:sldMk cId="1913761487" sldId="2411"/>
            <ac:spMk id="11" creationId="{98CB24A4-97E5-04C3-8592-25AA347E0127}"/>
          </ac:spMkLst>
        </pc:spChg>
        <pc:spChg chg="mod">
          <ac:chgData name="Jean-Baptiste BALARESQUE" userId="7258d4a1-5976-4e59-b783-735ae979a0e0" providerId="ADAL" clId="{30048FFC-FAEA-472E-89B4-2FF679E547D4}" dt="2024-05-07T10:11:26.714" v="8" actId="20577"/>
          <ac:spMkLst>
            <pc:docMk/>
            <pc:sldMk cId="1913761487" sldId="2411"/>
            <ac:spMk id="20" creationId="{7E5B28CD-87D7-1E1D-6C01-5DD0A7473418}"/>
          </ac:spMkLst>
        </pc:spChg>
        <pc:picChg chg="mod">
          <ac:chgData name="Jean-Baptiste BALARESQUE" userId="7258d4a1-5976-4e59-b783-735ae979a0e0" providerId="ADAL" clId="{30048FFC-FAEA-472E-89B4-2FF679E547D4}" dt="2024-05-07T10:15:13.375" v="64" actId="1076"/>
          <ac:picMkLst>
            <pc:docMk/>
            <pc:sldMk cId="1913761487" sldId="2411"/>
            <ac:picMk id="8" creationId="{ABB98316-0FE7-C0DF-816D-773783650C00}"/>
          </ac:picMkLst>
        </pc:picChg>
      </pc:sldChg>
      <pc:sldChg chg="del">
        <pc:chgData name="Jean-Baptiste BALARESQUE" userId="7258d4a1-5976-4e59-b783-735ae979a0e0" providerId="ADAL" clId="{30048FFC-FAEA-472E-89B4-2FF679E547D4}" dt="2024-05-07T10:10:48.360" v="0" actId="47"/>
        <pc:sldMkLst>
          <pc:docMk/>
          <pc:sldMk cId="1054259014" sldId="2412"/>
        </pc:sldMkLst>
      </pc:sldChg>
    </pc:docChg>
  </pc:docChgLst>
</pc:chgInfo>
</file>

<file path=ppt/charts/_rels/chart1.xml.rels><?xml version="1.0" encoding="UTF-8" standalone="yes"?>
<Relationships xmlns="http://schemas.openxmlformats.org/package/2006/relationships"><Relationship Id="rId1" Type="http://schemas.openxmlformats.org/officeDocument/2006/relationships/oleObject" Target="Classeur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31285515007763137"/>
          <c:y val="0.24653868538979634"/>
          <c:w val="0.61316475793271064"/>
          <c:h val="0.68004642228269585"/>
        </c:manualLayout>
      </c:layout>
      <c:pieChart>
        <c:varyColors val="1"/>
        <c:ser>
          <c:idx val="0"/>
          <c:order val="0"/>
          <c:tx>
            <c:strRef>
              <c:f>Feuil1!$E$2</c:f>
              <c:strCache>
                <c:ptCount val="1"/>
                <c:pt idx="0">
                  <c:v>Ventes</c:v>
                </c:pt>
              </c:strCache>
            </c:strRef>
          </c:tx>
          <c:explosion val="7"/>
          <c:dPt>
            <c:idx val="0"/>
            <c:bubble3D val="0"/>
            <c:spPr>
              <a:solidFill>
                <a:srgbClr val="D65F3D"/>
              </a:solidFill>
              <a:ln w="19050">
                <a:solidFill>
                  <a:schemeClr val="lt1"/>
                </a:solidFill>
              </a:ln>
              <a:effectLst/>
            </c:spPr>
            <c:extLst>
              <c:ext xmlns:c16="http://schemas.microsoft.com/office/drawing/2014/chart" uri="{C3380CC4-5D6E-409C-BE32-E72D297353CC}">
                <c16:uniqueId val="{00000001-1CA7-40F9-98C2-C2ED7E9EF729}"/>
              </c:ext>
            </c:extLst>
          </c:dPt>
          <c:dPt>
            <c:idx val="1"/>
            <c:bubble3D val="0"/>
            <c:spPr>
              <a:solidFill>
                <a:schemeClr val="accent2">
                  <a:shade val="76000"/>
                </a:schemeClr>
              </a:solidFill>
              <a:ln w="19050">
                <a:solidFill>
                  <a:schemeClr val="lt1"/>
                </a:solidFill>
              </a:ln>
              <a:effectLst/>
            </c:spPr>
            <c:extLst>
              <c:ext xmlns:c16="http://schemas.microsoft.com/office/drawing/2014/chart" uri="{C3380CC4-5D6E-409C-BE32-E72D297353CC}">
                <c16:uniqueId val="{00000003-1CA7-40F9-98C2-C2ED7E9EF729}"/>
              </c:ext>
            </c:extLst>
          </c:dPt>
          <c:dPt>
            <c:idx val="2"/>
            <c:bubble3D val="0"/>
            <c:spPr>
              <a:solidFill>
                <a:schemeClr val="accent2"/>
              </a:solidFill>
              <a:ln w="19050">
                <a:solidFill>
                  <a:schemeClr val="lt1"/>
                </a:solidFill>
              </a:ln>
              <a:effectLst/>
            </c:spPr>
            <c:extLst>
              <c:ext xmlns:c16="http://schemas.microsoft.com/office/drawing/2014/chart" uri="{C3380CC4-5D6E-409C-BE32-E72D297353CC}">
                <c16:uniqueId val="{00000005-1CA7-40F9-98C2-C2ED7E9EF729}"/>
              </c:ext>
            </c:extLst>
          </c:dPt>
          <c:dPt>
            <c:idx val="3"/>
            <c:bubble3D val="0"/>
            <c:spPr>
              <a:solidFill>
                <a:schemeClr val="accent2">
                  <a:tint val="77000"/>
                </a:schemeClr>
              </a:solidFill>
              <a:ln w="19050">
                <a:solidFill>
                  <a:schemeClr val="lt1"/>
                </a:solidFill>
              </a:ln>
              <a:effectLst/>
            </c:spPr>
            <c:extLst>
              <c:ext xmlns:c16="http://schemas.microsoft.com/office/drawing/2014/chart" uri="{C3380CC4-5D6E-409C-BE32-E72D297353CC}">
                <c16:uniqueId val="{00000007-1CA7-40F9-98C2-C2ED7E9EF729}"/>
              </c:ext>
            </c:extLst>
          </c:dPt>
          <c:dPt>
            <c:idx val="4"/>
            <c:bubble3D val="0"/>
            <c:spPr>
              <a:solidFill>
                <a:schemeClr val="accent2">
                  <a:tint val="54000"/>
                </a:schemeClr>
              </a:solidFill>
              <a:ln w="19050">
                <a:solidFill>
                  <a:schemeClr val="lt1"/>
                </a:solidFill>
              </a:ln>
              <a:effectLst/>
            </c:spPr>
            <c:extLst>
              <c:ext xmlns:c16="http://schemas.microsoft.com/office/drawing/2014/chart" uri="{C3380CC4-5D6E-409C-BE32-E72D297353CC}">
                <c16:uniqueId val="{00000009-1CA7-40F9-98C2-C2ED7E9EF729}"/>
              </c:ext>
            </c:extLst>
          </c:dPt>
          <c:dLbls>
            <c:dLbl>
              <c:idx val="0"/>
              <c:layout>
                <c:manualLayout>
                  <c:x val="-0.18731916260104775"/>
                  <c:y val="-0.19259541754900092"/>
                </c:manualLayout>
              </c:layout>
              <c:tx>
                <c:rich>
                  <a:bodyPr rot="0" spcFirstLastPara="1" vertOverflow="ellipsis" vert="horz" wrap="square" lIns="38100" tIns="19050" rIns="38100" bIns="19050" anchor="ctr" anchorCtr="1">
                    <a:spAutoFit/>
                  </a:bodyPr>
                  <a:lstStyle/>
                  <a:p>
                    <a:pPr>
                      <a:defRPr sz="1200" b="1" i="0" u="none" strike="noStrike" kern="1200" baseline="0">
                        <a:solidFill>
                          <a:srgbClr val="FFFFFF"/>
                        </a:solidFill>
                        <a:latin typeface="Futura"/>
                        <a:ea typeface="+mn-ea"/>
                        <a:cs typeface="+mn-cs"/>
                      </a:defRPr>
                    </a:pPr>
                    <a:fld id="{DA8F4FE6-159C-4104-B36C-CA5872B9E7DF}" type="CATEGORYNAME">
                      <a:rPr lang="en-US" smtClean="0"/>
                      <a:pPr>
                        <a:defRPr sz="1200" b="1" i="0" u="none" strike="noStrike" kern="1200" baseline="0">
                          <a:solidFill>
                            <a:srgbClr val="FFFFFF"/>
                          </a:solidFill>
                          <a:latin typeface="Futura"/>
                          <a:ea typeface="+mn-ea"/>
                          <a:cs typeface="+mn-cs"/>
                        </a:defRPr>
                      </a:pPr>
                      <a:t>[NOM DE CATÉGORIE]</a:t>
                    </a:fld>
                    <a:r>
                      <a:rPr lang="en-US" dirty="0"/>
                      <a:t> &amp; </a:t>
                    </a:r>
                    <a:r>
                      <a:rPr lang="en-US" dirty="0" err="1"/>
                      <a:t>hybrides</a:t>
                    </a:r>
                    <a:r>
                      <a:rPr lang="en-US" baseline="0" dirty="0"/>
                      <a:t>
</a:t>
                    </a:r>
                    <a:fld id="{BC0D495E-FF2F-4F0C-9837-9FF308E09DB6}" type="VALUE">
                      <a:rPr lang="en-US" baseline="0"/>
                      <a:pPr>
                        <a:defRPr sz="1200" b="1" i="0" u="none" strike="noStrike" kern="1200" baseline="0">
                          <a:solidFill>
                            <a:srgbClr val="FFFFFF"/>
                          </a:solidFill>
                          <a:latin typeface="Futura"/>
                          <a:ea typeface="+mn-ea"/>
                          <a:cs typeface="+mn-cs"/>
                        </a:defRPr>
                      </a:pPr>
                      <a:t>[VALEUR]</a:t>
                    </a:fld>
                    <a:endParaRPr lang="en-US" baseline="0" dirty="0"/>
                  </a:p>
                </c:rich>
              </c:tx>
              <c:spPr>
                <a:noFill/>
                <a:ln>
                  <a:noFill/>
                </a:ln>
                <a:effectLst/>
              </c:spPr>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26502708067456215"/>
                      <c:h val="0.17521167658560902"/>
                    </c:manualLayout>
                  </c15:layout>
                  <c15:dlblFieldTable/>
                  <c15:showDataLabelsRange val="0"/>
                </c:ext>
                <c:ext xmlns:c16="http://schemas.microsoft.com/office/drawing/2014/chart" uri="{C3380CC4-5D6E-409C-BE32-E72D297353CC}">
                  <c16:uniqueId val="{00000001-1CA7-40F9-98C2-C2ED7E9EF729}"/>
                </c:ext>
              </c:extLst>
            </c:dLbl>
            <c:dLbl>
              <c:idx val="1"/>
              <c:layout>
                <c:manualLayout>
                  <c:x val="-0.10973065901514158"/>
                  <c:y val="5.4849133133543247E-2"/>
                </c:manualLayout>
              </c:layout>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tx1">
                          <a:lumMod val="50000"/>
                          <a:lumOff val="50000"/>
                        </a:schemeClr>
                      </a:solidFill>
                      <a:latin typeface="Futura"/>
                      <a:ea typeface="+mn-ea"/>
                      <a:cs typeface="+mn-cs"/>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26938344569932082"/>
                      <c:h val="0.16419488290795767"/>
                    </c:manualLayout>
                  </c15:layout>
                </c:ext>
                <c:ext xmlns:c16="http://schemas.microsoft.com/office/drawing/2014/chart" uri="{C3380CC4-5D6E-409C-BE32-E72D297353CC}">
                  <c16:uniqueId val="{00000003-1CA7-40F9-98C2-C2ED7E9EF729}"/>
                </c:ext>
              </c:extLst>
            </c:dLbl>
            <c:dLbl>
              <c:idx val="2"/>
              <c:layout>
                <c:manualLayout>
                  <c:x val="-0.1248103224546577"/>
                  <c:y val="-4.2934445344467984E-2"/>
                </c:manualLayout>
              </c:layout>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tx1">
                          <a:lumMod val="50000"/>
                          <a:lumOff val="50000"/>
                        </a:schemeClr>
                      </a:solidFill>
                      <a:latin typeface="Futura"/>
                      <a:ea typeface="+mn-ea"/>
                      <a:cs typeface="+mn-cs"/>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20983774579451417"/>
                      <c:h val="9.9220573852327743E-2"/>
                    </c:manualLayout>
                  </c15:layout>
                </c:ext>
                <c:ext xmlns:c16="http://schemas.microsoft.com/office/drawing/2014/chart" uri="{C3380CC4-5D6E-409C-BE32-E72D297353CC}">
                  <c16:uniqueId val="{00000005-1CA7-40F9-98C2-C2ED7E9EF729}"/>
                </c:ext>
              </c:extLst>
            </c:dLbl>
            <c:dLbl>
              <c:idx val="3"/>
              <c:layout>
                <c:manualLayout>
                  <c:x val="-1.8356633875988331E-2"/>
                  <c:y val="-9.1704943228240896E-2"/>
                </c:manualLayout>
              </c:layout>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tx1">
                          <a:lumMod val="50000"/>
                          <a:lumOff val="50000"/>
                        </a:schemeClr>
                      </a:solidFill>
                      <a:latin typeface="Futura"/>
                      <a:ea typeface="+mn-ea"/>
                      <a:cs typeface="+mn-cs"/>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15:spPr xmlns:c15="http://schemas.microsoft.com/office/drawing/2012/chart">
                    <a:prstGeom prst="rect">
                      <a:avLst/>
                    </a:prstGeom>
                  </c15:spPr>
                  <c15:layout>
                    <c:manualLayout>
                      <c:w val="0.30018412876961803"/>
                      <c:h val="9.9487446754481554E-2"/>
                    </c:manualLayout>
                  </c15:layout>
                </c:ext>
                <c:ext xmlns:c16="http://schemas.microsoft.com/office/drawing/2014/chart" uri="{C3380CC4-5D6E-409C-BE32-E72D297353CC}">
                  <c16:uniqueId val="{00000007-1CA7-40F9-98C2-C2ED7E9EF729}"/>
                </c:ext>
              </c:extLst>
            </c:dLbl>
            <c:dLbl>
              <c:idx val="4"/>
              <c:layout>
                <c:manualLayout>
                  <c:x val="0.10498478241100338"/>
                  <c:y val="-0.10273324259228245"/>
                </c:manualLayout>
              </c:layout>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tx1">
                          <a:lumMod val="50000"/>
                          <a:lumOff val="50000"/>
                        </a:schemeClr>
                      </a:solidFill>
                      <a:latin typeface="Futura"/>
                      <a:ea typeface="+mn-ea"/>
                      <a:cs typeface="+mn-cs"/>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33674123773608777"/>
                      <c:h val="0.10403432761717178"/>
                    </c:manualLayout>
                  </c15:layout>
                </c:ext>
                <c:ext xmlns:c16="http://schemas.microsoft.com/office/drawing/2014/chart" uri="{C3380CC4-5D6E-409C-BE32-E72D297353CC}">
                  <c16:uniqueId val="{00000009-1CA7-40F9-98C2-C2ED7E9EF729}"/>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50000"/>
                        <a:lumOff val="50000"/>
                      </a:schemeClr>
                    </a:solidFill>
                    <a:latin typeface="Futura"/>
                    <a:ea typeface="+mn-ea"/>
                    <a:cs typeface="+mn-cs"/>
                  </a:defRPr>
                </a:pPr>
                <a:endParaRPr lang="fr-FR"/>
              </a:p>
            </c:txPr>
            <c:dLblPos val="outEnd"/>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Feuil1!$D$3:$D$7</c:f>
              <c:strCache>
                <c:ptCount val="5"/>
                <c:pt idx="0">
                  <c:v>Stand traditionnel </c:v>
                </c:pt>
                <c:pt idx="1">
                  <c:v>Stand modulaire</c:v>
                </c:pt>
                <c:pt idx="2">
                  <c:v>Stand pliable</c:v>
                </c:pt>
                <c:pt idx="3">
                  <c:v>Showroom</c:v>
                </c:pt>
                <c:pt idx="4">
                  <c:v>Aménagement retail</c:v>
                </c:pt>
              </c:strCache>
            </c:strRef>
          </c:cat>
          <c:val>
            <c:numRef>
              <c:f>Feuil1!$E$3:$E$7</c:f>
              <c:numCache>
                <c:formatCode>0%</c:formatCode>
                <c:ptCount val="5"/>
                <c:pt idx="0">
                  <c:v>0.84</c:v>
                </c:pt>
                <c:pt idx="1">
                  <c:v>0.03</c:v>
                </c:pt>
                <c:pt idx="2">
                  <c:v>0.02</c:v>
                </c:pt>
                <c:pt idx="3">
                  <c:v>0.05</c:v>
                </c:pt>
                <c:pt idx="4">
                  <c:v>0.06</c:v>
                </c:pt>
              </c:numCache>
            </c:numRef>
          </c:val>
          <c:extLst>
            <c:ext xmlns:c16="http://schemas.microsoft.com/office/drawing/2014/chart" uri="{C3380CC4-5D6E-409C-BE32-E72D297353CC}">
              <c16:uniqueId val="{0000000A-1CA7-40F9-98C2-C2ED7E9EF729}"/>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63F3F7-DBEA-4999-B048-9ADAA30E7070}" type="datetimeFigureOut">
              <a:rPr lang="fr-FR" smtClean="0"/>
              <a:t>04/03/2025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26D89A-9F82-4D56-B8FF-96DFFFC9F705}" type="slidenum">
              <a:rPr lang="fr-FR" smtClean="0"/>
              <a:t>‹N°›</a:t>
            </a:fld>
            <a:endParaRPr lang="fr-FR"/>
          </a:p>
        </p:txBody>
      </p:sp>
    </p:spTree>
    <p:extLst>
      <p:ext uri="{BB962C8B-B14F-4D97-AF65-F5344CB8AC3E}">
        <p14:creationId xmlns:p14="http://schemas.microsoft.com/office/powerpoint/2010/main" val="80062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3536C70-CE48-42E0-B8C1-696CBCA88BB4}" type="slidenum">
              <a:rPr lang="fr-FR" smtClean="0"/>
              <a:t>3</a:t>
            </a:fld>
            <a:endParaRPr lang="fr-FR"/>
          </a:p>
        </p:txBody>
      </p:sp>
    </p:spTree>
    <p:extLst>
      <p:ext uri="{BB962C8B-B14F-4D97-AF65-F5344CB8AC3E}">
        <p14:creationId xmlns:p14="http://schemas.microsoft.com/office/powerpoint/2010/main" val="1872126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3536C70-CE48-42E0-B8C1-696CBCA88BB4}" type="slidenum">
              <a:rPr lang="fr-FR" smtClean="0"/>
              <a:t>4</a:t>
            </a:fld>
            <a:endParaRPr lang="fr-FR"/>
          </a:p>
        </p:txBody>
      </p:sp>
    </p:spTree>
    <p:extLst>
      <p:ext uri="{BB962C8B-B14F-4D97-AF65-F5344CB8AC3E}">
        <p14:creationId xmlns:p14="http://schemas.microsoft.com/office/powerpoint/2010/main" val="24719793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This slide outlines our methodology for effective project management. We emphasize the importance of an action plan, regular communication, and budget monitoring to ensure all team members are aligned. The use of a retro-planning tool allows us to track progress efficiently. Regular meetings with key stakeholders are critical to maintaining momentum and addressing challenges as they arise.</a:t>
            </a:r>
          </a:p>
        </p:txBody>
      </p:sp>
      <p:sp>
        <p:nvSpPr>
          <p:cNvPr id="4" name="Espace réservé du numéro de diapositive 3"/>
          <p:cNvSpPr>
            <a:spLocks noGrp="1"/>
          </p:cNvSpPr>
          <p:nvPr>
            <p:ph type="sldNum" sz="quarter" idx="5"/>
          </p:nvPr>
        </p:nvSpPr>
        <p:spPr/>
        <p:txBody>
          <a:bodyPr/>
          <a:lstStyle/>
          <a:p>
            <a:fld id="{C526D89A-9F82-4D56-B8FF-96DFFFC9F705}" type="slidenum">
              <a:rPr lang="fr-FR" smtClean="0"/>
              <a:t>7</a:t>
            </a:fld>
            <a:endParaRPr lang="fr-FR"/>
          </a:p>
        </p:txBody>
      </p:sp>
    </p:spTree>
    <p:extLst>
      <p:ext uri="{BB962C8B-B14F-4D97-AF65-F5344CB8AC3E}">
        <p14:creationId xmlns:p14="http://schemas.microsoft.com/office/powerpoint/2010/main" val="26318204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958E4-0B04-1878-C7A2-40846C3F7EFD}"/>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B92CC03-8784-DA23-44ED-6108456832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601A898-D187-9DF8-5B89-AFB6B8D387B5}"/>
              </a:ext>
            </a:extLst>
          </p:cNvPr>
          <p:cNvSpPr>
            <a:spLocks noGrp="1"/>
          </p:cNvSpPr>
          <p:nvPr>
            <p:ph type="dt" sz="half" idx="10"/>
          </p:nvPr>
        </p:nvSpPr>
        <p:spPr/>
        <p:txBody>
          <a:bodyPr/>
          <a:lstStyle/>
          <a:p>
            <a:fld id="{CD5A74D4-3008-44FC-9CAB-2B10A73EEC62}" type="datetime1">
              <a:rPr lang="fr-FR" smtClean="0"/>
              <a:t>04/03/2025</a:t>
            </a:fld>
            <a:endParaRPr lang="fr-FR"/>
          </a:p>
        </p:txBody>
      </p:sp>
      <p:sp>
        <p:nvSpPr>
          <p:cNvPr id="5" name="Espace réservé du pied de page 4">
            <a:extLst>
              <a:ext uri="{FF2B5EF4-FFF2-40B4-BE49-F238E27FC236}">
                <a16:creationId xmlns:a16="http://schemas.microsoft.com/office/drawing/2014/main" id="{A42B2D71-5A8F-2376-30FB-8656165B3B0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0FD2C92-1208-7029-8E61-03F9B0C76576}"/>
              </a:ext>
            </a:extLst>
          </p:cNvPr>
          <p:cNvSpPr>
            <a:spLocks noGrp="1"/>
          </p:cNvSpPr>
          <p:nvPr>
            <p:ph type="sldNum" sz="quarter" idx="12"/>
          </p:nvPr>
        </p:nvSpPr>
        <p:spPr/>
        <p:txBody>
          <a:bodyPr/>
          <a:lstStyle/>
          <a:p>
            <a:fld id="{5DB593B0-701C-4C8C-8F1A-FE4EB2E4D8F6}" type="slidenum">
              <a:rPr lang="fr-FR" smtClean="0"/>
              <a:t>‹N°›</a:t>
            </a:fld>
            <a:endParaRPr lang="fr-FR"/>
          </a:p>
        </p:txBody>
      </p:sp>
    </p:spTree>
    <p:extLst>
      <p:ext uri="{BB962C8B-B14F-4D97-AF65-F5344CB8AC3E}">
        <p14:creationId xmlns:p14="http://schemas.microsoft.com/office/powerpoint/2010/main" val="2260143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2C2415-D082-2350-DFCA-5392513553D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2B6A662-5645-8AD9-6949-18F7C4EF4E0D}"/>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13B97D6-3239-7E3A-CE61-12AC85F7B102}"/>
              </a:ext>
            </a:extLst>
          </p:cNvPr>
          <p:cNvSpPr>
            <a:spLocks noGrp="1"/>
          </p:cNvSpPr>
          <p:nvPr>
            <p:ph type="dt" sz="half" idx="10"/>
          </p:nvPr>
        </p:nvSpPr>
        <p:spPr/>
        <p:txBody>
          <a:bodyPr/>
          <a:lstStyle/>
          <a:p>
            <a:fld id="{C73C57CC-4AF6-43EF-9DAF-9C2DC73915B8}" type="datetime1">
              <a:rPr lang="fr-FR" smtClean="0"/>
              <a:t>04/03/2025</a:t>
            </a:fld>
            <a:endParaRPr lang="fr-FR"/>
          </a:p>
        </p:txBody>
      </p:sp>
      <p:sp>
        <p:nvSpPr>
          <p:cNvPr id="5" name="Espace réservé du pied de page 4">
            <a:extLst>
              <a:ext uri="{FF2B5EF4-FFF2-40B4-BE49-F238E27FC236}">
                <a16:creationId xmlns:a16="http://schemas.microsoft.com/office/drawing/2014/main" id="{9B554865-C1C9-7A12-28AB-B7A22D75A67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0797D92-D1FA-A988-E967-C9EE13482DE2}"/>
              </a:ext>
            </a:extLst>
          </p:cNvPr>
          <p:cNvSpPr>
            <a:spLocks noGrp="1"/>
          </p:cNvSpPr>
          <p:nvPr>
            <p:ph type="sldNum" sz="quarter" idx="12"/>
          </p:nvPr>
        </p:nvSpPr>
        <p:spPr/>
        <p:txBody>
          <a:bodyPr/>
          <a:lstStyle/>
          <a:p>
            <a:fld id="{5DB593B0-701C-4C8C-8F1A-FE4EB2E4D8F6}" type="slidenum">
              <a:rPr lang="fr-FR" smtClean="0"/>
              <a:t>‹N°›</a:t>
            </a:fld>
            <a:endParaRPr lang="fr-FR"/>
          </a:p>
        </p:txBody>
      </p:sp>
    </p:spTree>
    <p:extLst>
      <p:ext uri="{BB962C8B-B14F-4D97-AF65-F5344CB8AC3E}">
        <p14:creationId xmlns:p14="http://schemas.microsoft.com/office/powerpoint/2010/main" val="4109441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1244627-C094-E90C-2F0E-8C9F5358F5DF}"/>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1B0BC78E-9BE9-B75A-08D0-884F2FDBC6FA}"/>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5F2599-7BB1-19AF-98AD-BFCBF61EAFE9}"/>
              </a:ext>
            </a:extLst>
          </p:cNvPr>
          <p:cNvSpPr>
            <a:spLocks noGrp="1"/>
          </p:cNvSpPr>
          <p:nvPr>
            <p:ph type="dt" sz="half" idx="10"/>
          </p:nvPr>
        </p:nvSpPr>
        <p:spPr/>
        <p:txBody>
          <a:bodyPr/>
          <a:lstStyle/>
          <a:p>
            <a:fld id="{6682BDD9-487E-4FAF-AF58-0705D037F443}" type="datetime1">
              <a:rPr lang="fr-FR" smtClean="0"/>
              <a:t>04/03/2025</a:t>
            </a:fld>
            <a:endParaRPr lang="fr-FR"/>
          </a:p>
        </p:txBody>
      </p:sp>
      <p:sp>
        <p:nvSpPr>
          <p:cNvPr id="5" name="Espace réservé du pied de page 4">
            <a:extLst>
              <a:ext uri="{FF2B5EF4-FFF2-40B4-BE49-F238E27FC236}">
                <a16:creationId xmlns:a16="http://schemas.microsoft.com/office/drawing/2014/main" id="{001AFC63-C776-1BD5-C3A2-19C61CA023C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F7CC542-DDAA-8633-D4AC-69E5F3F890FF}"/>
              </a:ext>
            </a:extLst>
          </p:cNvPr>
          <p:cNvSpPr>
            <a:spLocks noGrp="1"/>
          </p:cNvSpPr>
          <p:nvPr>
            <p:ph type="sldNum" sz="quarter" idx="12"/>
          </p:nvPr>
        </p:nvSpPr>
        <p:spPr/>
        <p:txBody>
          <a:bodyPr/>
          <a:lstStyle/>
          <a:p>
            <a:fld id="{5DB593B0-701C-4C8C-8F1A-FE4EB2E4D8F6}" type="slidenum">
              <a:rPr lang="fr-FR" smtClean="0"/>
              <a:t>‹N°›</a:t>
            </a:fld>
            <a:endParaRPr lang="fr-FR"/>
          </a:p>
        </p:txBody>
      </p:sp>
    </p:spTree>
    <p:extLst>
      <p:ext uri="{BB962C8B-B14F-4D97-AF65-F5344CB8AC3E}">
        <p14:creationId xmlns:p14="http://schemas.microsoft.com/office/powerpoint/2010/main" val="3478135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91A52A-8984-371D-0F8C-EF85D002785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148129C-8A62-7DED-CEA3-0F76FC593B9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A4D57C-4428-3ACA-8709-09DE550F5007}"/>
              </a:ext>
            </a:extLst>
          </p:cNvPr>
          <p:cNvSpPr>
            <a:spLocks noGrp="1"/>
          </p:cNvSpPr>
          <p:nvPr>
            <p:ph type="dt" sz="half" idx="10"/>
          </p:nvPr>
        </p:nvSpPr>
        <p:spPr/>
        <p:txBody>
          <a:bodyPr/>
          <a:lstStyle/>
          <a:p>
            <a:fld id="{C1D90A46-ABFA-4252-8718-C7250E11DF02}" type="datetime1">
              <a:rPr lang="fr-FR" smtClean="0"/>
              <a:t>04/03/2025</a:t>
            </a:fld>
            <a:endParaRPr lang="fr-FR"/>
          </a:p>
        </p:txBody>
      </p:sp>
      <p:sp>
        <p:nvSpPr>
          <p:cNvPr id="5" name="Espace réservé du pied de page 4">
            <a:extLst>
              <a:ext uri="{FF2B5EF4-FFF2-40B4-BE49-F238E27FC236}">
                <a16:creationId xmlns:a16="http://schemas.microsoft.com/office/drawing/2014/main" id="{FF78CE35-1648-08A2-BAA0-CF2E3B44362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678BFD1-FCF7-CB8A-754C-1E5EE72C4369}"/>
              </a:ext>
            </a:extLst>
          </p:cNvPr>
          <p:cNvSpPr>
            <a:spLocks noGrp="1"/>
          </p:cNvSpPr>
          <p:nvPr>
            <p:ph type="sldNum" sz="quarter" idx="12"/>
          </p:nvPr>
        </p:nvSpPr>
        <p:spPr/>
        <p:txBody>
          <a:bodyPr/>
          <a:lstStyle/>
          <a:p>
            <a:fld id="{5DB593B0-701C-4C8C-8F1A-FE4EB2E4D8F6}" type="slidenum">
              <a:rPr lang="fr-FR" smtClean="0"/>
              <a:t>‹N°›</a:t>
            </a:fld>
            <a:endParaRPr lang="fr-FR"/>
          </a:p>
        </p:txBody>
      </p:sp>
    </p:spTree>
    <p:extLst>
      <p:ext uri="{BB962C8B-B14F-4D97-AF65-F5344CB8AC3E}">
        <p14:creationId xmlns:p14="http://schemas.microsoft.com/office/powerpoint/2010/main" val="4114398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34399B-79A1-5DD4-6A5A-87EDC79FBE73}"/>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7D9C4206-EC04-A9B8-EA66-0A631E31D4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24E17C1C-8F69-1062-B04A-D2CAB6B4CDF3}"/>
              </a:ext>
            </a:extLst>
          </p:cNvPr>
          <p:cNvSpPr>
            <a:spLocks noGrp="1"/>
          </p:cNvSpPr>
          <p:nvPr>
            <p:ph type="dt" sz="half" idx="10"/>
          </p:nvPr>
        </p:nvSpPr>
        <p:spPr/>
        <p:txBody>
          <a:bodyPr/>
          <a:lstStyle/>
          <a:p>
            <a:fld id="{B8E8B476-9DD6-4295-9BFD-FFD856A30224}" type="datetime1">
              <a:rPr lang="fr-FR" smtClean="0"/>
              <a:t>04/03/2025</a:t>
            </a:fld>
            <a:endParaRPr lang="fr-FR"/>
          </a:p>
        </p:txBody>
      </p:sp>
      <p:sp>
        <p:nvSpPr>
          <p:cNvPr id="5" name="Espace réservé du pied de page 4">
            <a:extLst>
              <a:ext uri="{FF2B5EF4-FFF2-40B4-BE49-F238E27FC236}">
                <a16:creationId xmlns:a16="http://schemas.microsoft.com/office/drawing/2014/main" id="{A7DA0B5F-110C-F9BB-0CF3-41013F7CA5F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568B137-DEE3-5D14-0B99-C943CBF846CA}"/>
              </a:ext>
            </a:extLst>
          </p:cNvPr>
          <p:cNvSpPr>
            <a:spLocks noGrp="1"/>
          </p:cNvSpPr>
          <p:nvPr>
            <p:ph type="sldNum" sz="quarter" idx="12"/>
          </p:nvPr>
        </p:nvSpPr>
        <p:spPr/>
        <p:txBody>
          <a:bodyPr/>
          <a:lstStyle/>
          <a:p>
            <a:fld id="{5DB593B0-701C-4C8C-8F1A-FE4EB2E4D8F6}" type="slidenum">
              <a:rPr lang="fr-FR" smtClean="0"/>
              <a:t>‹N°›</a:t>
            </a:fld>
            <a:endParaRPr lang="fr-FR"/>
          </a:p>
        </p:txBody>
      </p:sp>
    </p:spTree>
    <p:extLst>
      <p:ext uri="{BB962C8B-B14F-4D97-AF65-F5344CB8AC3E}">
        <p14:creationId xmlns:p14="http://schemas.microsoft.com/office/powerpoint/2010/main" val="541466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FDD18B-C1E0-45CB-BDEB-C68D02FC492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CFBB92B-99EE-A2F0-93B0-C4860F6DECA1}"/>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AC14E368-CE01-AEA1-9E57-7F33D76F63B5}"/>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208048AF-F70A-CDB6-B588-E98571FA34A7}"/>
              </a:ext>
            </a:extLst>
          </p:cNvPr>
          <p:cNvSpPr>
            <a:spLocks noGrp="1"/>
          </p:cNvSpPr>
          <p:nvPr>
            <p:ph type="dt" sz="half" idx="10"/>
          </p:nvPr>
        </p:nvSpPr>
        <p:spPr/>
        <p:txBody>
          <a:bodyPr/>
          <a:lstStyle/>
          <a:p>
            <a:fld id="{736C5F9C-F005-4E46-84BB-DE2743A19258}" type="datetime1">
              <a:rPr lang="fr-FR" smtClean="0"/>
              <a:t>04/03/2025</a:t>
            </a:fld>
            <a:endParaRPr lang="fr-FR"/>
          </a:p>
        </p:txBody>
      </p:sp>
      <p:sp>
        <p:nvSpPr>
          <p:cNvPr id="6" name="Espace réservé du pied de page 5">
            <a:extLst>
              <a:ext uri="{FF2B5EF4-FFF2-40B4-BE49-F238E27FC236}">
                <a16:creationId xmlns:a16="http://schemas.microsoft.com/office/drawing/2014/main" id="{7D0A8417-3EEB-47C8-A8F7-A653E3EDF86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E4D79C9-7AB3-992B-06B9-2AB357BC500A}"/>
              </a:ext>
            </a:extLst>
          </p:cNvPr>
          <p:cNvSpPr>
            <a:spLocks noGrp="1"/>
          </p:cNvSpPr>
          <p:nvPr>
            <p:ph type="sldNum" sz="quarter" idx="12"/>
          </p:nvPr>
        </p:nvSpPr>
        <p:spPr/>
        <p:txBody>
          <a:bodyPr/>
          <a:lstStyle/>
          <a:p>
            <a:fld id="{5DB593B0-701C-4C8C-8F1A-FE4EB2E4D8F6}" type="slidenum">
              <a:rPr lang="fr-FR" smtClean="0"/>
              <a:t>‹N°›</a:t>
            </a:fld>
            <a:endParaRPr lang="fr-FR"/>
          </a:p>
        </p:txBody>
      </p:sp>
    </p:spTree>
    <p:extLst>
      <p:ext uri="{BB962C8B-B14F-4D97-AF65-F5344CB8AC3E}">
        <p14:creationId xmlns:p14="http://schemas.microsoft.com/office/powerpoint/2010/main" val="4069141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28A860-8253-11EC-E630-CF98441A2F2E}"/>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71F167C-7010-19C2-AFC9-7EFB5C440DD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D742AD61-BD81-FE0D-AAE3-AA58321F8EFA}"/>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5CF77D9F-07AF-499E-3866-8B8529F517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528F06C-E6E7-DCC3-C069-045F6636F82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7F3C3F49-2D1B-79C8-4385-7C418A12AE16}"/>
              </a:ext>
            </a:extLst>
          </p:cNvPr>
          <p:cNvSpPr>
            <a:spLocks noGrp="1"/>
          </p:cNvSpPr>
          <p:nvPr>
            <p:ph type="dt" sz="half" idx="10"/>
          </p:nvPr>
        </p:nvSpPr>
        <p:spPr/>
        <p:txBody>
          <a:bodyPr/>
          <a:lstStyle/>
          <a:p>
            <a:fld id="{6796CC83-8270-4935-A4AD-CB38A1749478}" type="datetime1">
              <a:rPr lang="fr-FR" smtClean="0"/>
              <a:t>04/03/2025</a:t>
            </a:fld>
            <a:endParaRPr lang="fr-FR"/>
          </a:p>
        </p:txBody>
      </p:sp>
      <p:sp>
        <p:nvSpPr>
          <p:cNvPr id="8" name="Espace réservé du pied de page 7">
            <a:extLst>
              <a:ext uri="{FF2B5EF4-FFF2-40B4-BE49-F238E27FC236}">
                <a16:creationId xmlns:a16="http://schemas.microsoft.com/office/drawing/2014/main" id="{65594C42-4FB4-06C1-0BD5-AAA1CB38E508}"/>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2F67E0-C708-B73E-2502-B0236F2C3700}"/>
              </a:ext>
            </a:extLst>
          </p:cNvPr>
          <p:cNvSpPr>
            <a:spLocks noGrp="1"/>
          </p:cNvSpPr>
          <p:nvPr>
            <p:ph type="sldNum" sz="quarter" idx="12"/>
          </p:nvPr>
        </p:nvSpPr>
        <p:spPr/>
        <p:txBody>
          <a:bodyPr/>
          <a:lstStyle/>
          <a:p>
            <a:fld id="{5DB593B0-701C-4C8C-8F1A-FE4EB2E4D8F6}" type="slidenum">
              <a:rPr lang="fr-FR" smtClean="0"/>
              <a:t>‹N°›</a:t>
            </a:fld>
            <a:endParaRPr lang="fr-FR"/>
          </a:p>
        </p:txBody>
      </p:sp>
    </p:spTree>
    <p:extLst>
      <p:ext uri="{BB962C8B-B14F-4D97-AF65-F5344CB8AC3E}">
        <p14:creationId xmlns:p14="http://schemas.microsoft.com/office/powerpoint/2010/main" val="1770491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C9E485-FD24-4D09-47F6-7CECCA05C94D}"/>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D44F6D95-ABF5-B210-703E-AB9D7617556A}"/>
              </a:ext>
            </a:extLst>
          </p:cNvPr>
          <p:cNvSpPr>
            <a:spLocks noGrp="1"/>
          </p:cNvSpPr>
          <p:nvPr>
            <p:ph type="dt" sz="half" idx="10"/>
          </p:nvPr>
        </p:nvSpPr>
        <p:spPr/>
        <p:txBody>
          <a:bodyPr/>
          <a:lstStyle/>
          <a:p>
            <a:fld id="{1B14002E-D8C8-498C-AD22-3666E5CC2CF7}" type="datetime1">
              <a:rPr lang="fr-FR" smtClean="0"/>
              <a:t>04/03/2025</a:t>
            </a:fld>
            <a:endParaRPr lang="fr-FR"/>
          </a:p>
        </p:txBody>
      </p:sp>
      <p:sp>
        <p:nvSpPr>
          <p:cNvPr id="4" name="Espace réservé du pied de page 3">
            <a:extLst>
              <a:ext uri="{FF2B5EF4-FFF2-40B4-BE49-F238E27FC236}">
                <a16:creationId xmlns:a16="http://schemas.microsoft.com/office/drawing/2014/main" id="{80D649E3-707A-6FEF-0FF3-7726DFA423B1}"/>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9CCEFC5-0F0D-41F2-3F05-399C7D5297EB}"/>
              </a:ext>
            </a:extLst>
          </p:cNvPr>
          <p:cNvSpPr>
            <a:spLocks noGrp="1"/>
          </p:cNvSpPr>
          <p:nvPr>
            <p:ph type="sldNum" sz="quarter" idx="12"/>
          </p:nvPr>
        </p:nvSpPr>
        <p:spPr/>
        <p:txBody>
          <a:bodyPr/>
          <a:lstStyle/>
          <a:p>
            <a:fld id="{5DB593B0-701C-4C8C-8F1A-FE4EB2E4D8F6}" type="slidenum">
              <a:rPr lang="fr-FR" smtClean="0"/>
              <a:t>‹N°›</a:t>
            </a:fld>
            <a:endParaRPr lang="fr-FR"/>
          </a:p>
        </p:txBody>
      </p:sp>
    </p:spTree>
    <p:extLst>
      <p:ext uri="{BB962C8B-B14F-4D97-AF65-F5344CB8AC3E}">
        <p14:creationId xmlns:p14="http://schemas.microsoft.com/office/powerpoint/2010/main" val="3023887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A454DA7-9DFC-3B38-810B-E6B706D2A553}"/>
              </a:ext>
            </a:extLst>
          </p:cNvPr>
          <p:cNvSpPr>
            <a:spLocks noGrp="1"/>
          </p:cNvSpPr>
          <p:nvPr>
            <p:ph type="dt" sz="half" idx="10"/>
          </p:nvPr>
        </p:nvSpPr>
        <p:spPr/>
        <p:txBody>
          <a:bodyPr/>
          <a:lstStyle/>
          <a:p>
            <a:fld id="{794107AD-3081-417D-BD47-4C6733FE20ED}" type="datetime1">
              <a:rPr lang="fr-FR" smtClean="0"/>
              <a:t>04/03/2025</a:t>
            </a:fld>
            <a:endParaRPr lang="fr-FR"/>
          </a:p>
        </p:txBody>
      </p:sp>
      <p:sp>
        <p:nvSpPr>
          <p:cNvPr id="3" name="Espace réservé du pied de page 2">
            <a:extLst>
              <a:ext uri="{FF2B5EF4-FFF2-40B4-BE49-F238E27FC236}">
                <a16:creationId xmlns:a16="http://schemas.microsoft.com/office/drawing/2014/main" id="{56805C5E-BCB5-59AC-AC3B-BE3EA973D31E}"/>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03A99C5E-4D37-264A-3166-954C52FF0A66}"/>
              </a:ext>
            </a:extLst>
          </p:cNvPr>
          <p:cNvSpPr>
            <a:spLocks noGrp="1"/>
          </p:cNvSpPr>
          <p:nvPr>
            <p:ph type="sldNum" sz="quarter" idx="12"/>
          </p:nvPr>
        </p:nvSpPr>
        <p:spPr/>
        <p:txBody>
          <a:bodyPr/>
          <a:lstStyle/>
          <a:p>
            <a:fld id="{5DB593B0-701C-4C8C-8F1A-FE4EB2E4D8F6}" type="slidenum">
              <a:rPr lang="fr-FR" smtClean="0"/>
              <a:t>‹N°›</a:t>
            </a:fld>
            <a:endParaRPr lang="fr-FR"/>
          </a:p>
        </p:txBody>
      </p:sp>
    </p:spTree>
    <p:extLst>
      <p:ext uri="{BB962C8B-B14F-4D97-AF65-F5344CB8AC3E}">
        <p14:creationId xmlns:p14="http://schemas.microsoft.com/office/powerpoint/2010/main" val="2435900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0D6097-137D-A47E-7F8B-B5AFCC83729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88199D61-99BE-6943-8B39-716C87F6B7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F862265-16D9-6994-E6A7-740B032A34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5FFE516-F3E8-18AB-85BF-CAC9E809388B}"/>
              </a:ext>
            </a:extLst>
          </p:cNvPr>
          <p:cNvSpPr>
            <a:spLocks noGrp="1"/>
          </p:cNvSpPr>
          <p:nvPr>
            <p:ph type="dt" sz="half" idx="10"/>
          </p:nvPr>
        </p:nvSpPr>
        <p:spPr/>
        <p:txBody>
          <a:bodyPr/>
          <a:lstStyle/>
          <a:p>
            <a:fld id="{385341F6-65C7-465B-A3F4-E917D134B0F3}" type="datetime1">
              <a:rPr lang="fr-FR" smtClean="0"/>
              <a:t>04/03/2025</a:t>
            </a:fld>
            <a:endParaRPr lang="fr-FR"/>
          </a:p>
        </p:txBody>
      </p:sp>
      <p:sp>
        <p:nvSpPr>
          <p:cNvPr id="6" name="Espace réservé du pied de page 5">
            <a:extLst>
              <a:ext uri="{FF2B5EF4-FFF2-40B4-BE49-F238E27FC236}">
                <a16:creationId xmlns:a16="http://schemas.microsoft.com/office/drawing/2014/main" id="{908E4F40-65E1-FF03-ECF9-E284BBCE7D2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A90167C-3428-0262-BA0F-2D43BF27E58D}"/>
              </a:ext>
            </a:extLst>
          </p:cNvPr>
          <p:cNvSpPr>
            <a:spLocks noGrp="1"/>
          </p:cNvSpPr>
          <p:nvPr>
            <p:ph type="sldNum" sz="quarter" idx="12"/>
          </p:nvPr>
        </p:nvSpPr>
        <p:spPr/>
        <p:txBody>
          <a:bodyPr/>
          <a:lstStyle/>
          <a:p>
            <a:fld id="{5DB593B0-701C-4C8C-8F1A-FE4EB2E4D8F6}" type="slidenum">
              <a:rPr lang="fr-FR" smtClean="0"/>
              <a:t>‹N°›</a:t>
            </a:fld>
            <a:endParaRPr lang="fr-FR"/>
          </a:p>
        </p:txBody>
      </p:sp>
    </p:spTree>
    <p:extLst>
      <p:ext uri="{BB962C8B-B14F-4D97-AF65-F5344CB8AC3E}">
        <p14:creationId xmlns:p14="http://schemas.microsoft.com/office/powerpoint/2010/main" val="2167100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95FBEE-0C4C-E545-A4CE-7661E9A3AC4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975DA16-01EC-ECC3-8F43-87A74FB875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F8F7BF5F-C720-8A36-D993-BFDBFA114F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1A5161E-313B-4274-31DE-078A15D0B2BA}"/>
              </a:ext>
            </a:extLst>
          </p:cNvPr>
          <p:cNvSpPr>
            <a:spLocks noGrp="1"/>
          </p:cNvSpPr>
          <p:nvPr>
            <p:ph type="dt" sz="half" idx="10"/>
          </p:nvPr>
        </p:nvSpPr>
        <p:spPr/>
        <p:txBody>
          <a:bodyPr/>
          <a:lstStyle/>
          <a:p>
            <a:fld id="{EFB267AF-681A-43D0-AB48-4004CBFCCAB7}" type="datetime1">
              <a:rPr lang="fr-FR" smtClean="0"/>
              <a:t>04/03/2025</a:t>
            </a:fld>
            <a:endParaRPr lang="fr-FR"/>
          </a:p>
        </p:txBody>
      </p:sp>
      <p:sp>
        <p:nvSpPr>
          <p:cNvPr id="6" name="Espace réservé du pied de page 5">
            <a:extLst>
              <a:ext uri="{FF2B5EF4-FFF2-40B4-BE49-F238E27FC236}">
                <a16:creationId xmlns:a16="http://schemas.microsoft.com/office/drawing/2014/main" id="{F2E6267A-CAA5-C065-1D62-A9A6EA65DA7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701B816-8F88-5F51-5750-18516839FA45}"/>
              </a:ext>
            </a:extLst>
          </p:cNvPr>
          <p:cNvSpPr>
            <a:spLocks noGrp="1"/>
          </p:cNvSpPr>
          <p:nvPr>
            <p:ph type="sldNum" sz="quarter" idx="12"/>
          </p:nvPr>
        </p:nvSpPr>
        <p:spPr/>
        <p:txBody>
          <a:bodyPr/>
          <a:lstStyle/>
          <a:p>
            <a:fld id="{5DB593B0-701C-4C8C-8F1A-FE4EB2E4D8F6}" type="slidenum">
              <a:rPr lang="fr-FR" smtClean="0"/>
              <a:t>‹N°›</a:t>
            </a:fld>
            <a:endParaRPr lang="fr-FR"/>
          </a:p>
        </p:txBody>
      </p:sp>
    </p:spTree>
    <p:extLst>
      <p:ext uri="{BB962C8B-B14F-4D97-AF65-F5344CB8AC3E}">
        <p14:creationId xmlns:p14="http://schemas.microsoft.com/office/powerpoint/2010/main" val="488876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45232AF-35A4-8D96-425D-4A3903DD63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F0D95C3-9F63-4EE3-9101-9A9F8A6D91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0DC5731-FCF4-322E-18E3-AF9B945C0A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644BBC-E974-446B-BB92-33CE6C256711}" type="datetime1">
              <a:rPr lang="fr-FR" smtClean="0"/>
              <a:t>04/03/2025</a:t>
            </a:fld>
            <a:endParaRPr lang="fr-FR"/>
          </a:p>
        </p:txBody>
      </p:sp>
      <p:sp>
        <p:nvSpPr>
          <p:cNvPr id="5" name="Espace réservé du pied de page 4">
            <a:extLst>
              <a:ext uri="{FF2B5EF4-FFF2-40B4-BE49-F238E27FC236}">
                <a16:creationId xmlns:a16="http://schemas.microsoft.com/office/drawing/2014/main" id="{91A04CCA-6D0D-BEFF-8767-CAE940CAC7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88F48137-270F-7EAD-3029-B120ACFF52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B593B0-701C-4C8C-8F1A-FE4EB2E4D8F6}" type="slidenum">
              <a:rPr lang="fr-FR" smtClean="0"/>
              <a:t>‹N°›</a:t>
            </a:fld>
            <a:endParaRPr lang="fr-FR"/>
          </a:p>
        </p:txBody>
      </p:sp>
    </p:spTree>
    <p:extLst>
      <p:ext uri="{BB962C8B-B14F-4D97-AF65-F5344CB8AC3E}">
        <p14:creationId xmlns:p14="http://schemas.microsoft.com/office/powerpoint/2010/main" val="11532222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hyperlink" Target="http://standbyme.fr/realisations/" TargetMode="External"/><Relationship Id="rId4" Type="http://schemas.openxmlformats.org/officeDocument/2006/relationships/image" Target="../media/image15.jp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9.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18.jpe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7" Type="http://schemas.openxmlformats.org/officeDocument/2006/relationships/image" Target="../media/image24.png"/><Relationship Id="rId2" Type="http://schemas.openxmlformats.org/officeDocument/2006/relationships/image" Target="../media/image20.jpg"/><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hyperlink" Target="https://www.muto-event.com/" TargetMode="External"/><Relationship Id="rId7" Type="http://schemas.openxmlformats.org/officeDocument/2006/relationships/image" Target="../media/image1.png"/><Relationship Id="rId2" Type="http://schemas.openxmlformats.org/officeDocument/2006/relationships/hyperlink" Target="https://www.ecodrop.net/qui-sommes-nous/" TargetMode="External"/><Relationship Id="rId1" Type="http://schemas.openxmlformats.org/officeDocument/2006/relationships/slideLayout" Target="../slideLayouts/slideLayout1.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3" Type="http://schemas.openxmlformats.org/officeDocument/2006/relationships/hyperlink" Target="mailto:v.gomel@standbyme.fr"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6.png"/><Relationship Id="rId5" Type="http://schemas.openxmlformats.org/officeDocument/2006/relationships/image" Target="../media/image1.png"/><Relationship Id="rId4" Type="http://schemas.openxmlformats.org/officeDocument/2006/relationships/hyperlink" Target="https://deltaplus-preventica2023.fr/"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hyperlink" Target="http://standbyme.fr/realisation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aphique 4">
            <a:extLst>
              <a:ext uri="{FF2B5EF4-FFF2-40B4-BE49-F238E27FC236}">
                <a16:creationId xmlns:a16="http://schemas.microsoft.com/office/drawing/2014/main" id="{4156D4EB-9B84-7EFA-0CED-E2129BC15478}"/>
              </a:ext>
            </a:extLst>
          </p:cNvPr>
          <p:cNvGrpSpPr/>
          <p:nvPr/>
        </p:nvGrpSpPr>
        <p:grpSpPr>
          <a:xfrm>
            <a:off x="618711" y="882985"/>
            <a:ext cx="1553025" cy="5092030"/>
            <a:chOff x="1593213" y="728823"/>
            <a:chExt cx="1553025" cy="5092030"/>
          </a:xfrm>
          <a:solidFill>
            <a:srgbClr val="74747D"/>
          </a:solidFill>
        </p:grpSpPr>
        <p:pic>
          <p:nvPicPr>
            <p:cNvPr id="18" name="Image 17">
              <a:extLst>
                <a:ext uri="{FF2B5EF4-FFF2-40B4-BE49-F238E27FC236}">
                  <a16:creationId xmlns:a16="http://schemas.microsoft.com/office/drawing/2014/main" id="{1B1A082F-8C7C-1D28-48D6-1048C05797D7}"/>
                </a:ext>
              </a:extLst>
            </p:cNvPr>
            <p:cNvPicPr>
              <a:picLocks noChangeAspect="1"/>
            </p:cNvPicPr>
            <p:nvPr/>
          </p:nvPicPr>
          <p:blipFill>
            <a:blip r:embed="rId2"/>
            <a:stretch>
              <a:fillRect/>
            </a:stretch>
          </p:blipFill>
          <p:spPr>
            <a:xfrm>
              <a:off x="1704974" y="5420743"/>
              <a:ext cx="1441264" cy="400110"/>
            </a:xfrm>
            <a:custGeom>
              <a:avLst/>
              <a:gdLst>
                <a:gd name="connsiteX0" fmla="*/ -946 w 948689"/>
                <a:gd name="connsiteY0" fmla="*/ 185 h 263366"/>
                <a:gd name="connsiteX1" fmla="*/ 947744 w 948689"/>
                <a:gd name="connsiteY1" fmla="*/ 185 h 263366"/>
                <a:gd name="connsiteX2" fmla="*/ 947744 w 948689"/>
                <a:gd name="connsiteY2" fmla="*/ 263551 h 263366"/>
                <a:gd name="connsiteX3" fmla="*/ -946 w 948689"/>
                <a:gd name="connsiteY3" fmla="*/ 263551 h 263366"/>
              </a:gdLst>
              <a:ahLst/>
              <a:cxnLst>
                <a:cxn ang="0">
                  <a:pos x="connsiteX0" y="connsiteY0"/>
                </a:cxn>
                <a:cxn ang="0">
                  <a:pos x="connsiteX1" y="connsiteY1"/>
                </a:cxn>
                <a:cxn ang="0">
                  <a:pos x="connsiteX2" y="connsiteY2"/>
                </a:cxn>
                <a:cxn ang="0">
                  <a:pos x="connsiteX3" y="connsiteY3"/>
                </a:cxn>
              </a:cxnLst>
              <a:rect l="l" t="t" r="r" b="b"/>
              <a:pathLst>
                <a:path w="948689" h="263366">
                  <a:moveTo>
                    <a:pt x="-946" y="185"/>
                  </a:moveTo>
                  <a:lnTo>
                    <a:pt x="947744" y="185"/>
                  </a:lnTo>
                  <a:lnTo>
                    <a:pt x="947744" y="263551"/>
                  </a:lnTo>
                  <a:lnTo>
                    <a:pt x="-946" y="263551"/>
                  </a:lnTo>
                  <a:close/>
                </a:path>
              </a:pathLst>
            </a:custGeom>
          </p:spPr>
        </p:pic>
        <p:sp>
          <p:nvSpPr>
            <p:cNvPr id="19" name="Forme libre : forme 18">
              <a:extLst>
                <a:ext uri="{FF2B5EF4-FFF2-40B4-BE49-F238E27FC236}">
                  <a16:creationId xmlns:a16="http://schemas.microsoft.com/office/drawing/2014/main" id="{D1818112-024D-9876-F4C4-86055BAAC485}"/>
                </a:ext>
              </a:extLst>
            </p:cNvPr>
            <p:cNvSpPr/>
            <p:nvPr/>
          </p:nvSpPr>
          <p:spPr>
            <a:xfrm>
              <a:off x="1704974" y="1213706"/>
              <a:ext cx="45719" cy="3935652"/>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
          <p:nvSpPr>
            <p:cNvPr id="20" name="ZoneTexte 19">
              <a:extLst>
                <a:ext uri="{FF2B5EF4-FFF2-40B4-BE49-F238E27FC236}">
                  <a16:creationId xmlns:a16="http://schemas.microsoft.com/office/drawing/2014/main" id="{6367C271-A645-961A-386F-BD71E0AB5F15}"/>
                </a:ext>
              </a:extLst>
            </p:cNvPr>
            <p:cNvSpPr txBox="1"/>
            <p:nvPr/>
          </p:nvSpPr>
          <p:spPr>
            <a:xfrm>
              <a:off x="1593213" y="728823"/>
              <a:ext cx="1103825" cy="400110"/>
            </a:xfrm>
            <a:prstGeom prst="rect">
              <a:avLst/>
            </a:prstGeom>
            <a:noFill/>
          </p:spPr>
          <p:txBody>
            <a:bodyPr wrap="square" rtlCol="0">
              <a:spAutoFit/>
            </a:bodyPr>
            <a:lstStyle/>
            <a:p>
              <a:pPr algn="l"/>
              <a:r>
                <a:rPr lang="fr-FR" sz="2000" spc="0" baseline="0" dirty="0">
                  <a:ln/>
                  <a:solidFill>
                    <a:srgbClr val="74747D"/>
                  </a:solidFill>
                  <a:latin typeface="Gill Sans MT"/>
                  <a:sym typeface="Gill Sans MT"/>
                  <a:rtl val="0"/>
                </a:rPr>
                <a:t>2024</a:t>
              </a:r>
            </a:p>
          </p:txBody>
        </p:sp>
      </p:grpSp>
      <p:sp>
        <p:nvSpPr>
          <p:cNvPr id="2" name="Espace réservé du numéro de diapositive 1">
            <a:extLst>
              <a:ext uri="{FF2B5EF4-FFF2-40B4-BE49-F238E27FC236}">
                <a16:creationId xmlns:a16="http://schemas.microsoft.com/office/drawing/2014/main" id="{B8F39070-48C0-B297-3EF9-D7A85C85FE60}"/>
              </a:ext>
            </a:extLst>
          </p:cNvPr>
          <p:cNvSpPr>
            <a:spLocks noGrp="1"/>
          </p:cNvSpPr>
          <p:nvPr>
            <p:ph type="sldNum" sz="quarter" idx="12"/>
          </p:nvPr>
        </p:nvSpPr>
        <p:spPr>
          <a:xfrm>
            <a:off x="9020175" y="6328641"/>
            <a:ext cx="2743200" cy="365125"/>
          </a:xfrm>
        </p:spPr>
        <p:txBody>
          <a:bodyPr/>
          <a:lstStyle/>
          <a:p>
            <a:fld id="{5DB593B0-701C-4C8C-8F1A-FE4EB2E4D8F6}" type="slidenum">
              <a:rPr lang="fr-FR" smtClean="0"/>
              <a:t>1</a:t>
            </a:fld>
            <a:endParaRPr lang="fr-FR"/>
          </a:p>
        </p:txBody>
      </p:sp>
      <p:pic>
        <p:nvPicPr>
          <p:cNvPr id="13" name="Graphique 12">
            <a:extLst>
              <a:ext uri="{FF2B5EF4-FFF2-40B4-BE49-F238E27FC236}">
                <a16:creationId xmlns:a16="http://schemas.microsoft.com/office/drawing/2014/main" id="{248EEF4F-C4D4-CF7D-3408-F042A4F15C6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71825" y="1471612"/>
            <a:ext cx="5848350" cy="3914775"/>
          </a:xfrm>
          <a:prstGeom prst="rect">
            <a:avLst/>
          </a:prstGeom>
        </p:spPr>
      </p:pic>
    </p:spTree>
    <p:extLst>
      <p:ext uri="{BB962C8B-B14F-4D97-AF65-F5344CB8AC3E}">
        <p14:creationId xmlns:p14="http://schemas.microsoft.com/office/powerpoint/2010/main" val="8045577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rme libre : forme 1">
            <a:extLst>
              <a:ext uri="{FF2B5EF4-FFF2-40B4-BE49-F238E27FC236}">
                <a16:creationId xmlns:a16="http://schemas.microsoft.com/office/drawing/2014/main" id="{C3D2AB67-E222-83F9-E964-CE203A28446A}"/>
              </a:ext>
            </a:extLst>
          </p:cNvPr>
          <p:cNvSpPr/>
          <p:nvPr/>
        </p:nvSpPr>
        <p:spPr>
          <a:xfrm>
            <a:off x="294974" y="130380"/>
            <a:ext cx="1047600" cy="1047600"/>
          </a:xfrm>
          <a:custGeom>
            <a:avLst/>
            <a:gdLst>
              <a:gd name="connsiteX0" fmla="*/ 2100453 w 2100453"/>
              <a:gd name="connsiteY0" fmla="*/ 1050227 h 2100453"/>
              <a:gd name="connsiteX1" fmla="*/ 1050226 w 2100453"/>
              <a:gd name="connsiteY1" fmla="*/ 2100453 h 2100453"/>
              <a:gd name="connsiteX2" fmla="*/ 0 w 2100453"/>
              <a:gd name="connsiteY2" fmla="*/ 1050227 h 2100453"/>
              <a:gd name="connsiteX3" fmla="*/ 1050226 w 2100453"/>
              <a:gd name="connsiteY3" fmla="*/ 0 h 2100453"/>
              <a:gd name="connsiteX4" fmla="*/ 2100453 w 2100453"/>
              <a:gd name="connsiteY4" fmla="*/ 1050227 h 210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453" h="2100453">
                <a:moveTo>
                  <a:pt x="2100453" y="1050227"/>
                </a:moveTo>
                <a:cubicBezTo>
                  <a:pt x="2100453" y="1630251"/>
                  <a:pt x="1630250" y="2100453"/>
                  <a:pt x="1050226" y="2100453"/>
                </a:cubicBezTo>
                <a:cubicBezTo>
                  <a:pt x="470202" y="2100453"/>
                  <a:pt x="0" y="1630251"/>
                  <a:pt x="0" y="1050227"/>
                </a:cubicBezTo>
                <a:cubicBezTo>
                  <a:pt x="0" y="470203"/>
                  <a:pt x="470202" y="0"/>
                  <a:pt x="1050226" y="0"/>
                </a:cubicBezTo>
                <a:cubicBezTo>
                  <a:pt x="1630250" y="0"/>
                  <a:pt x="2100453" y="470203"/>
                  <a:pt x="2100453" y="1050227"/>
                </a:cubicBezTo>
                <a:close/>
              </a:path>
            </a:pathLst>
          </a:custGeom>
          <a:solidFill>
            <a:srgbClr val="D27019"/>
          </a:solidFill>
          <a:ln w="0" cap="flat">
            <a:noFill/>
            <a:prstDash val="solid"/>
            <a:miter/>
          </a:ln>
        </p:spPr>
        <p:txBody>
          <a:bodyPr rtlCol="0" anchor="ctr"/>
          <a:lstStyle/>
          <a:p>
            <a:endParaRPr lang="fr-FR"/>
          </a:p>
        </p:txBody>
      </p:sp>
      <p:sp>
        <p:nvSpPr>
          <p:cNvPr id="3" name="Forme libre : forme 2">
            <a:extLst>
              <a:ext uri="{FF2B5EF4-FFF2-40B4-BE49-F238E27FC236}">
                <a16:creationId xmlns:a16="http://schemas.microsoft.com/office/drawing/2014/main" id="{2FACFD87-508D-9F6C-C9AA-0EF326A9FF75}"/>
              </a:ext>
            </a:extLst>
          </p:cNvPr>
          <p:cNvSpPr/>
          <p:nvPr/>
        </p:nvSpPr>
        <p:spPr>
          <a:xfrm>
            <a:off x="480287" y="654179"/>
            <a:ext cx="1047601" cy="1047601"/>
          </a:xfrm>
          <a:custGeom>
            <a:avLst/>
            <a:gdLst>
              <a:gd name="connsiteX0" fmla="*/ 2971229 w 2971228"/>
              <a:gd name="connsiteY0" fmla="*/ 1485614 h 2971228"/>
              <a:gd name="connsiteX1" fmla="*/ 1485614 w 2971228"/>
              <a:gd name="connsiteY1" fmla="*/ 2971228 h 2971228"/>
              <a:gd name="connsiteX2" fmla="*/ 0 w 2971228"/>
              <a:gd name="connsiteY2" fmla="*/ 1485614 h 2971228"/>
              <a:gd name="connsiteX3" fmla="*/ 1485614 w 2971228"/>
              <a:gd name="connsiteY3" fmla="*/ 0 h 2971228"/>
              <a:gd name="connsiteX4" fmla="*/ 2971229 w 2971228"/>
              <a:gd name="connsiteY4" fmla="*/ 1485614 h 2971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1228" h="2971228">
                <a:moveTo>
                  <a:pt x="2971229" y="1485614"/>
                </a:moveTo>
                <a:cubicBezTo>
                  <a:pt x="2971229" y="2306096"/>
                  <a:pt x="2306097" y="2971228"/>
                  <a:pt x="1485614" y="2971228"/>
                </a:cubicBezTo>
                <a:cubicBezTo>
                  <a:pt x="665132" y="2971228"/>
                  <a:pt x="0" y="2306096"/>
                  <a:pt x="0" y="1485614"/>
                </a:cubicBezTo>
                <a:cubicBezTo>
                  <a:pt x="0" y="665132"/>
                  <a:pt x="665132" y="0"/>
                  <a:pt x="1485614" y="0"/>
                </a:cubicBezTo>
                <a:cubicBezTo>
                  <a:pt x="2306097" y="0"/>
                  <a:pt x="2971229" y="665132"/>
                  <a:pt x="2971229" y="1485614"/>
                </a:cubicBezTo>
                <a:close/>
              </a:path>
            </a:pathLst>
          </a:custGeom>
          <a:solidFill>
            <a:srgbClr val="FFFFFF">
              <a:alpha val="18000"/>
            </a:srgbClr>
          </a:solidFill>
          <a:ln w="0" cap="flat">
            <a:noFill/>
            <a:prstDash val="solid"/>
            <a:miter/>
          </a:ln>
        </p:spPr>
        <p:txBody>
          <a:bodyPr rtlCol="0" anchor="ctr"/>
          <a:lstStyle/>
          <a:p>
            <a:endParaRPr lang="fr-FR" dirty="0"/>
          </a:p>
        </p:txBody>
      </p:sp>
      <p:sp>
        <p:nvSpPr>
          <p:cNvPr id="9" name="Forme libre : forme 8">
            <a:extLst>
              <a:ext uri="{FF2B5EF4-FFF2-40B4-BE49-F238E27FC236}">
                <a16:creationId xmlns:a16="http://schemas.microsoft.com/office/drawing/2014/main" id="{E045955E-A5C9-6225-1D93-6F0F08E5FD7F}"/>
              </a:ext>
            </a:extLst>
          </p:cNvPr>
          <p:cNvSpPr/>
          <p:nvPr/>
        </p:nvSpPr>
        <p:spPr>
          <a:xfrm flipH="1">
            <a:off x="11363052" y="1398452"/>
            <a:ext cx="45719" cy="3968419"/>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
        <p:nvSpPr>
          <p:cNvPr id="11" name="ZoneTexte 10">
            <a:extLst>
              <a:ext uri="{FF2B5EF4-FFF2-40B4-BE49-F238E27FC236}">
                <a16:creationId xmlns:a16="http://schemas.microsoft.com/office/drawing/2014/main" id="{3AB8B03D-9D45-5C87-AD2C-E8D65A07C476}"/>
              </a:ext>
            </a:extLst>
          </p:cNvPr>
          <p:cNvSpPr txBox="1"/>
          <p:nvPr/>
        </p:nvSpPr>
        <p:spPr>
          <a:xfrm>
            <a:off x="7125639" y="5415772"/>
            <a:ext cx="4237413" cy="338554"/>
          </a:xfrm>
          <a:prstGeom prst="rect">
            <a:avLst/>
          </a:prstGeom>
          <a:noFill/>
        </p:spPr>
        <p:txBody>
          <a:bodyPr wrap="square" rtlCol="0">
            <a:spAutoFit/>
          </a:bodyPr>
          <a:lstStyle/>
          <a:p>
            <a:pPr algn="r"/>
            <a:r>
              <a:rPr lang="fr-FR" sz="1600" dirty="0">
                <a:solidFill>
                  <a:srgbClr val="75747D"/>
                </a:solidFill>
                <a:latin typeface="Gill Sans MT" panose="020B0502020104020203" pitchFamily="34" charset="0"/>
              </a:rPr>
              <a:t>RENAULT DIGITAL – VIVATECH 2022</a:t>
            </a:r>
          </a:p>
        </p:txBody>
      </p:sp>
      <p:sp>
        <p:nvSpPr>
          <p:cNvPr id="7" name="Espace réservé du numéro de diapositive 6">
            <a:extLst>
              <a:ext uri="{FF2B5EF4-FFF2-40B4-BE49-F238E27FC236}">
                <a16:creationId xmlns:a16="http://schemas.microsoft.com/office/drawing/2014/main" id="{4AA0E43A-70AC-6ADE-0C4D-93F36F10F06E}"/>
              </a:ext>
            </a:extLst>
          </p:cNvPr>
          <p:cNvSpPr>
            <a:spLocks noGrp="1"/>
          </p:cNvSpPr>
          <p:nvPr>
            <p:ph type="sldNum" sz="quarter" idx="12"/>
          </p:nvPr>
        </p:nvSpPr>
        <p:spPr>
          <a:xfrm>
            <a:off x="8986725" y="6322978"/>
            <a:ext cx="2743200" cy="365125"/>
          </a:xfrm>
        </p:spPr>
        <p:txBody>
          <a:bodyPr/>
          <a:lstStyle/>
          <a:p>
            <a:fld id="{5DB593B0-701C-4C8C-8F1A-FE4EB2E4D8F6}" type="slidenum">
              <a:rPr lang="fr-FR" smtClean="0"/>
              <a:t>10</a:t>
            </a:fld>
            <a:endParaRPr lang="fr-FR" dirty="0"/>
          </a:p>
        </p:txBody>
      </p:sp>
      <p:sp>
        <p:nvSpPr>
          <p:cNvPr id="10" name="ZoneTexte 9">
            <a:extLst>
              <a:ext uri="{FF2B5EF4-FFF2-40B4-BE49-F238E27FC236}">
                <a16:creationId xmlns:a16="http://schemas.microsoft.com/office/drawing/2014/main" id="{BD95C10A-CA61-FACF-F8FD-7BCE4BDC0D52}"/>
              </a:ext>
            </a:extLst>
          </p:cNvPr>
          <p:cNvSpPr txBox="1"/>
          <p:nvPr/>
        </p:nvSpPr>
        <p:spPr>
          <a:xfrm>
            <a:off x="-1" y="139189"/>
            <a:ext cx="3200401" cy="615553"/>
          </a:xfrm>
          <a:prstGeom prst="rect">
            <a:avLst/>
          </a:prstGeom>
          <a:noFill/>
        </p:spPr>
        <p:txBody>
          <a:bodyPr wrap="square" rtlCol="0">
            <a:spAutoFit/>
          </a:bodyPr>
          <a:lstStyle/>
          <a:p>
            <a:pPr algn="ctr"/>
            <a:r>
              <a:rPr lang="fr-FR" sz="3400" dirty="0">
                <a:solidFill>
                  <a:srgbClr val="75747D"/>
                </a:solidFill>
                <a:latin typeface="Gill Sans MT" panose="020B0502020104020203" pitchFamily="34" charset="0"/>
                <a:ea typeface="Nouvelle Vague" pitchFamily="2" charset="0"/>
              </a:rPr>
              <a:t>Nos réalisations</a:t>
            </a:r>
            <a:endParaRPr lang="fr-FR" sz="3400" dirty="0">
              <a:solidFill>
                <a:srgbClr val="75747D"/>
              </a:solidFill>
              <a:latin typeface="Nouvelle Vague" pitchFamily="2" charset="0"/>
              <a:ea typeface="Nouvelle Vague" pitchFamily="2" charset="0"/>
            </a:endParaRPr>
          </a:p>
        </p:txBody>
      </p:sp>
      <p:sp>
        <p:nvSpPr>
          <p:cNvPr id="12" name="ZoneTexte 11">
            <a:extLst>
              <a:ext uri="{FF2B5EF4-FFF2-40B4-BE49-F238E27FC236}">
                <a16:creationId xmlns:a16="http://schemas.microsoft.com/office/drawing/2014/main" id="{0B11554D-BAD6-B623-B34F-8684E852B973}"/>
              </a:ext>
            </a:extLst>
          </p:cNvPr>
          <p:cNvSpPr txBox="1"/>
          <p:nvPr/>
        </p:nvSpPr>
        <p:spPr>
          <a:xfrm>
            <a:off x="730472" y="6370400"/>
            <a:ext cx="1333276" cy="276999"/>
          </a:xfrm>
          <a:prstGeom prst="rect">
            <a:avLst/>
          </a:prstGeom>
          <a:noFill/>
        </p:spPr>
        <p:txBody>
          <a:bodyPr wrap="square" rtlCol="0">
            <a:spAutoFit/>
          </a:bodyPr>
          <a:lstStyle/>
          <a:p>
            <a:pPr algn="l"/>
            <a:r>
              <a:rPr lang="fr-FR" sz="1200" spc="0" baseline="0" dirty="0">
                <a:ln/>
                <a:solidFill>
                  <a:srgbClr val="74747D"/>
                </a:solidFill>
                <a:latin typeface="Gill Sans MT"/>
                <a:sym typeface="Gill Sans MT"/>
                <a:rtl val="0"/>
              </a:rPr>
              <a:t>2. STAND BY ME</a:t>
            </a:r>
          </a:p>
        </p:txBody>
      </p:sp>
      <p:pic>
        <p:nvPicPr>
          <p:cNvPr id="13" name="Image 12">
            <a:extLst>
              <a:ext uri="{FF2B5EF4-FFF2-40B4-BE49-F238E27FC236}">
                <a16:creationId xmlns:a16="http://schemas.microsoft.com/office/drawing/2014/main" id="{DE435095-D324-53EA-706D-AAA7CFA83F1A}"/>
              </a:ext>
            </a:extLst>
          </p:cNvPr>
          <p:cNvPicPr>
            <a:picLocks noChangeAspect="1"/>
          </p:cNvPicPr>
          <p:nvPr/>
        </p:nvPicPr>
        <p:blipFill>
          <a:blip r:embed="rId2"/>
          <a:stretch>
            <a:fillRect/>
          </a:stretch>
        </p:blipFill>
        <p:spPr>
          <a:xfrm>
            <a:off x="10176396" y="6359012"/>
            <a:ext cx="848163" cy="235459"/>
          </a:xfrm>
          <a:custGeom>
            <a:avLst/>
            <a:gdLst>
              <a:gd name="connsiteX0" fmla="*/ -946 w 948689"/>
              <a:gd name="connsiteY0" fmla="*/ 185 h 263366"/>
              <a:gd name="connsiteX1" fmla="*/ 947744 w 948689"/>
              <a:gd name="connsiteY1" fmla="*/ 185 h 263366"/>
              <a:gd name="connsiteX2" fmla="*/ 947744 w 948689"/>
              <a:gd name="connsiteY2" fmla="*/ 263551 h 263366"/>
              <a:gd name="connsiteX3" fmla="*/ -946 w 948689"/>
              <a:gd name="connsiteY3" fmla="*/ 263551 h 263366"/>
            </a:gdLst>
            <a:ahLst/>
            <a:cxnLst>
              <a:cxn ang="0">
                <a:pos x="connsiteX0" y="connsiteY0"/>
              </a:cxn>
              <a:cxn ang="0">
                <a:pos x="connsiteX1" y="connsiteY1"/>
              </a:cxn>
              <a:cxn ang="0">
                <a:pos x="connsiteX2" y="connsiteY2"/>
              </a:cxn>
              <a:cxn ang="0">
                <a:pos x="connsiteX3" y="connsiteY3"/>
              </a:cxn>
            </a:cxnLst>
            <a:rect l="l" t="t" r="r" b="b"/>
            <a:pathLst>
              <a:path w="948689" h="263366">
                <a:moveTo>
                  <a:pt x="-946" y="185"/>
                </a:moveTo>
                <a:lnTo>
                  <a:pt x="947744" y="185"/>
                </a:lnTo>
                <a:lnTo>
                  <a:pt x="947744" y="263551"/>
                </a:lnTo>
                <a:lnTo>
                  <a:pt x="-946" y="263551"/>
                </a:lnTo>
                <a:close/>
              </a:path>
            </a:pathLst>
          </a:custGeom>
        </p:spPr>
      </p:pic>
      <p:sp>
        <p:nvSpPr>
          <p:cNvPr id="14" name="Forme libre : forme 13">
            <a:extLst>
              <a:ext uri="{FF2B5EF4-FFF2-40B4-BE49-F238E27FC236}">
                <a16:creationId xmlns:a16="http://schemas.microsoft.com/office/drawing/2014/main" id="{54952045-547C-F460-D4C3-AFA0343A5DAB}"/>
              </a:ext>
            </a:extLst>
          </p:cNvPr>
          <p:cNvSpPr/>
          <p:nvPr/>
        </p:nvSpPr>
        <p:spPr>
          <a:xfrm rot="5400000">
            <a:off x="5932610" y="2650899"/>
            <a:ext cx="109910" cy="7997058"/>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pic>
        <p:nvPicPr>
          <p:cNvPr id="29" name="Image 28" descr="Une image contenant bâtiment, texte, Panneau d’affichage, sol&#10;&#10;Description générée automatiquement">
            <a:extLst>
              <a:ext uri="{FF2B5EF4-FFF2-40B4-BE49-F238E27FC236}">
                <a16:creationId xmlns:a16="http://schemas.microsoft.com/office/drawing/2014/main" id="{0E1BE4B1-113E-F86E-F160-44132AE4D3DE}"/>
              </a:ext>
            </a:extLst>
          </p:cNvPr>
          <p:cNvPicPr>
            <a:picLocks noChangeAspect="1"/>
          </p:cNvPicPr>
          <p:nvPr/>
        </p:nvPicPr>
        <p:blipFill rotWithShape="1">
          <a:blip r:embed="rId3">
            <a:extLst>
              <a:ext uri="{28A0092B-C50C-407E-A947-70E740481C1C}">
                <a14:useLocalDpi xmlns:a14="http://schemas.microsoft.com/office/drawing/2010/main" val="0"/>
              </a:ext>
            </a:extLst>
          </a:blip>
          <a:srcRect l="14608" t="29620" r="3348" b="8844"/>
          <a:stretch/>
        </p:blipFill>
        <p:spPr>
          <a:xfrm>
            <a:off x="480288" y="1552764"/>
            <a:ext cx="5310476" cy="2987224"/>
          </a:xfrm>
          <a:prstGeom prst="rect">
            <a:avLst/>
          </a:prstGeom>
        </p:spPr>
      </p:pic>
      <p:pic>
        <p:nvPicPr>
          <p:cNvPr id="31" name="Image 30" descr="Une image contenant intérieur, texte, Salle de sport, personne&#10;&#10;Description générée automatiquement">
            <a:extLst>
              <a:ext uri="{FF2B5EF4-FFF2-40B4-BE49-F238E27FC236}">
                <a16:creationId xmlns:a16="http://schemas.microsoft.com/office/drawing/2014/main" id="{770587BF-5304-1BBA-9347-E073A3B39E0F}"/>
              </a:ext>
            </a:extLst>
          </p:cNvPr>
          <p:cNvPicPr>
            <a:picLocks noChangeAspect="1"/>
          </p:cNvPicPr>
          <p:nvPr/>
        </p:nvPicPr>
        <p:blipFill rotWithShape="1">
          <a:blip r:embed="rId4">
            <a:extLst>
              <a:ext uri="{28A0092B-C50C-407E-A947-70E740481C1C}">
                <a14:useLocalDpi xmlns:a14="http://schemas.microsoft.com/office/drawing/2010/main" val="0"/>
              </a:ext>
            </a:extLst>
          </a:blip>
          <a:srcRect l="15697" t="33187" r="1887" b="4790"/>
          <a:stretch/>
        </p:blipFill>
        <p:spPr>
          <a:xfrm>
            <a:off x="5958597" y="1542660"/>
            <a:ext cx="5310476" cy="2997328"/>
          </a:xfrm>
          <a:prstGeom prst="rect">
            <a:avLst/>
          </a:prstGeom>
        </p:spPr>
      </p:pic>
    </p:spTree>
    <p:extLst>
      <p:ext uri="{BB962C8B-B14F-4D97-AF65-F5344CB8AC3E}">
        <p14:creationId xmlns:p14="http://schemas.microsoft.com/office/powerpoint/2010/main" val="523415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ucun texte alternatif pour cette image">
            <a:extLst>
              <a:ext uri="{FF2B5EF4-FFF2-40B4-BE49-F238E27FC236}">
                <a16:creationId xmlns:a16="http://schemas.microsoft.com/office/drawing/2014/main" id="{459C600C-8AB5-06E5-93D9-277BA962C6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169" y="2257158"/>
            <a:ext cx="5924072" cy="3950601"/>
          </a:xfrm>
          <a:prstGeom prst="rect">
            <a:avLst/>
          </a:prstGeom>
          <a:noFill/>
          <a:extLst>
            <a:ext uri="{909E8E84-426E-40DD-AFC4-6F175D3DCCD1}">
              <a14:hiddenFill xmlns:a14="http://schemas.microsoft.com/office/drawing/2010/main">
                <a:solidFill>
                  <a:srgbClr val="FFFFFF"/>
                </a:solidFill>
              </a14:hiddenFill>
            </a:ext>
          </a:extLst>
        </p:spPr>
      </p:pic>
      <p:sp>
        <p:nvSpPr>
          <p:cNvPr id="4" name="Forme libre : forme 3">
            <a:extLst>
              <a:ext uri="{FF2B5EF4-FFF2-40B4-BE49-F238E27FC236}">
                <a16:creationId xmlns:a16="http://schemas.microsoft.com/office/drawing/2014/main" id="{4ED4B293-4F09-B2C3-9845-80C17F066E30}"/>
              </a:ext>
            </a:extLst>
          </p:cNvPr>
          <p:cNvSpPr/>
          <p:nvPr/>
        </p:nvSpPr>
        <p:spPr>
          <a:xfrm flipH="1">
            <a:off x="11363052" y="1398452"/>
            <a:ext cx="45719" cy="3968419"/>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
        <p:nvSpPr>
          <p:cNvPr id="6" name="ZoneTexte 5">
            <a:extLst>
              <a:ext uri="{FF2B5EF4-FFF2-40B4-BE49-F238E27FC236}">
                <a16:creationId xmlns:a16="http://schemas.microsoft.com/office/drawing/2014/main" id="{3A8B5E6E-2D0E-C9EB-2571-BF5DE37309DF}"/>
              </a:ext>
            </a:extLst>
          </p:cNvPr>
          <p:cNvSpPr txBox="1"/>
          <p:nvPr/>
        </p:nvSpPr>
        <p:spPr>
          <a:xfrm>
            <a:off x="7148498" y="5312375"/>
            <a:ext cx="4237413" cy="584775"/>
          </a:xfrm>
          <a:prstGeom prst="rect">
            <a:avLst/>
          </a:prstGeom>
          <a:noFill/>
        </p:spPr>
        <p:txBody>
          <a:bodyPr wrap="square" rtlCol="0">
            <a:spAutoFit/>
          </a:bodyPr>
          <a:lstStyle/>
          <a:p>
            <a:pPr algn="r"/>
            <a:r>
              <a:rPr lang="fr-FR" sz="1600" dirty="0" err="1">
                <a:solidFill>
                  <a:srgbClr val="75747D"/>
                </a:solidFill>
                <a:latin typeface="Gill Sans MT" panose="020B0502020104020203" pitchFamily="34" charset="0"/>
              </a:rPr>
              <a:t>Vocalcom</a:t>
            </a:r>
            <a:r>
              <a:rPr lang="fr-FR" sz="1600" dirty="0">
                <a:solidFill>
                  <a:srgbClr val="75747D"/>
                </a:solidFill>
                <a:latin typeface="Gill Sans MT" panose="020B0502020104020203" pitchFamily="34" charset="0"/>
              </a:rPr>
              <a:t>- Salon All4Customer 2024</a:t>
            </a:r>
          </a:p>
          <a:p>
            <a:pPr algn="r"/>
            <a:r>
              <a:rPr lang="fr-FR" sz="1600" dirty="0">
                <a:solidFill>
                  <a:srgbClr val="75747D"/>
                </a:solidFill>
                <a:latin typeface="Gill Sans MT" panose="020B0502020104020203" pitchFamily="34" charset="0"/>
              </a:rPr>
              <a:t>52m²</a:t>
            </a:r>
          </a:p>
        </p:txBody>
      </p:sp>
      <p:pic>
        <p:nvPicPr>
          <p:cNvPr id="2052" name="Picture 4" descr="Aucun texte alternatif pour cette image">
            <a:extLst>
              <a:ext uri="{FF2B5EF4-FFF2-40B4-BE49-F238E27FC236}">
                <a16:creationId xmlns:a16="http://schemas.microsoft.com/office/drawing/2014/main" id="{E0D87365-7133-C1E9-C211-6D3E817AD2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0197" y="1398452"/>
            <a:ext cx="4511995" cy="3008925"/>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numéro de diapositive 1">
            <a:extLst>
              <a:ext uri="{FF2B5EF4-FFF2-40B4-BE49-F238E27FC236}">
                <a16:creationId xmlns:a16="http://schemas.microsoft.com/office/drawing/2014/main" id="{A2875E88-7450-62C6-4178-94BB91EE7E08}"/>
              </a:ext>
            </a:extLst>
          </p:cNvPr>
          <p:cNvSpPr>
            <a:spLocks noGrp="1"/>
          </p:cNvSpPr>
          <p:nvPr>
            <p:ph type="sldNum" sz="quarter" idx="12"/>
          </p:nvPr>
        </p:nvSpPr>
        <p:spPr>
          <a:xfrm>
            <a:off x="9067800" y="6353763"/>
            <a:ext cx="2743200" cy="365125"/>
          </a:xfrm>
        </p:spPr>
        <p:txBody>
          <a:bodyPr/>
          <a:lstStyle/>
          <a:p>
            <a:fld id="{5DB593B0-701C-4C8C-8F1A-FE4EB2E4D8F6}" type="slidenum">
              <a:rPr lang="fr-FR" smtClean="0"/>
              <a:t>11</a:t>
            </a:fld>
            <a:endParaRPr lang="fr-FR"/>
          </a:p>
        </p:txBody>
      </p:sp>
      <p:sp>
        <p:nvSpPr>
          <p:cNvPr id="5" name="Forme libre : forme 4">
            <a:extLst>
              <a:ext uri="{FF2B5EF4-FFF2-40B4-BE49-F238E27FC236}">
                <a16:creationId xmlns:a16="http://schemas.microsoft.com/office/drawing/2014/main" id="{CC1BE537-0573-256E-AAA4-4C4EE26DA71F}"/>
              </a:ext>
            </a:extLst>
          </p:cNvPr>
          <p:cNvSpPr/>
          <p:nvPr/>
        </p:nvSpPr>
        <p:spPr>
          <a:xfrm>
            <a:off x="294974" y="130380"/>
            <a:ext cx="1047600" cy="1047600"/>
          </a:xfrm>
          <a:custGeom>
            <a:avLst/>
            <a:gdLst>
              <a:gd name="connsiteX0" fmla="*/ 2100453 w 2100453"/>
              <a:gd name="connsiteY0" fmla="*/ 1050227 h 2100453"/>
              <a:gd name="connsiteX1" fmla="*/ 1050226 w 2100453"/>
              <a:gd name="connsiteY1" fmla="*/ 2100453 h 2100453"/>
              <a:gd name="connsiteX2" fmla="*/ 0 w 2100453"/>
              <a:gd name="connsiteY2" fmla="*/ 1050227 h 2100453"/>
              <a:gd name="connsiteX3" fmla="*/ 1050226 w 2100453"/>
              <a:gd name="connsiteY3" fmla="*/ 0 h 2100453"/>
              <a:gd name="connsiteX4" fmla="*/ 2100453 w 2100453"/>
              <a:gd name="connsiteY4" fmla="*/ 1050227 h 210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453" h="2100453">
                <a:moveTo>
                  <a:pt x="2100453" y="1050227"/>
                </a:moveTo>
                <a:cubicBezTo>
                  <a:pt x="2100453" y="1630251"/>
                  <a:pt x="1630250" y="2100453"/>
                  <a:pt x="1050226" y="2100453"/>
                </a:cubicBezTo>
                <a:cubicBezTo>
                  <a:pt x="470202" y="2100453"/>
                  <a:pt x="0" y="1630251"/>
                  <a:pt x="0" y="1050227"/>
                </a:cubicBezTo>
                <a:cubicBezTo>
                  <a:pt x="0" y="470203"/>
                  <a:pt x="470202" y="0"/>
                  <a:pt x="1050226" y="0"/>
                </a:cubicBezTo>
                <a:cubicBezTo>
                  <a:pt x="1630250" y="0"/>
                  <a:pt x="2100453" y="470203"/>
                  <a:pt x="2100453" y="1050227"/>
                </a:cubicBezTo>
                <a:close/>
              </a:path>
            </a:pathLst>
          </a:custGeom>
          <a:solidFill>
            <a:srgbClr val="D27019"/>
          </a:solidFill>
          <a:ln w="0" cap="flat">
            <a:noFill/>
            <a:prstDash val="solid"/>
            <a:miter/>
          </a:ln>
        </p:spPr>
        <p:txBody>
          <a:bodyPr rtlCol="0" anchor="ctr"/>
          <a:lstStyle/>
          <a:p>
            <a:endParaRPr lang="fr-FR"/>
          </a:p>
        </p:txBody>
      </p:sp>
      <p:sp>
        <p:nvSpPr>
          <p:cNvPr id="10" name="Forme libre : forme 9">
            <a:extLst>
              <a:ext uri="{FF2B5EF4-FFF2-40B4-BE49-F238E27FC236}">
                <a16:creationId xmlns:a16="http://schemas.microsoft.com/office/drawing/2014/main" id="{14C080DF-3644-9789-F3CD-C04879131F17}"/>
              </a:ext>
            </a:extLst>
          </p:cNvPr>
          <p:cNvSpPr/>
          <p:nvPr/>
        </p:nvSpPr>
        <p:spPr>
          <a:xfrm>
            <a:off x="480287" y="654179"/>
            <a:ext cx="1047601" cy="1047601"/>
          </a:xfrm>
          <a:custGeom>
            <a:avLst/>
            <a:gdLst>
              <a:gd name="connsiteX0" fmla="*/ 2971229 w 2971228"/>
              <a:gd name="connsiteY0" fmla="*/ 1485614 h 2971228"/>
              <a:gd name="connsiteX1" fmla="*/ 1485614 w 2971228"/>
              <a:gd name="connsiteY1" fmla="*/ 2971228 h 2971228"/>
              <a:gd name="connsiteX2" fmla="*/ 0 w 2971228"/>
              <a:gd name="connsiteY2" fmla="*/ 1485614 h 2971228"/>
              <a:gd name="connsiteX3" fmla="*/ 1485614 w 2971228"/>
              <a:gd name="connsiteY3" fmla="*/ 0 h 2971228"/>
              <a:gd name="connsiteX4" fmla="*/ 2971229 w 2971228"/>
              <a:gd name="connsiteY4" fmla="*/ 1485614 h 2971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1228" h="2971228">
                <a:moveTo>
                  <a:pt x="2971229" y="1485614"/>
                </a:moveTo>
                <a:cubicBezTo>
                  <a:pt x="2971229" y="2306096"/>
                  <a:pt x="2306097" y="2971228"/>
                  <a:pt x="1485614" y="2971228"/>
                </a:cubicBezTo>
                <a:cubicBezTo>
                  <a:pt x="665132" y="2971228"/>
                  <a:pt x="0" y="2306096"/>
                  <a:pt x="0" y="1485614"/>
                </a:cubicBezTo>
                <a:cubicBezTo>
                  <a:pt x="0" y="665132"/>
                  <a:pt x="665132" y="0"/>
                  <a:pt x="1485614" y="0"/>
                </a:cubicBezTo>
                <a:cubicBezTo>
                  <a:pt x="2306097" y="0"/>
                  <a:pt x="2971229" y="665132"/>
                  <a:pt x="2971229" y="1485614"/>
                </a:cubicBezTo>
                <a:close/>
              </a:path>
            </a:pathLst>
          </a:custGeom>
          <a:solidFill>
            <a:srgbClr val="FFFFFF">
              <a:alpha val="18000"/>
            </a:srgbClr>
          </a:solidFill>
          <a:ln w="0" cap="flat">
            <a:noFill/>
            <a:prstDash val="solid"/>
            <a:miter/>
          </a:ln>
        </p:spPr>
        <p:txBody>
          <a:bodyPr rtlCol="0" anchor="ctr"/>
          <a:lstStyle/>
          <a:p>
            <a:endParaRPr lang="fr-FR" dirty="0"/>
          </a:p>
        </p:txBody>
      </p:sp>
      <p:sp>
        <p:nvSpPr>
          <p:cNvPr id="11" name="ZoneTexte 10">
            <a:extLst>
              <a:ext uri="{FF2B5EF4-FFF2-40B4-BE49-F238E27FC236}">
                <a16:creationId xmlns:a16="http://schemas.microsoft.com/office/drawing/2014/main" id="{FC27DCF2-8FF4-D0CF-CB40-4E66B0C7CB91}"/>
              </a:ext>
            </a:extLst>
          </p:cNvPr>
          <p:cNvSpPr txBox="1"/>
          <p:nvPr/>
        </p:nvSpPr>
        <p:spPr>
          <a:xfrm>
            <a:off x="-1" y="139189"/>
            <a:ext cx="3200401" cy="615553"/>
          </a:xfrm>
          <a:prstGeom prst="rect">
            <a:avLst/>
          </a:prstGeom>
          <a:noFill/>
        </p:spPr>
        <p:txBody>
          <a:bodyPr wrap="square" rtlCol="0">
            <a:spAutoFit/>
          </a:bodyPr>
          <a:lstStyle/>
          <a:p>
            <a:pPr algn="ctr"/>
            <a:r>
              <a:rPr lang="fr-FR" sz="3400" dirty="0">
                <a:solidFill>
                  <a:srgbClr val="75747D"/>
                </a:solidFill>
                <a:latin typeface="Gill Sans MT" panose="020B0502020104020203" pitchFamily="34" charset="0"/>
                <a:ea typeface="Nouvelle Vague" pitchFamily="2" charset="0"/>
              </a:rPr>
              <a:t>Nos réalisations</a:t>
            </a:r>
            <a:endParaRPr lang="fr-FR" sz="3400" dirty="0">
              <a:solidFill>
                <a:srgbClr val="75747D"/>
              </a:solidFill>
              <a:latin typeface="Nouvelle Vague" pitchFamily="2" charset="0"/>
              <a:ea typeface="Nouvelle Vague" pitchFamily="2" charset="0"/>
            </a:endParaRPr>
          </a:p>
        </p:txBody>
      </p:sp>
      <p:sp>
        <p:nvSpPr>
          <p:cNvPr id="12" name="ZoneTexte 11">
            <a:extLst>
              <a:ext uri="{FF2B5EF4-FFF2-40B4-BE49-F238E27FC236}">
                <a16:creationId xmlns:a16="http://schemas.microsoft.com/office/drawing/2014/main" id="{89D18F11-80F0-1447-C4B7-E9982CE411B5}"/>
              </a:ext>
            </a:extLst>
          </p:cNvPr>
          <p:cNvSpPr txBox="1"/>
          <p:nvPr/>
        </p:nvSpPr>
        <p:spPr>
          <a:xfrm>
            <a:off x="730472" y="6370400"/>
            <a:ext cx="1333276" cy="276999"/>
          </a:xfrm>
          <a:prstGeom prst="rect">
            <a:avLst/>
          </a:prstGeom>
          <a:noFill/>
        </p:spPr>
        <p:txBody>
          <a:bodyPr wrap="square" rtlCol="0">
            <a:spAutoFit/>
          </a:bodyPr>
          <a:lstStyle/>
          <a:p>
            <a:pPr algn="l"/>
            <a:r>
              <a:rPr lang="fr-FR" sz="1200" spc="0" baseline="0" dirty="0">
                <a:ln/>
                <a:solidFill>
                  <a:srgbClr val="74747D"/>
                </a:solidFill>
                <a:latin typeface="Gill Sans MT"/>
                <a:sym typeface="Gill Sans MT"/>
                <a:rtl val="0"/>
              </a:rPr>
              <a:t>2. STAND BY ME</a:t>
            </a:r>
          </a:p>
        </p:txBody>
      </p:sp>
      <p:pic>
        <p:nvPicPr>
          <p:cNvPr id="13" name="Image 12">
            <a:extLst>
              <a:ext uri="{FF2B5EF4-FFF2-40B4-BE49-F238E27FC236}">
                <a16:creationId xmlns:a16="http://schemas.microsoft.com/office/drawing/2014/main" id="{CB4C77DB-3B1E-90A4-69A9-7B5B449FE2FE}"/>
              </a:ext>
            </a:extLst>
          </p:cNvPr>
          <p:cNvPicPr>
            <a:picLocks noChangeAspect="1"/>
          </p:cNvPicPr>
          <p:nvPr/>
        </p:nvPicPr>
        <p:blipFill>
          <a:blip r:embed="rId4"/>
          <a:stretch>
            <a:fillRect/>
          </a:stretch>
        </p:blipFill>
        <p:spPr>
          <a:xfrm>
            <a:off x="10176396" y="6359012"/>
            <a:ext cx="848163" cy="235459"/>
          </a:xfrm>
          <a:custGeom>
            <a:avLst/>
            <a:gdLst>
              <a:gd name="connsiteX0" fmla="*/ -946 w 948689"/>
              <a:gd name="connsiteY0" fmla="*/ 185 h 263366"/>
              <a:gd name="connsiteX1" fmla="*/ 947744 w 948689"/>
              <a:gd name="connsiteY1" fmla="*/ 185 h 263366"/>
              <a:gd name="connsiteX2" fmla="*/ 947744 w 948689"/>
              <a:gd name="connsiteY2" fmla="*/ 263551 h 263366"/>
              <a:gd name="connsiteX3" fmla="*/ -946 w 948689"/>
              <a:gd name="connsiteY3" fmla="*/ 263551 h 263366"/>
            </a:gdLst>
            <a:ahLst/>
            <a:cxnLst>
              <a:cxn ang="0">
                <a:pos x="connsiteX0" y="connsiteY0"/>
              </a:cxn>
              <a:cxn ang="0">
                <a:pos x="connsiteX1" y="connsiteY1"/>
              </a:cxn>
              <a:cxn ang="0">
                <a:pos x="connsiteX2" y="connsiteY2"/>
              </a:cxn>
              <a:cxn ang="0">
                <a:pos x="connsiteX3" y="connsiteY3"/>
              </a:cxn>
            </a:cxnLst>
            <a:rect l="l" t="t" r="r" b="b"/>
            <a:pathLst>
              <a:path w="948689" h="263366">
                <a:moveTo>
                  <a:pt x="-946" y="185"/>
                </a:moveTo>
                <a:lnTo>
                  <a:pt x="947744" y="185"/>
                </a:lnTo>
                <a:lnTo>
                  <a:pt x="947744" y="263551"/>
                </a:lnTo>
                <a:lnTo>
                  <a:pt x="-946" y="263551"/>
                </a:lnTo>
                <a:close/>
              </a:path>
            </a:pathLst>
          </a:custGeom>
        </p:spPr>
      </p:pic>
      <p:sp>
        <p:nvSpPr>
          <p:cNvPr id="14" name="Forme libre : forme 13">
            <a:extLst>
              <a:ext uri="{FF2B5EF4-FFF2-40B4-BE49-F238E27FC236}">
                <a16:creationId xmlns:a16="http://schemas.microsoft.com/office/drawing/2014/main" id="{11A2B6C6-39D2-AB00-887C-BE9DE068C305}"/>
              </a:ext>
            </a:extLst>
          </p:cNvPr>
          <p:cNvSpPr/>
          <p:nvPr/>
        </p:nvSpPr>
        <p:spPr>
          <a:xfrm rot="5400000">
            <a:off x="5932610" y="2650899"/>
            <a:ext cx="109910" cy="7997058"/>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Tree>
    <p:extLst>
      <p:ext uri="{BB962C8B-B14F-4D97-AF65-F5344CB8AC3E}">
        <p14:creationId xmlns:p14="http://schemas.microsoft.com/office/powerpoint/2010/main" val="3961258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ZoneTexte 10">
            <a:extLst>
              <a:ext uri="{FF2B5EF4-FFF2-40B4-BE49-F238E27FC236}">
                <a16:creationId xmlns:a16="http://schemas.microsoft.com/office/drawing/2014/main" id="{3AB8B03D-9D45-5C87-AD2C-E8D65A07C476}"/>
              </a:ext>
            </a:extLst>
          </p:cNvPr>
          <p:cNvSpPr txBox="1"/>
          <p:nvPr/>
        </p:nvSpPr>
        <p:spPr>
          <a:xfrm>
            <a:off x="7020304" y="5369081"/>
            <a:ext cx="4237413" cy="584775"/>
          </a:xfrm>
          <a:prstGeom prst="rect">
            <a:avLst/>
          </a:prstGeom>
          <a:noFill/>
        </p:spPr>
        <p:txBody>
          <a:bodyPr wrap="square" rtlCol="0">
            <a:spAutoFit/>
          </a:bodyPr>
          <a:lstStyle/>
          <a:p>
            <a:pPr algn="r"/>
            <a:r>
              <a:rPr lang="fr-FR" sz="1600" dirty="0">
                <a:solidFill>
                  <a:srgbClr val="75747D"/>
                </a:solidFill>
                <a:latin typeface="Gill Sans MT" panose="020B0502020104020203" pitchFamily="34" charset="0"/>
              </a:rPr>
              <a:t>HOKA- UTMB Chamonix 2023</a:t>
            </a:r>
          </a:p>
          <a:p>
            <a:pPr algn="r"/>
            <a:r>
              <a:rPr lang="fr-FR" sz="1600" dirty="0">
                <a:solidFill>
                  <a:srgbClr val="75747D"/>
                </a:solidFill>
                <a:latin typeface="Gill Sans MT" panose="020B0502020104020203" pitchFamily="34" charset="0"/>
              </a:rPr>
              <a:t>170m² + étage R+1 100m²</a:t>
            </a:r>
          </a:p>
        </p:txBody>
      </p:sp>
      <p:pic>
        <p:nvPicPr>
          <p:cNvPr id="10" name="Image 9">
            <a:extLst>
              <a:ext uri="{FF2B5EF4-FFF2-40B4-BE49-F238E27FC236}">
                <a16:creationId xmlns:a16="http://schemas.microsoft.com/office/drawing/2014/main" id="{B6226332-9E0F-9E01-8B6C-0D9E0881A8BD}"/>
              </a:ext>
            </a:extLst>
          </p:cNvPr>
          <p:cNvPicPr>
            <a:picLocks noChangeAspect="1"/>
          </p:cNvPicPr>
          <p:nvPr/>
        </p:nvPicPr>
        <p:blipFill rotWithShape="1">
          <a:blip r:embed="rId2"/>
          <a:srcRect l="9793"/>
          <a:stretch/>
        </p:blipFill>
        <p:spPr>
          <a:xfrm>
            <a:off x="294974" y="2600324"/>
            <a:ext cx="4915526" cy="3061144"/>
          </a:xfrm>
          <a:prstGeom prst="rect">
            <a:avLst/>
          </a:prstGeom>
        </p:spPr>
      </p:pic>
      <p:sp>
        <p:nvSpPr>
          <p:cNvPr id="5" name="Espace réservé du numéro de diapositive 4">
            <a:extLst>
              <a:ext uri="{FF2B5EF4-FFF2-40B4-BE49-F238E27FC236}">
                <a16:creationId xmlns:a16="http://schemas.microsoft.com/office/drawing/2014/main" id="{8DE10CC2-B490-63F4-029D-7362D3AB98CA}"/>
              </a:ext>
            </a:extLst>
          </p:cNvPr>
          <p:cNvSpPr>
            <a:spLocks noGrp="1"/>
          </p:cNvSpPr>
          <p:nvPr>
            <p:ph type="sldNum" sz="quarter" idx="12"/>
          </p:nvPr>
        </p:nvSpPr>
        <p:spPr>
          <a:xfrm>
            <a:off x="9228877" y="6326336"/>
            <a:ext cx="2743200" cy="365125"/>
          </a:xfrm>
        </p:spPr>
        <p:txBody>
          <a:bodyPr/>
          <a:lstStyle/>
          <a:p>
            <a:fld id="{5DB593B0-701C-4C8C-8F1A-FE4EB2E4D8F6}" type="slidenum">
              <a:rPr lang="fr-FR" smtClean="0"/>
              <a:t>12</a:t>
            </a:fld>
            <a:endParaRPr lang="fr-FR" dirty="0"/>
          </a:p>
        </p:txBody>
      </p:sp>
      <p:sp>
        <p:nvSpPr>
          <p:cNvPr id="7" name="Forme libre : forme 6">
            <a:extLst>
              <a:ext uri="{FF2B5EF4-FFF2-40B4-BE49-F238E27FC236}">
                <a16:creationId xmlns:a16="http://schemas.microsoft.com/office/drawing/2014/main" id="{EC46B7AE-B430-936D-C33C-B235CF2E87F3}"/>
              </a:ext>
            </a:extLst>
          </p:cNvPr>
          <p:cNvSpPr/>
          <p:nvPr/>
        </p:nvSpPr>
        <p:spPr>
          <a:xfrm>
            <a:off x="294974" y="130380"/>
            <a:ext cx="1047600" cy="1047600"/>
          </a:xfrm>
          <a:custGeom>
            <a:avLst/>
            <a:gdLst>
              <a:gd name="connsiteX0" fmla="*/ 2100453 w 2100453"/>
              <a:gd name="connsiteY0" fmla="*/ 1050227 h 2100453"/>
              <a:gd name="connsiteX1" fmla="*/ 1050226 w 2100453"/>
              <a:gd name="connsiteY1" fmla="*/ 2100453 h 2100453"/>
              <a:gd name="connsiteX2" fmla="*/ 0 w 2100453"/>
              <a:gd name="connsiteY2" fmla="*/ 1050227 h 2100453"/>
              <a:gd name="connsiteX3" fmla="*/ 1050226 w 2100453"/>
              <a:gd name="connsiteY3" fmla="*/ 0 h 2100453"/>
              <a:gd name="connsiteX4" fmla="*/ 2100453 w 2100453"/>
              <a:gd name="connsiteY4" fmla="*/ 1050227 h 210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453" h="2100453">
                <a:moveTo>
                  <a:pt x="2100453" y="1050227"/>
                </a:moveTo>
                <a:cubicBezTo>
                  <a:pt x="2100453" y="1630251"/>
                  <a:pt x="1630250" y="2100453"/>
                  <a:pt x="1050226" y="2100453"/>
                </a:cubicBezTo>
                <a:cubicBezTo>
                  <a:pt x="470202" y="2100453"/>
                  <a:pt x="0" y="1630251"/>
                  <a:pt x="0" y="1050227"/>
                </a:cubicBezTo>
                <a:cubicBezTo>
                  <a:pt x="0" y="470203"/>
                  <a:pt x="470202" y="0"/>
                  <a:pt x="1050226" y="0"/>
                </a:cubicBezTo>
                <a:cubicBezTo>
                  <a:pt x="1630250" y="0"/>
                  <a:pt x="2100453" y="470203"/>
                  <a:pt x="2100453" y="1050227"/>
                </a:cubicBezTo>
                <a:close/>
              </a:path>
            </a:pathLst>
          </a:custGeom>
          <a:solidFill>
            <a:srgbClr val="D27019"/>
          </a:solidFill>
          <a:ln w="0" cap="flat">
            <a:noFill/>
            <a:prstDash val="solid"/>
            <a:miter/>
          </a:ln>
        </p:spPr>
        <p:txBody>
          <a:bodyPr rtlCol="0" anchor="ctr"/>
          <a:lstStyle/>
          <a:p>
            <a:endParaRPr lang="fr-FR"/>
          </a:p>
        </p:txBody>
      </p:sp>
      <p:sp>
        <p:nvSpPr>
          <p:cNvPr id="8" name="Forme libre : forme 7">
            <a:extLst>
              <a:ext uri="{FF2B5EF4-FFF2-40B4-BE49-F238E27FC236}">
                <a16:creationId xmlns:a16="http://schemas.microsoft.com/office/drawing/2014/main" id="{913B46C6-AA18-EE1D-C221-85963EAA5A7F}"/>
              </a:ext>
            </a:extLst>
          </p:cNvPr>
          <p:cNvSpPr/>
          <p:nvPr/>
        </p:nvSpPr>
        <p:spPr>
          <a:xfrm>
            <a:off x="480287" y="654179"/>
            <a:ext cx="1047601" cy="1047601"/>
          </a:xfrm>
          <a:custGeom>
            <a:avLst/>
            <a:gdLst>
              <a:gd name="connsiteX0" fmla="*/ 2971229 w 2971228"/>
              <a:gd name="connsiteY0" fmla="*/ 1485614 h 2971228"/>
              <a:gd name="connsiteX1" fmla="*/ 1485614 w 2971228"/>
              <a:gd name="connsiteY1" fmla="*/ 2971228 h 2971228"/>
              <a:gd name="connsiteX2" fmla="*/ 0 w 2971228"/>
              <a:gd name="connsiteY2" fmla="*/ 1485614 h 2971228"/>
              <a:gd name="connsiteX3" fmla="*/ 1485614 w 2971228"/>
              <a:gd name="connsiteY3" fmla="*/ 0 h 2971228"/>
              <a:gd name="connsiteX4" fmla="*/ 2971229 w 2971228"/>
              <a:gd name="connsiteY4" fmla="*/ 1485614 h 2971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1228" h="2971228">
                <a:moveTo>
                  <a:pt x="2971229" y="1485614"/>
                </a:moveTo>
                <a:cubicBezTo>
                  <a:pt x="2971229" y="2306096"/>
                  <a:pt x="2306097" y="2971228"/>
                  <a:pt x="1485614" y="2971228"/>
                </a:cubicBezTo>
                <a:cubicBezTo>
                  <a:pt x="665132" y="2971228"/>
                  <a:pt x="0" y="2306096"/>
                  <a:pt x="0" y="1485614"/>
                </a:cubicBezTo>
                <a:cubicBezTo>
                  <a:pt x="0" y="665132"/>
                  <a:pt x="665132" y="0"/>
                  <a:pt x="1485614" y="0"/>
                </a:cubicBezTo>
                <a:cubicBezTo>
                  <a:pt x="2306097" y="0"/>
                  <a:pt x="2971229" y="665132"/>
                  <a:pt x="2971229" y="1485614"/>
                </a:cubicBezTo>
                <a:close/>
              </a:path>
            </a:pathLst>
          </a:custGeom>
          <a:solidFill>
            <a:srgbClr val="FFFFFF">
              <a:alpha val="18000"/>
            </a:srgbClr>
          </a:solidFill>
          <a:ln w="0" cap="flat">
            <a:noFill/>
            <a:prstDash val="solid"/>
            <a:miter/>
          </a:ln>
        </p:spPr>
        <p:txBody>
          <a:bodyPr rtlCol="0" anchor="ctr"/>
          <a:lstStyle/>
          <a:p>
            <a:endParaRPr lang="fr-FR" dirty="0"/>
          </a:p>
        </p:txBody>
      </p:sp>
      <p:sp>
        <p:nvSpPr>
          <p:cNvPr id="12" name="ZoneTexte 11">
            <a:extLst>
              <a:ext uri="{FF2B5EF4-FFF2-40B4-BE49-F238E27FC236}">
                <a16:creationId xmlns:a16="http://schemas.microsoft.com/office/drawing/2014/main" id="{BDD0345E-DBCC-F317-C19C-59C30032B8FE}"/>
              </a:ext>
            </a:extLst>
          </p:cNvPr>
          <p:cNvSpPr txBox="1"/>
          <p:nvPr/>
        </p:nvSpPr>
        <p:spPr>
          <a:xfrm>
            <a:off x="-1" y="139189"/>
            <a:ext cx="3200401" cy="615553"/>
          </a:xfrm>
          <a:prstGeom prst="rect">
            <a:avLst/>
          </a:prstGeom>
          <a:noFill/>
        </p:spPr>
        <p:txBody>
          <a:bodyPr wrap="square" rtlCol="0">
            <a:spAutoFit/>
          </a:bodyPr>
          <a:lstStyle/>
          <a:p>
            <a:pPr algn="ctr"/>
            <a:r>
              <a:rPr lang="fr-FR" sz="3400" dirty="0">
                <a:solidFill>
                  <a:srgbClr val="75747D"/>
                </a:solidFill>
                <a:latin typeface="Gill Sans MT" panose="020B0502020104020203" pitchFamily="34" charset="0"/>
                <a:ea typeface="Nouvelle Vague" pitchFamily="2" charset="0"/>
              </a:rPr>
              <a:t>Nos réalisations</a:t>
            </a:r>
            <a:endParaRPr lang="fr-FR" sz="3400" dirty="0">
              <a:solidFill>
                <a:srgbClr val="75747D"/>
              </a:solidFill>
              <a:latin typeface="Nouvelle Vague" pitchFamily="2" charset="0"/>
              <a:ea typeface="Nouvelle Vague" pitchFamily="2" charset="0"/>
            </a:endParaRPr>
          </a:p>
        </p:txBody>
      </p:sp>
      <p:sp>
        <p:nvSpPr>
          <p:cNvPr id="15" name="Forme libre : forme 14">
            <a:extLst>
              <a:ext uri="{FF2B5EF4-FFF2-40B4-BE49-F238E27FC236}">
                <a16:creationId xmlns:a16="http://schemas.microsoft.com/office/drawing/2014/main" id="{914B0CFC-D011-C3F5-55B1-7A7E9A6D0854}"/>
              </a:ext>
            </a:extLst>
          </p:cNvPr>
          <p:cNvSpPr/>
          <p:nvPr/>
        </p:nvSpPr>
        <p:spPr>
          <a:xfrm flipH="1">
            <a:off x="11363052" y="1398452"/>
            <a:ext cx="45719" cy="3968419"/>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28575" cap="flat">
            <a:solidFill>
              <a:srgbClr val="74747D"/>
            </a:solidFill>
            <a:prstDash val="solid"/>
            <a:miter/>
          </a:ln>
        </p:spPr>
        <p:txBody>
          <a:bodyPr rtlCol="0" anchor="ctr"/>
          <a:lstStyle/>
          <a:p>
            <a:endParaRPr lang="fr-FR"/>
          </a:p>
        </p:txBody>
      </p:sp>
      <p:sp>
        <p:nvSpPr>
          <p:cNvPr id="16" name="ZoneTexte 15">
            <a:extLst>
              <a:ext uri="{FF2B5EF4-FFF2-40B4-BE49-F238E27FC236}">
                <a16:creationId xmlns:a16="http://schemas.microsoft.com/office/drawing/2014/main" id="{965EBDCB-2A12-706A-6E06-AE78C2968689}"/>
              </a:ext>
            </a:extLst>
          </p:cNvPr>
          <p:cNvSpPr txBox="1"/>
          <p:nvPr/>
        </p:nvSpPr>
        <p:spPr>
          <a:xfrm>
            <a:off x="730472" y="6370400"/>
            <a:ext cx="1333276" cy="276999"/>
          </a:xfrm>
          <a:prstGeom prst="rect">
            <a:avLst/>
          </a:prstGeom>
          <a:noFill/>
        </p:spPr>
        <p:txBody>
          <a:bodyPr wrap="square" rtlCol="0">
            <a:spAutoFit/>
          </a:bodyPr>
          <a:lstStyle/>
          <a:p>
            <a:pPr algn="l"/>
            <a:r>
              <a:rPr lang="fr-FR" sz="1200" spc="0" baseline="0" dirty="0">
                <a:ln/>
                <a:solidFill>
                  <a:srgbClr val="74747D"/>
                </a:solidFill>
                <a:latin typeface="Gill Sans MT"/>
                <a:sym typeface="Gill Sans MT"/>
                <a:rtl val="0"/>
              </a:rPr>
              <a:t>2. STAND BY ME</a:t>
            </a:r>
          </a:p>
        </p:txBody>
      </p:sp>
      <p:pic>
        <p:nvPicPr>
          <p:cNvPr id="17" name="Image 16">
            <a:extLst>
              <a:ext uri="{FF2B5EF4-FFF2-40B4-BE49-F238E27FC236}">
                <a16:creationId xmlns:a16="http://schemas.microsoft.com/office/drawing/2014/main" id="{AEDEB2B2-2C1B-80D4-28F8-DF2951488468}"/>
              </a:ext>
            </a:extLst>
          </p:cNvPr>
          <p:cNvPicPr>
            <a:picLocks noChangeAspect="1"/>
          </p:cNvPicPr>
          <p:nvPr/>
        </p:nvPicPr>
        <p:blipFill>
          <a:blip r:embed="rId3"/>
          <a:stretch>
            <a:fillRect/>
          </a:stretch>
        </p:blipFill>
        <p:spPr>
          <a:xfrm>
            <a:off x="10176396" y="6359012"/>
            <a:ext cx="848163" cy="235459"/>
          </a:xfrm>
          <a:custGeom>
            <a:avLst/>
            <a:gdLst>
              <a:gd name="connsiteX0" fmla="*/ -946 w 948689"/>
              <a:gd name="connsiteY0" fmla="*/ 185 h 263366"/>
              <a:gd name="connsiteX1" fmla="*/ 947744 w 948689"/>
              <a:gd name="connsiteY1" fmla="*/ 185 h 263366"/>
              <a:gd name="connsiteX2" fmla="*/ 947744 w 948689"/>
              <a:gd name="connsiteY2" fmla="*/ 263551 h 263366"/>
              <a:gd name="connsiteX3" fmla="*/ -946 w 948689"/>
              <a:gd name="connsiteY3" fmla="*/ 263551 h 263366"/>
            </a:gdLst>
            <a:ahLst/>
            <a:cxnLst>
              <a:cxn ang="0">
                <a:pos x="connsiteX0" y="connsiteY0"/>
              </a:cxn>
              <a:cxn ang="0">
                <a:pos x="connsiteX1" y="connsiteY1"/>
              </a:cxn>
              <a:cxn ang="0">
                <a:pos x="connsiteX2" y="connsiteY2"/>
              </a:cxn>
              <a:cxn ang="0">
                <a:pos x="connsiteX3" y="connsiteY3"/>
              </a:cxn>
            </a:cxnLst>
            <a:rect l="l" t="t" r="r" b="b"/>
            <a:pathLst>
              <a:path w="948689" h="263366">
                <a:moveTo>
                  <a:pt x="-946" y="185"/>
                </a:moveTo>
                <a:lnTo>
                  <a:pt x="947744" y="185"/>
                </a:lnTo>
                <a:lnTo>
                  <a:pt x="947744" y="263551"/>
                </a:lnTo>
                <a:lnTo>
                  <a:pt x="-946" y="263551"/>
                </a:lnTo>
                <a:close/>
              </a:path>
            </a:pathLst>
          </a:custGeom>
        </p:spPr>
      </p:pic>
      <p:sp>
        <p:nvSpPr>
          <p:cNvPr id="18" name="Forme libre : forme 17">
            <a:extLst>
              <a:ext uri="{FF2B5EF4-FFF2-40B4-BE49-F238E27FC236}">
                <a16:creationId xmlns:a16="http://schemas.microsoft.com/office/drawing/2014/main" id="{37D22DDD-4189-36E0-18E1-79A2DFCA7AC1}"/>
              </a:ext>
            </a:extLst>
          </p:cNvPr>
          <p:cNvSpPr/>
          <p:nvPr/>
        </p:nvSpPr>
        <p:spPr>
          <a:xfrm rot="5400000">
            <a:off x="5932610" y="2650899"/>
            <a:ext cx="109910" cy="7997058"/>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pic>
        <p:nvPicPr>
          <p:cNvPr id="3" name="Image 2" descr="Une image contenant plein air, montagne, ciel, bâtiment&#10;&#10;Description générée automatiquement">
            <a:extLst>
              <a:ext uri="{FF2B5EF4-FFF2-40B4-BE49-F238E27FC236}">
                <a16:creationId xmlns:a16="http://schemas.microsoft.com/office/drawing/2014/main" id="{762B4C21-B522-46F8-D155-934C7B4865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96727" y="717809"/>
            <a:ext cx="5595549" cy="3730366"/>
          </a:xfrm>
          <a:prstGeom prst="rect">
            <a:avLst/>
          </a:prstGeom>
        </p:spPr>
      </p:pic>
      <p:sp>
        <p:nvSpPr>
          <p:cNvPr id="4" name="ZoneTexte 3">
            <a:extLst>
              <a:ext uri="{FF2B5EF4-FFF2-40B4-BE49-F238E27FC236}">
                <a16:creationId xmlns:a16="http://schemas.microsoft.com/office/drawing/2014/main" id="{D6B32204-0066-D015-0717-FE67EEA7D0B2}"/>
              </a:ext>
            </a:extLst>
          </p:cNvPr>
          <p:cNvSpPr txBox="1"/>
          <p:nvPr/>
        </p:nvSpPr>
        <p:spPr>
          <a:xfrm>
            <a:off x="175688" y="1614859"/>
            <a:ext cx="4870383" cy="923330"/>
          </a:xfrm>
          <a:prstGeom prst="rect">
            <a:avLst/>
          </a:prstGeom>
          <a:noFill/>
        </p:spPr>
        <p:txBody>
          <a:bodyPr wrap="square" rtlCol="0">
            <a:spAutoFit/>
          </a:bodyPr>
          <a:lstStyle/>
          <a:p>
            <a:pPr algn="r"/>
            <a:r>
              <a:rPr lang="fr-FR" dirty="0">
                <a:solidFill>
                  <a:srgbClr val="D3711C"/>
                </a:solidFill>
                <a:latin typeface="Gill Sans MT" panose="020B0502020104020203" pitchFamily="34" charset="0"/>
              </a:rPr>
              <a:t>Pour voir nos dernières réalisations cliquez ici :</a:t>
            </a:r>
          </a:p>
          <a:p>
            <a:pPr algn="r"/>
            <a:r>
              <a:rPr lang="fr-FR" dirty="0">
                <a:solidFill>
                  <a:srgbClr val="D3711C"/>
                </a:solidFill>
                <a:latin typeface="Gill Sans MT" panose="020B0502020104020203" pitchFamily="34" charset="0"/>
                <a:hlinkClick r:id="rId5">
                  <a:extLst>
                    <a:ext uri="{A12FA001-AC4F-418D-AE19-62706E023703}">
                      <ahyp:hlinkClr xmlns:ahyp="http://schemas.microsoft.com/office/drawing/2018/hyperlinkcolor" val="tx"/>
                    </a:ext>
                  </a:extLst>
                </a:hlinkClick>
              </a:rPr>
              <a:t>http://standbyme.fr/realisations/</a:t>
            </a:r>
            <a:endParaRPr lang="fr-FR" dirty="0">
              <a:solidFill>
                <a:srgbClr val="D3711C"/>
              </a:solidFill>
              <a:latin typeface="Gill Sans MT" panose="020B0502020104020203" pitchFamily="34" charset="0"/>
            </a:endParaRPr>
          </a:p>
          <a:p>
            <a:pPr algn="r"/>
            <a:endParaRPr lang="fr-FR" dirty="0">
              <a:solidFill>
                <a:srgbClr val="D3711C"/>
              </a:solidFill>
              <a:latin typeface="Gill Sans MT" panose="020B0502020104020203" pitchFamily="34" charset="0"/>
            </a:endParaRPr>
          </a:p>
        </p:txBody>
      </p:sp>
    </p:spTree>
    <p:extLst>
      <p:ext uri="{BB962C8B-B14F-4D97-AF65-F5344CB8AC3E}">
        <p14:creationId xmlns:p14="http://schemas.microsoft.com/office/powerpoint/2010/main" val="8784235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779D2659-8B6E-08EA-1F28-4FEC2F60991A}"/>
              </a:ext>
            </a:extLst>
          </p:cNvPr>
          <p:cNvSpPr txBox="1"/>
          <p:nvPr/>
        </p:nvSpPr>
        <p:spPr>
          <a:xfrm>
            <a:off x="5764080" y="2920000"/>
            <a:ext cx="2235200" cy="646331"/>
          </a:xfrm>
          <a:prstGeom prst="rect">
            <a:avLst/>
          </a:prstGeom>
          <a:noFill/>
        </p:spPr>
        <p:txBody>
          <a:bodyPr wrap="square" rtlCol="0">
            <a:spAutoFit/>
          </a:bodyPr>
          <a:lstStyle/>
          <a:p>
            <a:pPr algn="ctr"/>
            <a:r>
              <a:rPr lang="fr-FR" sz="1200" dirty="0">
                <a:solidFill>
                  <a:srgbClr val="75747D"/>
                </a:solidFill>
                <a:latin typeface="Gill Sans MT" panose="020B0502020104020203" pitchFamily="34" charset="0"/>
                <a:ea typeface="NanumMyeongjo" panose="02020603020101020101" pitchFamily="18" charset="-127"/>
              </a:rPr>
              <a:t>Jean-Baptiste </a:t>
            </a:r>
          </a:p>
          <a:p>
            <a:pPr algn="ctr"/>
            <a:r>
              <a:rPr lang="fr-FR" sz="1200" dirty="0">
                <a:solidFill>
                  <a:srgbClr val="75747D"/>
                </a:solidFill>
                <a:latin typeface="Gill Sans MT" panose="020B0502020104020203" pitchFamily="34" charset="0"/>
                <a:ea typeface="NanumMyeongjo" panose="02020603020101020101" pitchFamily="18" charset="-127"/>
              </a:rPr>
              <a:t>BALARESQUE </a:t>
            </a:r>
            <a:endParaRPr lang="fr-FR" sz="1200" dirty="0">
              <a:solidFill>
                <a:srgbClr val="75747D"/>
              </a:solidFill>
              <a:latin typeface="Gill Sans MT" panose="020B0502020104020203" pitchFamily="34" charset="0"/>
            </a:endParaRPr>
          </a:p>
          <a:p>
            <a:pPr algn="ctr"/>
            <a:r>
              <a:rPr lang="fr-FR" sz="1200" b="1" dirty="0">
                <a:solidFill>
                  <a:srgbClr val="75747D"/>
                </a:solidFill>
                <a:latin typeface="Gill Sans MT" panose="020B0502020104020203" pitchFamily="34" charset="0"/>
                <a:ea typeface="NanumMyeongjo" panose="02020603020101020101" pitchFamily="18" charset="-127"/>
              </a:rPr>
              <a:t>Directeur Général</a:t>
            </a:r>
            <a:endParaRPr lang="fr-FR" sz="1200" b="1" dirty="0">
              <a:solidFill>
                <a:srgbClr val="75747D"/>
              </a:solidFill>
              <a:latin typeface="NanumMyeongjo" panose="02020603020101020101" pitchFamily="18" charset="-127"/>
              <a:ea typeface="NanumMyeongjo" panose="02020603020101020101" pitchFamily="18" charset="-127"/>
            </a:endParaRPr>
          </a:p>
        </p:txBody>
      </p:sp>
      <p:sp>
        <p:nvSpPr>
          <p:cNvPr id="7" name="ZoneTexte 6">
            <a:extLst>
              <a:ext uri="{FF2B5EF4-FFF2-40B4-BE49-F238E27FC236}">
                <a16:creationId xmlns:a16="http://schemas.microsoft.com/office/drawing/2014/main" id="{92764639-9BBA-52E3-B3A1-F78DA6473204}"/>
              </a:ext>
            </a:extLst>
          </p:cNvPr>
          <p:cNvSpPr txBox="1"/>
          <p:nvPr/>
        </p:nvSpPr>
        <p:spPr>
          <a:xfrm>
            <a:off x="776934" y="3897556"/>
            <a:ext cx="2743200" cy="646331"/>
          </a:xfrm>
          <a:prstGeom prst="rect">
            <a:avLst/>
          </a:prstGeom>
          <a:noFill/>
        </p:spPr>
        <p:txBody>
          <a:bodyPr wrap="square" rtlCol="0">
            <a:spAutoFit/>
          </a:bodyPr>
          <a:lstStyle/>
          <a:p>
            <a:pPr algn="ctr"/>
            <a:r>
              <a:rPr lang="fr-FR" sz="1200" dirty="0">
                <a:solidFill>
                  <a:srgbClr val="75747D"/>
                </a:solidFill>
                <a:latin typeface="Gill Sans MT" panose="020B0502020104020203" pitchFamily="34" charset="0"/>
                <a:ea typeface="NanumMyeongjo" panose="02020603020101020101" pitchFamily="18" charset="-127"/>
              </a:rPr>
              <a:t>Perrine </a:t>
            </a:r>
          </a:p>
          <a:p>
            <a:pPr algn="ctr"/>
            <a:r>
              <a:rPr lang="fr-FR" sz="1200" dirty="0">
                <a:solidFill>
                  <a:srgbClr val="75747D"/>
                </a:solidFill>
                <a:latin typeface="Gill Sans MT" panose="020B0502020104020203" pitchFamily="34" charset="0"/>
                <a:ea typeface="NanumMyeongjo" panose="02020603020101020101" pitchFamily="18" charset="-127"/>
              </a:rPr>
              <a:t>LACROIX</a:t>
            </a:r>
            <a:endParaRPr lang="fr-FR" sz="1200" dirty="0">
              <a:solidFill>
                <a:srgbClr val="75747D"/>
              </a:solidFill>
              <a:latin typeface="Gill Sans MT" panose="020B0502020104020203" pitchFamily="34" charset="0"/>
            </a:endParaRPr>
          </a:p>
          <a:p>
            <a:pPr algn="ctr"/>
            <a:r>
              <a:rPr lang="fr-FR" sz="1200" b="1" dirty="0">
                <a:solidFill>
                  <a:srgbClr val="75747D"/>
                </a:solidFill>
                <a:latin typeface="Gill Sans MT" panose="020B0502020104020203" pitchFamily="34" charset="0"/>
                <a:ea typeface="NanumMyeongjo" panose="02020603020101020101" pitchFamily="18" charset="-127"/>
              </a:rPr>
              <a:t>Responsable Administrative</a:t>
            </a:r>
            <a:endParaRPr lang="fr-FR" sz="1200" b="1" dirty="0">
              <a:solidFill>
                <a:srgbClr val="75747D"/>
              </a:solidFill>
              <a:latin typeface="NanumMyeongjo" panose="02020603020101020101" pitchFamily="18" charset="-127"/>
              <a:ea typeface="NanumMyeongjo" panose="02020603020101020101" pitchFamily="18" charset="-127"/>
            </a:endParaRPr>
          </a:p>
        </p:txBody>
      </p:sp>
      <p:sp>
        <p:nvSpPr>
          <p:cNvPr id="8" name="ZoneTexte 7">
            <a:extLst>
              <a:ext uri="{FF2B5EF4-FFF2-40B4-BE49-F238E27FC236}">
                <a16:creationId xmlns:a16="http://schemas.microsoft.com/office/drawing/2014/main" id="{0C9F8400-0676-AAFB-1543-CA02F6AEF338}"/>
              </a:ext>
            </a:extLst>
          </p:cNvPr>
          <p:cNvSpPr txBox="1"/>
          <p:nvPr/>
        </p:nvSpPr>
        <p:spPr>
          <a:xfrm>
            <a:off x="8789359" y="4319534"/>
            <a:ext cx="2235200" cy="646331"/>
          </a:xfrm>
          <a:prstGeom prst="rect">
            <a:avLst/>
          </a:prstGeom>
          <a:noFill/>
        </p:spPr>
        <p:txBody>
          <a:bodyPr wrap="square" rtlCol="0">
            <a:spAutoFit/>
          </a:bodyPr>
          <a:lstStyle/>
          <a:p>
            <a:pPr algn="ctr"/>
            <a:r>
              <a:rPr lang="fr-FR" sz="1200" dirty="0">
                <a:solidFill>
                  <a:srgbClr val="75747D"/>
                </a:solidFill>
                <a:latin typeface="Gill Sans MT" panose="020B0502020104020203" pitchFamily="34" charset="0"/>
                <a:ea typeface="NanumMyeongjo" panose="02020603020101020101" pitchFamily="18" charset="-127"/>
              </a:rPr>
              <a:t>Candice</a:t>
            </a:r>
          </a:p>
          <a:p>
            <a:pPr algn="ctr"/>
            <a:r>
              <a:rPr lang="fr-FR" sz="1200" dirty="0">
                <a:solidFill>
                  <a:srgbClr val="75747D"/>
                </a:solidFill>
                <a:latin typeface="Gill Sans MT" panose="020B0502020104020203" pitchFamily="34" charset="0"/>
                <a:ea typeface="NanumMyeongjo" panose="02020603020101020101" pitchFamily="18" charset="-127"/>
              </a:rPr>
              <a:t>CADIEU</a:t>
            </a:r>
            <a:endParaRPr lang="fr-FR" sz="1200" dirty="0">
              <a:solidFill>
                <a:srgbClr val="75747D"/>
              </a:solidFill>
              <a:latin typeface="Gill Sans MT" panose="020B0502020104020203" pitchFamily="34" charset="0"/>
            </a:endParaRPr>
          </a:p>
          <a:p>
            <a:pPr algn="ctr"/>
            <a:r>
              <a:rPr lang="fr-FR" sz="1200" b="1" dirty="0">
                <a:solidFill>
                  <a:srgbClr val="75747D"/>
                </a:solidFill>
                <a:latin typeface="Gill Sans MT" panose="020B0502020104020203" pitchFamily="34" charset="0"/>
                <a:ea typeface="NanumMyeongjo" panose="02020603020101020101" pitchFamily="18" charset="-127"/>
              </a:rPr>
              <a:t>Cheffe de projet</a:t>
            </a:r>
            <a:endParaRPr lang="fr-FR" sz="1200" b="1" dirty="0">
              <a:solidFill>
                <a:srgbClr val="75747D"/>
              </a:solidFill>
              <a:latin typeface="NanumMyeongjo" panose="02020603020101020101" pitchFamily="18" charset="-127"/>
              <a:ea typeface="NanumMyeongjo" panose="02020603020101020101" pitchFamily="18" charset="-127"/>
            </a:endParaRPr>
          </a:p>
        </p:txBody>
      </p:sp>
      <p:sp>
        <p:nvSpPr>
          <p:cNvPr id="9" name="ZoneTexte 8">
            <a:extLst>
              <a:ext uri="{FF2B5EF4-FFF2-40B4-BE49-F238E27FC236}">
                <a16:creationId xmlns:a16="http://schemas.microsoft.com/office/drawing/2014/main" id="{D5C41C4D-BBB6-548C-DF73-43ABADCAC3C2}"/>
              </a:ext>
            </a:extLst>
          </p:cNvPr>
          <p:cNvSpPr txBox="1"/>
          <p:nvPr/>
        </p:nvSpPr>
        <p:spPr>
          <a:xfrm>
            <a:off x="3344419" y="5270569"/>
            <a:ext cx="2235200" cy="646331"/>
          </a:xfrm>
          <a:prstGeom prst="rect">
            <a:avLst/>
          </a:prstGeom>
          <a:noFill/>
        </p:spPr>
        <p:txBody>
          <a:bodyPr wrap="square" rtlCol="0">
            <a:spAutoFit/>
          </a:bodyPr>
          <a:lstStyle/>
          <a:p>
            <a:pPr algn="ctr"/>
            <a:r>
              <a:rPr lang="fr-FR" sz="1200" dirty="0">
                <a:solidFill>
                  <a:srgbClr val="75747D"/>
                </a:solidFill>
                <a:latin typeface="Gill Sans MT" panose="020B0502020104020203" pitchFamily="34" charset="0"/>
                <a:ea typeface="NanumMyeongjo" panose="02020603020101020101" pitchFamily="18" charset="-127"/>
              </a:rPr>
              <a:t>Vladimir </a:t>
            </a:r>
          </a:p>
          <a:p>
            <a:pPr algn="ctr"/>
            <a:r>
              <a:rPr lang="fr-FR" sz="1200" dirty="0">
                <a:solidFill>
                  <a:srgbClr val="75747D"/>
                </a:solidFill>
                <a:latin typeface="Gill Sans MT" panose="020B0502020104020203" pitchFamily="34" charset="0"/>
                <a:ea typeface="NanumMyeongjo" panose="02020603020101020101" pitchFamily="18" charset="-127"/>
              </a:rPr>
              <a:t>GOMEL</a:t>
            </a:r>
            <a:endParaRPr lang="fr-FR" sz="1200" dirty="0">
              <a:solidFill>
                <a:srgbClr val="75747D"/>
              </a:solidFill>
              <a:latin typeface="Gill Sans MT" panose="020B0502020104020203" pitchFamily="34" charset="0"/>
            </a:endParaRPr>
          </a:p>
          <a:p>
            <a:pPr algn="ctr"/>
            <a:r>
              <a:rPr lang="fr-FR" sz="1200" b="1" dirty="0">
                <a:solidFill>
                  <a:srgbClr val="75747D"/>
                </a:solidFill>
                <a:latin typeface="Gill Sans MT" panose="020B0502020104020203" pitchFamily="34" charset="0"/>
                <a:ea typeface="NanumMyeongjo" panose="02020603020101020101" pitchFamily="18" charset="-127"/>
              </a:rPr>
              <a:t>Directeur Commercial</a:t>
            </a:r>
            <a:endParaRPr lang="fr-FR" sz="1200" b="1" dirty="0">
              <a:solidFill>
                <a:srgbClr val="75747D"/>
              </a:solidFill>
              <a:latin typeface="NanumMyeongjo" panose="02020603020101020101" pitchFamily="18" charset="-127"/>
              <a:ea typeface="NanumMyeongjo" panose="02020603020101020101" pitchFamily="18" charset="-127"/>
            </a:endParaRPr>
          </a:p>
        </p:txBody>
      </p:sp>
      <p:sp>
        <p:nvSpPr>
          <p:cNvPr id="4" name="Forme libre : forme 3">
            <a:extLst>
              <a:ext uri="{FF2B5EF4-FFF2-40B4-BE49-F238E27FC236}">
                <a16:creationId xmlns:a16="http://schemas.microsoft.com/office/drawing/2014/main" id="{7B6FF40A-5462-1F98-57E5-BA7B6B6A8847}"/>
              </a:ext>
            </a:extLst>
          </p:cNvPr>
          <p:cNvSpPr/>
          <p:nvPr/>
        </p:nvSpPr>
        <p:spPr>
          <a:xfrm>
            <a:off x="206672" y="52869"/>
            <a:ext cx="1047600" cy="1047600"/>
          </a:xfrm>
          <a:custGeom>
            <a:avLst/>
            <a:gdLst>
              <a:gd name="connsiteX0" fmla="*/ 2100453 w 2100453"/>
              <a:gd name="connsiteY0" fmla="*/ 1050227 h 2100453"/>
              <a:gd name="connsiteX1" fmla="*/ 1050226 w 2100453"/>
              <a:gd name="connsiteY1" fmla="*/ 2100453 h 2100453"/>
              <a:gd name="connsiteX2" fmla="*/ 0 w 2100453"/>
              <a:gd name="connsiteY2" fmla="*/ 1050227 h 2100453"/>
              <a:gd name="connsiteX3" fmla="*/ 1050226 w 2100453"/>
              <a:gd name="connsiteY3" fmla="*/ 0 h 2100453"/>
              <a:gd name="connsiteX4" fmla="*/ 2100453 w 2100453"/>
              <a:gd name="connsiteY4" fmla="*/ 1050227 h 210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453" h="2100453">
                <a:moveTo>
                  <a:pt x="2100453" y="1050227"/>
                </a:moveTo>
                <a:cubicBezTo>
                  <a:pt x="2100453" y="1630251"/>
                  <a:pt x="1630250" y="2100453"/>
                  <a:pt x="1050226" y="2100453"/>
                </a:cubicBezTo>
                <a:cubicBezTo>
                  <a:pt x="470202" y="2100453"/>
                  <a:pt x="0" y="1630251"/>
                  <a:pt x="0" y="1050227"/>
                </a:cubicBezTo>
                <a:cubicBezTo>
                  <a:pt x="0" y="470203"/>
                  <a:pt x="470202" y="0"/>
                  <a:pt x="1050226" y="0"/>
                </a:cubicBezTo>
                <a:cubicBezTo>
                  <a:pt x="1630250" y="0"/>
                  <a:pt x="2100453" y="470203"/>
                  <a:pt x="2100453" y="1050227"/>
                </a:cubicBezTo>
                <a:close/>
              </a:path>
            </a:pathLst>
          </a:custGeom>
          <a:solidFill>
            <a:srgbClr val="D27019"/>
          </a:solidFill>
          <a:ln w="0"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5DB3FD3-BDD0-4343-BF10-1D9A9C825660}"/>
              </a:ext>
            </a:extLst>
          </p:cNvPr>
          <p:cNvSpPr/>
          <p:nvPr/>
        </p:nvSpPr>
        <p:spPr>
          <a:xfrm>
            <a:off x="-163047" y="-284007"/>
            <a:ext cx="1047601" cy="1047601"/>
          </a:xfrm>
          <a:custGeom>
            <a:avLst/>
            <a:gdLst>
              <a:gd name="connsiteX0" fmla="*/ 2971229 w 2971228"/>
              <a:gd name="connsiteY0" fmla="*/ 1485614 h 2971228"/>
              <a:gd name="connsiteX1" fmla="*/ 1485614 w 2971228"/>
              <a:gd name="connsiteY1" fmla="*/ 2971228 h 2971228"/>
              <a:gd name="connsiteX2" fmla="*/ 0 w 2971228"/>
              <a:gd name="connsiteY2" fmla="*/ 1485614 h 2971228"/>
              <a:gd name="connsiteX3" fmla="*/ 1485614 w 2971228"/>
              <a:gd name="connsiteY3" fmla="*/ 0 h 2971228"/>
              <a:gd name="connsiteX4" fmla="*/ 2971229 w 2971228"/>
              <a:gd name="connsiteY4" fmla="*/ 1485614 h 2971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1228" h="2971228">
                <a:moveTo>
                  <a:pt x="2971229" y="1485614"/>
                </a:moveTo>
                <a:cubicBezTo>
                  <a:pt x="2971229" y="2306096"/>
                  <a:pt x="2306097" y="2971228"/>
                  <a:pt x="1485614" y="2971228"/>
                </a:cubicBezTo>
                <a:cubicBezTo>
                  <a:pt x="665132" y="2971228"/>
                  <a:pt x="0" y="2306096"/>
                  <a:pt x="0" y="1485614"/>
                </a:cubicBezTo>
                <a:cubicBezTo>
                  <a:pt x="0" y="665132"/>
                  <a:pt x="665132" y="0"/>
                  <a:pt x="1485614" y="0"/>
                </a:cubicBezTo>
                <a:cubicBezTo>
                  <a:pt x="2306097" y="0"/>
                  <a:pt x="2971229" y="665132"/>
                  <a:pt x="2971229" y="1485614"/>
                </a:cubicBezTo>
                <a:close/>
              </a:path>
            </a:pathLst>
          </a:custGeom>
          <a:solidFill>
            <a:srgbClr val="FFFFFF">
              <a:alpha val="18000"/>
            </a:srgbClr>
          </a:solidFill>
          <a:ln w="0" cap="flat">
            <a:noFill/>
            <a:prstDash val="solid"/>
            <a:miter/>
          </a:ln>
        </p:spPr>
        <p:txBody>
          <a:bodyPr rtlCol="0" anchor="ctr"/>
          <a:lstStyle/>
          <a:p>
            <a:endParaRPr lang="fr-FR" dirty="0"/>
          </a:p>
        </p:txBody>
      </p:sp>
      <p:pic>
        <p:nvPicPr>
          <p:cNvPr id="1028" name="Picture 4" descr="Photo de profil de Vladimir Gomel">
            <a:extLst>
              <a:ext uri="{FF2B5EF4-FFF2-40B4-BE49-F238E27FC236}">
                <a16:creationId xmlns:a16="http://schemas.microsoft.com/office/drawing/2014/main" id="{6C66A763-FC98-13E0-81C9-4B511789B6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8344" y="3396489"/>
            <a:ext cx="1728611" cy="172861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profil">
            <a:extLst>
              <a:ext uri="{FF2B5EF4-FFF2-40B4-BE49-F238E27FC236}">
                <a16:creationId xmlns:a16="http://schemas.microsoft.com/office/drawing/2014/main" id="{C72CA53A-C6A6-9260-ADE3-9C3AF4888D4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885230" y="2473948"/>
            <a:ext cx="1733550" cy="173355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Aucun texte alternatif pour cette image">
            <a:extLst>
              <a:ext uri="{FF2B5EF4-FFF2-40B4-BE49-F238E27FC236}">
                <a16:creationId xmlns:a16="http://schemas.microsoft.com/office/drawing/2014/main" id="{966F9216-EF8D-D757-BA60-322A87A6854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15812"/>
          <a:stretch/>
        </p:blipFill>
        <p:spPr bwMode="auto">
          <a:xfrm>
            <a:off x="1362486" y="2054480"/>
            <a:ext cx="1644936" cy="1731040"/>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numéro de diapositive 1">
            <a:extLst>
              <a:ext uri="{FF2B5EF4-FFF2-40B4-BE49-F238E27FC236}">
                <a16:creationId xmlns:a16="http://schemas.microsoft.com/office/drawing/2014/main" id="{C4C75937-B9F6-4EAE-A09C-2696C7126119}"/>
              </a:ext>
            </a:extLst>
          </p:cNvPr>
          <p:cNvSpPr>
            <a:spLocks noGrp="1"/>
          </p:cNvSpPr>
          <p:nvPr>
            <p:ph type="sldNum" sz="quarter" idx="12"/>
          </p:nvPr>
        </p:nvSpPr>
        <p:spPr>
          <a:xfrm>
            <a:off x="9232846" y="6339259"/>
            <a:ext cx="2743200" cy="365125"/>
          </a:xfrm>
        </p:spPr>
        <p:txBody>
          <a:bodyPr/>
          <a:lstStyle/>
          <a:p>
            <a:fld id="{5DB593B0-701C-4C8C-8F1A-FE4EB2E4D8F6}" type="slidenum">
              <a:rPr lang="fr-FR" smtClean="0"/>
              <a:t>13</a:t>
            </a:fld>
            <a:endParaRPr lang="fr-FR"/>
          </a:p>
        </p:txBody>
      </p:sp>
      <p:sp>
        <p:nvSpPr>
          <p:cNvPr id="3" name="ZoneTexte 2">
            <a:extLst>
              <a:ext uri="{FF2B5EF4-FFF2-40B4-BE49-F238E27FC236}">
                <a16:creationId xmlns:a16="http://schemas.microsoft.com/office/drawing/2014/main" id="{8BED2628-00F5-0123-256A-C5193D2A0687}"/>
              </a:ext>
            </a:extLst>
          </p:cNvPr>
          <p:cNvSpPr txBox="1"/>
          <p:nvPr/>
        </p:nvSpPr>
        <p:spPr>
          <a:xfrm>
            <a:off x="-1" y="139189"/>
            <a:ext cx="2887220" cy="1138773"/>
          </a:xfrm>
          <a:prstGeom prst="rect">
            <a:avLst/>
          </a:prstGeom>
          <a:noFill/>
        </p:spPr>
        <p:txBody>
          <a:bodyPr wrap="square" rtlCol="0">
            <a:spAutoFit/>
          </a:bodyPr>
          <a:lstStyle/>
          <a:p>
            <a:r>
              <a:rPr lang="fr-FR" sz="3400" dirty="0">
                <a:solidFill>
                  <a:srgbClr val="75747D"/>
                </a:solidFill>
                <a:latin typeface="Gill Sans MT" panose="020B0502020104020203" pitchFamily="34" charset="0"/>
                <a:ea typeface="Nouvelle Vague" pitchFamily="2" charset="0"/>
              </a:rPr>
              <a:t>La team </a:t>
            </a:r>
          </a:p>
          <a:p>
            <a:r>
              <a:rPr lang="fr-FR" sz="3400" dirty="0">
                <a:solidFill>
                  <a:srgbClr val="75747D"/>
                </a:solidFill>
                <a:latin typeface="Gill Sans MT" panose="020B0502020104020203" pitchFamily="34" charset="0"/>
                <a:ea typeface="Nouvelle Vague" pitchFamily="2" charset="0"/>
              </a:rPr>
              <a:t>Stand By Me</a:t>
            </a:r>
            <a:endParaRPr lang="fr-FR" sz="3400" dirty="0">
              <a:solidFill>
                <a:srgbClr val="75747D"/>
              </a:solidFill>
              <a:latin typeface="Nouvelle Vague" pitchFamily="2" charset="0"/>
              <a:ea typeface="Nouvelle Vague" pitchFamily="2" charset="0"/>
            </a:endParaRPr>
          </a:p>
        </p:txBody>
      </p:sp>
      <p:sp>
        <p:nvSpPr>
          <p:cNvPr id="12" name="ZoneTexte 11">
            <a:extLst>
              <a:ext uri="{FF2B5EF4-FFF2-40B4-BE49-F238E27FC236}">
                <a16:creationId xmlns:a16="http://schemas.microsoft.com/office/drawing/2014/main" id="{090A8ACB-29F1-5147-BD02-A01368D7F89E}"/>
              </a:ext>
            </a:extLst>
          </p:cNvPr>
          <p:cNvSpPr txBox="1"/>
          <p:nvPr/>
        </p:nvSpPr>
        <p:spPr>
          <a:xfrm>
            <a:off x="730472" y="6370400"/>
            <a:ext cx="1333276" cy="276999"/>
          </a:xfrm>
          <a:prstGeom prst="rect">
            <a:avLst/>
          </a:prstGeom>
          <a:noFill/>
        </p:spPr>
        <p:txBody>
          <a:bodyPr wrap="square" rtlCol="0">
            <a:spAutoFit/>
          </a:bodyPr>
          <a:lstStyle/>
          <a:p>
            <a:pPr algn="l"/>
            <a:r>
              <a:rPr lang="fr-FR" sz="1200" spc="0" baseline="0" dirty="0">
                <a:ln/>
                <a:solidFill>
                  <a:srgbClr val="74747D"/>
                </a:solidFill>
                <a:latin typeface="Gill Sans MT"/>
                <a:sym typeface="Gill Sans MT"/>
                <a:rtl val="0"/>
              </a:rPr>
              <a:t>2. STAND BY ME</a:t>
            </a:r>
          </a:p>
        </p:txBody>
      </p:sp>
      <p:pic>
        <p:nvPicPr>
          <p:cNvPr id="13" name="Image 12">
            <a:extLst>
              <a:ext uri="{FF2B5EF4-FFF2-40B4-BE49-F238E27FC236}">
                <a16:creationId xmlns:a16="http://schemas.microsoft.com/office/drawing/2014/main" id="{C7E6E7F2-3FBE-03A9-105F-AE6F6411DA80}"/>
              </a:ext>
            </a:extLst>
          </p:cNvPr>
          <p:cNvPicPr>
            <a:picLocks noChangeAspect="1"/>
          </p:cNvPicPr>
          <p:nvPr/>
        </p:nvPicPr>
        <p:blipFill>
          <a:blip r:embed="rId6"/>
          <a:stretch>
            <a:fillRect/>
          </a:stretch>
        </p:blipFill>
        <p:spPr>
          <a:xfrm>
            <a:off x="10176396" y="6359012"/>
            <a:ext cx="848163" cy="235459"/>
          </a:xfrm>
          <a:custGeom>
            <a:avLst/>
            <a:gdLst>
              <a:gd name="connsiteX0" fmla="*/ -946 w 948689"/>
              <a:gd name="connsiteY0" fmla="*/ 185 h 263366"/>
              <a:gd name="connsiteX1" fmla="*/ 947744 w 948689"/>
              <a:gd name="connsiteY1" fmla="*/ 185 h 263366"/>
              <a:gd name="connsiteX2" fmla="*/ 947744 w 948689"/>
              <a:gd name="connsiteY2" fmla="*/ 263551 h 263366"/>
              <a:gd name="connsiteX3" fmla="*/ -946 w 948689"/>
              <a:gd name="connsiteY3" fmla="*/ 263551 h 263366"/>
            </a:gdLst>
            <a:ahLst/>
            <a:cxnLst>
              <a:cxn ang="0">
                <a:pos x="connsiteX0" y="connsiteY0"/>
              </a:cxn>
              <a:cxn ang="0">
                <a:pos x="connsiteX1" y="connsiteY1"/>
              </a:cxn>
              <a:cxn ang="0">
                <a:pos x="connsiteX2" y="connsiteY2"/>
              </a:cxn>
              <a:cxn ang="0">
                <a:pos x="connsiteX3" y="connsiteY3"/>
              </a:cxn>
            </a:cxnLst>
            <a:rect l="l" t="t" r="r" b="b"/>
            <a:pathLst>
              <a:path w="948689" h="263366">
                <a:moveTo>
                  <a:pt x="-946" y="185"/>
                </a:moveTo>
                <a:lnTo>
                  <a:pt x="947744" y="185"/>
                </a:lnTo>
                <a:lnTo>
                  <a:pt x="947744" y="263551"/>
                </a:lnTo>
                <a:lnTo>
                  <a:pt x="-946" y="263551"/>
                </a:lnTo>
                <a:close/>
              </a:path>
            </a:pathLst>
          </a:custGeom>
        </p:spPr>
      </p:pic>
      <p:sp>
        <p:nvSpPr>
          <p:cNvPr id="14" name="Forme libre : forme 13">
            <a:extLst>
              <a:ext uri="{FF2B5EF4-FFF2-40B4-BE49-F238E27FC236}">
                <a16:creationId xmlns:a16="http://schemas.microsoft.com/office/drawing/2014/main" id="{9FC6B5A5-9892-9DED-2A5E-CE9AD634E282}"/>
              </a:ext>
            </a:extLst>
          </p:cNvPr>
          <p:cNvSpPr/>
          <p:nvPr/>
        </p:nvSpPr>
        <p:spPr>
          <a:xfrm rot="5400000">
            <a:off x="5932610" y="2650899"/>
            <a:ext cx="109910" cy="7997058"/>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pic>
        <p:nvPicPr>
          <p:cNvPr id="17" name="Image 16" descr="Une image contenant Visage humain, personne, sourire, portrait&#10;&#10;Description générée automatiquement">
            <a:extLst>
              <a:ext uri="{FF2B5EF4-FFF2-40B4-BE49-F238E27FC236}">
                <a16:creationId xmlns:a16="http://schemas.microsoft.com/office/drawing/2014/main" id="{E3010E9D-6743-D211-7E8E-6871DD8E2F9F}"/>
              </a:ext>
            </a:extLst>
          </p:cNvPr>
          <p:cNvPicPr>
            <a:picLocks noChangeAspect="1"/>
          </p:cNvPicPr>
          <p:nvPr/>
        </p:nvPicPr>
        <p:blipFill rotWithShape="1">
          <a:blip r:embed="rId7">
            <a:extLst>
              <a:ext uri="{28A0092B-C50C-407E-A947-70E740481C1C}">
                <a14:useLocalDpi xmlns:a14="http://schemas.microsoft.com/office/drawing/2010/main" val="0"/>
              </a:ext>
            </a:extLst>
          </a:blip>
          <a:srcRect t="2179" b="23262"/>
          <a:stretch/>
        </p:blipFill>
        <p:spPr>
          <a:xfrm>
            <a:off x="5956360" y="1094244"/>
            <a:ext cx="1857374" cy="1731041"/>
          </a:xfrm>
          <a:prstGeom prst="rect">
            <a:avLst/>
          </a:prstGeom>
        </p:spPr>
      </p:pic>
    </p:spTree>
    <p:extLst>
      <p:ext uri="{BB962C8B-B14F-4D97-AF65-F5344CB8AC3E}">
        <p14:creationId xmlns:p14="http://schemas.microsoft.com/office/powerpoint/2010/main" val="3830674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67963648-7ED7-47FA-BCEE-8306CB37489F}"/>
              </a:ext>
            </a:extLst>
          </p:cNvPr>
          <p:cNvSpPr/>
          <p:nvPr/>
        </p:nvSpPr>
        <p:spPr>
          <a:xfrm>
            <a:off x="3345560" y="2264685"/>
            <a:ext cx="2344514" cy="1191109"/>
          </a:xfrm>
          <a:prstGeom prst="rect">
            <a:avLst/>
          </a:prstGeom>
        </p:spPr>
        <p:txBody>
          <a:bodyPr wrap="square" lIns="112777" tIns="56395" rIns="112777" bIns="56395">
            <a:spAutoFit/>
          </a:bodyPr>
          <a:lstStyle/>
          <a:p>
            <a:pPr marL="0" indent="0" algn="l" rtl="0" eaLnBrk="1" latinLnBrk="0" hangingPunct="1">
              <a:buNone/>
            </a:pPr>
            <a:r>
              <a:rPr lang="en-US" sz="1400" b="1" dirty="0">
                <a:solidFill>
                  <a:schemeClr val="accent6"/>
                </a:solidFill>
                <a:effectLst/>
                <a:latin typeface="Gill Sans MT" panose="020B0502020104020203" pitchFamily="34" charset="0"/>
              </a:rPr>
              <a:t>ECV</a:t>
            </a:r>
            <a:endParaRPr lang="en-US" sz="1400" dirty="0">
              <a:solidFill>
                <a:schemeClr val="accent6"/>
              </a:solidFill>
              <a:effectLst/>
              <a:latin typeface="Gill Sans MT" panose="020B0502020104020203" pitchFamily="34" charset="0"/>
            </a:endParaRPr>
          </a:p>
          <a:p>
            <a:pPr marL="0" indent="0" algn="l" rtl="0" eaLnBrk="1" latinLnBrk="0" hangingPunct="1">
              <a:buNone/>
            </a:pPr>
            <a:r>
              <a:rPr lang="en-US" sz="1400" dirty="0">
                <a:solidFill>
                  <a:srgbClr val="000000"/>
                </a:solidFill>
                <a:effectLst/>
                <a:latin typeface="Gill Sans MT" panose="020B0502020104020203" pitchFamily="34" charset="0"/>
              </a:rPr>
              <a:t>Stand by me, as a member of UNIMEV, has committed to sustainable growth alongside 7 ministries.</a:t>
            </a:r>
            <a:endParaRPr lang="fr-FR" sz="1400" dirty="0">
              <a:latin typeface="Gowun"/>
              <a:ea typeface="DIN Light" charset="0"/>
              <a:cs typeface="DIN Light" charset="0"/>
            </a:endParaRPr>
          </a:p>
        </p:txBody>
      </p:sp>
      <p:pic>
        <p:nvPicPr>
          <p:cNvPr id="3" name="Image 2">
            <a:extLst>
              <a:ext uri="{FF2B5EF4-FFF2-40B4-BE49-F238E27FC236}">
                <a16:creationId xmlns:a16="http://schemas.microsoft.com/office/drawing/2014/main" id="{233BF699-F8B4-4EAC-B493-269C5F1ADF04}"/>
              </a:ext>
            </a:extLst>
          </p:cNvPr>
          <p:cNvPicPr>
            <a:picLocks noChangeAspect="1"/>
          </p:cNvPicPr>
          <p:nvPr/>
        </p:nvPicPr>
        <p:blipFill rotWithShape="1">
          <a:blip r:embed="rId2">
            <a:extLst>
              <a:ext uri="{28A0092B-C50C-407E-A947-70E740481C1C}">
                <a14:useLocalDpi xmlns:a14="http://schemas.microsoft.com/office/drawing/2010/main" val="0"/>
              </a:ext>
            </a:extLst>
          </a:blip>
          <a:srcRect l="21232" r="23261"/>
          <a:stretch/>
        </p:blipFill>
        <p:spPr>
          <a:xfrm>
            <a:off x="1272385" y="2070000"/>
            <a:ext cx="1774820" cy="1795922"/>
          </a:xfrm>
          <a:prstGeom prst="rect">
            <a:avLst/>
          </a:prstGeom>
        </p:spPr>
      </p:pic>
      <p:sp>
        <p:nvSpPr>
          <p:cNvPr id="22" name="Rectangle 21">
            <a:extLst>
              <a:ext uri="{FF2B5EF4-FFF2-40B4-BE49-F238E27FC236}">
                <a16:creationId xmlns:a16="http://schemas.microsoft.com/office/drawing/2014/main" id="{917D71AD-6699-47A6-8F6E-0F031744317A}"/>
              </a:ext>
            </a:extLst>
          </p:cNvPr>
          <p:cNvSpPr/>
          <p:nvPr/>
        </p:nvSpPr>
        <p:spPr>
          <a:xfrm>
            <a:off x="3345560" y="4445335"/>
            <a:ext cx="2237254" cy="1406553"/>
          </a:xfrm>
          <a:prstGeom prst="rect">
            <a:avLst/>
          </a:prstGeom>
        </p:spPr>
        <p:txBody>
          <a:bodyPr wrap="square" lIns="112777" tIns="56395" rIns="112777" bIns="56395">
            <a:spAutoFit/>
          </a:bodyPr>
          <a:lstStyle/>
          <a:p>
            <a:pPr marL="0" indent="0" algn="l" rtl="0" eaLnBrk="1" latinLnBrk="0" hangingPunct="1">
              <a:buNone/>
            </a:pPr>
            <a:r>
              <a:rPr lang="fr-FR" sz="1400" b="1" dirty="0">
                <a:solidFill>
                  <a:schemeClr val="accent6"/>
                </a:solidFill>
                <a:effectLst/>
                <a:latin typeface="Gill Sans MT" panose="020B0502020104020203" pitchFamily="34" charset="0"/>
              </a:rPr>
              <a:t>ISO 202121</a:t>
            </a:r>
            <a:endParaRPr lang="fr-FR" sz="1400" dirty="0">
              <a:solidFill>
                <a:schemeClr val="accent6"/>
              </a:solidFill>
              <a:effectLst/>
              <a:latin typeface="Gill Sans MT" panose="020B0502020104020203" pitchFamily="34" charset="0"/>
            </a:endParaRPr>
          </a:p>
          <a:p>
            <a:pPr marL="0" indent="0" algn="l" rtl="0" eaLnBrk="1" latinLnBrk="0" hangingPunct="1">
              <a:buNone/>
            </a:pPr>
            <a:r>
              <a:rPr lang="en-US" sz="1400" dirty="0">
                <a:solidFill>
                  <a:srgbClr val="000000"/>
                </a:solidFill>
                <a:effectLst/>
                <a:latin typeface="Gill Sans MT" panose="020B0502020104020203" pitchFamily="34" charset="0"/>
              </a:rPr>
              <a:t>Stand by me actively participates in the ISO 20121 standardization initiative, aiming to achieve certification by 2025</a:t>
            </a:r>
            <a:endParaRPr lang="en-US" sz="1400" noProof="0" dirty="0">
              <a:latin typeface="DIN Light" charset="0"/>
              <a:ea typeface="DIN Light" charset="0"/>
              <a:cs typeface="DIN Light" charset="0"/>
            </a:endParaRPr>
          </a:p>
        </p:txBody>
      </p:sp>
      <p:pic>
        <p:nvPicPr>
          <p:cNvPr id="5" name="Image 4">
            <a:extLst>
              <a:ext uri="{FF2B5EF4-FFF2-40B4-BE49-F238E27FC236}">
                <a16:creationId xmlns:a16="http://schemas.microsoft.com/office/drawing/2014/main" id="{5B2E0EFC-53CA-44AD-B468-1532FBBB42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4520" y="4445335"/>
            <a:ext cx="2136844" cy="1217504"/>
          </a:xfrm>
          <a:prstGeom prst="rect">
            <a:avLst/>
          </a:prstGeom>
        </p:spPr>
      </p:pic>
      <p:pic>
        <p:nvPicPr>
          <p:cNvPr id="2050" name="Image 4">
            <a:extLst>
              <a:ext uri="{FF2B5EF4-FFF2-40B4-BE49-F238E27FC236}">
                <a16:creationId xmlns:a16="http://schemas.microsoft.com/office/drawing/2014/main" id="{F10950F5-E887-43F3-4B13-872C25D544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37527" y="4628350"/>
            <a:ext cx="141922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0755A27F-F4C3-3896-4070-CEB71EB5A58F}"/>
              </a:ext>
            </a:extLst>
          </p:cNvPr>
          <p:cNvSpPr/>
          <p:nvPr/>
        </p:nvSpPr>
        <p:spPr>
          <a:xfrm>
            <a:off x="8307271" y="4431598"/>
            <a:ext cx="2427505" cy="1191109"/>
          </a:xfrm>
          <a:prstGeom prst="rect">
            <a:avLst/>
          </a:prstGeom>
        </p:spPr>
        <p:txBody>
          <a:bodyPr wrap="square" lIns="112777" tIns="56395" rIns="112777" bIns="56395">
            <a:spAutoFit/>
          </a:bodyPr>
          <a:lstStyle/>
          <a:p>
            <a:pPr marL="0" indent="0" algn="l" rtl="0" eaLnBrk="1" latinLnBrk="0" hangingPunct="1">
              <a:buNone/>
            </a:pPr>
            <a:r>
              <a:rPr lang="en-US" sz="1400" b="1" dirty="0">
                <a:solidFill>
                  <a:schemeClr val="accent6"/>
                </a:solidFill>
                <a:effectLst/>
                <a:latin typeface="Gill Sans MT" panose="020B0502020104020203" pitchFamily="34" charset="0"/>
              </a:rPr>
              <a:t>LEADS / UNIMEV</a:t>
            </a:r>
            <a:endParaRPr lang="en-US" sz="1400" dirty="0">
              <a:solidFill>
                <a:schemeClr val="accent6"/>
              </a:solidFill>
              <a:effectLst/>
              <a:latin typeface="Gill Sans MT" panose="020B0502020104020203" pitchFamily="34" charset="0"/>
            </a:endParaRPr>
          </a:p>
          <a:p>
            <a:pPr marL="0" indent="0" algn="l" rtl="0" eaLnBrk="1" latinLnBrk="0" hangingPunct="1">
              <a:buNone/>
            </a:pPr>
            <a:r>
              <a:rPr lang="en-US" sz="1400" dirty="0">
                <a:solidFill>
                  <a:srgbClr val="000000"/>
                </a:solidFill>
                <a:effectLst/>
                <a:latin typeface="Gill Sans MT" panose="020B0502020104020203" pitchFamily="34" charset="0"/>
              </a:rPr>
              <a:t>Stand by me, through its leader, is an active member of the LEADS bureau and part of UNIMEV.</a:t>
            </a:r>
            <a:endParaRPr lang="fr-FR" sz="1400" dirty="0">
              <a:latin typeface="DIN Light" charset="0"/>
              <a:ea typeface="DIN Light" charset="0"/>
              <a:cs typeface="DIN Light" charset="0"/>
            </a:endParaRPr>
          </a:p>
        </p:txBody>
      </p:sp>
      <p:pic>
        <p:nvPicPr>
          <p:cNvPr id="2052" name="Picture 4" descr="Histoires d'Entrepreneur.e.s : la communauté Bpifrance Excellence se relève  et se révèle face à la pandémie">
            <a:extLst>
              <a:ext uri="{FF2B5EF4-FFF2-40B4-BE49-F238E27FC236}">
                <a16:creationId xmlns:a16="http://schemas.microsoft.com/office/drawing/2014/main" id="{D3A06B55-5366-BB78-FB16-5E9F23981D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61653" y="2106119"/>
            <a:ext cx="1322172" cy="170560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4351107B-64B7-A889-9F2E-F7478F0D9F8A}"/>
              </a:ext>
            </a:extLst>
          </p:cNvPr>
          <p:cNvSpPr/>
          <p:nvPr/>
        </p:nvSpPr>
        <p:spPr>
          <a:xfrm>
            <a:off x="8245691" y="2454268"/>
            <a:ext cx="2970586" cy="760222"/>
          </a:xfrm>
          <a:prstGeom prst="rect">
            <a:avLst/>
          </a:prstGeom>
        </p:spPr>
        <p:txBody>
          <a:bodyPr wrap="square" lIns="112777" tIns="56395" rIns="112777" bIns="56395">
            <a:spAutoFit/>
          </a:bodyPr>
          <a:lstStyle/>
          <a:p>
            <a:r>
              <a:rPr lang="fr-FR" sz="1400" b="1" dirty="0">
                <a:solidFill>
                  <a:schemeClr val="accent6"/>
                </a:solidFill>
                <a:latin typeface="Gill Sans MT" panose="020B0502020104020203" pitchFamily="34" charset="0"/>
              </a:rPr>
              <a:t>EXCELLENCE BPI</a:t>
            </a:r>
          </a:p>
          <a:p>
            <a:pPr marL="0" indent="0" algn="l" rtl="0" eaLnBrk="1" latinLnBrk="0" hangingPunct="1">
              <a:buNone/>
            </a:pPr>
            <a:r>
              <a:rPr lang="fr-FR" sz="1400" dirty="0">
                <a:solidFill>
                  <a:srgbClr val="000000"/>
                </a:solidFill>
                <a:effectLst/>
                <a:latin typeface="Gill Sans MT" panose="020B0502020104020203" pitchFamily="34" charset="0"/>
              </a:rPr>
              <a:t>En 2023, Stand by me a rejoint les Excellence de BPI FRANCE.</a:t>
            </a:r>
            <a:endParaRPr lang="fr-FR" sz="1400" dirty="0">
              <a:latin typeface="DIN Light" charset="0"/>
              <a:ea typeface="DIN Light" charset="0"/>
              <a:cs typeface="DIN Light" charset="0"/>
            </a:endParaRPr>
          </a:p>
        </p:txBody>
      </p:sp>
      <p:sp>
        <p:nvSpPr>
          <p:cNvPr id="9" name="Forme libre : forme 8">
            <a:extLst>
              <a:ext uri="{FF2B5EF4-FFF2-40B4-BE49-F238E27FC236}">
                <a16:creationId xmlns:a16="http://schemas.microsoft.com/office/drawing/2014/main" id="{04CAFEFC-CED2-E0B0-3441-F8371016917D}"/>
              </a:ext>
            </a:extLst>
          </p:cNvPr>
          <p:cNvSpPr/>
          <p:nvPr/>
        </p:nvSpPr>
        <p:spPr>
          <a:xfrm>
            <a:off x="1357883" y="55804"/>
            <a:ext cx="705865" cy="705865"/>
          </a:xfrm>
          <a:custGeom>
            <a:avLst/>
            <a:gdLst>
              <a:gd name="connsiteX0" fmla="*/ 2100453 w 2100453"/>
              <a:gd name="connsiteY0" fmla="*/ 1050227 h 2100453"/>
              <a:gd name="connsiteX1" fmla="*/ 1050226 w 2100453"/>
              <a:gd name="connsiteY1" fmla="*/ 2100453 h 2100453"/>
              <a:gd name="connsiteX2" fmla="*/ 0 w 2100453"/>
              <a:gd name="connsiteY2" fmla="*/ 1050227 h 2100453"/>
              <a:gd name="connsiteX3" fmla="*/ 1050226 w 2100453"/>
              <a:gd name="connsiteY3" fmla="*/ 0 h 2100453"/>
              <a:gd name="connsiteX4" fmla="*/ 2100453 w 2100453"/>
              <a:gd name="connsiteY4" fmla="*/ 1050227 h 210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453" h="2100453">
                <a:moveTo>
                  <a:pt x="2100453" y="1050227"/>
                </a:moveTo>
                <a:cubicBezTo>
                  <a:pt x="2100453" y="1630251"/>
                  <a:pt x="1630250" y="2100453"/>
                  <a:pt x="1050226" y="2100453"/>
                </a:cubicBezTo>
                <a:cubicBezTo>
                  <a:pt x="470202" y="2100453"/>
                  <a:pt x="0" y="1630251"/>
                  <a:pt x="0" y="1050227"/>
                </a:cubicBezTo>
                <a:cubicBezTo>
                  <a:pt x="0" y="470203"/>
                  <a:pt x="470202" y="0"/>
                  <a:pt x="1050226" y="0"/>
                </a:cubicBezTo>
                <a:cubicBezTo>
                  <a:pt x="1630250" y="0"/>
                  <a:pt x="2100453" y="470203"/>
                  <a:pt x="2100453" y="1050227"/>
                </a:cubicBezTo>
                <a:close/>
              </a:path>
            </a:pathLst>
          </a:custGeom>
          <a:solidFill>
            <a:srgbClr val="D27019"/>
          </a:solidFill>
          <a:ln w="0" cap="flat">
            <a:noFill/>
            <a:prstDash val="solid"/>
            <a:miter/>
          </a:ln>
        </p:spPr>
        <p:txBody>
          <a:bodyPr rtlCol="0" anchor="ctr"/>
          <a:lstStyle/>
          <a:p>
            <a:endParaRPr lang="fr-FR"/>
          </a:p>
        </p:txBody>
      </p:sp>
      <p:sp>
        <p:nvSpPr>
          <p:cNvPr id="10" name="Forme libre : forme 9">
            <a:extLst>
              <a:ext uri="{FF2B5EF4-FFF2-40B4-BE49-F238E27FC236}">
                <a16:creationId xmlns:a16="http://schemas.microsoft.com/office/drawing/2014/main" id="{3567518C-1E8E-649D-0CDB-D3AAF617328D}"/>
              </a:ext>
            </a:extLst>
          </p:cNvPr>
          <p:cNvSpPr/>
          <p:nvPr/>
        </p:nvSpPr>
        <p:spPr>
          <a:xfrm>
            <a:off x="1635994" y="55804"/>
            <a:ext cx="1047601" cy="1047601"/>
          </a:xfrm>
          <a:custGeom>
            <a:avLst/>
            <a:gdLst>
              <a:gd name="connsiteX0" fmla="*/ 2971229 w 2971228"/>
              <a:gd name="connsiteY0" fmla="*/ 1485614 h 2971228"/>
              <a:gd name="connsiteX1" fmla="*/ 1485614 w 2971228"/>
              <a:gd name="connsiteY1" fmla="*/ 2971228 h 2971228"/>
              <a:gd name="connsiteX2" fmla="*/ 0 w 2971228"/>
              <a:gd name="connsiteY2" fmla="*/ 1485614 h 2971228"/>
              <a:gd name="connsiteX3" fmla="*/ 1485614 w 2971228"/>
              <a:gd name="connsiteY3" fmla="*/ 0 h 2971228"/>
              <a:gd name="connsiteX4" fmla="*/ 2971229 w 2971228"/>
              <a:gd name="connsiteY4" fmla="*/ 1485614 h 2971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1228" h="2971228">
                <a:moveTo>
                  <a:pt x="2971229" y="1485614"/>
                </a:moveTo>
                <a:cubicBezTo>
                  <a:pt x="2971229" y="2306096"/>
                  <a:pt x="2306097" y="2971228"/>
                  <a:pt x="1485614" y="2971228"/>
                </a:cubicBezTo>
                <a:cubicBezTo>
                  <a:pt x="665132" y="2971228"/>
                  <a:pt x="0" y="2306096"/>
                  <a:pt x="0" y="1485614"/>
                </a:cubicBezTo>
                <a:cubicBezTo>
                  <a:pt x="0" y="665132"/>
                  <a:pt x="665132" y="0"/>
                  <a:pt x="1485614" y="0"/>
                </a:cubicBezTo>
                <a:cubicBezTo>
                  <a:pt x="2306097" y="0"/>
                  <a:pt x="2971229" y="665132"/>
                  <a:pt x="2971229" y="1485614"/>
                </a:cubicBezTo>
                <a:close/>
              </a:path>
            </a:pathLst>
          </a:custGeom>
          <a:solidFill>
            <a:srgbClr val="FFFFFF">
              <a:alpha val="18000"/>
            </a:srgbClr>
          </a:solidFill>
          <a:ln w="0" cap="flat">
            <a:noFill/>
            <a:prstDash val="solid"/>
            <a:miter/>
          </a:ln>
        </p:spPr>
        <p:txBody>
          <a:bodyPr rtlCol="0" anchor="ctr"/>
          <a:lstStyle/>
          <a:p>
            <a:endParaRPr lang="fr-FR" dirty="0"/>
          </a:p>
        </p:txBody>
      </p:sp>
      <p:sp>
        <p:nvSpPr>
          <p:cNvPr id="12" name="Forme libre : forme 11">
            <a:extLst>
              <a:ext uri="{FF2B5EF4-FFF2-40B4-BE49-F238E27FC236}">
                <a16:creationId xmlns:a16="http://schemas.microsoft.com/office/drawing/2014/main" id="{E433E260-57C9-FE12-82D2-FC4522DA8164}"/>
              </a:ext>
            </a:extLst>
          </p:cNvPr>
          <p:cNvSpPr/>
          <p:nvPr/>
        </p:nvSpPr>
        <p:spPr>
          <a:xfrm>
            <a:off x="11578144" y="1254112"/>
            <a:ext cx="58799" cy="4842218"/>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
        <p:nvSpPr>
          <p:cNvPr id="6" name="Espace réservé du numéro de diapositive 5">
            <a:extLst>
              <a:ext uri="{FF2B5EF4-FFF2-40B4-BE49-F238E27FC236}">
                <a16:creationId xmlns:a16="http://schemas.microsoft.com/office/drawing/2014/main" id="{67549214-36A7-5FC7-B767-272CA34989FD}"/>
              </a:ext>
            </a:extLst>
          </p:cNvPr>
          <p:cNvSpPr>
            <a:spLocks noGrp="1"/>
          </p:cNvSpPr>
          <p:nvPr>
            <p:ph type="sldNum" sz="quarter" idx="12"/>
          </p:nvPr>
        </p:nvSpPr>
        <p:spPr>
          <a:xfrm>
            <a:off x="9247546" y="6326336"/>
            <a:ext cx="2743200" cy="365125"/>
          </a:xfrm>
        </p:spPr>
        <p:txBody>
          <a:bodyPr/>
          <a:lstStyle/>
          <a:p>
            <a:fld id="{5DB593B0-701C-4C8C-8F1A-FE4EB2E4D8F6}" type="slidenum">
              <a:rPr lang="fr-FR" smtClean="0"/>
              <a:t>14</a:t>
            </a:fld>
            <a:endParaRPr lang="fr-FR"/>
          </a:p>
        </p:txBody>
      </p:sp>
      <p:sp>
        <p:nvSpPr>
          <p:cNvPr id="7" name="ZoneTexte 6">
            <a:extLst>
              <a:ext uri="{FF2B5EF4-FFF2-40B4-BE49-F238E27FC236}">
                <a16:creationId xmlns:a16="http://schemas.microsoft.com/office/drawing/2014/main" id="{5C61EA7B-ABB7-C0DD-30BF-C8E8EBF2FEBD}"/>
              </a:ext>
            </a:extLst>
          </p:cNvPr>
          <p:cNvSpPr txBox="1"/>
          <p:nvPr/>
        </p:nvSpPr>
        <p:spPr>
          <a:xfrm>
            <a:off x="-1" y="139189"/>
            <a:ext cx="5242561" cy="615553"/>
          </a:xfrm>
          <a:prstGeom prst="rect">
            <a:avLst/>
          </a:prstGeom>
          <a:noFill/>
        </p:spPr>
        <p:txBody>
          <a:bodyPr wrap="square" rtlCol="0">
            <a:spAutoFit/>
          </a:bodyPr>
          <a:lstStyle/>
          <a:p>
            <a:pPr algn="ctr"/>
            <a:r>
              <a:rPr lang="fr-FR" sz="3400" dirty="0" err="1">
                <a:solidFill>
                  <a:srgbClr val="75747D"/>
                </a:solidFill>
                <a:latin typeface="Gill Sans MT" panose="020B0502020104020203" pitchFamily="34" charset="0"/>
                <a:ea typeface="Nouvelle Vague" pitchFamily="2" charset="0"/>
              </a:rPr>
              <a:t>Commitment</a:t>
            </a:r>
            <a:r>
              <a:rPr lang="fr-FR" sz="3400" dirty="0">
                <a:solidFill>
                  <a:srgbClr val="75747D"/>
                </a:solidFill>
                <a:latin typeface="Gill Sans MT" panose="020B0502020104020203" pitchFamily="34" charset="0"/>
                <a:ea typeface="Nouvelle Vague" pitchFamily="2" charset="0"/>
              </a:rPr>
              <a:t> &amp; Network</a:t>
            </a:r>
            <a:endParaRPr lang="fr-FR" sz="3400" dirty="0">
              <a:solidFill>
                <a:srgbClr val="75747D"/>
              </a:solidFill>
              <a:latin typeface="Nouvelle Vague" pitchFamily="2" charset="0"/>
              <a:ea typeface="Nouvelle Vague" pitchFamily="2" charset="0"/>
            </a:endParaRPr>
          </a:p>
        </p:txBody>
      </p:sp>
      <p:sp>
        <p:nvSpPr>
          <p:cNvPr id="8" name="ZoneTexte 7">
            <a:extLst>
              <a:ext uri="{FF2B5EF4-FFF2-40B4-BE49-F238E27FC236}">
                <a16:creationId xmlns:a16="http://schemas.microsoft.com/office/drawing/2014/main" id="{38138A2F-1834-E116-29B3-8EDCA3B6D825}"/>
              </a:ext>
            </a:extLst>
          </p:cNvPr>
          <p:cNvSpPr txBox="1"/>
          <p:nvPr/>
        </p:nvSpPr>
        <p:spPr>
          <a:xfrm>
            <a:off x="730472" y="6370400"/>
            <a:ext cx="1333276" cy="276999"/>
          </a:xfrm>
          <a:prstGeom prst="rect">
            <a:avLst/>
          </a:prstGeom>
          <a:noFill/>
        </p:spPr>
        <p:txBody>
          <a:bodyPr wrap="square" rtlCol="0">
            <a:spAutoFit/>
          </a:bodyPr>
          <a:lstStyle/>
          <a:p>
            <a:pPr algn="l"/>
            <a:r>
              <a:rPr lang="fr-FR" sz="1200" spc="0" baseline="0" dirty="0">
                <a:ln/>
                <a:solidFill>
                  <a:srgbClr val="74747D"/>
                </a:solidFill>
                <a:latin typeface="Gill Sans MT"/>
                <a:sym typeface="Gill Sans MT"/>
                <a:rtl val="0"/>
              </a:rPr>
              <a:t>2. STAND BY ME</a:t>
            </a:r>
          </a:p>
        </p:txBody>
      </p:sp>
      <p:pic>
        <p:nvPicPr>
          <p:cNvPr id="13" name="Image 12">
            <a:extLst>
              <a:ext uri="{FF2B5EF4-FFF2-40B4-BE49-F238E27FC236}">
                <a16:creationId xmlns:a16="http://schemas.microsoft.com/office/drawing/2014/main" id="{87BF3C94-A7AB-4354-D468-74B0F362D392}"/>
              </a:ext>
            </a:extLst>
          </p:cNvPr>
          <p:cNvPicPr>
            <a:picLocks noChangeAspect="1"/>
          </p:cNvPicPr>
          <p:nvPr/>
        </p:nvPicPr>
        <p:blipFill>
          <a:blip r:embed="rId6"/>
          <a:stretch>
            <a:fillRect/>
          </a:stretch>
        </p:blipFill>
        <p:spPr>
          <a:xfrm>
            <a:off x="10176396" y="6359012"/>
            <a:ext cx="848163" cy="235459"/>
          </a:xfrm>
          <a:custGeom>
            <a:avLst/>
            <a:gdLst>
              <a:gd name="connsiteX0" fmla="*/ -946 w 948689"/>
              <a:gd name="connsiteY0" fmla="*/ 185 h 263366"/>
              <a:gd name="connsiteX1" fmla="*/ 947744 w 948689"/>
              <a:gd name="connsiteY1" fmla="*/ 185 h 263366"/>
              <a:gd name="connsiteX2" fmla="*/ 947744 w 948689"/>
              <a:gd name="connsiteY2" fmla="*/ 263551 h 263366"/>
              <a:gd name="connsiteX3" fmla="*/ -946 w 948689"/>
              <a:gd name="connsiteY3" fmla="*/ 263551 h 263366"/>
            </a:gdLst>
            <a:ahLst/>
            <a:cxnLst>
              <a:cxn ang="0">
                <a:pos x="connsiteX0" y="connsiteY0"/>
              </a:cxn>
              <a:cxn ang="0">
                <a:pos x="connsiteX1" y="connsiteY1"/>
              </a:cxn>
              <a:cxn ang="0">
                <a:pos x="connsiteX2" y="connsiteY2"/>
              </a:cxn>
              <a:cxn ang="0">
                <a:pos x="connsiteX3" y="connsiteY3"/>
              </a:cxn>
            </a:cxnLst>
            <a:rect l="l" t="t" r="r" b="b"/>
            <a:pathLst>
              <a:path w="948689" h="263366">
                <a:moveTo>
                  <a:pt x="-946" y="185"/>
                </a:moveTo>
                <a:lnTo>
                  <a:pt x="947744" y="185"/>
                </a:lnTo>
                <a:lnTo>
                  <a:pt x="947744" y="263551"/>
                </a:lnTo>
                <a:lnTo>
                  <a:pt x="-946" y="263551"/>
                </a:lnTo>
                <a:close/>
              </a:path>
            </a:pathLst>
          </a:custGeom>
        </p:spPr>
      </p:pic>
      <p:sp>
        <p:nvSpPr>
          <p:cNvPr id="14" name="Forme libre : forme 13">
            <a:extLst>
              <a:ext uri="{FF2B5EF4-FFF2-40B4-BE49-F238E27FC236}">
                <a16:creationId xmlns:a16="http://schemas.microsoft.com/office/drawing/2014/main" id="{7813EECA-6974-3C79-A37C-7ADEF2E1BB77}"/>
              </a:ext>
            </a:extLst>
          </p:cNvPr>
          <p:cNvSpPr/>
          <p:nvPr/>
        </p:nvSpPr>
        <p:spPr>
          <a:xfrm rot="5400000">
            <a:off x="5932610" y="2650899"/>
            <a:ext cx="109910" cy="7997058"/>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pic>
        <p:nvPicPr>
          <p:cNvPr id="11" name="Picture 2" descr="UNIMEV_logo_RVB_noir_exe | Unimev">
            <a:extLst>
              <a:ext uri="{FF2B5EF4-FFF2-40B4-BE49-F238E27FC236}">
                <a16:creationId xmlns:a16="http://schemas.microsoft.com/office/drawing/2014/main" id="{6C7F8531-D41D-55B7-B9D7-E88149231F8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26182" y="5009350"/>
            <a:ext cx="1762526" cy="7968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9199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351107B-64B7-A889-9F2E-F7478F0D9F8A}"/>
              </a:ext>
            </a:extLst>
          </p:cNvPr>
          <p:cNvSpPr/>
          <p:nvPr/>
        </p:nvSpPr>
        <p:spPr>
          <a:xfrm>
            <a:off x="1924385" y="2741173"/>
            <a:ext cx="3006672" cy="1621997"/>
          </a:xfrm>
          <a:prstGeom prst="rect">
            <a:avLst/>
          </a:prstGeom>
        </p:spPr>
        <p:txBody>
          <a:bodyPr wrap="square" lIns="112777" tIns="56395" rIns="112777" bIns="56395">
            <a:spAutoFit/>
          </a:bodyPr>
          <a:lstStyle/>
          <a:p>
            <a:pPr>
              <a:spcBef>
                <a:spcPct val="0"/>
              </a:spcBef>
              <a:defRPr/>
            </a:pPr>
            <a:r>
              <a:rPr lang="fr-FR" sz="1400" b="1" spc="300" dirty="0">
                <a:solidFill>
                  <a:schemeClr val="accent6">
                    <a:lumMod val="75000"/>
                  </a:schemeClr>
                </a:solidFill>
                <a:latin typeface="Gill Sans MT" panose="020B0502020104020203" pitchFamily="34" charset="0"/>
                <a:ea typeface="DIN Light" charset="0"/>
                <a:cs typeface="DIN Light" charset="0"/>
              </a:rPr>
              <a:t>BILAN CARBONE </a:t>
            </a:r>
          </a:p>
          <a:p>
            <a:pPr>
              <a:defRPr/>
            </a:pPr>
            <a:r>
              <a:rPr lang="fr-FR" sz="1400" dirty="0">
                <a:latin typeface="Gill Sans MT" panose="020B0502020104020203" pitchFamily="34" charset="0"/>
                <a:ea typeface="DIN Light" charset="0"/>
                <a:cs typeface="DIN Light" charset="0"/>
              </a:rPr>
              <a:t>En 2024, Stand By Me est accompagné par la </a:t>
            </a:r>
            <a:r>
              <a:rPr lang="fr-FR" sz="1400" dirty="0" err="1">
                <a:latin typeface="Gill Sans MT" panose="020B0502020104020203" pitchFamily="34" charset="0"/>
                <a:ea typeface="DIN Light" charset="0"/>
                <a:cs typeface="DIN Light" charset="0"/>
              </a:rPr>
              <a:t>EveryOneEco</a:t>
            </a:r>
            <a:r>
              <a:rPr lang="fr-FR" sz="1400" dirty="0">
                <a:latin typeface="Gill Sans MT" panose="020B0502020104020203" pitchFamily="34" charset="0"/>
                <a:ea typeface="DIN Light" charset="0"/>
                <a:cs typeface="DIN Light" charset="0"/>
              </a:rPr>
              <a:t> pour réaliser son premier bilan carbone. </a:t>
            </a:r>
          </a:p>
          <a:p>
            <a:pPr>
              <a:defRPr/>
            </a:pPr>
            <a:r>
              <a:rPr lang="fr-FR" sz="1400" dirty="0">
                <a:latin typeface="Gill Sans MT" panose="020B0502020104020203" pitchFamily="34" charset="0"/>
                <a:ea typeface="DIN Light" charset="0"/>
                <a:cs typeface="DIN Light" charset="0"/>
              </a:rPr>
              <a:t>Ce bilan sera ensuite complété par un plan de réduction des émissions de CO2 sur une période de 24 mois.</a:t>
            </a:r>
            <a:endParaRPr lang="fr-FR" sz="1400" dirty="0">
              <a:latin typeface="DIN Light" charset="0"/>
              <a:ea typeface="DIN Light" charset="0"/>
              <a:cs typeface="DIN Light" charset="0"/>
            </a:endParaRPr>
          </a:p>
        </p:txBody>
      </p:sp>
      <p:sp>
        <p:nvSpPr>
          <p:cNvPr id="9" name="Rectangle 8">
            <a:extLst>
              <a:ext uri="{FF2B5EF4-FFF2-40B4-BE49-F238E27FC236}">
                <a16:creationId xmlns:a16="http://schemas.microsoft.com/office/drawing/2014/main" id="{E3690FC9-57E1-3BEB-2AE7-ED6C5E714043}"/>
              </a:ext>
            </a:extLst>
          </p:cNvPr>
          <p:cNvSpPr/>
          <p:nvPr/>
        </p:nvSpPr>
        <p:spPr>
          <a:xfrm>
            <a:off x="6490187" y="1956137"/>
            <a:ext cx="4186404" cy="1406553"/>
          </a:xfrm>
          <a:prstGeom prst="rect">
            <a:avLst/>
          </a:prstGeom>
        </p:spPr>
        <p:txBody>
          <a:bodyPr wrap="square" lIns="112777" tIns="56395" rIns="112777" bIns="56395">
            <a:spAutoFit/>
          </a:bodyPr>
          <a:lstStyle/>
          <a:p>
            <a:pPr>
              <a:spcBef>
                <a:spcPct val="0"/>
              </a:spcBef>
              <a:defRPr/>
            </a:pPr>
            <a:r>
              <a:rPr lang="fr-FR" sz="1400" b="1" spc="300" dirty="0">
                <a:solidFill>
                  <a:schemeClr val="accent6">
                    <a:lumMod val="75000"/>
                  </a:schemeClr>
                </a:solidFill>
                <a:latin typeface="Gill Sans MT" panose="020B0502020104020203" pitchFamily="34" charset="0"/>
                <a:ea typeface="DIN Light" charset="0"/>
                <a:cs typeface="DIN Light" charset="0"/>
              </a:rPr>
              <a:t>ECO DROP / DESTRUCTION/ RECYCLAGE</a:t>
            </a:r>
          </a:p>
          <a:p>
            <a:pPr>
              <a:defRPr/>
            </a:pPr>
            <a:r>
              <a:rPr lang="fr-FR" sz="1400" dirty="0">
                <a:latin typeface="Gill Sans MT" panose="020B0502020104020203" pitchFamily="34" charset="0"/>
                <a:ea typeface="DIN Light" charset="0"/>
                <a:cs typeface="DIN Light" charset="0"/>
              </a:rPr>
              <a:t>Un partenaire spécialisé dans la logistique des déchets vers le centre de tri le plus proche et doté de la meilleure certification de recyclage.</a:t>
            </a:r>
          </a:p>
          <a:p>
            <a:pPr>
              <a:defRPr/>
            </a:pPr>
            <a:r>
              <a:rPr lang="fr-FR" sz="1400" dirty="0">
                <a:latin typeface="DIN Light" charset="0"/>
                <a:ea typeface="DIN Light" charset="0"/>
                <a:cs typeface="DIN Light" charset="0"/>
                <a:hlinkClick r:id="rId2"/>
              </a:rPr>
              <a:t>https://www.ecodrop.net/qui-sommes-nous/</a:t>
            </a:r>
            <a:endParaRPr lang="en-US" sz="1400" dirty="0">
              <a:latin typeface="Gill Sans MT" panose="020B0502020104020203" pitchFamily="34" charset="0"/>
              <a:ea typeface="DIN Light" charset="0"/>
              <a:cs typeface="DIN Light" charset="0"/>
            </a:endParaRPr>
          </a:p>
        </p:txBody>
      </p:sp>
      <p:sp>
        <p:nvSpPr>
          <p:cNvPr id="10" name="Rectangle 9">
            <a:extLst>
              <a:ext uri="{FF2B5EF4-FFF2-40B4-BE49-F238E27FC236}">
                <a16:creationId xmlns:a16="http://schemas.microsoft.com/office/drawing/2014/main" id="{E62281E1-AED1-93AA-0303-C3BD074E66F6}"/>
              </a:ext>
            </a:extLst>
          </p:cNvPr>
          <p:cNvSpPr/>
          <p:nvPr/>
        </p:nvSpPr>
        <p:spPr>
          <a:xfrm>
            <a:off x="6490188" y="4355771"/>
            <a:ext cx="3706436" cy="1406553"/>
          </a:xfrm>
          <a:prstGeom prst="rect">
            <a:avLst/>
          </a:prstGeom>
        </p:spPr>
        <p:txBody>
          <a:bodyPr wrap="square" lIns="112777" tIns="56395" rIns="112777" bIns="56395">
            <a:spAutoFit/>
          </a:bodyPr>
          <a:lstStyle/>
          <a:p>
            <a:pPr>
              <a:spcBef>
                <a:spcPct val="0"/>
              </a:spcBef>
              <a:defRPr/>
            </a:pPr>
            <a:r>
              <a:rPr lang="fr-FR" sz="1400" b="1" spc="300" dirty="0">
                <a:solidFill>
                  <a:schemeClr val="accent6">
                    <a:lumMod val="75000"/>
                  </a:schemeClr>
                </a:solidFill>
                <a:latin typeface="Gill Sans MT" panose="020B0502020104020203" pitchFamily="34" charset="0"/>
                <a:ea typeface="DIN Light" charset="0"/>
                <a:cs typeface="DIN Light" charset="0"/>
              </a:rPr>
              <a:t>MUTO / UPCYCLING </a:t>
            </a:r>
          </a:p>
          <a:p>
            <a:pPr>
              <a:defRPr/>
            </a:pPr>
            <a:r>
              <a:rPr lang="fr-FR" sz="1400" dirty="0" err="1">
                <a:latin typeface="Gill Sans MT" panose="020B0502020104020203" pitchFamily="34" charset="0"/>
                <a:ea typeface="DIN Light" charset="0"/>
                <a:cs typeface="DIN Light" charset="0"/>
              </a:rPr>
              <a:t>Muto</a:t>
            </a:r>
            <a:r>
              <a:rPr lang="fr-FR" sz="1400" dirty="0">
                <a:latin typeface="Gill Sans MT" panose="020B0502020104020203" pitchFamily="34" charset="0"/>
                <a:ea typeface="DIN Light" charset="0"/>
                <a:cs typeface="DIN Light" charset="0"/>
              </a:rPr>
              <a:t> est un service clef en main dédié au réemploi solidaire des aménagements éphémères. </a:t>
            </a:r>
          </a:p>
          <a:p>
            <a:pPr>
              <a:defRPr/>
            </a:pPr>
            <a:r>
              <a:rPr lang="fr-FR" sz="1400" dirty="0">
                <a:latin typeface="DIN Light" charset="0"/>
                <a:ea typeface="DIN Light" charset="0"/>
                <a:cs typeface="DIN Light" charset="0"/>
                <a:hlinkClick r:id="rId3"/>
              </a:rPr>
              <a:t>https://www.muto-event.com/</a:t>
            </a:r>
            <a:endParaRPr lang="fr-FR" sz="1400" dirty="0">
              <a:latin typeface="DIN Light" charset="0"/>
              <a:ea typeface="DIN Light" charset="0"/>
              <a:cs typeface="DIN Light" charset="0"/>
            </a:endParaRPr>
          </a:p>
          <a:p>
            <a:pPr>
              <a:defRPr/>
            </a:pPr>
            <a:endParaRPr lang="fr-FR" sz="1400" dirty="0">
              <a:latin typeface="Gill Sans MT" panose="020B0502020104020203" pitchFamily="34" charset="0"/>
              <a:ea typeface="DIN Light" charset="0"/>
              <a:cs typeface="DIN Light" charset="0"/>
            </a:endParaRPr>
          </a:p>
        </p:txBody>
      </p:sp>
      <p:sp>
        <p:nvSpPr>
          <p:cNvPr id="16" name="Forme libre : forme 15">
            <a:extLst>
              <a:ext uri="{FF2B5EF4-FFF2-40B4-BE49-F238E27FC236}">
                <a16:creationId xmlns:a16="http://schemas.microsoft.com/office/drawing/2014/main" id="{6459D255-7C94-775B-2D60-D9835006253C}"/>
              </a:ext>
            </a:extLst>
          </p:cNvPr>
          <p:cNvSpPr/>
          <p:nvPr/>
        </p:nvSpPr>
        <p:spPr>
          <a:xfrm>
            <a:off x="-1990" y="247537"/>
            <a:ext cx="1047600" cy="1047600"/>
          </a:xfrm>
          <a:custGeom>
            <a:avLst/>
            <a:gdLst>
              <a:gd name="connsiteX0" fmla="*/ 2100453 w 2100453"/>
              <a:gd name="connsiteY0" fmla="*/ 1050227 h 2100453"/>
              <a:gd name="connsiteX1" fmla="*/ 1050226 w 2100453"/>
              <a:gd name="connsiteY1" fmla="*/ 2100453 h 2100453"/>
              <a:gd name="connsiteX2" fmla="*/ 0 w 2100453"/>
              <a:gd name="connsiteY2" fmla="*/ 1050227 h 2100453"/>
              <a:gd name="connsiteX3" fmla="*/ 1050226 w 2100453"/>
              <a:gd name="connsiteY3" fmla="*/ 0 h 2100453"/>
              <a:gd name="connsiteX4" fmla="*/ 2100453 w 2100453"/>
              <a:gd name="connsiteY4" fmla="*/ 1050227 h 210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453" h="2100453">
                <a:moveTo>
                  <a:pt x="2100453" y="1050227"/>
                </a:moveTo>
                <a:cubicBezTo>
                  <a:pt x="2100453" y="1630251"/>
                  <a:pt x="1630250" y="2100453"/>
                  <a:pt x="1050226" y="2100453"/>
                </a:cubicBezTo>
                <a:cubicBezTo>
                  <a:pt x="470202" y="2100453"/>
                  <a:pt x="0" y="1630251"/>
                  <a:pt x="0" y="1050227"/>
                </a:cubicBezTo>
                <a:cubicBezTo>
                  <a:pt x="0" y="470203"/>
                  <a:pt x="470202" y="0"/>
                  <a:pt x="1050226" y="0"/>
                </a:cubicBezTo>
                <a:cubicBezTo>
                  <a:pt x="1630250" y="0"/>
                  <a:pt x="2100453" y="470203"/>
                  <a:pt x="2100453" y="1050227"/>
                </a:cubicBezTo>
                <a:close/>
              </a:path>
            </a:pathLst>
          </a:custGeom>
          <a:solidFill>
            <a:srgbClr val="D27019"/>
          </a:solidFill>
          <a:ln w="0" cap="flat">
            <a:noFill/>
            <a:prstDash val="solid"/>
            <a:miter/>
          </a:ln>
        </p:spPr>
        <p:txBody>
          <a:bodyPr rtlCol="0" anchor="ctr"/>
          <a:lstStyle/>
          <a:p>
            <a:endParaRPr lang="fr-FR"/>
          </a:p>
        </p:txBody>
      </p:sp>
      <p:sp>
        <p:nvSpPr>
          <p:cNvPr id="17" name="Forme libre : forme 16">
            <a:extLst>
              <a:ext uri="{FF2B5EF4-FFF2-40B4-BE49-F238E27FC236}">
                <a16:creationId xmlns:a16="http://schemas.microsoft.com/office/drawing/2014/main" id="{4437E3C6-E7F6-A699-5D63-2E27F9F552F6}"/>
              </a:ext>
            </a:extLst>
          </p:cNvPr>
          <p:cNvSpPr/>
          <p:nvPr/>
        </p:nvSpPr>
        <p:spPr>
          <a:xfrm>
            <a:off x="486265" y="247537"/>
            <a:ext cx="1047601" cy="1047601"/>
          </a:xfrm>
          <a:custGeom>
            <a:avLst/>
            <a:gdLst>
              <a:gd name="connsiteX0" fmla="*/ 2971229 w 2971228"/>
              <a:gd name="connsiteY0" fmla="*/ 1485614 h 2971228"/>
              <a:gd name="connsiteX1" fmla="*/ 1485614 w 2971228"/>
              <a:gd name="connsiteY1" fmla="*/ 2971228 h 2971228"/>
              <a:gd name="connsiteX2" fmla="*/ 0 w 2971228"/>
              <a:gd name="connsiteY2" fmla="*/ 1485614 h 2971228"/>
              <a:gd name="connsiteX3" fmla="*/ 1485614 w 2971228"/>
              <a:gd name="connsiteY3" fmla="*/ 0 h 2971228"/>
              <a:gd name="connsiteX4" fmla="*/ 2971229 w 2971228"/>
              <a:gd name="connsiteY4" fmla="*/ 1485614 h 2971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1228" h="2971228">
                <a:moveTo>
                  <a:pt x="2971229" y="1485614"/>
                </a:moveTo>
                <a:cubicBezTo>
                  <a:pt x="2971229" y="2306096"/>
                  <a:pt x="2306097" y="2971228"/>
                  <a:pt x="1485614" y="2971228"/>
                </a:cubicBezTo>
                <a:cubicBezTo>
                  <a:pt x="665132" y="2971228"/>
                  <a:pt x="0" y="2306096"/>
                  <a:pt x="0" y="1485614"/>
                </a:cubicBezTo>
                <a:cubicBezTo>
                  <a:pt x="0" y="665132"/>
                  <a:pt x="665132" y="0"/>
                  <a:pt x="1485614" y="0"/>
                </a:cubicBezTo>
                <a:cubicBezTo>
                  <a:pt x="2306097" y="0"/>
                  <a:pt x="2971229" y="665132"/>
                  <a:pt x="2971229" y="1485614"/>
                </a:cubicBezTo>
                <a:close/>
              </a:path>
            </a:pathLst>
          </a:custGeom>
          <a:solidFill>
            <a:srgbClr val="FFFFFF">
              <a:alpha val="18000"/>
            </a:srgbClr>
          </a:solidFill>
          <a:ln w="0" cap="flat">
            <a:noFill/>
            <a:prstDash val="solid"/>
            <a:miter/>
          </a:ln>
        </p:spPr>
        <p:txBody>
          <a:bodyPr rtlCol="0" anchor="ctr"/>
          <a:lstStyle/>
          <a:p>
            <a:endParaRPr lang="fr-FR" dirty="0"/>
          </a:p>
        </p:txBody>
      </p:sp>
      <p:sp>
        <p:nvSpPr>
          <p:cNvPr id="19" name="Forme libre : forme 18">
            <a:extLst>
              <a:ext uri="{FF2B5EF4-FFF2-40B4-BE49-F238E27FC236}">
                <a16:creationId xmlns:a16="http://schemas.microsoft.com/office/drawing/2014/main" id="{92D022A5-C2A5-2EE5-C0B7-95EAD38DEBBB}"/>
              </a:ext>
            </a:extLst>
          </p:cNvPr>
          <p:cNvSpPr/>
          <p:nvPr/>
        </p:nvSpPr>
        <p:spPr>
          <a:xfrm>
            <a:off x="11705735" y="1158016"/>
            <a:ext cx="58799" cy="4842218"/>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
        <p:nvSpPr>
          <p:cNvPr id="20" name="ZoneTexte 19">
            <a:extLst>
              <a:ext uri="{FF2B5EF4-FFF2-40B4-BE49-F238E27FC236}">
                <a16:creationId xmlns:a16="http://schemas.microsoft.com/office/drawing/2014/main" id="{269BF732-E6DF-79C5-F11A-D02C8B72A1DE}"/>
              </a:ext>
            </a:extLst>
          </p:cNvPr>
          <p:cNvSpPr txBox="1"/>
          <p:nvPr/>
        </p:nvSpPr>
        <p:spPr>
          <a:xfrm>
            <a:off x="8401889" y="462392"/>
            <a:ext cx="3525519" cy="369332"/>
          </a:xfrm>
          <a:prstGeom prst="rect">
            <a:avLst/>
          </a:prstGeom>
          <a:noFill/>
        </p:spPr>
        <p:txBody>
          <a:bodyPr wrap="square" rtlCol="0">
            <a:spAutoFit/>
          </a:bodyPr>
          <a:lstStyle/>
          <a:p>
            <a:r>
              <a:rPr lang="fr-FR" spc="600" dirty="0">
                <a:solidFill>
                  <a:srgbClr val="75747D"/>
                </a:solidFill>
                <a:latin typeface="Gill Sans MT" panose="020B0502020104020203" pitchFamily="34" charset="0"/>
                <a:ea typeface="DIN Medium" charset="0"/>
                <a:cs typeface="DIN Medium" charset="0"/>
              </a:rPr>
              <a:t>BONNES PRATIQUES</a:t>
            </a:r>
            <a:endParaRPr lang="fr-FR" spc="600" dirty="0">
              <a:solidFill>
                <a:srgbClr val="75747D"/>
              </a:solidFill>
              <a:highlight>
                <a:srgbClr val="D65F3D"/>
              </a:highlight>
              <a:latin typeface="DIN Medium" charset="0"/>
              <a:ea typeface="DIN Medium" charset="0"/>
              <a:cs typeface="DIN Medium" charset="0"/>
            </a:endParaRPr>
          </a:p>
        </p:txBody>
      </p:sp>
      <p:sp>
        <p:nvSpPr>
          <p:cNvPr id="21" name="ZoneTexte 20">
            <a:extLst>
              <a:ext uri="{FF2B5EF4-FFF2-40B4-BE49-F238E27FC236}">
                <a16:creationId xmlns:a16="http://schemas.microsoft.com/office/drawing/2014/main" id="{181734ED-A3D7-F36A-30D8-BCF0BA73F629}"/>
              </a:ext>
            </a:extLst>
          </p:cNvPr>
          <p:cNvSpPr txBox="1"/>
          <p:nvPr/>
        </p:nvSpPr>
        <p:spPr>
          <a:xfrm>
            <a:off x="9184209" y="777387"/>
            <a:ext cx="2743200" cy="369332"/>
          </a:xfrm>
          <a:prstGeom prst="rect">
            <a:avLst/>
          </a:prstGeom>
          <a:noFill/>
        </p:spPr>
        <p:txBody>
          <a:bodyPr wrap="square" rtlCol="0">
            <a:spAutoFit/>
          </a:bodyPr>
          <a:lstStyle/>
          <a:p>
            <a:r>
              <a:rPr lang="fr-FR" spc="600" dirty="0">
                <a:solidFill>
                  <a:srgbClr val="75747D"/>
                </a:solidFill>
                <a:latin typeface="Gill Sans MT" panose="020B0502020104020203" pitchFamily="34" charset="0"/>
                <a:ea typeface="DIN Medium" charset="0"/>
                <a:cs typeface="DIN Medium" charset="0"/>
              </a:rPr>
              <a:t>&amp;ECO GESTION</a:t>
            </a:r>
            <a:endParaRPr lang="fr-FR" spc="600" dirty="0">
              <a:solidFill>
                <a:srgbClr val="75747D"/>
              </a:solidFill>
              <a:highlight>
                <a:srgbClr val="D65F3D"/>
              </a:highlight>
              <a:latin typeface="DIN Medium" charset="0"/>
              <a:ea typeface="DIN Medium" charset="0"/>
              <a:cs typeface="DIN Medium" charset="0"/>
            </a:endParaRPr>
          </a:p>
        </p:txBody>
      </p:sp>
      <p:pic>
        <p:nvPicPr>
          <p:cNvPr id="1026" name="Picture 2" descr="Bilan carbone 2022 de l'Université - Université Lumière Lyon 2">
            <a:extLst>
              <a:ext uri="{FF2B5EF4-FFF2-40B4-BE49-F238E27FC236}">
                <a16:creationId xmlns:a16="http://schemas.microsoft.com/office/drawing/2014/main" id="{94F25244-528E-29A9-D47F-5310B81159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644" y="2741173"/>
            <a:ext cx="1516272" cy="11372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CODROP (@ServiceEcodrop) / X">
            <a:extLst>
              <a:ext uri="{FF2B5EF4-FFF2-40B4-BE49-F238E27FC236}">
                <a16:creationId xmlns:a16="http://schemas.microsoft.com/office/drawing/2014/main" id="{34ACA997-8F5B-19CF-3FEA-42A10CCFB5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1057" y="1848414"/>
            <a:ext cx="1406553" cy="140655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ecycling Upcycling Downcycling Sign Reusable Waste Sustainable Lifestyle  Stock Illustration - Download Image Now - iStock">
            <a:extLst>
              <a:ext uri="{FF2B5EF4-FFF2-40B4-BE49-F238E27FC236}">
                <a16:creationId xmlns:a16="http://schemas.microsoft.com/office/drawing/2014/main" id="{B87FF577-27C5-188E-DC8C-6A1978AE2D5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2526" r="37873"/>
          <a:stretch/>
        </p:blipFill>
        <p:spPr bwMode="auto">
          <a:xfrm>
            <a:off x="5198054" y="4140327"/>
            <a:ext cx="1075158" cy="1406553"/>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numéro de diapositive 1">
            <a:extLst>
              <a:ext uri="{FF2B5EF4-FFF2-40B4-BE49-F238E27FC236}">
                <a16:creationId xmlns:a16="http://schemas.microsoft.com/office/drawing/2014/main" id="{24E8DBF6-4E10-4452-E379-353788FB43F6}"/>
              </a:ext>
            </a:extLst>
          </p:cNvPr>
          <p:cNvSpPr>
            <a:spLocks noGrp="1"/>
          </p:cNvSpPr>
          <p:nvPr>
            <p:ph type="sldNum" sz="quarter" idx="12"/>
          </p:nvPr>
        </p:nvSpPr>
        <p:spPr>
          <a:xfrm>
            <a:off x="9184208" y="6326336"/>
            <a:ext cx="2743200" cy="365125"/>
          </a:xfrm>
        </p:spPr>
        <p:txBody>
          <a:bodyPr/>
          <a:lstStyle/>
          <a:p>
            <a:fld id="{5DB593B0-701C-4C8C-8F1A-FE4EB2E4D8F6}" type="slidenum">
              <a:rPr lang="fr-FR" smtClean="0"/>
              <a:t>15</a:t>
            </a:fld>
            <a:endParaRPr lang="fr-FR"/>
          </a:p>
        </p:txBody>
      </p:sp>
      <p:sp>
        <p:nvSpPr>
          <p:cNvPr id="3" name="ZoneTexte 2">
            <a:extLst>
              <a:ext uri="{FF2B5EF4-FFF2-40B4-BE49-F238E27FC236}">
                <a16:creationId xmlns:a16="http://schemas.microsoft.com/office/drawing/2014/main" id="{EE9DE963-BF2B-F677-1064-47DE9FDD4B34}"/>
              </a:ext>
            </a:extLst>
          </p:cNvPr>
          <p:cNvSpPr txBox="1"/>
          <p:nvPr/>
        </p:nvSpPr>
        <p:spPr>
          <a:xfrm>
            <a:off x="-1" y="139189"/>
            <a:ext cx="2715769" cy="615553"/>
          </a:xfrm>
          <a:prstGeom prst="rect">
            <a:avLst/>
          </a:prstGeom>
          <a:noFill/>
        </p:spPr>
        <p:txBody>
          <a:bodyPr wrap="square" rtlCol="0">
            <a:spAutoFit/>
          </a:bodyPr>
          <a:lstStyle/>
          <a:p>
            <a:pPr algn="ctr"/>
            <a:r>
              <a:rPr lang="fr-FR" sz="3400" dirty="0">
                <a:solidFill>
                  <a:srgbClr val="75747D"/>
                </a:solidFill>
                <a:latin typeface="Gill Sans MT" panose="020B0502020104020203" pitchFamily="34" charset="0"/>
                <a:ea typeface="Nouvelle Vague" pitchFamily="2" charset="0"/>
              </a:rPr>
              <a:t>Engagements</a:t>
            </a:r>
            <a:endParaRPr lang="fr-FR" sz="3400" dirty="0">
              <a:solidFill>
                <a:srgbClr val="75747D"/>
              </a:solidFill>
              <a:latin typeface="Nouvelle Vague" pitchFamily="2" charset="0"/>
              <a:ea typeface="Nouvelle Vague" pitchFamily="2" charset="0"/>
            </a:endParaRPr>
          </a:p>
        </p:txBody>
      </p:sp>
      <p:sp>
        <p:nvSpPr>
          <p:cNvPr id="5" name="ZoneTexte 4">
            <a:extLst>
              <a:ext uri="{FF2B5EF4-FFF2-40B4-BE49-F238E27FC236}">
                <a16:creationId xmlns:a16="http://schemas.microsoft.com/office/drawing/2014/main" id="{5ACB8C89-E8C1-12C5-78AC-96B58D974786}"/>
              </a:ext>
            </a:extLst>
          </p:cNvPr>
          <p:cNvSpPr txBox="1"/>
          <p:nvPr/>
        </p:nvSpPr>
        <p:spPr>
          <a:xfrm>
            <a:off x="730472" y="6370400"/>
            <a:ext cx="1333276" cy="276999"/>
          </a:xfrm>
          <a:prstGeom prst="rect">
            <a:avLst/>
          </a:prstGeom>
          <a:noFill/>
        </p:spPr>
        <p:txBody>
          <a:bodyPr wrap="square" rtlCol="0">
            <a:spAutoFit/>
          </a:bodyPr>
          <a:lstStyle/>
          <a:p>
            <a:pPr algn="l"/>
            <a:r>
              <a:rPr lang="fr-FR" sz="1200" spc="0" baseline="0" dirty="0">
                <a:ln/>
                <a:solidFill>
                  <a:srgbClr val="74747D"/>
                </a:solidFill>
                <a:latin typeface="Gill Sans MT"/>
                <a:sym typeface="Gill Sans MT"/>
                <a:rtl val="0"/>
              </a:rPr>
              <a:t>2. STAND BY ME</a:t>
            </a:r>
          </a:p>
        </p:txBody>
      </p:sp>
      <p:pic>
        <p:nvPicPr>
          <p:cNvPr id="6" name="Image 5">
            <a:extLst>
              <a:ext uri="{FF2B5EF4-FFF2-40B4-BE49-F238E27FC236}">
                <a16:creationId xmlns:a16="http://schemas.microsoft.com/office/drawing/2014/main" id="{56D80E55-D737-061B-4E1F-0E31774C3663}"/>
              </a:ext>
            </a:extLst>
          </p:cNvPr>
          <p:cNvPicPr>
            <a:picLocks noChangeAspect="1"/>
          </p:cNvPicPr>
          <p:nvPr/>
        </p:nvPicPr>
        <p:blipFill>
          <a:blip r:embed="rId7"/>
          <a:stretch>
            <a:fillRect/>
          </a:stretch>
        </p:blipFill>
        <p:spPr>
          <a:xfrm>
            <a:off x="10176396" y="6359012"/>
            <a:ext cx="848163" cy="235459"/>
          </a:xfrm>
          <a:custGeom>
            <a:avLst/>
            <a:gdLst>
              <a:gd name="connsiteX0" fmla="*/ -946 w 948689"/>
              <a:gd name="connsiteY0" fmla="*/ 185 h 263366"/>
              <a:gd name="connsiteX1" fmla="*/ 947744 w 948689"/>
              <a:gd name="connsiteY1" fmla="*/ 185 h 263366"/>
              <a:gd name="connsiteX2" fmla="*/ 947744 w 948689"/>
              <a:gd name="connsiteY2" fmla="*/ 263551 h 263366"/>
              <a:gd name="connsiteX3" fmla="*/ -946 w 948689"/>
              <a:gd name="connsiteY3" fmla="*/ 263551 h 263366"/>
            </a:gdLst>
            <a:ahLst/>
            <a:cxnLst>
              <a:cxn ang="0">
                <a:pos x="connsiteX0" y="connsiteY0"/>
              </a:cxn>
              <a:cxn ang="0">
                <a:pos x="connsiteX1" y="connsiteY1"/>
              </a:cxn>
              <a:cxn ang="0">
                <a:pos x="connsiteX2" y="connsiteY2"/>
              </a:cxn>
              <a:cxn ang="0">
                <a:pos x="connsiteX3" y="connsiteY3"/>
              </a:cxn>
            </a:cxnLst>
            <a:rect l="l" t="t" r="r" b="b"/>
            <a:pathLst>
              <a:path w="948689" h="263366">
                <a:moveTo>
                  <a:pt x="-946" y="185"/>
                </a:moveTo>
                <a:lnTo>
                  <a:pt x="947744" y="185"/>
                </a:lnTo>
                <a:lnTo>
                  <a:pt x="947744" y="263551"/>
                </a:lnTo>
                <a:lnTo>
                  <a:pt x="-946" y="263551"/>
                </a:lnTo>
                <a:close/>
              </a:path>
            </a:pathLst>
          </a:custGeom>
        </p:spPr>
      </p:pic>
      <p:sp>
        <p:nvSpPr>
          <p:cNvPr id="7" name="Forme libre : forme 6">
            <a:extLst>
              <a:ext uri="{FF2B5EF4-FFF2-40B4-BE49-F238E27FC236}">
                <a16:creationId xmlns:a16="http://schemas.microsoft.com/office/drawing/2014/main" id="{F19C682A-6F3F-76E6-1848-3B52F75C0ACA}"/>
              </a:ext>
            </a:extLst>
          </p:cNvPr>
          <p:cNvSpPr/>
          <p:nvPr/>
        </p:nvSpPr>
        <p:spPr>
          <a:xfrm rot="5400000">
            <a:off x="5932610" y="2650899"/>
            <a:ext cx="109910" cy="7997058"/>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Tree>
    <p:extLst>
      <p:ext uri="{BB962C8B-B14F-4D97-AF65-F5344CB8AC3E}">
        <p14:creationId xmlns:p14="http://schemas.microsoft.com/office/powerpoint/2010/main" val="32503079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63B3F7-D692-EE93-4FAC-30ECA14207FB}"/>
            </a:ext>
          </a:extLst>
        </p:cNvPr>
        <p:cNvGrpSpPr/>
        <p:nvPr/>
      </p:nvGrpSpPr>
      <p:grpSpPr>
        <a:xfrm>
          <a:off x="0" y="0"/>
          <a:ext cx="0" cy="0"/>
          <a:chOff x="0" y="0"/>
          <a:chExt cx="0" cy="0"/>
        </a:xfrm>
      </p:grpSpPr>
      <p:sp>
        <p:nvSpPr>
          <p:cNvPr id="8" name="Forme libre : forme 7">
            <a:extLst>
              <a:ext uri="{FF2B5EF4-FFF2-40B4-BE49-F238E27FC236}">
                <a16:creationId xmlns:a16="http://schemas.microsoft.com/office/drawing/2014/main" id="{5B771878-B795-DE4B-F0E3-013C993654A8}"/>
              </a:ext>
            </a:extLst>
          </p:cNvPr>
          <p:cNvSpPr/>
          <p:nvPr/>
        </p:nvSpPr>
        <p:spPr>
          <a:xfrm>
            <a:off x="284216" y="144753"/>
            <a:ext cx="1144413" cy="1144413"/>
          </a:xfrm>
          <a:custGeom>
            <a:avLst/>
            <a:gdLst>
              <a:gd name="connsiteX0" fmla="*/ 2100453 w 2100453"/>
              <a:gd name="connsiteY0" fmla="*/ 1050227 h 2100453"/>
              <a:gd name="connsiteX1" fmla="*/ 1050226 w 2100453"/>
              <a:gd name="connsiteY1" fmla="*/ 2100453 h 2100453"/>
              <a:gd name="connsiteX2" fmla="*/ 0 w 2100453"/>
              <a:gd name="connsiteY2" fmla="*/ 1050227 h 2100453"/>
              <a:gd name="connsiteX3" fmla="*/ 1050226 w 2100453"/>
              <a:gd name="connsiteY3" fmla="*/ 0 h 2100453"/>
              <a:gd name="connsiteX4" fmla="*/ 2100453 w 2100453"/>
              <a:gd name="connsiteY4" fmla="*/ 1050227 h 210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453" h="2100453">
                <a:moveTo>
                  <a:pt x="2100453" y="1050227"/>
                </a:moveTo>
                <a:cubicBezTo>
                  <a:pt x="2100453" y="1630251"/>
                  <a:pt x="1630250" y="2100453"/>
                  <a:pt x="1050226" y="2100453"/>
                </a:cubicBezTo>
                <a:cubicBezTo>
                  <a:pt x="470202" y="2100453"/>
                  <a:pt x="0" y="1630251"/>
                  <a:pt x="0" y="1050227"/>
                </a:cubicBezTo>
                <a:cubicBezTo>
                  <a:pt x="0" y="470203"/>
                  <a:pt x="470202" y="0"/>
                  <a:pt x="1050226" y="0"/>
                </a:cubicBezTo>
                <a:cubicBezTo>
                  <a:pt x="1630250" y="0"/>
                  <a:pt x="2100453" y="470203"/>
                  <a:pt x="2100453" y="1050227"/>
                </a:cubicBezTo>
                <a:close/>
              </a:path>
            </a:pathLst>
          </a:custGeom>
          <a:solidFill>
            <a:srgbClr val="D27019"/>
          </a:solidFill>
          <a:ln w="0" cap="flat">
            <a:noFill/>
            <a:prstDash val="solid"/>
            <a:miter/>
          </a:ln>
        </p:spPr>
        <p:txBody>
          <a:bodyPr rtlCol="0" anchor="ctr"/>
          <a:lstStyle/>
          <a:p>
            <a:endParaRPr lang="fr-FR"/>
          </a:p>
        </p:txBody>
      </p:sp>
      <p:sp>
        <p:nvSpPr>
          <p:cNvPr id="11" name="Forme libre : forme 10">
            <a:extLst>
              <a:ext uri="{FF2B5EF4-FFF2-40B4-BE49-F238E27FC236}">
                <a16:creationId xmlns:a16="http://schemas.microsoft.com/office/drawing/2014/main" id="{D8631C58-B057-C4B7-468E-C3437F9289DA}"/>
              </a:ext>
            </a:extLst>
          </p:cNvPr>
          <p:cNvSpPr/>
          <p:nvPr/>
        </p:nvSpPr>
        <p:spPr>
          <a:xfrm>
            <a:off x="834358" y="145166"/>
            <a:ext cx="878966" cy="878966"/>
          </a:xfrm>
          <a:custGeom>
            <a:avLst/>
            <a:gdLst>
              <a:gd name="connsiteX0" fmla="*/ 2971229 w 2971228"/>
              <a:gd name="connsiteY0" fmla="*/ 1485614 h 2971228"/>
              <a:gd name="connsiteX1" fmla="*/ 1485614 w 2971228"/>
              <a:gd name="connsiteY1" fmla="*/ 2971228 h 2971228"/>
              <a:gd name="connsiteX2" fmla="*/ 0 w 2971228"/>
              <a:gd name="connsiteY2" fmla="*/ 1485614 h 2971228"/>
              <a:gd name="connsiteX3" fmla="*/ 1485614 w 2971228"/>
              <a:gd name="connsiteY3" fmla="*/ 0 h 2971228"/>
              <a:gd name="connsiteX4" fmla="*/ 2971229 w 2971228"/>
              <a:gd name="connsiteY4" fmla="*/ 1485614 h 2971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1228" h="2971228">
                <a:moveTo>
                  <a:pt x="2971229" y="1485614"/>
                </a:moveTo>
                <a:cubicBezTo>
                  <a:pt x="2971229" y="2306096"/>
                  <a:pt x="2306097" y="2971228"/>
                  <a:pt x="1485614" y="2971228"/>
                </a:cubicBezTo>
                <a:cubicBezTo>
                  <a:pt x="665132" y="2971228"/>
                  <a:pt x="0" y="2306096"/>
                  <a:pt x="0" y="1485614"/>
                </a:cubicBezTo>
                <a:cubicBezTo>
                  <a:pt x="0" y="665132"/>
                  <a:pt x="665132" y="0"/>
                  <a:pt x="1485614" y="0"/>
                </a:cubicBezTo>
                <a:cubicBezTo>
                  <a:pt x="2306097" y="0"/>
                  <a:pt x="2971229" y="665132"/>
                  <a:pt x="2971229" y="1485614"/>
                </a:cubicBezTo>
                <a:close/>
              </a:path>
            </a:pathLst>
          </a:custGeom>
          <a:solidFill>
            <a:srgbClr val="FFFFFF">
              <a:alpha val="18000"/>
            </a:srgbClr>
          </a:solidFill>
          <a:ln w="0" cap="flat">
            <a:noFill/>
            <a:prstDash val="solid"/>
            <a:miter/>
          </a:ln>
        </p:spPr>
        <p:txBody>
          <a:bodyPr rtlCol="0" anchor="ctr"/>
          <a:lstStyle/>
          <a:p>
            <a:endParaRPr lang="fr-FR" dirty="0"/>
          </a:p>
        </p:txBody>
      </p:sp>
      <p:sp>
        <p:nvSpPr>
          <p:cNvPr id="14" name="Forme libre : forme 13">
            <a:extLst>
              <a:ext uri="{FF2B5EF4-FFF2-40B4-BE49-F238E27FC236}">
                <a16:creationId xmlns:a16="http://schemas.microsoft.com/office/drawing/2014/main" id="{48D6374A-2487-F28F-15CA-4F74A5215DAA}"/>
              </a:ext>
            </a:extLst>
          </p:cNvPr>
          <p:cNvSpPr/>
          <p:nvPr/>
        </p:nvSpPr>
        <p:spPr>
          <a:xfrm flipH="1">
            <a:off x="837065" y="1649729"/>
            <a:ext cx="184684" cy="1154757"/>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
        <p:nvSpPr>
          <p:cNvPr id="16" name="ZoneTexte 15">
            <a:extLst>
              <a:ext uri="{FF2B5EF4-FFF2-40B4-BE49-F238E27FC236}">
                <a16:creationId xmlns:a16="http://schemas.microsoft.com/office/drawing/2014/main" id="{644CCFEC-E4B8-8E95-2EFE-8430FDB84D76}"/>
              </a:ext>
            </a:extLst>
          </p:cNvPr>
          <p:cNvSpPr txBox="1"/>
          <p:nvPr/>
        </p:nvSpPr>
        <p:spPr>
          <a:xfrm>
            <a:off x="1023091" y="1595672"/>
            <a:ext cx="2539380" cy="369332"/>
          </a:xfrm>
          <a:prstGeom prst="rect">
            <a:avLst/>
          </a:prstGeom>
          <a:noFill/>
        </p:spPr>
        <p:txBody>
          <a:bodyPr wrap="square" rtlCol="0">
            <a:spAutoFit/>
          </a:bodyPr>
          <a:lstStyle/>
          <a:p>
            <a:r>
              <a:rPr lang="fr-FR" sz="1800" b="1" dirty="0">
                <a:latin typeface="Gill Sans MT" panose="020B0502020104020203" pitchFamily="34" charset="0"/>
              </a:rPr>
              <a:t>Savoir faire</a:t>
            </a:r>
          </a:p>
        </p:txBody>
      </p:sp>
      <p:sp>
        <p:nvSpPr>
          <p:cNvPr id="23" name="ZoneTexte 22">
            <a:extLst>
              <a:ext uri="{FF2B5EF4-FFF2-40B4-BE49-F238E27FC236}">
                <a16:creationId xmlns:a16="http://schemas.microsoft.com/office/drawing/2014/main" id="{CE5D0F00-A10B-0AF1-E96A-D5712B488038}"/>
              </a:ext>
            </a:extLst>
          </p:cNvPr>
          <p:cNvSpPr txBox="1"/>
          <p:nvPr/>
        </p:nvSpPr>
        <p:spPr>
          <a:xfrm>
            <a:off x="1021748" y="1890109"/>
            <a:ext cx="2983631" cy="523220"/>
          </a:xfrm>
          <a:prstGeom prst="rect">
            <a:avLst/>
          </a:prstGeom>
          <a:noFill/>
        </p:spPr>
        <p:txBody>
          <a:bodyPr wrap="square" rtlCol="0">
            <a:spAutoFit/>
          </a:bodyPr>
          <a:lstStyle/>
          <a:p>
            <a:r>
              <a:rPr lang="fr-FR" sz="1400" i="1" dirty="0">
                <a:latin typeface="Gill Sans MT" panose="020B0502020104020203" pitchFamily="34" charset="0"/>
              </a:rPr>
              <a:t>Expertise sur 2 générations, plus de 15 ans d’existence</a:t>
            </a:r>
          </a:p>
        </p:txBody>
      </p:sp>
      <p:sp>
        <p:nvSpPr>
          <p:cNvPr id="5" name="Forme libre : forme 4">
            <a:extLst>
              <a:ext uri="{FF2B5EF4-FFF2-40B4-BE49-F238E27FC236}">
                <a16:creationId xmlns:a16="http://schemas.microsoft.com/office/drawing/2014/main" id="{B368E444-974A-67FC-6027-BEB3D791CCF7}"/>
              </a:ext>
            </a:extLst>
          </p:cNvPr>
          <p:cNvSpPr/>
          <p:nvPr/>
        </p:nvSpPr>
        <p:spPr>
          <a:xfrm flipH="1">
            <a:off x="4458157" y="1671525"/>
            <a:ext cx="123984" cy="1132961"/>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
        <p:nvSpPr>
          <p:cNvPr id="6" name="ZoneTexte 5">
            <a:extLst>
              <a:ext uri="{FF2B5EF4-FFF2-40B4-BE49-F238E27FC236}">
                <a16:creationId xmlns:a16="http://schemas.microsoft.com/office/drawing/2014/main" id="{09058E92-0185-F306-C21C-50A34254E760}"/>
              </a:ext>
            </a:extLst>
          </p:cNvPr>
          <p:cNvSpPr txBox="1"/>
          <p:nvPr/>
        </p:nvSpPr>
        <p:spPr>
          <a:xfrm>
            <a:off x="4583482" y="1617468"/>
            <a:ext cx="2756377" cy="369332"/>
          </a:xfrm>
          <a:prstGeom prst="rect">
            <a:avLst/>
          </a:prstGeom>
          <a:noFill/>
        </p:spPr>
        <p:txBody>
          <a:bodyPr wrap="square" rtlCol="0">
            <a:spAutoFit/>
          </a:bodyPr>
          <a:lstStyle/>
          <a:p>
            <a:r>
              <a:rPr lang="fr-FR" sz="1800" b="1" dirty="0">
                <a:latin typeface="Gill Sans MT" panose="020B0502020104020203" pitchFamily="34" charset="0"/>
              </a:rPr>
              <a:t>Bonne communication</a:t>
            </a:r>
          </a:p>
        </p:txBody>
      </p:sp>
      <p:sp>
        <p:nvSpPr>
          <p:cNvPr id="7" name="ZoneTexte 6">
            <a:extLst>
              <a:ext uri="{FF2B5EF4-FFF2-40B4-BE49-F238E27FC236}">
                <a16:creationId xmlns:a16="http://schemas.microsoft.com/office/drawing/2014/main" id="{2887862F-DCCF-C0F6-09A2-E4557C071CD3}"/>
              </a:ext>
            </a:extLst>
          </p:cNvPr>
          <p:cNvSpPr txBox="1"/>
          <p:nvPr/>
        </p:nvSpPr>
        <p:spPr>
          <a:xfrm>
            <a:off x="4584165" y="1894480"/>
            <a:ext cx="3467379" cy="523220"/>
          </a:xfrm>
          <a:prstGeom prst="rect">
            <a:avLst/>
          </a:prstGeom>
          <a:noFill/>
        </p:spPr>
        <p:txBody>
          <a:bodyPr wrap="square" rtlCol="0">
            <a:spAutoFit/>
          </a:bodyPr>
          <a:lstStyle/>
          <a:p>
            <a:r>
              <a:rPr lang="fr-FR" sz="1400" i="1" dirty="0">
                <a:latin typeface="Gill Sans MT" panose="020B0502020104020203" pitchFamily="34" charset="0"/>
              </a:rPr>
              <a:t>Facilité des échanges, bon relationnel, interlocuteur unique sur chaque projet</a:t>
            </a:r>
            <a:endParaRPr lang="fr-FR" sz="1400" dirty="0">
              <a:latin typeface="Gill Sans MT" panose="020B0502020104020203" pitchFamily="34" charset="0"/>
            </a:endParaRPr>
          </a:p>
        </p:txBody>
      </p:sp>
      <p:sp>
        <p:nvSpPr>
          <p:cNvPr id="9" name="Forme libre : forme 8">
            <a:extLst>
              <a:ext uri="{FF2B5EF4-FFF2-40B4-BE49-F238E27FC236}">
                <a16:creationId xmlns:a16="http://schemas.microsoft.com/office/drawing/2014/main" id="{7F8D18EE-E998-6FF8-5930-B1CE6679D2E3}"/>
              </a:ext>
            </a:extLst>
          </p:cNvPr>
          <p:cNvSpPr/>
          <p:nvPr/>
        </p:nvSpPr>
        <p:spPr>
          <a:xfrm>
            <a:off x="8235545" y="1649729"/>
            <a:ext cx="45719" cy="1176554"/>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
        <p:nvSpPr>
          <p:cNvPr id="10" name="ZoneTexte 9">
            <a:extLst>
              <a:ext uri="{FF2B5EF4-FFF2-40B4-BE49-F238E27FC236}">
                <a16:creationId xmlns:a16="http://schemas.microsoft.com/office/drawing/2014/main" id="{E39C6228-7F41-B063-92FD-469D5AF6D05D}"/>
              </a:ext>
            </a:extLst>
          </p:cNvPr>
          <p:cNvSpPr txBox="1"/>
          <p:nvPr/>
        </p:nvSpPr>
        <p:spPr>
          <a:xfrm>
            <a:off x="8236888" y="1595672"/>
            <a:ext cx="2539380" cy="369332"/>
          </a:xfrm>
          <a:prstGeom prst="rect">
            <a:avLst/>
          </a:prstGeom>
          <a:noFill/>
        </p:spPr>
        <p:txBody>
          <a:bodyPr wrap="square" rtlCol="0">
            <a:spAutoFit/>
          </a:bodyPr>
          <a:lstStyle/>
          <a:p>
            <a:r>
              <a:rPr lang="fr-FR" sz="1800" b="1" dirty="0">
                <a:latin typeface="Gill Sans MT" panose="020B0502020104020203" pitchFamily="34" charset="0"/>
              </a:rPr>
              <a:t>Accompagnement</a:t>
            </a:r>
          </a:p>
        </p:txBody>
      </p:sp>
      <p:sp>
        <p:nvSpPr>
          <p:cNvPr id="2" name="Forme libre : forme 1">
            <a:extLst>
              <a:ext uri="{FF2B5EF4-FFF2-40B4-BE49-F238E27FC236}">
                <a16:creationId xmlns:a16="http://schemas.microsoft.com/office/drawing/2014/main" id="{14797FC2-42FE-B8E4-EE31-CBEBAF21157C}"/>
              </a:ext>
            </a:extLst>
          </p:cNvPr>
          <p:cNvSpPr/>
          <p:nvPr/>
        </p:nvSpPr>
        <p:spPr>
          <a:xfrm flipH="1">
            <a:off x="835722" y="4060799"/>
            <a:ext cx="184684" cy="1154757"/>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
        <p:nvSpPr>
          <p:cNvPr id="3" name="ZoneTexte 2">
            <a:extLst>
              <a:ext uri="{FF2B5EF4-FFF2-40B4-BE49-F238E27FC236}">
                <a16:creationId xmlns:a16="http://schemas.microsoft.com/office/drawing/2014/main" id="{F58D71BB-B44C-E834-1570-C08411F452CB}"/>
              </a:ext>
            </a:extLst>
          </p:cNvPr>
          <p:cNvSpPr txBox="1"/>
          <p:nvPr/>
        </p:nvSpPr>
        <p:spPr>
          <a:xfrm>
            <a:off x="1021748" y="4006742"/>
            <a:ext cx="2539380" cy="369332"/>
          </a:xfrm>
          <a:prstGeom prst="rect">
            <a:avLst/>
          </a:prstGeom>
          <a:noFill/>
        </p:spPr>
        <p:txBody>
          <a:bodyPr wrap="square" rtlCol="0">
            <a:spAutoFit/>
          </a:bodyPr>
          <a:lstStyle/>
          <a:p>
            <a:r>
              <a:rPr lang="fr-FR" sz="1800" b="1" dirty="0">
                <a:latin typeface="Gill Sans MT" panose="020B0502020104020203" pitchFamily="34" charset="0"/>
              </a:rPr>
              <a:t>Adaptation</a:t>
            </a:r>
          </a:p>
        </p:txBody>
      </p:sp>
      <p:sp>
        <p:nvSpPr>
          <p:cNvPr id="4" name="ZoneTexte 3">
            <a:extLst>
              <a:ext uri="{FF2B5EF4-FFF2-40B4-BE49-F238E27FC236}">
                <a16:creationId xmlns:a16="http://schemas.microsoft.com/office/drawing/2014/main" id="{4D6D2226-9FB5-7267-BE0E-78A5E88F0C3E}"/>
              </a:ext>
            </a:extLst>
          </p:cNvPr>
          <p:cNvSpPr txBox="1"/>
          <p:nvPr/>
        </p:nvSpPr>
        <p:spPr>
          <a:xfrm>
            <a:off x="1020406" y="4302383"/>
            <a:ext cx="2983631" cy="307777"/>
          </a:xfrm>
          <a:prstGeom prst="rect">
            <a:avLst/>
          </a:prstGeom>
          <a:noFill/>
        </p:spPr>
        <p:txBody>
          <a:bodyPr wrap="square" rtlCol="0">
            <a:spAutoFit/>
          </a:bodyPr>
          <a:lstStyle/>
          <a:p>
            <a:r>
              <a:rPr lang="fr-FR" sz="1400" i="1" dirty="0"/>
              <a:t>agilité, </a:t>
            </a:r>
            <a:r>
              <a:rPr lang="fr-FR" sz="1400" i="1" dirty="0">
                <a:latin typeface="Gill Sans MT" panose="020B0502020104020203" pitchFamily="34" charset="0"/>
              </a:rPr>
              <a:t>réactivité</a:t>
            </a:r>
            <a:endParaRPr lang="fr-FR" sz="1400" dirty="0"/>
          </a:p>
        </p:txBody>
      </p:sp>
      <p:sp>
        <p:nvSpPr>
          <p:cNvPr id="15" name="Forme libre : forme 14">
            <a:extLst>
              <a:ext uri="{FF2B5EF4-FFF2-40B4-BE49-F238E27FC236}">
                <a16:creationId xmlns:a16="http://schemas.microsoft.com/office/drawing/2014/main" id="{6A52C168-BF89-6E2C-FC8B-2E25DC09E092}"/>
              </a:ext>
            </a:extLst>
          </p:cNvPr>
          <p:cNvSpPr/>
          <p:nvPr/>
        </p:nvSpPr>
        <p:spPr>
          <a:xfrm flipH="1">
            <a:off x="4456814" y="4082595"/>
            <a:ext cx="123984" cy="1132961"/>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
        <p:nvSpPr>
          <p:cNvPr id="17" name="ZoneTexte 16">
            <a:extLst>
              <a:ext uri="{FF2B5EF4-FFF2-40B4-BE49-F238E27FC236}">
                <a16:creationId xmlns:a16="http://schemas.microsoft.com/office/drawing/2014/main" id="{C602E25F-5037-7D63-0202-492130BDF10A}"/>
              </a:ext>
            </a:extLst>
          </p:cNvPr>
          <p:cNvSpPr txBox="1"/>
          <p:nvPr/>
        </p:nvSpPr>
        <p:spPr>
          <a:xfrm>
            <a:off x="4582139" y="4028538"/>
            <a:ext cx="2756377" cy="369332"/>
          </a:xfrm>
          <a:prstGeom prst="rect">
            <a:avLst/>
          </a:prstGeom>
          <a:noFill/>
        </p:spPr>
        <p:txBody>
          <a:bodyPr wrap="square" rtlCol="0">
            <a:spAutoFit/>
          </a:bodyPr>
          <a:lstStyle/>
          <a:p>
            <a:r>
              <a:rPr lang="fr-FR" sz="1800" b="1" dirty="0">
                <a:latin typeface="Gill Sans MT" panose="020B0502020104020203" pitchFamily="34" charset="0"/>
              </a:rPr>
              <a:t>Innovation</a:t>
            </a:r>
          </a:p>
        </p:txBody>
      </p:sp>
      <p:sp>
        <p:nvSpPr>
          <p:cNvPr id="18" name="ZoneTexte 17">
            <a:extLst>
              <a:ext uri="{FF2B5EF4-FFF2-40B4-BE49-F238E27FC236}">
                <a16:creationId xmlns:a16="http://schemas.microsoft.com/office/drawing/2014/main" id="{6113A013-F51C-F458-7609-129E7FDD4E1B}"/>
              </a:ext>
            </a:extLst>
          </p:cNvPr>
          <p:cNvSpPr txBox="1"/>
          <p:nvPr/>
        </p:nvSpPr>
        <p:spPr>
          <a:xfrm>
            <a:off x="4588041" y="4317075"/>
            <a:ext cx="3467379" cy="307777"/>
          </a:xfrm>
          <a:prstGeom prst="rect">
            <a:avLst/>
          </a:prstGeom>
          <a:noFill/>
        </p:spPr>
        <p:txBody>
          <a:bodyPr wrap="square" rtlCol="0">
            <a:spAutoFit/>
          </a:bodyPr>
          <a:lstStyle/>
          <a:p>
            <a:r>
              <a:rPr lang="fr-FR" sz="1400" i="1" dirty="0">
                <a:latin typeface="Gill Sans MT" panose="020B0502020104020203" pitchFamily="34" charset="0"/>
              </a:rPr>
              <a:t>créativité, réinvention </a:t>
            </a:r>
            <a:endParaRPr lang="fr-FR" sz="1400" dirty="0">
              <a:latin typeface="Gill Sans MT" panose="020B0502020104020203" pitchFamily="34" charset="0"/>
            </a:endParaRPr>
          </a:p>
        </p:txBody>
      </p:sp>
      <p:sp>
        <p:nvSpPr>
          <p:cNvPr id="19" name="Forme libre : forme 18">
            <a:extLst>
              <a:ext uri="{FF2B5EF4-FFF2-40B4-BE49-F238E27FC236}">
                <a16:creationId xmlns:a16="http://schemas.microsoft.com/office/drawing/2014/main" id="{D9B73572-9E7B-D66F-73AF-BDAF9D6DB10A}"/>
              </a:ext>
            </a:extLst>
          </p:cNvPr>
          <p:cNvSpPr/>
          <p:nvPr/>
        </p:nvSpPr>
        <p:spPr>
          <a:xfrm>
            <a:off x="8234202" y="4060799"/>
            <a:ext cx="45719" cy="1176554"/>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
        <p:nvSpPr>
          <p:cNvPr id="20" name="ZoneTexte 19">
            <a:extLst>
              <a:ext uri="{FF2B5EF4-FFF2-40B4-BE49-F238E27FC236}">
                <a16:creationId xmlns:a16="http://schemas.microsoft.com/office/drawing/2014/main" id="{741063E2-A4F5-8535-60AC-04A89821C321}"/>
              </a:ext>
            </a:extLst>
          </p:cNvPr>
          <p:cNvSpPr txBox="1"/>
          <p:nvPr/>
        </p:nvSpPr>
        <p:spPr>
          <a:xfrm>
            <a:off x="8235545" y="4006742"/>
            <a:ext cx="2539380" cy="369332"/>
          </a:xfrm>
          <a:prstGeom prst="rect">
            <a:avLst/>
          </a:prstGeom>
          <a:noFill/>
        </p:spPr>
        <p:txBody>
          <a:bodyPr wrap="square" rtlCol="0">
            <a:spAutoFit/>
          </a:bodyPr>
          <a:lstStyle/>
          <a:p>
            <a:r>
              <a:rPr lang="fr-FR" sz="1800" b="1" dirty="0">
                <a:latin typeface="Gill Sans MT" panose="020B0502020104020203" pitchFamily="34" charset="0"/>
              </a:rPr>
              <a:t>Valorisation client</a:t>
            </a:r>
          </a:p>
        </p:txBody>
      </p:sp>
      <p:sp>
        <p:nvSpPr>
          <p:cNvPr id="21" name="ZoneTexte 20">
            <a:extLst>
              <a:ext uri="{FF2B5EF4-FFF2-40B4-BE49-F238E27FC236}">
                <a16:creationId xmlns:a16="http://schemas.microsoft.com/office/drawing/2014/main" id="{066923CE-9CC7-F435-2A25-C80D2E299A79}"/>
              </a:ext>
            </a:extLst>
          </p:cNvPr>
          <p:cNvSpPr txBox="1"/>
          <p:nvPr/>
        </p:nvSpPr>
        <p:spPr>
          <a:xfrm>
            <a:off x="8218264" y="4330400"/>
            <a:ext cx="3467379" cy="307777"/>
          </a:xfrm>
          <a:prstGeom prst="rect">
            <a:avLst/>
          </a:prstGeom>
          <a:noFill/>
        </p:spPr>
        <p:txBody>
          <a:bodyPr wrap="square" rtlCol="0">
            <a:spAutoFit/>
          </a:bodyPr>
          <a:lstStyle/>
          <a:p>
            <a:r>
              <a:rPr lang="fr-FR" sz="1400" i="1" dirty="0">
                <a:latin typeface="Gill Sans MT" panose="020B0502020104020203" pitchFamily="34" charset="0"/>
              </a:rPr>
              <a:t>présenter la meilleure image de votre entreprise </a:t>
            </a:r>
          </a:p>
        </p:txBody>
      </p:sp>
      <p:sp>
        <p:nvSpPr>
          <p:cNvPr id="22" name="Espace réservé du numéro de diapositive 21">
            <a:extLst>
              <a:ext uri="{FF2B5EF4-FFF2-40B4-BE49-F238E27FC236}">
                <a16:creationId xmlns:a16="http://schemas.microsoft.com/office/drawing/2014/main" id="{77FA7FF1-ABA8-8F27-20DD-6C31FBB6FEB3}"/>
              </a:ext>
            </a:extLst>
          </p:cNvPr>
          <p:cNvSpPr>
            <a:spLocks noGrp="1"/>
          </p:cNvSpPr>
          <p:nvPr>
            <p:ph type="sldNum" sz="quarter" idx="12"/>
          </p:nvPr>
        </p:nvSpPr>
        <p:spPr>
          <a:xfrm>
            <a:off x="8980425" y="6339259"/>
            <a:ext cx="2743200" cy="365125"/>
          </a:xfrm>
        </p:spPr>
        <p:txBody>
          <a:bodyPr/>
          <a:lstStyle/>
          <a:p>
            <a:fld id="{5DB593B0-701C-4C8C-8F1A-FE4EB2E4D8F6}" type="slidenum">
              <a:rPr lang="fr-FR" smtClean="0"/>
              <a:t>16</a:t>
            </a:fld>
            <a:endParaRPr lang="fr-FR"/>
          </a:p>
        </p:txBody>
      </p:sp>
      <p:sp>
        <p:nvSpPr>
          <p:cNvPr id="24" name="ZoneTexte 23">
            <a:extLst>
              <a:ext uri="{FF2B5EF4-FFF2-40B4-BE49-F238E27FC236}">
                <a16:creationId xmlns:a16="http://schemas.microsoft.com/office/drawing/2014/main" id="{E1E3B49B-9401-2E4D-D875-41AD514E0440}"/>
              </a:ext>
            </a:extLst>
          </p:cNvPr>
          <p:cNvSpPr txBox="1"/>
          <p:nvPr/>
        </p:nvSpPr>
        <p:spPr>
          <a:xfrm>
            <a:off x="-1" y="139189"/>
            <a:ext cx="2715769" cy="615553"/>
          </a:xfrm>
          <a:prstGeom prst="rect">
            <a:avLst/>
          </a:prstGeom>
          <a:noFill/>
        </p:spPr>
        <p:txBody>
          <a:bodyPr wrap="square" rtlCol="0">
            <a:spAutoFit/>
          </a:bodyPr>
          <a:lstStyle/>
          <a:p>
            <a:pPr algn="ctr"/>
            <a:r>
              <a:rPr lang="fr-FR" sz="3400" dirty="0">
                <a:solidFill>
                  <a:srgbClr val="75747D"/>
                </a:solidFill>
                <a:latin typeface="Gill Sans MT" panose="020B0502020104020203" pitchFamily="34" charset="0"/>
                <a:ea typeface="Nouvelle Vague" pitchFamily="2" charset="0"/>
              </a:rPr>
              <a:t>Nos valeurs</a:t>
            </a:r>
            <a:endParaRPr lang="fr-FR" sz="3400" dirty="0">
              <a:solidFill>
                <a:srgbClr val="75747D"/>
              </a:solidFill>
              <a:latin typeface="Nouvelle Vague" pitchFamily="2" charset="0"/>
              <a:ea typeface="Nouvelle Vague" pitchFamily="2" charset="0"/>
            </a:endParaRPr>
          </a:p>
        </p:txBody>
      </p:sp>
      <p:pic>
        <p:nvPicPr>
          <p:cNvPr id="25" name="Image 24">
            <a:extLst>
              <a:ext uri="{FF2B5EF4-FFF2-40B4-BE49-F238E27FC236}">
                <a16:creationId xmlns:a16="http://schemas.microsoft.com/office/drawing/2014/main" id="{DEBDCA2D-F88A-C176-768E-B972F842F774}"/>
              </a:ext>
            </a:extLst>
          </p:cNvPr>
          <p:cNvPicPr>
            <a:picLocks noChangeAspect="1"/>
          </p:cNvPicPr>
          <p:nvPr/>
        </p:nvPicPr>
        <p:blipFill>
          <a:blip r:embed="rId2"/>
          <a:stretch>
            <a:fillRect/>
          </a:stretch>
        </p:blipFill>
        <p:spPr>
          <a:xfrm>
            <a:off x="10176396" y="6359012"/>
            <a:ext cx="848163" cy="235459"/>
          </a:xfrm>
          <a:custGeom>
            <a:avLst/>
            <a:gdLst>
              <a:gd name="connsiteX0" fmla="*/ -946 w 948689"/>
              <a:gd name="connsiteY0" fmla="*/ 185 h 263366"/>
              <a:gd name="connsiteX1" fmla="*/ 947744 w 948689"/>
              <a:gd name="connsiteY1" fmla="*/ 185 h 263366"/>
              <a:gd name="connsiteX2" fmla="*/ 947744 w 948689"/>
              <a:gd name="connsiteY2" fmla="*/ 263551 h 263366"/>
              <a:gd name="connsiteX3" fmla="*/ -946 w 948689"/>
              <a:gd name="connsiteY3" fmla="*/ 263551 h 263366"/>
            </a:gdLst>
            <a:ahLst/>
            <a:cxnLst>
              <a:cxn ang="0">
                <a:pos x="connsiteX0" y="connsiteY0"/>
              </a:cxn>
              <a:cxn ang="0">
                <a:pos x="connsiteX1" y="connsiteY1"/>
              </a:cxn>
              <a:cxn ang="0">
                <a:pos x="connsiteX2" y="connsiteY2"/>
              </a:cxn>
              <a:cxn ang="0">
                <a:pos x="connsiteX3" y="connsiteY3"/>
              </a:cxn>
            </a:cxnLst>
            <a:rect l="l" t="t" r="r" b="b"/>
            <a:pathLst>
              <a:path w="948689" h="263366">
                <a:moveTo>
                  <a:pt x="-946" y="185"/>
                </a:moveTo>
                <a:lnTo>
                  <a:pt x="947744" y="185"/>
                </a:lnTo>
                <a:lnTo>
                  <a:pt x="947744" y="263551"/>
                </a:lnTo>
                <a:lnTo>
                  <a:pt x="-946" y="263551"/>
                </a:lnTo>
                <a:close/>
              </a:path>
            </a:pathLst>
          </a:custGeom>
        </p:spPr>
      </p:pic>
      <p:sp>
        <p:nvSpPr>
          <p:cNvPr id="26" name="Forme libre : forme 25">
            <a:extLst>
              <a:ext uri="{FF2B5EF4-FFF2-40B4-BE49-F238E27FC236}">
                <a16:creationId xmlns:a16="http://schemas.microsoft.com/office/drawing/2014/main" id="{1A70370E-A171-E8E8-FC31-6B67EE24B218}"/>
              </a:ext>
            </a:extLst>
          </p:cNvPr>
          <p:cNvSpPr/>
          <p:nvPr/>
        </p:nvSpPr>
        <p:spPr>
          <a:xfrm rot="5400000">
            <a:off x="5932610" y="2650899"/>
            <a:ext cx="109910" cy="7997058"/>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
        <p:nvSpPr>
          <p:cNvPr id="27" name="ZoneTexte 26">
            <a:extLst>
              <a:ext uri="{FF2B5EF4-FFF2-40B4-BE49-F238E27FC236}">
                <a16:creationId xmlns:a16="http://schemas.microsoft.com/office/drawing/2014/main" id="{D755A270-E96C-0649-30C8-86219AA336DD}"/>
              </a:ext>
            </a:extLst>
          </p:cNvPr>
          <p:cNvSpPr txBox="1"/>
          <p:nvPr/>
        </p:nvSpPr>
        <p:spPr>
          <a:xfrm>
            <a:off x="8254894" y="1918440"/>
            <a:ext cx="3467379" cy="307777"/>
          </a:xfrm>
          <a:prstGeom prst="rect">
            <a:avLst/>
          </a:prstGeom>
          <a:noFill/>
        </p:spPr>
        <p:txBody>
          <a:bodyPr wrap="square" rtlCol="0">
            <a:spAutoFit/>
          </a:bodyPr>
          <a:lstStyle/>
          <a:p>
            <a:r>
              <a:rPr lang="fr-FR" sz="1400" i="1" dirty="0">
                <a:latin typeface="Gill Sans MT" panose="020B0502020104020203" pitchFamily="34" charset="0"/>
              </a:rPr>
              <a:t>personnalisé, de qualité, en continu</a:t>
            </a:r>
          </a:p>
        </p:txBody>
      </p:sp>
      <p:sp>
        <p:nvSpPr>
          <p:cNvPr id="28" name="ZoneTexte 27">
            <a:extLst>
              <a:ext uri="{FF2B5EF4-FFF2-40B4-BE49-F238E27FC236}">
                <a16:creationId xmlns:a16="http://schemas.microsoft.com/office/drawing/2014/main" id="{A4716953-2D7A-5D6E-0EEC-73D070EC9853}"/>
              </a:ext>
            </a:extLst>
          </p:cNvPr>
          <p:cNvSpPr txBox="1"/>
          <p:nvPr/>
        </p:nvSpPr>
        <p:spPr>
          <a:xfrm>
            <a:off x="730472" y="6370400"/>
            <a:ext cx="1333276" cy="276999"/>
          </a:xfrm>
          <a:prstGeom prst="rect">
            <a:avLst/>
          </a:prstGeom>
          <a:noFill/>
        </p:spPr>
        <p:txBody>
          <a:bodyPr wrap="square" rtlCol="0">
            <a:spAutoFit/>
          </a:bodyPr>
          <a:lstStyle/>
          <a:p>
            <a:pPr algn="l"/>
            <a:r>
              <a:rPr lang="fr-FR" sz="1200" spc="0" baseline="0" dirty="0">
                <a:ln/>
                <a:solidFill>
                  <a:srgbClr val="74747D"/>
                </a:solidFill>
                <a:latin typeface="Gill Sans MT"/>
                <a:sym typeface="Gill Sans MT"/>
                <a:rtl val="0"/>
              </a:rPr>
              <a:t>2. STAND BY ME</a:t>
            </a:r>
          </a:p>
        </p:txBody>
      </p:sp>
      <p:pic>
        <p:nvPicPr>
          <p:cNvPr id="31" name="Image 30" descr="Des personnes qui travaillent sur des idées">
            <a:extLst>
              <a:ext uri="{FF2B5EF4-FFF2-40B4-BE49-F238E27FC236}">
                <a16:creationId xmlns:a16="http://schemas.microsoft.com/office/drawing/2014/main" id="{46BBC1BD-991D-2D73-A076-ED4E0082D27F}"/>
              </a:ext>
            </a:extLst>
          </p:cNvPr>
          <p:cNvPicPr>
            <a:picLocks noChangeAspect="1"/>
          </p:cNvPicPr>
          <p:nvPr/>
        </p:nvPicPr>
        <p:blipFill>
          <a:blip r:embed="rId3"/>
          <a:stretch>
            <a:fillRect/>
          </a:stretch>
        </p:blipFill>
        <p:spPr>
          <a:xfrm>
            <a:off x="4828480" y="4612740"/>
            <a:ext cx="1884006" cy="1231779"/>
          </a:xfrm>
          <a:prstGeom prst="rect">
            <a:avLst/>
          </a:prstGeom>
          <a:ln>
            <a:noFill/>
          </a:ln>
          <a:effectLst>
            <a:softEdge rad="112500"/>
          </a:effectLst>
        </p:spPr>
      </p:pic>
      <p:pic>
        <p:nvPicPr>
          <p:cNvPr id="32" name="Image 31" descr="Les femmes qui s’expriment au bureau">
            <a:extLst>
              <a:ext uri="{FF2B5EF4-FFF2-40B4-BE49-F238E27FC236}">
                <a16:creationId xmlns:a16="http://schemas.microsoft.com/office/drawing/2014/main" id="{1ECA82DC-E1B7-D497-3794-1C93FDFBD6B0}"/>
              </a:ext>
            </a:extLst>
          </p:cNvPr>
          <p:cNvPicPr>
            <a:picLocks noChangeAspect="1"/>
          </p:cNvPicPr>
          <p:nvPr/>
        </p:nvPicPr>
        <p:blipFill>
          <a:blip r:embed="rId4"/>
          <a:stretch>
            <a:fillRect/>
          </a:stretch>
        </p:blipFill>
        <p:spPr>
          <a:xfrm>
            <a:off x="8531242" y="2301019"/>
            <a:ext cx="1947986" cy="1299292"/>
          </a:xfrm>
          <a:prstGeom prst="rect">
            <a:avLst/>
          </a:prstGeom>
          <a:ln>
            <a:noFill/>
          </a:ln>
          <a:effectLst>
            <a:softEdge rad="112500"/>
          </a:effectLst>
        </p:spPr>
      </p:pic>
      <p:pic>
        <p:nvPicPr>
          <p:cNvPr id="12" name="Image 11" descr="Gros plan d’un homme travaillant sur un nouveau design dans un bureau. Designer faisant un nouveau dessin à son bureau.">
            <a:extLst>
              <a:ext uri="{FF2B5EF4-FFF2-40B4-BE49-F238E27FC236}">
                <a16:creationId xmlns:a16="http://schemas.microsoft.com/office/drawing/2014/main" id="{D1D7D7D6-9C0A-95E3-741D-92550E508DF3}"/>
              </a:ext>
            </a:extLst>
          </p:cNvPr>
          <p:cNvPicPr>
            <a:picLocks noChangeAspect="1"/>
          </p:cNvPicPr>
          <p:nvPr/>
        </p:nvPicPr>
        <p:blipFill>
          <a:blip r:embed="rId5"/>
          <a:stretch>
            <a:fillRect/>
          </a:stretch>
        </p:blipFill>
        <p:spPr>
          <a:xfrm>
            <a:off x="1452671" y="2504468"/>
            <a:ext cx="1677533" cy="1118082"/>
          </a:xfrm>
          <a:prstGeom prst="rect">
            <a:avLst/>
          </a:prstGeom>
          <a:ln>
            <a:noFill/>
          </a:ln>
          <a:effectLst>
            <a:softEdge rad="112500"/>
          </a:effectLst>
        </p:spPr>
      </p:pic>
      <p:pic>
        <p:nvPicPr>
          <p:cNvPr id="13" name="Image 12" descr="Main avec un stylo sur une palette de couleurs">
            <a:extLst>
              <a:ext uri="{FF2B5EF4-FFF2-40B4-BE49-F238E27FC236}">
                <a16:creationId xmlns:a16="http://schemas.microsoft.com/office/drawing/2014/main" id="{BE74E15D-188F-CADF-C022-59C50A1BE7F7}"/>
              </a:ext>
            </a:extLst>
          </p:cNvPr>
          <p:cNvPicPr>
            <a:picLocks noChangeAspect="1"/>
          </p:cNvPicPr>
          <p:nvPr/>
        </p:nvPicPr>
        <p:blipFill>
          <a:blip r:embed="rId6"/>
          <a:stretch>
            <a:fillRect/>
          </a:stretch>
        </p:blipFill>
        <p:spPr>
          <a:xfrm>
            <a:off x="8530898" y="4619552"/>
            <a:ext cx="1884006" cy="1255698"/>
          </a:xfrm>
          <a:prstGeom prst="rect">
            <a:avLst/>
          </a:prstGeom>
          <a:ln>
            <a:noFill/>
          </a:ln>
          <a:effectLst>
            <a:softEdge rad="112500"/>
          </a:effectLst>
        </p:spPr>
      </p:pic>
      <p:pic>
        <p:nvPicPr>
          <p:cNvPr id="30" name="Image 29" descr="Des collègues qui se serrent la main">
            <a:extLst>
              <a:ext uri="{FF2B5EF4-FFF2-40B4-BE49-F238E27FC236}">
                <a16:creationId xmlns:a16="http://schemas.microsoft.com/office/drawing/2014/main" id="{8A1820A6-B52D-D063-7BC1-68AAB6910E07}"/>
              </a:ext>
            </a:extLst>
          </p:cNvPr>
          <p:cNvPicPr>
            <a:picLocks noChangeAspect="1"/>
          </p:cNvPicPr>
          <p:nvPr/>
        </p:nvPicPr>
        <p:blipFill>
          <a:blip r:embed="rId7"/>
          <a:stretch>
            <a:fillRect/>
          </a:stretch>
        </p:blipFill>
        <p:spPr>
          <a:xfrm>
            <a:off x="4840255" y="2500329"/>
            <a:ext cx="1661630" cy="1107483"/>
          </a:xfrm>
          <a:prstGeom prst="rect">
            <a:avLst/>
          </a:prstGeom>
          <a:ln>
            <a:noFill/>
          </a:ln>
          <a:effectLst>
            <a:softEdge rad="112500"/>
          </a:effectLst>
        </p:spPr>
      </p:pic>
      <p:pic>
        <p:nvPicPr>
          <p:cNvPr id="33" name="Image 32" descr="Deux gens d’affaires qui communiquent et partagent">
            <a:extLst>
              <a:ext uri="{FF2B5EF4-FFF2-40B4-BE49-F238E27FC236}">
                <a16:creationId xmlns:a16="http://schemas.microsoft.com/office/drawing/2014/main" id="{87637DF4-EAFE-B7E5-B79B-4CD46182E7B8}"/>
              </a:ext>
            </a:extLst>
          </p:cNvPr>
          <p:cNvPicPr>
            <a:picLocks noChangeAspect="1"/>
          </p:cNvPicPr>
          <p:nvPr/>
        </p:nvPicPr>
        <p:blipFill>
          <a:blip r:embed="rId8"/>
          <a:stretch>
            <a:fillRect/>
          </a:stretch>
        </p:blipFill>
        <p:spPr>
          <a:xfrm>
            <a:off x="1408150" y="4667091"/>
            <a:ext cx="1766573" cy="1177428"/>
          </a:xfrm>
          <a:prstGeom prst="rect">
            <a:avLst/>
          </a:prstGeom>
          <a:ln>
            <a:noFill/>
          </a:ln>
          <a:effectLst>
            <a:softEdge rad="112500"/>
          </a:effectLst>
        </p:spPr>
      </p:pic>
    </p:spTree>
    <p:extLst>
      <p:ext uri="{BB962C8B-B14F-4D97-AF65-F5344CB8AC3E}">
        <p14:creationId xmlns:p14="http://schemas.microsoft.com/office/powerpoint/2010/main" val="13689769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rme libre : forme 1">
            <a:extLst>
              <a:ext uri="{FF2B5EF4-FFF2-40B4-BE49-F238E27FC236}">
                <a16:creationId xmlns:a16="http://schemas.microsoft.com/office/drawing/2014/main" id="{1DC68447-4746-65D8-B18C-96AC34A39B10}"/>
              </a:ext>
            </a:extLst>
          </p:cNvPr>
          <p:cNvSpPr/>
          <p:nvPr/>
        </p:nvSpPr>
        <p:spPr>
          <a:xfrm>
            <a:off x="950108" y="235944"/>
            <a:ext cx="654645" cy="654645"/>
          </a:xfrm>
          <a:custGeom>
            <a:avLst/>
            <a:gdLst>
              <a:gd name="connsiteX0" fmla="*/ 2100453 w 2100453"/>
              <a:gd name="connsiteY0" fmla="*/ 1050227 h 2100453"/>
              <a:gd name="connsiteX1" fmla="*/ 1050226 w 2100453"/>
              <a:gd name="connsiteY1" fmla="*/ 2100453 h 2100453"/>
              <a:gd name="connsiteX2" fmla="*/ 0 w 2100453"/>
              <a:gd name="connsiteY2" fmla="*/ 1050227 h 2100453"/>
              <a:gd name="connsiteX3" fmla="*/ 1050226 w 2100453"/>
              <a:gd name="connsiteY3" fmla="*/ 0 h 2100453"/>
              <a:gd name="connsiteX4" fmla="*/ 2100453 w 2100453"/>
              <a:gd name="connsiteY4" fmla="*/ 1050227 h 210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453" h="2100453">
                <a:moveTo>
                  <a:pt x="2100453" y="1050227"/>
                </a:moveTo>
                <a:cubicBezTo>
                  <a:pt x="2100453" y="1630251"/>
                  <a:pt x="1630250" y="2100453"/>
                  <a:pt x="1050226" y="2100453"/>
                </a:cubicBezTo>
                <a:cubicBezTo>
                  <a:pt x="470202" y="2100453"/>
                  <a:pt x="0" y="1630251"/>
                  <a:pt x="0" y="1050227"/>
                </a:cubicBezTo>
                <a:cubicBezTo>
                  <a:pt x="0" y="470203"/>
                  <a:pt x="470202" y="0"/>
                  <a:pt x="1050226" y="0"/>
                </a:cubicBezTo>
                <a:cubicBezTo>
                  <a:pt x="1630250" y="0"/>
                  <a:pt x="2100453" y="470203"/>
                  <a:pt x="2100453" y="1050227"/>
                </a:cubicBezTo>
                <a:close/>
              </a:path>
            </a:pathLst>
          </a:custGeom>
          <a:solidFill>
            <a:srgbClr val="D27019"/>
          </a:solidFill>
          <a:ln w="0" cap="flat">
            <a:noFill/>
            <a:prstDash val="solid"/>
            <a:miter/>
          </a:ln>
        </p:spPr>
        <p:txBody>
          <a:bodyPr rtlCol="0" anchor="ctr"/>
          <a:lstStyle/>
          <a:p>
            <a:endParaRPr lang="fr-FR"/>
          </a:p>
        </p:txBody>
      </p:sp>
      <p:sp>
        <p:nvSpPr>
          <p:cNvPr id="3" name="Forme libre : forme 2">
            <a:extLst>
              <a:ext uri="{FF2B5EF4-FFF2-40B4-BE49-F238E27FC236}">
                <a16:creationId xmlns:a16="http://schemas.microsoft.com/office/drawing/2014/main" id="{A01D60EB-BF20-80A8-8A9A-1CF27F3A6DE8}"/>
              </a:ext>
            </a:extLst>
          </p:cNvPr>
          <p:cNvSpPr/>
          <p:nvPr/>
        </p:nvSpPr>
        <p:spPr>
          <a:xfrm>
            <a:off x="-714813" y="-537653"/>
            <a:ext cx="1973752" cy="1973752"/>
          </a:xfrm>
          <a:custGeom>
            <a:avLst/>
            <a:gdLst>
              <a:gd name="connsiteX0" fmla="*/ 2971229 w 2971228"/>
              <a:gd name="connsiteY0" fmla="*/ 1485614 h 2971228"/>
              <a:gd name="connsiteX1" fmla="*/ 1485614 w 2971228"/>
              <a:gd name="connsiteY1" fmla="*/ 2971228 h 2971228"/>
              <a:gd name="connsiteX2" fmla="*/ 0 w 2971228"/>
              <a:gd name="connsiteY2" fmla="*/ 1485614 h 2971228"/>
              <a:gd name="connsiteX3" fmla="*/ 1485614 w 2971228"/>
              <a:gd name="connsiteY3" fmla="*/ 0 h 2971228"/>
              <a:gd name="connsiteX4" fmla="*/ 2971229 w 2971228"/>
              <a:gd name="connsiteY4" fmla="*/ 1485614 h 2971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1228" h="2971228">
                <a:moveTo>
                  <a:pt x="2971229" y="1485614"/>
                </a:moveTo>
                <a:cubicBezTo>
                  <a:pt x="2971229" y="2306096"/>
                  <a:pt x="2306097" y="2971228"/>
                  <a:pt x="1485614" y="2971228"/>
                </a:cubicBezTo>
                <a:cubicBezTo>
                  <a:pt x="665132" y="2971228"/>
                  <a:pt x="0" y="2306096"/>
                  <a:pt x="0" y="1485614"/>
                </a:cubicBezTo>
                <a:cubicBezTo>
                  <a:pt x="0" y="665132"/>
                  <a:pt x="665132" y="0"/>
                  <a:pt x="1485614" y="0"/>
                </a:cubicBezTo>
                <a:cubicBezTo>
                  <a:pt x="2306097" y="0"/>
                  <a:pt x="2971229" y="665132"/>
                  <a:pt x="2971229" y="1485614"/>
                </a:cubicBezTo>
                <a:close/>
              </a:path>
            </a:pathLst>
          </a:custGeom>
          <a:solidFill>
            <a:srgbClr val="FFFFFF">
              <a:alpha val="18000"/>
            </a:srgbClr>
          </a:solidFill>
          <a:ln w="0" cap="flat">
            <a:noFill/>
            <a:prstDash val="solid"/>
            <a:miter/>
          </a:ln>
        </p:spPr>
        <p:txBody>
          <a:bodyPr rtlCol="0" anchor="ctr"/>
          <a:lstStyle/>
          <a:p>
            <a:endParaRPr lang="fr-FR" dirty="0"/>
          </a:p>
        </p:txBody>
      </p:sp>
      <p:sp>
        <p:nvSpPr>
          <p:cNvPr id="5" name="Forme libre : forme 4">
            <a:extLst>
              <a:ext uri="{FF2B5EF4-FFF2-40B4-BE49-F238E27FC236}">
                <a16:creationId xmlns:a16="http://schemas.microsoft.com/office/drawing/2014/main" id="{E6EE76DD-E555-821B-86D8-A8452E154BAE}"/>
              </a:ext>
            </a:extLst>
          </p:cNvPr>
          <p:cNvSpPr/>
          <p:nvPr/>
        </p:nvSpPr>
        <p:spPr>
          <a:xfrm flipH="1">
            <a:off x="348868" y="1742130"/>
            <a:ext cx="280653" cy="3687705"/>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
        <p:nvSpPr>
          <p:cNvPr id="8" name="Forme libre : forme 7">
            <a:extLst>
              <a:ext uri="{FF2B5EF4-FFF2-40B4-BE49-F238E27FC236}">
                <a16:creationId xmlns:a16="http://schemas.microsoft.com/office/drawing/2014/main" id="{E398D9AA-CF8C-6460-2618-87BAA36C7AB7}"/>
              </a:ext>
            </a:extLst>
          </p:cNvPr>
          <p:cNvSpPr/>
          <p:nvPr/>
        </p:nvSpPr>
        <p:spPr>
          <a:xfrm flipH="1">
            <a:off x="3926496" y="1707832"/>
            <a:ext cx="58760" cy="2787967"/>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
        <p:nvSpPr>
          <p:cNvPr id="11" name="Forme libre : forme 10">
            <a:extLst>
              <a:ext uri="{FF2B5EF4-FFF2-40B4-BE49-F238E27FC236}">
                <a16:creationId xmlns:a16="http://schemas.microsoft.com/office/drawing/2014/main" id="{C5665A01-6605-B77E-FC16-FECA6D33F37D}"/>
              </a:ext>
            </a:extLst>
          </p:cNvPr>
          <p:cNvSpPr/>
          <p:nvPr/>
        </p:nvSpPr>
        <p:spPr>
          <a:xfrm>
            <a:off x="8240250" y="1742131"/>
            <a:ext cx="58760" cy="2753668"/>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
        <p:nvSpPr>
          <p:cNvPr id="6" name="Espace réservé du numéro de diapositive 5">
            <a:extLst>
              <a:ext uri="{FF2B5EF4-FFF2-40B4-BE49-F238E27FC236}">
                <a16:creationId xmlns:a16="http://schemas.microsoft.com/office/drawing/2014/main" id="{38CD1999-94B7-2348-D61C-725067EC9C56}"/>
              </a:ext>
            </a:extLst>
          </p:cNvPr>
          <p:cNvSpPr>
            <a:spLocks noGrp="1"/>
          </p:cNvSpPr>
          <p:nvPr>
            <p:ph type="sldNum" sz="quarter" idx="12"/>
          </p:nvPr>
        </p:nvSpPr>
        <p:spPr>
          <a:xfrm>
            <a:off x="8998527" y="6342496"/>
            <a:ext cx="2743200" cy="365125"/>
          </a:xfrm>
        </p:spPr>
        <p:txBody>
          <a:bodyPr/>
          <a:lstStyle/>
          <a:p>
            <a:fld id="{5DB593B0-701C-4C8C-8F1A-FE4EB2E4D8F6}" type="slidenum">
              <a:rPr lang="fr-FR" smtClean="0"/>
              <a:t>17</a:t>
            </a:fld>
            <a:endParaRPr lang="fr-FR" dirty="0"/>
          </a:p>
        </p:txBody>
      </p:sp>
      <p:sp>
        <p:nvSpPr>
          <p:cNvPr id="7" name="ZoneTexte 6">
            <a:extLst>
              <a:ext uri="{FF2B5EF4-FFF2-40B4-BE49-F238E27FC236}">
                <a16:creationId xmlns:a16="http://schemas.microsoft.com/office/drawing/2014/main" id="{1417E718-7F54-5F59-7CD7-1042BAAEAE91}"/>
              </a:ext>
            </a:extLst>
          </p:cNvPr>
          <p:cNvSpPr txBox="1"/>
          <p:nvPr/>
        </p:nvSpPr>
        <p:spPr>
          <a:xfrm>
            <a:off x="0" y="139189"/>
            <a:ext cx="3269674" cy="615553"/>
          </a:xfrm>
          <a:prstGeom prst="rect">
            <a:avLst/>
          </a:prstGeom>
          <a:noFill/>
        </p:spPr>
        <p:txBody>
          <a:bodyPr wrap="square" rtlCol="0">
            <a:spAutoFit/>
          </a:bodyPr>
          <a:lstStyle/>
          <a:p>
            <a:pPr algn="ctr"/>
            <a:r>
              <a:rPr lang="fr-FR" sz="3400" dirty="0">
                <a:solidFill>
                  <a:srgbClr val="75747D"/>
                </a:solidFill>
                <a:latin typeface="Gill Sans MT" panose="020B0502020104020203" pitchFamily="34" charset="0"/>
                <a:ea typeface="Nouvelle Vague" pitchFamily="2" charset="0"/>
              </a:rPr>
              <a:t>Nous retrouver</a:t>
            </a:r>
            <a:endParaRPr lang="fr-FR" sz="3400" dirty="0">
              <a:solidFill>
                <a:srgbClr val="75747D"/>
              </a:solidFill>
              <a:latin typeface="Nouvelle Vague" pitchFamily="2" charset="0"/>
              <a:ea typeface="Nouvelle Vague" pitchFamily="2" charset="0"/>
            </a:endParaRPr>
          </a:p>
        </p:txBody>
      </p:sp>
      <p:sp>
        <p:nvSpPr>
          <p:cNvPr id="10" name="ZoneTexte 9">
            <a:extLst>
              <a:ext uri="{FF2B5EF4-FFF2-40B4-BE49-F238E27FC236}">
                <a16:creationId xmlns:a16="http://schemas.microsoft.com/office/drawing/2014/main" id="{D47A9B05-12D4-7D2A-25A9-9688FA4BAE0F}"/>
              </a:ext>
            </a:extLst>
          </p:cNvPr>
          <p:cNvSpPr txBox="1"/>
          <p:nvPr/>
        </p:nvSpPr>
        <p:spPr>
          <a:xfrm>
            <a:off x="688090" y="2366064"/>
            <a:ext cx="2725549" cy="584775"/>
          </a:xfrm>
          <a:prstGeom prst="rect">
            <a:avLst/>
          </a:prstGeom>
          <a:noFill/>
        </p:spPr>
        <p:txBody>
          <a:bodyPr wrap="square">
            <a:spAutoFit/>
          </a:bodyPr>
          <a:lstStyle/>
          <a:p>
            <a:r>
              <a:rPr lang="fr-FR" sz="1600" dirty="0">
                <a:solidFill>
                  <a:srgbClr val="75747D"/>
                </a:solidFill>
                <a:latin typeface="Gill Sans MT" panose="020B0502020104020203" pitchFamily="34" charset="0"/>
              </a:rPr>
              <a:t>https://www.linkedin.com/company/standbyme/</a:t>
            </a:r>
          </a:p>
        </p:txBody>
      </p:sp>
      <p:sp>
        <p:nvSpPr>
          <p:cNvPr id="12" name="ZoneTexte 11">
            <a:extLst>
              <a:ext uri="{FF2B5EF4-FFF2-40B4-BE49-F238E27FC236}">
                <a16:creationId xmlns:a16="http://schemas.microsoft.com/office/drawing/2014/main" id="{61C81E9F-275D-3A5F-2ED2-68D2E518DA5F}"/>
              </a:ext>
            </a:extLst>
          </p:cNvPr>
          <p:cNvSpPr txBox="1"/>
          <p:nvPr/>
        </p:nvSpPr>
        <p:spPr>
          <a:xfrm>
            <a:off x="688090" y="1584780"/>
            <a:ext cx="2539380" cy="369332"/>
          </a:xfrm>
          <a:prstGeom prst="rect">
            <a:avLst/>
          </a:prstGeom>
          <a:noFill/>
        </p:spPr>
        <p:txBody>
          <a:bodyPr wrap="square" rtlCol="0">
            <a:spAutoFit/>
          </a:bodyPr>
          <a:lstStyle/>
          <a:p>
            <a:r>
              <a:rPr lang="fr-FR" sz="1800" b="1" dirty="0">
                <a:solidFill>
                  <a:srgbClr val="75747D"/>
                </a:solidFill>
                <a:latin typeface="Gill Sans MT" panose="020B0502020104020203" pitchFamily="34" charset="0"/>
              </a:rPr>
              <a:t>Sur LinkedIn</a:t>
            </a:r>
          </a:p>
        </p:txBody>
      </p:sp>
      <p:pic>
        <p:nvPicPr>
          <p:cNvPr id="13" name="Image 12">
            <a:extLst>
              <a:ext uri="{FF2B5EF4-FFF2-40B4-BE49-F238E27FC236}">
                <a16:creationId xmlns:a16="http://schemas.microsoft.com/office/drawing/2014/main" id="{6BEB8F96-52D4-920B-227D-FD5AC47DB905}"/>
              </a:ext>
            </a:extLst>
          </p:cNvPr>
          <p:cNvPicPr>
            <a:picLocks noChangeAspect="1"/>
          </p:cNvPicPr>
          <p:nvPr/>
        </p:nvPicPr>
        <p:blipFill>
          <a:blip r:embed="rId2"/>
          <a:stretch>
            <a:fillRect/>
          </a:stretch>
        </p:blipFill>
        <p:spPr>
          <a:xfrm>
            <a:off x="10176396" y="6359012"/>
            <a:ext cx="848163" cy="235459"/>
          </a:xfrm>
          <a:custGeom>
            <a:avLst/>
            <a:gdLst>
              <a:gd name="connsiteX0" fmla="*/ -946 w 948689"/>
              <a:gd name="connsiteY0" fmla="*/ 185 h 263366"/>
              <a:gd name="connsiteX1" fmla="*/ 947744 w 948689"/>
              <a:gd name="connsiteY1" fmla="*/ 185 h 263366"/>
              <a:gd name="connsiteX2" fmla="*/ 947744 w 948689"/>
              <a:gd name="connsiteY2" fmla="*/ 263551 h 263366"/>
              <a:gd name="connsiteX3" fmla="*/ -946 w 948689"/>
              <a:gd name="connsiteY3" fmla="*/ 263551 h 263366"/>
            </a:gdLst>
            <a:ahLst/>
            <a:cxnLst>
              <a:cxn ang="0">
                <a:pos x="connsiteX0" y="connsiteY0"/>
              </a:cxn>
              <a:cxn ang="0">
                <a:pos x="connsiteX1" y="connsiteY1"/>
              </a:cxn>
              <a:cxn ang="0">
                <a:pos x="connsiteX2" y="connsiteY2"/>
              </a:cxn>
              <a:cxn ang="0">
                <a:pos x="connsiteX3" y="connsiteY3"/>
              </a:cxn>
            </a:cxnLst>
            <a:rect l="l" t="t" r="r" b="b"/>
            <a:pathLst>
              <a:path w="948689" h="263366">
                <a:moveTo>
                  <a:pt x="-946" y="185"/>
                </a:moveTo>
                <a:lnTo>
                  <a:pt x="947744" y="185"/>
                </a:lnTo>
                <a:lnTo>
                  <a:pt x="947744" y="263551"/>
                </a:lnTo>
                <a:lnTo>
                  <a:pt x="-946" y="263551"/>
                </a:lnTo>
                <a:close/>
              </a:path>
            </a:pathLst>
          </a:custGeom>
        </p:spPr>
      </p:pic>
      <p:sp>
        <p:nvSpPr>
          <p:cNvPr id="14" name="Forme libre : forme 13">
            <a:extLst>
              <a:ext uri="{FF2B5EF4-FFF2-40B4-BE49-F238E27FC236}">
                <a16:creationId xmlns:a16="http://schemas.microsoft.com/office/drawing/2014/main" id="{49D5DB41-6A96-E7FC-C112-FC6946CC8613}"/>
              </a:ext>
            </a:extLst>
          </p:cNvPr>
          <p:cNvSpPr/>
          <p:nvPr/>
        </p:nvSpPr>
        <p:spPr>
          <a:xfrm rot="5400000">
            <a:off x="5932610" y="2650899"/>
            <a:ext cx="109910" cy="7997058"/>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
        <p:nvSpPr>
          <p:cNvPr id="15" name="ZoneTexte 14">
            <a:extLst>
              <a:ext uri="{FF2B5EF4-FFF2-40B4-BE49-F238E27FC236}">
                <a16:creationId xmlns:a16="http://schemas.microsoft.com/office/drawing/2014/main" id="{959D430A-AC18-4143-9A49-44EA01F96A30}"/>
              </a:ext>
            </a:extLst>
          </p:cNvPr>
          <p:cNvSpPr txBox="1"/>
          <p:nvPr/>
        </p:nvSpPr>
        <p:spPr>
          <a:xfrm>
            <a:off x="730472" y="6370400"/>
            <a:ext cx="1333276" cy="276999"/>
          </a:xfrm>
          <a:prstGeom prst="rect">
            <a:avLst/>
          </a:prstGeom>
          <a:noFill/>
        </p:spPr>
        <p:txBody>
          <a:bodyPr wrap="square" rtlCol="0">
            <a:spAutoFit/>
          </a:bodyPr>
          <a:lstStyle/>
          <a:p>
            <a:pPr algn="l"/>
            <a:r>
              <a:rPr lang="fr-FR" sz="1200" spc="0" baseline="0" dirty="0">
                <a:ln/>
                <a:solidFill>
                  <a:srgbClr val="74747D"/>
                </a:solidFill>
                <a:latin typeface="Gill Sans MT"/>
                <a:sym typeface="Gill Sans MT"/>
                <a:rtl val="0"/>
              </a:rPr>
              <a:t>2. STAND BY ME</a:t>
            </a:r>
          </a:p>
        </p:txBody>
      </p:sp>
      <p:sp>
        <p:nvSpPr>
          <p:cNvPr id="17" name="ZoneTexte 16">
            <a:extLst>
              <a:ext uri="{FF2B5EF4-FFF2-40B4-BE49-F238E27FC236}">
                <a16:creationId xmlns:a16="http://schemas.microsoft.com/office/drawing/2014/main" id="{14ABE3C0-6030-C8CE-1C0A-EB4E900E7A64}"/>
              </a:ext>
            </a:extLst>
          </p:cNvPr>
          <p:cNvSpPr txBox="1"/>
          <p:nvPr/>
        </p:nvSpPr>
        <p:spPr>
          <a:xfrm>
            <a:off x="4112666" y="2215338"/>
            <a:ext cx="2057250" cy="338554"/>
          </a:xfrm>
          <a:prstGeom prst="rect">
            <a:avLst/>
          </a:prstGeom>
          <a:noFill/>
        </p:spPr>
        <p:txBody>
          <a:bodyPr wrap="square">
            <a:spAutoFit/>
          </a:bodyPr>
          <a:lstStyle/>
          <a:p>
            <a:r>
              <a:rPr lang="fr-FR" sz="1600" dirty="0">
                <a:solidFill>
                  <a:srgbClr val="75747D"/>
                </a:solidFill>
                <a:latin typeface="Gill Sans MT" panose="020B0502020104020203" pitchFamily="34" charset="0"/>
              </a:rPr>
              <a:t>https://standbyme.fr/</a:t>
            </a:r>
          </a:p>
        </p:txBody>
      </p:sp>
      <p:sp>
        <p:nvSpPr>
          <p:cNvPr id="18" name="ZoneTexte 17">
            <a:extLst>
              <a:ext uri="{FF2B5EF4-FFF2-40B4-BE49-F238E27FC236}">
                <a16:creationId xmlns:a16="http://schemas.microsoft.com/office/drawing/2014/main" id="{8752D947-8B41-724D-F812-EE425F6761EA}"/>
              </a:ext>
            </a:extLst>
          </p:cNvPr>
          <p:cNvSpPr txBox="1"/>
          <p:nvPr/>
        </p:nvSpPr>
        <p:spPr>
          <a:xfrm>
            <a:off x="4112666" y="1559460"/>
            <a:ext cx="2816607" cy="369332"/>
          </a:xfrm>
          <a:prstGeom prst="rect">
            <a:avLst/>
          </a:prstGeom>
          <a:noFill/>
        </p:spPr>
        <p:txBody>
          <a:bodyPr wrap="square" rtlCol="0">
            <a:spAutoFit/>
          </a:bodyPr>
          <a:lstStyle/>
          <a:p>
            <a:r>
              <a:rPr lang="fr-FR" sz="1800" b="1" dirty="0">
                <a:solidFill>
                  <a:srgbClr val="75747D"/>
                </a:solidFill>
                <a:latin typeface="Gill Sans MT" panose="020B0502020104020203" pitchFamily="34" charset="0"/>
              </a:rPr>
              <a:t>Sur notre site internet</a:t>
            </a:r>
          </a:p>
        </p:txBody>
      </p:sp>
      <p:sp>
        <p:nvSpPr>
          <p:cNvPr id="19" name="ZoneTexte 18">
            <a:extLst>
              <a:ext uri="{FF2B5EF4-FFF2-40B4-BE49-F238E27FC236}">
                <a16:creationId xmlns:a16="http://schemas.microsoft.com/office/drawing/2014/main" id="{21AE4709-C605-7C55-5198-EC8714064864}"/>
              </a:ext>
            </a:extLst>
          </p:cNvPr>
          <p:cNvSpPr txBox="1"/>
          <p:nvPr/>
        </p:nvSpPr>
        <p:spPr>
          <a:xfrm>
            <a:off x="8357578" y="1615554"/>
            <a:ext cx="2816607" cy="369332"/>
          </a:xfrm>
          <a:prstGeom prst="rect">
            <a:avLst/>
          </a:prstGeom>
          <a:noFill/>
        </p:spPr>
        <p:txBody>
          <a:bodyPr wrap="square" rtlCol="0">
            <a:spAutoFit/>
          </a:bodyPr>
          <a:lstStyle/>
          <a:p>
            <a:r>
              <a:rPr lang="fr-FR" b="1" dirty="0">
                <a:solidFill>
                  <a:srgbClr val="75747D"/>
                </a:solidFill>
                <a:latin typeface="Gill Sans MT" panose="020B0502020104020203" pitchFamily="34" charset="0"/>
              </a:rPr>
              <a:t>Directement</a:t>
            </a:r>
            <a:endParaRPr lang="fr-FR" sz="1800" b="1" dirty="0">
              <a:solidFill>
                <a:srgbClr val="75747D"/>
              </a:solidFill>
              <a:latin typeface="Gill Sans MT" panose="020B0502020104020203" pitchFamily="34" charset="0"/>
            </a:endParaRPr>
          </a:p>
        </p:txBody>
      </p:sp>
      <p:sp>
        <p:nvSpPr>
          <p:cNvPr id="22" name="ZoneTexte 21">
            <a:extLst>
              <a:ext uri="{FF2B5EF4-FFF2-40B4-BE49-F238E27FC236}">
                <a16:creationId xmlns:a16="http://schemas.microsoft.com/office/drawing/2014/main" id="{43D0CE22-B04C-9998-8E79-571FC6DCAD0E}"/>
              </a:ext>
            </a:extLst>
          </p:cNvPr>
          <p:cNvSpPr txBox="1"/>
          <p:nvPr/>
        </p:nvSpPr>
        <p:spPr>
          <a:xfrm>
            <a:off x="8299010" y="2268998"/>
            <a:ext cx="2725549" cy="2000548"/>
          </a:xfrm>
          <a:prstGeom prst="rect">
            <a:avLst/>
          </a:prstGeom>
          <a:noFill/>
        </p:spPr>
        <p:txBody>
          <a:bodyPr wrap="square">
            <a:spAutoFit/>
          </a:bodyPr>
          <a:lstStyle/>
          <a:p>
            <a:r>
              <a:rPr lang="fr-FR" sz="1600" dirty="0">
                <a:solidFill>
                  <a:srgbClr val="868789"/>
                </a:solidFill>
                <a:effectLst/>
                <a:latin typeface="Helvetica" panose="020B0604020202020204" pitchFamily="34" charset="0"/>
                <a:ea typeface="Aptos" panose="020B0004020202020204" pitchFamily="34" charset="0"/>
                <a:cs typeface="Aptos" panose="020B0004020202020204" pitchFamily="34" charset="0"/>
              </a:rPr>
              <a:t>+33 (0)6 50 50 92 88</a:t>
            </a:r>
          </a:p>
          <a:p>
            <a:r>
              <a:rPr lang="fr-FR" sz="1600" u="sng" dirty="0">
                <a:solidFill>
                  <a:srgbClr val="75747D"/>
                </a:solidFill>
                <a:effectLst/>
                <a:latin typeface="Gill Sans MT" panose="020B0502020104020203" pitchFamily="34" charset="0"/>
                <a:ea typeface="Aptos" panose="020B0004020202020204" pitchFamily="34" charset="0"/>
                <a:hlinkClick r:id="rId3">
                  <a:extLst>
                    <a:ext uri="{A12FA001-AC4F-418D-AE19-62706E023703}">
                      <ahyp:hlinkClr xmlns:ahyp="http://schemas.microsoft.com/office/drawing/2018/hyperlinkcolor" val="tx"/>
                    </a:ext>
                  </a:extLst>
                </a:hlinkClick>
              </a:rPr>
              <a:t>v.gomel@standbyme.fr</a:t>
            </a:r>
            <a:endParaRPr lang="fr-FR" sz="1600" u="sng" dirty="0">
              <a:solidFill>
                <a:srgbClr val="75747D"/>
              </a:solidFill>
              <a:effectLst/>
              <a:latin typeface="Gill Sans MT" panose="020B0502020104020203" pitchFamily="34" charset="0"/>
              <a:ea typeface="Aptos" panose="020B0004020202020204" pitchFamily="34" charset="0"/>
            </a:endParaRPr>
          </a:p>
          <a:p>
            <a:endParaRPr lang="fr-FR" sz="1600" u="sng" dirty="0">
              <a:solidFill>
                <a:srgbClr val="75747D"/>
              </a:solidFill>
              <a:latin typeface="Gill Sans MT" panose="020B0502020104020203" pitchFamily="34" charset="0"/>
              <a:ea typeface="Aptos" panose="020B0004020202020204" pitchFamily="34" charset="0"/>
              <a:cs typeface="Aptos" panose="020B0004020202020204" pitchFamily="34" charset="0"/>
            </a:endParaRPr>
          </a:p>
          <a:p>
            <a:r>
              <a:rPr lang="fr-FR" sz="1200" u="sng" dirty="0">
                <a:solidFill>
                  <a:srgbClr val="75747D"/>
                </a:solidFill>
                <a:effectLst/>
                <a:latin typeface="Gill Sans MT" panose="020B0502020104020203" pitchFamily="34" charset="0"/>
                <a:ea typeface="Aptos" panose="020B0004020202020204" pitchFamily="34" charset="0"/>
                <a:cs typeface="Aptos" panose="020B0004020202020204" pitchFamily="34" charset="0"/>
              </a:rPr>
              <a:t>Siège </a:t>
            </a:r>
            <a:r>
              <a:rPr lang="fr-FR" sz="1200" dirty="0">
                <a:solidFill>
                  <a:srgbClr val="75747D"/>
                </a:solidFill>
                <a:effectLst/>
                <a:latin typeface="Gill Sans MT" panose="020B0502020104020203" pitchFamily="34" charset="0"/>
                <a:ea typeface="Aptos" panose="020B0004020202020204" pitchFamily="34" charset="0"/>
                <a:cs typeface="Aptos" panose="020B0004020202020204" pitchFamily="34" charset="0"/>
              </a:rPr>
              <a:t>:  </a:t>
            </a:r>
          </a:p>
          <a:p>
            <a:r>
              <a:rPr lang="fr-FR" sz="1200" dirty="0">
                <a:solidFill>
                  <a:srgbClr val="75747D"/>
                </a:solidFill>
                <a:effectLst/>
                <a:latin typeface="Gill Sans MT" panose="020B0502020104020203" pitchFamily="34" charset="0"/>
                <a:ea typeface="Aptos" panose="020B0004020202020204" pitchFamily="34" charset="0"/>
                <a:cs typeface="Aptos" panose="020B0004020202020204" pitchFamily="34" charset="0"/>
              </a:rPr>
              <a:t>210 AVENUE DE LA CIGALIERE  84250  LE THOR </a:t>
            </a:r>
          </a:p>
          <a:p>
            <a:r>
              <a:rPr lang="fr-FR" sz="1200" u="sng" dirty="0">
                <a:solidFill>
                  <a:srgbClr val="75747D"/>
                </a:solidFill>
                <a:effectLst/>
                <a:latin typeface="Gill Sans MT" panose="020B0502020104020203" pitchFamily="34" charset="0"/>
                <a:ea typeface="Aptos" panose="020B0004020202020204" pitchFamily="34" charset="0"/>
                <a:cs typeface="Aptos" panose="020B0004020202020204" pitchFamily="34" charset="0"/>
              </a:rPr>
              <a:t>Bureau Commercial </a:t>
            </a:r>
            <a:r>
              <a:rPr lang="fr-FR" sz="1200" dirty="0">
                <a:solidFill>
                  <a:srgbClr val="75747D"/>
                </a:solidFill>
                <a:effectLst/>
                <a:latin typeface="Gill Sans MT" panose="020B0502020104020203" pitchFamily="34" charset="0"/>
                <a:ea typeface="Aptos" panose="020B0004020202020204" pitchFamily="34" charset="0"/>
                <a:cs typeface="Aptos" panose="020B0004020202020204" pitchFamily="34" charset="0"/>
              </a:rPr>
              <a:t>:  </a:t>
            </a:r>
          </a:p>
          <a:p>
            <a:r>
              <a:rPr lang="fr-FR" sz="1200" dirty="0">
                <a:solidFill>
                  <a:srgbClr val="75747D"/>
                </a:solidFill>
                <a:effectLst/>
                <a:latin typeface="Gill Sans MT" panose="020B0502020104020203" pitchFamily="34" charset="0"/>
                <a:ea typeface="Aptos" panose="020B0004020202020204" pitchFamily="34" charset="0"/>
                <a:cs typeface="Aptos" panose="020B0004020202020204" pitchFamily="34" charset="0"/>
              </a:rPr>
              <a:t>57 rue de l’Ourcq, 75019 PARIS</a:t>
            </a:r>
          </a:p>
          <a:p>
            <a:endParaRPr lang="fr-FR" sz="1600" dirty="0">
              <a:solidFill>
                <a:srgbClr val="75747D"/>
              </a:solidFill>
              <a:effectLst/>
              <a:latin typeface="Gill Sans MT" panose="020B0502020104020203" pitchFamily="34" charset="0"/>
              <a:ea typeface="Aptos" panose="020B0004020202020204" pitchFamily="34" charset="0"/>
              <a:cs typeface="Aptos" panose="020B0004020202020204" pitchFamily="34" charset="0"/>
            </a:endParaRPr>
          </a:p>
        </p:txBody>
      </p:sp>
      <p:pic>
        <p:nvPicPr>
          <p:cNvPr id="28" name="Image 27">
            <a:extLst>
              <a:ext uri="{FF2B5EF4-FFF2-40B4-BE49-F238E27FC236}">
                <a16:creationId xmlns:a16="http://schemas.microsoft.com/office/drawing/2014/main" id="{07F437F8-A223-28F9-E244-86B96A1E741F}"/>
              </a:ext>
            </a:extLst>
          </p:cNvPr>
          <p:cNvPicPr>
            <a:picLocks noChangeAspect="1"/>
          </p:cNvPicPr>
          <p:nvPr/>
        </p:nvPicPr>
        <p:blipFill>
          <a:blip r:embed="rId4"/>
          <a:stretch>
            <a:fillRect/>
          </a:stretch>
        </p:blipFill>
        <p:spPr>
          <a:xfrm>
            <a:off x="4171427" y="2740911"/>
            <a:ext cx="3369600" cy="1601006"/>
          </a:xfrm>
          <a:prstGeom prst="rect">
            <a:avLst/>
          </a:prstGeom>
        </p:spPr>
      </p:pic>
      <p:pic>
        <p:nvPicPr>
          <p:cNvPr id="30" name="Image 29">
            <a:extLst>
              <a:ext uri="{FF2B5EF4-FFF2-40B4-BE49-F238E27FC236}">
                <a16:creationId xmlns:a16="http://schemas.microsoft.com/office/drawing/2014/main" id="{E4BBCC8D-88C8-061B-7931-E88C26242FE5}"/>
              </a:ext>
            </a:extLst>
          </p:cNvPr>
          <p:cNvPicPr>
            <a:picLocks noChangeAspect="1"/>
          </p:cNvPicPr>
          <p:nvPr/>
        </p:nvPicPr>
        <p:blipFill>
          <a:blip r:embed="rId5"/>
          <a:stretch>
            <a:fillRect/>
          </a:stretch>
        </p:blipFill>
        <p:spPr>
          <a:xfrm>
            <a:off x="839200" y="3035641"/>
            <a:ext cx="2574439" cy="2261716"/>
          </a:xfrm>
          <a:prstGeom prst="rect">
            <a:avLst/>
          </a:prstGeom>
        </p:spPr>
      </p:pic>
    </p:spTree>
    <p:extLst>
      <p:ext uri="{BB962C8B-B14F-4D97-AF65-F5344CB8AC3E}">
        <p14:creationId xmlns:p14="http://schemas.microsoft.com/office/powerpoint/2010/main" val="29763691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99A4B35-29F8-B455-EA12-A60ADD0EB90A}"/>
              </a:ext>
            </a:extLst>
          </p:cNvPr>
          <p:cNvSpPr txBox="1"/>
          <p:nvPr/>
        </p:nvSpPr>
        <p:spPr>
          <a:xfrm>
            <a:off x="648898" y="5851176"/>
            <a:ext cx="6083505" cy="369332"/>
          </a:xfrm>
          <a:prstGeom prst="rect">
            <a:avLst/>
          </a:prstGeom>
          <a:noFill/>
        </p:spPr>
        <p:txBody>
          <a:bodyPr wrap="square">
            <a:spAutoFit/>
          </a:bodyPr>
          <a:lstStyle/>
          <a:p>
            <a:r>
              <a:rPr lang="fr-FR" i="0" dirty="0">
                <a:solidFill>
                  <a:srgbClr val="D3711C"/>
                </a:solidFill>
                <a:effectLst/>
                <a:highlight>
                  <a:srgbClr val="FFFFFF"/>
                </a:highlight>
                <a:latin typeface="Gill Sans MT" panose="020B0502020104020203" pitchFamily="34" charset="0"/>
                <a:hlinkClick r:id="rId4"/>
              </a:rPr>
              <a:t>Visite virtuelle complète :  https://deltaplus-preventica2023.fr/</a:t>
            </a:r>
            <a:endParaRPr lang="fr-FR" dirty="0">
              <a:solidFill>
                <a:srgbClr val="D3711C"/>
              </a:solidFill>
              <a:latin typeface="Gill Sans MT" panose="020B0502020104020203" pitchFamily="34" charset="0"/>
            </a:endParaRPr>
          </a:p>
        </p:txBody>
      </p:sp>
      <p:sp>
        <p:nvSpPr>
          <p:cNvPr id="4" name="Forme libre : forme 3">
            <a:extLst>
              <a:ext uri="{FF2B5EF4-FFF2-40B4-BE49-F238E27FC236}">
                <a16:creationId xmlns:a16="http://schemas.microsoft.com/office/drawing/2014/main" id="{95B9CD66-8218-57EF-7DAF-B2237FF56F7B}"/>
              </a:ext>
            </a:extLst>
          </p:cNvPr>
          <p:cNvSpPr/>
          <p:nvPr/>
        </p:nvSpPr>
        <p:spPr>
          <a:xfrm>
            <a:off x="590099" y="1007891"/>
            <a:ext cx="58799" cy="4842218"/>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
        <p:nvSpPr>
          <p:cNvPr id="5" name="ZoneTexte 4">
            <a:extLst>
              <a:ext uri="{FF2B5EF4-FFF2-40B4-BE49-F238E27FC236}">
                <a16:creationId xmlns:a16="http://schemas.microsoft.com/office/drawing/2014/main" id="{B0CDCC86-9324-FD5C-06D0-774B23A7EC7F}"/>
              </a:ext>
            </a:extLst>
          </p:cNvPr>
          <p:cNvSpPr txBox="1"/>
          <p:nvPr/>
        </p:nvSpPr>
        <p:spPr>
          <a:xfrm>
            <a:off x="472271" y="430799"/>
            <a:ext cx="5388218" cy="369332"/>
          </a:xfrm>
          <a:prstGeom prst="rect">
            <a:avLst/>
          </a:prstGeom>
          <a:noFill/>
        </p:spPr>
        <p:txBody>
          <a:bodyPr wrap="square" rtlCol="0">
            <a:spAutoFit/>
          </a:bodyPr>
          <a:lstStyle/>
          <a:p>
            <a:r>
              <a:rPr lang="fr-FR" spc="600" dirty="0">
                <a:solidFill>
                  <a:srgbClr val="75747D"/>
                </a:solidFill>
                <a:latin typeface="Gill Sans MT" panose="020B0502020104020203" pitchFamily="34" charset="0"/>
                <a:ea typeface="DIN Medium" charset="0"/>
                <a:cs typeface="DIN Medium" charset="0"/>
              </a:rPr>
              <a:t>LE STAND VIRTUEL</a:t>
            </a:r>
            <a:endParaRPr lang="fr-FR" spc="600" dirty="0">
              <a:solidFill>
                <a:srgbClr val="75747D"/>
              </a:solidFill>
              <a:highlight>
                <a:srgbClr val="D65F3D"/>
              </a:highlight>
              <a:latin typeface="DIN Medium" charset="0"/>
              <a:ea typeface="DIN Medium" charset="0"/>
              <a:cs typeface="DIN Medium" charset="0"/>
            </a:endParaRPr>
          </a:p>
        </p:txBody>
      </p:sp>
      <p:sp>
        <p:nvSpPr>
          <p:cNvPr id="7" name="ZoneTexte 6">
            <a:extLst>
              <a:ext uri="{FF2B5EF4-FFF2-40B4-BE49-F238E27FC236}">
                <a16:creationId xmlns:a16="http://schemas.microsoft.com/office/drawing/2014/main" id="{FEC64781-1C8E-2D08-E7DE-150187C51BA3}"/>
              </a:ext>
            </a:extLst>
          </p:cNvPr>
          <p:cNvSpPr txBox="1"/>
          <p:nvPr/>
        </p:nvSpPr>
        <p:spPr>
          <a:xfrm>
            <a:off x="910897" y="1228397"/>
            <a:ext cx="6201103" cy="4401205"/>
          </a:xfrm>
          <a:prstGeom prst="rect">
            <a:avLst/>
          </a:prstGeom>
          <a:noFill/>
        </p:spPr>
        <p:txBody>
          <a:bodyPr wrap="square">
            <a:spAutoFit/>
          </a:bodyPr>
          <a:lstStyle/>
          <a:p>
            <a:pPr fontAlgn="auto"/>
            <a:r>
              <a:rPr lang="fr-FR" sz="1400" i="0" dirty="0">
                <a:effectLst/>
                <a:highlight>
                  <a:srgbClr val="FFFFFF"/>
                </a:highlight>
                <a:latin typeface="Gill Sans MT" panose="020B0502020104020203" pitchFamily="34" charset="0"/>
              </a:rPr>
              <a:t>Cette nouvelle manière de 𝘃𝗶𝗿𝘁𝘂𝗮𝗹𝗶𝘀𝗲𝗿 𝗹𝗲𝘀 𝘀𝘁𝗮𝗻𝗱𝘀 𝗲𝘀𝘁 𝗹𝗲 𝗽𝗿𝗼𝗱𝘂𝗶𝘁 𝗱’𝘂𝗻 𝗱𝗲́𝘃𝗲𝗹𝗼𝗽𝗽𝗲𝗺𝗲𝗻𝘁 𝗶𝗻𝘁𝗲𝗿𝗻𝗲 chez Stand By Me ce qui nous permet d’avoir une approche unique à vous proposer. </a:t>
            </a:r>
            <a:br>
              <a:rPr lang="fr-FR" sz="1400" i="0" dirty="0">
                <a:effectLst/>
                <a:highlight>
                  <a:srgbClr val="FFFFFF"/>
                </a:highlight>
                <a:latin typeface="Gill Sans MT" panose="020B0502020104020203" pitchFamily="34" charset="0"/>
              </a:rPr>
            </a:br>
            <a:br>
              <a:rPr lang="fr-FR" sz="1400" i="0" dirty="0">
                <a:effectLst/>
                <a:highlight>
                  <a:srgbClr val="FFFFFF"/>
                </a:highlight>
                <a:latin typeface="Gill Sans MT" panose="020B0502020104020203" pitchFamily="34" charset="0"/>
              </a:rPr>
            </a:br>
            <a:r>
              <a:rPr lang="fr-FR" sz="1400" i="0" dirty="0">
                <a:effectLst/>
                <a:highlight>
                  <a:srgbClr val="FFFFFF"/>
                </a:highlight>
                <a:latin typeface="Gill Sans MT" panose="020B0502020104020203" pitchFamily="34" charset="0"/>
              </a:rPr>
              <a:t>D’ailleurs 𝗹𝗲 𝗱𝗲́𝗽𝗼̂𝘁 𝗱𝗲 𝗯𝗿𝗲𝘃𝗲𝘁 𝗱𝘂 𝗽𝗿𝗼𝗰𝗲𝘀𝘀 𝗱𝗲 𝗳𝗮𝗯𝗿𝗶𝗰𝗮𝘁𝗶𝗼𝗻 𝗲𝘀𝘁 𝗲𝗻 𝗰𝗼𝘂𝗿𝘀 !</a:t>
            </a:r>
            <a:br>
              <a:rPr lang="fr-FR" sz="1400" i="0" dirty="0">
                <a:effectLst/>
                <a:highlight>
                  <a:srgbClr val="FFFFFF"/>
                </a:highlight>
                <a:latin typeface="Gill Sans MT" panose="020B0502020104020203" pitchFamily="34" charset="0"/>
              </a:rPr>
            </a:br>
            <a:br>
              <a:rPr lang="fr-FR" sz="1400" i="0" dirty="0">
                <a:effectLst/>
                <a:highlight>
                  <a:srgbClr val="FFFFFF"/>
                </a:highlight>
                <a:latin typeface="Gill Sans MT" panose="020B0502020104020203" pitchFamily="34" charset="0"/>
              </a:rPr>
            </a:br>
            <a:r>
              <a:rPr lang="fr-FR" sz="1400" i="0" dirty="0">
                <a:effectLst/>
                <a:highlight>
                  <a:srgbClr val="FFFFFF"/>
                </a:highlight>
                <a:latin typeface="Gill Sans MT" panose="020B0502020104020203" pitchFamily="34" charset="0"/>
              </a:rPr>
              <a:t>Vous avez toujours rêvé de vous promener sur un salon sans même y être physiquement ? Nous avons exaucé votre souhait ! </a:t>
            </a:r>
            <a:br>
              <a:rPr lang="fr-FR" sz="1400" i="0" dirty="0">
                <a:effectLst/>
                <a:highlight>
                  <a:srgbClr val="FFFFFF"/>
                </a:highlight>
                <a:latin typeface="Gill Sans MT" panose="020B0502020104020203" pitchFamily="34" charset="0"/>
              </a:rPr>
            </a:br>
            <a:br>
              <a:rPr lang="fr-FR" sz="1400" i="0" dirty="0">
                <a:effectLst/>
                <a:highlight>
                  <a:srgbClr val="FFFFFF"/>
                </a:highlight>
                <a:latin typeface="Gill Sans MT" panose="020B0502020104020203" pitchFamily="34" charset="0"/>
              </a:rPr>
            </a:br>
            <a:r>
              <a:rPr lang="fr-FR" sz="1400" i="0" dirty="0">
                <a:effectLst/>
                <a:highlight>
                  <a:srgbClr val="FFFFFF"/>
                </a:highlight>
                <a:latin typeface="Gill Sans MT" panose="020B0502020104020203" pitchFamily="34" charset="0"/>
              </a:rPr>
              <a:t>Plongez au cœur de l'action avec notre visite virtuelle du stand de Delta Plus, où vous pouvez explorer chaque détail, admirer les produits et ressentir l'ambiance du stand.</a:t>
            </a:r>
            <a:br>
              <a:rPr lang="fr-FR" sz="1400" i="0" dirty="0">
                <a:effectLst/>
                <a:highlight>
                  <a:srgbClr val="FFFFFF"/>
                </a:highlight>
                <a:latin typeface="Gill Sans MT" panose="020B0502020104020203" pitchFamily="34" charset="0"/>
              </a:rPr>
            </a:br>
            <a:endParaRPr lang="fr-FR" sz="1400" i="0" dirty="0">
              <a:effectLst/>
              <a:highlight>
                <a:srgbClr val="FFFFFF"/>
              </a:highlight>
              <a:latin typeface="Gill Sans MT" panose="020B0502020104020203" pitchFamily="34" charset="0"/>
            </a:endParaRPr>
          </a:p>
          <a:p>
            <a:pPr fontAlgn="auto"/>
            <a:r>
              <a:rPr lang="fr-FR" sz="1400" i="0" dirty="0">
                <a:effectLst/>
                <a:highlight>
                  <a:srgbClr val="FFFFFF"/>
                </a:highlight>
                <a:latin typeface="Gill Sans MT" panose="020B0502020104020203" pitchFamily="34" charset="0"/>
              </a:rPr>
              <a:t>Cette visite vous permet de vivre une expérience interactive, vous offrant une perspective inédite sur notre savoir-faire : 𝗦𝗖𝗥𝗢𝗟𝗟𝗘𝗭 et faites un tour complet autour de notre installation, observez les finitions et découvrez comment nous créons des espaces sur mesure pour nos clients. </a:t>
            </a:r>
            <a:br>
              <a:rPr lang="fr-FR" sz="1400" i="0" dirty="0">
                <a:effectLst/>
                <a:highlight>
                  <a:srgbClr val="FFFFFF"/>
                </a:highlight>
                <a:latin typeface="Gill Sans MT" panose="020B0502020104020203" pitchFamily="34" charset="0"/>
              </a:rPr>
            </a:br>
            <a:endParaRPr lang="fr-FR" sz="1400" dirty="0">
              <a:highlight>
                <a:srgbClr val="FFFFFF"/>
              </a:highlight>
              <a:latin typeface="Gill Sans MT" panose="020B0502020104020203" pitchFamily="34" charset="0"/>
            </a:endParaRPr>
          </a:p>
          <a:p>
            <a:pPr fontAlgn="auto"/>
            <a:r>
              <a:rPr lang="fr-FR" sz="1400" i="0" dirty="0">
                <a:effectLst/>
                <a:highlight>
                  <a:srgbClr val="FFFFFF"/>
                </a:highlight>
                <a:latin typeface="Gill Sans MT" panose="020B0502020104020203" pitchFamily="34" charset="0"/>
              </a:rPr>
              <a:t>Rejoignez-nous dans cette expérience révolutionnaire, où le digital et l'exposition se rencontrent pour vous offrir une vision immersive de votre propre stand. </a:t>
            </a:r>
            <a:endParaRPr lang="fr-FR" sz="1400" dirty="0">
              <a:latin typeface="Gill Sans MT" panose="020B0502020104020203" pitchFamily="34" charset="0"/>
            </a:endParaRPr>
          </a:p>
        </p:txBody>
      </p:sp>
      <p:sp>
        <p:nvSpPr>
          <p:cNvPr id="2" name="Espace réservé du numéro de diapositive 1">
            <a:extLst>
              <a:ext uri="{FF2B5EF4-FFF2-40B4-BE49-F238E27FC236}">
                <a16:creationId xmlns:a16="http://schemas.microsoft.com/office/drawing/2014/main" id="{A6A74450-A251-A98D-3006-42B740738143}"/>
              </a:ext>
            </a:extLst>
          </p:cNvPr>
          <p:cNvSpPr>
            <a:spLocks noGrp="1"/>
          </p:cNvSpPr>
          <p:nvPr>
            <p:ph type="sldNum" sz="quarter" idx="12"/>
          </p:nvPr>
        </p:nvSpPr>
        <p:spPr>
          <a:xfrm>
            <a:off x="9117962" y="6370400"/>
            <a:ext cx="2743200" cy="365125"/>
          </a:xfrm>
        </p:spPr>
        <p:txBody>
          <a:bodyPr/>
          <a:lstStyle/>
          <a:p>
            <a:fld id="{5DB593B0-701C-4C8C-8F1A-FE4EB2E4D8F6}" type="slidenum">
              <a:rPr lang="fr-FR" smtClean="0"/>
              <a:t>18</a:t>
            </a:fld>
            <a:endParaRPr lang="fr-FR"/>
          </a:p>
        </p:txBody>
      </p:sp>
      <p:sp>
        <p:nvSpPr>
          <p:cNvPr id="6" name="ZoneTexte 5">
            <a:extLst>
              <a:ext uri="{FF2B5EF4-FFF2-40B4-BE49-F238E27FC236}">
                <a16:creationId xmlns:a16="http://schemas.microsoft.com/office/drawing/2014/main" id="{A166199E-0BED-20AF-1136-5FF5558489CA}"/>
              </a:ext>
            </a:extLst>
          </p:cNvPr>
          <p:cNvSpPr txBox="1"/>
          <p:nvPr/>
        </p:nvSpPr>
        <p:spPr>
          <a:xfrm>
            <a:off x="730472" y="6370400"/>
            <a:ext cx="1333276" cy="276999"/>
          </a:xfrm>
          <a:prstGeom prst="rect">
            <a:avLst/>
          </a:prstGeom>
          <a:noFill/>
        </p:spPr>
        <p:txBody>
          <a:bodyPr wrap="square" rtlCol="0">
            <a:spAutoFit/>
          </a:bodyPr>
          <a:lstStyle/>
          <a:p>
            <a:pPr algn="l"/>
            <a:r>
              <a:rPr lang="fr-FR" sz="1200" spc="0" baseline="0" dirty="0">
                <a:ln/>
                <a:solidFill>
                  <a:srgbClr val="74747D"/>
                </a:solidFill>
                <a:latin typeface="Gill Sans MT"/>
                <a:sym typeface="Gill Sans MT"/>
                <a:rtl val="0"/>
              </a:rPr>
              <a:t>2. STAND BY ME</a:t>
            </a:r>
          </a:p>
        </p:txBody>
      </p:sp>
      <p:pic>
        <p:nvPicPr>
          <p:cNvPr id="8" name="Image 7">
            <a:extLst>
              <a:ext uri="{FF2B5EF4-FFF2-40B4-BE49-F238E27FC236}">
                <a16:creationId xmlns:a16="http://schemas.microsoft.com/office/drawing/2014/main" id="{63959C0E-119A-8BB0-D725-E4F295D9AA64}"/>
              </a:ext>
            </a:extLst>
          </p:cNvPr>
          <p:cNvPicPr>
            <a:picLocks noChangeAspect="1"/>
          </p:cNvPicPr>
          <p:nvPr/>
        </p:nvPicPr>
        <p:blipFill>
          <a:blip r:embed="rId5"/>
          <a:stretch>
            <a:fillRect/>
          </a:stretch>
        </p:blipFill>
        <p:spPr>
          <a:xfrm>
            <a:off x="10176396" y="6359012"/>
            <a:ext cx="848163" cy="235459"/>
          </a:xfrm>
          <a:custGeom>
            <a:avLst/>
            <a:gdLst>
              <a:gd name="connsiteX0" fmla="*/ -946 w 948689"/>
              <a:gd name="connsiteY0" fmla="*/ 185 h 263366"/>
              <a:gd name="connsiteX1" fmla="*/ 947744 w 948689"/>
              <a:gd name="connsiteY1" fmla="*/ 185 h 263366"/>
              <a:gd name="connsiteX2" fmla="*/ 947744 w 948689"/>
              <a:gd name="connsiteY2" fmla="*/ 263551 h 263366"/>
              <a:gd name="connsiteX3" fmla="*/ -946 w 948689"/>
              <a:gd name="connsiteY3" fmla="*/ 263551 h 263366"/>
            </a:gdLst>
            <a:ahLst/>
            <a:cxnLst>
              <a:cxn ang="0">
                <a:pos x="connsiteX0" y="connsiteY0"/>
              </a:cxn>
              <a:cxn ang="0">
                <a:pos x="connsiteX1" y="connsiteY1"/>
              </a:cxn>
              <a:cxn ang="0">
                <a:pos x="connsiteX2" y="connsiteY2"/>
              </a:cxn>
              <a:cxn ang="0">
                <a:pos x="connsiteX3" y="connsiteY3"/>
              </a:cxn>
            </a:cxnLst>
            <a:rect l="l" t="t" r="r" b="b"/>
            <a:pathLst>
              <a:path w="948689" h="263366">
                <a:moveTo>
                  <a:pt x="-946" y="185"/>
                </a:moveTo>
                <a:lnTo>
                  <a:pt x="947744" y="185"/>
                </a:lnTo>
                <a:lnTo>
                  <a:pt x="947744" y="263551"/>
                </a:lnTo>
                <a:lnTo>
                  <a:pt x="-946" y="263551"/>
                </a:lnTo>
                <a:close/>
              </a:path>
            </a:pathLst>
          </a:custGeom>
        </p:spPr>
      </p:pic>
      <p:sp>
        <p:nvSpPr>
          <p:cNvPr id="9" name="Forme libre : forme 8">
            <a:extLst>
              <a:ext uri="{FF2B5EF4-FFF2-40B4-BE49-F238E27FC236}">
                <a16:creationId xmlns:a16="http://schemas.microsoft.com/office/drawing/2014/main" id="{8FF77696-93B7-4AF2-B8F5-F49558AD082C}"/>
              </a:ext>
            </a:extLst>
          </p:cNvPr>
          <p:cNvSpPr/>
          <p:nvPr/>
        </p:nvSpPr>
        <p:spPr>
          <a:xfrm rot="5400000">
            <a:off x="5932610" y="2650899"/>
            <a:ext cx="109910" cy="7997058"/>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pic>
        <p:nvPicPr>
          <p:cNvPr id="11" name="Vidéo sans titre ‐ Réalisée avec Clipchamp">
            <a:hlinkClick r:id="" action="ppaction://media"/>
            <a:extLst>
              <a:ext uri="{FF2B5EF4-FFF2-40B4-BE49-F238E27FC236}">
                <a16:creationId xmlns:a16="http://schemas.microsoft.com/office/drawing/2014/main" id="{53E07E78-394A-EE8A-3DE9-67C597DAA708}"/>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112000" y="1671366"/>
            <a:ext cx="4997450" cy="2811066"/>
          </a:xfrm>
          <a:prstGeom prst="rect">
            <a:avLst/>
          </a:prstGeom>
        </p:spPr>
      </p:pic>
    </p:spTree>
    <p:extLst>
      <p:ext uri="{BB962C8B-B14F-4D97-AF65-F5344CB8AC3E}">
        <p14:creationId xmlns:p14="http://schemas.microsoft.com/office/powerpoint/2010/main" val="2992408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23"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que 6">
            <a:extLst>
              <a:ext uri="{FF2B5EF4-FFF2-40B4-BE49-F238E27FC236}">
                <a16:creationId xmlns:a16="http://schemas.microsoft.com/office/drawing/2014/main" id="{4BA54114-C21D-BC61-6F17-FCC1833E84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42508" y="716938"/>
            <a:ext cx="8906983" cy="5424124"/>
          </a:xfrm>
          <a:prstGeom prst="rect">
            <a:avLst/>
          </a:prstGeom>
        </p:spPr>
      </p:pic>
      <p:sp>
        <p:nvSpPr>
          <p:cNvPr id="2" name="Espace réservé du numéro de diapositive 1">
            <a:extLst>
              <a:ext uri="{FF2B5EF4-FFF2-40B4-BE49-F238E27FC236}">
                <a16:creationId xmlns:a16="http://schemas.microsoft.com/office/drawing/2014/main" id="{2626A4F6-4C51-261F-21F3-8FEFC39EF6C9}"/>
              </a:ext>
            </a:extLst>
          </p:cNvPr>
          <p:cNvSpPr>
            <a:spLocks noGrp="1"/>
          </p:cNvSpPr>
          <p:nvPr>
            <p:ph type="sldNum" sz="quarter" idx="12"/>
          </p:nvPr>
        </p:nvSpPr>
        <p:spPr>
          <a:xfrm>
            <a:off x="9026237" y="6328641"/>
            <a:ext cx="2743200" cy="365125"/>
          </a:xfrm>
        </p:spPr>
        <p:txBody>
          <a:bodyPr/>
          <a:lstStyle/>
          <a:p>
            <a:fld id="{5DB593B0-701C-4C8C-8F1A-FE4EB2E4D8F6}" type="slidenum">
              <a:rPr lang="fr-FR" smtClean="0"/>
              <a:t>19</a:t>
            </a:fld>
            <a:endParaRPr lang="fr-FR"/>
          </a:p>
        </p:txBody>
      </p:sp>
    </p:spTree>
    <p:extLst>
      <p:ext uri="{BB962C8B-B14F-4D97-AF65-F5344CB8AC3E}">
        <p14:creationId xmlns:p14="http://schemas.microsoft.com/office/powerpoint/2010/main" val="2908998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VIDEO_STDBYME_PRESENTATION">
            <a:hlinkClick r:id="" action="ppaction://media"/>
            <a:extLst>
              <a:ext uri="{FF2B5EF4-FFF2-40B4-BE49-F238E27FC236}">
                <a16:creationId xmlns:a16="http://schemas.microsoft.com/office/drawing/2014/main" id="{682C96E5-714A-2DAD-EE81-EDBCF563CDB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
            <a:ext cx="12192000" cy="6858001"/>
          </a:xfrm>
          <a:prstGeom prst="rect">
            <a:avLst/>
          </a:prstGeom>
        </p:spPr>
      </p:pic>
    </p:spTree>
    <p:extLst>
      <p:ext uri="{BB962C8B-B14F-4D97-AF65-F5344CB8AC3E}">
        <p14:creationId xmlns:p14="http://schemas.microsoft.com/office/powerpoint/2010/main" val="1721832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14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B0878031-493D-4A18-926A-83C931572996}"/>
              </a:ext>
            </a:extLst>
          </p:cNvPr>
          <p:cNvSpPr txBox="1"/>
          <p:nvPr/>
        </p:nvSpPr>
        <p:spPr>
          <a:xfrm>
            <a:off x="1063000" y="1216583"/>
            <a:ext cx="9552757" cy="5380832"/>
          </a:xfrm>
          <a:prstGeom prst="rect">
            <a:avLst/>
          </a:prstGeom>
          <a:noFill/>
        </p:spPr>
        <p:txBody>
          <a:bodyPr wrap="square">
            <a:spAutoFit/>
          </a:bodyPr>
          <a:lstStyle/>
          <a:p>
            <a:pPr>
              <a:lnSpc>
                <a:spcPct val="107000"/>
              </a:lnSpc>
              <a:spcAft>
                <a:spcPts val="800"/>
              </a:spcAft>
            </a:pPr>
            <a:endParaRPr lang="fr-FR" sz="1200" b="1" u="sng"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200" b="1" u="sng" dirty="0">
                <a:effectLst/>
                <a:latin typeface="Gill Sans MT" panose="020B0502020104020203" pitchFamily="34" charset="0"/>
                <a:ea typeface="Calibri" panose="020F0502020204030204" pitchFamily="34" charset="0"/>
                <a:cs typeface="Times New Roman" panose="02020603050405020304" pitchFamily="18" charset="0"/>
              </a:rPr>
              <a:t>Société familiale créée en</a:t>
            </a:r>
            <a:r>
              <a:rPr lang="fr-FR" sz="1200" b="1" dirty="0">
                <a:effectLst/>
                <a:latin typeface="Gill Sans MT" panose="020B0502020104020203" pitchFamily="34" charset="0"/>
                <a:ea typeface="Calibri" panose="020F0502020204030204" pitchFamily="34" charset="0"/>
                <a:cs typeface="Times New Roman" panose="02020603050405020304" pitchFamily="18" charset="0"/>
              </a:rPr>
              <a:t> </a:t>
            </a:r>
            <a:r>
              <a:rPr lang="fr-FR" sz="1200" dirty="0">
                <a:effectLst/>
                <a:latin typeface="Gill Sans MT" panose="020B0502020104020203" pitchFamily="34" charset="0"/>
                <a:ea typeface="Calibri" panose="020F0502020204030204" pitchFamily="34" charset="0"/>
                <a:cs typeface="Times New Roman" panose="02020603050405020304" pitchFamily="18" charset="0"/>
              </a:rPr>
              <a:t>2008</a:t>
            </a:r>
          </a:p>
          <a:p>
            <a:pPr>
              <a:lnSpc>
                <a:spcPct val="107000"/>
              </a:lnSpc>
              <a:spcAft>
                <a:spcPts val="800"/>
              </a:spcAft>
            </a:pPr>
            <a:r>
              <a:rPr lang="fr-FR" sz="1200" b="1" u="sng" dirty="0">
                <a:latin typeface="Gill Sans MT" panose="020B0502020104020203" pitchFamily="34" charset="0"/>
                <a:ea typeface="Calibri" panose="020F0502020204030204" pitchFamily="34" charset="0"/>
                <a:cs typeface="Times New Roman" panose="02020603050405020304" pitchFamily="18" charset="0"/>
              </a:rPr>
              <a:t>Equipes:</a:t>
            </a:r>
            <a:r>
              <a:rPr lang="fr-FR" sz="1200" b="1" dirty="0">
                <a:latin typeface="Gill Sans MT" panose="020B0502020104020203" pitchFamily="34" charset="0"/>
                <a:ea typeface="Calibri" panose="020F0502020204030204" pitchFamily="34" charset="0"/>
                <a:cs typeface="Times New Roman" panose="02020603050405020304" pitchFamily="18" charset="0"/>
              </a:rPr>
              <a:t> </a:t>
            </a:r>
          </a:p>
          <a:p>
            <a:pPr>
              <a:lnSpc>
                <a:spcPct val="107000"/>
              </a:lnSpc>
              <a:spcAft>
                <a:spcPts val="800"/>
              </a:spcAft>
            </a:pPr>
            <a:r>
              <a:rPr lang="fr-FR" sz="1200" b="1" dirty="0">
                <a:latin typeface="Gill Sans MT" panose="020B0502020104020203" pitchFamily="34" charset="0"/>
                <a:ea typeface="Calibri" panose="020F0502020204030204" pitchFamily="34" charset="0"/>
                <a:cs typeface="Times New Roman" panose="02020603050405020304" pitchFamily="18" charset="0"/>
              </a:rPr>
              <a:t>- Interne: </a:t>
            </a:r>
            <a:r>
              <a:rPr lang="fr-FR" sz="1200" dirty="0">
                <a:latin typeface="Gill Sans MT" panose="020B0502020104020203" pitchFamily="34" charset="0"/>
                <a:ea typeface="Calibri" panose="020F0502020204030204" pitchFamily="34" charset="0"/>
                <a:cs typeface="Times New Roman" panose="02020603050405020304" pitchFamily="18" charset="0"/>
              </a:rPr>
              <a:t>6 salariés </a:t>
            </a:r>
          </a:p>
          <a:p>
            <a:pPr>
              <a:lnSpc>
                <a:spcPct val="107000"/>
              </a:lnSpc>
              <a:spcAft>
                <a:spcPts val="800"/>
              </a:spcAft>
            </a:pPr>
            <a:r>
              <a:rPr lang="fr-FR" sz="1200" b="1" dirty="0">
                <a:latin typeface="Gill Sans MT" panose="020B0502020104020203" pitchFamily="34" charset="0"/>
                <a:ea typeface="Calibri" panose="020F0502020204030204" pitchFamily="34" charset="0"/>
                <a:cs typeface="Times New Roman" panose="02020603050405020304" pitchFamily="18" charset="0"/>
              </a:rPr>
              <a:t>- Semi-permanents: 8</a:t>
            </a:r>
            <a:r>
              <a:rPr lang="fr-FR" sz="1200" dirty="0">
                <a:latin typeface="Gill Sans MT" panose="020B0502020104020203" pitchFamily="34" charset="0"/>
                <a:ea typeface="Calibri" panose="020F0502020204030204" pitchFamily="34" charset="0"/>
                <a:cs typeface="Times New Roman" panose="02020603050405020304" pitchFamily="18" charset="0"/>
              </a:rPr>
              <a:t> partenaires</a:t>
            </a:r>
          </a:p>
          <a:p>
            <a:pPr>
              <a:lnSpc>
                <a:spcPct val="107000"/>
              </a:lnSpc>
              <a:spcAft>
                <a:spcPts val="800"/>
              </a:spcAft>
            </a:pPr>
            <a:r>
              <a:rPr lang="fr-FR" sz="1200" dirty="0">
                <a:latin typeface="Gill Sans MT" panose="020B0502020104020203" pitchFamily="34" charset="0"/>
                <a:ea typeface="Calibri" panose="020F0502020204030204" pitchFamily="34" charset="0"/>
                <a:cs typeface="Times New Roman" panose="02020603050405020304" pitchFamily="18" charset="0"/>
              </a:rPr>
              <a:t>(3 designers, 2 dessinateurs techniques, 2 responsables logistiques) </a:t>
            </a:r>
          </a:p>
          <a:p>
            <a:pPr>
              <a:lnSpc>
                <a:spcPct val="107000"/>
              </a:lnSpc>
              <a:spcAft>
                <a:spcPts val="800"/>
              </a:spcAft>
            </a:pPr>
            <a:endParaRPr lang="fr-FR" sz="1200" b="1" u="sng"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200" b="1" u="sng" dirty="0">
                <a:effectLst/>
                <a:latin typeface="Gill Sans MT" panose="020B0502020104020203" pitchFamily="34" charset="0"/>
                <a:ea typeface="Calibri" panose="020F0502020204030204" pitchFamily="34" charset="0"/>
                <a:cs typeface="Times New Roman" panose="02020603050405020304" pitchFamily="18" charset="0"/>
              </a:rPr>
              <a:t>CA 2023</a:t>
            </a:r>
            <a:r>
              <a:rPr lang="fr-FR" sz="1200" b="1" dirty="0">
                <a:effectLst/>
                <a:latin typeface="Gill Sans MT" panose="020B0502020104020203" pitchFamily="34" charset="0"/>
                <a:ea typeface="Calibri" panose="020F0502020204030204" pitchFamily="34" charset="0"/>
                <a:cs typeface="Times New Roman" panose="02020603050405020304" pitchFamily="18" charset="0"/>
              </a:rPr>
              <a:t>:  </a:t>
            </a:r>
            <a:r>
              <a:rPr lang="fr-FR" sz="1200" dirty="0">
                <a:effectLst/>
                <a:latin typeface="Gill Sans MT" panose="020B0502020104020203" pitchFamily="34" charset="0"/>
                <a:ea typeface="Calibri" panose="020F0502020204030204" pitchFamily="34" charset="0"/>
                <a:cs typeface="Times New Roman" panose="02020603050405020304" pitchFamily="18" charset="0"/>
              </a:rPr>
              <a:t>2,</a:t>
            </a:r>
            <a:r>
              <a:rPr lang="fr-FR" sz="1200" dirty="0">
                <a:latin typeface="Gill Sans MT" panose="020B0502020104020203" pitchFamily="34" charset="0"/>
                <a:ea typeface="Calibri" panose="020F0502020204030204" pitchFamily="34" charset="0"/>
                <a:cs typeface="Times New Roman" panose="02020603050405020304" pitchFamily="18" charset="0"/>
              </a:rPr>
              <a:t>6</a:t>
            </a:r>
            <a:r>
              <a:rPr lang="fr-FR" sz="1200" dirty="0">
                <a:effectLst/>
                <a:latin typeface="Gill Sans MT" panose="020B0502020104020203" pitchFamily="34" charset="0"/>
                <a:ea typeface="Calibri" panose="020F0502020204030204" pitchFamily="34" charset="0"/>
                <a:cs typeface="Times New Roman" panose="02020603050405020304" pitchFamily="18" charset="0"/>
              </a:rPr>
              <a:t>M€	</a:t>
            </a:r>
            <a:endParaRPr lang="fr-FR" sz="12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200" b="1" u="sng" dirty="0">
                <a:effectLst/>
                <a:latin typeface="Gill Sans MT" panose="020B0502020104020203" pitchFamily="34" charset="0"/>
                <a:ea typeface="Calibri" panose="020F0502020204030204" pitchFamily="34" charset="0"/>
                <a:cs typeface="Times New Roman" panose="02020603050405020304" pitchFamily="18" charset="0"/>
              </a:rPr>
              <a:t>CA 2022</a:t>
            </a:r>
            <a:r>
              <a:rPr lang="fr-FR" sz="1200" b="1" dirty="0">
                <a:effectLst/>
                <a:latin typeface="Gill Sans MT" panose="020B0502020104020203" pitchFamily="34" charset="0"/>
                <a:ea typeface="Calibri" panose="020F0502020204030204" pitchFamily="34" charset="0"/>
                <a:cs typeface="Times New Roman" panose="02020603050405020304" pitchFamily="18" charset="0"/>
              </a:rPr>
              <a:t>:  </a:t>
            </a:r>
            <a:r>
              <a:rPr lang="fr-FR" sz="1200" dirty="0">
                <a:effectLst/>
                <a:latin typeface="Gill Sans MT" panose="020B0502020104020203" pitchFamily="34" charset="0"/>
                <a:ea typeface="Calibri" panose="020F0502020204030204" pitchFamily="34" charset="0"/>
                <a:cs typeface="Times New Roman" panose="02020603050405020304" pitchFamily="18" charset="0"/>
              </a:rPr>
              <a:t>2,2M€	</a:t>
            </a:r>
            <a:endParaRPr lang="fr-FR" sz="12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200" b="1" u="sng" dirty="0">
                <a:effectLst/>
                <a:latin typeface="Gill Sans MT" panose="020B0502020104020203" pitchFamily="34" charset="0"/>
                <a:ea typeface="Calibri" panose="020F0502020204030204" pitchFamily="34" charset="0"/>
                <a:cs typeface="Times New Roman" panose="02020603050405020304" pitchFamily="18" charset="0"/>
              </a:rPr>
              <a:t>CA 2019</a:t>
            </a:r>
            <a:r>
              <a:rPr lang="fr-FR" sz="1200" b="1" dirty="0">
                <a:effectLst/>
                <a:latin typeface="Gill Sans MT" panose="020B0502020104020203" pitchFamily="34" charset="0"/>
                <a:ea typeface="Calibri" panose="020F0502020204030204" pitchFamily="34" charset="0"/>
                <a:cs typeface="Times New Roman" panose="02020603050405020304" pitchFamily="18" charset="0"/>
              </a:rPr>
              <a:t>  </a:t>
            </a:r>
            <a:r>
              <a:rPr lang="fr-FR" sz="1200" dirty="0">
                <a:latin typeface="Gill Sans MT" panose="020B0502020104020203" pitchFamily="34" charset="0"/>
                <a:ea typeface="Calibri" panose="020F0502020204030204" pitchFamily="34" charset="0"/>
                <a:cs typeface="Times New Roman" panose="02020603050405020304" pitchFamily="18" charset="0"/>
              </a:rPr>
              <a:t>3</a:t>
            </a:r>
            <a:r>
              <a:rPr lang="fr-FR" sz="1200" dirty="0">
                <a:effectLst/>
                <a:latin typeface="Gill Sans MT" panose="020B0502020104020203" pitchFamily="34" charset="0"/>
                <a:ea typeface="Calibri" panose="020F0502020204030204" pitchFamily="34" charset="0"/>
                <a:cs typeface="Times New Roman" panose="02020603050405020304" pitchFamily="18" charset="0"/>
              </a:rPr>
              <a:t>M€ </a:t>
            </a:r>
          </a:p>
          <a:p>
            <a:pPr>
              <a:lnSpc>
                <a:spcPct val="107000"/>
              </a:lnSpc>
              <a:spcAft>
                <a:spcPts val="800"/>
              </a:spcAft>
            </a:pPr>
            <a:endParaRPr lang="fr-FR" sz="1200" dirty="0">
              <a:effectLst/>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200" b="1" dirty="0">
                <a:latin typeface="Gill Sans MT" panose="020B0502020104020203" pitchFamily="34" charset="0"/>
                <a:ea typeface="Calibri" panose="020F0502020204030204" pitchFamily="34" charset="0"/>
                <a:cs typeface="Times New Roman" panose="02020603050405020304" pitchFamily="18" charset="0"/>
              </a:rPr>
              <a:t>&gt; + de 100 dossiers traités / an </a:t>
            </a:r>
          </a:p>
          <a:p>
            <a:pPr>
              <a:lnSpc>
                <a:spcPct val="107000"/>
              </a:lnSpc>
              <a:spcAft>
                <a:spcPts val="800"/>
              </a:spcAft>
            </a:pPr>
            <a:r>
              <a:rPr lang="fr-FR" sz="1200" b="1" dirty="0">
                <a:latin typeface="Gill Sans MT" panose="020B0502020104020203" pitchFamily="34" charset="0"/>
                <a:ea typeface="Calibri" panose="020F0502020204030204" pitchFamily="34" charset="0"/>
                <a:cs typeface="Times New Roman" panose="02020603050405020304" pitchFamily="18" charset="0"/>
              </a:rPr>
              <a:t>&gt; Stand de 10 à 2000 m² </a:t>
            </a:r>
          </a:p>
          <a:p>
            <a:pPr>
              <a:lnSpc>
                <a:spcPct val="107000"/>
              </a:lnSpc>
              <a:spcAft>
                <a:spcPts val="800"/>
              </a:spcAft>
            </a:pPr>
            <a:r>
              <a:rPr lang="fr-FR" sz="1200" b="1" dirty="0">
                <a:latin typeface="Gill Sans MT" panose="020B0502020104020203" pitchFamily="34" charset="0"/>
                <a:ea typeface="Calibri" panose="020F0502020204030204" pitchFamily="34" charset="0"/>
                <a:cs typeface="Times New Roman" panose="02020603050405020304" pitchFamily="18" charset="0"/>
              </a:rPr>
              <a:t>&gt; Panier moyen top 10 = 273k€HT</a:t>
            </a:r>
          </a:p>
          <a:p>
            <a:pPr>
              <a:lnSpc>
                <a:spcPct val="107000"/>
              </a:lnSpc>
              <a:spcAft>
                <a:spcPts val="800"/>
              </a:spcAft>
            </a:pPr>
            <a:endParaRPr lang="fr-FR" sz="1200" b="1" dirty="0">
              <a:latin typeface="Gill Sans MT" panose="020B0502020104020203" pitchFamily="34" charset="0"/>
              <a:ea typeface="Calibri" panose="020F0502020204030204" pitchFamily="34" charset="0"/>
              <a:cs typeface="Times New Roman" panose="02020603050405020304" pitchFamily="18" charset="0"/>
            </a:endParaRPr>
          </a:p>
          <a:p>
            <a:pPr marL="171450" indent="-171450">
              <a:lnSpc>
                <a:spcPct val="107000"/>
              </a:lnSpc>
              <a:spcAft>
                <a:spcPts val="800"/>
              </a:spcAft>
              <a:buFont typeface="Arial" panose="020B0604020202020204" pitchFamily="34" charset="0"/>
              <a:buChar char="•"/>
            </a:pPr>
            <a:r>
              <a:rPr lang="fr-FR" sz="1200" b="1" dirty="0">
                <a:latin typeface="Gill Sans MT" panose="020B0502020104020203" pitchFamily="34" charset="0"/>
                <a:ea typeface="Calibri" panose="020F0502020204030204" pitchFamily="34" charset="0"/>
                <a:cs typeface="Times New Roman" panose="02020603050405020304" pitchFamily="18" charset="0"/>
              </a:rPr>
              <a:t>2024: Intégration d’une société d’impression grand format.</a:t>
            </a:r>
          </a:p>
          <a:p>
            <a:pPr marL="171450" indent="-171450">
              <a:lnSpc>
                <a:spcPct val="107000"/>
              </a:lnSpc>
              <a:spcAft>
                <a:spcPts val="800"/>
              </a:spcAft>
              <a:buFont typeface="Wingdings" panose="05000000000000000000" pitchFamily="2" charset="2"/>
              <a:buChar char="Ø"/>
            </a:pPr>
            <a:endParaRPr lang="fr-FR" sz="1200" b="1"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200" dirty="0">
                <a:effectLst/>
                <a:latin typeface="Gill Sans MT" panose="020B0502020104020203" pitchFamily="34" charset="0"/>
                <a:ea typeface="Calibri" panose="020F0502020204030204" pitchFamily="34" charset="0"/>
                <a:cs typeface="Times New Roman" panose="02020603050405020304" pitchFamily="18" charset="0"/>
              </a:rPr>
              <a:t>		</a:t>
            </a:r>
            <a:r>
              <a:rPr lang="fr-FR" sz="1200" b="1" u="sng" dirty="0">
                <a:effectLst/>
                <a:latin typeface="Gill Sans MT" panose="020B0502020104020203" pitchFamily="34" charset="0"/>
                <a:ea typeface="Calibri" panose="020F0502020204030204" pitchFamily="34" charset="0"/>
                <a:cs typeface="Times New Roman" panose="02020603050405020304" pitchFamily="18" charset="0"/>
              </a:rPr>
              <a:t> </a:t>
            </a:r>
          </a:p>
        </p:txBody>
      </p:sp>
      <p:graphicFrame>
        <p:nvGraphicFramePr>
          <p:cNvPr id="10" name="Graphique 9">
            <a:extLst>
              <a:ext uri="{FF2B5EF4-FFF2-40B4-BE49-F238E27FC236}">
                <a16:creationId xmlns:a16="http://schemas.microsoft.com/office/drawing/2014/main" id="{E4657ECD-A145-4508-8974-31B7E5A91629}"/>
              </a:ext>
            </a:extLst>
          </p:cNvPr>
          <p:cNvGraphicFramePr>
            <a:graphicFrameLocks/>
          </p:cNvGraphicFramePr>
          <p:nvPr/>
        </p:nvGraphicFramePr>
        <p:xfrm>
          <a:off x="5839379" y="914551"/>
          <a:ext cx="5188017" cy="4483845"/>
        </p:xfrm>
        <a:graphic>
          <a:graphicData uri="http://schemas.openxmlformats.org/drawingml/2006/chart">
            <c:chart xmlns:c="http://schemas.openxmlformats.org/drawingml/2006/chart" xmlns:r="http://schemas.openxmlformats.org/officeDocument/2006/relationships" r:id="rId3"/>
          </a:graphicData>
        </a:graphic>
      </p:graphicFrame>
      <p:grpSp>
        <p:nvGrpSpPr>
          <p:cNvPr id="7" name="Graphique 4">
            <a:extLst>
              <a:ext uri="{FF2B5EF4-FFF2-40B4-BE49-F238E27FC236}">
                <a16:creationId xmlns:a16="http://schemas.microsoft.com/office/drawing/2014/main" id="{DB34C71E-381A-85A3-16CB-536075597EF5}"/>
              </a:ext>
            </a:extLst>
          </p:cNvPr>
          <p:cNvGrpSpPr/>
          <p:nvPr/>
        </p:nvGrpSpPr>
        <p:grpSpPr>
          <a:xfrm>
            <a:off x="608984" y="530545"/>
            <a:ext cx="3139903" cy="5413055"/>
            <a:chOff x="1583486" y="376383"/>
            <a:chExt cx="3139903" cy="5413055"/>
          </a:xfrm>
          <a:solidFill>
            <a:srgbClr val="74747D"/>
          </a:solidFill>
        </p:grpSpPr>
        <p:sp>
          <p:nvSpPr>
            <p:cNvPr id="9" name="Forme libre : forme 8">
              <a:extLst>
                <a:ext uri="{FF2B5EF4-FFF2-40B4-BE49-F238E27FC236}">
                  <a16:creationId xmlns:a16="http://schemas.microsoft.com/office/drawing/2014/main" id="{7F51978B-FCDE-54E0-D3AB-09238FC620C9}"/>
                </a:ext>
              </a:extLst>
            </p:cNvPr>
            <p:cNvSpPr/>
            <p:nvPr/>
          </p:nvSpPr>
          <p:spPr>
            <a:xfrm>
              <a:off x="1704974" y="1213706"/>
              <a:ext cx="45719" cy="4575732"/>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
          <p:nvSpPr>
            <p:cNvPr id="12" name="ZoneTexte 11">
              <a:extLst>
                <a:ext uri="{FF2B5EF4-FFF2-40B4-BE49-F238E27FC236}">
                  <a16:creationId xmlns:a16="http://schemas.microsoft.com/office/drawing/2014/main" id="{63E3D44C-E0CD-3ACC-4AF3-5CE90D473C06}"/>
                </a:ext>
              </a:extLst>
            </p:cNvPr>
            <p:cNvSpPr txBox="1"/>
            <p:nvPr/>
          </p:nvSpPr>
          <p:spPr>
            <a:xfrm>
              <a:off x="1583486" y="376383"/>
              <a:ext cx="3139903" cy="400110"/>
            </a:xfrm>
            <a:prstGeom prst="rect">
              <a:avLst/>
            </a:prstGeom>
            <a:noFill/>
          </p:spPr>
          <p:txBody>
            <a:bodyPr wrap="square" rtlCol="0">
              <a:spAutoFit/>
            </a:bodyPr>
            <a:lstStyle/>
            <a:p>
              <a:pPr algn="l"/>
              <a:r>
                <a:rPr lang="fr-FR" sz="2000" spc="0" baseline="0" dirty="0">
                  <a:ln/>
                  <a:solidFill>
                    <a:srgbClr val="74747D"/>
                  </a:solidFill>
                  <a:latin typeface="Gill Sans MT"/>
                  <a:sym typeface="Gill Sans MT"/>
                  <a:rtl val="0"/>
                </a:rPr>
                <a:t>EN QUELQUES CHIFFRES</a:t>
              </a:r>
            </a:p>
          </p:txBody>
        </p:sp>
      </p:grpSp>
      <p:sp>
        <p:nvSpPr>
          <p:cNvPr id="14" name="Forme libre : forme 13">
            <a:extLst>
              <a:ext uri="{FF2B5EF4-FFF2-40B4-BE49-F238E27FC236}">
                <a16:creationId xmlns:a16="http://schemas.microsoft.com/office/drawing/2014/main" id="{1895E2F8-7463-25FD-EECE-840F8B711D7E}"/>
              </a:ext>
            </a:extLst>
          </p:cNvPr>
          <p:cNvSpPr/>
          <p:nvPr/>
        </p:nvSpPr>
        <p:spPr>
          <a:xfrm>
            <a:off x="8369822" y="3156473"/>
            <a:ext cx="2971228" cy="2971228"/>
          </a:xfrm>
          <a:custGeom>
            <a:avLst/>
            <a:gdLst>
              <a:gd name="connsiteX0" fmla="*/ 2971229 w 2971228"/>
              <a:gd name="connsiteY0" fmla="*/ 1485614 h 2971228"/>
              <a:gd name="connsiteX1" fmla="*/ 1485614 w 2971228"/>
              <a:gd name="connsiteY1" fmla="*/ 2971228 h 2971228"/>
              <a:gd name="connsiteX2" fmla="*/ 0 w 2971228"/>
              <a:gd name="connsiteY2" fmla="*/ 1485614 h 2971228"/>
              <a:gd name="connsiteX3" fmla="*/ 1485614 w 2971228"/>
              <a:gd name="connsiteY3" fmla="*/ 0 h 2971228"/>
              <a:gd name="connsiteX4" fmla="*/ 2971229 w 2971228"/>
              <a:gd name="connsiteY4" fmla="*/ 1485614 h 2971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1228" h="2971228">
                <a:moveTo>
                  <a:pt x="2971229" y="1485614"/>
                </a:moveTo>
                <a:cubicBezTo>
                  <a:pt x="2971229" y="2306096"/>
                  <a:pt x="2306097" y="2971228"/>
                  <a:pt x="1485614" y="2971228"/>
                </a:cubicBezTo>
                <a:cubicBezTo>
                  <a:pt x="665132" y="2971228"/>
                  <a:pt x="0" y="2306096"/>
                  <a:pt x="0" y="1485614"/>
                </a:cubicBezTo>
                <a:cubicBezTo>
                  <a:pt x="0" y="665132"/>
                  <a:pt x="665132" y="0"/>
                  <a:pt x="1485614" y="0"/>
                </a:cubicBezTo>
                <a:cubicBezTo>
                  <a:pt x="2306097" y="0"/>
                  <a:pt x="2971229" y="665132"/>
                  <a:pt x="2971229" y="1485614"/>
                </a:cubicBezTo>
                <a:close/>
              </a:path>
            </a:pathLst>
          </a:custGeom>
          <a:solidFill>
            <a:srgbClr val="FFFFFF">
              <a:alpha val="18000"/>
            </a:srgbClr>
          </a:solidFill>
          <a:ln w="0" cap="flat">
            <a:noFill/>
            <a:prstDash val="solid"/>
            <a:miter/>
          </a:ln>
        </p:spPr>
        <p:txBody>
          <a:bodyPr rtlCol="0" anchor="ctr"/>
          <a:lstStyle/>
          <a:p>
            <a:endParaRPr lang="fr-FR" dirty="0"/>
          </a:p>
        </p:txBody>
      </p:sp>
      <p:sp>
        <p:nvSpPr>
          <p:cNvPr id="2" name="Espace réservé du numéro de diapositive 1">
            <a:extLst>
              <a:ext uri="{FF2B5EF4-FFF2-40B4-BE49-F238E27FC236}">
                <a16:creationId xmlns:a16="http://schemas.microsoft.com/office/drawing/2014/main" id="{4B562AED-93FA-AB97-CA2F-38D7EE846929}"/>
              </a:ext>
            </a:extLst>
          </p:cNvPr>
          <p:cNvSpPr>
            <a:spLocks noGrp="1"/>
          </p:cNvSpPr>
          <p:nvPr>
            <p:ph type="sldNum" sz="quarter" idx="12"/>
          </p:nvPr>
        </p:nvSpPr>
        <p:spPr>
          <a:xfrm>
            <a:off x="8986268" y="6353763"/>
            <a:ext cx="2743200" cy="365125"/>
          </a:xfrm>
        </p:spPr>
        <p:txBody>
          <a:bodyPr/>
          <a:lstStyle/>
          <a:p>
            <a:fld id="{5DB593B0-701C-4C8C-8F1A-FE4EB2E4D8F6}" type="slidenum">
              <a:rPr lang="fr-FR" smtClean="0"/>
              <a:t>3</a:t>
            </a:fld>
            <a:endParaRPr lang="fr-FR"/>
          </a:p>
        </p:txBody>
      </p:sp>
      <p:sp>
        <p:nvSpPr>
          <p:cNvPr id="3" name="ZoneTexte 2">
            <a:extLst>
              <a:ext uri="{FF2B5EF4-FFF2-40B4-BE49-F238E27FC236}">
                <a16:creationId xmlns:a16="http://schemas.microsoft.com/office/drawing/2014/main" id="{6F697D48-21A2-9EE6-EBBF-ED8CE7D9DA5B}"/>
              </a:ext>
            </a:extLst>
          </p:cNvPr>
          <p:cNvSpPr txBox="1"/>
          <p:nvPr/>
        </p:nvSpPr>
        <p:spPr>
          <a:xfrm>
            <a:off x="730472" y="6370400"/>
            <a:ext cx="1333276" cy="276999"/>
          </a:xfrm>
          <a:prstGeom prst="rect">
            <a:avLst/>
          </a:prstGeom>
          <a:noFill/>
        </p:spPr>
        <p:txBody>
          <a:bodyPr wrap="square" rtlCol="0">
            <a:spAutoFit/>
          </a:bodyPr>
          <a:lstStyle/>
          <a:p>
            <a:pPr algn="l"/>
            <a:r>
              <a:rPr lang="fr-FR" sz="1200" spc="0" baseline="0" dirty="0">
                <a:ln/>
                <a:solidFill>
                  <a:srgbClr val="74747D"/>
                </a:solidFill>
                <a:latin typeface="Gill Sans MT"/>
                <a:sym typeface="Gill Sans MT"/>
                <a:rtl val="0"/>
              </a:rPr>
              <a:t>2. STAND BY ME</a:t>
            </a:r>
          </a:p>
        </p:txBody>
      </p:sp>
      <p:pic>
        <p:nvPicPr>
          <p:cNvPr id="4" name="Image 3">
            <a:extLst>
              <a:ext uri="{FF2B5EF4-FFF2-40B4-BE49-F238E27FC236}">
                <a16:creationId xmlns:a16="http://schemas.microsoft.com/office/drawing/2014/main" id="{5CBF350C-5B66-E8B4-9E1C-810AC778D055}"/>
              </a:ext>
            </a:extLst>
          </p:cNvPr>
          <p:cNvPicPr>
            <a:picLocks noChangeAspect="1"/>
          </p:cNvPicPr>
          <p:nvPr/>
        </p:nvPicPr>
        <p:blipFill>
          <a:blip r:embed="rId4"/>
          <a:stretch>
            <a:fillRect/>
          </a:stretch>
        </p:blipFill>
        <p:spPr>
          <a:xfrm>
            <a:off x="10176396" y="6359012"/>
            <a:ext cx="848163" cy="235459"/>
          </a:xfrm>
          <a:custGeom>
            <a:avLst/>
            <a:gdLst>
              <a:gd name="connsiteX0" fmla="*/ -946 w 948689"/>
              <a:gd name="connsiteY0" fmla="*/ 185 h 263366"/>
              <a:gd name="connsiteX1" fmla="*/ 947744 w 948689"/>
              <a:gd name="connsiteY1" fmla="*/ 185 h 263366"/>
              <a:gd name="connsiteX2" fmla="*/ 947744 w 948689"/>
              <a:gd name="connsiteY2" fmla="*/ 263551 h 263366"/>
              <a:gd name="connsiteX3" fmla="*/ -946 w 948689"/>
              <a:gd name="connsiteY3" fmla="*/ 263551 h 263366"/>
            </a:gdLst>
            <a:ahLst/>
            <a:cxnLst>
              <a:cxn ang="0">
                <a:pos x="connsiteX0" y="connsiteY0"/>
              </a:cxn>
              <a:cxn ang="0">
                <a:pos x="connsiteX1" y="connsiteY1"/>
              </a:cxn>
              <a:cxn ang="0">
                <a:pos x="connsiteX2" y="connsiteY2"/>
              </a:cxn>
              <a:cxn ang="0">
                <a:pos x="connsiteX3" y="connsiteY3"/>
              </a:cxn>
            </a:cxnLst>
            <a:rect l="l" t="t" r="r" b="b"/>
            <a:pathLst>
              <a:path w="948689" h="263366">
                <a:moveTo>
                  <a:pt x="-946" y="185"/>
                </a:moveTo>
                <a:lnTo>
                  <a:pt x="947744" y="185"/>
                </a:lnTo>
                <a:lnTo>
                  <a:pt x="947744" y="263551"/>
                </a:lnTo>
                <a:lnTo>
                  <a:pt x="-946" y="263551"/>
                </a:lnTo>
                <a:close/>
              </a:path>
            </a:pathLst>
          </a:custGeom>
        </p:spPr>
      </p:pic>
      <p:sp>
        <p:nvSpPr>
          <p:cNvPr id="5" name="Forme libre : forme 4">
            <a:extLst>
              <a:ext uri="{FF2B5EF4-FFF2-40B4-BE49-F238E27FC236}">
                <a16:creationId xmlns:a16="http://schemas.microsoft.com/office/drawing/2014/main" id="{08BB55EF-123C-A775-5FFB-93DA6408172A}"/>
              </a:ext>
            </a:extLst>
          </p:cNvPr>
          <p:cNvSpPr/>
          <p:nvPr/>
        </p:nvSpPr>
        <p:spPr>
          <a:xfrm rot="5400000">
            <a:off x="5932610" y="2650899"/>
            <a:ext cx="109910" cy="7997058"/>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
        <p:nvSpPr>
          <p:cNvPr id="6" name="Rectangle 5">
            <a:extLst>
              <a:ext uri="{FF2B5EF4-FFF2-40B4-BE49-F238E27FC236}">
                <a16:creationId xmlns:a16="http://schemas.microsoft.com/office/drawing/2014/main" id="{8F308F15-0B03-2BB6-CBB4-1ADF150C6D3D}"/>
              </a:ext>
            </a:extLst>
          </p:cNvPr>
          <p:cNvSpPr/>
          <p:nvPr/>
        </p:nvSpPr>
        <p:spPr>
          <a:xfrm>
            <a:off x="1063000" y="4506100"/>
            <a:ext cx="2715768" cy="899548"/>
          </a:xfrm>
          <a:prstGeom prst="rect">
            <a:avLst/>
          </a:prstGeom>
          <a:noFill/>
          <a:ln>
            <a:solidFill>
              <a:srgbClr val="D3711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75357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7" name="Connecteur droit 46">
            <a:extLst>
              <a:ext uri="{FF2B5EF4-FFF2-40B4-BE49-F238E27FC236}">
                <a16:creationId xmlns:a16="http://schemas.microsoft.com/office/drawing/2014/main" id="{373AECB2-4209-40DC-93F1-90D536A4A491}"/>
              </a:ext>
            </a:extLst>
          </p:cNvPr>
          <p:cNvCxnSpPr>
            <a:cxnSpLocks/>
          </p:cNvCxnSpPr>
          <p:nvPr/>
        </p:nvCxnSpPr>
        <p:spPr>
          <a:xfrm>
            <a:off x="5700096" y="3343365"/>
            <a:ext cx="2133600" cy="0"/>
          </a:xfrm>
          <a:prstGeom prst="line">
            <a:avLst/>
          </a:prstGeom>
        </p:spPr>
        <p:style>
          <a:lnRef idx="1">
            <a:schemeClr val="dk1"/>
          </a:lnRef>
          <a:fillRef idx="0">
            <a:schemeClr val="dk1"/>
          </a:fillRef>
          <a:effectRef idx="0">
            <a:schemeClr val="dk1"/>
          </a:effectRef>
          <a:fontRef idx="minor">
            <a:schemeClr val="tx1"/>
          </a:fontRef>
        </p:style>
      </p:cxnSp>
      <p:cxnSp>
        <p:nvCxnSpPr>
          <p:cNvPr id="20" name="Google Shape;1142;p39">
            <a:extLst>
              <a:ext uri="{FF2B5EF4-FFF2-40B4-BE49-F238E27FC236}">
                <a16:creationId xmlns:a16="http://schemas.microsoft.com/office/drawing/2014/main" id="{EEE30EBF-35A5-4F30-ABC0-FB7EC9A1143F}"/>
              </a:ext>
            </a:extLst>
          </p:cNvPr>
          <p:cNvCxnSpPr>
            <a:cxnSpLocks/>
          </p:cNvCxnSpPr>
          <p:nvPr/>
        </p:nvCxnSpPr>
        <p:spPr>
          <a:xfrm flipH="1">
            <a:off x="5039833" y="2375083"/>
            <a:ext cx="1390070" cy="0"/>
          </a:xfrm>
          <a:prstGeom prst="straightConnector1">
            <a:avLst/>
          </a:prstGeom>
          <a:ln>
            <a:solidFill>
              <a:srgbClr val="75747D"/>
            </a:solidFill>
            <a:headEnd type="oval" w="med" len="med"/>
            <a:tailEnd type="oval" w="med" len="med"/>
          </a:ln>
        </p:spPr>
        <p:style>
          <a:lnRef idx="1">
            <a:schemeClr val="dk1"/>
          </a:lnRef>
          <a:fillRef idx="0">
            <a:schemeClr val="dk1"/>
          </a:fillRef>
          <a:effectRef idx="0">
            <a:schemeClr val="dk1"/>
          </a:effectRef>
          <a:fontRef idx="minor">
            <a:schemeClr val="tx1"/>
          </a:fontRef>
        </p:style>
      </p:cxnSp>
      <p:cxnSp>
        <p:nvCxnSpPr>
          <p:cNvPr id="22" name="Google Shape;1143;p39">
            <a:extLst>
              <a:ext uri="{FF2B5EF4-FFF2-40B4-BE49-F238E27FC236}">
                <a16:creationId xmlns:a16="http://schemas.microsoft.com/office/drawing/2014/main" id="{F72107D3-833A-460A-986B-1C08F69A5B40}"/>
              </a:ext>
            </a:extLst>
          </p:cNvPr>
          <p:cNvCxnSpPr>
            <a:cxnSpLocks/>
          </p:cNvCxnSpPr>
          <p:nvPr/>
        </p:nvCxnSpPr>
        <p:spPr>
          <a:xfrm flipH="1">
            <a:off x="4497572" y="4472784"/>
            <a:ext cx="1795357" cy="0"/>
          </a:xfrm>
          <a:prstGeom prst="straightConnector1">
            <a:avLst/>
          </a:prstGeom>
          <a:noFill/>
          <a:ln w="19050" cap="flat" cmpd="sng">
            <a:solidFill>
              <a:srgbClr val="FF5050"/>
            </a:solidFill>
            <a:prstDash val="solid"/>
            <a:round/>
            <a:headEnd type="none" w="med" len="med"/>
            <a:tailEnd type="oval" w="med" len="med"/>
          </a:ln>
        </p:spPr>
      </p:cxnSp>
      <p:sp>
        <p:nvSpPr>
          <p:cNvPr id="24" name="Google Shape;1144;p39">
            <a:extLst>
              <a:ext uri="{FF2B5EF4-FFF2-40B4-BE49-F238E27FC236}">
                <a16:creationId xmlns:a16="http://schemas.microsoft.com/office/drawing/2014/main" id="{58CF4F80-2D31-43CB-93B1-6531913D0F63}"/>
              </a:ext>
            </a:extLst>
          </p:cNvPr>
          <p:cNvSpPr/>
          <p:nvPr/>
        </p:nvSpPr>
        <p:spPr>
          <a:xfrm>
            <a:off x="938273" y="2487081"/>
            <a:ext cx="3979118" cy="1148987"/>
          </a:xfrm>
          <a:prstGeom prst="rect">
            <a:avLst/>
          </a:prstGeom>
          <a:noFill/>
          <a:ln>
            <a:noFill/>
          </a:ln>
        </p:spPr>
        <p:txBody>
          <a:bodyPr spcFirstLastPara="1" wrap="square" lIns="360000" tIns="121900" rIns="365733" bIns="121900" anchor="ctr" anchorCtr="0">
            <a:noAutofit/>
          </a:bodyPr>
          <a:lstStyle/>
          <a:p>
            <a:pPr>
              <a:buClr>
                <a:srgbClr val="000000"/>
              </a:buClr>
              <a:buSzPts val="1100"/>
            </a:pPr>
            <a:r>
              <a:rPr lang="es" sz="1600" dirty="0">
                <a:solidFill>
                  <a:srgbClr val="75747D"/>
                </a:solidFill>
                <a:latin typeface="Gill Sans MT" panose="020B0502020104020203" pitchFamily="34" charset="0"/>
                <a:ea typeface="Fira Sans"/>
                <a:cs typeface="Fira Sans"/>
                <a:sym typeface="Fira Sans"/>
              </a:rPr>
              <a:t>Accompagnement 100% clé en main</a:t>
            </a:r>
          </a:p>
          <a:p>
            <a:pPr>
              <a:buClr>
                <a:srgbClr val="000000"/>
              </a:buClr>
              <a:buSzPts val="1100"/>
            </a:pPr>
            <a:r>
              <a:rPr lang="es" sz="1600" dirty="0">
                <a:solidFill>
                  <a:srgbClr val="75747D"/>
                </a:solidFill>
                <a:latin typeface="Gill Sans MT" panose="020B0502020104020203" pitchFamily="34" charset="0"/>
                <a:ea typeface="Fira Sans"/>
                <a:cs typeface="Fira Sans"/>
                <a:sym typeface="Fira Sans"/>
              </a:rPr>
              <a:t>Agilité et Optimisation des process</a:t>
            </a:r>
          </a:p>
          <a:p>
            <a:pPr>
              <a:buClr>
                <a:srgbClr val="000000"/>
              </a:buClr>
              <a:buSzPts val="1100"/>
            </a:pPr>
            <a:r>
              <a:rPr lang="es" sz="1600" dirty="0">
                <a:solidFill>
                  <a:srgbClr val="75747D"/>
                </a:solidFill>
                <a:latin typeface="Gill Sans MT" panose="020B0502020104020203" pitchFamily="34" charset="0"/>
                <a:ea typeface="Fira Sans"/>
                <a:cs typeface="Fira Sans"/>
                <a:sym typeface="Fira Sans"/>
              </a:rPr>
              <a:t>Augmentation de l’UX sur votre stand</a:t>
            </a:r>
          </a:p>
        </p:txBody>
      </p:sp>
      <p:sp>
        <p:nvSpPr>
          <p:cNvPr id="26" name="Google Shape;1145;p39">
            <a:extLst>
              <a:ext uri="{FF2B5EF4-FFF2-40B4-BE49-F238E27FC236}">
                <a16:creationId xmlns:a16="http://schemas.microsoft.com/office/drawing/2014/main" id="{B907383A-2A03-46CF-B363-8EA2040BA623}"/>
              </a:ext>
            </a:extLst>
          </p:cNvPr>
          <p:cNvSpPr/>
          <p:nvPr/>
        </p:nvSpPr>
        <p:spPr>
          <a:xfrm>
            <a:off x="2334825" y="4901902"/>
            <a:ext cx="3508536" cy="669200"/>
          </a:xfrm>
          <a:prstGeom prst="rect">
            <a:avLst/>
          </a:prstGeom>
          <a:noFill/>
          <a:ln>
            <a:noFill/>
          </a:ln>
        </p:spPr>
        <p:txBody>
          <a:bodyPr spcFirstLastPara="1" wrap="square" lIns="365733" tIns="121900" rIns="365733" bIns="121900" anchor="ctr" anchorCtr="0">
            <a:noAutofit/>
          </a:bodyPr>
          <a:lstStyle/>
          <a:p>
            <a:pPr>
              <a:buClr>
                <a:srgbClr val="000000"/>
              </a:buClr>
              <a:buSzPts val="1100"/>
            </a:pPr>
            <a:r>
              <a:rPr lang="es" sz="1600" dirty="0">
                <a:solidFill>
                  <a:srgbClr val="FF5050"/>
                </a:solidFill>
                <a:latin typeface="Gill Sans MT" panose="020B0502020104020203" pitchFamily="34" charset="0"/>
                <a:ea typeface="Fira Sans"/>
                <a:cs typeface="Fira Sans"/>
                <a:sym typeface="Fira Sans"/>
              </a:rPr>
              <a:t>Montage </a:t>
            </a:r>
          </a:p>
          <a:p>
            <a:pPr>
              <a:buClr>
                <a:srgbClr val="000000"/>
              </a:buClr>
              <a:buSzPts val="1100"/>
            </a:pPr>
            <a:r>
              <a:rPr lang="es" sz="1600" dirty="0">
                <a:solidFill>
                  <a:srgbClr val="FF5050"/>
                </a:solidFill>
                <a:latin typeface="Gill Sans MT" panose="020B0502020104020203" pitchFamily="34" charset="0"/>
                <a:ea typeface="Fira Sans"/>
                <a:cs typeface="Fira Sans"/>
                <a:sym typeface="Fira Sans"/>
              </a:rPr>
              <a:t>Démontage </a:t>
            </a:r>
          </a:p>
          <a:p>
            <a:pPr>
              <a:buClr>
                <a:srgbClr val="000000"/>
              </a:buClr>
              <a:buSzPts val="1100"/>
            </a:pPr>
            <a:r>
              <a:rPr lang="es" sz="1600" dirty="0">
                <a:solidFill>
                  <a:srgbClr val="FF5050"/>
                </a:solidFill>
                <a:latin typeface="Gill Sans MT" panose="020B0502020104020203" pitchFamily="34" charset="0"/>
                <a:ea typeface="Fira Sans"/>
                <a:cs typeface="Fira Sans"/>
                <a:sym typeface="Fira Sans"/>
              </a:rPr>
              <a:t>Transport </a:t>
            </a:r>
          </a:p>
          <a:p>
            <a:pPr>
              <a:buClr>
                <a:srgbClr val="000000"/>
              </a:buClr>
              <a:buSzPts val="1100"/>
            </a:pPr>
            <a:r>
              <a:rPr lang="es" sz="1600" dirty="0">
                <a:solidFill>
                  <a:srgbClr val="FF5050"/>
                </a:solidFill>
                <a:latin typeface="Gill Sans MT" panose="020B0502020104020203" pitchFamily="34" charset="0"/>
                <a:ea typeface="Fira Sans"/>
                <a:cs typeface="Fira Sans"/>
                <a:sym typeface="Fira Sans"/>
              </a:rPr>
              <a:t>Stockage </a:t>
            </a:r>
            <a:endParaRPr sz="1600" dirty="0">
              <a:solidFill>
                <a:srgbClr val="FF5050"/>
              </a:solidFill>
              <a:latin typeface="Gill Sans MT" panose="020B0502020104020203" pitchFamily="34" charset="0"/>
              <a:ea typeface="Fira Sans"/>
              <a:cs typeface="Fira Sans"/>
              <a:sym typeface="Fira Sans"/>
            </a:endParaRPr>
          </a:p>
        </p:txBody>
      </p:sp>
      <p:sp>
        <p:nvSpPr>
          <p:cNvPr id="28" name="Google Shape;1146;p39">
            <a:extLst>
              <a:ext uri="{FF2B5EF4-FFF2-40B4-BE49-F238E27FC236}">
                <a16:creationId xmlns:a16="http://schemas.microsoft.com/office/drawing/2014/main" id="{4E80BF9D-D0A5-4CEB-83AE-850E241436F8}"/>
              </a:ext>
            </a:extLst>
          </p:cNvPr>
          <p:cNvSpPr txBox="1"/>
          <p:nvPr/>
        </p:nvSpPr>
        <p:spPr>
          <a:xfrm>
            <a:off x="1164722" y="2102155"/>
            <a:ext cx="3881855" cy="572800"/>
          </a:xfrm>
          <a:prstGeom prst="rect">
            <a:avLst/>
          </a:prstGeom>
          <a:noFill/>
          <a:ln>
            <a:noFill/>
          </a:ln>
        </p:spPr>
        <p:txBody>
          <a:bodyPr spcFirstLastPara="1" wrap="square" lIns="121900" tIns="121900" rIns="121900" bIns="121900" anchor="ctr" anchorCtr="0">
            <a:noAutofit/>
          </a:bodyPr>
          <a:lstStyle/>
          <a:p>
            <a:r>
              <a:rPr lang="fr-FR" b="1" dirty="0">
                <a:solidFill>
                  <a:srgbClr val="75747D"/>
                </a:solidFill>
                <a:latin typeface="Gill Sans MT" panose="020B0502020104020203" pitchFamily="34" charset="0"/>
                <a:ea typeface="Fira Sans Extra Condensed Medium"/>
                <a:cs typeface="Fira Sans Extra Condensed Medium"/>
                <a:sym typeface="Fira Sans Extra Condensed Medium"/>
              </a:rPr>
              <a:t>CONSEIL &amp; RELATION CLIENT</a:t>
            </a:r>
          </a:p>
        </p:txBody>
      </p:sp>
      <p:sp>
        <p:nvSpPr>
          <p:cNvPr id="29" name="Google Shape;1147;p39">
            <a:extLst>
              <a:ext uri="{FF2B5EF4-FFF2-40B4-BE49-F238E27FC236}">
                <a16:creationId xmlns:a16="http://schemas.microsoft.com/office/drawing/2014/main" id="{01483306-58DF-446E-81CA-DE7FCA34CC9B}"/>
              </a:ext>
            </a:extLst>
          </p:cNvPr>
          <p:cNvSpPr txBox="1"/>
          <p:nvPr/>
        </p:nvSpPr>
        <p:spPr>
          <a:xfrm>
            <a:off x="2587585" y="4143246"/>
            <a:ext cx="2561200" cy="572800"/>
          </a:xfrm>
          <a:prstGeom prst="rect">
            <a:avLst/>
          </a:prstGeom>
          <a:noFill/>
          <a:ln>
            <a:noFill/>
          </a:ln>
        </p:spPr>
        <p:txBody>
          <a:bodyPr spcFirstLastPara="1" wrap="square" lIns="121900" tIns="121900" rIns="121900" bIns="121900" anchor="ctr" anchorCtr="0">
            <a:noAutofit/>
          </a:bodyPr>
          <a:lstStyle/>
          <a:p>
            <a:r>
              <a:rPr lang="fr-FR" b="1" dirty="0">
                <a:solidFill>
                  <a:srgbClr val="FF5050"/>
                </a:solidFill>
                <a:latin typeface="Gill Sans MT" panose="020B0502020104020203" pitchFamily="34" charset="0"/>
                <a:ea typeface="Fira Sans Extra Condensed Medium"/>
                <a:cs typeface="Fira Sans Extra Condensed Medium"/>
                <a:sym typeface="Fira Sans Extra Condensed Medium"/>
              </a:rPr>
              <a:t>LOGISTIQUE</a:t>
            </a:r>
          </a:p>
        </p:txBody>
      </p:sp>
      <p:cxnSp>
        <p:nvCxnSpPr>
          <p:cNvPr id="30" name="Google Shape;1148;p39">
            <a:extLst>
              <a:ext uri="{FF2B5EF4-FFF2-40B4-BE49-F238E27FC236}">
                <a16:creationId xmlns:a16="http://schemas.microsoft.com/office/drawing/2014/main" id="{6F93C7D2-5102-4DA0-B7FF-0A68399A41E4}"/>
              </a:ext>
            </a:extLst>
          </p:cNvPr>
          <p:cNvCxnSpPr>
            <a:cxnSpLocks/>
          </p:cNvCxnSpPr>
          <p:nvPr/>
        </p:nvCxnSpPr>
        <p:spPr>
          <a:xfrm flipH="1" flipV="1">
            <a:off x="7564579" y="2474348"/>
            <a:ext cx="1312966" cy="9473"/>
          </a:xfrm>
          <a:prstGeom prst="straightConnector1">
            <a:avLst/>
          </a:prstGeom>
          <a:ln>
            <a:solidFill>
              <a:srgbClr val="D3711C"/>
            </a:solidFill>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31" name="Google Shape;1149;p39">
            <a:extLst>
              <a:ext uri="{FF2B5EF4-FFF2-40B4-BE49-F238E27FC236}">
                <a16:creationId xmlns:a16="http://schemas.microsoft.com/office/drawing/2014/main" id="{2221EC44-D4C9-42C6-913B-8375A633FD95}"/>
              </a:ext>
            </a:extLst>
          </p:cNvPr>
          <p:cNvCxnSpPr>
            <a:cxnSpLocks/>
          </p:cNvCxnSpPr>
          <p:nvPr/>
        </p:nvCxnSpPr>
        <p:spPr>
          <a:xfrm flipH="1" flipV="1">
            <a:off x="7342301" y="4363967"/>
            <a:ext cx="2131179" cy="16871"/>
          </a:xfrm>
          <a:prstGeom prst="straightConnector1">
            <a:avLst/>
          </a:prstGeom>
          <a:ln>
            <a:solidFill>
              <a:schemeClr val="tx1"/>
            </a:solidFill>
            <a:headEnd type="oval" w="med" len="med"/>
            <a:tailEnd type="none" w="med" len="med"/>
          </a:ln>
        </p:spPr>
        <p:style>
          <a:lnRef idx="1">
            <a:schemeClr val="accent3"/>
          </a:lnRef>
          <a:fillRef idx="0">
            <a:schemeClr val="accent3"/>
          </a:fillRef>
          <a:effectRef idx="0">
            <a:schemeClr val="accent3"/>
          </a:effectRef>
          <a:fontRef idx="minor">
            <a:schemeClr val="tx1"/>
          </a:fontRef>
        </p:style>
      </p:cxnSp>
      <p:sp>
        <p:nvSpPr>
          <p:cNvPr id="32" name="Google Shape;1150;p39">
            <a:extLst>
              <a:ext uri="{FF2B5EF4-FFF2-40B4-BE49-F238E27FC236}">
                <a16:creationId xmlns:a16="http://schemas.microsoft.com/office/drawing/2014/main" id="{30D2ADA2-5F53-429C-98A9-B630D31AE9A5}"/>
              </a:ext>
            </a:extLst>
          </p:cNvPr>
          <p:cNvSpPr/>
          <p:nvPr/>
        </p:nvSpPr>
        <p:spPr>
          <a:xfrm>
            <a:off x="8412255" y="1554194"/>
            <a:ext cx="3528282" cy="1019240"/>
          </a:xfrm>
          <a:prstGeom prst="rect">
            <a:avLst/>
          </a:prstGeom>
          <a:noFill/>
          <a:ln>
            <a:noFill/>
          </a:ln>
        </p:spPr>
        <p:txBody>
          <a:bodyPr spcFirstLastPara="1" wrap="square" lIns="120000" tIns="121900" rIns="365733" bIns="121900" anchor="ctr" anchorCtr="0">
            <a:noAutofit/>
          </a:bodyPr>
          <a:lstStyle/>
          <a:p>
            <a:pPr algn="r">
              <a:buClr>
                <a:srgbClr val="000000"/>
              </a:buClr>
              <a:buSzPts val="1100"/>
            </a:pPr>
            <a:r>
              <a:rPr lang="es" sz="1600" dirty="0">
                <a:solidFill>
                  <a:schemeClr val="accent2"/>
                </a:solidFill>
                <a:latin typeface="Gill Sans MT" panose="020B0502020104020203" pitchFamily="34" charset="0"/>
                <a:ea typeface="Fira Sans"/>
                <a:cs typeface="Fira Sans"/>
                <a:sym typeface="Fira Sans"/>
              </a:rPr>
              <a:t>Traduction visuelle de vos besoins</a:t>
            </a:r>
          </a:p>
          <a:p>
            <a:pPr algn="r">
              <a:buClr>
                <a:srgbClr val="000000"/>
              </a:buClr>
              <a:buSzPts val="1100"/>
            </a:pPr>
            <a:r>
              <a:rPr lang="es" sz="1600" dirty="0">
                <a:solidFill>
                  <a:schemeClr val="accent2"/>
                </a:solidFill>
                <a:latin typeface="Gill Sans MT" panose="020B0502020104020203" pitchFamily="34" charset="0"/>
                <a:ea typeface="Fira Sans"/>
                <a:cs typeface="Fira Sans"/>
                <a:sym typeface="Fira Sans"/>
              </a:rPr>
              <a:t>Modélisation 3D</a:t>
            </a:r>
          </a:p>
          <a:p>
            <a:pPr algn="r">
              <a:buClr>
                <a:srgbClr val="000000"/>
              </a:buClr>
              <a:buSzPts val="1100"/>
            </a:pPr>
            <a:r>
              <a:rPr lang="es" sz="1600" dirty="0">
                <a:solidFill>
                  <a:schemeClr val="accent2"/>
                </a:solidFill>
                <a:latin typeface="Gill Sans MT" panose="020B0502020104020203" pitchFamily="34" charset="0"/>
                <a:ea typeface="Fira Sans"/>
                <a:cs typeface="Fira Sans"/>
                <a:sym typeface="Fira Sans"/>
              </a:rPr>
              <a:t>Scénographie</a:t>
            </a:r>
          </a:p>
          <a:p>
            <a:pPr algn="r">
              <a:buClr>
                <a:srgbClr val="000000"/>
              </a:buClr>
              <a:buSzPts val="1100"/>
            </a:pPr>
            <a:r>
              <a:rPr lang="es" sz="1600" dirty="0">
                <a:solidFill>
                  <a:schemeClr val="accent2"/>
                </a:solidFill>
                <a:latin typeface="Gill Sans MT" panose="020B0502020104020203" pitchFamily="34" charset="0"/>
                <a:ea typeface="Fira Sans"/>
                <a:cs typeface="Fira Sans"/>
                <a:sym typeface="Fira Sans"/>
              </a:rPr>
              <a:t>Production de contenu</a:t>
            </a:r>
            <a:endParaRPr sz="1600" dirty="0">
              <a:solidFill>
                <a:schemeClr val="accent2"/>
              </a:solidFill>
              <a:latin typeface="Gill Sans MT" panose="020B0502020104020203" pitchFamily="34" charset="0"/>
              <a:ea typeface="Fira Sans"/>
              <a:cs typeface="Fira Sans"/>
              <a:sym typeface="Fira Sans"/>
            </a:endParaRPr>
          </a:p>
        </p:txBody>
      </p:sp>
      <p:sp>
        <p:nvSpPr>
          <p:cNvPr id="35" name="Google Shape;1151;p39">
            <a:extLst>
              <a:ext uri="{FF2B5EF4-FFF2-40B4-BE49-F238E27FC236}">
                <a16:creationId xmlns:a16="http://schemas.microsoft.com/office/drawing/2014/main" id="{C594487E-02D0-4C55-A5C2-13467E9080E3}"/>
              </a:ext>
            </a:extLst>
          </p:cNvPr>
          <p:cNvSpPr/>
          <p:nvPr/>
        </p:nvSpPr>
        <p:spPr>
          <a:xfrm>
            <a:off x="8044146" y="4727328"/>
            <a:ext cx="2561200" cy="1081205"/>
          </a:xfrm>
          <a:prstGeom prst="rect">
            <a:avLst/>
          </a:prstGeom>
          <a:noFill/>
          <a:ln>
            <a:noFill/>
          </a:ln>
        </p:spPr>
        <p:txBody>
          <a:bodyPr spcFirstLastPara="1" wrap="square" lIns="365733" tIns="121900" rIns="365733" bIns="121900" anchor="ctr" anchorCtr="0">
            <a:noAutofit/>
          </a:bodyPr>
          <a:lstStyle/>
          <a:p>
            <a:pPr algn="r">
              <a:buClr>
                <a:srgbClr val="000000"/>
              </a:buClr>
              <a:buSzPts val="1100"/>
            </a:pPr>
            <a:endParaRPr sz="1600" dirty="0">
              <a:latin typeface="Gill Sans MT" panose="020B0502020104020203" pitchFamily="34" charset="0"/>
              <a:ea typeface="Fira Sans"/>
              <a:cs typeface="Fira Sans"/>
              <a:sym typeface="Fira Sans"/>
            </a:endParaRPr>
          </a:p>
        </p:txBody>
      </p:sp>
      <p:sp>
        <p:nvSpPr>
          <p:cNvPr id="36" name="Google Shape;1152;p39">
            <a:extLst>
              <a:ext uri="{FF2B5EF4-FFF2-40B4-BE49-F238E27FC236}">
                <a16:creationId xmlns:a16="http://schemas.microsoft.com/office/drawing/2014/main" id="{860B1335-A712-4B9B-A633-21423F347D28}"/>
              </a:ext>
            </a:extLst>
          </p:cNvPr>
          <p:cNvSpPr txBox="1"/>
          <p:nvPr/>
        </p:nvSpPr>
        <p:spPr>
          <a:xfrm>
            <a:off x="8290338" y="886253"/>
            <a:ext cx="3379284" cy="572800"/>
          </a:xfrm>
          <a:prstGeom prst="rect">
            <a:avLst/>
          </a:prstGeom>
          <a:noFill/>
          <a:ln>
            <a:noFill/>
          </a:ln>
        </p:spPr>
        <p:txBody>
          <a:bodyPr spcFirstLastPara="1" wrap="square" lIns="121900" tIns="121900" rIns="121900" bIns="121900" anchor="ctr" anchorCtr="0">
            <a:noAutofit/>
          </a:bodyPr>
          <a:lstStyle/>
          <a:p>
            <a:pPr algn="r"/>
            <a:r>
              <a:rPr lang="fr-FR" b="1" dirty="0">
                <a:solidFill>
                  <a:schemeClr val="accent2"/>
                </a:solidFill>
                <a:latin typeface="Gill Sans MT" panose="020B0502020104020203" pitchFamily="34" charset="0"/>
                <a:ea typeface="Fira Sans Extra Condensed Medium"/>
                <a:cs typeface="Fira Sans Extra Condensed Medium"/>
                <a:sym typeface="Fira Sans Extra Condensed Medium"/>
              </a:rPr>
              <a:t>CREATION &amp; CONCEPTION</a:t>
            </a:r>
          </a:p>
        </p:txBody>
      </p:sp>
      <p:sp>
        <p:nvSpPr>
          <p:cNvPr id="37" name="Google Shape;1153;p39">
            <a:extLst>
              <a:ext uri="{FF2B5EF4-FFF2-40B4-BE49-F238E27FC236}">
                <a16:creationId xmlns:a16="http://schemas.microsoft.com/office/drawing/2014/main" id="{EFB4B965-AE69-4DC5-B0A8-44C4E88C9DDF}"/>
              </a:ext>
            </a:extLst>
          </p:cNvPr>
          <p:cNvSpPr txBox="1"/>
          <p:nvPr/>
        </p:nvSpPr>
        <p:spPr>
          <a:xfrm>
            <a:off x="9067598" y="4061364"/>
            <a:ext cx="2561200" cy="572800"/>
          </a:xfrm>
          <a:prstGeom prst="rect">
            <a:avLst/>
          </a:prstGeom>
          <a:noFill/>
          <a:ln>
            <a:noFill/>
          </a:ln>
        </p:spPr>
        <p:txBody>
          <a:bodyPr spcFirstLastPara="1" wrap="square" lIns="121900" tIns="121900" rIns="121900" bIns="121900" anchor="ctr" anchorCtr="0">
            <a:noAutofit/>
          </a:bodyPr>
          <a:lstStyle/>
          <a:p>
            <a:pPr algn="r"/>
            <a:r>
              <a:rPr lang="es" b="1" dirty="0">
                <a:latin typeface="Gill Sans MT" panose="020B0502020104020203" pitchFamily="34" charset="0"/>
                <a:ea typeface="Fira Sans Extra Condensed Medium"/>
                <a:cs typeface="Fira Sans Extra Condensed Medium"/>
                <a:sym typeface="Fira Sans Extra Condensed Medium"/>
              </a:rPr>
              <a:t>PRODUCTION</a:t>
            </a:r>
            <a:endParaRPr b="1" dirty="0">
              <a:latin typeface="Gill Sans MT" panose="020B0502020104020203" pitchFamily="34" charset="0"/>
              <a:ea typeface="Fira Sans Extra Condensed Medium"/>
              <a:cs typeface="Fira Sans Extra Condensed Medium"/>
              <a:sym typeface="Fira Sans Extra Condensed Medium"/>
            </a:endParaRPr>
          </a:p>
        </p:txBody>
      </p:sp>
      <p:grpSp>
        <p:nvGrpSpPr>
          <p:cNvPr id="15" name="Groupe 14">
            <a:extLst>
              <a:ext uri="{FF2B5EF4-FFF2-40B4-BE49-F238E27FC236}">
                <a16:creationId xmlns:a16="http://schemas.microsoft.com/office/drawing/2014/main" id="{B26360E9-DC53-30C1-FDBD-B165335702EB}"/>
              </a:ext>
            </a:extLst>
          </p:cNvPr>
          <p:cNvGrpSpPr/>
          <p:nvPr/>
        </p:nvGrpSpPr>
        <p:grpSpPr>
          <a:xfrm>
            <a:off x="5339164" y="1984994"/>
            <a:ext cx="2853627" cy="2795244"/>
            <a:chOff x="5780463" y="882985"/>
            <a:chExt cx="4580238" cy="4486530"/>
          </a:xfrm>
        </p:grpSpPr>
        <p:grpSp>
          <p:nvGrpSpPr>
            <p:cNvPr id="38" name="Google Shape;1181;p39">
              <a:extLst>
                <a:ext uri="{FF2B5EF4-FFF2-40B4-BE49-F238E27FC236}">
                  <a16:creationId xmlns:a16="http://schemas.microsoft.com/office/drawing/2014/main" id="{36C76C88-566D-4E7E-9B06-3743FE37299B}"/>
                </a:ext>
              </a:extLst>
            </p:cNvPr>
            <p:cNvGrpSpPr/>
            <p:nvPr/>
          </p:nvGrpSpPr>
          <p:grpSpPr>
            <a:xfrm>
              <a:off x="5780463" y="882985"/>
              <a:ext cx="4580238" cy="4479658"/>
              <a:chOff x="2862475" y="1285875"/>
              <a:chExt cx="3435179" cy="3359744"/>
            </a:xfrm>
          </p:grpSpPr>
          <p:sp>
            <p:nvSpPr>
              <p:cNvPr id="39" name="Google Shape;1182;p39">
                <a:extLst>
                  <a:ext uri="{FF2B5EF4-FFF2-40B4-BE49-F238E27FC236}">
                    <a16:creationId xmlns:a16="http://schemas.microsoft.com/office/drawing/2014/main" id="{5797AEF7-175E-453B-8D26-B32E9AD549E8}"/>
                  </a:ext>
                </a:extLst>
              </p:cNvPr>
              <p:cNvSpPr/>
              <p:nvPr/>
            </p:nvSpPr>
            <p:spPr>
              <a:xfrm>
                <a:off x="4573485" y="1285875"/>
                <a:ext cx="1707651" cy="1663743"/>
              </a:xfrm>
              <a:custGeom>
                <a:avLst/>
                <a:gdLst/>
                <a:ahLst/>
                <a:cxnLst/>
                <a:rect l="l" t="t" r="r" b="b"/>
                <a:pathLst>
                  <a:path w="13223" h="12883" extrusionOk="0">
                    <a:moveTo>
                      <a:pt x="0" y="0"/>
                    </a:moveTo>
                    <a:lnTo>
                      <a:pt x="0" y="3592"/>
                    </a:lnTo>
                    <a:cubicBezTo>
                      <a:pt x="5145" y="3592"/>
                      <a:pt x="9309" y="7738"/>
                      <a:pt x="9327" y="12882"/>
                    </a:cubicBezTo>
                    <a:lnTo>
                      <a:pt x="13223" y="12882"/>
                    </a:lnTo>
                    <a:cubicBezTo>
                      <a:pt x="13205" y="5885"/>
                      <a:pt x="6998" y="0"/>
                      <a:pt x="0" y="0"/>
                    </a:cubicBezTo>
                    <a:close/>
                  </a:path>
                </a:pathLst>
              </a:custGeom>
              <a:solidFill>
                <a:schemeClr val="accent2"/>
              </a:solidFill>
              <a:ln>
                <a:noFill/>
              </a:ln>
            </p:spPr>
            <p:txBody>
              <a:bodyPr spcFirstLastPara="1" wrap="square" lIns="121900" tIns="121900" rIns="121900" bIns="121900" anchor="ctr" anchorCtr="0">
                <a:noAutofit/>
              </a:bodyPr>
              <a:lstStyle/>
              <a:p>
                <a:endParaRPr sz="2400">
                  <a:solidFill>
                    <a:schemeClr val="accent2"/>
                  </a:solidFill>
                </a:endParaRPr>
              </a:p>
            </p:txBody>
          </p:sp>
          <p:sp>
            <p:nvSpPr>
              <p:cNvPr id="40" name="Google Shape;1183;p39">
                <a:extLst>
                  <a:ext uri="{FF2B5EF4-FFF2-40B4-BE49-F238E27FC236}">
                    <a16:creationId xmlns:a16="http://schemas.microsoft.com/office/drawing/2014/main" id="{6B67D98D-7A96-4EBC-9AE9-F8E5B0B52C9C}"/>
                  </a:ext>
                </a:extLst>
              </p:cNvPr>
              <p:cNvSpPr/>
              <p:nvPr/>
            </p:nvSpPr>
            <p:spPr>
              <a:xfrm>
                <a:off x="2865329" y="1285875"/>
                <a:ext cx="1708297" cy="1663743"/>
              </a:xfrm>
              <a:custGeom>
                <a:avLst/>
                <a:gdLst/>
                <a:ahLst/>
                <a:cxnLst/>
                <a:rect l="l" t="t" r="r" b="b"/>
                <a:pathLst>
                  <a:path w="13228" h="12883" extrusionOk="0">
                    <a:moveTo>
                      <a:pt x="13227" y="0"/>
                    </a:moveTo>
                    <a:cubicBezTo>
                      <a:pt x="6225" y="0"/>
                      <a:pt x="18" y="5885"/>
                      <a:pt x="0" y="12882"/>
                    </a:cubicBezTo>
                    <a:lnTo>
                      <a:pt x="3878" y="12882"/>
                    </a:lnTo>
                    <a:cubicBezTo>
                      <a:pt x="3919" y="7738"/>
                      <a:pt x="8078" y="3592"/>
                      <a:pt x="13227" y="3592"/>
                    </a:cubicBezTo>
                    <a:lnTo>
                      <a:pt x="13227" y="0"/>
                    </a:lnTo>
                    <a:close/>
                  </a:path>
                </a:pathLst>
              </a:custGeom>
              <a:solidFill>
                <a:srgbClr val="75747D"/>
              </a:solidFill>
              <a:ln>
                <a:noFill/>
              </a:ln>
            </p:spPr>
            <p:txBody>
              <a:bodyPr spcFirstLastPara="1" wrap="square" lIns="121900" tIns="121900" rIns="121900" bIns="121900" anchor="ctr" anchorCtr="0">
                <a:noAutofit/>
              </a:bodyPr>
              <a:lstStyle/>
              <a:p>
                <a:endParaRPr sz="2400"/>
              </a:p>
            </p:txBody>
          </p:sp>
          <p:sp>
            <p:nvSpPr>
              <p:cNvPr id="41" name="Google Shape;1184;p39">
                <a:extLst>
                  <a:ext uri="{FF2B5EF4-FFF2-40B4-BE49-F238E27FC236}">
                    <a16:creationId xmlns:a16="http://schemas.microsoft.com/office/drawing/2014/main" id="{8EA2080C-4448-4529-8F41-EE5487C642ED}"/>
                  </a:ext>
                </a:extLst>
              </p:cNvPr>
              <p:cNvSpPr/>
              <p:nvPr/>
            </p:nvSpPr>
            <p:spPr>
              <a:xfrm>
                <a:off x="4578263" y="2959468"/>
                <a:ext cx="1707651" cy="1686084"/>
              </a:xfrm>
              <a:custGeom>
                <a:avLst/>
                <a:gdLst/>
                <a:ahLst/>
                <a:cxnLst/>
                <a:rect l="l" t="t" r="r" b="b"/>
                <a:pathLst>
                  <a:path w="13223" h="13056" extrusionOk="0">
                    <a:moveTo>
                      <a:pt x="9327" y="0"/>
                    </a:moveTo>
                    <a:cubicBezTo>
                      <a:pt x="9345" y="19"/>
                      <a:pt x="9345" y="41"/>
                      <a:pt x="9345" y="59"/>
                    </a:cubicBezTo>
                    <a:cubicBezTo>
                      <a:pt x="9345" y="5204"/>
                      <a:pt x="5163" y="9386"/>
                      <a:pt x="0" y="9386"/>
                    </a:cubicBezTo>
                    <a:lnTo>
                      <a:pt x="0" y="13055"/>
                    </a:lnTo>
                    <a:cubicBezTo>
                      <a:pt x="7020" y="13055"/>
                      <a:pt x="13223" y="7057"/>
                      <a:pt x="13223" y="59"/>
                    </a:cubicBezTo>
                    <a:lnTo>
                      <a:pt x="13223" y="0"/>
                    </a:lnTo>
                    <a:close/>
                  </a:path>
                </a:pathLst>
              </a:custGeom>
              <a:solidFill>
                <a:schemeClr val="tx1"/>
              </a:solidFill>
              <a:ln>
                <a:noFill/>
              </a:ln>
            </p:spPr>
            <p:txBody>
              <a:bodyPr spcFirstLastPara="1" wrap="square" lIns="121900" tIns="121900" rIns="121900" bIns="121900" anchor="ctr" anchorCtr="0">
                <a:noAutofit/>
              </a:bodyPr>
              <a:lstStyle/>
              <a:p>
                <a:endParaRPr sz="2400"/>
              </a:p>
            </p:txBody>
          </p:sp>
          <p:sp>
            <p:nvSpPr>
              <p:cNvPr id="42" name="Google Shape;1185;p39">
                <a:extLst>
                  <a:ext uri="{FF2B5EF4-FFF2-40B4-BE49-F238E27FC236}">
                    <a16:creationId xmlns:a16="http://schemas.microsoft.com/office/drawing/2014/main" id="{41592129-57C9-4624-828C-513F394F2A89}"/>
                  </a:ext>
                </a:extLst>
              </p:cNvPr>
              <p:cNvSpPr/>
              <p:nvPr/>
            </p:nvSpPr>
            <p:spPr>
              <a:xfrm>
                <a:off x="2862475" y="2960040"/>
                <a:ext cx="1710751" cy="1685579"/>
              </a:xfrm>
              <a:custGeom>
                <a:avLst/>
                <a:gdLst/>
                <a:ahLst/>
                <a:cxnLst/>
                <a:rect l="l" t="t" r="r" b="b"/>
                <a:pathLst>
                  <a:path w="13247" h="13056" extrusionOk="0">
                    <a:moveTo>
                      <a:pt x="19" y="0"/>
                    </a:moveTo>
                    <a:cubicBezTo>
                      <a:pt x="19" y="19"/>
                      <a:pt x="1" y="41"/>
                      <a:pt x="1" y="59"/>
                    </a:cubicBezTo>
                    <a:cubicBezTo>
                      <a:pt x="1" y="7057"/>
                      <a:pt x="6226" y="13055"/>
                      <a:pt x="13246" y="13055"/>
                    </a:cubicBezTo>
                    <a:lnTo>
                      <a:pt x="13246" y="9386"/>
                    </a:lnTo>
                    <a:cubicBezTo>
                      <a:pt x="8079" y="9386"/>
                      <a:pt x="3897" y="5204"/>
                      <a:pt x="3897" y="59"/>
                    </a:cubicBezTo>
                    <a:lnTo>
                      <a:pt x="3897" y="0"/>
                    </a:lnTo>
                    <a:close/>
                  </a:path>
                </a:pathLst>
              </a:custGeom>
              <a:solidFill>
                <a:srgbClr val="FF5050"/>
              </a:solidFill>
              <a:ln>
                <a:noFill/>
              </a:ln>
            </p:spPr>
            <p:txBody>
              <a:bodyPr spcFirstLastPara="1" wrap="square" lIns="121900" tIns="121900" rIns="121900" bIns="121900" anchor="ctr" anchorCtr="0">
                <a:noAutofit/>
              </a:bodyPr>
              <a:lstStyle/>
              <a:p>
                <a:endParaRPr sz="2400">
                  <a:solidFill>
                    <a:srgbClr val="FF0000"/>
                  </a:solidFill>
                </a:endParaRPr>
              </a:p>
            </p:txBody>
          </p:sp>
          <p:sp>
            <p:nvSpPr>
              <p:cNvPr id="43" name="Google Shape;1186;p39">
                <a:extLst>
                  <a:ext uri="{FF2B5EF4-FFF2-40B4-BE49-F238E27FC236}">
                    <a16:creationId xmlns:a16="http://schemas.microsoft.com/office/drawing/2014/main" id="{31DB0519-ECBB-4A10-8185-4537F50FADA3}"/>
                  </a:ext>
                </a:extLst>
              </p:cNvPr>
              <p:cNvSpPr/>
              <p:nvPr/>
            </p:nvSpPr>
            <p:spPr>
              <a:xfrm rot="5400000">
                <a:off x="4443828" y="1410236"/>
                <a:ext cx="461729" cy="213008"/>
              </a:xfrm>
              <a:prstGeom prst="triangle">
                <a:avLst>
                  <a:gd name="adj" fmla="val 50000"/>
                </a:avLst>
              </a:prstGeom>
              <a:solidFill>
                <a:srgbClr val="75747D"/>
              </a:solidFill>
              <a:ln>
                <a:noFill/>
              </a:ln>
            </p:spPr>
            <p:txBody>
              <a:bodyPr spcFirstLastPara="1" wrap="square" lIns="121900" tIns="121900" rIns="121900" bIns="121900" anchor="ctr" anchorCtr="0">
                <a:noAutofit/>
              </a:bodyPr>
              <a:lstStyle/>
              <a:p>
                <a:endParaRPr sz="2400"/>
              </a:p>
            </p:txBody>
          </p:sp>
          <p:sp>
            <p:nvSpPr>
              <p:cNvPr id="44" name="Google Shape;1187;p39">
                <a:extLst>
                  <a:ext uri="{FF2B5EF4-FFF2-40B4-BE49-F238E27FC236}">
                    <a16:creationId xmlns:a16="http://schemas.microsoft.com/office/drawing/2014/main" id="{D4B7A057-6266-43BB-B7FA-B9972B809BDF}"/>
                  </a:ext>
                </a:extLst>
              </p:cNvPr>
              <p:cNvSpPr/>
              <p:nvPr/>
            </p:nvSpPr>
            <p:spPr>
              <a:xfrm rot="10800000">
                <a:off x="5770244" y="2944822"/>
                <a:ext cx="527410" cy="283177"/>
              </a:xfrm>
              <a:prstGeom prst="triangle">
                <a:avLst>
                  <a:gd name="adj" fmla="val 48457"/>
                </a:avLst>
              </a:prstGeom>
              <a:solidFill>
                <a:schemeClr val="accent2"/>
              </a:solidFill>
              <a:ln>
                <a:noFill/>
              </a:ln>
            </p:spPr>
            <p:txBody>
              <a:bodyPr spcFirstLastPara="1" wrap="square" lIns="121900" tIns="121900" rIns="121900" bIns="121900" anchor="ctr" anchorCtr="0">
                <a:noAutofit/>
              </a:bodyPr>
              <a:lstStyle/>
              <a:p>
                <a:endParaRPr sz="2400"/>
              </a:p>
            </p:txBody>
          </p:sp>
          <p:sp>
            <p:nvSpPr>
              <p:cNvPr id="45" name="Google Shape;1189;p39">
                <a:extLst>
                  <a:ext uri="{FF2B5EF4-FFF2-40B4-BE49-F238E27FC236}">
                    <a16:creationId xmlns:a16="http://schemas.microsoft.com/office/drawing/2014/main" id="{8E0EACA1-81FF-47FB-8333-19B350405C18}"/>
                  </a:ext>
                </a:extLst>
              </p:cNvPr>
              <p:cNvSpPr/>
              <p:nvPr/>
            </p:nvSpPr>
            <p:spPr>
              <a:xfrm>
                <a:off x="2865976" y="2703559"/>
                <a:ext cx="510753" cy="256482"/>
              </a:xfrm>
              <a:prstGeom prst="triangle">
                <a:avLst>
                  <a:gd name="adj" fmla="val 53055"/>
                </a:avLst>
              </a:prstGeom>
              <a:solidFill>
                <a:srgbClr val="FF5050"/>
              </a:solidFill>
              <a:ln>
                <a:noFill/>
              </a:ln>
            </p:spPr>
            <p:txBody>
              <a:bodyPr spcFirstLastPara="1" wrap="square" lIns="121900" tIns="121900" rIns="121900" bIns="121900" anchor="ctr" anchorCtr="0">
                <a:noAutofit/>
              </a:bodyPr>
              <a:lstStyle/>
              <a:p>
                <a:endParaRPr sz="2400"/>
              </a:p>
            </p:txBody>
          </p:sp>
        </p:grpSp>
        <p:sp>
          <p:nvSpPr>
            <p:cNvPr id="46" name="Google Shape;1186;p39">
              <a:extLst>
                <a:ext uri="{FF2B5EF4-FFF2-40B4-BE49-F238E27FC236}">
                  <a16:creationId xmlns:a16="http://schemas.microsoft.com/office/drawing/2014/main" id="{F2E33A4F-2754-4F1B-AA6E-FC4735F53212}"/>
                </a:ext>
              </a:extLst>
            </p:cNvPr>
            <p:cNvSpPr/>
            <p:nvPr/>
          </p:nvSpPr>
          <p:spPr>
            <a:xfrm rot="16200000">
              <a:off x="7620133" y="4912084"/>
              <a:ext cx="638168" cy="276694"/>
            </a:xfrm>
            <a:prstGeom prst="triangle">
              <a:avLst>
                <a:gd name="adj" fmla="val 50000"/>
              </a:avLst>
            </a:prstGeom>
            <a:solidFill>
              <a:schemeClr val="tx1"/>
            </a:solidFill>
            <a:ln>
              <a:noFill/>
            </a:ln>
          </p:spPr>
          <p:txBody>
            <a:bodyPr spcFirstLastPara="1" wrap="square" lIns="121900" tIns="121900" rIns="121900" bIns="121900" anchor="ctr" anchorCtr="0">
              <a:noAutofit/>
            </a:bodyPr>
            <a:lstStyle/>
            <a:p>
              <a:endParaRPr sz="2400"/>
            </a:p>
          </p:txBody>
        </p:sp>
      </p:grpSp>
      <p:sp>
        <p:nvSpPr>
          <p:cNvPr id="48" name="ZoneTexte 47">
            <a:extLst>
              <a:ext uri="{FF2B5EF4-FFF2-40B4-BE49-F238E27FC236}">
                <a16:creationId xmlns:a16="http://schemas.microsoft.com/office/drawing/2014/main" id="{BD05CF3F-7206-42BB-BCCD-84433E2A137F}"/>
              </a:ext>
            </a:extLst>
          </p:cNvPr>
          <p:cNvSpPr txBox="1"/>
          <p:nvPr/>
        </p:nvSpPr>
        <p:spPr>
          <a:xfrm>
            <a:off x="5700096" y="2890716"/>
            <a:ext cx="2133600" cy="307777"/>
          </a:xfrm>
          <a:prstGeom prst="rect">
            <a:avLst/>
          </a:prstGeom>
          <a:noFill/>
        </p:spPr>
        <p:txBody>
          <a:bodyPr wrap="square" rtlCol="0">
            <a:spAutoFit/>
          </a:bodyPr>
          <a:lstStyle/>
          <a:p>
            <a:pPr algn="ctr"/>
            <a:r>
              <a:rPr lang="fr-FR" sz="1400" spc="300" dirty="0">
                <a:solidFill>
                  <a:schemeClr val="accent2"/>
                </a:solidFill>
                <a:latin typeface="Gill Sans MT" panose="020B0502020104020203" pitchFamily="34" charset="0"/>
              </a:rPr>
              <a:t>BRIEF CLIENT</a:t>
            </a:r>
          </a:p>
        </p:txBody>
      </p:sp>
      <p:pic>
        <p:nvPicPr>
          <p:cNvPr id="49" name="Image 48" descr="Une image contenant texte, clipart&#10;&#10;Description générée automatiquement">
            <a:extLst>
              <a:ext uri="{FF2B5EF4-FFF2-40B4-BE49-F238E27FC236}">
                <a16:creationId xmlns:a16="http://schemas.microsoft.com/office/drawing/2014/main" id="{1E1CD561-AF81-408C-9B5F-F235EA0DD1C7}"/>
              </a:ext>
            </a:extLst>
          </p:cNvPr>
          <p:cNvPicPr>
            <a:picLocks noChangeAspect="1"/>
          </p:cNvPicPr>
          <p:nvPr/>
        </p:nvPicPr>
        <p:blipFill>
          <a:blip r:embed="rId3"/>
          <a:stretch>
            <a:fillRect/>
          </a:stretch>
        </p:blipFill>
        <p:spPr>
          <a:xfrm>
            <a:off x="6128627" y="3474134"/>
            <a:ext cx="1271707" cy="323868"/>
          </a:xfrm>
          <a:prstGeom prst="rect">
            <a:avLst/>
          </a:prstGeom>
        </p:spPr>
      </p:pic>
      <p:grpSp>
        <p:nvGrpSpPr>
          <p:cNvPr id="5" name="Graphique 4">
            <a:extLst>
              <a:ext uri="{FF2B5EF4-FFF2-40B4-BE49-F238E27FC236}">
                <a16:creationId xmlns:a16="http://schemas.microsoft.com/office/drawing/2014/main" id="{059CE029-706E-B2CB-A0CB-C92FDCC238AD}"/>
              </a:ext>
            </a:extLst>
          </p:cNvPr>
          <p:cNvGrpSpPr/>
          <p:nvPr/>
        </p:nvGrpSpPr>
        <p:grpSpPr>
          <a:xfrm>
            <a:off x="618711" y="882985"/>
            <a:ext cx="3139903" cy="4420535"/>
            <a:chOff x="1593213" y="728823"/>
            <a:chExt cx="3139903" cy="4420535"/>
          </a:xfrm>
          <a:solidFill>
            <a:srgbClr val="74747D"/>
          </a:solidFill>
        </p:grpSpPr>
        <p:sp>
          <p:nvSpPr>
            <p:cNvPr id="7" name="Forme libre : forme 6">
              <a:extLst>
                <a:ext uri="{FF2B5EF4-FFF2-40B4-BE49-F238E27FC236}">
                  <a16:creationId xmlns:a16="http://schemas.microsoft.com/office/drawing/2014/main" id="{91C91475-C61D-2289-7888-09E110A4CFF2}"/>
                </a:ext>
              </a:extLst>
            </p:cNvPr>
            <p:cNvSpPr/>
            <p:nvPr/>
          </p:nvSpPr>
          <p:spPr>
            <a:xfrm>
              <a:off x="1704974" y="1213706"/>
              <a:ext cx="45719" cy="3935652"/>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
          <p:nvSpPr>
            <p:cNvPr id="8" name="ZoneTexte 7">
              <a:extLst>
                <a:ext uri="{FF2B5EF4-FFF2-40B4-BE49-F238E27FC236}">
                  <a16:creationId xmlns:a16="http://schemas.microsoft.com/office/drawing/2014/main" id="{67834D75-198C-4253-DACC-A3E14ED635BB}"/>
                </a:ext>
              </a:extLst>
            </p:cNvPr>
            <p:cNvSpPr txBox="1"/>
            <p:nvPr/>
          </p:nvSpPr>
          <p:spPr>
            <a:xfrm>
              <a:off x="1593213" y="728823"/>
              <a:ext cx="3139903" cy="400110"/>
            </a:xfrm>
            <a:prstGeom prst="rect">
              <a:avLst/>
            </a:prstGeom>
            <a:noFill/>
          </p:spPr>
          <p:txBody>
            <a:bodyPr wrap="square" rtlCol="0">
              <a:spAutoFit/>
            </a:bodyPr>
            <a:lstStyle/>
            <a:p>
              <a:pPr algn="l"/>
              <a:r>
                <a:rPr lang="fr-FR" sz="2000" spc="0" baseline="0" dirty="0">
                  <a:ln/>
                  <a:solidFill>
                    <a:srgbClr val="74747D"/>
                  </a:solidFill>
                  <a:latin typeface="Gill Sans MT"/>
                  <a:sym typeface="Gill Sans MT"/>
                  <a:rtl val="0"/>
                </a:rPr>
                <a:t>NOTRE SAVOIR FAIRE</a:t>
              </a:r>
            </a:p>
          </p:txBody>
        </p:sp>
      </p:grpSp>
      <p:sp>
        <p:nvSpPr>
          <p:cNvPr id="2" name="Espace réservé du numéro de diapositive 1">
            <a:extLst>
              <a:ext uri="{FF2B5EF4-FFF2-40B4-BE49-F238E27FC236}">
                <a16:creationId xmlns:a16="http://schemas.microsoft.com/office/drawing/2014/main" id="{A43CCC98-002B-3F4F-18A9-A0CEB56B5506}"/>
              </a:ext>
            </a:extLst>
          </p:cNvPr>
          <p:cNvSpPr>
            <a:spLocks noGrp="1"/>
          </p:cNvSpPr>
          <p:nvPr>
            <p:ph type="sldNum" sz="quarter" idx="12"/>
          </p:nvPr>
        </p:nvSpPr>
        <p:spPr>
          <a:xfrm>
            <a:off x="8976598" y="6339259"/>
            <a:ext cx="2743200" cy="365125"/>
          </a:xfrm>
        </p:spPr>
        <p:txBody>
          <a:bodyPr/>
          <a:lstStyle/>
          <a:p>
            <a:fld id="{5DB593B0-701C-4C8C-8F1A-FE4EB2E4D8F6}" type="slidenum">
              <a:rPr lang="fr-FR" smtClean="0"/>
              <a:t>4</a:t>
            </a:fld>
            <a:endParaRPr lang="fr-FR"/>
          </a:p>
        </p:txBody>
      </p:sp>
      <p:sp>
        <p:nvSpPr>
          <p:cNvPr id="3" name="ZoneTexte 2">
            <a:extLst>
              <a:ext uri="{FF2B5EF4-FFF2-40B4-BE49-F238E27FC236}">
                <a16:creationId xmlns:a16="http://schemas.microsoft.com/office/drawing/2014/main" id="{64F8DEC0-E098-A20E-F93D-3E112B64DD57}"/>
              </a:ext>
            </a:extLst>
          </p:cNvPr>
          <p:cNvSpPr txBox="1"/>
          <p:nvPr/>
        </p:nvSpPr>
        <p:spPr>
          <a:xfrm>
            <a:off x="730472" y="6370400"/>
            <a:ext cx="1333276" cy="276999"/>
          </a:xfrm>
          <a:prstGeom prst="rect">
            <a:avLst/>
          </a:prstGeom>
          <a:noFill/>
        </p:spPr>
        <p:txBody>
          <a:bodyPr wrap="square" rtlCol="0">
            <a:spAutoFit/>
          </a:bodyPr>
          <a:lstStyle/>
          <a:p>
            <a:pPr algn="l"/>
            <a:r>
              <a:rPr lang="fr-FR" sz="1200" spc="0" baseline="0" dirty="0">
                <a:ln/>
                <a:solidFill>
                  <a:srgbClr val="74747D"/>
                </a:solidFill>
                <a:latin typeface="Gill Sans MT"/>
                <a:sym typeface="Gill Sans MT"/>
                <a:rtl val="0"/>
              </a:rPr>
              <a:t>2. STAND BY ME</a:t>
            </a:r>
          </a:p>
        </p:txBody>
      </p:sp>
      <p:pic>
        <p:nvPicPr>
          <p:cNvPr id="4" name="Image 3">
            <a:extLst>
              <a:ext uri="{FF2B5EF4-FFF2-40B4-BE49-F238E27FC236}">
                <a16:creationId xmlns:a16="http://schemas.microsoft.com/office/drawing/2014/main" id="{153841AB-98A9-53A1-3E24-4E3E53FB4D66}"/>
              </a:ext>
            </a:extLst>
          </p:cNvPr>
          <p:cNvPicPr>
            <a:picLocks noChangeAspect="1"/>
          </p:cNvPicPr>
          <p:nvPr/>
        </p:nvPicPr>
        <p:blipFill>
          <a:blip r:embed="rId4"/>
          <a:stretch>
            <a:fillRect/>
          </a:stretch>
        </p:blipFill>
        <p:spPr>
          <a:xfrm>
            <a:off x="10176396" y="6359012"/>
            <a:ext cx="848163" cy="235459"/>
          </a:xfrm>
          <a:custGeom>
            <a:avLst/>
            <a:gdLst>
              <a:gd name="connsiteX0" fmla="*/ -946 w 948689"/>
              <a:gd name="connsiteY0" fmla="*/ 185 h 263366"/>
              <a:gd name="connsiteX1" fmla="*/ 947744 w 948689"/>
              <a:gd name="connsiteY1" fmla="*/ 185 h 263366"/>
              <a:gd name="connsiteX2" fmla="*/ 947744 w 948689"/>
              <a:gd name="connsiteY2" fmla="*/ 263551 h 263366"/>
              <a:gd name="connsiteX3" fmla="*/ -946 w 948689"/>
              <a:gd name="connsiteY3" fmla="*/ 263551 h 263366"/>
            </a:gdLst>
            <a:ahLst/>
            <a:cxnLst>
              <a:cxn ang="0">
                <a:pos x="connsiteX0" y="connsiteY0"/>
              </a:cxn>
              <a:cxn ang="0">
                <a:pos x="connsiteX1" y="connsiteY1"/>
              </a:cxn>
              <a:cxn ang="0">
                <a:pos x="connsiteX2" y="connsiteY2"/>
              </a:cxn>
              <a:cxn ang="0">
                <a:pos x="connsiteX3" y="connsiteY3"/>
              </a:cxn>
            </a:cxnLst>
            <a:rect l="l" t="t" r="r" b="b"/>
            <a:pathLst>
              <a:path w="948689" h="263366">
                <a:moveTo>
                  <a:pt x="-946" y="185"/>
                </a:moveTo>
                <a:lnTo>
                  <a:pt x="947744" y="185"/>
                </a:lnTo>
                <a:lnTo>
                  <a:pt x="947744" y="263551"/>
                </a:lnTo>
                <a:lnTo>
                  <a:pt x="-946" y="263551"/>
                </a:lnTo>
                <a:close/>
              </a:path>
            </a:pathLst>
          </a:custGeom>
        </p:spPr>
      </p:pic>
      <p:sp>
        <p:nvSpPr>
          <p:cNvPr id="9" name="Forme libre : forme 8">
            <a:extLst>
              <a:ext uri="{FF2B5EF4-FFF2-40B4-BE49-F238E27FC236}">
                <a16:creationId xmlns:a16="http://schemas.microsoft.com/office/drawing/2014/main" id="{595CA56F-00BC-A1D0-AB18-FDC0D1128BA6}"/>
              </a:ext>
            </a:extLst>
          </p:cNvPr>
          <p:cNvSpPr/>
          <p:nvPr/>
        </p:nvSpPr>
        <p:spPr>
          <a:xfrm rot="5400000">
            <a:off x="5932610" y="2650899"/>
            <a:ext cx="109910" cy="7997058"/>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
        <p:nvSpPr>
          <p:cNvPr id="10" name="ZoneTexte 9">
            <a:extLst>
              <a:ext uri="{FF2B5EF4-FFF2-40B4-BE49-F238E27FC236}">
                <a16:creationId xmlns:a16="http://schemas.microsoft.com/office/drawing/2014/main" id="{9D7769FF-F943-0696-410A-88FF19F9B866}"/>
              </a:ext>
            </a:extLst>
          </p:cNvPr>
          <p:cNvSpPr txBox="1"/>
          <p:nvPr/>
        </p:nvSpPr>
        <p:spPr>
          <a:xfrm>
            <a:off x="10553421" y="4671124"/>
            <a:ext cx="1387116" cy="1077218"/>
          </a:xfrm>
          <a:prstGeom prst="rect">
            <a:avLst/>
          </a:prstGeom>
          <a:noFill/>
        </p:spPr>
        <p:txBody>
          <a:bodyPr wrap="square">
            <a:spAutoFit/>
          </a:bodyPr>
          <a:lstStyle/>
          <a:p>
            <a:pPr>
              <a:buClr>
                <a:srgbClr val="000000"/>
              </a:buClr>
              <a:buSzPts val="1100"/>
            </a:pPr>
            <a:r>
              <a:rPr lang="fr-FR" sz="1600" dirty="0">
                <a:latin typeface="Gill Sans MT" panose="020B0502020104020203" pitchFamily="34" charset="0"/>
                <a:ea typeface="Fira Sans"/>
                <a:cs typeface="Fira Sans"/>
                <a:sym typeface="Fira Sans"/>
              </a:rPr>
              <a:t>Menuiserie</a:t>
            </a:r>
          </a:p>
          <a:p>
            <a:pPr>
              <a:buClr>
                <a:srgbClr val="000000"/>
              </a:buClr>
              <a:buSzPts val="1100"/>
            </a:pPr>
            <a:r>
              <a:rPr lang="fr-FR" sz="1600" dirty="0">
                <a:latin typeface="Gill Sans MT" panose="020B0502020104020203" pitchFamily="34" charset="0"/>
                <a:ea typeface="Fira Sans"/>
                <a:cs typeface="Fira Sans"/>
                <a:sym typeface="Fira Sans"/>
              </a:rPr>
              <a:t>Imprimerie</a:t>
            </a:r>
          </a:p>
          <a:p>
            <a:pPr>
              <a:buClr>
                <a:srgbClr val="000000"/>
              </a:buClr>
              <a:buSzPts val="1100"/>
            </a:pPr>
            <a:r>
              <a:rPr lang="fr-FR" sz="1600" dirty="0">
                <a:latin typeface="Gill Sans MT" panose="020B0502020104020203" pitchFamily="34" charset="0"/>
                <a:ea typeface="Fira Sans"/>
                <a:cs typeface="Fira Sans"/>
                <a:sym typeface="Fira Sans"/>
              </a:rPr>
              <a:t>Électricité</a:t>
            </a:r>
          </a:p>
          <a:p>
            <a:pPr>
              <a:buClr>
                <a:srgbClr val="000000"/>
              </a:buClr>
              <a:buSzPts val="1100"/>
            </a:pPr>
            <a:r>
              <a:rPr lang="fr-FR" sz="1600" dirty="0">
                <a:latin typeface="Gill Sans MT" panose="020B0502020104020203" pitchFamily="34" charset="0"/>
                <a:ea typeface="Fira Sans"/>
                <a:cs typeface="Fira Sans"/>
                <a:sym typeface="Fira Sans"/>
              </a:rPr>
              <a:t>Tapisserie </a:t>
            </a:r>
          </a:p>
        </p:txBody>
      </p:sp>
      <p:sp>
        <p:nvSpPr>
          <p:cNvPr id="12" name="ZoneTexte 11">
            <a:extLst>
              <a:ext uri="{FF2B5EF4-FFF2-40B4-BE49-F238E27FC236}">
                <a16:creationId xmlns:a16="http://schemas.microsoft.com/office/drawing/2014/main" id="{2FB7C9FF-1D11-C160-C954-6FA688380BBE}"/>
              </a:ext>
            </a:extLst>
          </p:cNvPr>
          <p:cNvSpPr txBox="1"/>
          <p:nvPr/>
        </p:nvSpPr>
        <p:spPr>
          <a:xfrm>
            <a:off x="7451319" y="4658013"/>
            <a:ext cx="3045567" cy="1077218"/>
          </a:xfrm>
          <a:prstGeom prst="rect">
            <a:avLst/>
          </a:prstGeom>
          <a:noFill/>
        </p:spPr>
        <p:txBody>
          <a:bodyPr wrap="square">
            <a:spAutoFit/>
          </a:bodyPr>
          <a:lstStyle/>
          <a:p>
            <a:pPr algn="r">
              <a:buClr>
                <a:srgbClr val="000000"/>
              </a:buClr>
              <a:buSzPts val="1100"/>
            </a:pPr>
            <a:r>
              <a:rPr lang="fr-FR" sz="1600" dirty="0">
                <a:latin typeface="Gill Sans MT" panose="020B0502020104020203" pitchFamily="34" charset="0"/>
                <a:ea typeface="Fira Sans"/>
                <a:cs typeface="Fira Sans"/>
                <a:sym typeface="Fira Sans"/>
              </a:rPr>
              <a:t>Travaux d’art graphiques</a:t>
            </a:r>
          </a:p>
          <a:p>
            <a:pPr algn="r">
              <a:buClr>
                <a:srgbClr val="000000"/>
              </a:buClr>
              <a:buSzPts val="1100"/>
            </a:pPr>
            <a:r>
              <a:rPr lang="fr-FR" sz="1600" dirty="0">
                <a:latin typeface="Gill Sans MT" panose="020B0502020104020203" pitchFamily="34" charset="0"/>
                <a:ea typeface="Fira Sans"/>
                <a:cs typeface="Fira Sans"/>
                <a:sym typeface="Fira Sans"/>
              </a:rPr>
              <a:t>Peinture</a:t>
            </a:r>
          </a:p>
          <a:p>
            <a:pPr algn="r">
              <a:buClr>
                <a:srgbClr val="000000"/>
              </a:buClr>
              <a:buSzPts val="1100"/>
            </a:pPr>
            <a:r>
              <a:rPr lang="fr-FR" sz="1600" dirty="0">
                <a:latin typeface="Gill Sans MT" panose="020B0502020104020203" pitchFamily="34" charset="0"/>
                <a:ea typeface="Fira Sans"/>
                <a:cs typeface="Fira Sans"/>
                <a:sym typeface="Fira Sans"/>
              </a:rPr>
              <a:t>Multimédia </a:t>
            </a:r>
          </a:p>
          <a:p>
            <a:pPr algn="r">
              <a:buClr>
                <a:srgbClr val="000000"/>
              </a:buClr>
              <a:buSzPts val="1100"/>
            </a:pPr>
            <a:r>
              <a:rPr lang="fr-FR" sz="1600" dirty="0">
                <a:latin typeface="Gill Sans MT" panose="020B0502020104020203" pitchFamily="34" charset="0"/>
                <a:ea typeface="Fira Sans"/>
                <a:cs typeface="Fira Sans"/>
                <a:sym typeface="Fira Sans"/>
              </a:rPr>
              <a:t>Location de mobilier </a:t>
            </a:r>
          </a:p>
        </p:txBody>
      </p:sp>
    </p:spTree>
    <p:extLst>
      <p:ext uri="{BB962C8B-B14F-4D97-AF65-F5344CB8AC3E}">
        <p14:creationId xmlns:p14="http://schemas.microsoft.com/office/powerpoint/2010/main" val="978232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5D3A4-C4EA-CE62-F038-3B082A35AB8D}"/>
            </a:ext>
          </a:extLst>
        </p:cNvPr>
        <p:cNvGrpSpPr/>
        <p:nvPr/>
      </p:nvGrpSpPr>
      <p:grpSpPr>
        <a:xfrm>
          <a:off x="0" y="0"/>
          <a:ext cx="0" cy="0"/>
          <a:chOff x="0" y="0"/>
          <a:chExt cx="0" cy="0"/>
        </a:xfrm>
      </p:grpSpPr>
      <p:sp>
        <p:nvSpPr>
          <p:cNvPr id="6" name="Forme libre : forme 5">
            <a:extLst>
              <a:ext uri="{FF2B5EF4-FFF2-40B4-BE49-F238E27FC236}">
                <a16:creationId xmlns:a16="http://schemas.microsoft.com/office/drawing/2014/main" id="{2A0C6729-11CD-8A3F-7005-167EFDF1DF72}"/>
              </a:ext>
            </a:extLst>
          </p:cNvPr>
          <p:cNvSpPr/>
          <p:nvPr/>
        </p:nvSpPr>
        <p:spPr>
          <a:xfrm>
            <a:off x="355129" y="597104"/>
            <a:ext cx="717926" cy="717926"/>
          </a:xfrm>
          <a:custGeom>
            <a:avLst/>
            <a:gdLst>
              <a:gd name="connsiteX0" fmla="*/ 2100453 w 2100453"/>
              <a:gd name="connsiteY0" fmla="*/ 1050227 h 2100453"/>
              <a:gd name="connsiteX1" fmla="*/ 1050226 w 2100453"/>
              <a:gd name="connsiteY1" fmla="*/ 2100453 h 2100453"/>
              <a:gd name="connsiteX2" fmla="*/ 0 w 2100453"/>
              <a:gd name="connsiteY2" fmla="*/ 1050227 h 2100453"/>
              <a:gd name="connsiteX3" fmla="*/ 1050226 w 2100453"/>
              <a:gd name="connsiteY3" fmla="*/ 0 h 2100453"/>
              <a:gd name="connsiteX4" fmla="*/ 2100453 w 2100453"/>
              <a:gd name="connsiteY4" fmla="*/ 1050227 h 210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453" h="2100453">
                <a:moveTo>
                  <a:pt x="2100453" y="1050227"/>
                </a:moveTo>
                <a:cubicBezTo>
                  <a:pt x="2100453" y="1630251"/>
                  <a:pt x="1630250" y="2100453"/>
                  <a:pt x="1050226" y="2100453"/>
                </a:cubicBezTo>
                <a:cubicBezTo>
                  <a:pt x="470202" y="2100453"/>
                  <a:pt x="0" y="1630251"/>
                  <a:pt x="0" y="1050227"/>
                </a:cubicBezTo>
                <a:cubicBezTo>
                  <a:pt x="0" y="470203"/>
                  <a:pt x="470202" y="0"/>
                  <a:pt x="1050226" y="0"/>
                </a:cubicBezTo>
                <a:cubicBezTo>
                  <a:pt x="1630250" y="0"/>
                  <a:pt x="2100453" y="470203"/>
                  <a:pt x="2100453" y="1050227"/>
                </a:cubicBezTo>
                <a:close/>
              </a:path>
            </a:pathLst>
          </a:custGeom>
          <a:solidFill>
            <a:srgbClr val="D27019"/>
          </a:solidFill>
          <a:ln w="0" cap="flat">
            <a:noFill/>
            <a:prstDash val="solid"/>
            <a:miter/>
          </a:ln>
        </p:spPr>
        <p:txBody>
          <a:bodyPr rtlCol="0" anchor="ctr"/>
          <a:lstStyle/>
          <a:p>
            <a:endParaRPr lang="fr-FR"/>
          </a:p>
        </p:txBody>
      </p:sp>
      <p:sp>
        <p:nvSpPr>
          <p:cNvPr id="7" name="Forme libre : forme 6">
            <a:extLst>
              <a:ext uri="{FF2B5EF4-FFF2-40B4-BE49-F238E27FC236}">
                <a16:creationId xmlns:a16="http://schemas.microsoft.com/office/drawing/2014/main" id="{2FC9DF74-E105-33E3-0D0D-B675D3AD4F34}"/>
              </a:ext>
            </a:extLst>
          </p:cNvPr>
          <p:cNvSpPr/>
          <p:nvPr/>
        </p:nvSpPr>
        <p:spPr>
          <a:xfrm>
            <a:off x="-66601" y="208572"/>
            <a:ext cx="1047601" cy="1047601"/>
          </a:xfrm>
          <a:custGeom>
            <a:avLst/>
            <a:gdLst>
              <a:gd name="connsiteX0" fmla="*/ 2971229 w 2971228"/>
              <a:gd name="connsiteY0" fmla="*/ 1485614 h 2971228"/>
              <a:gd name="connsiteX1" fmla="*/ 1485614 w 2971228"/>
              <a:gd name="connsiteY1" fmla="*/ 2971228 h 2971228"/>
              <a:gd name="connsiteX2" fmla="*/ 0 w 2971228"/>
              <a:gd name="connsiteY2" fmla="*/ 1485614 h 2971228"/>
              <a:gd name="connsiteX3" fmla="*/ 1485614 w 2971228"/>
              <a:gd name="connsiteY3" fmla="*/ 0 h 2971228"/>
              <a:gd name="connsiteX4" fmla="*/ 2971229 w 2971228"/>
              <a:gd name="connsiteY4" fmla="*/ 1485614 h 2971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1228" h="2971228">
                <a:moveTo>
                  <a:pt x="2971229" y="1485614"/>
                </a:moveTo>
                <a:cubicBezTo>
                  <a:pt x="2971229" y="2306096"/>
                  <a:pt x="2306097" y="2971228"/>
                  <a:pt x="1485614" y="2971228"/>
                </a:cubicBezTo>
                <a:cubicBezTo>
                  <a:pt x="665132" y="2971228"/>
                  <a:pt x="0" y="2306096"/>
                  <a:pt x="0" y="1485614"/>
                </a:cubicBezTo>
                <a:cubicBezTo>
                  <a:pt x="0" y="665132"/>
                  <a:pt x="665132" y="0"/>
                  <a:pt x="1485614" y="0"/>
                </a:cubicBezTo>
                <a:cubicBezTo>
                  <a:pt x="2306097" y="0"/>
                  <a:pt x="2971229" y="665132"/>
                  <a:pt x="2971229" y="1485614"/>
                </a:cubicBezTo>
                <a:close/>
              </a:path>
            </a:pathLst>
          </a:custGeom>
          <a:solidFill>
            <a:srgbClr val="FFFFFF">
              <a:alpha val="18000"/>
            </a:srgbClr>
          </a:solidFill>
          <a:ln w="0" cap="flat">
            <a:noFill/>
            <a:prstDash val="solid"/>
            <a:miter/>
          </a:ln>
        </p:spPr>
        <p:txBody>
          <a:bodyPr rtlCol="0" anchor="ctr"/>
          <a:lstStyle/>
          <a:p>
            <a:endParaRPr lang="fr-FR" dirty="0"/>
          </a:p>
        </p:txBody>
      </p:sp>
      <p:sp>
        <p:nvSpPr>
          <p:cNvPr id="12" name="Forme libre : forme 11">
            <a:extLst>
              <a:ext uri="{FF2B5EF4-FFF2-40B4-BE49-F238E27FC236}">
                <a16:creationId xmlns:a16="http://schemas.microsoft.com/office/drawing/2014/main" id="{1037E3B8-B3C0-042A-FA76-624F6E6FA1C9}"/>
              </a:ext>
            </a:extLst>
          </p:cNvPr>
          <p:cNvSpPr/>
          <p:nvPr/>
        </p:nvSpPr>
        <p:spPr>
          <a:xfrm flipH="1">
            <a:off x="1318229" y="3142182"/>
            <a:ext cx="45719" cy="2110210"/>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
        <p:nvSpPr>
          <p:cNvPr id="14" name="ZoneTexte 13">
            <a:extLst>
              <a:ext uri="{FF2B5EF4-FFF2-40B4-BE49-F238E27FC236}">
                <a16:creationId xmlns:a16="http://schemas.microsoft.com/office/drawing/2014/main" id="{FD891C34-FE5A-FC2D-DA94-FC52EAC0D7A0}"/>
              </a:ext>
            </a:extLst>
          </p:cNvPr>
          <p:cNvSpPr txBox="1"/>
          <p:nvPr/>
        </p:nvSpPr>
        <p:spPr>
          <a:xfrm>
            <a:off x="1366632" y="3249977"/>
            <a:ext cx="1421578" cy="369332"/>
          </a:xfrm>
          <a:prstGeom prst="rect">
            <a:avLst/>
          </a:prstGeom>
          <a:noFill/>
        </p:spPr>
        <p:txBody>
          <a:bodyPr wrap="square" rtlCol="0">
            <a:spAutoFit/>
          </a:bodyPr>
          <a:lstStyle/>
          <a:p>
            <a:pPr algn="ctr"/>
            <a:r>
              <a:rPr lang="fr-FR" dirty="0">
                <a:solidFill>
                  <a:srgbClr val="75747D"/>
                </a:solidFill>
                <a:latin typeface="Gill Sans MT" panose="020B0502020104020203" pitchFamily="34" charset="0"/>
                <a:ea typeface="Nouvelle Vague" pitchFamily="2" charset="0"/>
              </a:rPr>
              <a:t>Anticipation</a:t>
            </a:r>
            <a:endParaRPr lang="fr-FR" dirty="0">
              <a:solidFill>
                <a:srgbClr val="75747D"/>
              </a:solidFill>
              <a:latin typeface="Nouvelle Vague" pitchFamily="2" charset="0"/>
              <a:ea typeface="Nouvelle Vague" pitchFamily="2" charset="0"/>
            </a:endParaRPr>
          </a:p>
        </p:txBody>
      </p:sp>
      <p:sp>
        <p:nvSpPr>
          <p:cNvPr id="15" name="Forme libre : forme 14">
            <a:extLst>
              <a:ext uri="{FF2B5EF4-FFF2-40B4-BE49-F238E27FC236}">
                <a16:creationId xmlns:a16="http://schemas.microsoft.com/office/drawing/2014/main" id="{A3E3436E-EBB0-8F9D-A043-DF4E7A0AEB5C}"/>
              </a:ext>
            </a:extLst>
          </p:cNvPr>
          <p:cNvSpPr/>
          <p:nvPr/>
        </p:nvSpPr>
        <p:spPr>
          <a:xfrm>
            <a:off x="5023996" y="3142181"/>
            <a:ext cx="45719" cy="2110210"/>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
        <p:nvSpPr>
          <p:cNvPr id="17" name="ZoneTexte 16">
            <a:extLst>
              <a:ext uri="{FF2B5EF4-FFF2-40B4-BE49-F238E27FC236}">
                <a16:creationId xmlns:a16="http://schemas.microsoft.com/office/drawing/2014/main" id="{BCAF18BD-DAA9-1E27-79F3-9C76534B2209}"/>
              </a:ext>
            </a:extLst>
          </p:cNvPr>
          <p:cNvSpPr txBox="1"/>
          <p:nvPr/>
        </p:nvSpPr>
        <p:spPr>
          <a:xfrm>
            <a:off x="5026677" y="3249977"/>
            <a:ext cx="2078363" cy="369332"/>
          </a:xfrm>
          <a:prstGeom prst="rect">
            <a:avLst/>
          </a:prstGeom>
          <a:noFill/>
        </p:spPr>
        <p:txBody>
          <a:bodyPr wrap="square" rtlCol="0">
            <a:spAutoFit/>
          </a:bodyPr>
          <a:lstStyle/>
          <a:p>
            <a:r>
              <a:rPr lang="fr-FR" dirty="0">
                <a:solidFill>
                  <a:srgbClr val="75747D"/>
                </a:solidFill>
                <a:latin typeface="Gill Sans MT" panose="020B0502020104020203" pitchFamily="34" charset="0"/>
                <a:ea typeface="Nouvelle Vague" pitchFamily="2" charset="0"/>
              </a:rPr>
              <a:t>Expertise</a:t>
            </a:r>
            <a:endParaRPr lang="fr-FR" dirty="0">
              <a:solidFill>
                <a:srgbClr val="75747D"/>
              </a:solidFill>
              <a:latin typeface="Nouvelle Vague" pitchFamily="2" charset="0"/>
              <a:ea typeface="Nouvelle Vague" pitchFamily="2" charset="0"/>
            </a:endParaRPr>
          </a:p>
        </p:txBody>
      </p:sp>
      <p:sp>
        <p:nvSpPr>
          <p:cNvPr id="18" name="Forme libre : forme 17">
            <a:extLst>
              <a:ext uri="{FF2B5EF4-FFF2-40B4-BE49-F238E27FC236}">
                <a16:creationId xmlns:a16="http://schemas.microsoft.com/office/drawing/2014/main" id="{0C95E98B-9630-A938-E515-ACA383B41786}"/>
              </a:ext>
            </a:extLst>
          </p:cNvPr>
          <p:cNvSpPr/>
          <p:nvPr/>
        </p:nvSpPr>
        <p:spPr>
          <a:xfrm>
            <a:off x="8564270" y="3142181"/>
            <a:ext cx="45719" cy="2110209"/>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
        <p:nvSpPr>
          <p:cNvPr id="20" name="ZoneTexte 19">
            <a:extLst>
              <a:ext uri="{FF2B5EF4-FFF2-40B4-BE49-F238E27FC236}">
                <a16:creationId xmlns:a16="http://schemas.microsoft.com/office/drawing/2014/main" id="{7E5B28CD-87D7-1E1D-6C01-5DD0A7473418}"/>
              </a:ext>
            </a:extLst>
          </p:cNvPr>
          <p:cNvSpPr txBox="1"/>
          <p:nvPr/>
        </p:nvSpPr>
        <p:spPr>
          <a:xfrm>
            <a:off x="8566951" y="3249977"/>
            <a:ext cx="1907753" cy="369332"/>
          </a:xfrm>
          <a:prstGeom prst="rect">
            <a:avLst/>
          </a:prstGeom>
          <a:noFill/>
        </p:spPr>
        <p:txBody>
          <a:bodyPr wrap="square" rtlCol="0">
            <a:spAutoFit/>
          </a:bodyPr>
          <a:lstStyle/>
          <a:p>
            <a:r>
              <a:rPr lang="fr-FR" dirty="0">
                <a:solidFill>
                  <a:srgbClr val="75747D"/>
                </a:solidFill>
                <a:latin typeface="Gill Sans MT" panose="020B0502020104020203" pitchFamily="34" charset="0"/>
                <a:ea typeface="Nouvelle Vague" pitchFamily="2" charset="0"/>
              </a:rPr>
              <a:t>Agilité</a:t>
            </a:r>
            <a:endParaRPr lang="fr-FR" dirty="0">
              <a:solidFill>
                <a:srgbClr val="75747D"/>
              </a:solidFill>
              <a:latin typeface="Nouvelle Vague" pitchFamily="2" charset="0"/>
              <a:ea typeface="Nouvelle Vague" pitchFamily="2" charset="0"/>
            </a:endParaRPr>
          </a:p>
        </p:txBody>
      </p:sp>
      <p:sp>
        <p:nvSpPr>
          <p:cNvPr id="2" name="ZoneTexte 1">
            <a:extLst>
              <a:ext uri="{FF2B5EF4-FFF2-40B4-BE49-F238E27FC236}">
                <a16:creationId xmlns:a16="http://schemas.microsoft.com/office/drawing/2014/main" id="{B9A1CD27-36EC-143B-903E-42FBF6EE93F5}"/>
              </a:ext>
            </a:extLst>
          </p:cNvPr>
          <p:cNvSpPr txBox="1"/>
          <p:nvPr/>
        </p:nvSpPr>
        <p:spPr>
          <a:xfrm>
            <a:off x="1452896" y="3902001"/>
            <a:ext cx="2606954" cy="1169551"/>
          </a:xfrm>
          <a:prstGeom prst="rect">
            <a:avLst/>
          </a:prstGeom>
          <a:noFill/>
        </p:spPr>
        <p:txBody>
          <a:bodyPr wrap="square" lIns="91440" tIns="45720" rIns="91440" bIns="45720" rtlCol="0" anchor="t">
            <a:spAutoFit/>
          </a:bodyPr>
          <a:lstStyle/>
          <a:p>
            <a:pPr algn="just"/>
            <a:r>
              <a:rPr lang="fr-FR" sz="1400" i="1" dirty="0">
                <a:latin typeface="Gill Sans MT"/>
              </a:rPr>
              <a:t>Nous travaillons dans l’anticipation des échéances et des besoins de nos clients. Cela permet un travail serein et focalisé sur les détails et les  finitions de votre projet. </a:t>
            </a:r>
            <a:endParaRPr lang="fr-FR" sz="1400" i="1" dirty="0">
              <a:latin typeface="Gill Sans MT" panose="020B0502020104020203" pitchFamily="34" charset="0"/>
            </a:endParaRPr>
          </a:p>
        </p:txBody>
      </p:sp>
      <p:sp>
        <p:nvSpPr>
          <p:cNvPr id="3" name="ZoneTexte 2">
            <a:extLst>
              <a:ext uri="{FF2B5EF4-FFF2-40B4-BE49-F238E27FC236}">
                <a16:creationId xmlns:a16="http://schemas.microsoft.com/office/drawing/2014/main" id="{0F3C280C-184F-EA01-83E5-A5254A2D330E}"/>
              </a:ext>
            </a:extLst>
          </p:cNvPr>
          <p:cNvSpPr txBox="1"/>
          <p:nvPr/>
        </p:nvSpPr>
        <p:spPr>
          <a:xfrm>
            <a:off x="5062102" y="3844491"/>
            <a:ext cx="3082312" cy="1169551"/>
          </a:xfrm>
          <a:prstGeom prst="rect">
            <a:avLst/>
          </a:prstGeom>
          <a:noFill/>
        </p:spPr>
        <p:txBody>
          <a:bodyPr wrap="square" lIns="91440" tIns="45720" rIns="91440" bIns="45720" rtlCol="0" anchor="t">
            <a:spAutoFit/>
          </a:bodyPr>
          <a:lstStyle/>
          <a:p>
            <a:pPr algn="just"/>
            <a:r>
              <a:rPr lang="fr-FR" sz="1400" i="1" dirty="0">
                <a:latin typeface="Gill Sans MT"/>
              </a:rPr>
              <a:t>STAND BY ME a créé des partenariats depuis de nombreuses années afin de proposer le meilleur de leur savoir-faire respectif, le bureau d’étude et la fabrication.</a:t>
            </a:r>
          </a:p>
        </p:txBody>
      </p:sp>
      <p:sp>
        <p:nvSpPr>
          <p:cNvPr id="4" name="ZoneTexte 3">
            <a:extLst>
              <a:ext uri="{FF2B5EF4-FFF2-40B4-BE49-F238E27FC236}">
                <a16:creationId xmlns:a16="http://schemas.microsoft.com/office/drawing/2014/main" id="{1EAAA69E-4A4D-10F6-0D49-95527F661102}"/>
              </a:ext>
            </a:extLst>
          </p:cNvPr>
          <p:cNvSpPr txBox="1"/>
          <p:nvPr/>
        </p:nvSpPr>
        <p:spPr>
          <a:xfrm>
            <a:off x="8609427" y="3832622"/>
            <a:ext cx="2777963" cy="1169551"/>
          </a:xfrm>
          <a:prstGeom prst="rect">
            <a:avLst/>
          </a:prstGeom>
          <a:noFill/>
        </p:spPr>
        <p:txBody>
          <a:bodyPr wrap="square" rtlCol="0">
            <a:spAutoFit/>
          </a:bodyPr>
          <a:lstStyle/>
          <a:p>
            <a:pPr algn="just"/>
            <a:r>
              <a:rPr lang="fr-FR" sz="1400" i="1" dirty="0">
                <a:latin typeface="Gill Sans MT" panose="020B0502020104020203" pitchFamily="34" charset="0"/>
              </a:rPr>
              <a:t>Notre vision est de toujours être au plus proche de vos attentes et de s’y adapter en permanence, car nous plaçons la relation client au cœur de notre vision business.</a:t>
            </a:r>
          </a:p>
        </p:txBody>
      </p:sp>
      <p:sp>
        <p:nvSpPr>
          <p:cNvPr id="5" name="ZoneTexte 4">
            <a:extLst>
              <a:ext uri="{FF2B5EF4-FFF2-40B4-BE49-F238E27FC236}">
                <a16:creationId xmlns:a16="http://schemas.microsoft.com/office/drawing/2014/main" id="{3E322782-6094-B964-798B-AB37E473842C}"/>
              </a:ext>
            </a:extLst>
          </p:cNvPr>
          <p:cNvSpPr txBox="1"/>
          <p:nvPr/>
        </p:nvSpPr>
        <p:spPr>
          <a:xfrm>
            <a:off x="0" y="125894"/>
            <a:ext cx="2362200" cy="1138773"/>
          </a:xfrm>
          <a:prstGeom prst="rect">
            <a:avLst/>
          </a:prstGeom>
          <a:noFill/>
        </p:spPr>
        <p:txBody>
          <a:bodyPr wrap="square" rtlCol="0">
            <a:spAutoFit/>
          </a:bodyPr>
          <a:lstStyle/>
          <a:p>
            <a:pPr algn="ctr"/>
            <a:r>
              <a:rPr lang="fr-FR" sz="3400" dirty="0">
                <a:solidFill>
                  <a:srgbClr val="75747D"/>
                </a:solidFill>
                <a:latin typeface="Gill Sans MT" panose="020B0502020104020203" pitchFamily="34" charset="0"/>
                <a:ea typeface="Nouvelle Vague" pitchFamily="2" charset="0"/>
              </a:rPr>
              <a:t>Nos Points forts</a:t>
            </a:r>
            <a:endParaRPr lang="fr-FR" sz="3400" dirty="0">
              <a:solidFill>
                <a:srgbClr val="75747D"/>
              </a:solidFill>
              <a:latin typeface="Nouvelle Vague" pitchFamily="2" charset="0"/>
              <a:ea typeface="Nouvelle Vague" pitchFamily="2" charset="0"/>
            </a:endParaRPr>
          </a:p>
        </p:txBody>
      </p:sp>
      <p:sp>
        <p:nvSpPr>
          <p:cNvPr id="26" name="Espace réservé du numéro de diapositive 25">
            <a:extLst>
              <a:ext uri="{FF2B5EF4-FFF2-40B4-BE49-F238E27FC236}">
                <a16:creationId xmlns:a16="http://schemas.microsoft.com/office/drawing/2014/main" id="{505CB5BF-02B1-5F2D-A1B9-7699A4D18BD0}"/>
              </a:ext>
            </a:extLst>
          </p:cNvPr>
          <p:cNvSpPr>
            <a:spLocks noGrp="1"/>
          </p:cNvSpPr>
          <p:nvPr>
            <p:ph type="sldNum" sz="quarter" idx="12"/>
          </p:nvPr>
        </p:nvSpPr>
        <p:spPr>
          <a:xfrm>
            <a:off x="8998527" y="6311258"/>
            <a:ext cx="2743200" cy="365125"/>
          </a:xfrm>
        </p:spPr>
        <p:txBody>
          <a:bodyPr/>
          <a:lstStyle/>
          <a:p>
            <a:fld id="{5DB593B0-701C-4C8C-8F1A-FE4EB2E4D8F6}" type="slidenum">
              <a:rPr lang="fr-FR" smtClean="0"/>
              <a:t>5</a:t>
            </a:fld>
            <a:endParaRPr lang="fr-FR"/>
          </a:p>
        </p:txBody>
      </p:sp>
      <p:sp>
        <p:nvSpPr>
          <p:cNvPr id="27" name="ZoneTexte 26">
            <a:extLst>
              <a:ext uri="{FF2B5EF4-FFF2-40B4-BE49-F238E27FC236}">
                <a16:creationId xmlns:a16="http://schemas.microsoft.com/office/drawing/2014/main" id="{A3053AB4-E990-247A-6CB5-C1956391CC05}"/>
              </a:ext>
            </a:extLst>
          </p:cNvPr>
          <p:cNvSpPr txBox="1"/>
          <p:nvPr/>
        </p:nvSpPr>
        <p:spPr>
          <a:xfrm>
            <a:off x="181127" y="6372429"/>
            <a:ext cx="1770788" cy="276999"/>
          </a:xfrm>
          <a:prstGeom prst="rect">
            <a:avLst/>
          </a:prstGeom>
          <a:noFill/>
        </p:spPr>
        <p:txBody>
          <a:bodyPr wrap="square" rtlCol="0">
            <a:spAutoFit/>
          </a:bodyPr>
          <a:lstStyle/>
          <a:p>
            <a:pPr algn="l"/>
            <a:r>
              <a:rPr lang="fr-FR" sz="1200" spc="0" baseline="0" dirty="0">
                <a:ln/>
                <a:solidFill>
                  <a:srgbClr val="74747D"/>
                </a:solidFill>
                <a:latin typeface="Gill Sans MT"/>
                <a:sym typeface="Gill Sans MT"/>
                <a:rtl val="0"/>
              </a:rPr>
              <a:t>1. RECOMMANDATION</a:t>
            </a:r>
          </a:p>
        </p:txBody>
      </p:sp>
      <p:pic>
        <p:nvPicPr>
          <p:cNvPr id="28" name="Image 27">
            <a:extLst>
              <a:ext uri="{FF2B5EF4-FFF2-40B4-BE49-F238E27FC236}">
                <a16:creationId xmlns:a16="http://schemas.microsoft.com/office/drawing/2014/main" id="{F2D218EA-DEB0-200C-7FFE-35093D83F775}"/>
              </a:ext>
            </a:extLst>
          </p:cNvPr>
          <p:cNvPicPr>
            <a:picLocks noChangeAspect="1"/>
          </p:cNvPicPr>
          <p:nvPr/>
        </p:nvPicPr>
        <p:blipFill>
          <a:blip r:embed="rId2"/>
          <a:stretch>
            <a:fillRect/>
          </a:stretch>
        </p:blipFill>
        <p:spPr>
          <a:xfrm>
            <a:off x="10176396" y="6359012"/>
            <a:ext cx="848163" cy="235459"/>
          </a:xfrm>
          <a:custGeom>
            <a:avLst/>
            <a:gdLst>
              <a:gd name="connsiteX0" fmla="*/ -946 w 948689"/>
              <a:gd name="connsiteY0" fmla="*/ 185 h 263366"/>
              <a:gd name="connsiteX1" fmla="*/ 947744 w 948689"/>
              <a:gd name="connsiteY1" fmla="*/ 185 h 263366"/>
              <a:gd name="connsiteX2" fmla="*/ 947744 w 948689"/>
              <a:gd name="connsiteY2" fmla="*/ 263551 h 263366"/>
              <a:gd name="connsiteX3" fmla="*/ -946 w 948689"/>
              <a:gd name="connsiteY3" fmla="*/ 263551 h 263366"/>
            </a:gdLst>
            <a:ahLst/>
            <a:cxnLst>
              <a:cxn ang="0">
                <a:pos x="connsiteX0" y="connsiteY0"/>
              </a:cxn>
              <a:cxn ang="0">
                <a:pos x="connsiteX1" y="connsiteY1"/>
              </a:cxn>
              <a:cxn ang="0">
                <a:pos x="connsiteX2" y="connsiteY2"/>
              </a:cxn>
              <a:cxn ang="0">
                <a:pos x="connsiteX3" y="connsiteY3"/>
              </a:cxn>
            </a:cxnLst>
            <a:rect l="l" t="t" r="r" b="b"/>
            <a:pathLst>
              <a:path w="948689" h="263366">
                <a:moveTo>
                  <a:pt x="-946" y="185"/>
                </a:moveTo>
                <a:lnTo>
                  <a:pt x="947744" y="185"/>
                </a:lnTo>
                <a:lnTo>
                  <a:pt x="947744" y="263551"/>
                </a:lnTo>
                <a:lnTo>
                  <a:pt x="-946" y="263551"/>
                </a:lnTo>
                <a:close/>
              </a:path>
            </a:pathLst>
          </a:custGeom>
        </p:spPr>
      </p:pic>
      <p:sp>
        <p:nvSpPr>
          <p:cNvPr id="29" name="Forme libre : forme 28">
            <a:extLst>
              <a:ext uri="{FF2B5EF4-FFF2-40B4-BE49-F238E27FC236}">
                <a16:creationId xmlns:a16="http://schemas.microsoft.com/office/drawing/2014/main" id="{B8AF2E8C-0415-07D5-ED8C-8DF6116E38C6}"/>
              </a:ext>
            </a:extLst>
          </p:cNvPr>
          <p:cNvSpPr/>
          <p:nvPr/>
        </p:nvSpPr>
        <p:spPr>
          <a:xfrm rot="5400000">
            <a:off x="5932610" y="2650899"/>
            <a:ext cx="109910" cy="7997058"/>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pic>
        <p:nvPicPr>
          <p:cNvPr id="8" name="Image 7">
            <a:extLst>
              <a:ext uri="{FF2B5EF4-FFF2-40B4-BE49-F238E27FC236}">
                <a16:creationId xmlns:a16="http://schemas.microsoft.com/office/drawing/2014/main" id="{ABB98316-0FE7-C0DF-816D-773783650C00}"/>
              </a:ext>
            </a:extLst>
          </p:cNvPr>
          <p:cNvPicPr>
            <a:picLocks noChangeAspect="1"/>
          </p:cNvPicPr>
          <p:nvPr/>
        </p:nvPicPr>
        <p:blipFill>
          <a:blip r:embed="rId2"/>
          <a:stretch>
            <a:fillRect/>
          </a:stretch>
        </p:blipFill>
        <p:spPr>
          <a:xfrm>
            <a:off x="3455968" y="1571807"/>
            <a:ext cx="2444514" cy="678623"/>
          </a:xfrm>
          <a:custGeom>
            <a:avLst/>
            <a:gdLst>
              <a:gd name="connsiteX0" fmla="*/ -946 w 948689"/>
              <a:gd name="connsiteY0" fmla="*/ 185 h 263366"/>
              <a:gd name="connsiteX1" fmla="*/ 947744 w 948689"/>
              <a:gd name="connsiteY1" fmla="*/ 185 h 263366"/>
              <a:gd name="connsiteX2" fmla="*/ 947744 w 948689"/>
              <a:gd name="connsiteY2" fmla="*/ 263551 h 263366"/>
              <a:gd name="connsiteX3" fmla="*/ -946 w 948689"/>
              <a:gd name="connsiteY3" fmla="*/ 263551 h 263366"/>
            </a:gdLst>
            <a:ahLst/>
            <a:cxnLst>
              <a:cxn ang="0">
                <a:pos x="connsiteX0" y="connsiteY0"/>
              </a:cxn>
              <a:cxn ang="0">
                <a:pos x="connsiteX1" y="connsiteY1"/>
              </a:cxn>
              <a:cxn ang="0">
                <a:pos x="connsiteX2" y="connsiteY2"/>
              </a:cxn>
              <a:cxn ang="0">
                <a:pos x="connsiteX3" y="connsiteY3"/>
              </a:cxn>
            </a:cxnLst>
            <a:rect l="l" t="t" r="r" b="b"/>
            <a:pathLst>
              <a:path w="948689" h="263366">
                <a:moveTo>
                  <a:pt x="-946" y="185"/>
                </a:moveTo>
                <a:lnTo>
                  <a:pt x="947744" y="185"/>
                </a:lnTo>
                <a:lnTo>
                  <a:pt x="947744" y="263551"/>
                </a:lnTo>
                <a:lnTo>
                  <a:pt x="-946" y="263551"/>
                </a:lnTo>
                <a:close/>
              </a:path>
            </a:pathLst>
          </a:custGeom>
        </p:spPr>
      </p:pic>
      <p:sp>
        <p:nvSpPr>
          <p:cNvPr id="11" name="ZoneTexte 10">
            <a:extLst>
              <a:ext uri="{FF2B5EF4-FFF2-40B4-BE49-F238E27FC236}">
                <a16:creationId xmlns:a16="http://schemas.microsoft.com/office/drawing/2014/main" id="{98CB24A4-97E5-04C3-8592-25AA347E0127}"/>
              </a:ext>
            </a:extLst>
          </p:cNvPr>
          <p:cNvSpPr txBox="1"/>
          <p:nvPr/>
        </p:nvSpPr>
        <p:spPr>
          <a:xfrm>
            <a:off x="6096000" y="1556174"/>
            <a:ext cx="2758185" cy="707886"/>
          </a:xfrm>
          <a:prstGeom prst="rect">
            <a:avLst/>
          </a:prstGeom>
          <a:noFill/>
        </p:spPr>
        <p:txBody>
          <a:bodyPr wrap="square" rtlCol="0">
            <a:spAutoFit/>
          </a:bodyPr>
          <a:lstStyle/>
          <a:p>
            <a:r>
              <a:rPr lang="fr-FR" sz="4000" dirty="0">
                <a:solidFill>
                  <a:schemeClr val="tx1">
                    <a:lumMod val="50000"/>
                    <a:lumOff val="50000"/>
                  </a:schemeClr>
                </a:solidFill>
              </a:rPr>
              <a:t>&amp;  </a:t>
            </a:r>
            <a:r>
              <a:rPr lang="fr-FR" sz="4000" dirty="0" err="1">
                <a:solidFill>
                  <a:schemeClr val="tx1">
                    <a:lumMod val="50000"/>
                    <a:lumOff val="50000"/>
                  </a:schemeClr>
                </a:solidFill>
              </a:rPr>
              <a:t>Partners</a:t>
            </a:r>
            <a:endParaRPr lang="fr-FR" sz="4000" dirty="0">
              <a:solidFill>
                <a:schemeClr val="tx1">
                  <a:lumMod val="50000"/>
                  <a:lumOff val="50000"/>
                </a:schemeClr>
              </a:solidFill>
            </a:endParaRPr>
          </a:p>
        </p:txBody>
      </p:sp>
    </p:spTree>
    <p:extLst>
      <p:ext uri="{BB962C8B-B14F-4D97-AF65-F5344CB8AC3E}">
        <p14:creationId xmlns:p14="http://schemas.microsoft.com/office/powerpoint/2010/main" val="1913761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5D3A4-C4EA-CE62-F038-3B082A35AB8D}"/>
            </a:ext>
          </a:extLst>
        </p:cNvPr>
        <p:cNvGrpSpPr/>
        <p:nvPr/>
      </p:nvGrpSpPr>
      <p:grpSpPr>
        <a:xfrm>
          <a:off x="0" y="0"/>
          <a:ext cx="0" cy="0"/>
          <a:chOff x="0" y="0"/>
          <a:chExt cx="0" cy="0"/>
        </a:xfrm>
      </p:grpSpPr>
      <p:sp>
        <p:nvSpPr>
          <p:cNvPr id="6" name="Forme libre : forme 5">
            <a:extLst>
              <a:ext uri="{FF2B5EF4-FFF2-40B4-BE49-F238E27FC236}">
                <a16:creationId xmlns:a16="http://schemas.microsoft.com/office/drawing/2014/main" id="{2A0C6729-11CD-8A3F-7005-167EFDF1DF72}"/>
              </a:ext>
            </a:extLst>
          </p:cNvPr>
          <p:cNvSpPr/>
          <p:nvPr/>
        </p:nvSpPr>
        <p:spPr>
          <a:xfrm>
            <a:off x="98374" y="139189"/>
            <a:ext cx="747502" cy="747502"/>
          </a:xfrm>
          <a:custGeom>
            <a:avLst/>
            <a:gdLst>
              <a:gd name="connsiteX0" fmla="*/ 2100453 w 2100453"/>
              <a:gd name="connsiteY0" fmla="*/ 1050227 h 2100453"/>
              <a:gd name="connsiteX1" fmla="*/ 1050226 w 2100453"/>
              <a:gd name="connsiteY1" fmla="*/ 2100453 h 2100453"/>
              <a:gd name="connsiteX2" fmla="*/ 0 w 2100453"/>
              <a:gd name="connsiteY2" fmla="*/ 1050227 h 2100453"/>
              <a:gd name="connsiteX3" fmla="*/ 1050226 w 2100453"/>
              <a:gd name="connsiteY3" fmla="*/ 0 h 2100453"/>
              <a:gd name="connsiteX4" fmla="*/ 2100453 w 2100453"/>
              <a:gd name="connsiteY4" fmla="*/ 1050227 h 210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453" h="2100453">
                <a:moveTo>
                  <a:pt x="2100453" y="1050227"/>
                </a:moveTo>
                <a:cubicBezTo>
                  <a:pt x="2100453" y="1630251"/>
                  <a:pt x="1630250" y="2100453"/>
                  <a:pt x="1050226" y="2100453"/>
                </a:cubicBezTo>
                <a:cubicBezTo>
                  <a:pt x="470202" y="2100453"/>
                  <a:pt x="0" y="1630251"/>
                  <a:pt x="0" y="1050227"/>
                </a:cubicBezTo>
                <a:cubicBezTo>
                  <a:pt x="0" y="470203"/>
                  <a:pt x="470202" y="0"/>
                  <a:pt x="1050226" y="0"/>
                </a:cubicBezTo>
                <a:cubicBezTo>
                  <a:pt x="1630250" y="0"/>
                  <a:pt x="2100453" y="470203"/>
                  <a:pt x="2100453" y="1050227"/>
                </a:cubicBezTo>
                <a:close/>
              </a:path>
            </a:pathLst>
          </a:custGeom>
          <a:solidFill>
            <a:srgbClr val="D27019"/>
          </a:solidFill>
          <a:ln w="0" cap="flat">
            <a:noFill/>
            <a:prstDash val="solid"/>
            <a:miter/>
          </a:ln>
        </p:spPr>
        <p:txBody>
          <a:bodyPr rtlCol="0" anchor="ctr"/>
          <a:lstStyle/>
          <a:p>
            <a:endParaRPr lang="fr-FR"/>
          </a:p>
        </p:txBody>
      </p:sp>
      <p:sp>
        <p:nvSpPr>
          <p:cNvPr id="7" name="Forme libre : forme 6">
            <a:extLst>
              <a:ext uri="{FF2B5EF4-FFF2-40B4-BE49-F238E27FC236}">
                <a16:creationId xmlns:a16="http://schemas.microsoft.com/office/drawing/2014/main" id="{2FC9DF74-E105-33E3-0D0D-B675D3AD4F34}"/>
              </a:ext>
            </a:extLst>
          </p:cNvPr>
          <p:cNvSpPr/>
          <p:nvPr/>
        </p:nvSpPr>
        <p:spPr>
          <a:xfrm>
            <a:off x="-425427" y="44589"/>
            <a:ext cx="1047601" cy="1047601"/>
          </a:xfrm>
          <a:custGeom>
            <a:avLst/>
            <a:gdLst>
              <a:gd name="connsiteX0" fmla="*/ 2971229 w 2971228"/>
              <a:gd name="connsiteY0" fmla="*/ 1485614 h 2971228"/>
              <a:gd name="connsiteX1" fmla="*/ 1485614 w 2971228"/>
              <a:gd name="connsiteY1" fmla="*/ 2971228 h 2971228"/>
              <a:gd name="connsiteX2" fmla="*/ 0 w 2971228"/>
              <a:gd name="connsiteY2" fmla="*/ 1485614 h 2971228"/>
              <a:gd name="connsiteX3" fmla="*/ 1485614 w 2971228"/>
              <a:gd name="connsiteY3" fmla="*/ 0 h 2971228"/>
              <a:gd name="connsiteX4" fmla="*/ 2971229 w 2971228"/>
              <a:gd name="connsiteY4" fmla="*/ 1485614 h 2971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1228" h="2971228">
                <a:moveTo>
                  <a:pt x="2971229" y="1485614"/>
                </a:moveTo>
                <a:cubicBezTo>
                  <a:pt x="2971229" y="2306096"/>
                  <a:pt x="2306097" y="2971228"/>
                  <a:pt x="1485614" y="2971228"/>
                </a:cubicBezTo>
                <a:cubicBezTo>
                  <a:pt x="665132" y="2971228"/>
                  <a:pt x="0" y="2306096"/>
                  <a:pt x="0" y="1485614"/>
                </a:cubicBezTo>
                <a:cubicBezTo>
                  <a:pt x="0" y="665132"/>
                  <a:pt x="665132" y="0"/>
                  <a:pt x="1485614" y="0"/>
                </a:cubicBezTo>
                <a:cubicBezTo>
                  <a:pt x="2306097" y="0"/>
                  <a:pt x="2971229" y="665132"/>
                  <a:pt x="2971229" y="1485614"/>
                </a:cubicBezTo>
                <a:close/>
              </a:path>
            </a:pathLst>
          </a:custGeom>
          <a:solidFill>
            <a:srgbClr val="FFFFFF">
              <a:alpha val="18000"/>
            </a:srgbClr>
          </a:solidFill>
          <a:ln w="0" cap="flat">
            <a:noFill/>
            <a:prstDash val="solid"/>
            <a:miter/>
          </a:ln>
        </p:spPr>
        <p:txBody>
          <a:bodyPr rtlCol="0" anchor="ctr"/>
          <a:lstStyle/>
          <a:p>
            <a:endParaRPr lang="fr-FR" dirty="0"/>
          </a:p>
        </p:txBody>
      </p:sp>
      <p:sp>
        <p:nvSpPr>
          <p:cNvPr id="12" name="Forme libre : forme 11">
            <a:extLst>
              <a:ext uri="{FF2B5EF4-FFF2-40B4-BE49-F238E27FC236}">
                <a16:creationId xmlns:a16="http://schemas.microsoft.com/office/drawing/2014/main" id="{1037E3B8-B3C0-042A-FA76-624F6E6FA1C9}"/>
              </a:ext>
            </a:extLst>
          </p:cNvPr>
          <p:cNvSpPr/>
          <p:nvPr/>
        </p:nvSpPr>
        <p:spPr>
          <a:xfrm flipH="1">
            <a:off x="420073" y="1615245"/>
            <a:ext cx="64176" cy="3550141"/>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
        <p:nvSpPr>
          <p:cNvPr id="13" name="ZoneTexte 12">
            <a:extLst>
              <a:ext uri="{FF2B5EF4-FFF2-40B4-BE49-F238E27FC236}">
                <a16:creationId xmlns:a16="http://schemas.microsoft.com/office/drawing/2014/main" id="{C4689EB0-84CA-9FE1-DEC2-BEC1C31AB269}"/>
              </a:ext>
            </a:extLst>
          </p:cNvPr>
          <p:cNvSpPr txBox="1"/>
          <p:nvPr/>
        </p:nvSpPr>
        <p:spPr>
          <a:xfrm>
            <a:off x="531543" y="1610704"/>
            <a:ext cx="572867" cy="615553"/>
          </a:xfrm>
          <a:prstGeom prst="rect">
            <a:avLst/>
          </a:prstGeom>
          <a:noFill/>
        </p:spPr>
        <p:txBody>
          <a:bodyPr wrap="square" rtlCol="0">
            <a:spAutoFit/>
          </a:bodyPr>
          <a:lstStyle/>
          <a:p>
            <a:pPr algn="ctr"/>
            <a:r>
              <a:rPr lang="fr-FR" sz="3400" b="1" dirty="0">
                <a:solidFill>
                  <a:srgbClr val="75747D"/>
                </a:solidFill>
                <a:latin typeface="Gill Sans MT" panose="020B0502020104020203" pitchFamily="34" charset="0"/>
                <a:ea typeface="Nouvelle Vague" pitchFamily="2" charset="0"/>
              </a:rPr>
              <a:t>1.</a:t>
            </a:r>
            <a:endParaRPr lang="fr-FR" sz="3400" b="1" dirty="0">
              <a:solidFill>
                <a:srgbClr val="75747D"/>
              </a:solidFill>
              <a:latin typeface="Nouvelle Vague" pitchFamily="2" charset="0"/>
              <a:ea typeface="Nouvelle Vague" pitchFamily="2" charset="0"/>
            </a:endParaRPr>
          </a:p>
        </p:txBody>
      </p:sp>
      <p:sp>
        <p:nvSpPr>
          <p:cNvPr id="14" name="ZoneTexte 13">
            <a:extLst>
              <a:ext uri="{FF2B5EF4-FFF2-40B4-BE49-F238E27FC236}">
                <a16:creationId xmlns:a16="http://schemas.microsoft.com/office/drawing/2014/main" id="{FD891C34-FE5A-FC2D-DA94-FC52EAC0D7A0}"/>
              </a:ext>
            </a:extLst>
          </p:cNvPr>
          <p:cNvSpPr txBox="1"/>
          <p:nvPr/>
        </p:nvSpPr>
        <p:spPr>
          <a:xfrm>
            <a:off x="534393" y="2508651"/>
            <a:ext cx="1421578" cy="369332"/>
          </a:xfrm>
          <a:prstGeom prst="rect">
            <a:avLst/>
          </a:prstGeom>
          <a:noFill/>
        </p:spPr>
        <p:txBody>
          <a:bodyPr wrap="square" rtlCol="0">
            <a:spAutoFit/>
          </a:bodyPr>
          <a:lstStyle/>
          <a:p>
            <a:pPr algn="ctr"/>
            <a:r>
              <a:rPr lang="fr-FR" dirty="0">
                <a:solidFill>
                  <a:srgbClr val="75747D"/>
                </a:solidFill>
                <a:latin typeface="Gill Sans MT" panose="020B0502020104020203" pitchFamily="34" charset="0"/>
                <a:ea typeface="Nouvelle Vague" pitchFamily="2" charset="0"/>
              </a:rPr>
              <a:t>Action Plan</a:t>
            </a:r>
            <a:endParaRPr lang="fr-FR" dirty="0">
              <a:solidFill>
                <a:srgbClr val="75747D"/>
              </a:solidFill>
              <a:latin typeface="Nouvelle Vague" pitchFamily="2" charset="0"/>
              <a:ea typeface="Nouvelle Vague" pitchFamily="2" charset="0"/>
            </a:endParaRPr>
          </a:p>
        </p:txBody>
      </p:sp>
      <p:sp>
        <p:nvSpPr>
          <p:cNvPr id="15" name="Forme libre : forme 14">
            <a:extLst>
              <a:ext uri="{FF2B5EF4-FFF2-40B4-BE49-F238E27FC236}">
                <a16:creationId xmlns:a16="http://schemas.microsoft.com/office/drawing/2014/main" id="{A3E3436E-EBB0-8F9D-A043-DF4E7A0AEB5C}"/>
              </a:ext>
            </a:extLst>
          </p:cNvPr>
          <p:cNvSpPr/>
          <p:nvPr/>
        </p:nvSpPr>
        <p:spPr>
          <a:xfrm flipH="1">
            <a:off x="3023346" y="1615247"/>
            <a:ext cx="88944" cy="3550140"/>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
        <p:nvSpPr>
          <p:cNvPr id="16" name="ZoneTexte 15">
            <a:extLst>
              <a:ext uri="{FF2B5EF4-FFF2-40B4-BE49-F238E27FC236}">
                <a16:creationId xmlns:a16="http://schemas.microsoft.com/office/drawing/2014/main" id="{C2DFE138-E57B-B4C9-F131-F700CB203ED1}"/>
              </a:ext>
            </a:extLst>
          </p:cNvPr>
          <p:cNvSpPr txBox="1"/>
          <p:nvPr/>
        </p:nvSpPr>
        <p:spPr>
          <a:xfrm>
            <a:off x="3159584" y="1610705"/>
            <a:ext cx="572867" cy="615553"/>
          </a:xfrm>
          <a:prstGeom prst="rect">
            <a:avLst/>
          </a:prstGeom>
          <a:noFill/>
        </p:spPr>
        <p:txBody>
          <a:bodyPr wrap="square" rtlCol="0">
            <a:spAutoFit/>
          </a:bodyPr>
          <a:lstStyle/>
          <a:p>
            <a:pPr algn="ctr"/>
            <a:r>
              <a:rPr lang="fr-FR" sz="3400" b="1" dirty="0">
                <a:solidFill>
                  <a:srgbClr val="75747D"/>
                </a:solidFill>
                <a:latin typeface="Gill Sans MT" panose="020B0502020104020203" pitchFamily="34" charset="0"/>
                <a:ea typeface="Nouvelle Vague" pitchFamily="2" charset="0"/>
              </a:rPr>
              <a:t>2.</a:t>
            </a:r>
            <a:endParaRPr lang="fr-FR" sz="3400" b="1" dirty="0">
              <a:solidFill>
                <a:srgbClr val="75747D"/>
              </a:solidFill>
              <a:latin typeface="Nouvelle Vague" pitchFamily="2" charset="0"/>
              <a:ea typeface="Nouvelle Vague" pitchFamily="2" charset="0"/>
            </a:endParaRPr>
          </a:p>
        </p:txBody>
      </p:sp>
      <p:sp>
        <p:nvSpPr>
          <p:cNvPr id="17" name="ZoneTexte 16">
            <a:extLst>
              <a:ext uri="{FF2B5EF4-FFF2-40B4-BE49-F238E27FC236}">
                <a16:creationId xmlns:a16="http://schemas.microsoft.com/office/drawing/2014/main" id="{BCAF18BD-DAA9-1E27-79F3-9C76534B2209}"/>
              </a:ext>
            </a:extLst>
          </p:cNvPr>
          <p:cNvSpPr txBox="1"/>
          <p:nvPr/>
        </p:nvSpPr>
        <p:spPr>
          <a:xfrm>
            <a:off x="3173771" y="2508651"/>
            <a:ext cx="2489122" cy="369332"/>
          </a:xfrm>
          <a:prstGeom prst="rect">
            <a:avLst/>
          </a:prstGeom>
          <a:noFill/>
        </p:spPr>
        <p:txBody>
          <a:bodyPr wrap="square" rtlCol="0">
            <a:spAutoFit/>
          </a:bodyPr>
          <a:lstStyle/>
          <a:p>
            <a:r>
              <a:rPr lang="fr-FR" dirty="0" err="1">
                <a:solidFill>
                  <a:srgbClr val="75747D"/>
                </a:solidFill>
                <a:latin typeface="Gill Sans MT" panose="020B0502020104020203" pitchFamily="34" charset="0"/>
                <a:ea typeface="Nouvelle Vague" pitchFamily="2" charset="0"/>
              </a:rPr>
              <a:t>Steering</a:t>
            </a:r>
            <a:r>
              <a:rPr lang="fr-FR" dirty="0">
                <a:solidFill>
                  <a:srgbClr val="75747D"/>
                </a:solidFill>
                <a:latin typeface="Gill Sans MT" panose="020B0502020104020203" pitchFamily="34" charset="0"/>
                <a:ea typeface="Nouvelle Vague" pitchFamily="2" charset="0"/>
              </a:rPr>
              <a:t> </a:t>
            </a:r>
            <a:r>
              <a:rPr lang="fr-FR" dirty="0" err="1">
                <a:solidFill>
                  <a:srgbClr val="75747D"/>
                </a:solidFill>
                <a:latin typeface="Gill Sans MT" panose="020B0502020104020203" pitchFamily="34" charset="0"/>
                <a:ea typeface="Nouvelle Vague" pitchFamily="2" charset="0"/>
              </a:rPr>
              <a:t>Committee</a:t>
            </a:r>
            <a:endParaRPr lang="fr-FR" dirty="0">
              <a:solidFill>
                <a:srgbClr val="75747D"/>
              </a:solidFill>
              <a:latin typeface="Nouvelle Vague" pitchFamily="2" charset="0"/>
              <a:ea typeface="Nouvelle Vague" pitchFamily="2" charset="0"/>
            </a:endParaRPr>
          </a:p>
        </p:txBody>
      </p:sp>
      <p:sp>
        <p:nvSpPr>
          <p:cNvPr id="18" name="Forme libre : forme 17">
            <a:extLst>
              <a:ext uri="{FF2B5EF4-FFF2-40B4-BE49-F238E27FC236}">
                <a16:creationId xmlns:a16="http://schemas.microsoft.com/office/drawing/2014/main" id="{0C95E98B-9630-A938-E515-ACA383B41786}"/>
              </a:ext>
            </a:extLst>
          </p:cNvPr>
          <p:cNvSpPr/>
          <p:nvPr/>
        </p:nvSpPr>
        <p:spPr>
          <a:xfrm>
            <a:off x="6580130" y="1615246"/>
            <a:ext cx="88945" cy="3550140"/>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
        <p:nvSpPr>
          <p:cNvPr id="19" name="ZoneTexte 18">
            <a:extLst>
              <a:ext uri="{FF2B5EF4-FFF2-40B4-BE49-F238E27FC236}">
                <a16:creationId xmlns:a16="http://schemas.microsoft.com/office/drawing/2014/main" id="{8869ED03-3E0B-DFCF-71BF-1AFEFD9D9A4D}"/>
              </a:ext>
            </a:extLst>
          </p:cNvPr>
          <p:cNvSpPr txBox="1"/>
          <p:nvPr/>
        </p:nvSpPr>
        <p:spPr>
          <a:xfrm>
            <a:off x="6627423" y="1610704"/>
            <a:ext cx="572867" cy="615553"/>
          </a:xfrm>
          <a:prstGeom prst="rect">
            <a:avLst/>
          </a:prstGeom>
          <a:noFill/>
        </p:spPr>
        <p:txBody>
          <a:bodyPr wrap="square" rtlCol="0">
            <a:spAutoFit/>
          </a:bodyPr>
          <a:lstStyle/>
          <a:p>
            <a:pPr algn="ctr"/>
            <a:r>
              <a:rPr lang="fr-FR" sz="3400" b="1" dirty="0">
                <a:solidFill>
                  <a:srgbClr val="75747D"/>
                </a:solidFill>
                <a:latin typeface="Gill Sans MT" panose="020B0502020104020203" pitchFamily="34" charset="0"/>
                <a:ea typeface="Nouvelle Vague" pitchFamily="2" charset="0"/>
              </a:rPr>
              <a:t>3.</a:t>
            </a:r>
            <a:endParaRPr lang="fr-FR" sz="3400" b="1" dirty="0">
              <a:solidFill>
                <a:srgbClr val="75747D"/>
              </a:solidFill>
              <a:latin typeface="Nouvelle Vague" pitchFamily="2" charset="0"/>
              <a:ea typeface="Nouvelle Vague" pitchFamily="2" charset="0"/>
            </a:endParaRPr>
          </a:p>
        </p:txBody>
      </p:sp>
      <p:sp>
        <p:nvSpPr>
          <p:cNvPr id="20" name="ZoneTexte 19">
            <a:extLst>
              <a:ext uri="{FF2B5EF4-FFF2-40B4-BE49-F238E27FC236}">
                <a16:creationId xmlns:a16="http://schemas.microsoft.com/office/drawing/2014/main" id="{7E5B28CD-87D7-1E1D-6C01-5DD0A7473418}"/>
              </a:ext>
            </a:extLst>
          </p:cNvPr>
          <p:cNvSpPr txBox="1"/>
          <p:nvPr/>
        </p:nvSpPr>
        <p:spPr>
          <a:xfrm>
            <a:off x="6621651" y="2508651"/>
            <a:ext cx="2178220" cy="369332"/>
          </a:xfrm>
          <a:prstGeom prst="rect">
            <a:avLst/>
          </a:prstGeom>
          <a:noFill/>
        </p:spPr>
        <p:txBody>
          <a:bodyPr wrap="square" rtlCol="0">
            <a:spAutoFit/>
          </a:bodyPr>
          <a:lstStyle/>
          <a:p>
            <a:r>
              <a:rPr lang="fr-FR" dirty="0">
                <a:solidFill>
                  <a:srgbClr val="75747D"/>
                </a:solidFill>
                <a:latin typeface="Gill Sans MT" panose="020B0502020104020203" pitchFamily="34" charset="0"/>
                <a:ea typeface="Nouvelle Vague" pitchFamily="2" charset="0"/>
              </a:rPr>
              <a:t>Budget Monitoring</a:t>
            </a:r>
            <a:endParaRPr lang="fr-FR" dirty="0">
              <a:solidFill>
                <a:srgbClr val="75747D"/>
              </a:solidFill>
              <a:latin typeface="Nouvelle Vague" pitchFamily="2" charset="0"/>
              <a:ea typeface="Nouvelle Vague" pitchFamily="2" charset="0"/>
            </a:endParaRPr>
          </a:p>
        </p:txBody>
      </p:sp>
      <p:sp>
        <p:nvSpPr>
          <p:cNvPr id="2" name="ZoneTexte 1">
            <a:extLst>
              <a:ext uri="{FF2B5EF4-FFF2-40B4-BE49-F238E27FC236}">
                <a16:creationId xmlns:a16="http://schemas.microsoft.com/office/drawing/2014/main" id="{B9A1CD27-36EC-143B-903E-42FBF6EE93F5}"/>
              </a:ext>
            </a:extLst>
          </p:cNvPr>
          <p:cNvSpPr txBox="1"/>
          <p:nvPr/>
        </p:nvSpPr>
        <p:spPr>
          <a:xfrm>
            <a:off x="573106" y="3322445"/>
            <a:ext cx="2450151" cy="1449628"/>
          </a:xfrm>
          <a:prstGeom prst="rect">
            <a:avLst/>
          </a:prstGeom>
          <a:noFill/>
        </p:spPr>
        <p:txBody>
          <a:bodyPr wrap="square" rtlCol="0">
            <a:spAutoFit/>
          </a:bodyPr>
          <a:lstStyle/>
          <a:p>
            <a:pPr defTabSz="457200">
              <a:lnSpc>
                <a:spcPct val="90000"/>
              </a:lnSpc>
              <a:spcBef>
                <a:spcPts val="500"/>
              </a:spcBef>
            </a:pPr>
            <a:r>
              <a:rPr lang="en-US" altLang="fr-FR" sz="1400" i="1" dirty="0">
                <a:latin typeface="Gill Sans MT" panose="020B0502020104020203" pitchFamily="34" charset="0"/>
                <a:ea typeface="NanumMyeongjo" panose="02020603020101020101" pitchFamily="18" charset="-127"/>
              </a:rPr>
              <a:t>The retro-planning provides a quick view of everyone's dates and responsibilities. Our dedicated team encourages good communication and responsiveness throughout the project.</a:t>
            </a:r>
            <a:r>
              <a:rPr lang="fr-FR" altLang="fr-FR" sz="1400" i="1" dirty="0">
                <a:latin typeface="Gill Sans MT" panose="020B0502020104020203" pitchFamily="34" charset="0"/>
                <a:ea typeface="NanumMyeongjo" panose="02020603020101020101" pitchFamily="18" charset="-127"/>
              </a:rPr>
              <a:t>.</a:t>
            </a:r>
          </a:p>
        </p:txBody>
      </p:sp>
      <p:sp>
        <p:nvSpPr>
          <p:cNvPr id="3" name="ZoneTexte 2">
            <a:extLst>
              <a:ext uri="{FF2B5EF4-FFF2-40B4-BE49-F238E27FC236}">
                <a16:creationId xmlns:a16="http://schemas.microsoft.com/office/drawing/2014/main" id="{0F3C280C-184F-EA01-83E5-A5254A2D330E}"/>
              </a:ext>
            </a:extLst>
          </p:cNvPr>
          <p:cNvSpPr txBox="1"/>
          <p:nvPr/>
        </p:nvSpPr>
        <p:spPr>
          <a:xfrm>
            <a:off x="3201147" y="3288919"/>
            <a:ext cx="3078709" cy="867930"/>
          </a:xfrm>
          <a:prstGeom prst="rect">
            <a:avLst/>
          </a:prstGeom>
          <a:noFill/>
        </p:spPr>
        <p:txBody>
          <a:bodyPr wrap="square" lIns="91440" tIns="45720" rIns="91440" bIns="45720" rtlCol="0" anchor="t">
            <a:spAutoFit/>
          </a:bodyPr>
          <a:lstStyle/>
          <a:p>
            <a:pPr defTabSz="457200">
              <a:lnSpc>
                <a:spcPct val="90000"/>
              </a:lnSpc>
              <a:spcBef>
                <a:spcPts val="500"/>
              </a:spcBef>
            </a:pPr>
            <a:r>
              <a:rPr lang="en-US" altLang="fr-FR" sz="1400" i="1" dirty="0">
                <a:latin typeface="Gill Sans MT" panose="020B0502020104020203" pitchFamily="34" charset="0"/>
                <a:ea typeface="NanumMyeongjo" panose="02020603020101020101" pitchFamily="18" charset="-127"/>
              </a:rPr>
              <a:t>Regular meetings with key stakeholders of the project. Physical or telephone meetings. Meeting minutes at the end of each meeting.</a:t>
            </a:r>
            <a:endParaRPr lang="fr-FR" altLang="fr-FR" sz="1400" i="1" dirty="0">
              <a:latin typeface="Gill Sans MT"/>
              <a:ea typeface="NanumMyeongjo"/>
            </a:endParaRPr>
          </a:p>
        </p:txBody>
      </p:sp>
      <p:sp>
        <p:nvSpPr>
          <p:cNvPr id="4" name="ZoneTexte 3">
            <a:extLst>
              <a:ext uri="{FF2B5EF4-FFF2-40B4-BE49-F238E27FC236}">
                <a16:creationId xmlns:a16="http://schemas.microsoft.com/office/drawing/2014/main" id="{1EAAA69E-4A4D-10F6-0D49-95527F661102}"/>
              </a:ext>
            </a:extLst>
          </p:cNvPr>
          <p:cNvSpPr txBox="1"/>
          <p:nvPr/>
        </p:nvSpPr>
        <p:spPr>
          <a:xfrm>
            <a:off x="6624602" y="3290582"/>
            <a:ext cx="2592033" cy="1061829"/>
          </a:xfrm>
          <a:prstGeom prst="rect">
            <a:avLst/>
          </a:prstGeom>
          <a:noFill/>
        </p:spPr>
        <p:txBody>
          <a:bodyPr wrap="square" rtlCol="0">
            <a:spAutoFit/>
          </a:bodyPr>
          <a:lstStyle/>
          <a:p>
            <a:pPr defTabSz="457200">
              <a:lnSpc>
                <a:spcPct val="90000"/>
              </a:lnSpc>
              <a:spcBef>
                <a:spcPts val="500"/>
              </a:spcBef>
            </a:pPr>
            <a:r>
              <a:rPr lang="en-US" altLang="fr-FR" sz="1400" i="1" dirty="0">
                <a:latin typeface="Gill Sans MT" panose="020B0502020104020203" pitchFamily="34" charset="0"/>
                <a:ea typeface="NanumMyeongjo" panose="02020603020101020101" pitchFamily="18" charset="-127"/>
              </a:rPr>
              <a:t>Regularly update your budget approach to track its evolution throughout the preparation phase. Budget summary at the end of your operation.</a:t>
            </a:r>
            <a:endParaRPr lang="fr-FR" altLang="fr-FR" sz="1400" i="1" dirty="0">
              <a:latin typeface="Gill Sans MT" panose="020B0502020104020203" pitchFamily="34" charset="0"/>
              <a:ea typeface="NanumMyeongjo" panose="02020603020101020101" pitchFamily="18" charset="-127"/>
            </a:endParaRPr>
          </a:p>
        </p:txBody>
      </p:sp>
      <p:sp>
        <p:nvSpPr>
          <p:cNvPr id="8" name="Forme libre : forme 7">
            <a:extLst>
              <a:ext uri="{FF2B5EF4-FFF2-40B4-BE49-F238E27FC236}">
                <a16:creationId xmlns:a16="http://schemas.microsoft.com/office/drawing/2014/main" id="{06878EF2-6837-40E1-1920-80CC16FF0BEC}"/>
              </a:ext>
            </a:extLst>
          </p:cNvPr>
          <p:cNvSpPr/>
          <p:nvPr/>
        </p:nvSpPr>
        <p:spPr>
          <a:xfrm>
            <a:off x="9511110" y="1615245"/>
            <a:ext cx="88945" cy="3550139"/>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
        <p:nvSpPr>
          <p:cNvPr id="9" name="ZoneTexte 8">
            <a:extLst>
              <a:ext uri="{FF2B5EF4-FFF2-40B4-BE49-F238E27FC236}">
                <a16:creationId xmlns:a16="http://schemas.microsoft.com/office/drawing/2014/main" id="{F22EB782-3472-0532-1B6C-2D3CEBB1B2A8}"/>
              </a:ext>
            </a:extLst>
          </p:cNvPr>
          <p:cNvSpPr txBox="1"/>
          <p:nvPr/>
        </p:nvSpPr>
        <p:spPr>
          <a:xfrm>
            <a:off x="9558403" y="1610704"/>
            <a:ext cx="572867" cy="615553"/>
          </a:xfrm>
          <a:prstGeom prst="rect">
            <a:avLst/>
          </a:prstGeom>
          <a:noFill/>
        </p:spPr>
        <p:txBody>
          <a:bodyPr wrap="square" rtlCol="0">
            <a:spAutoFit/>
          </a:bodyPr>
          <a:lstStyle/>
          <a:p>
            <a:pPr algn="ctr"/>
            <a:r>
              <a:rPr lang="fr-FR" sz="3400" b="1" dirty="0">
                <a:solidFill>
                  <a:srgbClr val="75747D"/>
                </a:solidFill>
                <a:latin typeface="Gill Sans MT" panose="020B0502020104020203" pitchFamily="34" charset="0"/>
                <a:ea typeface="Nouvelle Vague" pitchFamily="2" charset="0"/>
              </a:rPr>
              <a:t>4.</a:t>
            </a:r>
            <a:endParaRPr lang="fr-FR" sz="3400" b="1" dirty="0">
              <a:solidFill>
                <a:srgbClr val="75747D"/>
              </a:solidFill>
              <a:latin typeface="Nouvelle Vague" pitchFamily="2" charset="0"/>
              <a:ea typeface="Nouvelle Vague" pitchFamily="2" charset="0"/>
            </a:endParaRPr>
          </a:p>
        </p:txBody>
      </p:sp>
      <p:sp>
        <p:nvSpPr>
          <p:cNvPr id="10" name="ZoneTexte 9">
            <a:extLst>
              <a:ext uri="{FF2B5EF4-FFF2-40B4-BE49-F238E27FC236}">
                <a16:creationId xmlns:a16="http://schemas.microsoft.com/office/drawing/2014/main" id="{002E383D-12FC-3479-7A87-C1451261BD62}"/>
              </a:ext>
            </a:extLst>
          </p:cNvPr>
          <p:cNvSpPr txBox="1"/>
          <p:nvPr/>
        </p:nvSpPr>
        <p:spPr>
          <a:xfrm>
            <a:off x="9599967" y="2434422"/>
            <a:ext cx="2636645" cy="369332"/>
          </a:xfrm>
          <a:prstGeom prst="rect">
            <a:avLst/>
          </a:prstGeom>
          <a:noFill/>
        </p:spPr>
        <p:txBody>
          <a:bodyPr wrap="square" rtlCol="0">
            <a:spAutoFit/>
          </a:bodyPr>
          <a:lstStyle/>
          <a:p>
            <a:r>
              <a:rPr lang="fr-FR" dirty="0" err="1">
                <a:solidFill>
                  <a:srgbClr val="75747D"/>
                </a:solidFill>
                <a:latin typeface="Gill Sans MT" panose="020B0502020104020203" pitchFamily="34" charset="0"/>
                <a:ea typeface="Nouvelle Vague" pitchFamily="2" charset="0"/>
              </a:rPr>
              <a:t>Reporting</a:t>
            </a:r>
            <a:r>
              <a:rPr lang="fr-FR" dirty="0">
                <a:solidFill>
                  <a:srgbClr val="75747D"/>
                </a:solidFill>
                <a:latin typeface="Gill Sans MT" panose="020B0502020104020203" pitchFamily="34" charset="0"/>
                <a:ea typeface="Nouvelle Vague" pitchFamily="2" charset="0"/>
              </a:rPr>
              <a:t> &amp; CSAT</a:t>
            </a:r>
            <a:endParaRPr lang="fr-FR" dirty="0">
              <a:solidFill>
                <a:srgbClr val="75747D"/>
              </a:solidFill>
              <a:latin typeface="Nouvelle Vague" pitchFamily="2" charset="0"/>
              <a:ea typeface="Nouvelle Vague" pitchFamily="2" charset="0"/>
            </a:endParaRPr>
          </a:p>
        </p:txBody>
      </p:sp>
      <p:sp>
        <p:nvSpPr>
          <p:cNvPr id="11" name="ZoneTexte 10">
            <a:extLst>
              <a:ext uri="{FF2B5EF4-FFF2-40B4-BE49-F238E27FC236}">
                <a16:creationId xmlns:a16="http://schemas.microsoft.com/office/drawing/2014/main" id="{610A9219-413B-8BD6-ADC1-222B9666CB02}"/>
              </a:ext>
            </a:extLst>
          </p:cNvPr>
          <p:cNvSpPr txBox="1"/>
          <p:nvPr/>
        </p:nvSpPr>
        <p:spPr>
          <a:xfrm>
            <a:off x="9599968" y="3288919"/>
            <a:ext cx="2369758" cy="867930"/>
          </a:xfrm>
          <a:prstGeom prst="rect">
            <a:avLst/>
          </a:prstGeom>
          <a:noFill/>
        </p:spPr>
        <p:txBody>
          <a:bodyPr wrap="square" rtlCol="0">
            <a:spAutoFit/>
          </a:bodyPr>
          <a:lstStyle/>
          <a:p>
            <a:pPr defTabSz="457200">
              <a:lnSpc>
                <a:spcPct val="90000"/>
              </a:lnSpc>
              <a:spcBef>
                <a:spcPts val="500"/>
              </a:spcBef>
            </a:pPr>
            <a:r>
              <a:rPr lang="en-US" altLang="fr-FR" sz="1400" i="1" dirty="0">
                <a:latin typeface="Gill Sans MT" panose="020B0502020104020203" pitchFamily="34" charset="0"/>
                <a:ea typeface="NanumMyeongjo" panose="02020603020101020101" pitchFamily="18" charset="-127"/>
              </a:rPr>
              <a:t>Ensures that we meet your expectations and guarantees our commitment to continuous improvement.</a:t>
            </a:r>
            <a:endParaRPr lang="fr-FR" altLang="fr-FR" sz="1400" i="1" dirty="0">
              <a:latin typeface="Gill Sans MT" panose="020B0502020104020203" pitchFamily="34" charset="0"/>
              <a:ea typeface="NanumMyeongjo" panose="02020603020101020101" pitchFamily="18" charset="-127"/>
            </a:endParaRPr>
          </a:p>
        </p:txBody>
      </p:sp>
      <p:sp>
        <p:nvSpPr>
          <p:cNvPr id="21" name="Espace réservé du numéro de diapositive 20">
            <a:extLst>
              <a:ext uri="{FF2B5EF4-FFF2-40B4-BE49-F238E27FC236}">
                <a16:creationId xmlns:a16="http://schemas.microsoft.com/office/drawing/2014/main" id="{92405886-A0DD-758B-7E2D-90FCBC98532B}"/>
              </a:ext>
            </a:extLst>
          </p:cNvPr>
          <p:cNvSpPr>
            <a:spLocks noGrp="1"/>
          </p:cNvSpPr>
          <p:nvPr>
            <p:ph type="sldNum" sz="quarter" idx="12"/>
          </p:nvPr>
        </p:nvSpPr>
        <p:spPr>
          <a:xfrm>
            <a:off x="8929255" y="6370400"/>
            <a:ext cx="2743200" cy="365125"/>
          </a:xfrm>
        </p:spPr>
        <p:txBody>
          <a:bodyPr/>
          <a:lstStyle/>
          <a:p>
            <a:fld id="{5DB593B0-701C-4C8C-8F1A-FE4EB2E4D8F6}" type="slidenum">
              <a:rPr lang="fr-FR" smtClean="0"/>
              <a:t>6</a:t>
            </a:fld>
            <a:endParaRPr lang="fr-FR"/>
          </a:p>
        </p:txBody>
      </p:sp>
      <p:sp>
        <p:nvSpPr>
          <p:cNvPr id="22" name="ZoneTexte 21">
            <a:extLst>
              <a:ext uri="{FF2B5EF4-FFF2-40B4-BE49-F238E27FC236}">
                <a16:creationId xmlns:a16="http://schemas.microsoft.com/office/drawing/2014/main" id="{1B41F2A3-EC55-F585-8607-B6FFF212D28C}"/>
              </a:ext>
            </a:extLst>
          </p:cNvPr>
          <p:cNvSpPr txBox="1"/>
          <p:nvPr/>
        </p:nvSpPr>
        <p:spPr>
          <a:xfrm>
            <a:off x="-1" y="139189"/>
            <a:ext cx="3305176" cy="615553"/>
          </a:xfrm>
          <a:prstGeom prst="rect">
            <a:avLst/>
          </a:prstGeom>
          <a:noFill/>
        </p:spPr>
        <p:txBody>
          <a:bodyPr wrap="square" rtlCol="0">
            <a:spAutoFit/>
          </a:bodyPr>
          <a:lstStyle/>
          <a:p>
            <a:r>
              <a:rPr lang="fr-FR" sz="3400" dirty="0" err="1">
                <a:solidFill>
                  <a:srgbClr val="75747D"/>
                </a:solidFill>
                <a:latin typeface="Gill Sans MT" panose="020B0502020104020203" pitchFamily="34" charset="0"/>
                <a:ea typeface="Nouvelle Vague" pitchFamily="2" charset="0"/>
              </a:rPr>
              <a:t>Methodology</a:t>
            </a:r>
            <a:endParaRPr lang="fr-FR" sz="3400" dirty="0">
              <a:solidFill>
                <a:srgbClr val="75747D"/>
              </a:solidFill>
              <a:latin typeface="Nouvelle Vague" pitchFamily="2" charset="0"/>
              <a:ea typeface="Nouvelle Vague" pitchFamily="2" charset="0"/>
            </a:endParaRPr>
          </a:p>
        </p:txBody>
      </p:sp>
      <p:sp>
        <p:nvSpPr>
          <p:cNvPr id="23" name="ZoneTexte 22">
            <a:extLst>
              <a:ext uri="{FF2B5EF4-FFF2-40B4-BE49-F238E27FC236}">
                <a16:creationId xmlns:a16="http://schemas.microsoft.com/office/drawing/2014/main" id="{23A5422A-7DEF-290E-6DD9-23D9B438FAFE}"/>
              </a:ext>
            </a:extLst>
          </p:cNvPr>
          <p:cNvSpPr txBox="1"/>
          <p:nvPr/>
        </p:nvSpPr>
        <p:spPr>
          <a:xfrm>
            <a:off x="730472" y="6370400"/>
            <a:ext cx="1333276" cy="276999"/>
          </a:xfrm>
          <a:prstGeom prst="rect">
            <a:avLst/>
          </a:prstGeom>
          <a:noFill/>
        </p:spPr>
        <p:txBody>
          <a:bodyPr wrap="square" rtlCol="0">
            <a:spAutoFit/>
          </a:bodyPr>
          <a:lstStyle/>
          <a:p>
            <a:pPr algn="l"/>
            <a:r>
              <a:rPr lang="fr-FR" sz="1200" spc="0" baseline="0" dirty="0">
                <a:ln/>
                <a:solidFill>
                  <a:srgbClr val="74747D"/>
                </a:solidFill>
                <a:latin typeface="Gill Sans MT"/>
                <a:sym typeface="Gill Sans MT"/>
                <a:rtl val="0"/>
              </a:rPr>
              <a:t>2. STAND BY ME</a:t>
            </a:r>
          </a:p>
        </p:txBody>
      </p:sp>
      <p:pic>
        <p:nvPicPr>
          <p:cNvPr id="24" name="Image 23">
            <a:extLst>
              <a:ext uri="{FF2B5EF4-FFF2-40B4-BE49-F238E27FC236}">
                <a16:creationId xmlns:a16="http://schemas.microsoft.com/office/drawing/2014/main" id="{F5B3A2FF-35F9-52FD-15C8-67EACDA54B38}"/>
              </a:ext>
            </a:extLst>
          </p:cNvPr>
          <p:cNvPicPr>
            <a:picLocks noChangeAspect="1"/>
          </p:cNvPicPr>
          <p:nvPr/>
        </p:nvPicPr>
        <p:blipFill>
          <a:blip r:embed="rId2"/>
          <a:stretch>
            <a:fillRect/>
          </a:stretch>
        </p:blipFill>
        <p:spPr>
          <a:xfrm>
            <a:off x="10176396" y="6359012"/>
            <a:ext cx="848163" cy="235459"/>
          </a:xfrm>
          <a:custGeom>
            <a:avLst/>
            <a:gdLst>
              <a:gd name="connsiteX0" fmla="*/ -946 w 948689"/>
              <a:gd name="connsiteY0" fmla="*/ 185 h 263366"/>
              <a:gd name="connsiteX1" fmla="*/ 947744 w 948689"/>
              <a:gd name="connsiteY1" fmla="*/ 185 h 263366"/>
              <a:gd name="connsiteX2" fmla="*/ 947744 w 948689"/>
              <a:gd name="connsiteY2" fmla="*/ 263551 h 263366"/>
              <a:gd name="connsiteX3" fmla="*/ -946 w 948689"/>
              <a:gd name="connsiteY3" fmla="*/ 263551 h 263366"/>
            </a:gdLst>
            <a:ahLst/>
            <a:cxnLst>
              <a:cxn ang="0">
                <a:pos x="connsiteX0" y="connsiteY0"/>
              </a:cxn>
              <a:cxn ang="0">
                <a:pos x="connsiteX1" y="connsiteY1"/>
              </a:cxn>
              <a:cxn ang="0">
                <a:pos x="connsiteX2" y="connsiteY2"/>
              </a:cxn>
              <a:cxn ang="0">
                <a:pos x="connsiteX3" y="connsiteY3"/>
              </a:cxn>
            </a:cxnLst>
            <a:rect l="l" t="t" r="r" b="b"/>
            <a:pathLst>
              <a:path w="948689" h="263366">
                <a:moveTo>
                  <a:pt x="-946" y="185"/>
                </a:moveTo>
                <a:lnTo>
                  <a:pt x="947744" y="185"/>
                </a:lnTo>
                <a:lnTo>
                  <a:pt x="947744" y="263551"/>
                </a:lnTo>
                <a:lnTo>
                  <a:pt x="-946" y="263551"/>
                </a:lnTo>
                <a:close/>
              </a:path>
            </a:pathLst>
          </a:custGeom>
        </p:spPr>
      </p:pic>
      <p:sp>
        <p:nvSpPr>
          <p:cNvPr id="25" name="Forme libre : forme 24">
            <a:extLst>
              <a:ext uri="{FF2B5EF4-FFF2-40B4-BE49-F238E27FC236}">
                <a16:creationId xmlns:a16="http://schemas.microsoft.com/office/drawing/2014/main" id="{F1ACD24F-5577-95C7-974F-498DF54B4054}"/>
              </a:ext>
            </a:extLst>
          </p:cNvPr>
          <p:cNvSpPr/>
          <p:nvPr/>
        </p:nvSpPr>
        <p:spPr>
          <a:xfrm rot="5400000">
            <a:off x="5932610" y="2650899"/>
            <a:ext cx="109910" cy="7997058"/>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Tree>
    <p:extLst>
      <p:ext uri="{BB962C8B-B14F-4D97-AF65-F5344CB8AC3E}">
        <p14:creationId xmlns:p14="http://schemas.microsoft.com/office/powerpoint/2010/main" val="3478451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063F27BC-7079-4FF7-8F7C-ABC82FA3C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01395F6D-5D08-59D6-E4F6-6B05E1A940F8}"/>
              </a:ext>
            </a:extLst>
          </p:cNvPr>
          <p:cNvSpPr>
            <a:spLocks noGrp="1"/>
          </p:cNvSpPr>
          <p:nvPr>
            <p:ph type="title"/>
          </p:nvPr>
        </p:nvSpPr>
        <p:spPr>
          <a:xfrm>
            <a:off x="640080" y="914401"/>
            <a:ext cx="4876801" cy="1569516"/>
          </a:xfrm>
        </p:spPr>
        <p:txBody>
          <a:bodyPr vert="horz" lIns="91440" tIns="45720" rIns="91440" bIns="45720" rtlCol="0" anchor="t">
            <a:normAutofit/>
          </a:bodyPr>
          <a:lstStyle/>
          <a:p>
            <a:pPr>
              <a:lnSpc>
                <a:spcPct val="100000"/>
              </a:lnSpc>
            </a:pPr>
            <a:r>
              <a:rPr lang="en-US" sz="4000" b="1"/>
              <a:t>Methodology</a:t>
            </a:r>
          </a:p>
        </p:txBody>
      </p:sp>
      <p:sp>
        <p:nvSpPr>
          <p:cNvPr id="4" name="Espace réservé du contenu 3">
            <a:extLst>
              <a:ext uri="{FF2B5EF4-FFF2-40B4-BE49-F238E27FC236}">
                <a16:creationId xmlns:a16="http://schemas.microsoft.com/office/drawing/2014/main" id="{F418D1BC-ACAC-1EF3-B27E-EE6BA89C45D0}"/>
              </a:ext>
            </a:extLst>
          </p:cNvPr>
          <p:cNvSpPr>
            <a:spLocks noGrp="1"/>
          </p:cNvSpPr>
          <p:nvPr>
            <p:ph sz="half" idx="2"/>
          </p:nvPr>
        </p:nvSpPr>
        <p:spPr>
          <a:xfrm>
            <a:off x="6400799" y="960119"/>
            <a:ext cx="5130210" cy="5022661"/>
          </a:xfrm>
        </p:spPr>
        <p:txBody>
          <a:bodyPr vert="horz" lIns="91440" tIns="45720" rIns="91440" bIns="45720" rtlCol="0">
            <a:normAutofit/>
          </a:bodyPr>
          <a:lstStyle/>
          <a:p>
            <a:pPr>
              <a:lnSpc>
                <a:spcPct val="110000"/>
              </a:lnSpc>
              <a:buSzPct val="87000"/>
            </a:pPr>
            <a:r>
              <a:rPr lang="en-US" sz="2200" dirty="0"/>
              <a:t>1. Action Plan</a:t>
            </a:r>
          </a:p>
          <a:p>
            <a:pPr>
              <a:lnSpc>
                <a:spcPct val="110000"/>
              </a:lnSpc>
              <a:buSzPct val="87000"/>
            </a:pPr>
            <a:r>
              <a:rPr lang="en-US" sz="2200" dirty="0"/>
              <a:t>2. Steering Committee</a:t>
            </a:r>
          </a:p>
          <a:p>
            <a:pPr>
              <a:lnSpc>
                <a:spcPct val="110000"/>
              </a:lnSpc>
              <a:buSzPct val="87000"/>
            </a:pPr>
            <a:r>
              <a:rPr lang="en-US" sz="2200" dirty="0"/>
              <a:t>3. Budget Monitoring</a:t>
            </a:r>
          </a:p>
          <a:p>
            <a:pPr>
              <a:lnSpc>
                <a:spcPct val="110000"/>
              </a:lnSpc>
              <a:buSzPct val="87000"/>
            </a:pPr>
            <a:r>
              <a:rPr lang="en-US" sz="2200" dirty="0"/>
              <a:t>Our dedicated team encourages good communication and responsiveness throughout the project.</a:t>
            </a:r>
          </a:p>
          <a:p>
            <a:pPr>
              <a:lnSpc>
                <a:spcPct val="110000"/>
              </a:lnSpc>
              <a:buSzPct val="87000"/>
            </a:pPr>
            <a:r>
              <a:rPr lang="en-US" sz="2200" dirty="0"/>
              <a:t>Regular meetings with key stakeholders of the project.</a:t>
            </a:r>
          </a:p>
        </p:txBody>
      </p:sp>
      <p:sp>
        <p:nvSpPr>
          <p:cNvPr id="5" name="Espace réservé du numéro de diapositive 4">
            <a:extLst>
              <a:ext uri="{FF2B5EF4-FFF2-40B4-BE49-F238E27FC236}">
                <a16:creationId xmlns:a16="http://schemas.microsoft.com/office/drawing/2014/main" id="{33889654-7F10-9BB0-4D7C-0598D6198766}"/>
              </a:ext>
            </a:extLst>
          </p:cNvPr>
          <p:cNvSpPr>
            <a:spLocks noGrp="1"/>
          </p:cNvSpPr>
          <p:nvPr>
            <p:ph type="sldNum" sz="quarter" idx="12"/>
          </p:nvPr>
        </p:nvSpPr>
        <p:spPr>
          <a:xfrm>
            <a:off x="10807995" y="6356350"/>
            <a:ext cx="723014" cy="365125"/>
          </a:xfrm>
        </p:spPr>
        <p:txBody>
          <a:bodyPr vert="horz" lIns="91440" tIns="45720" rIns="91440" bIns="45720" rtlCol="0" anchor="ctr">
            <a:normAutofit/>
          </a:bodyPr>
          <a:lstStyle/>
          <a:p>
            <a:pPr>
              <a:spcAft>
                <a:spcPts val="600"/>
              </a:spcAft>
            </a:pPr>
            <a:fld id="{5DB593B0-701C-4C8C-8F1A-FE4EB2E4D8F6}" type="slidenum">
              <a:rPr lang="en-US" sz="900" b="1" cap="all" spc="300" smtClean="0">
                <a:solidFill>
                  <a:schemeClr val="tx1"/>
                </a:solidFill>
              </a:rPr>
              <a:pPr>
                <a:spcAft>
                  <a:spcPts val="600"/>
                </a:spcAft>
              </a:pPr>
              <a:t>7</a:t>
            </a:fld>
            <a:endParaRPr lang="en-US" sz="900" b="1" cap="all" spc="300">
              <a:solidFill>
                <a:schemeClr val="tx1"/>
              </a:solidFill>
            </a:endParaRPr>
          </a:p>
        </p:txBody>
      </p:sp>
      <p:pic>
        <p:nvPicPr>
          <p:cNvPr id="6" name="Espace réservé du contenu 5" descr="Organigramme de dessin femelle">
            <a:extLst>
              <a:ext uri="{FF2B5EF4-FFF2-40B4-BE49-F238E27FC236}">
                <a16:creationId xmlns:a16="http://schemas.microsoft.com/office/drawing/2014/main" id="{B01064F6-3763-42B6-8880-359D3465BF58}"/>
              </a:ext>
            </a:extLst>
          </p:cNvPr>
          <p:cNvPicPr>
            <a:picLocks noGrp="1" noChangeAspect="1"/>
          </p:cNvPicPr>
          <p:nvPr>
            <p:ph sz="half" idx="1"/>
          </p:nvPr>
        </p:nvPicPr>
        <p:blipFill>
          <a:blip r:embed="rId3"/>
          <a:stretch>
            <a:fillRect/>
          </a:stretch>
        </p:blipFill>
        <p:spPr>
          <a:xfrm>
            <a:off x="814698" y="2211879"/>
            <a:ext cx="4771403" cy="3125269"/>
          </a:xfrm>
          <a:prstGeom prst="rect">
            <a:avLst/>
          </a:prstGeom>
        </p:spPr>
      </p:pic>
      <p:cxnSp>
        <p:nvCxnSpPr>
          <p:cNvPr id="15" name="Straight Connector 14">
            <a:extLst>
              <a:ext uri="{FF2B5EF4-FFF2-40B4-BE49-F238E27FC236}">
                <a16:creationId xmlns:a16="http://schemas.microsoft.com/office/drawing/2014/main" id="{540DBD50-3CB1-A513-2321-1891E3F095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2253" y="6272784"/>
            <a:ext cx="10847495"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08104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rme libre : forme 1">
            <a:extLst>
              <a:ext uri="{FF2B5EF4-FFF2-40B4-BE49-F238E27FC236}">
                <a16:creationId xmlns:a16="http://schemas.microsoft.com/office/drawing/2014/main" id="{C3D2AB67-E222-83F9-E964-CE203A28446A}"/>
              </a:ext>
            </a:extLst>
          </p:cNvPr>
          <p:cNvSpPr/>
          <p:nvPr/>
        </p:nvSpPr>
        <p:spPr>
          <a:xfrm>
            <a:off x="294974" y="130380"/>
            <a:ext cx="1047600" cy="1047600"/>
          </a:xfrm>
          <a:custGeom>
            <a:avLst/>
            <a:gdLst>
              <a:gd name="connsiteX0" fmla="*/ 2100453 w 2100453"/>
              <a:gd name="connsiteY0" fmla="*/ 1050227 h 2100453"/>
              <a:gd name="connsiteX1" fmla="*/ 1050226 w 2100453"/>
              <a:gd name="connsiteY1" fmla="*/ 2100453 h 2100453"/>
              <a:gd name="connsiteX2" fmla="*/ 0 w 2100453"/>
              <a:gd name="connsiteY2" fmla="*/ 1050227 h 2100453"/>
              <a:gd name="connsiteX3" fmla="*/ 1050226 w 2100453"/>
              <a:gd name="connsiteY3" fmla="*/ 0 h 2100453"/>
              <a:gd name="connsiteX4" fmla="*/ 2100453 w 2100453"/>
              <a:gd name="connsiteY4" fmla="*/ 1050227 h 210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453" h="2100453">
                <a:moveTo>
                  <a:pt x="2100453" y="1050227"/>
                </a:moveTo>
                <a:cubicBezTo>
                  <a:pt x="2100453" y="1630251"/>
                  <a:pt x="1630250" y="2100453"/>
                  <a:pt x="1050226" y="2100453"/>
                </a:cubicBezTo>
                <a:cubicBezTo>
                  <a:pt x="470202" y="2100453"/>
                  <a:pt x="0" y="1630251"/>
                  <a:pt x="0" y="1050227"/>
                </a:cubicBezTo>
                <a:cubicBezTo>
                  <a:pt x="0" y="470203"/>
                  <a:pt x="470202" y="0"/>
                  <a:pt x="1050226" y="0"/>
                </a:cubicBezTo>
                <a:cubicBezTo>
                  <a:pt x="1630250" y="0"/>
                  <a:pt x="2100453" y="470203"/>
                  <a:pt x="2100453" y="1050227"/>
                </a:cubicBezTo>
                <a:close/>
              </a:path>
            </a:pathLst>
          </a:custGeom>
          <a:solidFill>
            <a:srgbClr val="D27019"/>
          </a:solidFill>
          <a:ln w="0" cap="flat">
            <a:noFill/>
            <a:prstDash val="solid"/>
            <a:miter/>
          </a:ln>
        </p:spPr>
        <p:txBody>
          <a:bodyPr rtlCol="0" anchor="ctr"/>
          <a:lstStyle/>
          <a:p>
            <a:endParaRPr lang="fr-FR"/>
          </a:p>
        </p:txBody>
      </p:sp>
      <p:sp>
        <p:nvSpPr>
          <p:cNvPr id="3" name="Forme libre : forme 2">
            <a:extLst>
              <a:ext uri="{FF2B5EF4-FFF2-40B4-BE49-F238E27FC236}">
                <a16:creationId xmlns:a16="http://schemas.microsoft.com/office/drawing/2014/main" id="{2FACFD87-508D-9F6C-C9AA-0EF326A9FF75}"/>
              </a:ext>
            </a:extLst>
          </p:cNvPr>
          <p:cNvSpPr/>
          <p:nvPr/>
        </p:nvSpPr>
        <p:spPr>
          <a:xfrm>
            <a:off x="480287" y="654179"/>
            <a:ext cx="1047601" cy="1047601"/>
          </a:xfrm>
          <a:custGeom>
            <a:avLst/>
            <a:gdLst>
              <a:gd name="connsiteX0" fmla="*/ 2971229 w 2971228"/>
              <a:gd name="connsiteY0" fmla="*/ 1485614 h 2971228"/>
              <a:gd name="connsiteX1" fmla="*/ 1485614 w 2971228"/>
              <a:gd name="connsiteY1" fmla="*/ 2971228 h 2971228"/>
              <a:gd name="connsiteX2" fmla="*/ 0 w 2971228"/>
              <a:gd name="connsiteY2" fmla="*/ 1485614 h 2971228"/>
              <a:gd name="connsiteX3" fmla="*/ 1485614 w 2971228"/>
              <a:gd name="connsiteY3" fmla="*/ 0 h 2971228"/>
              <a:gd name="connsiteX4" fmla="*/ 2971229 w 2971228"/>
              <a:gd name="connsiteY4" fmla="*/ 1485614 h 2971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1228" h="2971228">
                <a:moveTo>
                  <a:pt x="2971229" y="1485614"/>
                </a:moveTo>
                <a:cubicBezTo>
                  <a:pt x="2971229" y="2306096"/>
                  <a:pt x="2306097" y="2971228"/>
                  <a:pt x="1485614" y="2971228"/>
                </a:cubicBezTo>
                <a:cubicBezTo>
                  <a:pt x="665132" y="2971228"/>
                  <a:pt x="0" y="2306096"/>
                  <a:pt x="0" y="1485614"/>
                </a:cubicBezTo>
                <a:cubicBezTo>
                  <a:pt x="0" y="665132"/>
                  <a:pt x="665132" y="0"/>
                  <a:pt x="1485614" y="0"/>
                </a:cubicBezTo>
                <a:cubicBezTo>
                  <a:pt x="2306097" y="0"/>
                  <a:pt x="2971229" y="665132"/>
                  <a:pt x="2971229" y="1485614"/>
                </a:cubicBezTo>
                <a:close/>
              </a:path>
            </a:pathLst>
          </a:custGeom>
          <a:solidFill>
            <a:srgbClr val="FFFFFF">
              <a:alpha val="18000"/>
            </a:srgbClr>
          </a:solidFill>
          <a:ln w="0" cap="flat">
            <a:noFill/>
            <a:prstDash val="solid"/>
            <a:miter/>
          </a:ln>
        </p:spPr>
        <p:txBody>
          <a:bodyPr rtlCol="0" anchor="ctr"/>
          <a:lstStyle/>
          <a:p>
            <a:endParaRPr lang="fr-FR" dirty="0"/>
          </a:p>
        </p:txBody>
      </p:sp>
      <p:pic>
        <p:nvPicPr>
          <p:cNvPr id="5" name="Image 4" descr="Une image contenant intérieur, plafond, bâtiment, table&#10;&#10;Description générée automatiquement">
            <a:extLst>
              <a:ext uri="{FF2B5EF4-FFF2-40B4-BE49-F238E27FC236}">
                <a16:creationId xmlns:a16="http://schemas.microsoft.com/office/drawing/2014/main" id="{55DCE99A-AEF4-D045-1539-D009FBB44370}"/>
              </a:ext>
            </a:extLst>
          </p:cNvPr>
          <p:cNvPicPr>
            <a:picLocks noChangeAspect="1"/>
          </p:cNvPicPr>
          <p:nvPr/>
        </p:nvPicPr>
        <p:blipFill rotWithShape="1">
          <a:blip r:embed="rId2">
            <a:extLst>
              <a:ext uri="{28A0092B-C50C-407E-A947-70E740481C1C}">
                <a14:useLocalDpi xmlns:a14="http://schemas.microsoft.com/office/drawing/2010/main" val="0"/>
              </a:ext>
            </a:extLst>
          </a:blip>
          <a:srcRect b="12296"/>
          <a:stretch/>
        </p:blipFill>
        <p:spPr>
          <a:xfrm>
            <a:off x="108812" y="3076947"/>
            <a:ext cx="5807113" cy="3126872"/>
          </a:xfrm>
          <a:prstGeom prst="rect">
            <a:avLst/>
          </a:prstGeom>
        </p:spPr>
      </p:pic>
      <p:pic>
        <p:nvPicPr>
          <p:cNvPr id="6" name="Image 5" descr="Une image contenant intérieur, table, compteur, grand&#10;&#10;Description générée automatiquement">
            <a:extLst>
              <a:ext uri="{FF2B5EF4-FFF2-40B4-BE49-F238E27FC236}">
                <a16:creationId xmlns:a16="http://schemas.microsoft.com/office/drawing/2014/main" id="{CCFA5A89-A46A-4BD4-50BF-EC3AD41096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6076" y="1750167"/>
            <a:ext cx="4901662" cy="3028004"/>
          </a:xfrm>
          <a:prstGeom prst="rect">
            <a:avLst/>
          </a:prstGeom>
        </p:spPr>
      </p:pic>
      <p:sp>
        <p:nvSpPr>
          <p:cNvPr id="8" name="ZoneTexte 7">
            <a:extLst>
              <a:ext uri="{FF2B5EF4-FFF2-40B4-BE49-F238E27FC236}">
                <a16:creationId xmlns:a16="http://schemas.microsoft.com/office/drawing/2014/main" id="{D6B32204-0066-D015-0717-FE67EEA7D0B2}"/>
              </a:ext>
            </a:extLst>
          </p:cNvPr>
          <p:cNvSpPr txBox="1"/>
          <p:nvPr/>
        </p:nvSpPr>
        <p:spPr>
          <a:xfrm>
            <a:off x="6538388" y="532239"/>
            <a:ext cx="4870383" cy="923330"/>
          </a:xfrm>
          <a:prstGeom prst="rect">
            <a:avLst/>
          </a:prstGeom>
          <a:noFill/>
        </p:spPr>
        <p:txBody>
          <a:bodyPr wrap="square" rtlCol="0">
            <a:spAutoFit/>
          </a:bodyPr>
          <a:lstStyle/>
          <a:p>
            <a:pPr algn="r"/>
            <a:r>
              <a:rPr lang="fr-FR" dirty="0">
                <a:solidFill>
                  <a:srgbClr val="D3711C"/>
                </a:solidFill>
                <a:latin typeface="Gill Sans MT" panose="020B0502020104020203" pitchFamily="34" charset="0"/>
              </a:rPr>
              <a:t>Pour voir nos dernières réalisations cliquez ici :</a:t>
            </a:r>
          </a:p>
          <a:p>
            <a:pPr algn="r"/>
            <a:r>
              <a:rPr lang="fr-FR" dirty="0">
                <a:solidFill>
                  <a:srgbClr val="D3711C"/>
                </a:solidFill>
                <a:latin typeface="Gill Sans MT" panose="020B0502020104020203" pitchFamily="34" charset="0"/>
                <a:hlinkClick r:id="rId4">
                  <a:extLst>
                    <a:ext uri="{A12FA001-AC4F-418D-AE19-62706E023703}">
                      <ahyp:hlinkClr xmlns:ahyp="http://schemas.microsoft.com/office/drawing/2018/hyperlinkcolor" val="tx"/>
                    </a:ext>
                  </a:extLst>
                </a:hlinkClick>
              </a:rPr>
              <a:t>http://standbyme.fr/realisations/</a:t>
            </a:r>
            <a:endParaRPr lang="fr-FR" dirty="0">
              <a:solidFill>
                <a:srgbClr val="D3711C"/>
              </a:solidFill>
              <a:latin typeface="Gill Sans MT" panose="020B0502020104020203" pitchFamily="34" charset="0"/>
            </a:endParaRPr>
          </a:p>
          <a:p>
            <a:pPr algn="r"/>
            <a:endParaRPr lang="fr-FR" dirty="0">
              <a:solidFill>
                <a:srgbClr val="D3711C"/>
              </a:solidFill>
              <a:latin typeface="Gill Sans MT" panose="020B0502020104020203" pitchFamily="34" charset="0"/>
            </a:endParaRPr>
          </a:p>
        </p:txBody>
      </p:sp>
      <p:sp>
        <p:nvSpPr>
          <p:cNvPr id="9" name="Forme libre : forme 8">
            <a:extLst>
              <a:ext uri="{FF2B5EF4-FFF2-40B4-BE49-F238E27FC236}">
                <a16:creationId xmlns:a16="http://schemas.microsoft.com/office/drawing/2014/main" id="{E045955E-A5C9-6225-1D93-6F0F08E5FD7F}"/>
              </a:ext>
            </a:extLst>
          </p:cNvPr>
          <p:cNvSpPr/>
          <p:nvPr/>
        </p:nvSpPr>
        <p:spPr>
          <a:xfrm flipH="1">
            <a:off x="11363052" y="1398452"/>
            <a:ext cx="45719" cy="3968419"/>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
        <p:nvSpPr>
          <p:cNvPr id="11" name="ZoneTexte 10">
            <a:extLst>
              <a:ext uri="{FF2B5EF4-FFF2-40B4-BE49-F238E27FC236}">
                <a16:creationId xmlns:a16="http://schemas.microsoft.com/office/drawing/2014/main" id="{3AB8B03D-9D45-5C87-AD2C-E8D65A07C476}"/>
              </a:ext>
            </a:extLst>
          </p:cNvPr>
          <p:cNvSpPr txBox="1"/>
          <p:nvPr/>
        </p:nvSpPr>
        <p:spPr>
          <a:xfrm>
            <a:off x="7081042" y="5330026"/>
            <a:ext cx="4237413" cy="584775"/>
          </a:xfrm>
          <a:prstGeom prst="rect">
            <a:avLst/>
          </a:prstGeom>
          <a:noFill/>
        </p:spPr>
        <p:txBody>
          <a:bodyPr wrap="square" rtlCol="0">
            <a:spAutoFit/>
          </a:bodyPr>
          <a:lstStyle/>
          <a:p>
            <a:pPr algn="r"/>
            <a:r>
              <a:rPr lang="fr-FR" sz="1600" dirty="0">
                <a:solidFill>
                  <a:srgbClr val="75747D"/>
                </a:solidFill>
                <a:latin typeface="Gill Sans MT" panose="020B0502020104020203" pitchFamily="34" charset="0"/>
              </a:rPr>
              <a:t>Stand Sony Photo - Salon de la photo 2018-2023</a:t>
            </a:r>
          </a:p>
          <a:p>
            <a:pPr algn="r"/>
            <a:r>
              <a:rPr lang="fr-FR" sz="1600" dirty="0">
                <a:solidFill>
                  <a:srgbClr val="75747D"/>
                </a:solidFill>
                <a:latin typeface="Gill Sans MT" panose="020B0502020104020203" pitchFamily="34" charset="0"/>
              </a:rPr>
              <a:t>340m2 + mezzanine 20m²</a:t>
            </a:r>
          </a:p>
        </p:txBody>
      </p:sp>
      <p:sp>
        <p:nvSpPr>
          <p:cNvPr id="7" name="Espace réservé du numéro de diapositive 6">
            <a:extLst>
              <a:ext uri="{FF2B5EF4-FFF2-40B4-BE49-F238E27FC236}">
                <a16:creationId xmlns:a16="http://schemas.microsoft.com/office/drawing/2014/main" id="{4AA0E43A-70AC-6ADE-0C4D-93F36F10F06E}"/>
              </a:ext>
            </a:extLst>
          </p:cNvPr>
          <p:cNvSpPr>
            <a:spLocks noGrp="1"/>
          </p:cNvSpPr>
          <p:nvPr>
            <p:ph type="sldNum" sz="quarter" idx="12"/>
          </p:nvPr>
        </p:nvSpPr>
        <p:spPr>
          <a:xfrm>
            <a:off x="8986725" y="6322978"/>
            <a:ext cx="2743200" cy="365125"/>
          </a:xfrm>
        </p:spPr>
        <p:txBody>
          <a:bodyPr/>
          <a:lstStyle/>
          <a:p>
            <a:fld id="{5DB593B0-701C-4C8C-8F1A-FE4EB2E4D8F6}" type="slidenum">
              <a:rPr lang="fr-FR" smtClean="0"/>
              <a:t>8</a:t>
            </a:fld>
            <a:endParaRPr lang="fr-FR" dirty="0"/>
          </a:p>
        </p:txBody>
      </p:sp>
      <p:sp>
        <p:nvSpPr>
          <p:cNvPr id="10" name="ZoneTexte 9">
            <a:extLst>
              <a:ext uri="{FF2B5EF4-FFF2-40B4-BE49-F238E27FC236}">
                <a16:creationId xmlns:a16="http://schemas.microsoft.com/office/drawing/2014/main" id="{BD95C10A-CA61-FACF-F8FD-7BCE4BDC0D52}"/>
              </a:ext>
            </a:extLst>
          </p:cNvPr>
          <p:cNvSpPr txBox="1"/>
          <p:nvPr/>
        </p:nvSpPr>
        <p:spPr>
          <a:xfrm>
            <a:off x="-1" y="139189"/>
            <a:ext cx="3200401" cy="615553"/>
          </a:xfrm>
          <a:prstGeom prst="rect">
            <a:avLst/>
          </a:prstGeom>
          <a:noFill/>
        </p:spPr>
        <p:txBody>
          <a:bodyPr wrap="square" rtlCol="0">
            <a:spAutoFit/>
          </a:bodyPr>
          <a:lstStyle/>
          <a:p>
            <a:pPr algn="ctr"/>
            <a:r>
              <a:rPr lang="fr-FR" sz="3400" dirty="0">
                <a:solidFill>
                  <a:srgbClr val="75747D"/>
                </a:solidFill>
                <a:latin typeface="Gill Sans MT" panose="020B0502020104020203" pitchFamily="34" charset="0"/>
                <a:ea typeface="Nouvelle Vague" pitchFamily="2" charset="0"/>
              </a:rPr>
              <a:t>Nos réalisations</a:t>
            </a:r>
            <a:endParaRPr lang="fr-FR" sz="3400" dirty="0">
              <a:solidFill>
                <a:srgbClr val="75747D"/>
              </a:solidFill>
              <a:latin typeface="Nouvelle Vague" pitchFamily="2" charset="0"/>
              <a:ea typeface="Nouvelle Vague" pitchFamily="2" charset="0"/>
            </a:endParaRPr>
          </a:p>
        </p:txBody>
      </p:sp>
      <p:sp>
        <p:nvSpPr>
          <p:cNvPr id="12" name="ZoneTexte 11">
            <a:extLst>
              <a:ext uri="{FF2B5EF4-FFF2-40B4-BE49-F238E27FC236}">
                <a16:creationId xmlns:a16="http://schemas.microsoft.com/office/drawing/2014/main" id="{0B11554D-BAD6-B623-B34F-8684E852B973}"/>
              </a:ext>
            </a:extLst>
          </p:cNvPr>
          <p:cNvSpPr txBox="1"/>
          <p:nvPr/>
        </p:nvSpPr>
        <p:spPr>
          <a:xfrm>
            <a:off x="730472" y="6370400"/>
            <a:ext cx="1333276" cy="276999"/>
          </a:xfrm>
          <a:prstGeom prst="rect">
            <a:avLst/>
          </a:prstGeom>
          <a:noFill/>
        </p:spPr>
        <p:txBody>
          <a:bodyPr wrap="square" rtlCol="0">
            <a:spAutoFit/>
          </a:bodyPr>
          <a:lstStyle/>
          <a:p>
            <a:pPr algn="l"/>
            <a:r>
              <a:rPr lang="fr-FR" sz="1200" spc="0" baseline="0" dirty="0">
                <a:ln/>
                <a:solidFill>
                  <a:srgbClr val="74747D"/>
                </a:solidFill>
                <a:latin typeface="Gill Sans MT"/>
                <a:sym typeface="Gill Sans MT"/>
                <a:rtl val="0"/>
              </a:rPr>
              <a:t>2. STAND BY ME</a:t>
            </a:r>
          </a:p>
        </p:txBody>
      </p:sp>
      <p:pic>
        <p:nvPicPr>
          <p:cNvPr id="13" name="Image 12">
            <a:extLst>
              <a:ext uri="{FF2B5EF4-FFF2-40B4-BE49-F238E27FC236}">
                <a16:creationId xmlns:a16="http://schemas.microsoft.com/office/drawing/2014/main" id="{DE435095-D324-53EA-706D-AAA7CFA83F1A}"/>
              </a:ext>
            </a:extLst>
          </p:cNvPr>
          <p:cNvPicPr>
            <a:picLocks noChangeAspect="1"/>
          </p:cNvPicPr>
          <p:nvPr/>
        </p:nvPicPr>
        <p:blipFill>
          <a:blip r:embed="rId5"/>
          <a:stretch>
            <a:fillRect/>
          </a:stretch>
        </p:blipFill>
        <p:spPr>
          <a:xfrm>
            <a:off x="10176396" y="6359012"/>
            <a:ext cx="848163" cy="235459"/>
          </a:xfrm>
          <a:custGeom>
            <a:avLst/>
            <a:gdLst>
              <a:gd name="connsiteX0" fmla="*/ -946 w 948689"/>
              <a:gd name="connsiteY0" fmla="*/ 185 h 263366"/>
              <a:gd name="connsiteX1" fmla="*/ 947744 w 948689"/>
              <a:gd name="connsiteY1" fmla="*/ 185 h 263366"/>
              <a:gd name="connsiteX2" fmla="*/ 947744 w 948689"/>
              <a:gd name="connsiteY2" fmla="*/ 263551 h 263366"/>
              <a:gd name="connsiteX3" fmla="*/ -946 w 948689"/>
              <a:gd name="connsiteY3" fmla="*/ 263551 h 263366"/>
            </a:gdLst>
            <a:ahLst/>
            <a:cxnLst>
              <a:cxn ang="0">
                <a:pos x="connsiteX0" y="connsiteY0"/>
              </a:cxn>
              <a:cxn ang="0">
                <a:pos x="connsiteX1" y="connsiteY1"/>
              </a:cxn>
              <a:cxn ang="0">
                <a:pos x="connsiteX2" y="connsiteY2"/>
              </a:cxn>
              <a:cxn ang="0">
                <a:pos x="connsiteX3" y="connsiteY3"/>
              </a:cxn>
            </a:cxnLst>
            <a:rect l="l" t="t" r="r" b="b"/>
            <a:pathLst>
              <a:path w="948689" h="263366">
                <a:moveTo>
                  <a:pt x="-946" y="185"/>
                </a:moveTo>
                <a:lnTo>
                  <a:pt x="947744" y="185"/>
                </a:lnTo>
                <a:lnTo>
                  <a:pt x="947744" y="263551"/>
                </a:lnTo>
                <a:lnTo>
                  <a:pt x="-946" y="263551"/>
                </a:lnTo>
                <a:close/>
              </a:path>
            </a:pathLst>
          </a:custGeom>
        </p:spPr>
      </p:pic>
      <p:sp>
        <p:nvSpPr>
          <p:cNvPr id="14" name="Forme libre : forme 13">
            <a:extLst>
              <a:ext uri="{FF2B5EF4-FFF2-40B4-BE49-F238E27FC236}">
                <a16:creationId xmlns:a16="http://schemas.microsoft.com/office/drawing/2014/main" id="{54952045-547C-F460-D4C3-AFA0343A5DAB}"/>
              </a:ext>
            </a:extLst>
          </p:cNvPr>
          <p:cNvSpPr/>
          <p:nvPr/>
        </p:nvSpPr>
        <p:spPr>
          <a:xfrm rot="5400000">
            <a:off x="5932610" y="2650899"/>
            <a:ext cx="109910" cy="7997058"/>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Tree>
    <p:extLst>
      <p:ext uri="{BB962C8B-B14F-4D97-AF65-F5344CB8AC3E}">
        <p14:creationId xmlns:p14="http://schemas.microsoft.com/office/powerpoint/2010/main" val="3850663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rme libre : forme 1">
            <a:extLst>
              <a:ext uri="{FF2B5EF4-FFF2-40B4-BE49-F238E27FC236}">
                <a16:creationId xmlns:a16="http://schemas.microsoft.com/office/drawing/2014/main" id="{C3D2AB67-E222-83F9-E964-CE203A28446A}"/>
              </a:ext>
            </a:extLst>
          </p:cNvPr>
          <p:cNvSpPr/>
          <p:nvPr/>
        </p:nvSpPr>
        <p:spPr>
          <a:xfrm>
            <a:off x="294974" y="130380"/>
            <a:ext cx="1047600" cy="1047600"/>
          </a:xfrm>
          <a:custGeom>
            <a:avLst/>
            <a:gdLst>
              <a:gd name="connsiteX0" fmla="*/ 2100453 w 2100453"/>
              <a:gd name="connsiteY0" fmla="*/ 1050227 h 2100453"/>
              <a:gd name="connsiteX1" fmla="*/ 1050226 w 2100453"/>
              <a:gd name="connsiteY1" fmla="*/ 2100453 h 2100453"/>
              <a:gd name="connsiteX2" fmla="*/ 0 w 2100453"/>
              <a:gd name="connsiteY2" fmla="*/ 1050227 h 2100453"/>
              <a:gd name="connsiteX3" fmla="*/ 1050226 w 2100453"/>
              <a:gd name="connsiteY3" fmla="*/ 0 h 2100453"/>
              <a:gd name="connsiteX4" fmla="*/ 2100453 w 2100453"/>
              <a:gd name="connsiteY4" fmla="*/ 1050227 h 2100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453" h="2100453">
                <a:moveTo>
                  <a:pt x="2100453" y="1050227"/>
                </a:moveTo>
                <a:cubicBezTo>
                  <a:pt x="2100453" y="1630251"/>
                  <a:pt x="1630250" y="2100453"/>
                  <a:pt x="1050226" y="2100453"/>
                </a:cubicBezTo>
                <a:cubicBezTo>
                  <a:pt x="470202" y="2100453"/>
                  <a:pt x="0" y="1630251"/>
                  <a:pt x="0" y="1050227"/>
                </a:cubicBezTo>
                <a:cubicBezTo>
                  <a:pt x="0" y="470203"/>
                  <a:pt x="470202" y="0"/>
                  <a:pt x="1050226" y="0"/>
                </a:cubicBezTo>
                <a:cubicBezTo>
                  <a:pt x="1630250" y="0"/>
                  <a:pt x="2100453" y="470203"/>
                  <a:pt x="2100453" y="1050227"/>
                </a:cubicBezTo>
                <a:close/>
              </a:path>
            </a:pathLst>
          </a:custGeom>
          <a:solidFill>
            <a:srgbClr val="D27019"/>
          </a:solidFill>
          <a:ln w="0" cap="flat">
            <a:noFill/>
            <a:prstDash val="solid"/>
            <a:miter/>
          </a:ln>
        </p:spPr>
        <p:txBody>
          <a:bodyPr rtlCol="0" anchor="ctr"/>
          <a:lstStyle/>
          <a:p>
            <a:endParaRPr lang="fr-FR"/>
          </a:p>
        </p:txBody>
      </p:sp>
      <p:sp>
        <p:nvSpPr>
          <p:cNvPr id="3" name="Forme libre : forme 2">
            <a:extLst>
              <a:ext uri="{FF2B5EF4-FFF2-40B4-BE49-F238E27FC236}">
                <a16:creationId xmlns:a16="http://schemas.microsoft.com/office/drawing/2014/main" id="{2FACFD87-508D-9F6C-C9AA-0EF326A9FF75}"/>
              </a:ext>
            </a:extLst>
          </p:cNvPr>
          <p:cNvSpPr/>
          <p:nvPr/>
        </p:nvSpPr>
        <p:spPr>
          <a:xfrm>
            <a:off x="480287" y="654179"/>
            <a:ext cx="1047601" cy="1047601"/>
          </a:xfrm>
          <a:custGeom>
            <a:avLst/>
            <a:gdLst>
              <a:gd name="connsiteX0" fmla="*/ 2971229 w 2971228"/>
              <a:gd name="connsiteY0" fmla="*/ 1485614 h 2971228"/>
              <a:gd name="connsiteX1" fmla="*/ 1485614 w 2971228"/>
              <a:gd name="connsiteY1" fmla="*/ 2971228 h 2971228"/>
              <a:gd name="connsiteX2" fmla="*/ 0 w 2971228"/>
              <a:gd name="connsiteY2" fmla="*/ 1485614 h 2971228"/>
              <a:gd name="connsiteX3" fmla="*/ 1485614 w 2971228"/>
              <a:gd name="connsiteY3" fmla="*/ 0 h 2971228"/>
              <a:gd name="connsiteX4" fmla="*/ 2971229 w 2971228"/>
              <a:gd name="connsiteY4" fmla="*/ 1485614 h 2971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1228" h="2971228">
                <a:moveTo>
                  <a:pt x="2971229" y="1485614"/>
                </a:moveTo>
                <a:cubicBezTo>
                  <a:pt x="2971229" y="2306096"/>
                  <a:pt x="2306097" y="2971228"/>
                  <a:pt x="1485614" y="2971228"/>
                </a:cubicBezTo>
                <a:cubicBezTo>
                  <a:pt x="665132" y="2971228"/>
                  <a:pt x="0" y="2306096"/>
                  <a:pt x="0" y="1485614"/>
                </a:cubicBezTo>
                <a:cubicBezTo>
                  <a:pt x="0" y="665132"/>
                  <a:pt x="665132" y="0"/>
                  <a:pt x="1485614" y="0"/>
                </a:cubicBezTo>
                <a:cubicBezTo>
                  <a:pt x="2306097" y="0"/>
                  <a:pt x="2971229" y="665132"/>
                  <a:pt x="2971229" y="1485614"/>
                </a:cubicBezTo>
                <a:close/>
              </a:path>
            </a:pathLst>
          </a:custGeom>
          <a:solidFill>
            <a:srgbClr val="FFFFFF">
              <a:alpha val="18000"/>
            </a:srgbClr>
          </a:solidFill>
          <a:ln w="0" cap="flat">
            <a:noFill/>
            <a:prstDash val="solid"/>
            <a:miter/>
          </a:ln>
        </p:spPr>
        <p:txBody>
          <a:bodyPr rtlCol="0" anchor="ctr"/>
          <a:lstStyle/>
          <a:p>
            <a:endParaRPr lang="fr-FR" dirty="0"/>
          </a:p>
        </p:txBody>
      </p:sp>
      <p:sp>
        <p:nvSpPr>
          <p:cNvPr id="9" name="Forme libre : forme 8">
            <a:extLst>
              <a:ext uri="{FF2B5EF4-FFF2-40B4-BE49-F238E27FC236}">
                <a16:creationId xmlns:a16="http://schemas.microsoft.com/office/drawing/2014/main" id="{E045955E-A5C9-6225-1D93-6F0F08E5FD7F}"/>
              </a:ext>
            </a:extLst>
          </p:cNvPr>
          <p:cNvSpPr/>
          <p:nvPr/>
        </p:nvSpPr>
        <p:spPr>
          <a:xfrm flipH="1">
            <a:off x="11363052" y="1398452"/>
            <a:ext cx="45719" cy="3968419"/>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sp>
        <p:nvSpPr>
          <p:cNvPr id="11" name="ZoneTexte 10">
            <a:extLst>
              <a:ext uri="{FF2B5EF4-FFF2-40B4-BE49-F238E27FC236}">
                <a16:creationId xmlns:a16="http://schemas.microsoft.com/office/drawing/2014/main" id="{3AB8B03D-9D45-5C87-AD2C-E8D65A07C476}"/>
              </a:ext>
            </a:extLst>
          </p:cNvPr>
          <p:cNvSpPr txBox="1"/>
          <p:nvPr/>
        </p:nvSpPr>
        <p:spPr>
          <a:xfrm>
            <a:off x="6096001" y="5415772"/>
            <a:ext cx="5267052" cy="338554"/>
          </a:xfrm>
          <a:prstGeom prst="rect">
            <a:avLst/>
          </a:prstGeom>
          <a:noFill/>
        </p:spPr>
        <p:txBody>
          <a:bodyPr wrap="square" rtlCol="0">
            <a:spAutoFit/>
          </a:bodyPr>
          <a:lstStyle/>
          <a:p>
            <a:pPr algn="r"/>
            <a:r>
              <a:rPr lang="fr-FR" sz="1600" dirty="0">
                <a:solidFill>
                  <a:srgbClr val="75747D"/>
                </a:solidFill>
                <a:latin typeface="Gill Sans MT" panose="020B0502020104020203" pitchFamily="34" charset="0"/>
              </a:rPr>
              <a:t>TOTAL ENERGIES / pour Moma Event - EVS 2022 - OSLO</a:t>
            </a:r>
          </a:p>
        </p:txBody>
      </p:sp>
      <p:sp>
        <p:nvSpPr>
          <p:cNvPr id="7" name="Espace réservé du numéro de diapositive 6">
            <a:extLst>
              <a:ext uri="{FF2B5EF4-FFF2-40B4-BE49-F238E27FC236}">
                <a16:creationId xmlns:a16="http://schemas.microsoft.com/office/drawing/2014/main" id="{4AA0E43A-70AC-6ADE-0C4D-93F36F10F06E}"/>
              </a:ext>
            </a:extLst>
          </p:cNvPr>
          <p:cNvSpPr>
            <a:spLocks noGrp="1"/>
          </p:cNvSpPr>
          <p:nvPr>
            <p:ph type="sldNum" sz="quarter" idx="12"/>
          </p:nvPr>
        </p:nvSpPr>
        <p:spPr>
          <a:xfrm>
            <a:off x="8986725" y="6322978"/>
            <a:ext cx="2743200" cy="365125"/>
          </a:xfrm>
        </p:spPr>
        <p:txBody>
          <a:bodyPr/>
          <a:lstStyle/>
          <a:p>
            <a:fld id="{5DB593B0-701C-4C8C-8F1A-FE4EB2E4D8F6}" type="slidenum">
              <a:rPr lang="fr-FR" smtClean="0"/>
              <a:t>9</a:t>
            </a:fld>
            <a:endParaRPr lang="fr-FR" dirty="0"/>
          </a:p>
        </p:txBody>
      </p:sp>
      <p:sp>
        <p:nvSpPr>
          <p:cNvPr id="10" name="ZoneTexte 9">
            <a:extLst>
              <a:ext uri="{FF2B5EF4-FFF2-40B4-BE49-F238E27FC236}">
                <a16:creationId xmlns:a16="http://schemas.microsoft.com/office/drawing/2014/main" id="{BD95C10A-CA61-FACF-F8FD-7BCE4BDC0D52}"/>
              </a:ext>
            </a:extLst>
          </p:cNvPr>
          <p:cNvSpPr txBox="1"/>
          <p:nvPr/>
        </p:nvSpPr>
        <p:spPr>
          <a:xfrm>
            <a:off x="-1" y="139189"/>
            <a:ext cx="3200401" cy="615553"/>
          </a:xfrm>
          <a:prstGeom prst="rect">
            <a:avLst/>
          </a:prstGeom>
          <a:noFill/>
        </p:spPr>
        <p:txBody>
          <a:bodyPr wrap="square" rtlCol="0">
            <a:spAutoFit/>
          </a:bodyPr>
          <a:lstStyle/>
          <a:p>
            <a:pPr algn="ctr"/>
            <a:r>
              <a:rPr lang="fr-FR" sz="3400" dirty="0">
                <a:solidFill>
                  <a:srgbClr val="75747D"/>
                </a:solidFill>
                <a:latin typeface="Gill Sans MT" panose="020B0502020104020203" pitchFamily="34" charset="0"/>
                <a:ea typeface="Nouvelle Vague" pitchFamily="2" charset="0"/>
              </a:rPr>
              <a:t>Nos réalisations</a:t>
            </a:r>
            <a:endParaRPr lang="fr-FR" sz="3400" dirty="0">
              <a:solidFill>
                <a:srgbClr val="75747D"/>
              </a:solidFill>
              <a:latin typeface="Nouvelle Vague" pitchFamily="2" charset="0"/>
              <a:ea typeface="Nouvelle Vague" pitchFamily="2" charset="0"/>
            </a:endParaRPr>
          </a:p>
        </p:txBody>
      </p:sp>
      <p:sp>
        <p:nvSpPr>
          <p:cNvPr id="12" name="ZoneTexte 11">
            <a:extLst>
              <a:ext uri="{FF2B5EF4-FFF2-40B4-BE49-F238E27FC236}">
                <a16:creationId xmlns:a16="http://schemas.microsoft.com/office/drawing/2014/main" id="{0B11554D-BAD6-B623-B34F-8684E852B973}"/>
              </a:ext>
            </a:extLst>
          </p:cNvPr>
          <p:cNvSpPr txBox="1"/>
          <p:nvPr/>
        </p:nvSpPr>
        <p:spPr>
          <a:xfrm>
            <a:off x="730472" y="6370400"/>
            <a:ext cx="1333276" cy="276999"/>
          </a:xfrm>
          <a:prstGeom prst="rect">
            <a:avLst/>
          </a:prstGeom>
          <a:noFill/>
        </p:spPr>
        <p:txBody>
          <a:bodyPr wrap="square" rtlCol="0">
            <a:spAutoFit/>
          </a:bodyPr>
          <a:lstStyle/>
          <a:p>
            <a:pPr algn="l"/>
            <a:r>
              <a:rPr lang="fr-FR" sz="1200" spc="0" baseline="0" dirty="0">
                <a:ln/>
                <a:solidFill>
                  <a:srgbClr val="74747D"/>
                </a:solidFill>
                <a:latin typeface="Gill Sans MT"/>
                <a:sym typeface="Gill Sans MT"/>
                <a:rtl val="0"/>
              </a:rPr>
              <a:t>2. STAND BY ME</a:t>
            </a:r>
          </a:p>
        </p:txBody>
      </p:sp>
      <p:pic>
        <p:nvPicPr>
          <p:cNvPr id="13" name="Image 12">
            <a:extLst>
              <a:ext uri="{FF2B5EF4-FFF2-40B4-BE49-F238E27FC236}">
                <a16:creationId xmlns:a16="http://schemas.microsoft.com/office/drawing/2014/main" id="{DE435095-D324-53EA-706D-AAA7CFA83F1A}"/>
              </a:ext>
            </a:extLst>
          </p:cNvPr>
          <p:cNvPicPr>
            <a:picLocks noChangeAspect="1"/>
          </p:cNvPicPr>
          <p:nvPr/>
        </p:nvPicPr>
        <p:blipFill>
          <a:blip r:embed="rId2"/>
          <a:stretch>
            <a:fillRect/>
          </a:stretch>
        </p:blipFill>
        <p:spPr>
          <a:xfrm>
            <a:off x="10176396" y="6359012"/>
            <a:ext cx="848163" cy="235459"/>
          </a:xfrm>
          <a:custGeom>
            <a:avLst/>
            <a:gdLst>
              <a:gd name="connsiteX0" fmla="*/ -946 w 948689"/>
              <a:gd name="connsiteY0" fmla="*/ 185 h 263366"/>
              <a:gd name="connsiteX1" fmla="*/ 947744 w 948689"/>
              <a:gd name="connsiteY1" fmla="*/ 185 h 263366"/>
              <a:gd name="connsiteX2" fmla="*/ 947744 w 948689"/>
              <a:gd name="connsiteY2" fmla="*/ 263551 h 263366"/>
              <a:gd name="connsiteX3" fmla="*/ -946 w 948689"/>
              <a:gd name="connsiteY3" fmla="*/ 263551 h 263366"/>
            </a:gdLst>
            <a:ahLst/>
            <a:cxnLst>
              <a:cxn ang="0">
                <a:pos x="connsiteX0" y="connsiteY0"/>
              </a:cxn>
              <a:cxn ang="0">
                <a:pos x="connsiteX1" y="connsiteY1"/>
              </a:cxn>
              <a:cxn ang="0">
                <a:pos x="connsiteX2" y="connsiteY2"/>
              </a:cxn>
              <a:cxn ang="0">
                <a:pos x="connsiteX3" y="connsiteY3"/>
              </a:cxn>
            </a:cxnLst>
            <a:rect l="l" t="t" r="r" b="b"/>
            <a:pathLst>
              <a:path w="948689" h="263366">
                <a:moveTo>
                  <a:pt x="-946" y="185"/>
                </a:moveTo>
                <a:lnTo>
                  <a:pt x="947744" y="185"/>
                </a:lnTo>
                <a:lnTo>
                  <a:pt x="947744" y="263551"/>
                </a:lnTo>
                <a:lnTo>
                  <a:pt x="-946" y="263551"/>
                </a:lnTo>
                <a:close/>
              </a:path>
            </a:pathLst>
          </a:custGeom>
        </p:spPr>
      </p:pic>
      <p:sp>
        <p:nvSpPr>
          <p:cNvPr id="14" name="Forme libre : forme 13">
            <a:extLst>
              <a:ext uri="{FF2B5EF4-FFF2-40B4-BE49-F238E27FC236}">
                <a16:creationId xmlns:a16="http://schemas.microsoft.com/office/drawing/2014/main" id="{54952045-547C-F460-D4C3-AFA0343A5DAB}"/>
              </a:ext>
            </a:extLst>
          </p:cNvPr>
          <p:cNvSpPr/>
          <p:nvPr/>
        </p:nvSpPr>
        <p:spPr>
          <a:xfrm rot="5400000">
            <a:off x="5932610" y="2650899"/>
            <a:ext cx="109910" cy="7997058"/>
          </a:xfrm>
          <a:custGeom>
            <a:avLst/>
            <a:gdLst>
              <a:gd name="connsiteX0" fmla="*/ 0 w 9525"/>
              <a:gd name="connsiteY0" fmla="*/ 0 h 3795807"/>
              <a:gd name="connsiteX1" fmla="*/ 0 w 9525"/>
              <a:gd name="connsiteY1" fmla="*/ 3795808 h 3795807"/>
            </a:gdLst>
            <a:ahLst/>
            <a:cxnLst>
              <a:cxn ang="0">
                <a:pos x="connsiteX0" y="connsiteY0"/>
              </a:cxn>
              <a:cxn ang="0">
                <a:pos x="connsiteX1" y="connsiteY1"/>
              </a:cxn>
            </a:cxnLst>
            <a:rect l="l" t="t" r="r" b="b"/>
            <a:pathLst>
              <a:path w="9525" h="3795807">
                <a:moveTo>
                  <a:pt x="0" y="0"/>
                </a:moveTo>
                <a:lnTo>
                  <a:pt x="0" y="3795808"/>
                </a:lnTo>
              </a:path>
            </a:pathLst>
          </a:custGeom>
          <a:ln w="9525" cap="flat">
            <a:solidFill>
              <a:srgbClr val="74747D"/>
            </a:solidFill>
            <a:prstDash val="solid"/>
            <a:miter/>
          </a:ln>
        </p:spPr>
        <p:txBody>
          <a:bodyPr rtlCol="0" anchor="ctr"/>
          <a:lstStyle/>
          <a:p>
            <a:endParaRPr lang="fr-FR"/>
          </a:p>
        </p:txBody>
      </p:sp>
      <p:pic>
        <p:nvPicPr>
          <p:cNvPr id="8" name="Image 7" descr="Une image contenant texte, intérieur, ordinateur, Appareils électroniques&#10;&#10;Description générée automatiquement">
            <a:extLst>
              <a:ext uri="{FF2B5EF4-FFF2-40B4-BE49-F238E27FC236}">
                <a16:creationId xmlns:a16="http://schemas.microsoft.com/office/drawing/2014/main" id="{9E9655CD-B86B-D5FA-6ADD-A14645751A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8693" y="1177979"/>
            <a:ext cx="6577743" cy="3899262"/>
          </a:xfrm>
          <a:prstGeom prst="rect">
            <a:avLst/>
          </a:prstGeom>
        </p:spPr>
      </p:pic>
    </p:spTree>
    <p:extLst>
      <p:ext uri="{BB962C8B-B14F-4D97-AF65-F5344CB8AC3E}">
        <p14:creationId xmlns:p14="http://schemas.microsoft.com/office/powerpoint/2010/main" val="42041967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1287</TotalTime>
  <Words>1168</Words>
  <Application>Microsoft Office PowerPoint</Application>
  <PresentationFormat>Grand écran</PresentationFormat>
  <Paragraphs>197</Paragraphs>
  <Slides>19</Slides>
  <Notes>3</Notes>
  <HiddenSlides>0</HiddenSlides>
  <MMClips>2</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19</vt:i4>
      </vt:variant>
    </vt:vector>
  </HeadingPairs>
  <TitlesOfParts>
    <vt:vector size="31" baseType="lpstr">
      <vt:lpstr>NanumMyeongjo</vt:lpstr>
      <vt:lpstr>Arial</vt:lpstr>
      <vt:lpstr>Calibri</vt:lpstr>
      <vt:lpstr>Calibri Light</vt:lpstr>
      <vt:lpstr>DIN Light</vt:lpstr>
      <vt:lpstr>DIN Medium</vt:lpstr>
      <vt:lpstr>Gill Sans MT</vt:lpstr>
      <vt:lpstr>Gowun</vt:lpstr>
      <vt:lpstr>Helvetica</vt:lpstr>
      <vt:lpstr>Nouvelle Vague</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Methodology</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Candice Cadieu</dc:creator>
  <cp:lastModifiedBy>Jean-Baptiste BALARESQUE</cp:lastModifiedBy>
  <cp:revision>37</cp:revision>
  <dcterms:created xsi:type="dcterms:W3CDTF">2024-02-06T13:33:32Z</dcterms:created>
  <dcterms:modified xsi:type="dcterms:W3CDTF">2025-03-04T17:55:58Z</dcterms:modified>
</cp:coreProperties>
</file>