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710" r:id="rId5"/>
  </p:sldMasterIdLst>
  <p:notesMasterIdLst>
    <p:notesMasterId r:id="rId48"/>
  </p:notesMasterIdLst>
  <p:handoutMasterIdLst>
    <p:handoutMasterId r:id="rId49"/>
  </p:handoutMasterIdLst>
  <p:sldIdLst>
    <p:sldId id="679" r:id="rId6"/>
    <p:sldId id="2147473495" r:id="rId7"/>
    <p:sldId id="682" r:id="rId8"/>
    <p:sldId id="683" r:id="rId9"/>
    <p:sldId id="732" r:id="rId10"/>
    <p:sldId id="687" r:id="rId11"/>
    <p:sldId id="685" r:id="rId12"/>
    <p:sldId id="686" r:id="rId13"/>
    <p:sldId id="688" r:id="rId14"/>
    <p:sldId id="689" r:id="rId15"/>
    <p:sldId id="690" r:id="rId16"/>
    <p:sldId id="261" r:id="rId17"/>
    <p:sldId id="737" r:id="rId18"/>
    <p:sldId id="2147473444" r:id="rId19"/>
    <p:sldId id="279" r:id="rId20"/>
    <p:sldId id="583" r:id="rId21"/>
    <p:sldId id="281" r:id="rId22"/>
    <p:sldId id="280" r:id="rId23"/>
    <p:sldId id="2147473479" r:id="rId24"/>
    <p:sldId id="696" r:id="rId25"/>
    <p:sldId id="746" r:id="rId26"/>
    <p:sldId id="2147473480" r:id="rId27"/>
    <p:sldId id="2147473481" r:id="rId28"/>
    <p:sldId id="2147473482" r:id="rId29"/>
    <p:sldId id="2147473483" r:id="rId30"/>
    <p:sldId id="2147473484" r:id="rId31"/>
    <p:sldId id="747" r:id="rId32"/>
    <p:sldId id="2147473485" r:id="rId33"/>
    <p:sldId id="2147473486" r:id="rId34"/>
    <p:sldId id="2147473487" r:id="rId35"/>
    <p:sldId id="2147473488" r:id="rId36"/>
    <p:sldId id="2147473489" r:id="rId37"/>
    <p:sldId id="2147473490" r:id="rId38"/>
    <p:sldId id="2147473491" r:id="rId39"/>
    <p:sldId id="2147473492" r:id="rId40"/>
    <p:sldId id="2147473493" r:id="rId41"/>
    <p:sldId id="2147473494" r:id="rId42"/>
    <p:sldId id="728" r:id="rId43"/>
    <p:sldId id="729" r:id="rId44"/>
    <p:sldId id="744" r:id="rId45"/>
    <p:sldId id="730" r:id="rId46"/>
    <p:sldId id="731" r:id="rId47"/>
  </p:sldIdLst>
  <p:sldSz cx="18288000" cy="10287000"/>
  <p:notesSz cx="6669088" cy="9872663"/>
  <p:embeddedFontLst>
    <p:embeddedFont>
      <p:font typeface="Avenir" panose="020B0604020202020204" charset="0"/>
      <p:regular r:id="rId50"/>
    </p:embeddedFont>
    <p:embeddedFont>
      <p:font typeface="Avenir Bold" panose="020B0604020202020204" charset="0"/>
      <p:regular r:id="rId51"/>
    </p:embeddedFont>
    <p:embeddedFont>
      <p:font typeface="Avenir Light" panose="020B0604020202020204" charset="0"/>
      <p:regular r:id="rId52"/>
    </p:embeddedFont>
    <p:embeddedFont>
      <p:font typeface="Avenir Ultra-Bold" panose="020B0604020202020204" charset="0"/>
      <p:regular r:id="rId53"/>
    </p:embeddedFont>
    <p:embeddedFont>
      <p:font typeface="Intro Rust" panose="020B0604020202020204" charset="0"/>
      <p:regular r:id="rId54"/>
    </p:embeddedFont>
    <p:embeddedFont>
      <p:font typeface="Roboto" panose="02000000000000000000" pitchFamily="2"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D1FD0A-8E84-DCCA-4DFC-AD8F12771DC6}" name="Brice PETREMANN 755" initials="BP" userId="S::brice.petremann@cnaf.fr::8caf40f2-5985-4323-b85d-65d684f992b3" providerId="AD"/>
  <p188:author id="{667A9C33-CF45-4486-EBA4-1F6772DF60EA}" name="Corinne CLERQUI-PERINER 921" initials="C9" userId="S::corinne.clerqui-periner@caf92.caf.fr::2c1aaab7-c747-47ae-b1c4-6ace6107092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AF8F5"/>
    <a:srgbClr val="EAB4A4"/>
    <a:srgbClr val="E6A18E"/>
    <a:srgbClr val="DB7B5F"/>
    <a:srgbClr val="C0504D"/>
    <a:srgbClr val="AEC2BA"/>
    <a:srgbClr val="FFFF00"/>
    <a:srgbClr val="0291CB"/>
    <a:srgbClr val="3B93C2"/>
    <a:srgbClr val="75A8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B757D4-9D88-4EA3-801B-E8BBFF37DAB1}" v="1" dt="2025-01-02T08:50:29.015"/>
  </p1510:revLst>
</p1510:revInfo>
</file>

<file path=ppt/tableStyles.xml><?xml version="1.0" encoding="utf-8"?>
<a:tblStyleLst xmlns:a="http://schemas.openxmlformats.org/drawingml/2006/main" def="{5C22544A-7EE6-4342-B048-85BDC9FD1C3A}">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font" Target="fonts/font1.fntdata"/><Relationship Id="rId55" Type="http://schemas.openxmlformats.org/officeDocument/2006/relationships/font" Target="fonts/font6.fntdata"/><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microsoft.com/office/2018/10/relationships/authors" Target="authors.xml"/><Relationship Id="rId8" Type="http://schemas.openxmlformats.org/officeDocument/2006/relationships/slide" Target="slides/slide3.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5.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3.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AB37B-84A8-4C1C-A497-45F20FA7E4D0}" type="doc">
      <dgm:prSet loTypeId="urn:microsoft.com/office/officeart/2009/3/layout/IncreasingArrowsProcess" loCatId="process" qsTypeId="urn:microsoft.com/office/officeart/2005/8/quickstyle/simple2" qsCatId="simple" csTypeId="urn:microsoft.com/office/officeart/2005/8/colors/accent2_3" csCatId="accent2" phldr="1"/>
      <dgm:spPr/>
      <dgm:t>
        <a:bodyPr/>
        <a:lstStyle/>
        <a:p>
          <a:endParaRPr lang="fr-FR"/>
        </a:p>
      </dgm:t>
    </dgm:pt>
    <dgm:pt modelId="{827982B0-73A8-4125-9DFD-1DF894C62B79}">
      <dgm:prSet phldrT="[Texte]" custT="1"/>
      <dgm:spPr>
        <a:ln>
          <a:solidFill>
            <a:srgbClr val="EAB4A4"/>
          </a:solidFill>
        </a:ln>
      </dgm:spPr>
      <dgm:t>
        <a:bodyPr/>
        <a:lstStyle/>
        <a:p>
          <a:pPr algn="ctr"/>
          <a:r>
            <a:rPr lang="fr-FR" sz="2400" b="1">
              <a:latin typeface="Avenir Light" panose="020B0604020202020204"/>
            </a:rPr>
            <a:t>Application de la réforme (adossement DRM Rsa/</a:t>
          </a:r>
          <a:r>
            <a:rPr lang="fr-FR" sz="2400" b="1" err="1">
              <a:latin typeface="Avenir Light" panose="020B0604020202020204"/>
            </a:rPr>
            <a:t>Ppa</a:t>
          </a:r>
          <a:r>
            <a:rPr lang="fr-FR" sz="2400" b="1">
              <a:latin typeface="Avenir Light" panose="020B0604020202020204"/>
            </a:rPr>
            <a:t>) par 5 Caf de présérie :</a:t>
          </a:r>
          <a:endParaRPr lang="fr-FR" sz="2400"/>
        </a:p>
      </dgm:t>
    </dgm:pt>
    <dgm:pt modelId="{648DB315-D470-423C-973A-50489F31238A}" type="parTrans" cxnId="{24687098-94B2-4377-A3F8-CF278CCA3BB5}">
      <dgm:prSet/>
      <dgm:spPr/>
      <dgm:t>
        <a:bodyPr/>
        <a:lstStyle/>
        <a:p>
          <a:endParaRPr lang="fr-FR"/>
        </a:p>
      </dgm:t>
    </dgm:pt>
    <dgm:pt modelId="{50042B99-ACC0-4FBF-B316-230D547B1FBF}" type="sibTrans" cxnId="{24687098-94B2-4377-A3F8-CF278CCA3BB5}">
      <dgm:prSet/>
      <dgm:spPr/>
      <dgm:t>
        <a:bodyPr/>
        <a:lstStyle/>
        <a:p>
          <a:endParaRPr lang="fr-FR"/>
        </a:p>
      </dgm:t>
    </dgm:pt>
    <dgm:pt modelId="{919D314A-E958-4743-B1DA-2560AEF0FE71}">
      <dgm:prSet phldrT="[Texte]" custT="1"/>
      <dgm:spPr>
        <a:solidFill>
          <a:srgbClr val="EAB4A4"/>
        </a:solidFill>
      </dgm:spPr>
      <dgm:t>
        <a:bodyPr/>
        <a:lstStyle/>
        <a:p>
          <a:pPr>
            <a:buNone/>
          </a:pPr>
          <a:r>
            <a:rPr lang="fr-FR" sz="2400" b="1">
              <a:latin typeface="Avenir Light" panose="020B0604020202020204" charset="0"/>
            </a:rPr>
            <a:t>Mars 2025</a:t>
          </a:r>
          <a:endParaRPr lang="fr-FR" sz="2400" b="1"/>
        </a:p>
      </dgm:t>
    </dgm:pt>
    <dgm:pt modelId="{EFF63998-B807-4BF5-935E-0B7328F3A2DB}" type="parTrans" cxnId="{3F10A420-8CB6-4B2C-B56B-9AC3CC612CF1}">
      <dgm:prSet/>
      <dgm:spPr/>
      <dgm:t>
        <a:bodyPr/>
        <a:lstStyle/>
        <a:p>
          <a:endParaRPr lang="fr-FR"/>
        </a:p>
      </dgm:t>
    </dgm:pt>
    <dgm:pt modelId="{2A6271BC-0102-4431-921F-B2D117A2E75D}" type="sibTrans" cxnId="{3F10A420-8CB6-4B2C-B56B-9AC3CC612CF1}">
      <dgm:prSet/>
      <dgm:spPr/>
      <dgm:t>
        <a:bodyPr/>
        <a:lstStyle/>
        <a:p>
          <a:endParaRPr lang="fr-FR"/>
        </a:p>
      </dgm:t>
    </dgm:pt>
    <dgm:pt modelId="{E5426650-9815-4E92-AC2E-A241C097BB43}">
      <dgm:prSet phldrT="[Texte]" custT="1"/>
      <dgm:spPr>
        <a:ln>
          <a:solidFill>
            <a:srgbClr val="EAB4A4"/>
          </a:solidFill>
        </a:ln>
      </dgm:spPr>
      <dgm:t>
        <a:bodyPr/>
        <a:lstStyle/>
        <a:p>
          <a:r>
            <a:rPr lang="fr-FR" sz="2400" b="1">
              <a:latin typeface="Avenir Light" panose="020B0604020202020204"/>
            </a:rPr>
            <a:t>Généralisation de la réforme (adossement DRM Rsa/Ppa) à l’ensemble des Caf </a:t>
          </a:r>
          <a:endParaRPr lang="fr-FR" sz="2400"/>
        </a:p>
      </dgm:t>
    </dgm:pt>
    <dgm:pt modelId="{8400AF39-B348-4829-AB71-BF308B18A820}" type="parTrans" cxnId="{E9F48B39-0EB4-4CD0-B3ED-EEC6785A3EBB}">
      <dgm:prSet/>
      <dgm:spPr/>
      <dgm:t>
        <a:bodyPr/>
        <a:lstStyle/>
        <a:p>
          <a:endParaRPr lang="fr-FR"/>
        </a:p>
      </dgm:t>
    </dgm:pt>
    <dgm:pt modelId="{BDD94B92-B1E5-4AD6-9E63-22450378C4B2}" type="sibTrans" cxnId="{E9F48B39-0EB4-4CD0-B3ED-EEC6785A3EBB}">
      <dgm:prSet/>
      <dgm:spPr/>
      <dgm:t>
        <a:bodyPr/>
        <a:lstStyle/>
        <a:p>
          <a:endParaRPr lang="fr-FR"/>
        </a:p>
      </dgm:t>
    </dgm:pt>
    <dgm:pt modelId="{D43FCA09-F63A-4F0B-A5EB-6CC346DC7698}">
      <dgm:prSet custT="1"/>
      <dgm:spPr>
        <a:ln>
          <a:solidFill>
            <a:srgbClr val="EAB4A4"/>
          </a:solidFill>
        </a:ln>
      </dgm:spPr>
      <dgm:t>
        <a:bodyPr/>
        <a:lstStyle/>
        <a:p>
          <a:pPr algn="l"/>
          <a:r>
            <a:rPr lang="fr-FR" sz="2400" b="1">
              <a:latin typeface="Avenir Light" panose="020B0604020202020204"/>
            </a:rPr>
            <a:t>Caf de l’Aube</a:t>
          </a:r>
        </a:p>
      </dgm:t>
    </dgm:pt>
    <dgm:pt modelId="{29B38E34-FE61-436F-A767-1268026DE638}" type="parTrans" cxnId="{B8AF118B-5650-4EED-8EF8-E1DD56C67CE5}">
      <dgm:prSet/>
      <dgm:spPr/>
      <dgm:t>
        <a:bodyPr/>
        <a:lstStyle/>
        <a:p>
          <a:endParaRPr lang="fr-FR"/>
        </a:p>
      </dgm:t>
    </dgm:pt>
    <dgm:pt modelId="{26AA6F30-2226-49C2-82A6-41837D0ACE08}" type="sibTrans" cxnId="{B8AF118B-5650-4EED-8EF8-E1DD56C67CE5}">
      <dgm:prSet/>
      <dgm:spPr/>
      <dgm:t>
        <a:bodyPr/>
        <a:lstStyle/>
        <a:p>
          <a:endParaRPr lang="fr-FR"/>
        </a:p>
      </dgm:t>
    </dgm:pt>
    <dgm:pt modelId="{B93DC6CE-D121-4D9B-B291-F6FDE8F67880}">
      <dgm:prSet custT="1"/>
      <dgm:spPr>
        <a:ln>
          <a:solidFill>
            <a:srgbClr val="EAB4A4"/>
          </a:solidFill>
        </a:ln>
      </dgm:spPr>
      <dgm:t>
        <a:bodyPr/>
        <a:lstStyle/>
        <a:p>
          <a:pPr algn="l"/>
          <a:r>
            <a:rPr lang="fr-FR" sz="2400" b="1">
              <a:latin typeface="Avenir Light" panose="020B0604020202020204"/>
            </a:rPr>
            <a:t>Caf des Alpes-Maritimes</a:t>
          </a:r>
        </a:p>
      </dgm:t>
    </dgm:pt>
    <dgm:pt modelId="{316ED09A-86FF-4C26-864A-7E84FB0C8108}" type="parTrans" cxnId="{1BA42ACE-8DA2-4F10-A79B-846AD129F974}">
      <dgm:prSet/>
      <dgm:spPr/>
      <dgm:t>
        <a:bodyPr/>
        <a:lstStyle/>
        <a:p>
          <a:endParaRPr lang="fr-FR"/>
        </a:p>
      </dgm:t>
    </dgm:pt>
    <dgm:pt modelId="{7AEBFB39-8C74-4AE9-B162-5D922BF315AF}" type="sibTrans" cxnId="{1BA42ACE-8DA2-4F10-A79B-846AD129F974}">
      <dgm:prSet/>
      <dgm:spPr/>
      <dgm:t>
        <a:bodyPr/>
        <a:lstStyle/>
        <a:p>
          <a:endParaRPr lang="fr-FR"/>
        </a:p>
      </dgm:t>
    </dgm:pt>
    <dgm:pt modelId="{80D0B1B9-38CB-4650-B702-91D8371F447D}">
      <dgm:prSet custT="1"/>
      <dgm:spPr>
        <a:ln>
          <a:solidFill>
            <a:srgbClr val="EAB4A4"/>
          </a:solidFill>
        </a:ln>
      </dgm:spPr>
      <dgm:t>
        <a:bodyPr/>
        <a:lstStyle/>
        <a:p>
          <a:pPr algn="l"/>
          <a:r>
            <a:rPr lang="fr-FR" sz="2400" b="1">
              <a:latin typeface="Avenir Light" panose="020B0604020202020204"/>
            </a:rPr>
            <a:t>Caf de l’Hérault</a:t>
          </a:r>
        </a:p>
      </dgm:t>
    </dgm:pt>
    <dgm:pt modelId="{23252850-DA2B-4207-B025-BCDEDE282B6C}" type="parTrans" cxnId="{A217FBF6-31BA-4B0A-BF7E-16ECAC20089D}">
      <dgm:prSet/>
      <dgm:spPr/>
      <dgm:t>
        <a:bodyPr/>
        <a:lstStyle/>
        <a:p>
          <a:endParaRPr lang="fr-FR"/>
        </a:p>
      </dgm:t>
    </dgm:pt>
    <dgm:pt modelId="{4E40396C-B6F4-4584-AC47-B204A58A3962}" type="sibTrans" cxnId="{A217FBF6-31BA-4B0A-BF7E-16ECAC20089D}">
      <dgm:prSet/>
      <dgm:spPr/>
      <dgm:t>
        <a:bodyPr/>
        <a:lstStyle/>
        <a:p>
          <a:endParaRPr lang="fr-FR"/>
        </a:p>
      </dgm:t>
    </dgm:pt>
    <dgm:pt modelId="{97A7F58C-DE28-4C52-9B0D-1B5632FCAF39}">
      <dgm:prSet custT="1"/>
      <dgm:spPr>
        <a:ln>
          <a:solidFill>
            <a:srgbClr val="EAB4A4"/>
          </a:solidFill>
        </a:ln>
      </dgm:spPr>
      <dgm:t>
        <a:bodyPr/>
        <a:lstStyle/>
        <a:p>
          <a:pPr algn="l"/>
          <a:r>
            <a:rPr lang="fr-FR" sz="2400" b="1">
              <a:latin typeface="Avenir Light" panose="020B0604020202020204"/>
            </a:rPr>
            <a:t>Caf des Pyrénées Atlantiques</a:t>
          </a:r>
        </a:p>
      </dgm:t>
    </dgm:pt>
    <dgm:pt modelId="{59C27EE2-FAA7-488C-877E-82A5CF9AB4EF}" type="parTrans" cxnId="{71D2A654-3A23-48F6-9BDE-851F680EE6C8}">
      <dgm:prSet/>
      <dgm:spPr/>
      <dgm:t>
        <a:bodyPr/>
        <a:lstStyle/>
        <a:p>
          <a:endParaRPr lang="fr-FR"/>
        </a:p>
      </dgm:t>
    </dgm:pt>
    <dgm:pt modelId="{BF17BEB2-3168-4B45-B2E8-75DFE37D39B6}" type="sibTrans" cxnId="{71D2A654-3A23-48F6-9BDE-851F680EE6C8}">
      <dgm:prSet/>
      <dgm:spPr/>
      <dgm:t>
        <a:bodyPr/>
        <a:lstStyle/>
        <a:p>
          <a:endParaRPr lang="fr-FR"/>
        </a:p>
      </dgm:t>
    </dgm:pt>
    <dgm:pt modelId="{049CA012-48DF-4267-A1A4-1DF3D3274DE6}">
      <dgm:prSet custT="1"/>
      <dgm:spPr>
        <a:ln>
          <a:solidFill>
            <a:srgbClr val="EAB4A4"/>
          </a:solidFill>
        </a:ln>
      </dgm:spPr>
      <dgm:t>
        <a:bodyPr/>
        <a:lstStyle/>
        <a:p>
          <a:pPr algn="l"/>
          <a:r>
            <a:rPr lang="fr-FR" sz="2400" b="1">
              <a:latin typeface="Avenir Light" panose="020B0604020202020204"/>
            </a:rPr>
            <a:t>Caf de la Vendée</a:t>
          </a:r>
          <a:endParaRPr lang="fr-FR" sz="2400" b="1"/>
        </a:p>
      </dgm:t>
    </dgm:pt>
    <dgm:pt modelId="{83E64A56-8799-4D1E-979A-6B0417B0E5BC}" type="parTrans" cxnId="{823ABD03-BDA6-4332-8153-85EE0DA66B04}">
      <dgm:prSet/>
      <dgm:spPr/>
      <dgm:t>
        <a:bodyPr/>
        <a:lstStyle/>
        <a:p>
          <a:endParaRPr lang="fr-FR"/>
        </a:p>
      </dgm:t>
    </dgm:pt>
    <dgm:pt modelId="{1ACB8300-0C66-40DB-BFFA-FC2FAE927D6B}" type="sibTrans" cxnId="{823ABD03-BDA6-4332-8153-85EE0DA66B04}">
      <dgm:prSet/>
      <dgm:spPr/>
      <dgm:t>
        <a:bodyPr/>
        <a:lstStyle/>
        <a:p>
          <a:endParaRPr lang="fr-FR"/>
        </a:p>
      </dgm:t>
    </dgm:pt>
    <dgm:pt modelId="{61B3FDCB-7C1D-47B6-B32E-B82C0A8450F5}">
      <dgm:prSet phldrT="[Texte]" custT="1"/>
      <dgm:spPr>
        <a:solidFill>
          <a:srgbClr val="DB7B5F"/>
        </a:solidFill>
      </dgm:spPr>
      <dgm:t>
        <a:bodyPr/>
        <a:lstStyle/>
        <a:p>
          <a:pPr>
            <a:buNone/>
          </a:pPr>
          <a:r>
            <a:rPr lang="fr-FR" sz="2400" b="1">
              <a:latin typeface="Avenir Light" panose="020B0604020202020204" charset="0"/>
            </a:rPr>
            <a:t>Octobre 2024</a:t>
          </a:r>
          <a:endParaRPr lang="fr-FR" sz="2400"/>
        </a:p>
      </dgm:t>
    </dgm:pt>
    <dgm:pt modelId="{3F2C2808-684B-4D93-89D8-FA2ACD1C770A}" type="sibTrans" cxnId="{1C72A9F6-1553-4A00-BBD1-178FBD27936C}">
      <dgm:prSet/>
      <dgm:spPr/>
      <dgm:t>
        <a:bodyPr/>
        <a:lstStyle/>
        <a:p>
          <a:endParaRPr lang="fr-FR"/>
        </a:p>
      </dgm:t>
    </dgm:pt>
    <dgm:pt modelId="{28BA7F7B-C9FB-4B0C-B1D5-6611BC6F35A5}" type="parTrans" cxnId="{1C72A9F6-1553-4A00-BBD1-178FBD27936C}">
      <dgm:prSet/>
      <dgm:spPr/>
      <dgm:t>
        <a:bodyPr/>
        <a:lstStyle/>
        <a:p>
          <a:endParaRPr lang="fr-FR"/>
        </a:p>
      </dgm:t>
    </dgm:pt>
    <dgm:pt modelId="{17C14A6C-88E6-4554-B54F-EA1A81BC7800}" type="pres">
      <dgm:prSet presAssocID="{33AAB37B-84A8-4C1C-A497-45F20FA7E4D0}" presName="Name0" presStyleCnt="0">
        <dgm:presLayoutVars>
          <dgm:chMax val="5"/>
          <dgm:chPref val="5"/>
          <dgm:dir/>
          <dgm:animLvl val="lvl"/>
        </dgm:presLayoutVars>
      </dgm:prSet>
      <dgm:spPr/>
    </dgm:pt>
    <dgm:pt modelId="{595B2B57-EF04-4D67-8D4E-1BF994C7AE91}" type="pres">
      <dgm:prSet presAssocID="{61B3FDCB-7C1D-47B6-B32E-B82C0A8450F5}" presName="parentText1" presStyleLbl="node1" presStyleIdx="0" presStyleCnt="2" custLinFactNeighborY="76">
        <dgm:presLayoutVars>
          <dgm:chMax/>
          <dgm:chPref val="3"/>
          <dgm:bulletEnabled val="1"/>
        </dgm:presLayoutVars>
      </dgm:prSet>
      <dgm:spPr/>
    </dgm:pt>
    <dgm:pt modelId="{D7ED966B-1253-43BE-8E01-1D98E14BFA33}" type="pres">
      <dgm:prSet presAssocID="{61B3FDCB-7C1D-47B6-B32E-B82C0A8450F5}" presName="childText1" presStyleLbl="solidAlignAcc1" presStyleIdx="0" presStyleCnt="2" custScaleY="61816" custLinFactNeighborX="177" custLinFactNeighborY="-20604">
        <dgm:presLayoutVars>
          <dgm:chMax val="0"/>
          <dgm:chPref val="0"/>
          <dgm:bulletEnabled val="1"/>
        </dgm:presLayoutVars>
      </dgm:prSet>
      <dgm:spPr/>
    </dgm:pt>
    <dgm:pt modelId="{FDDB6523-C22B-4B37-90C8-05F160A34224}" type="pres">
      <dgm:prSet presAssocID="{919D314A-E958-4743-B1DA-2560AEF0FE71}" presName="parentText2" presStyleLbl="node1" presStyleIdx="1" presStyleCnt="2" custLinFactNeighborX="450" custLinFactNeighborY="2625">
        <dgm:presLayoutVars>
          <dgm:chMax/>
          <dgm:chPref val="3"/>
          <dgm:bulletEnabled val="1"/>
        </dgm:presLayoutVars>
      </dgm:prSet>
      <dgm:spPr/>
    </dgm:pt>
    <dgm:pt modelId="{3F9587AE-0062-4392-ACE9-5BC3B1B7A5B1}" type="pres">
      <dgm:prSet presAssocID="{919D314A-E958-4743-B1DA-2560AEF0FE71}" presName="childText2" presStyleLbl="solidAlignAcc1" presStyleIdx="1" presStyleCnt="2" custScaleY="45665" custLinFactNeighborX="311" custLinFactNeighborY="-27455">
        <dgm:presLayoutVars>
          <dgm:chMax val="0"/>
          <dgm:chPref val="0"/>
          <dgm:bulletEnabled val="1"/>
        </dgm:presLayoutVars>
      </dgm:prSet>
      <dgm:spPr/>
    </dgm:pt>
  </dgm:ptLst>
  <dgm:cxnLst>
    <dgm:cxn modelId="{823ABD03-BDA6-4332-8153-85EE0DA66B04}" srcId="{827982B0-73A8-4125-9DFD-1DF894C62B79}" destId="{049CA012-48DF-4267-A1A4-1DF3D3274DE6}" srcOrd="4" destOrd="0" parTransId="{83E64A56-8799-4D1E-979A-6B0417B0E5BC}" sibTransId="{1ACB8300-0C66-40DB-BFFA-FC2FAE927D6B}"/>
    <dgm:cxn modelId="{3F10A420-8CB6-4B2C-B56B-9AC3CC612CF1}" srcId="{33AAB37B-84A8-4C1C-A497-45F20FA7E4D0}" destId="{919D314A-E958-4743-B1DA-2560AEF0FE71}" srcOrd="1" destOrd="0" parTransId="{EFF63998-B807-4BF5-935E-0B7328F3A2DB}" sibTransId="{2A6271BC-0102-4431-921F-B2D117A2E75D}"/>
    <dgm:cxn modelId="{DB8C2322-8A8B-479B-8095-9C4C58D6CC4A}" type="presOf" srcId="{049CA012-48DF-4267-A1A4-1DF3D3274DE6}" destId="{D7ED966B-1253-43BE-8E01-1D98E14BFA33}" srcOrd="0" destOrd="5" presId="urn:microsoft.com/office/officeart/2009/3/layout/IncreasingArrowsProcess"/>
    <dgm:cxn modelId="{E9F48B39-0EB4-4CD0-B3ED-EEC6785A3EBB}" srcId="{919D314A-E958-4743-B1DA-2560AEF0FE71}" destId="{E5426650-9815-4E92-AC2E-A241C097BB43}" srcOrd="0" destOrd="0" parTransId="{8400AF39-B348-4829-AB71-BF308B18A820}" sibTransId="{BDD94B92-B1E5-4AD6-9E63-22450378C4B2}"/>
    <dgm:cxn modelId="{1AEF6845-A7CF-497A-A51B-020344E275BF}" type="presOf" srcId="{80D0B1B9-38CB-4650-B702-91D8371F447D}" destId="{D7ED966B-1253-43BE-8E01-1D98E14BFA33}" srcOrd="0" destOrd="3" presId="urn:microsoft.com/office/officeart/2009/3/layout/IncreasingArrowsProcess"/>
    <dgm:cxn modelId="{B12B3666-BE65-463A-A827-34E674322590}" type="presOf" srcId="{D43FCA09-F63A-4F0B-A5EB-6CC346DC7698}" destId="{D7ED966B-1253-43BE-8E01-1D98E14BFA33}" srcOrd="0" destOrd="1" presId="urn:microsoft.com/office/officeart/2009/3/layout/IncreasingArrowsProcess"/>
    <dgm:cxn modelId="{B78C656C-FCCA-4D5B-AA21-AF542EF6B729}" type="presOf" srcId="{E5426650-9815-4E92-AC2E-A241C097BB43}" destId="{3F9587AE-0062-4392-ACE9-5BC3B1B7A5B1}" srcOrd="0" destOrd="0" presId="urn:microsoft.com/office/officeart/2009/3/layout/IncreasingArrowsProcess"/>
    <dgm:cxn modelId="{E582F34F-F4D2-43C1-87D6-8755CBD7F576}" type="presOf" srcId="{97A7F58C-DE28-4C52-9B0D-1B5632FCAF39}" destId="{D7ED966B-1253-43BE-8E01-1D98E14BFA33}" srcOrd="0" destOrd="4" presId="urn:microsoft.com/office/officeart/2009/3/layout/IncreasingArrowsProcess"/>
    <dgm:cxn modelId="{71D2A654-3A23-48F6-9BDE-851F680EE6C8}" srcId="{827982B0-73A8-4125-9DFD-1DF894C62B79}" destId="{97A7F58C-DE28-4C52-9B0D-1B5632FCAF39}" srcOrd="3" destOrd="0" parTransId="{59C27EE2-FAA7-488C-877E-82A5CF9AB4EF}" sibTransId="{BF17BEB2-3168-4B45-B2E8-75DFE37D39B6}"/>
    <dgm:cxn modelId="{4A4B9356-191E-4A9B-8539-4E27818FD6B6}" type="presOf" srcId="{61B3FDCB-7C1D-47B6-B32E-B82C0A8450F5}" destId="{595B2B57-EF04-4D67-8D4E-1BF994C7AE91}" srcOrd="0" destOrd="0" presId="urn:microsoft.com/office/officeart/2009/3/layout/IncreasingArrowsProcess"/>
    <dgm:cxn modelId="{C617FE56-854A-4B5F-8E81-3DA160F90EC3}" type="presOf" srcId="{B93DC6CE-D121-4D9B-B291-F6FDE8F67880}" destId="{D7ED966B-1253-43BE-8E01-1D98E14BFA33}" srcOrd="0" destOrd="2" presId="urn:microsoft.com/office/officeart/2009/3/layout/IncreasingArrowsProcess"/>
    <dgm:cxn modelId="{B8AF118B-5650-4EED-8EF8-E1DD56C67CE5}" srcId="{827982B0-73A8-4125-9DFD-1DF894C62B79}" destId="{D43FCA09-F63A-4F0B-A5EB-6CC346DC7698}" srcOrd="0" destOrd="0" parTransId="{29B38E34-FE61-436F-A767-1268026DE638}" sibTransId="{26AA6F30-2226-49C2-82A6-41837D0ACE08}"/>
    <dgm:cxn modelId="{7D22B091-5BB5-4347-A226-CC635DE145DC}" type="presOf" srcId="{33AAB37B-84A8-4C1C-A497-45F20FA7E4D0}" destId="{17C14A6C-88E6-4554-B54F-EA1A81BC7800}" srcOrd="0" destOrd="0" presId="urn:microsoft.com/office/officeart/2009/3/layout/IncreasingArrowsProcess"/>
    <dgm:cxn modelId="{24687098-94B2-4377-A3F8-CF278CCA3BB5}" srcId="{61B3FDCB-7C1D-47B6-B32E-B82C0A8450F5}" destId="{827982B0-73A8-4125-9DFD-1DF894C62B79}" srcOrd="0" destOrd="0" parTransId="{648DB315-D470-423C-973A-50489F31238A}" sibTransId="{50042B99-ACC0-4FBF-B316-230D547B1FBF}"/>
    <dgm:cxn modelId="{243DEFB2-3ADD-464C-ABB2-90B2B7A35BC3}" type="presOf" srcId="{827982B0-73A8-4125-9DFD-1DF894C62B79}" destId="{D7ED966B-1253-43BE-8E01-1D98E14BFA33}" srcOrd="0" destOrd="0" presId="urn:microsoft.com/office/officeart/2009/3/layout/IncreasingArrowsProcess"/>
    <dgm:cxn modelId="{1BA42ACE-8DA2-4F10-A79B-846AD129F974}" srcId="{827982B0-73A8-4125-9DFD-1DF894C62B79}" destId="{B93DC6CE-D121-4D9B-B291-F6FDE8F67880}" srcOrd="1" destOrd="0" parTransId="{316ED09A-86FF-4C26-864A-7E84FB0C8108}" sibTransId="{7AEBFB39-8C74-4AE9-B162-5D922BF315AF}"/>
    <dgm:cxn modelId="{1E14BCDE-21CD-4BDE-932A-649A4940562B}" type="presOf" srcId="{919D314A-E958-4743-B1DA-2560AEF0FE71}" destId="{FDDB6523-C22B-4B37-90C8-05F160A34224}" srcOrd="0" destOrd="0" presId="urn:microsoft.com/office/officeart/2009/3/layout/IncreasingArrowsProcess"/>
    <dgm:cxn modelId="{1C72A9F6-1553-4A00-BBD1-178FBD27936C}" srcId="{33AAB37B-84A8-4C1C-A497-45F20FA7E4D0}" destId="{61B3FDCB-7C1D-47B6-B32E-B82C0A8450F5}" srcOrd="0" destOrd="0" parTransId="{28BA7F7B-C9FB-4B0C-B1D5-6611BC6F35A5}" sibTransId="{3F2C2808-684B-4D93-89D8-FA2ACD1C770A}"/>
    <dgm:cxn modelId="{A217FBF6-31BA-4B0A-BF7E-16ECAC20089D}" srcId="{827982B0-73A8-4125-9DFD-1DF894C62B79}" destId="{80D0B1B9-38CB-4650-B702-91D8371F447D}" srcOrd="2" destOrd="0" parTransId="{23252850-DA2B-4207-B025-BCDEDE282B6C}" sibTransId="{4E40396C-B6F4-4584-AC47-B204A58A3962}"/>
    <dgm:cxn modelId="{43578145-E23D-473F-941A-3FCE4D2DA130}" type="presParOf" srcId="{17C14A6C-88E6-4554-B54F-EA1A81BC7800}" destId="{595B2B57-EF04-4D67-8D4E-1BF994C7AE91}" srcOrd="0" destOrd="0" presId="urn:microsoft.com/office/officeart/2009/3/layout/IncreasingArrowsProcess"/>
    <dgm:cxn modelId="{E54CD698-3698-46A6-856C-B7AEE557DC8C}" type="presParOf" srcId="{17C14A6C-88E6-4554-B54F-EA1A81BC7800}" destId="{D7ED966B-1253-43BE-8E01-1D98E14BFA33}" srcOrd="1" destOrd="0" presId="urn:microsoft.com/office/officeart/2009/3/layout/IncreasingArrowsProcess"/>
    <dgm:cxn modelId="{F8A1BAD9-0CED-45B2-AF5E-D8B2D0949390}" type="presParOf" srcId="{17C14A6C-88E6-4554-B54F-EA1A81BC7800}" destId="{FDDB6523-C22B-4B37-90C8-05F160A34224}" srcOrd="2" destOrd="0" presId="urn:microsoft.com/office/officeart/2009/3/layout/IncreasingArrowsProcess"/>
    <dgm:cxn modelId="{4FAB42FC-73C3-4852-BCDD-412160A5EE1D}" type="presParOf" srcId="{17C14A6C-88E6-4554-B54F-EA1A81BC7800}" destId="{3F9587AE-0062-4392-ACE9-5BC3B1B7A5B1}"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B2B57-EF04-4D67-8D4E-1BF994C7AE91}">
      <dsp:nvSpPr>
        <dsp:cNvPr id="0" name=""/>
        <dsp:cNvSpPr/>
      </dsp:nvSpPr>
      <dsp:spPr>
        <a:xfrm>
          <a:off x="0" y="756818"/>
          <a:ext cx="16211053" cy="2361139"/>
        </a:xfrm>
        <a:prstGeom prst="rightArrow">
          <a:avLst>
            <a:gd name="adj1" fmla="val 50000"/>
            <a:gd name="adj2" fmla="val 50000"/>
          </a:avLst>
        </a:prstGeom>
        <a:solidFill>
          <a:srgbClr val="DB7B5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254000" bIns="374831" numCol="1" spcCol="1270" anchor="ctr" anchorCtr="0">
          <a:noAutofit/>
        </a:bodyPr>
        <a:lstStyle/>
        <a:p>
          <a:pPr marL="0" lvl="0" indent="0" algn="l" defTabSz="1066800">
            <a:lnSpc>
              <a:spcPct val="90000"/>
            </a:lnSpc>
            <a:spcBef>
              <a:spcPct val="0"/>
            </a:spcBef>
            <a:spcAft>
              <a:spcPct val="35000"/>
            </a:spcAft>
            <a:buNone/>
          </a:pPr>
          <a:r>
            <a:rPr lang="fr-FR" sz="2400" b="1" kern="1200">
              <a:latin typeface="Avenir Light" panose="020B0604020202020204" charset="0"/>
            </a:rPr>
            <a:t>Octobre 2024</a:t>
          </a:r>
          <a:endParaRPr lang="fr-FR" sz="2400" kern="1200"/>
        </a:p>
      </dsp:txBody>
      <dsp:txXfrm>
        <a:off x="0" y="1347103"/>
        <a:ext cx="15620768" cy="1180569"/>
      </dsp:txXfrm>
    </dsp:sp>
    <dsp:sp modelId="{D7ED966B-1253-43BE-8E01-1D98E14BFA33}">
      <dsp:nvSpPr>
        <dsp:cNvPr id="0" name=""/>
        <dsp:cNvSpPr/>
      </dsp:nvSpPr>
      <dsp:spPr>
        <a:xfrm>
          <a:off x="13256" y="2501969"/>
          <a:ext cx="7489506" cy="3257819"/>
        </a:xfrm>
        <a:prstGeom prst="rect">
          <a:avLst/>
        </a:prstGeom>
        <a:solidFill>
          <a:schemeClr val="lt1">
            <a:hueOff val="0"/>
            <a:satOff val="0"/>
            <a:lumOff val="0"/>
            <a:alphaOff val="0"/>
          </a:schemeClr>
        </a:solidFill>
        <a:ln w="25400" cap="flat" cmpd="sng" algn="ctr">
          <a:solidFill>
            <a:srgbClr val="EAB4A4"/>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fr-FR" sz="2400" b="1" kern="1200">
              <a:latin typeface="Avenir Light" panose="020B0604020202020204"/>
            </a:rPr>
            <a:t>Application de la réforme (adossement DRM Rsa/</a:t>
          </a:r>
          <a:r>
            <a:rPr lang="fr-FR" sz="2400" b="1" kern="1200" err="1">
              <a:latin typeface="Avenir Light" panose="020B0604020202020204"/>
            </a:rPr>
            <a:t>Ppa</a:t>
          </a:r>
          <a:r>
            <a:rPr lang="fr-FR" sz="2400" b="1" kern="1200">
              <a:latin typeface="Avenir Light" panose="020B0604020202020204"/>
            </a:rPr>
            <a:t>) par 5 Caf de présérie :</a:t>
          </a:r>
          <a:endParaRPr lang="fr-FR" sz="2400" kern="1200"/>
        </a:p>
        <a:p>
          <a:pPr marL="228600" lvl="1" indent="-228600" algn="l" defTabSz="1066800">
            <a:lnSpc>
              <a:spcPct val="90000"/>
            </a:lnSpc>
            <a:spcBef>
              <a:spcPct val="0"/>
            </a:spcBef>
            <a:spcAft>
              <a:spcPct val="15000"/>
            </a:spcAft>
            <a:buChar char="•"/>
          </a:pPr>
          <a:r>
            <a:rPr lang="fr-FR" sz="2400" b="1" kern="1200">
              <a:latin typeface="Avenir Light" panose="020B0604020202020204"/>
            </a:rPr>
            <a:t>Caf de l’Aube</a:t>
          </a:r>
        </a:p>
        <a:p>
          <a:pPr marL="228600" lvl="1" indent="-228600" algn="l" defTabSz="1066800">
            <a:lnSpc>
              <a:spcPct val="90000"/>
            </a:lnSpc>
            <a:spcBef>
              <a:spcPct val="0"/>
            </a:spcBef>
            <a:spcAft>
              <a:spcPct val="15000"/>
            </a:spcAft>
            <a:buChar char="•"/>
          </a:pPr>
          <a:r>
            <a:rPr lang="fr-FR" sz="2400" b="1" kern="1200">
              <a:latin typeface="Avenir Light" panose="020B0604020202020204"/>
            </a:rPr>
            <a:t>Caf des Alpes-Maritimes</a:t>
          </a:r>
        </a:p>
        <a:p>
          <a:pPr marL="228600" lvl="1" indent="-228600" algn="l" defTabSz="1066800">
            <a:lnSpc>
              <a:spcPct val="90000"/>
            </a:lnSpc>
            <a:spcBef>
              <a:spcPct val="0"/>
            </a:spcBef>
            <a:spcAft>
              <a:spcPct val="15000"/>
            </a:spcAft>
            <a:buChar char="•"/>
          </a:pPr>
          <a:r>
            <a:rPr lang="fr-FR" sz="2400" b="1" kern="1200">
              <a:latin typeface="Avenir Light" panose="020B0604020202020204"/>
            </a:rPr>
            <a:t>Caf de l’Hérault</a:t>
          </a:r>
        </a:p>
        <a:p>
          <a:pPr marL="228600" lvl="1" indent="-228600" algn="l" defTabSz="1066800">
            <a:lnSpc>
              <a:spcPct val="90000"/>
            </a:lnSpc>
            <a:spcBef>
              <a:spcPct val="0"/>
            </a:spcBef>
            <a:spcAft>
              <a:spcPct val="15000"/>
            </a:spcAft>
            <a:buChar char="•"/>
          </a:pPr>
          <a:r>
            <a:rPr lang="fr-FR" sz="2400" b="1" kern="1200">
              <a:latin typeface="Avenir Light" panose="020B0604020202020204"/>
            </a:rPr>
            <a:t>Caf des Pyrénées Atlantiques</a:t>
          </a:r>
        </a:p>
        <a:p>
          <a:pPr marL="228600" lvl="1" indent="-228600" algn="l" defTabSz="1066800">
            <a:lnSpc>
              <a:spcPct val="90000"/>
            </a:lnSpc>
            <a:spcBef>
              <a:spcPct val="0"/>
            </a:spcBef>
            <a:spcAft>
              <a:spcPct val="15000"/>
            </a:spcAft>
            <a:buChar char="•"/>
          </a:pPr>
          <a:r>
            <a:rPr lang="fr-FR" sz="2400" b="1" kern="1200">
              <a:latin typeface="Avenir Light" panose="020B0604020202020204"/>
            </a:rPr>
            <a:t>Caf de la Vendée</a:t>
          </a:r>
          <a:endParaRPr lang="fr-FR" sz="2400" b="1" kern="1200"/>
        </a:p>
      </dsp:txBody>
      <dsp:txXfrm>
        <a:off x="13256" y="2501969"/>
        <a:ext cx="7489506" cy="3257819"/>
      </dsp:txXfrm>
    </dsp:sp>
    <dsp:sp modelId="{FDDB6523-C22B-4B37-90C8-05F160A34224}">
      <dsp:nvSpPr>
        <dsp:cNvPr id="0" name=""/>
        <dsp:cNvSpPr/>
      </dsp:nvSpPr>
      <dsp:spPr>
        <a:xfrm>
          <a:off x="7489506" y="1603787"/>
          <a:ext cx="8721546" cy="2361139"/>
        </a:xfrm>
        <a:prstGeom prst="rightArrow">
          <a:avLst>
            <a:gd name="adj1" fmla="val 50000"/>
            <a:gd name="adj2" fmla="val 50000"/>
          </a:avLst>
        </a:prstGeom>
        <a:solidFill>
          <a:srgbClr val="EAB4A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254000" bIns="374831" numCol="1" spcCol="1270" anchor="ctr" anchorCtr="0">
          <a:noAutofit/>
        </a:bodyPr>
        <a:lstStyle/>
        <a:p>
          <a:pPr marL="0" lvl="0" indent="0" algn="l" defTabSz="1066800">
            <a:lnSpc>
              <a:spcPct val="90000"/>
            </a:lnSpc>
            <a:spcBef>
              <a:spcPct val="0"/>
            </a:spcBef>
            <a:spcAft>
              <a:spcPct val="35000"/>
            </a:spcAft>
            <a:buNone/>
          </a:pPr>
          <a:r>
            <a:rPr lang="fr-FR" sz="2400" b="1" kern="1200">
              <a:latin typeface="Avenir Light" panose="020B0604020202020204" charset="0"/>
            </a:rPr>
            <a:t>Mars 2025</a:t>
          </a:r>
          <a:endParaRPr lang="fr-FR" sz="2400" b="1" kern="1200"/>
        </a:p>
      </dsp:txBody>
      <dsp:txXfrm>
        <a:off x="7489506" y="2194072"/>
        <a:ext cx="8131261" cy="1180569"/>
      </dsp:txXfrm>
    </dsp:sp>
    <dsp:sp modelId="{3F9587AE-0062-4392-ACE9-5BC3B1B7A5B1}">
      <dsp:nvSpPr>
        <dsp:cNvPr id="0" name=""/>
        <dsp:cNvSpPr/>
      </dsp:nvSpPr>
      <dsp:spPr>
        <a:xfrm>
          <a:off x="7512798" y="3353286"/>
          <a:ext cx="7489506" cy="2406631"/>
        </a:xfrm>
        <a:prstGeom prst="rect">
          <a:avLst/>
        </a:prstGeom>
        <a:solidFill>
          <a:schemeClr val="lt1">
            <a:hueOff val="0"/>
            <a:satOff val="0"/>
            <a:lumOff val="0"/>
            <a:alphaOff val="0"/>
          </a:schemeClr>
        </a:solidFill>
        <a:ln w="25400" cap="flat" cmpd="sng" algn="ctr">
          <a:solidFill>
            <a:srgbClr val="EAB4A4"/>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b="1" kern="1200">
              <a:latin typeface="Avenir Light" panose="020B0604020202020204"/>
            </a:rPr>
            <a:t>Généralisation de la réforme (adossement DRM Rsa/Ppa) à l’ensemble des Caf </a:t>
          </a:r>
          <a:endParaRPr lang="fr-FR" sz="2400" kern="1200"/>
        </a:p>
      </dsp:txBody>
      <dsp:txXfrm>
        <a:off x="7512798" y="3353286"/>
        <a:ext cx="7489506" cy="2406631"/>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62939FF-8083-5E09-3B8D-C0A727A5BF5A}"/>
              </a:ext>
            </a:extLst>
          </p:cNvPr>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A125E361-9CCA-D2F6-A450-FBDA6B33FC7C}"/>
              </a:ext>
            </a:extLst>
          </p:cNvPr>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0552C581-739D-4824-A50E-6DCFFDA5CAFD}" type="datetimeFigureOut">
              <a:rPr lang="fr-FR" smtClean="0"/>
              <a:t>12/11/2025</a:t>
            </a:fld>
            <a:endParaRPr lang="fr-FR"/>
          </a:p>
        </p:txBody>
      </p:sp>
      <p:sp>
        <p:nvSpPr>
          <p:cNvPr id="4" name="Espace réservé du pied de page 3">
            <a:extLst>
              <a:ext uri="{FF2B5EF4-FFF2-40B4-BE49-F238E27FC236}">
                <a16:creationId xmlns:a16="http://schemas.microsoft.com/office/drawing/2014/main" id="{FB130795-F97E-1055-DFFE-6F6FFB5A6279}"/>
              </a:ext>
            </a:extLst>
          </p:cNvPr>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37AB152-134F-4732-7DE7-FEAF9335C98F}"/>
              </a:ext>
            </a:extLst>
          </p:cNvPr>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735C34BA-8EF5-4DA0-8574-791398716572}" type="slidenum">
              <a:rPr lang="fr-FR" smtClean="0"/>
              <a:t>‹#›</a:t>
            </a:fld>
            <a:endParaRPr lang="fr-FR"/>
          </a:p>
        </p:txBody>
      </p:sp>
    </p:spTree>
    <p:extLst>
      <p:ext uri="{BB962C8B-B14F-4D97-AF65-F5344CB8AC3E}">
        <p14:creationId xmlns:p14="http://schemas.microsoft.com/office/powerpoint/2010/main" val="1972765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9BAF649D-067D-4CA3-ABE1-9F754470C1E0}" type="datetimeFigureOut">
              <a:rPr lang="fr-FR" smtClean="0"/>
              <a:t>12/11/2025</a:t>
            </a:fld>
            <a:endParaRPr lang="fr-FR"/>
          </a:p>
        </p:txBody>
      </p:sp>
      <p:sp>
        <p:nvSpPr>
          <p:cNvPr id="4" name="Espace réservé de l'image des diapositives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EC7B71FD-FD89-4294-B52F-4797768535AF}" type="slidenum">
              <a:rPr lang="fr-FR" smtClean="0"/>
              <a:t>‹#›</a:t>
            </a:fld>
            <a:endParaRPr lang="fr-FR"/>
          </a:p>
        </p:txBody>
      </p:sp>
    </p:spTree>
    <p:extLst>
      <p:ext uri="{BB962C8B-B14F-4D97-AF65-F5344CB8AC3E}">
        <p14:creationId xmlns:p14="http://schemas.microsoft.com/office/powerpoint/2010/main" val="252961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7B71FD-FD89-4294-B52F-4797768535AF}" type="slidenum">
              <a:rPr lang="fr-FR" smtClean="0"/>
              <a:t>2</a:t>
            </a:fld>
            <a:endParaRPr lang="fr-FR"/>
          </a:p>
        </p:txBody>
      </p:sp>
    </p:spTree>
    <p:extLst>
      <p:ext uri="{BB962C8B-B14F-4D97-AF65-F5344CB8AC3E}">
        <p14:creationId xmlns:p14="http://schemas.microsoft.com/office/powerpoint/2010/main" val="12081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D94B1BF-EFA8-4103-8601-5518568E33FF}" type="slidenum">
              <a:rPr lang="fr-FR" smtClean="0"/>
              <a:t>16</a:t>
            </a:fld>
            <a:endParaRPr lang="fr-FR"/>
          </a:p>
        </p:txBody>
      </p:sp>
    </p:spTree>
    <p:extLst>
      <p:ext uri="{BB962C8B-B14F-4D97-AF65-F5344CB8AC3E}">
        <p14:creationId xmlns:p14="http://schemas.microsoft.com/office/powerpoint/2010/main" val="67409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C7B71FD-FD89-4294-B52F-4797768535AF}" type="slidenum">
              <a:rPr lang="fr-FR" smtClean="0"/>
              <a:t>17</a:t>
            </a:fld>
            <a:endParaRPr lang="fr-FR"/>
          </a:p>
        </p:txBody>
      </p:sp>
    </p:spTree>
    <p:extLst>
      <p:ext uri="{BB962C8B-B14F-4D97-AF65-F5344CB8AC3E}">
        <p14:creationId xmlns:p14="http://schemas.microsoft.com/office/powerpoint/2010/main" val="695029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slide" Target="../slides/slide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8.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xml"/><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slide" Target="../slides/slide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slide" Target="../slides/slide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617441F3-7C0A-E8F4-DD15-D9062E9F302B}"/>
              </a:ext>
            </a:extLst>
          </p:cNvPr>
          <p:cNvSpPr/>
          <p:nvPr userDrawn="1"/>
        </p:nvSpPr>
        <p:spPr>
          <a:xfrm>
            <a:off x="1170124" y="1647540"/>
            <a:ext cx="6474547" cy="6518245"/>
          </a:xfrm>
          <a:custGeom>
            <a:avLst/>
            <a:gdLst/>
            <a:ahLst/>
            <a:cxnLst/>
            <a:rect l="l" t="t" r="r" b="b"/>
            <a:pathLst>
              <a:path w="6474547" h="6518245">
                <a:moveTo>
                  <a:pt x="0" y="0"/>
                </a:moveTo>
                <a:lnTo>
                  <a:pt x="6474547" y="0"/>
                </a:lnTo>
                <a:lnTo>
                  <a:pt x="6474547" y="6518245"/>
                </a:lnTo>
                <a:lnTo>
                  <a:pt x="0" y="6518245"/>
                </a:lnTo>
                <a:lnTo>
                  <a:pt x="0" y="0"/>
                </a:lnTo>
                <a:close/>
              </a:path>
            </a:pathLst>
          </a:custGeom>
          <a:blipFill>
            <a:blip r:embed="rId2"/>
            <a:stretch>
              <a:fillRect/>
            </a:stretch>
          </a:blipFill>
        </p:spPr>
        <p:txBody>
          <a:bodyPr/>
          <a:lstStyle/>
          <a:p>
            <a:endParaRPr lang="fr-FR"/>
          </a:p>
        </p:txBody>
      </p:sp>
      <p:pic>
        <p:nvPicPr>
          <p:cNvPr id="10" name="Image 9" descr="Une image contenant Police, texte, Graphique, affiche&#10;&#10;Description générée automatiquement">
            <a:extLst>
              <a:ext uri="{FF2B5EF4-FFF2-40B4-BE49-F238E27FC236}">
                <a16:creationId xmlns:a16="http://schemas.microsoft.com/office/drawing/2014/main" id="{E9646B29-4359-EE7C-9156-0DFF24026E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33505" y="8518403"/>
            <a:ext cx="988650" cy="9953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5332629E-57DD-AE2D-8BA4-356FD9DE9DCF}"/>
              </a:ext>
            </a:extLst>
          </p:cNvPr>
          <p:cNvGrpSpPr/>
          <p:nvPr userDrawn="1"/>
        </p:nvGrpSpPr>
        <p:grpSpPr>
          <a:xfrm>
            <a:off x="700212" y="662940"/>
            <a:ext cx="4978490" cy="8961120"/>
            <a:chOff x="0" y="0"/>
            <a:chExt cx="1311207" cy="2360130"/>
          </a:xfrm>
        </p:grpSpPr>
        <p:sp>
          <p:nvSpPr>
            <p:cNvPr id="8" name="Freeform 5">
              <a:extLst>
                <a:ext uri="{FF2B5EF4-FFF2-40B4-BE49-F238E27FC236}">
                  <a16:creationId xmlns:a16="http://schemas.microsoft.com/office/drawing/2014/main" id="{6256655C-3E68-493E-2CFE-920B89F1AA6B}"/>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D8453E"/>
            </a:solidFill>
          </p:spPr>
          <p:txBody>
            <a:bodyPr/>
            <a:lstStyle/>
            <a:p>
              <a:endParaRPr lang="fr-FR"/>
            </a:p>
          </p:txBody>
        </p:sp>
        <p:sp>
          <p:nvSpPr>
            <p:cNvPr id="9" name="TextBox 6">
              <a:extLst>
                <a:ext uri="{FF2B5EF4-FFF2-40B4-BE49-F238E27FC236}">
                  <a16:creationId xmlns:a16="http://schemas.microsoft.com/office/drawing/2014/main" id="{3B122A34-E209-CAC7-A826-F4D7DB10A962}"/>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a:p>
          </p:txBody>
        </p:sp>
      </p:grpSp>
      <p:grpSp>
        <p:nvGrpSpPr>
          <p:cNvPr id="10" name="Group 9">
            <a:extLst>
              <a:ext uri="{FF2B5EF4-FFF2-40B4-BE49-F238E27FC236}">
                <a16:creationId xmlns:a16="http://schemas.microsoft.com/office/drawing/2014/main" id="{8D82B49B-DCDF-1D1E-6A83-CE452A71862A}"/>
              </a:ext>
            </a:extLst>
          </p:cNvPr>
          <p:cNvGrpSpPr/>
          <p:nvPr userDrawn="1"/>
        </p:nvGrpSpPr>
        <p:grpSpPr>
          <a:xfrm>
            <a:off x="15180596" y="9585960"/>
            <a:ext cx="2410174" cy="662940"/>
            <a:chOff x="0" y="0"/>
            <a:chExt cx="3213565" cy="883920"/>
          </a:xfrm>
        </p:grpSpPr>
        <p:sp>
          <p:nvSpPr>
            <p:cNvPr id="12" name="Freeform 11">
              <a:hlinkClick r:id="" action="ppaction://hlinkshowjump?jump=nextslide"/>
              <a:extLst>
                <a:ext uri="{FF2B5EF4-FFF2-40B4-BE49-F238E27FC236}">
                  <a16:creationId xmlns:a16="http://schemas.microsoft.com/office/drawing/2014/main" id="{FDBD19F0-06F9-C487-76F3-9B97D7ECFEEB}"/>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13" name="Freeform 12">
              <a:hlinkClick r:id="" action="ppaction://hlinkshowjump?jump=previousslide"/>
              <a:extLst>
                <a:ext uri="{FF2B5EF4-FFF2-40B4-BE49-F238E27FC236}">
                  <a16:creationId xmlns:a16="http://schemas.microsoft.com/office/drawing/2014/main" id="{029D8F8C-9C71-80D4-5F11-71DEF5DE89C7}"/>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sp>
        <p:nvSpPr>
          <p:cNvPr id="3" name="Freeform 10">
            <a:hlinkClick r:id="rId4" action="ppaction://hlinksldjump"/>
            <a:extLst>
              <a:ext uri="{FF2B5EF4-FFF2-40B4-BE49-F238E27FC236}">
                <a16:creationId xmlns:a16="http://schemas.microsoft.com/office/drawing/2014/main" id="{1492AF66-7497-829A-3194-48079BA549F6}"/>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2" name="ZoneTexte 1">
            <a:extLst>
              <a:ext uri="{FF2B5EF4-FFF2-40B4-BE49-F238E27FC236}">
                <a16:creationId xmlns:a16="http://schemas.microsoft.com/office/drawing/2014/main" id="{DD7E5579-166B-5BF4-3370-DF84832BB45B}"/>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a:t>
            </a:fld>
            <a:r>
              <a:rPr lang="fr-FR"/>
              <a:t> / 42</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EA9B472C-7F00-774B-820F-BFEF1BFDD71D}"/>
              </a:ext>
            </a:extLst>
          </p:cNvPr>
          <p:cNvGrpSpPr/>
          <p:nvPr userDrawn="1"/>
        </p:nvGrpSpPr>
        <p:grpSpPr>
          <a:xfrm>
            <a:off x="741542" y="662940"/>
            <a:ext cx="6924679" cy="805252"/>
            <a:chOff x="0" y="0"/>
            <a:chExt cx="1823784" cy="212083"/>
          </a:xfrm>
        </p:grpSpPr>
        <p:sp>
          <p:nvSpPr>
            <p:cNvPr id="8" name="Freeform 5">
              <a:extLst>
                <a:ext uri="{FF2B5EF4-FFF2-40B4-BE49-F238E27FC236}">
                  <a16:creationId xmlns:a16="http://schemas.microsoft.com/office/drawing/2014/main" id="{DE3EECD2-A37C-5F76-1DCB-EE49551AEEF3}"/>
                </a:ext>
              </a:extLst>
            </p:cNvPr>
            <p:cNvSpPr/>
            <p:nvPr/>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D8453E"/>
            </a:solidFill>
          </p:spPr>
          <p:txBody>
            <a:bodyPr/>
            <a:lstStyle/>
            <a:p>
              <a:endParaRPr lang="fr-FR"/>
            </a:p>
          </p:txBody>
        </p:sp>
        <p:sp>
          <p:nvSpPr>
            <p:cNvPr id="9" name="TextBox 6">
              <a:extLst>
                <a:ext uri="{FF2B5EF4-FFF2-40B4-BE49-F238E27FC236}">
                  <a16:creationId xmlns:a16="http://schemas.microsoft.com/office/drawing/2014/main" id="{C0064DE1-A319-9C04-0F99-749FAB7C5A42}"/>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a:p>
          </p:txBody>
        </p:sp>
      </p:grpSp>
      <p:grpSp>
        <p:nvGrpSpPr>
          <p:cNvPr id="10" name="Group 7">
            <a:extLst>
              <a:ext uri="{FF2B5EF4-FFF2-40B4-BE49-F238E27FC236}">
                <a16:creationId xmlns:a16="http://schemas.microsoft.com/office/drawing/2014/main" id="{591CAC84-746F-E135-800A-E1CB64B49BE4}"/>
              </a:ext>
            </a:extLst>
          </p:cNvPr>
          <p:cNvGrpSpPr/>
          <p:nvPr userDrawn="1"/>
        </p:nvGrpSpPr>
        <p:grpSpPr>
          <a:xfrm>
            <a:off x="7624891" y="662940"/>
            <a:ext cx="9962897" cy="805252"/>
            <a:chOff x="0" y="0"/>
            <a:chExt cx="2623973" cy="212083"/>
          </a:xfrm>
        </p:grpSpPr>
        <p:sp>
          <p:nvSpPr>
            <p:cNvPr id="11" name="Freeform 8">
              <a:extLst>
                <a:ext uri="{FF2B5EF4-FFF2-40B4-BE49-F238E27FC236}">
                  <a16:creationId xmlns:a16="http://schemas.microsoft.com/office/drawing/2014/main" id="{A1E102D9-E48C-9C51-1344-A0473F83420C}"/>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E99692"/>
            </a:solidFill>
          </p:spPr>
          <p:txBody>
            <a:bodyPr anchor="ctr"/>
            <a:lstStyle/>
            <a:p>
              <a:pPr algn="ctr"/>
              <a:endParaRPr lang="en-US" sz="3200" b="1">
                <a:solidFill>
                  <a:schemeClr val="bg1"/>
                </a:solidFill>
                <a:latin typeface="Avenir Light" panose="020B0604020202020204" charset="0"/>
              </a:endParaRPr>
            </a:p>
            <a:p>
              <a:endParaRPr lang="fr-FR"/>
            </a:p>
          </p:txBody>
        </p:sp>
        <p:sp>
          <p:nvSpPr>
            <p:cNvPr id="12" name="TextBox 9">
              <a:extLst>
                <a:ext uri="{FF2B5EF4-FFF2-40B4-BE49-F238E27FC236}">
                  <a16:creationId xmlns:a16="http://schemas.microsoft.com/office/drawing/2014/main" id="{BA153FBE-E1CF-25B4-38EB-81C4A94C778B}"/>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a:p>
          </p:txBody>
        </p:sp>
      </p:grpSp>
      <p:sp>
        <p:nvSpPr>
          <p:cNvPr id="13" name="Freeform 10">
            <a:hlinkClick r:id="rId2" action="ppaction://hlinksldjump"/>
            <a:extLst>
              <a:ext uri="{FF2B5EF4-FFF2-40B4-BE49-F238E27FC236}">
                <a16:creationId xmlns:a16="http://schemas.microsoft.com/office/drawing/2014/main" id="{46009F96-45FD-8ACD-30DB-58516C21C72D}"/>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grpSp>
        <p:nvGrpSpPr>
          <p:cNvPr id="2" name="Group 9">
            <a:extLst>
              <a:ext uri="{FF2B5EF4-FFF2-40B4-BE49-F238E27FC236}">
                <a16:creationId xmlns:a16="http://schemas.microsoft.com/office/drawing/2014/main" id="{B61D52B2-77B9-5F84-6490-F5602913E2D1}"/>
              </a:ext>
            </a:extLst>
          </p:cNvPr>
          <p:cNvGrpSpPr/>
          <p:nvPr userDrawn="1"/>
        </p:nvGrpSpPr>
        <p:grpSpPr>
          <a:xfrm>
            <a:off x="15180596" y="9585960"/>
            <a:ext cx="2410174" cy="662940"/>
            <a:chOff x="0" y="0"/>
            <a:chExt cx="3213565" cy="883920"/>
          </a:xfrm>
        </p:grpSpPr>
        <p:sp>
          <p:nvSpPr>
            <p:cNvPr id="3" name="Freeform 11">
              <a:hlinkClick r:id="" action="ppaction://hlinkshowjump?jump=nextslide"/>
              <a:extLst>
                <a:ext uri="{FF2B5EF4-FFF2-40B4-BE49-F238E27FC236}">
                  <a16:creationId xmlns:a16="http://schemas.microsoft.com/office/drawing/2014/main" id="{CC7A0BBE-E2AE-8BC5-91FE-5F599A489979}"/>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12">
              <a:hlinkClick r:id="" action="ppaction://hlinkshowjump?jump=previousslide"/>
              <a:extLst>
                <a:ext uri="{FF2B5EF4-FFF2-40B4-BE49-F238E27FC236}">
                  <a16:creationId xmlns:a16="http://schemas.microsoft.com/office/drawing/2014/main" id="{2F9C11B5-C991-09D0-4649-1A9EB6EBDD87}"/>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grpSp>
      <p:sp>
        <p:nvSpPr>
          <p:cNvPr id="6" name="ZoneTexte 5">
            <a:extLst>
              <a:ext uri="{FF2B5EF4-FFF2-40B4-BE49-F238E27FC236}">
                <a16:creationId xmlns:a16="http://schemas.microsoft.com/office/drawing/2014/main" id="{5EAEE549-B321-B822-650C-1602B7376B06}"/>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a:t>
            </a:fld>
            <a:r>
              <a:rPr lang="fr-FR"/>
              <a:t> / 42</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03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617441F3-7C0A-E8F4-DD15-D9062E9F302B}"/>
              </a:ext>
            </a:extLst>
          </p:cNvPr>
          <p:cNvSpPr/>
          <p:nvPr userDrawn="1"/>
        </p:nvSpPr>
        <p:spPr>
          <a:xfrm>
            <a:off x="1170124" y="1647540"/>
            <a:ext cx="6474547" cy="6518245"/>
          </a:xfrm>
          <a:custGeom>
            <a:avLst/>
            <a:gdLst/>
            <a:ahLst/>
            <a:cxnLst/>
            <a:rect l="l" t="t" r="r" b="b"/>
            <a:pathLst>
              <a:path w="6474547" h="6518245">
                <a:moveTo>
                  <a:pt x="0" y="0"/>
                </a:moveTo>
                <a:lnTo>
                  <a:pt x="6474547" y="0"/>
                </a:lnTo>
                <a:lnTo>
                  <a:pt x="6474547" y="6518245"/>
                </a:lnTo>
                <a:lnTo>
                  <a:pt x="0" y="6518245"/>
                </a:lnTo>
                <a:lnTo>
                  <a:pt x="0" y="0"/>
                </a:lnTo>
                <a:close/>
              </a:path>
            </a:pathLst>
          </a:custGeom>
          <a:blipFill>
            <a:blip r:embed="rId2"/>
            <a:stretch>
              <a:fillRect/>
            </a:stretch>
          </a:blipFill>
        </p:spPr>
        <p:txBody>
          <a:bodyPr/>
          <a:lstStyle/>
          <a:p>
            <a:endParaRPr lang="fr-FR"/>
          </a:p>
        </p:txBody>
      </p:sp>
      <p:pic>
        <p:nvPicPr>
          <p:cNvPr id="10" name="Image 9" descr="Une image contenant Police, texte, Graphique, affiche&#10;&#10;Description générée automatiquement">
            <a:extLst>
              <a:ext uri="{FF2B5EF4-FFF2-40B4-BE49-F238E27FC236}">
                <a16:creationId xmlns:a16="http://schemas.microsoft.com/office/drawing/2014/main" id="{E9646B29-4359-EE7C-9156-0DFF24026E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33505" y="8518403"/>
            <a:ext cx="988650" cy="995375"/>
          </a:xfrm>
          <a:prstGeom prst="rect">
            <a:avLst/>
          </a:prstGeom>
        </p:spPr>
      </p:pic>
    </p:spTree>
    <p:extLst>
      <p:ext uri="{BB962C8B-B14F-4D97-AF65-F5344CB8AC3E}">
        <p14:creationId xmlns:p14="http://schemas.microsoft.com/office/powerpoint/2010/main" val="2378186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15">
            <a:extLst>
              <a:ext uri="{FF2B5EF4-FFF2-40B4-BE49-F238E27FC236}">
                <a16:creationId xmlns:a16="http://schemas.microsoft.com/office/drawing/2014/main" id="{6B2C7729-8711-CA77-BFB2-0E9DD0CAAB86}"/>
              </a:ext>
            </a:extLst>
          </p:cNvPr>
          <p:cNvGrpSpPr/>
          <p:nvPr userDrawn="1"/>
        </p:nvGrpSpPr>
        <p:grpSpPr>
          <a:xfrm>
            <a:off x="762000" y="800100"/>
            <a:ext cx="1510214" cy="1520407"/>
            <a:chOff x="0" y="0"/>
            <a:chExt cx="2013619" cy="2027209"/>
          </a:xfrm>
        </p:grpSpPr>
        <p:sp>
          <p:nvSpPr>
            <p:cNvPr id="8" name="Freeform 16">
              <a:extLst>
                <a:ext uri="{FF2B5EF4-FFF2-40B4-BE49-F238E27FC236}">
                  <a16:creationId xmlns:a16="http://schemas.microsoft.com/office/drawing/2014/main" id="{43F1D057-1D4C-ABDA-3383-4791409F7407}"/>
                </a:ext>
              </a:extLst>
            </p:cNvPr>
            <p:cNvSpPr/>
            <p:nvPr/>
          </p:nvSpPr>
          <p:spPr>
            <a:xfrm>
              <a:off x="0" y="0"/>
              <a:ext cx="2013619" cy="2027209"/>
            </a:xfrm>
            <a:custGeom>
              <a:avLst/>
              <a:gdLst/>
              <a:ahLst/>
              <a:cxnLst/>
              <a:rect l="l" t="t" r="r" b="b"/>
              <a:pathLst>
                <a:path w="2013619" h="2027209">
                  <a:moveTo>
                    <a:pt x="0" y="0"/>
                  </a:moveTo>
                  <a:lnTo>
                    <a:pt x="2013619" y="0"/>
                  </a:lnTo>
                  <a:lnTo>
                    <a:pt x="2013619" y="2027209"/>
                  </a:lnTo>
                  <a:lnTo>
                    <a:pt x="0" y="2027209"/>
                  </a:lnTo>
                  <a:lnTo>
                    <a:pt x="0" y="0"/>
                  </a:lnTo>
                  <a:close/>
                </a:path>
              </a:pathLst>
            </a:custGeom>
            <a:blipFill>
              <a:blip r:embed="rId2"/>
              <a:stretch>
                <a:fillRect/>
              </a:stretch>
            </a:blipFill>
          </p:spPr>
          <p:txBody>
            <a:bodyPr/>
            <a:lstStyle/>
            <a:p>
              <a:endParaRPr lang="fr-FR"/>
            </a:p>
          </p:txBody>
        </p:sp>
        <p:sp>
          <p:nvSpPr>
            <p:cNvPr id="9" name="TextBox 17">
              <a:extLst>
                <a:ext uri="{FF2B5EF4-FFF2-40B4-BE49-F238E27FC236}">
                  <a16:creationId xmlns:a16="http://schemas.microsoft.com/office/drawing/2014/main" id="{F2696F4E-5879-9731-75E7-12B20AED431F}"/>
                </a:ext>
              </a:extLst>
            </p:cNvPr>
            <p:cNvSpPr txBox="1"/>
            <p:nvPr/>
          </p:nvSpPr>
          <p:spPr>
            <a:xfrm>
              <a:off x="664055" y="560349"/>
              <a:ext cx="428048" cy="415040"/>
            </a:xfrm>
            <a:prstGeom prst="rect">
              <a:avLst/>
            </a:prstGeom>
          </p:spPr>
          <p:txBody>
            <a:bodyPr lIns="0" tIns="0" rIns="0" bIns="0" rtlCol="0" anchor="t">
              <a:spAutoFit/>
            </a:bodyPr>
            <a:lstStyle/>
            <a:p>
              <a:pPr algn="ctr">
                <a:lnSpc>
                  <a:spcPts val="2435"/>
                </a:lnSpc>
              </a:pPr>
              <a:r>
                <a:rPr lang="en-US" sz="1739">
                  <a:solidFill>
                    <a:srgbClr val="FFF7F0"/>
                  </a:solidFill>
                  <a:latin typeface="Avenir"/>
                </a:rPr>
                <a:t>En</a:t>
              </a:r>
            </a:p>
          </p:txBody>
        </p:sp>
        <p:sp>
          <p:nvSpPr>
            <p:cNvPr id="10" name="TextBox 18">
              <a:extLst>
                <a:ext uri="{FF2B5EF4-FFF2-40B4-BE49-F238E27FC236}">
                  <a16:creationId xmlns:a16="http://schemas.microsoft.com/office/drawing/2014/main" id="{E78EAF31-DD13-9C8F-DBD7-B3F94AFB233B}"/>
                </a:ext>
              </a:extLst>
            </p:cNvPr>
            <p:cNvSpPr txBox="1"/>
            <p:nvPr/>
          </p:nvSpPr>
          <p:spPr>
            <a:xfrm>
              <a:off x="795991" y="929835"/>
              <a:ext cx="704163" cy="380361"/>
            </a:xfrm>
            <a:prstGeom prst="rect">
              <a:avLst/>
            </a:prstGeom>
          </p:spPr>
          <p:txBody>
            <a:bodyPr lIns="0" tIns="0" rIns="0" bIns="0" rtlCol="0" anchor="t">
              <a:spAutoFit/>
            </a:bodyPr>
            <a:lstStyle/>
            <a:p>
              <a:pPr algn="ctr">
                <a:lnSpc>
                  <a:spcPts val="2435"/>
                </a:lnSpc>
              </a:pPr>
              <a:r>
                <a:rPr lang="en-US" sz="1739">
                  <a:solidFill>
                    <a:srgbClr val="FFF7F0"/>
                  </a:solidFill>
                  <a:latin typeface="Avenir"/>
                </a:rPr>
                <a:t>bref</a:t>
              </a:r>
            </a:p>
          </p:txBody>
        </p:sp>
      </p:grpSp>
      <p:sp>
        <p:nvSpPr>
          <p:cNvPr id="13" name="Freeform 13">
            <a:hlinkClick r:id="" action="ppaction://hlinkshowjump?jump=nextslide"/>
          </p:cNvPr>
          <p:cNvSpPr/>
          <p:nvPr userDrawn="1"/>
        </p:nvSpPr>
        <p:spPr>
          <a:xfrm>
            <a:off x="16927830"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4" name="Freeform 14">
            <a:hlinkClick r:id="" action="ppaction://hlinkshowjump?jump=previousslide"/>
          </p:cNvPr>
          <p:cNvSpPr/>
          <p:nvPr userDrawn="1"/>
        </p:nvSpPr>
        <p:spPr>
          <a:xfrm rot="-10800000">
            <a:off x="15180596"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ZoneTexte 2">
            <a:extLst>
              <a:ext uri="{FF2B5EF4-FFF2-40B4-BE49-F238E27FC236}">
                <a16:creationId xmlns:a16="http://schemas.microsoft.com/office/drawing/2014/main" id="{BCA0A531-52B8-2418-2DB2-04C9A4D59745}"/>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a:t>
            </a:fld>
            <a:r>
              <a:rPr lang="fr-FR"/>
              <a:t> / 38</a:t>
            </a:r>
          </a:p>
        </p:txBody>
      </p:sp>
    </p:spTree>
    <p:extLst>
      <p:ext uri="{BB962C8B-B14F-4D97-AF65-F5344CB8AC3E}">
        <p14:creationId xmlns:p14="http://schemas.microsoft.com/office/powerpoint/2010/main" val="314564417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10">
            <a:hlinkClick r:id="" action="ppaction://noaction"/>
            <a:extLst>
              <a:ext uri="{FF2B5EF4-FFF2-40B4-BE49-F238E27FC236}">
                <a16:creationId xmlns:a16="http://schemas.microsoft.com/office/drawing/2014/main" id="{FB73CECB-A3A8-B369-C7A0-12C3EED60F88}"/>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2" name="Freeform 13">
            <a:hlinkClick r:id="" action="ppaction://hlinkshowjump?jump=nextslide"/>
            <a:extLst>
              <a:ext uri="{FF2B5EF4-FFF2-40B4-BE49-F238E27FC236}">
                <a16:creationId xmlns:a16="http://schemas.microsoft.com/office/drawing/2014/main" id="{9463168C-98FE-8C89-9EDB-AA5BE8A7F50C}"/>
              </a:ext>
            </a:extLst>
          </p:cNvPr>
          <p:cNvSpPr/>
          <p:nvPr userDrawn="1"/>
        </p:nvSpPr>
        <p:spPr>
          <a:xfrm>
            <a:off x="16927830"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 name="Freeform 14">
            <a:hlinkClick r:id="" action="ppaction://hlinkshowjump?jump=previousslide"/>
            <a:extLst>
              <a:ext uri="{FF2B5EF4-FFF2-40B4-BE49-F238E27FC236}">
                <a16:creationId xmlns:a16="http://schemas.microsoft.com/office/drawing/2014/main" id="{0DF1E917-9331-9CF5-13F0-4AEBD5760C4F}"/>
              </a:ext>
            </a:extLst>
          </p:cNvPr>
          <p:cNvSpPr/>
          <p:nvPr userDrawn="1"/>
        </p:nvSpPr>
        <p:spPr>
          <a:xfrm rot="-10800000">
            <a:off x="15180596"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extLst>
      <p:ext uri="{BB962C8B-B14F-4D97-AF65-F5344CB8AC3E}">
        <p14:creationId xmlns:p14="http://schemas.microsoft.com/office/powerpoint/2010/main" val="2483799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F16E7EFD-98E1-64C2-61A8-E7D5FD024C24}"/>
              </a:ext>
            </a:extLst>
          </p:cNvPr>
          <p:cNvGrpSpPr/>
          <p:nvPr userDrawn="1"/>
        </p:nvGrpSpPr>
        <p:grpSpPr>
          <a:xfrm>
            <a:off x="700212" y="662940"/>
            <a:ext cx="6924679" cy="805252"/>
            <a:chOff x="0" y="0"/>
            <a:chExt cx="1823784" cy="212083"/>
          </a:xfrm>
        </p:grpSpPr>
        <p:sp>
          <p:nvSpPr>
            <p:cNvPr id="9" name="Freeform 5">
              <a:extLst>
                <a:ext uri="{FF2B5EF4-FFF2-40B4-BE49-F238E27FC236}">
                  <a16:creationId xmlns:a16="http://schemas.microsoft.com/office/drawing/2014/main" id="{4E341487-85C0-B9F6-8629-7C863FB447A8}"/>
                </a:ext>
              </a:extLst>
            </p:cNvPr>
            <p:cNvSpPr/>
            <p:nvPr/>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DB7B5F"/>
            </a:solidFill>
          </p:spPr>
          <p:txBody>
            <a:bodyPr/>
            <a:lstStyle/>
            <a:p>
              <a:endParaRPr lang="fr-FR"/>
            </a:p>
          </p:txBody>
        </p:sp>
        <p:sp>
          <p:nvSpPr>
            <p:cNvPr id="10" name="TextBox 6">
              <a:extLst>
                <a:ext uri="{FF2B5EF4-FFF2-40B4-BE49-F238E27FC236}">
                  <a16:creationId xmlns:a16="http://schemas.microsoft.com/office/drawing/2014/main" id="{1F5FB4F1-8F8C-BB93-2232-65640C1A669D}"/>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a:p>
          </p:txBody>
        </p:sp>
      </p:grpSp>
      <p:grpSp>
        <p:nvGrpSpPr>
          <p:cNvPr id="11" name="Group 7">
            <a:extLst>
              <a:ext uri="{FF2B5EF4-FFF2-40B4-BE49-F238E27FC236}">
                <a16:creationId xmlns:a16="http://schemas.microsoft.com/office/drawing/2014/main" id="{33B05575-DA7E-BBB9-1F88-34EB69A5371C}"/>
              </a:ext>
            </a:extLst>
          </p:cNvPr>
          <p:cNvGrpSpPr/>
          <p:nvPr userDrawn="1"/>
        </p:nvGrpSpPr>
        <p:grpSpPr>
          <a:xfrm>
            <a:off x="7624891" y="662940"/>
            <a:ext cx="9962897" cy="805252"/>
            <a:chOff x="0" y="0"/>
            <a:chExt cx="2623973" cy="212083"/>
          </a:xfrm>
        </p:grpSpPr>
        <p:sp>
          <p:nvSpPr>
            <p:cNvPr id="12" name="Freeform 8">
              <a:extLst>
                <a:ext uri="{FF2B5EF4-FFF2-40B4-BE49-F238E27FC236}">
                  <a16:creationId xmlns:a16="http://schemas.microsoft.com/office/drawing/2014/main" id="{6A0760ED-E9CF-06AD-773D-032281290B04}"/>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EAB4A4"/>
            </a:solidFill>
          </p:spPr>
          <p:txBody>
            <a:bodyPr/>
            <a:lstStyle/>
            <a:p>
              <a:endParaRPr lang="fr-FR"/>
            </a:p>
          </p:txBody>
        </p:sp>
        <p:sp>
          <p:nvSpPr>
            <p:cNvPr id="13" name="TextBox 9">
              <a:extLst>
                <a:ext uri="{FF2B5EF4-FFF2-40B4-BE49-F238E27FC236}">
                  <a16:creationId xmlns:a16="http://schemas.microsoft.com/office/drawing/2014/main" id="{C16A1384-BF7C-E4C1-EDB7-9545746F48C0}"/>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a:p>
          </p:txBody>
        </p:sp>
      </p:grpSp>
      <p:sp>
        <p:nvSpPr>
          <p:cNvPr id="16" name="Freeform 10">
            <a:hlinkClick r:id="" action="ppaction://noaction"/>
            <a:extLst>
              <a:ext uri="{FF2B5EF4-FFF2-40B4-BE49-F238E27FC236}">
                <a16:creationId xmlns:a16="http://schemas.microsoft.com/office/drawing/2014/main" id="{02547B9A-AEC0-65E5-F535-80728C591198}"/>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2" name="Freeform 13">
            <a:hlinkClick r:id="" action="ppaction://hlinkshowjump?jump=nextslide"/>
            <a:extLst>
              <a:ext uri="{FF2B5EF4-FFF2-40B4-BE49-F238E27FC236}">
                <a16:creationId xmlns:a16="http://schemas.microsoft.com/office/drawing/2014/main" id="{E4CA9448-4467-1386-588C-35CBEF3FFE98}"/>
              </a:ext>
            </a:extLst>
          </p:cNvPr>
          <p:cNvSpPr/>
          <p:nvPr userDrawn="1"/>
        </p:nvSpPr>
        <p:spPr>
          <a:xfrm>
            <a:off x="16927830"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 name="Freeform 14">
            <a:hlinkClick r:id="" action="ppaction://hlinkshowjump?jump=previousslide"/>
            <a:extLst>
              <a:ext uri="{FF2B5EF4-FFF2-40B4-BE49-F238E27FC236}">
                <a16:creationId xmlns:a16="http://schemas.microsoft.com/office/drawing/2014/main" id="{4DC068E6-C9A3-DAC2-A9EE-3D11E707286D}"/>
              </a:ext>
            </a:extLst>
          </p:cNvPr>
          <p:cNvSpPr/>
          <p:nvPr userDrawn="1"/>
        </p:nvSpPr>
        <p:spPr>
          <a:xfrm rot="-10800000">
            <a:off x="15180596"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extLst>
      <p:ext uri="{BB962C8B-B14F-4D97-AF65-F5344CB8AC3E}">
        <p14:creationId xmlns:p14="http://schemas.microsoft.com/office/powerpoint/2010/main" val="793713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686A3BA1-2FFA-A8DC-19DF-6820FD739433}"/>
              </a:ext>
            </a:extLst>
          </p:cNvPr>
          <p:cNvGrpSpPr/>
          <p:nvPr userDrawn="1"/>
        </p:nvGrpSpPr>
        <p:grpSpPr>
          <a:xfrm>
            <a:off x="700212" y="662940"/>
            <a:ext cx="4978490" cy="8961120"/>
            <a:chOff x="0" y="0"/>
            <a:chExt cx="1311207" cy="2360130"/>
          </a:xfrm>
        </p:grpSpPr>
        <p:sp>
          <p:nvSpPr>
            <p:cNvPr id="11" name="Freeform 5">
              <a:extLst>
                <a:ext uri="{FF2B5EF4-FFF2-40B4-BE49-F238E27FC236}">
                  <a16:creationId xmlns:a16="http://schemas.microsoft.com/office/drawing/2014/main" id="{D09B10F2-FDF5-F764-17E9-D2516A8A631B}"/>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DB7B5F"/>
            </a:solidFill>
          </p:spPr>
          <p:txBody>
            <a:bodyPr/>
            <a:lstStyle/>
            <a:p>
              <a:endParaRPr lang="fr-FR"/>
            </a:p>
          </p:txBody>
        </p:sp>
        <p:sp>
          <p:nvSpPr>
            <p:cNvPr id="12" name="TextBox 6">
              <a:extLst>
                <a:ext uri="{FF2B5EF4-FFF2-40B4-BE49-F238E27FC236}">
                  <a16:creationId xmlns:a16="http://schemas.microsoft.com/office/drawing/2014/main" id="{DBFCC0E2-B0CF-4005-2AC1-505240D22934}"/>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a:p>
          </p:txBody>
        </p:sp>
      </p:grpSp>
      <p:sp>
        <p:nvSpPr>
          <p:cNvPr id="13" name="Freeform 10">
            <a:hlinkClick r:id="" action="ppaction://noaction"/>
            <a:extLst>
              <a:ext uri="{FF2B5EF4-FFF2-40B4-BE49-F238E27FC236}">
                <a16:creationId xmlns:a16="http://schemas.microsoft.com/office/drawing/2014/main" id="{FC90A1C3-FE0D-8F89-6895-56ADD4F5C9E4}"/>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Tree>
    <p:extLst>
      <p:ext uri="{BB962C8B-B14F-4D97-AF65-F5344CB8AC3E}">
        <p14:creationId xmlns:p14="http://schemas.microsoft.com/office/powerpoint/2010/main" val="2889930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69EEFD78-AEF0-0523-78E8-C945E20F145C}"/>
              </a:ext>
            </a:extLst>
          </p:cNvPr>
          <p:cNvGrpSpPr/>
          <p:nvPr userDrawn="1"/>
        </p:nvGrpSpPr>
        <p:grpSpPr>
          <a:xfrm>
            <a:off x="700212" y="662940"/>
            <a:ext cx="4978490" cy="8961120"/>
            <a:chOff x="0" y="0"/>
            <a:chExt cx="1311207" cy="2360130"/>
          </a:xfrm>
        </p:grpSpPr>
        <p:sp>
          <p:nvSpPr>
            <p:cNvPr id="7" name="Freeform 5">
              <a:extLst>
                <a:ext uri="{FF2B5EF4-FFF2-40B4-BE49-F238E27FC236}">
                  <a16:creationId xmlns:a16="http://schemas.microsoft.com/office/drawing/2014/main" id="{E83B09F5-C148-E0AB-A35B-D050595E342D}"/>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1D5E93"/>
            </a:solidFill>
          </p:spPr>
          <p:txBody>
            <a:bodyPr/>
            <a:lstStyle/>
            <a:p>
              <a:endParaRPr lang="fr-FR"/>
            </a:p>
          </p:txBody>
        </p:sp>
        <p:sp>
          <p:nvSpPr>
            <p:cNvPr id="8" name="TextBox 6">
              <a:extLst>
                <a:ext uri="{FF2B5EF4-FFF2-40B4-BE49-F238E27FC236}">
                  <a16:creationId xmlns:a16="http://schemas.microsoft.com/office/drawing/2014/main" id="{ABDEA6C7-9A87-F0D9-19C3-75BC59C4C977}"/>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a:p>
          </p:txBody>
        </p:sp>
      </p:grpSp>
      <p:grpSp>
        <p:nvGrpSpPr>
          <p:cNvPr id="9" name="Group 9">
            <a:extLst>
              <a:ext uri="{FF2B5EF4-FFF2-40B4-BE49-F238E27FC236}">
                <a16:creationId xmlns:a16="http://schemas.microsoft.com/office/drawing/2014/main" id="{FB6CBB2E-D099-FBA8-D86A-DBEF5D7BF866}"/>
              </a:ext>
            </a:extLst>
          </p:cNvPr>
          <p:cNvGrpSpPr/>
          <p:nvPr userDrawn="1"/>
        </p:nvGrpSpPr>
        <p:grpSpPr>
          <a:xfrm>
            <a:off x="15180596" y="9624060"/>
            <a:ext cx="2410174" cy="662940"/>
            <a:chOff x="0" y="0"/>
            <a:chExt cx="3213565" cy="883920"/>
          </a:xfrm>
        </p:grpSpPr>
        <p:sp>
          <p:nvSpPr>
            <p:cNvPr id="11" name="Freeform 11">
              <a:hlinkClick r:id="" action="ppaction://hlinkshowjump?jump=nextslide"/>
              <a:extLst>
                <a:ext uri="{FF2B5EF4-FFF2-40B4-BE49-F238E27FC236}">
                  <a16:creationId xmlns:a16="http://schemas.microsoft.com/office/drawing/2014/main" id="{3C2D1738-5AC2-DA13-460A-9CC03B97E154}"/>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12" name="Freeform 12">
              <a:hlinkClick r:id="" action="ppaction://hlinkshowjump?jump=previousslide"/>
              <a:extLst>
                <a:ext uri="{FF2B5EF4-FFF2-40B4-BE49-F238E27FC236}">
                  <a16:creationId xmlns:a16="http://schemas.microsoft.com/office/drawing/2014/main" id="{7C20EB51-4CF2-B543-5A03-14ED7994856A}"/>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sp>
        <p:nvSpPr>
          <p:cNvPr id="3" name="Freeform 10">
            <a:hlinkClick r:id="" action="ppaction://noaction"/>
            <a:extLst>
              <a:ext uri="{FF2B5EF4-FFF2-40B4-BE49-F238E27FC236}">
                <a16:creationId xmlns:a16="http://schemas.microsoft.com/office/drawing/2014/main" id="{45D044E2-97B1-460D-FCF3-038AF695E22B}"/>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extLst>
      <p:ext uri="{BB962C8B-B14F-4D97-AF65-F5344CB8AC3E}">
        <p14:creationId xmlns:p14="http://schemas.microsoft.com/office/powerpoint/2010/main" val="766816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5F206A5-5F7F-F6E3-F04D-6B2BFEB620FE}"/>
              </a:ext>
            </a:extLst>
          </p:cNvPr>
          <p:cNvGrpSpPr/>
          <p:nvPr userDrawn="1"/>
        </p:nvGrpSpPr>
        <p:grpSpPr>
          <a:xfrm>
            <a:off x="700212" y="662940"/>
            <a:ext cx="6924679" cy="805252"/>
            <a:chOff x="0" y="0"/>
            <a:chExt cx="1823784" cy="212083"/>
          </a:xfrm>
        </p:grpSpPr>
        <p:sp>
          <p:nvSpPr>
            <p:cNvPr id="6" name="Freeform 5">
              <a:extLst>
                <a:ext uri="{FF2B5EF4-FFF2-40B4-BE49-F238E27FC236}">
                  <a16:creationId xmlns:a16="http://schemas.microsoft.com/office/drawing/2014/main" id="{B282E559-2A1E-AF60-FD68-F98767986D2B}"/>
                </a:ext>
              </a:extLst>
            </p:cNvPr>
            <p:cNvSpPr/>
            <p:nvPr/>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1D5E93"/>
            </a:solidFill>
          </p:spPr>
          <p:txBody>
            <a:bodyPr/>
            <a:lstStyle/>
            <a:p>
              <a:endParaRPr lang="fr-FR"/>
            </a:p>
          </p:txBody>
        </p:sp>
        <p:sp>
          <p:nvSpPr>
            <p:cNvPr id="7" name="TextBox 6">
              <a:extLst>
                <a:ext uri="{FF2B5EF4-FFF2-40B4-BE49-F238E27FC236}">
                  <a16:creationId xmlns:a16="http://schemas.microsoft.com/office/drawing/2014/main" id="{A4A4BA6D-0BA8-E737-A0C5-E182E2C124D5}"/>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a:p>
          </p:txBody>
        </p:sp>
      </p:grpSp>
      <p:grpSp>
        <p:nvGrpSpPr>
          <p:cNvPr id="9" name="Group 7">
            <a:extLst>
              <a:ext uri="{FF2B5EF4-FFF2-40B4-BE49-F238E27FC236}">
                <a16:creationId xmlns:a16="http://schemas.microsoft.com/office/drawing/2014/main" id="{1F27B7E0-CCEE-6894-AF23-A064907BE999}"/>
              </a:ext>
            </a:extLst>
          </p:cNvPr>
          <p:cNvGrpSpPr/>
          <p:nvPr userDrawn="1"/>
        </p:nvGrpSpPr>
        <p:grpSpPr>
          <a:xfrm>
            <a:off x="7624891" y="662940"/>
            <a:ext cx="9962897" cy="805252"/>
            <a:chOff x="0" y="0"/>
            <a:chExt cx="2623973" cy="212083"/>
          </a:xfrm>
        </p:grpSpPr>
        <p:sp>
          <p:nvSpPr>
            <p:cNvPr id="10" name="Freeform 8">
              <a:extLst>
                <a:ext uri="{FF2B5EF4-FFF2-40B4-BE49-F238E27FC236}">
                  <a16:creationId xmlns:a16="http://schemas.microsoft.com/office/drawing/2014/main" id="{032A6C7B-C421-C724-4C3A-A14AF43A7746}"/>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82A6C3"/>
            </a:solidFill>
          </p:spPr>
          <p:txBody>
            <a:bodyPr/>
            <a:lstStyle/>
            <a:p>
              <a:endParaRPr lang="fr-FR"/>
            </a:p>
          </p:txBody>
        </p:sp>
        <p:sp>
          <p:nvSpPr>
            <p:cNvPr id="11" name="TextBox 9">
              <a:extLst>
                <a:ext uri="{FF2B5EF4-FFF2-40B4-BE49-F238E27FC236}">
                  <a16:creationId xmlns:a16="http://schemas.microsoft.com/office/drawing/2014/main" id="{09ACCEBC-73DD-3437-5635-D9901671B053}"/>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a:p>
          </p:txBody>
        </p:sp>
      </p:grpSp>
      <p:sp>
        <p:nvSpPr>
          <p:cNvPr id="15" name="Freeform 10">
            <a:hlinkClick r:id="" action="ppaction://noaction"/>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2" name="Group 9">
            <a:extLst>
              <a:ext uri="{FF2B5EF4-FFF2-40B4-BE49-F238E27FC236}">
                <a16:creationId xmlns:a16="http://schemas.microsoft.com/office/drawing/2014/main" id="{2F90DF28-EEB5-D0E4-C8A4-4761607E69E7}"/>
              </a:ext>
            </a:extLst>
          </p:cNvPr>
          <p:cNvGrpSpPr/>
          <p:nvPr userDrawn="1"/>
        </p:nvGrpSpPr>
        <p:grpSpPr>
          <a:xfrm>
            <a:off x="15180596" y="9624060"/>
            <a:ext cx="2410174" cy="662940"/>
            <a:chOff x="0" y="0"/>
            <a:chExt cx="3213565" cy="883920"/>
          </a:xfrm>
        </p:grpSpPr>
        <p:sp>
          <p:nvSpPr>
            <p:cNvPr id="3" name="Freeform 11">
              <a:hlinkClick r:id="" action="ppaction://hlinkshowjump?jump=nextslide"/>
              <a:extLst>
                <a:ext uri="{FF2B5EF4-FFF2-40B4-BE49-F238E27FC236}">
                  <a16:creationId xmlns:a16="http://schemas.microsoft.com/office/drawing/2014/main" id="{EB9FA823-9DFE-8B25-7922-2EE4EB2EF70E}"/>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12">
              <a:hlinkClick r:id="" action="ppaction://hlinkshowjump?jump=previousslide"/>
              <a:extLst>
                <a:ext uri="{FF2B5EF4-FFF2-40B4-BE49-F238E27FC236}">
                  <a16:creationId xmlns:a16="http://schemas.microsoft.com/office/drawing/2014/main" id="{B38EE48E-CB29-D8E3-D1FC-0647D4AF7F07}"/>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spTree>
    <p:extLst>
      <p:ext uri="{BB962C8B-B14F-4D97-AF65-F5344CB8AC3E}">
        <p14:creationId xmlns:p14="http://schemas.microsoft.com/office/powerpoint/2010/main" val="406008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15">
            <a:extLst>
              <a:ext uri="{FF2B5EF4-FFF2-40B4-BE49-F238E27FC236}">
                <a16:creationId xmlns:a16="http://schemas.microsoft.com/office/drawing/2014/main" id="{6B2C7729-8711-CA77-BFB2-0E9DD0CAAB86}"/>
              </a:ext>
            </a:extLst>
          </p:cNvPr>
          <p:cNvGrpSpPr/>
          <p:nvPr userDrawn="1"/>
        </p:nvGrpSpPr>
        <p:grpSpPr>
          <a:xfrm>
            <a:off x="762000" y="800100"/>
            <a:ext cx="1510214" cy="1520407"/>
            <a:chOff x="0" y="0"/>
            <a:chExt cx="2013619" cy="2027209"/>
          </a:xfrm>
        </p:grpSpPr>
        <p:sp>
          <p:nvSpPr>
            <p:cNvPr id="8" name="Freeform 16">
              <a:extLst>
                <a:ext uri="{FF2B5EF4-FFF2-40B4-BE49-F238E27FC236}">
                  <a16:creationId xmlns:a16="http://schemas.microsoft.com/office/drawing/2014/main" id="{43F1D057-1D4C-ABDA-3383-4791409F7407}"/>
                </a:ext>
              </a:extLst>
            </p:cNvPr>
            <p:cNvSpPr/>
            <p:nvPr/>
          </p:nvSpPr>
          <p:spPr>
            <a:xfrm>
              <a:off x="0" y="0"/>
              <a:ext cx="2013619" cy="2027209"/>
            </a:xfrm>
            <a:custGeom>
              <a:avLst/>
              <a:gdLst/>
              <a:ahLst/>
              <a:cxnLst/>
              <a:rect l="l" t="t" r="r" b="b"/>
              <a:pathLst>
                <a:path w="2013619" h="2027209">
                  <a:moveTo>
                    <a:pt x="0" y="0"/>
                  </a:moveTo>
                  <a:lnTo>
                    <a:pt x="2013619" y="0"/>
                  </a:lnTo>
                  <a:lnTo>
                    <a:pt x="2013619" y="2027209"/>
                  </a:lnTo>
                  <a:lnTo>
                    <a:pt x="0" y="2027209"/>
                  </a:lnTo>
                  <a:lnTo>
                    <a:pt x="0" y="0"/>
                  </a:lnTo>
                  <a:close/>
                </a:path>
              </a:pathLst>
            </a:custGeom>
            <a:blipFill>
              <a:blip r:embed="rId2"/>
              <a:stretch>
                <a:fillRect/>
              </a:stretch>
            </a:blipFill>
          </p:spPr>
          <p:txBody>
            <a:bodyPr/>
            <a:lstStyle/>
            <a:p>
              <a:endParaRPr lang="fr-FR"/>
            </a:p>
          </p:txBody>
        </p:sp>
        <p:sp>
          <p:nvSpPr>
            <p:cNvPr id="9" name="TextBox 17">
              <a:extLst>
                <a:ext uri="{FF2B5EF4-FFF2-40B4-BE49-F238E27FC236}">
                  <a16:creationId xmlns:a16="http://schemas.microsoft.com/office/drawing/2014/main" id="{F2696F4E-5879-9731-75E7-12B20AED431F}"/>
                </a:ext>
              </a:extLst>
            </p:cNvPr>
            <p:cNvSpPr txBox="1"/>
            <p:nvPr/>
          </p:nvSpPr>
          <p:spPr>
            <a:xfrm>
              <a:off x="664055" y="560349"/>
              <a:ext cx="428048" cy="415040"/>
            </a:xfrm>
            <a:prstGeom prst="rect">
              <a:avLst/>
            </a:prstGeom>
          </p:spPr>
          <p:txBody>
            <a:bodyPr lIns="0" tIns="0" rIns="0" bIns="0" rtlCol="0" anchor="t">
              <a:spAutoFit/>
            </a:bodyPr>
            <a:lstStyle/>
            <a:p>
              <a:pPr algn="ctr">
                <a:lnSpc>
                  <a:spcPts val="2435"/>
                </a:lnSpc>
              </a:pPr>
              <a:r>
                <a:rPr lang="en-US" sz="1739">
                  <a:solidFill>
                    <a:srgbClr val="FFF7F0"/>
                  </a:solidFill>
                  <a:latin typeface="Avenir"/>
                </a:rPr>
                <a:t>En</a:t>
              </a:r>
            </a:p>
          </p:txBody>
        </p:sp>
        <p:sp>
          <p:nvSpPr>
            <p:cNvPr id="10" name="TextBox 18">
              <a:extLst>
                <a:ext uri="{FF2B5EF4-FFF2-40B4-BE49-F238E27FC236}">
                  <a16:creationId xmlns:a16="http://schemas.microsoft.com/office/drawing/2014/main" id="{E78EAF31-DD13-9C8F-DBD7-B3F94AFB233B}"/>
                </a:ext>
              </a:extLst>
            </p:cNvPr>
            <p:cNvSpPr txBox="1"/>
            <p:nvPr/>
          </p:nvSpPr>
          <p:spPr>
            <a:xfrm>
              <a:off x="795991" y="929835"/>
              <a:ext cx="704163" cy="380361"/>
            </a:xfrm>
            <a:prstGeom prst="rect">
              <a:avLst/>
            </a:prstGeom>
          </p:spPr>
          <p:txBody>
            <a:bodyPr lIns="0" tIns="0" rIns="0" bIns="0" rtlCol="0" anchor="t">
              <a:spAutoFit/>
            </a:bodyPr>
            <a:lstStyle/>
            <a:p>
              <a:pPr algn="ctr">
                <a:lnSpc>
                  <a:spcPts val="2435"/>
                </a:lnSpc>
              </a:pPr>
              <a:r>
                <a:rPr lang="en-US" sz="1739">
                  <a:solidFill>
                    <a:srgbClr val="FFF7F0"/>
                  </a:solidFill>
                  <a:latin typeface="Avenir"/>
                </a:rPr>
                <a:t>bref</a:t>
              </a:r>
            </a:p>
          </p:txBody>
        </p:sp>
      </p:grpSp>
      <p:sp>
        <p:nvSpPr>
          <p:cNvPr id="13" name="Freeform 13">
            <a:hlinkClick r:id="" action="ppaction://hlinkshowjump?jump=nextslide"/>
          </p:cNvPr>
          <p:cNvSpPr/>
          <p:nvPr userDrawn="1"/>
        </p:nvSpPr>
        <p:spPr>
          <a:xfrm>
            <a:off x="16927830"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4" name="Freeform 14">
            <a:hlinkClick r:id="" action="ppaction://hlinkshowjump?jump=previousslide"/>
          </p:cNvPr>
          <p:cNvSpPr/>
          <p:nvPr userDrawn="1"/>
        </p:nvSpPr>
        <p:spPr>
          <a:xfrm rot="-10800000">
            <a:off x="15180596"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3" name="ZoneTexte 2">
            <a:extLst>
              <a:ext uri="{FF2B5EF4-FFF2-40B4-BE49-F238E27FC236}">
                <a16:creationId xmlns:a16="http://schemas.microsoft.com/office/drawing/2014/main" id="{BCA0A531-52B8-2418-2DB2-04C9A4D59745}"/>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a:t>
            </a:fld>
            <a:r>
              <a:rPr lang="fr-FR"/>
              <a:t> / 42</a:t>
            </a: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7C372843-18D1-1946-622A-B409B292840D}"/>
              </a:ext>
            </a:extLst>
          </p:cNvPr>
          <p:cNvGrpSpPr/>
          <p:nvPr userDrawn="1"/>
        </p:nvGrpSpPr>
        <p:grpSpPr>
          <a:xfrm>
            <a:off x="700212" y="662940"/>
            <a:ext cx="4978490" cy="8961120"/>
            <a:chOff x="0" y="0"/>
            <a:chExt cx="1311207" cy="2360130"/>
          </a:xfrm>
        </p:grpSpPr>
        <p:sp>
          <p:nvSpPr>
            <p:cNvPr id="9" name="Freeform 5">
              <a:extLst>
                <a:ext uri="{FF2B5EF4-FFF2-40B4-BE49-F238E27FC236}">
                  <a16:creationId xmlns:a16="http://schemas.microsoft.com/office/drawing/2014/main" id="{59BBD44C-EB15-3A8B-CBE1-A2A2A6D105D6}"/>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AEC2BA"/>
            </a:solidFill>
          </p:spPr>
          <p:txBody>
            <a:bodyPr/>
            <a:lstStyle/>
            <a:p>
              <a:endParaRPr lang="fr-FR"/>
            </a:p>
          </p:txBody>
        </p:sp>
        <p:sp>
          <p:nvSpPr>
            <p:cNvPr id="10" name="TextBox 6">
              <a:extLst>
                <a:ext uri="{FF2B5EF4-FFF2-40B4-BE49-F238E27FC236}">
                  <a16:creationId xmlns:a16="http://schemas.microsoft.com/office/drawing/2014/main" id="{B7041499-5186-651B-F0F3-E05156610E82}"/>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a:p>
          </p:txBody>
        </p:sp>
      </p:grpSp>
      <p:grpSp>
        <p:nvGrpSpPr>
          <p:cNvPr id="11" name="Group 9">
            <a:extLst>
              <a:ext uri="{FF2B5EF4-FFF2-40B4-BE49-F238E27FC236}">
                <a16:creationId xmlns:a16="http://schemas.microsoft.com/office/drawing/2014/main" id="{62F21128-1E54-2976-E5D8-2A9E7CD8EC6B}"/>
              </a:ext>
            </a:extLst>
          </p:cNvPr>
          <p:cNvGrpSpPr/>
          <p:nvPr userDrawn="1"/>
        </p:nvGrpSpPr>
        <p:grpSpPr>
          <a:xfrm>
            <a:off x="15180596" y="9624060"/>
            <a:ext cx="2410174" cy="662940"/>
            <a:chOff x="0" y="0"/>
            <a:chExt cx="3213565" cy="883920"/>
          </a:xfrm>
        </p:grpSpPr>
        <p:sp>
          <p:nvSpPr>
            <p:cNvPr id="13" name="Freeform 11">
              <a:hlinkClick r:id="" action="ppaction://hlinkshowjump?jump=nextslide"/>
              <a:extLst>
                <a:ext uri="{FF2B5EF4-FFF2-40B4-BE49-F238E27FC236}">
                  <a16:creationId xmlns:a16="http://schemas.microsoft.com/office/drawing/2014/main" id="{C1371C6C-D3C0-C5FC-72FF-D1B8AD41ECE5}"/>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14" name="Freeform 12">
              <a:hlinkClick r:id="" action="ppaction://hlinkshowjump?jump=previousslide"/>
              <a:extLst>
                <a:ext uri="{FF2B5EF4-FFF2-40B4-BE49-F238E27FC236}">
                  <a16:creationId xmlns:a16="http://schemas.microsoft.com/office/drawing/2014/main" id="{F840E426-F134-6218-C419-BF7D9B7C0A00}"/>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sp>
        <p:nvSpPr>
          <p:cNvPr id="16" name="Freeform 10">
            <a:hlinkClick r:id="" action="ppaction://noaction"/>
            <a:extLst>
              <a:ext uri="{FF2B5EF4-FFF2-40B4-BE49-F238E27FC236}">
                <a16:creationId xmlns:a16="http://schemas.microsoft.com/office/drawing/2014/main" id="{10EF662D-53FA-65A7-B62B-5CA8C8D37E89}"/>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 name="ZoneTexte 1">
            <a:extLst>
              <a:ext uri="{FF2B5EF4-FFF2-40B4-BE49-F238E27FC236}">
                <a16:creationId xmlns:a16="http://schemas.microsoft.com/office/drawing/2014/main" id="{9B1F16DE-B985-C042-D7F7-95E41ED3F50A}"/>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a:t>
            </a:fld>
            <a:r>
              <a:rPr lang="fr-FR"/>
              <a:t> / 51</a:t>
            </a:r>
          </a:p>
        </p:txBody>
      </p:sp>
    </p:spTree>
    <p:extLst>
      <p:ext uri="{BB962C8B-B14F-4D97-AF65-F5344CB8AC3E}">
        <p14:creationId xmlns:p14="http://schemas.microsoft.com/office/powerpoint/2010/main" val="1527454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Freeform 10">
            <a:hlinkClick r:id="" action="ppaction://noaction"/>
            <a:extLst>
              <a:ext uri="{FF2B5EF4-FFF2-40B4-BE49-F238E27FC236}">
                <a16:creationId xmlns:a16="http://schemas.microsoft.com/office/drawing/2014/main" id="{AD14DEB2-2B23-6C23-BB7A-2D0C502845F2}"/>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13" name="Group 4">
            <a:extLst>
              <a:ext uri="{FF2B5EF4-FFF2-40B4-BE49-F238E27FC236}">
                <a16:creationId xmlns:a16="http://schemas.microsoft.com/office/drawing/2014/main" id="{6491D85A-E6EB-8ADA-3DA5-A1FD49C5D182}"/>
              </a:ext>
            </a:extLst>
          </p:cNvPr>
          <p:cNvGrpSpPr/>
          <p:nvPr userDrawn="1"/>
        </p:nvGrpSpPr>
        <p:grpSpPr>
          <a:xfrm>
            <a:off x="700212" y="373618"/>
            <a:ext cx="6924679" cy="1094574"/>
            <a:chOff x="0" y="-76200"/>
            <a:chExt cx="1823784" cy="288283"/>
          </a:xfrm>
        </p:grpSpPr>
        <p:sp>
          <p:nvSpPr>
            <p:cNvPr id="14" name="Freeform 5">
              <a:extLst>
                <a:ext uri="{FF2B5EF4-FFF2-40B4-BE49-F238E27FC236}">
                  <a16:creationId xmlns:a16="http://schemas.microsoft.com/office/drawing/2014/main" id="{D3A472A9-02F9-6116-FC2E-96C19A0B44E0}"/>
                </a:ext>
              </a:extLst>
            </p:cNvPr>
            <p:cNvSpPr/>
            <p:nvPr userDrawn="1"/>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9BB3A9"/>
            </a:solidFill>
          </p:spPr>
          <p:txBody>
            <a:bodyPr anchor="ctr"/>
            <a:lstStyle/>
            <a:p>
              <a:pPr algn="ctr"/>
              <a:endParaRPr lang="en-US" sz="3200">
                <a:solidFill>
                  <a:srgbClr val="FFFFFF"/>
                </a:solidFill>
                <a:latin typeface="Avenir Light"/>
              </a:endParaRPr>
            </a:p>
            <a:p>
              <a:endParaRPr lang="fr-FR"/>
            </a:p>
          </p:txBody>
        </p:sp>
        <p:sp>
          <p:nvSpPr>
            <p:cNvPr id="15" name="TextBox 6">
              <a:extLst>
                <a:ext uri="{FF2B5EF4-FFF2-40B4-BE49-F238E27FC236}">
                  <a16:creationId xmlns:a16="http://schemas.microsoft.com/office/drawing/2014/main" id="{D1BE995E-94F7-6906-A6BB-425ADDD067C4}"/>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a:p>
          </p:txBody>
        </p:sp>
      </p:grpSp>
      <p:grpSp>
        <p:nvGrpSpPr>
          <p:cNvPr id="16" name="Group 7">
            <a:extLst>
              <a:ext uri="{FF2B5EF4-FFF2-40B4-BE49-F238E27FC236}">
                <a16:creationId xmlns:a16="http://schemas.microsoft.com/office/drawing/2014/main" id="{A75CCDB8-C984-506B-37E4-F7DA1B2AF941}"/>
              </a:ext>
            </a:extLst>
          </p:cNvPr>
          <p:cNvGrpSpPr/>
          <p:nvPr userDrawn="1"/>
        </p:nvGrpSpPr>
        <p:grpSpPr>
          <a:xfrm>
            <a:off x="7624891" y="662940"/>
            <a:ext cx="9962897" cy="805252"/>
            <a:chOff x="0" y="0"/>
            <a:chExt cx="2623973" cy="212083"/>
          </a:xfrm>
        </p:grpSpPr>
        <p:sp>
          <p:nvSpPr>
            <p:cNvPr id="17" name="Freeform 8">
              <a:extLst>
                <a:ext uri="{FF2B5EF4-FFF2-40B4-BE49-F238E27FC236}">
                  <a16:creationId xmlns:a16="http://schemas.microsoft.com/office/drawing/2014/main" id="{2AEBD74A-8CBD-213A-73BA-D63D1EF6D7D6}"/>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C6D4CE"/>
            </a:solidFill>
          </p:spPr>
          <p:txBody>
            <a:bodyPr/>
            <a:lstStyle/>
            <a:p>
              <a:endParaRPr lang="fr-FR"/>
            </a:p>
          </p:txBody>
        </p:sp>
        <p:sp>
          <p:nvSpPr>
            <p:cNvPr id="18" name="TextBox 9">
              <a:extLst>
                <a:ext uri="{FF2B5EF4-FFF2-40B4-BE49-F238E27FC236}">
                  <a16:creationId xmlns:a16="http://schemas.microsoft.com/office/drawing/2014/main" id="{7240B6AE-820F-AFDF-1C5A-C84A8B88900B}"/>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a:p>
          </p:txBody>
        </p:sp>
      </p:grpSp>
      <p:grpSp>
        <p:nvGrpSpPr>
          <p:cNvPr id="19" name="Group 9">
            <a:extLst>
              <a:ext uri="{FF2B5EF4-FFF2-40B4-BE49-F238E27FC236}">
                <a16:creationId xmlns:a16="http://schemas.microsoft.com/office/drawing/2014/main" id="{C2CF4515-7976-BD0A-C338-4DDA4F4AFDBE}"/>
              </a:ext>
            </a:extLst>
          </p:cNvPr>
          <p:cNvGrpSpPr/>
          <p:nvPr userDrawn="1"/>
        </p:nvGrpSpPr>
        <p:grpSpPr>
          <a:xfrm>
            <a:off x="15180596" y="9624060"/>
            <a:ext cx="2410174" cy="662940"/>
            <a:chOff x="0" y="0"/>
            <a:chExt cx="3213565" cy="883920"/>
          </a:xfrm>
        </p:grpSpPr>
        <p:sp>
          <p:nvSpPr>
            <p:cNvPr id="20" name="Freeform 11">
              <a:hlinkClick r:id="" action="ppaction://hlinkshowjump?jump=nextslide"/>
              <a:extLst>
                <a:ext uri="{FF2B5EF4-FFF2-40B4-BE49-F238E27FC236}">
                  <a16:creationId xmlns:a16="http://schemas.microsoft.com/office/drawing/2014/main" id="{F8DA6F07-DA48-6B87-5103-9461B800A1DE}"/>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1" name="Freeform 12">
              <a:hlinkClick r:id="" action="ppaction://hlinkshowjump?jump=previousslide"/>
              <a:extLst>
                <a:ext uri="{FF2B5EF4-FFF2-40B4-BE49-F238E27FC236}">
                  <a16:creationId xmlns:a16="http://schemas.microsoft.com/office/drawing/2014/main" id="{DDA45027-FC12-AA22-6276-C7077F5DF4BA}"/>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sp>
        <p:nvSpPr>
          <p:cNvPr id="2" name="ZoneTexte 1">
            <a:extLst>
              <a:ext uri="{FF2B5EF4-FFF2-40B4-BE49-F238E27FC236}">
                <a16:creationId xmlns:a16="http://schemas.microsoft.com/office/drawing/2014/main" id="{89A86BAB-04A7-F3ED-FB39-0A5C038463E6}"/>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a:t>
            </a:fld>
            <a:r>
              <a:rPr lang="fr-FR"/>
              <a:t> / 51</a:t>
            </a:r>
          </a:p>
        </p:txBody>
      </p:sp>
    </p:spTree>
    <p:extLst>
      <p:ext uri="{BB962C8B-B14F-4D97-AF65-F5344CB8AC3E}">
        <p14:creationId xmlns:p14="http://schemas.microsoft.com/office/powerpoint/2010/main" val="3814388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5332629E-57DD-AE2D-8BA4-356FD9DE9DCF}"/>
              </a:ext>
            </a:extLst>
          </p:cNvPr>
          <p:cNvGrpSpPr/>
          <p:nvPr userDrawn="1"/>
        </p:nvGrpSpPr>
        <p:grpSpPr>
          <a:xfrm>
            <a:off x="700212" y="662940"/>
            <a:ext cx="4978490" cy="8961120"/>
            <a:chOff x="0" y="0"/>
            <a:chExt cx="1311207" cy="2360130"/>
          </a:xfrm>
        </p:grpSpPr>
        <p:sp>
          <p:nvSpPr>
            <p:cNvPr id="8" name="Freeform 5">
              <a:extLst>
                <a:ext uri="{FF2B5EF4-FFF2-40B4-BE49-F238E27FC236}">
                  <a16:creationId xmlns:a16="http://schemas.microsoft.com/office/drawing/2014/main" id="{6256655C-3E68-493E-2CFE-920B89F1AA6B}"/>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D8453E"/>
            </a:solidFill>
          </p:spPr>
          <p:txBody>
            <a:bodyPr/>
            <a:lstStyle/>
            <a:p>
              <a:endParaRPr lang="fr-FR"/>
            </a:p>
          </p:txBody>
        </p:sp>
        <p:sp>
          <p:nvSpPr>
            <p:cNvPr id="9" name="TextBox 6">
              <a:extLst>
                <a:ext uri="{FF2B5EF4-FFF2-40B4-BE49-F238E27FC236}">
                  <a16:creationId xmlns:a16="http://schemas.microsoft.com/office/drawing/2014/main" id="{3B122A34-E209-CAC7-A826-F4D7DB10A962}"/>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a:p>
          </p:txBody>
        </p:sp>
      </p:grpSp>
      <p:grpSp>
        <p:nvGrpSpPr>
          <p:cNvPr id="10" name="Group 9">
            <a:extLst>
              <a:ext uri="{FF2B5EF4-FFF2-40B4-BE49-F238E27FC236}">
                <a16:creationId xmlns:a16="http://schemas.microsoft.com/office/drawing/2014/main" id="{8D82B49B-DCDF-1D1E-6A83-CE452A71862A}"/>
              </a:ext>
            </a:extLst>
          </p:cNvPr>
          <p:cNvGrpSpPr/>
          <p:nvPr userDrawn="1"/>
        </p:nvGrpSpPr>
        <p:grpSpPr>
          <a:xfrm>
            <a:off x="15180596" y="9585960"/>
            <a:ext cx="2410174" cy="662940"/>
            <a:chOff x="0" y="0"/>
            <a:chExt cx="3213565" cy="883920"/>
          </a:xfrm>
        </p:grpSpPr>
        <p:sp>
          <p:nvSpPr>
            <p:cNvPr id="12" name="Freeform 11">
              <a:hlinkClick r:id="" action="ppaction://hlinkshowjump?jump=nextslide"/>
              <a:extLst>
                <a:ext uri="{FF2B5EF4-FFF2-40B4-BE49-F238E27FC236}">
                  <a16:creationId xmlns:a16="http://schemas.microsoft.com/office/drawing/2014/main" id="{FDBD19F0-06F9-C487-76F3-9B97D7ECFEEB}"/>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13" name="Freeform 12">
              <a:hlinkClick r:id="" action="ppaction://hlinkshowjump?jump=previousslide"/>
              <a:extLst>
                <a:ext uri="{FF2B5EF4-FFF2-40B4-BE49-F238E27FC236}">
                  <a16:creationId xmlns:a16="http://schemas.microsoft.com/office/drawing/2014/main" id="{029D8F8C-9C71-80D4-5F11-71DEF5DE89C7}"/>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sp>
        <p:nvSpPr>
          <p:cNvPr id="3" name="Freeform 10">
            <a:hlinkClick r:id="" action="ppaction://noaction"/>
            <a:extLst>
              <a:ext uri="{FF2B5EF4-FFF2-40B4-BE49-F238E27FC236}">
                <a16:creationId xmlns:a16="http://schemas.microsoft.com/office/drawing/2014/main" id="{1492AF66-7497-829A-3194-48079BA549F6}"/>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extLst>
      <p:ext uri="{BB962C8B-B14F-4D97-AF65-F5344CB8AC3E}">
        <p14:creationId xmlns:p14="http://schemas.microsoft.com/office/powerpoint/2010/main" val="2214000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EA9B472C-7F00-774B-820F-BFEF1BFDD71D}"/>
              </a:ext>
            </a:extLst>
          </p:cNvPr>
          <p:cNvGrpSpPr/>
          <p:nvPr userDrawn="1"/>
        </p:nvGrpSpPr>
        <p:grpSpPr>
          <a:xfrm>
            <a:off x="741542" y="662940"/>
            <a:ext cx="6924679" cy="805252"/>
            <a:chOff x="0" y="0"/>
            <a:chExt cx="1823784" cy="212083"/>
          </a:xfrm>
        </p:grpSpPr>
        <p:sp>
          <p:nvSpPr>
            <p:cNvPr id="8" name="Freeform 5">
              <a:extLst>
                <a:ext uri="{FF2B5EF4-FFF2-40B4-BE49-F238E27FC236}">
                  <a16:creationId xmlns:a16="http://schemas.microsoft.com/office/drawing/2014/main" id="{DE3EECD2-A37C-5F76-1DCB-EE49551AEEF3}"/>
                </a:ext>
              </a:extLst>
            </p:cNvPr>
            <p:cNvSpPr/>
            <p:nvPr/>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D8453E"/>
            </a:solidFill>
          </p:spPr>
          <p:txBody>
            <a:bodyPr/>
            <a:lstStyle/>
            <a:p>
              <a:endParaRPr lang="fr-FR"/>
            </a:p>
          </p:txBody>
        </p:sp>
        <p:sp>
          <p:nvSpPr>
            <p:cNvPr id="9" name="TextBox 6">
              <a:extLst>
                <a:ext uri="{FF2B5EF4-FFF2-40B4-BE49-F238E27FC236}">
                  <a16:creationId xmlns:a16="http://schemas.microsoft.com/office/drawing/2014/main" id="{C0064DE1-A319-9C04-0F99-749FAB7C5A42}"/>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a:p>
          </p:txBody>
        </p:sp>
      </p:grpSp>
      <p:grpSp>
        <p:nvGrpSpPr>
          <p:cNvPr id="10" name="Group 7">
            <a:extLst>
              <a:ext uri="{FF2B5EF4-FFF2-40B4-BE49-F238E27FC236}">
                <a16:creationId xmlns:a16="http://schemas.microsoft.com/office/drawing/2014/main" id="{591CAC84-746F-E135-800A-E1CB64B49BE4}"/>
              </a:ext>
            </a:extLst>
          </p:cNvPr>
          <p:cNvGrpSpPr/>
          <p:nvPr userDrawn="1"/>
        </p:nvGrpSpPr>
        <p:grpSpPr>
          <a:xfrm>
            <a:off x="7624891" y="662940"/>
            <a:ext cx="9962897" cy="805252"/>
            <a:chOff x="0" y="0"/>
            <a:chExt cx="2623973" cy="212083"/>
          </a:xfrm>
        </p:grpSpPr>
        <p:sp>
          <p:nvSpPr>
            <p:cNvPr id="11" name="Freeform 8">
              <a:extLst>
                <a:ext uri="{FF2B5EF4-FFF2-40B4-BE49-F238E27FC236}">
                  <a16:creationId xmlns:a16="http://schemas.microsoft.com/office/drawing/2014/main" id="{A1E102D9-E48C-9C51-1344-A0473F83420C}"/>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E99692"/>
            </a:solidFill>
          </p:spPr>
          <p:txBody>
            <a:bodyPr anchor="ctr"/>
            <a:lstStyle/>
            <a:p>
              <a:pPr algn="ctr"/>
              <a:endParaRPr lang="en-US" sz="3200" b="1">
                <a:solidFill>
                  <a:schemeClr val="bg1"/>
                </a:solidFill>
                <a:latin typeface="Avenir Light" panose="020B0604020202020204" charset="0"/>
              </a:endParaRPr>
            </a:p>
            <a:p>
              <a:endParaRPr lang="fr-FR"/>
            </a:p>
          </p:txBody>
        </p:sp>
        <p:sp>
          <p:nvSpPr>
            <p:cNvPr id="12" name="TextBox 9">
              <a:extLst>
                <a:ext uri="{FF2B5EF4-FFF2-40B4-BE49-F238E27FC236}">
                  <a16:creationId xmlns:a16="http://schemas.microsoft.com/office/drawing/2014/main" id="{BA153FBE-E1CF-25B4-38EB-81C4A94C778B}"/>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a:p>
          </p:txBody>
        </p:sp>
      </p:grpSp>
      <p:sp>
        <p:nvSpPr>
          <p:cNvPr id="13" name="Freeform 10">
            <a:hlinkClick r:id="" action="ppaction://noaction"/>
            <a:extLst>
              <a:ext uri="{FF2B5EF4-FFF2-40B4-BE49-F238E27FC236}">
                <a16:creationId xmlns:a16="http://schemas.microsoft.com/office/drawing/2014/main" id="{46009F96-45FD-8ACD-30DB-58516C21C72D}"/>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2" name="Group 9">
            <a:extLst>
              <a:ext uri="{FF2B5EF4-FFF2-40B4-BE49-F238E27FC236}">
                <a16:creationId xmlns:a16="http://schemas.microsoft.com/office/drawing/2014/main" id="{B61D52B2-77B9-5F84-6490-F5602913E2D1}"/>
              </a:ext>
            </a:extLst>
          </p:cNvPr>
          <p:cNvGrpSpPr/>
          <p:nvPr userDrawn="1"/>
        </p:nvGrpSpPr>
        <p:grpSpPr>
          <a:xfrm>
            <a:off x="15180596" y="9585960"/>
            <a:ext cx="2410174" cy="662940"/>
            <a:chOff x="0" y="0"/>
            <a:chExt cx="3213565" cy="883920"/>
          </a:xfrm>
        </p:grpSpPr>
        <p:sp>
          <p:nvSpPr>
            <p:cNvPr id="3" name="Freeform 11">
              <a:hlinkClick r:id="" action="ppaction://hlinkshowjump?jump=nextslide"/>
              <a:extLst>
                <a:ext uri="{FF2B5EF4-FFF2-40B4-BE49-F238E27FC236}">
                  <a16:creationId xmlns:a16="http://schemas.microsoft.com/office/drawing/2014/main" id="{CC7A0BBE-E2AE-8BC5-91FE-5F599A489979}"/>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12">
              <a:hlinkClick r:id="" action="ppaction://hlinkshowjump?jump=previousslide"/>
              <a:extLst>
                <a:ext uri="{FF2B5EF4-FFF2-40B4-BE49-F238E27FC236}">
                  <a16:creationId xmlns:a16="http://schemas.microsoft.com/office/drawing/2014/main" id="{2F9C11B5-C991-09D0-4649-1A9EB6EBDD87}"/>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spTree>
    <p:extLst>
      <p:ext uri="{BB962C8B-B14F-4D97-AF65-F5344CB8AC3E}">
        <p14:creationId xmlns:p14="http://schemas.microsoft.com/office/powerpoint/2010/main" val="412625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10">
            <a:hlinkClick r:id="rId2" action="ppaction://hlinksldjump"/>
            <a:extLst>
              <a:ext uri="{FF2B5EF4-FFF2-40B4-BE49-F238E27FC236}">
                <a16:creationId xmlns:a16="http://schemas.microsoft.com/office/drawing/2014/main" id="{FB73CECB-A3A8-B369-C7A0-12C3EED60F88}"/>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2" name="Freeform 13">
            <a:hlinkClick r:id="" action="ppaction://hlinkshowjump?jump=nextslide"/>
            <a:extLst>
              <a:ext uri="{FF2B5EF4-FFF2-40B4-BE49-F238E27FC236}">
                <a16:creationId xmlns:a16="http://schemas.microsoft.com/office/drawing/2014/main" id="{9463168C-98FE-8C89-9EDB-AA5BE8A7F50C}"/>
              </a:ext>
            </a:extLst>
          </p:cNvPr>
          <p:cNvSpPr/>
          <p:nvPr userDrawn="1"/>
        </p:nvSpPr>
        <p:spPr>
          <a:xfrm>
            <a:off x="16927830"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3" name="Freeform 14">
            <a:hlinkClick r:id="" action="ppaction://hlinkshowjump?jump=previousslide"/>
            <a:extLst>
              <a:ext uri="{FF2B5EF4-FFF2-40B4-BE49-F238E27FC236}">
                <a16:creationId xmlns:a16="http://schemas.microsoft.com/office/drawing/2014/main" id="{0DF1E917-9331-9CF5-13F0-4AEBD5760C4F}"/>
              </a:ext>
            </a:extLst>
          </p:cNvPr>
          <p:cNvSpPr/>
          <p:nvPr userDrawn="1"/>
        </p:nvSpPr>
        <p:spPr>
          <a:xfrm rot="-10800000">
            <a:off x="15180596"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ZoneTexte 3">
            <a:extLst>
              <a:ext uri="{FF2B5EF4-FFF2-40B4-BE49-F238E27FC236}">
                <a16:creationId xmlns:a16="http://schemas.microsoft.com/office/drawing/2014/main" id="{0C3CB212-51D5-04F1-4A28-153DBED3A13C}"/>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a:t>
            </a:fld>
            <a:r>
              <a:rPr lang="fr-FR"/>
              <a:t> / 42</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F16E7EFD-98E1-64C2-61A8-E7D5FD024C24}"/>
              </a:ext>
            </a:extLst>
          </p:cNvPr>
          <p:cNvGrpSpPr/>
          <p:nvPr userDrawn="1"/>
        </p:nvGrpSpPr>
        <p:grpSpPr>
          <a:xfrm>
            <a:off x="700212" y="662940"/>
            <a:ext cx="6924679" cy="805252"/>
            <a:chOff x="0" y="0"/>
            <a:chExt cx="1823784" cy="212083"/>
          </a:xfrm>
        </p:grpSpPr>
        <p:sp>
          <p:nvSpPr>
            <p:cNvPr id="9" name="Freeform 5">
              <a:extLst>
                <a:ext uri="{FF2B5EF4-FFF2-40B4-BE49-F238E27FC236}">
                  <a16:creationId xmlns:a16="http://schemas.microsoft.com/office/drawing/2014/main" id="{4E341487-85C0-B9F6-8629-7C863FB447A8}"/>
                </a:ext>
              </a:extLst>
            </p:cNvPr>
            <p:cNvSpPr/>
            <p:nvPr/>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DB7B5F"/>
            </a:solidFill>
          </p:spPr>
          <p:txBody>
            <a:bodyPr/>
            <a:lstStyle/>
            <a:p>
              <a:endParaRPr lang="fr-FR"/>
            </a:p>
          </p:txBody>
        </p:sp>
        <p:sp>
          <p:nvSpPr>
            <p:cNvPr id="10" name="TextBox 6">
              <a:extLst>
                <a:ext uri="{FF2B5EF4-FFF2-40B4-BE49-F238E27FC236}">
                  <a16:creationId xmlns:a16="http://schemas.microsoft.com/office/drawing/2014/main" id="{1F5FB4F1-8F8C-BB93-2232-65640C1A669D}"/>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a:p>
          </p:txBody>
        </p:sp>
      </p:grpSp>
      <p:grpSp>
        <p:nvGrpSpPr>
          <p:cNvPr id="11" name="Group 7">
            <a:extLst>
              <a:ext uri="{FF2B5EF4-FFF2-40B4-BE49-F238E27FC236}">
                <a16:creationId xmlns:a16="http://schemas.microsoft.com/office/drawing/2014/main" id="{33B05575-DA7E-BBB9-1F88-34EB69A5371C}"/>
              </a:ext>
            </a:extLst>
          </p:cNvPr>
          <p:cNvGrpSpPr/>
          <p:nvPr userDrawn="1"/>
        </p:nvGrpSpPr>
        <p:grpSpPr>
          <a:xfrm>
            <a:off x="7624891" y="662940"/>
            <a:ext cx="9962897" cy="805252"/>
            <a:chOff x="0" y="0"/>
            <a:chExt cx="2623973" cy="212083"/>
          </a:xfrm>
        </p:grpSpPr>
        <p:sp>
          <p:nvSpPr>
            <p:cNvPr id="12" name="Freeform 8">
              <a:extLst>
                <a:ext uri="{FF2B5EF4-FFF2-40B4-BE49-F238E27FC236}">
                  <a16:creationId xmlns:a16="http://schemas.microsoft.com/office/drawing/2014/main" id="{6A0760ED-E9CF-06AD-773D-032281290B04}"/>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EAB4A4"/>
            </a:solidFill>
          </p:spPr>
          <p:txBody>
            <a:bodyPr/>
            <a:lstStyle/>
            <a:p>
              <a:endParaRPr lang="fr-FR"/>
            </a:p>
          </p:txBody>
        </p:sp>
        <p:sp>
          <p:nvSpPr>
            <p:cNvPr id="13" name="TextBox 9">
              <a:extLst>
                <a:ext uri="{FF2B5EF4-FFF2-40B4-BE49-F238E27FC236}">
                  <a16:creationId xmlns:a16="http://schemas.microsoft.com/office/drawing/2014/main" id="{C16A1384-BF7C-E4C1-EDB7-9545746F48C0}"/>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a:p>
          </p:txBody>
        </p:sp>
      </p:grpSp>
      <p:sp>
        <p:nvSpPr>
          <p:cNvPr id="16" name="Freeform 10">
            <a:hlinkClick r:id="rId2" action="ppaction://hlinksldjump"/>
            <a:extLst>
              <a:ext uri="{FF2B5EF4-FFF2-40B4-BE49-F238E27FC236}">
                <a16:creationId xmlns:a16="http://schemas.microsoft.com/office/drawing/2014/main" id="{02547B9A-AEC0-65E5-F535-80728C591198}"/>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2" name="Freeform 13">
            <a:hlinkClick r:id="" action="ppaction://hlinkshowjump?jump=nextslide"/>
            <a:extLst>
              <a:ext uri="{FF2B5EF4-FFF2-40B4-BE49-F238E27FC236}">
                <a16:creationId xmlns:a16="http://schemas.microsoft.com/office/drawing/2014/main" id="{E4CA9448-4467-1386-588C-35CBEF3FFE98}"/>
              </a:ext>
            </a:extLst>
          </p:cNvPr>
          <p:cNvSpPr/>
          <p:nvPr userDrawn="1"/>
        </p:nvSpPr>
        <p:spPr>
          <a:xfrm>
            <a:off x="16927830"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3" name="Freeform 14">
            <a:hlinkClick r:id="" action="ppaction://hlinkshowjump?jump=previousslide"/>
            <a:extLst>
              <a:ext uri="{FF2B5EF4-FFF2-40B4-BE49-F238E27FC236}">
                <a16:creationId xmlns:a16="http://schemas.microsoft.com/office/drawing/2014/main" id="{4DC068E6-C9A3-DAC2-A9EE-3D11E707286D}"/>
              </a:ext>
            </a:extLst>
          </p:cNvPr>
          <p:cNvSpPr/>
          <p:nvPr userDrawn="1"/>
        </p:nvSpPr>
        <p:spPr>
          <a:xfrm rot="-10800000">
            <a:off x="15180596"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ZoneTexte 3">
            <a:extLst>
              <a:ext uri="{FF2B5EF4-FFF2-40B4-BE49-F238E27FC236}">
                <a16:creationId xmlns:a16="http://schemas.microsoft.com/office/drawing/2014/main" id="{36D94BBE-6E98-FC56-98FD-7035A82C12D1}"/>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a:t>
            </a:fld>
            <a:r>
              <a:rPr lang="fr-FR"/>
              <a:t> / 42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686A3BA1-2FFA-A8DC-19DF-6820FD739433}"/>
              </a:ext>
            </a:extLst>
          </p:cNvPr>
          <p:cNvGrpSpPr/>
          <p:nvPr userDrawn="1"/>
        </p:nvGrpSpPr>
        <p:grpSpPr>
          <a:xfrm>
            <a:off x="700212" y="662940"/>
            <a:ext cx="4978490" cy="8961120"/>
            <a:chOff x="0" y="0"/>
            <a:chExt cx="1311207" cy="2360130"/>
          </a:xfrm>
        </p:grpSpPr>
        <p:sp>
          <p:nvSpPr>
            <p:cNvPr id="11" name="Freeform 5">
              <a:extLst>
                <a:ext uri="{FF2B5EF4-FFF2-40B4-BE49-F238E27FC236}">
                  <a16:creationId xmlns:a16="http://schemas.microsoft.com/office/drawing/2014/main" id="{D09B10F2-FDF5-F764-17E9-D2516A8A631B}"/>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DB7B5F"/>
            </a:solidFill>
          </p:spPr>
          <p:txBody>
            <a:bodyPr/>
            <a:lstStyle/>
            <a:p>
              <a:endParaRPr lang="fr-FR"/>
            </a:p>
          </p:txBody>
        </p:sp>
        <p:sp>
          <p:nvSpPr>
            <p:cNvPr id="12" name="TextBox 6">
              <a:extLst>
                <a:ext uri="{FF2B5EF4-FFF2-40B4-BE49-F238E27FC236}">
                  <a16:creationId xmlns:a16="http://schemas.microsoft.com/office/drawing/2014/main" id="{DBFCC0E2-B0CF-4005-2AC1-505240D22934}"/>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a:p>
          </p:txBody>
        </p:sp>
      </p:grpSp>
      <p:sp>
        <p:nvSpPr>
          <p:cNvPr id="13" name="Freeform 10">
            <a:hlinkClick r:id="rId2" action="ppaction://hlinksldjump"/>
            <a:extLst>
              <a:ext uri="{FF2B5EF4-FFF2-40B4-BE49-F238E27FC236}">
                <a16:creationId xmlns:a16="http://schemas.microsoft.com/office/drawing/2014/main" id="{FC90A1C3-FE0D-8F89-6895-56ADD4F5C9E4}"/>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2" name="ZoneTexte 1">
            <a:extLst>
              <a:ext uri="{FF2B5EF4-FFF2-40B4-BE49-F238E27FC236}">
                <a16:creationId xmlns:a16="http://schemas.microsoft.com/office/drawing/2014/main" id="{9003872D-25CD-13A3-481D-257AE058B961}"/>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a:t>
            </a:fld>
            <a:r>
              <a:rPr lang="fr-FR"/>
              <a:t> / 42</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69EEFD78-AEF0-0523-78E8-C945E20F145C}"/>
              </a:ext>
            </a:extLst>
          </p:cNvPr>
          <p:cNvGrpSpPr/>
          <p:nvPr userDrawn="1"/>
        </p:nvGrpSpPr>
        <p:grpSpPr>
          <a:xfrm>
            <a:off x="700212" y="662940"/>
            <a:ext cx="4978490" cy="8961120"/>
            <a:chOff x="0" y="0"/>
            <a:chExt cx="1311207" cy="2360130"/>
          </a:xfrm>
        </p:grpSpPr>
        <p:sp>
          <p:nvSpPr>
            <p:cNvPr id="7" name="Freeform 5">
              <a:extLst>
                <a:ext uri="{FF2B5EF4-FFF2-40B4-BE49-F238E27FC236}">
                  <a16:creationId xmlns:a16="http://schemas.microsoft.com/office/drawing/2014/main" id="{E83B09F5-C148-E0AB-A35B-D050595E342D}"/>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1D5E93"/>
            </a:solidFill>
          </p:spPr>
          <p:txBody>
            <a:bodyPr/>
            <a:lstStyle/>
            <a:p>
              <a:endParaRPr lang="fr-FR"/>
            </a:p>
          </p:txBody>
        </p:sp>
        <p:sp>
          <p:nvSpPr>
            <p:cNvPr id="8" name="TextBox 6">
              <a:extLst>
                <a:ext uri="{FF2B5EF4-FFF2-40B4-BE49-F238E27FC236}">
                  <a16:creationId xmlns:a16="http://schemas.microsoft.com/office/drawing/2014/main" id="{ABDEA6C7-9A87-F0D9-19C3-75BC59C4C977}"/>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a:p>
          </p:txBody>
        </p:sp>
      </p:grpSp>
      <p:grpSp>
        <p:nvGrpSpPr>
          <p:cNvPr id="9" name="Group 9">
            <a:extLst>
              <a:ext uri="{FF2B5EF4-FFF2-40B4-BE49-F238E27FC236}">
                <a16:creationId xmlns:a16="http://schemas.microsoft.com/office/drawing/2014/main" id="{FB6CBB2E-D099-FBA8-D86A-DBEF5D7BF866}"/>
              </a:ext>
            </a:extLst>
          </p:cNvPr>
          <p:cNvGrpSpPr/>
          <p:nvPr userDrawn="1"/>
        </p:nvGrpSpPr>
        <p:grpSpPr>
          <a:xfrm>
            <a:off x="15180596" y="9624060"/>
            <a:ext cx="2410174" cy="662940"/>
            <a:chOff x="0" y="0"/>
            <a:chExt cx="3213565" cy="883920"/>
          </a:xfrm>
        </p:grpSpPr>
        <p:sp>
          <p:nvSpPr>
            <p:cNvPr id="11" name="Freeform 11">
              <a:hlinkClick r:id="" action="ppaction://hlinkshowjump?jump=nextslide"/>
              <a:extLst>
                <a:ext uri="{FF2B5EF4-FFF2-40B4-BE49-F238E27FC236}">
                  <a16:creationId xmlns:a16="http://schemas.microsoft.com/office/drawing/2014/main" id="{3C2D1738-5AC2-DA13-460A-9CC03B97E154}"/>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12" name="Freeform 12">
              <a:hlinkClick r:id="" action="ppaction://hlinkshowjump?jump=previousslide"/>
              <a:extLst>
                <a:ext uri="{FF2B5EF4-FFF2-40B4-BE49-F238E27FC236}">
                  <a16:creationId xmlns:a16="http://schemas.microsoft.com/office/drawing/2014/main" id="{7C20EB51-4CF2-B543-5A03-14ED7994856A}"/>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sp>
        <p:nvSpPr>
          <p:cNvPr id="3" name="Freeform 10">
            <a:hlinkClick r:id="rId4" action="ppaction://hlinksldjump"/>
            <a:extLst>
              <a:ext uri="{FF2B5EF4-FFF2-40B4-BE49-F238E27FC236}">
                <a16:creationId xmlns:a16="http://schemas.microsoft.com/office/drawing/2014/main" id="{45D044E2-97B1-460D-FCF3-038AF695E22B}"/>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ZoneTexte 3">
            <a:extLst>
              <a:ext uri="{FF2B5EF4-FFF2-40B4-BE49-F238E27FC236}">
                <a16:creationId xmlns:a16="http://schemas.microsoft.com/office/drawing/2014/main" id="{65F067FD-EE43-1557-4835-D1141644C83E}"/>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a:t>
            </a:fld>
            <a:r>
              <a:rPr lang="fr-FR"/>
              <a:t> / 42</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5F206A5-5F7F-F6E3-F04D-6B2BFEB620FE}"/>
              </a:ext>
            </a:extLst>
          </p:cNvPr>
          <p:cNvGrpSpPr/>
          <p:nvPr userDrawn="1"/>
        </p:nvGrpSpPr>
        <p:grpSpPr>
          <a:xfrm>
            <a:off x="700212" y="662940"/>
            <a:ext cx="6924679" cy="805252"/>
            <a:chOff x="0" y="0"/>
            <a:chExt cx="1823784" cy="212083"/>
          </a:xfrm>
        </p:grpSpPr>
        <p:sp>
          <p:nvSpPr>
            <p:cNvPr id="6" name="Freeform 5">
              <a:extLst>
                <a:ext uri="{FF2B5EF4-FFF2-40B4-BE49-F238E27FC236}">
                  <a16:creationId xmlns:a16="http://schemas.microsoft.com/office/drawing/2014/main" id="{B282E559-2A1E-AF60-FD68-F98767986D2B}"/>
                </a:ext>
              </a:extLst>
            </p:cNvPr>
            <p:cNvSpPr/>
            <p:nvPr/>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1D5E93"/>
            </a:solidFill>
          </p:spPr>
          <p:txBody>
            <a:bodyPr/>
            <a:lstStyle/>
            <a:p>
              <a:endParaRPr lang="fr-FR"/>
            </a:p>
          </p:txBody>
        </p:sp>
        <p:sp>
          <p:nvSpPr>
            <p:cNvPr id="7" name="TextBox 6">
              <a:extLst>
                <a:ext uri="{FF2B5EF4-FFF2-40B4-BE49-F238E27FC236}">
                  <a16:creationId xmlns:a16="http://schemas.microsoft.com/office/drawing/2014/main" id="{A4A4BA6D-0BA8-E737-A0C5-E182E2C124D5}"/>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a:p>
          </p:txBody>
        </p:sp>
      </p:grpSp>
      <p:grpSp>
        <p:nvGrpSpPr>
          <p:cNvPr id="9" name="Group 7">
            <a:extLst>
              <a:ext uri="{FF2B5EF4-FFF2-40B4-BE49-F238E27FC236}">
                <a16:creationId xmlns:a16="http://schemas.microsoft.com/office/drawing/2014/main" id="{1F27B7E0-CCEE-6894-AF23-A064907BE999}"/>
              </a:ext>
            </a:extLst>
          </p:cNvPr>
          <p:cNvGrpSpPr/>
          <p:nvPr userDrawn="1"/>
        </p:nvGrpSpPr>
        <p:grpSpPr>
          <a:xfrm>
            <a:off x="7624891" y="662940"/>
            <a:ext cx="9962897" cy="805252"/>
            <a:chOff x="0" y="0"/>
            <a:chExt cx="2623973" cy="212083"/>
          </a:xfrm>
        </p:grpSpPr>
        <p:sp>
          <p:nvSpPr>
            <p:cNvPr id="10" name="Freeform 8">
              <a:extLst>
                <a:ext uri="{FF2B5EF4-FFF2-40B4-BE49-F238E27FC236}">
                  <a16:creationId xmlns:a16="http://schemas.microsoft.com/office/drawing/2014/main" id="{032A6C7B-C421-C724-4C3A-A14AF43A7746}"/>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82A6C3"/>
            </a:solidFill>
          </p:spPr>
          <p:txBody>
            <a:bodyPr/>
            <a:lstStyle/>
            <a:p>
              <a:endParaRPr lang="fr-FR"/>
            </a:p>
          </p:txBody>
        </p:sp>
        <p:sp>
          <p:nvSpPr>
            <p:cNvPr id="11" name="TextBox 9">
              <a:extLst>
                <a:ext uri="{FF2B5EF4-FFF2-40B4-BE49-F238E27FC236}">
                  <a16:creationId xmlns:a16="http://schemas.microsoft.com/office/drawing/2014/main" id="{09ACCEBC-73DD-3437-5635-D9901671B053}"/>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a:p>
          </p:txBody>
        </p:sp>
      </p:grpSp>
      <p:sp>
        <p:nvSpPr>
          <p:cNvPr id="15" name="Freeform 10">
            <a:hlinkClick r:id="rId2" action="ppaction://hlinksldjump"/>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grpSp>
        <p:nvGrpSpPr>
          <p:cNvPr id="2" name="Group 9">
            <a:extLst>
              <a:ext uri="{FF2B5EF4-FFF2-40B4-BE49-F238E27FC236}">
                <a16:creationId xmlns:a16="http://schemas.microsoft.com/office/drawing/2014/main" id="{2F90DF28-EEB5-D0E4-C8A4-4761607E69E7}"/>
              </a:ext>
            </a:extLst>
          </p:cNvPr>
          <p:cNvGrpSpPr/>
          <p:nvPr userDrawn="1"/>
        </p:nvGrpSpPr>
        <p:grpSpPr>
          <a:xfrm>
            <a:off x="15180596" y="9624060"/>
            <a:ext cx="2410174" cy="662940"/>
            <a:chOff x="0" y="0"/>
            <a:chExt cx="3213565" cy="883920"/>
          </a:xfrm>
        </p:grpSpPr>
        <p:sp>
          <p:nvSpPr>
            <p:cNvPr id="3" name="Freeform 11">
              <a:hlinkClick r:id="" action="ppaction://hlinkshowjump?jump=nextslide"/>
              <a:extLst>
                <a:ext uri="{FF2B5EF4-FFF2-40B4-BE49-F238E27FC236}">
                  <a16:creationId xmlns:a16="http://schemas.microsoft.com/office/drawing/2014/main" id="{EB9FA823-9DFE-8B25-7922-2EE4EB2EF70E}"/>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4" name="Freeform 12">
              <a:hlinkClick r:id="" action="ppaction://hlinkshowjump?jump=previousslide"/>
              <a:extLst>
                <a:ext uri="{FF2B5EF4-FFF2-40B4-BE49-F238E27FC236}">
                  <a16:creationId xmlns:a16="http://schemas.microsoft.com/office/drawing/2014/main" id="{B38EE48E-CB29-D8E3-D1FC-0647D4AF7F07}"/>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grpSp>
      <p:sp>
        <p:nvSpPr>
          <p:cNvPr id="8" name="ZoneTexte 7">
            <a:extLst>
              <a:ext uri="{FF2B5EF4-FFF2-40B4-BE49-F238E27FC236}">
                <a16:creationId xmlns:a16="http://schemas.microsoft.com/office/drawing/2014/main" id="{E870C34A-A12C-58A2-24F4-FD5B2568869A}"/>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a:t>
            </a:fld>
            <a:r>
              <a:rPr lang="fr-FR"/>
              <a:t> / 42</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7C372843-18D1-1946-622A-B409B292840D}"/>
              </a:ext>
            </a:extLst>
          </p:cNvPr>
          <p:cNvGrpSpPr/>
          <p:nvPr userDrawn="1"/>
        </p:nvGrpSpPr>
        <p:grpSpPr>
          <a:xfrm>
            <a:off x="700212" y="662940"/>
            <a:ext cx="4978490" cy="8961120"/>
            <a:chOff x="0" y="0"/>
            <a:chExt cx="1311207" cy="2360130"/>
          </a:xfrm>
        </p:grpSpPr>
        <p:sp>
          <p:nvSpPr>
            <p:cNvPr id="9" name="Freeform 5">
              <a:extLst>
                <a:ext uri="{FF2B5EF4-FFF2-40B4-BE49-F238E27FC236}">
                  <a16:creationId xmlns:a16="http://schemas.microsoft.com/office/drawing/2014/main" id="{59BBD44C-EB15-3A8B-CBE1-A2A2A6D105D6}"/>
                </a:ext>
              </a:extLst>
            </p:cNvPr>
            <p:cNvSpPr/>
            <p:nvPr/>
          </p:nvSpPr>
          <p:spPr>
            <a:xfrm>
              <a:off x="0" y="0"/>
              <a:ext cx="1311207" cy="2360130"/>
            </a:xfrm>
            <a:custGeom>
              <a:avLst/>
              <a:gdLst/>
              <a:ahLst/>
              <a:cxnLst/>
              <a:rect l="l" t="t" r="r" b="b"/>
              <a:pathLst>
                <a:path w="1311207" h="2360130">
                  <a:moveTo>
                    <a:pt x="0" y="0"/>
                  </a:moveTo>
                  <a:lnTo>
                    <a:pt x="1311207" y="0"/>
                  </a:lnTo>
                  <a:lnTo>
                    <a:pt x="1311207" y="2360130"/>
                  </a:lnTo>
                  <a:lnTo>
                    <a:pt x="0" y="2360130"/>
                  </a:lnTo>
                  <a:close/>
                </a:path>
              </a:pathLst>
            </a:custGeom>
            <a:solidFill>
              <a:srgbClr val="AEC2BA"/>
            </a:solidFill>
          </p:spPr>
          <p:txBody>
            <a:bodyPr/>
            <a:lstStyle/>
            <a:p>
              <a:endParaRPr lang="fr-FR"/>
            </a:p>
          </p:txBody>
        </p:sp>
        <p:sp>
          <p:nvSpPr>
            <p:cNvPr id="10" name="TextBox 6">
              <a:extLst>
                <a:ext uri="{FF2B5EF4-FFF2-40B4-BE49-F238E27FC236}">
                  <a16:creationId xmlns:a16="http://schemas.microsoft.com/office/drawing/2014/main" id="{B7041499-5186-651B-F0F3-E05156610E82}"/>
                </a:ext>
              </a:extLst>
            </p:cNvPr>
            <p:cNvSpPr txBox="1"/>
            <p:nvPr/>
          </p:nvSpPr>
          <p:spPr>
            <a:xfrm>
              <a:off x="0" y="-76200"/>
              <a:ext cx="1311207" cy="2436330"/>
            </a:xfrm>
            <a:prstGeom prst="rect">
              <a:avLst/>
            </a:prstGeom>
          </p:spPr>
          <p:txBody>
            <a:bodyPr lIns="50800" tIns="50800" rIns="50800" bIns="50800" rtlCol="0" anchor="ctr"/>
            <a:lstStyle/>
            <a:p>
              <a:pPr algn="ctr">
                <a:lnSpc>
                  <a:spcPts val="2659"/>
                </a:lnSpc>
              </a:pPr>
              <a:endParaRPr/>
            </a:p>
          </p:txBody>
        </p:sp>
      </p:grpSp>
      <p:grpSp>
        <p:nvGrpSpPr>
          <p:cNvPr id="11" name="Group 9">
            <a:extLst>
              <a:ext uri="{FF2B5EF4-FFF2-40B4-BE49-F238E27FC236}">
                <a16:creationId xmlns:a16="http://schemas.microsoft.com/office/drawing/2014/main" id="{62F21128-1E54-2976-E5D8-2A9E7CD8EC6B}"/>
              </a:ext>
            </a:extLst>
          </p:cNvPr>
          <p:cNvGrpSpPr/>
          <p:nvPr userDrawn="1"/>
        </p:nvGrpSpPr>
        <p:grpSpPr>
          <a:xfrm>
            <a:off x="15180596" y="9624060"/>
            <a:ext cx="2410174" cy="662940"/>
            <a:chOff x="0" y="0"/>
            <a:chExt cx="3213565" cy="883920"/>
          </a:xfrm>
        </p:grpSpPr>
        <p:sp>
          <p:nvSpPr>
            <p:cNvPr id="13" name="Freeform 11">
              <a:hlinkClick r:id="" action="ppaction://hlinkshowjump?jump=nextslide"/>
              <a:extLst>
                <a:ext uri="{FF2B5EF4-FFF2-40B4-BE49-F238E27FC236}">
                  <a16:creationId xmlns:a16="http://schemas.microsoft.com/office/drawing/2014/main" id="{C1371C6C-D3C0-C5FC-72FF-D1B8AD41ECE5}"/>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14" name="Freeform 12">
              <a:hlinkClick r:id="" action="ppaction://hlinkshowjump?jump=previousslide"/>
              <a:extLst>
                <a:ext uri="{FF2B5EF4-FFF2-40B4-BE49-F238E27FC236}">
                  <a16:creationId xmlns:a16="http://schemas.microsoft.com/office/drawing/2014/main" id="{F840E426-F134-6218-C419-BF7D9B7C0A00}"/>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sp>
        <p:nvSpPr>
          <p:cNvPr id="16" name="Freeform 10">
            <a:hlinkClick r:id="rId4" action="ppaction://hlinksldjump"/>
            <a:extLst>
              <a:ext uri="{FF2B5EF4-FFF2-40B4-BE49-F238E27FC236}">
                <a16:creationId xmlns:a16="http://schemas.microsoft.com/office/drawing/2014/main" id="{10EF662D-53FA-65A7-B62B-5CA8C8D37E89}"/>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3" name="ZoneTexte 2">
            <a:extLst>
              <a:ext uri="{FF2B5EF4-FFF2-40B4-BE49-F238E27FC236}">
                <a16:creationId xmlns:a16="http://schemas.microsoft.com/office/drawing/2014/main" id="{1E9ADF89-4EEC-CECC-DA6A-5727F203F30C}"/>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a:t>
            </a:fld>
            <a:r>
              <a:rPr lang="fr-FR"/>
              <a:t> / 42</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Freeform 10">
            <a:hlinkClick r:id="rId2" action="ppaction://hlinksldjump"/>
            <a:extLst>
              <a:ext uri="{FF2B5EF4-FFF2-40B4-BE49-F238E27FC236}">
                <a16:creationId xmlns:a16="http://schemas.microsoft.com/office/drawing/2014/main" id="{AD14DEB2-2B23-6C23-BB7A-2D0C502845F2}"/>
              </a:ext>
            </a:extLst>
          </p:cNvPr>
          <p:cNvSpPr/>
          <p:nvPr userDrawn="1"/>
        </p:nvSpPr>
        <p:spPr>
          <a:xfrm>
            <a:off x="700212" y="9624060"/>
            <a:ext cx="662940" cy="662940"/>
          </a:xfrm>
          <a:custGeom>
            <a:avLst/>
            <a:gdLst/>
            <a:ahLst/>
            <a:cxnLst/>
            <a:rect l="l" t="t" r="r" b="b"/>
            <a:pathLst>
              <a:path w="662940" h="662940">
                <a:moveTo>
                  <a:pt x="0" y="0"/>
                </a:moveTo>
                <a:lnTo>
                  <a:pt x="662940" y="0"/>
                </a:lnTo>
                <a:lnTo>
                  <a:pt x="662940" y="662940"/>
                </a:lnTo>
                <a:lnTo>
                  <a:pt x="0" y="6629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grpSp>
        <p:nvGrpSpPr>
          <p:cNvPr id="13" name="Group 4">
            <a:extLst>
              <a:ext uri="{FF2B5EF4-FFF2-40B4-BE49-F238E27FC236}">
                <a16:creationId xmlns:a16="http://schemas.microsoft.com/office/drawing/2014/main" id="{6491D85A-E6EB-8ADA-3DA5-A1FD49C5D182}"/>
              </a:ext>
            </a:extLst>
          </p:cNvPr>
          <p:cNvGrpSpPr/>
          <p:nvPr userDrawn="1"/>
        </p:nvGrpSpPr>
        <p:grpSpPr>
          <a:xfrm>
            <a:off x="700212" y="373618"/>
            <a:ext cx="6924679" cy="1094574"/>
            <a:chOff x="0" y="-76200"/>
            <a:chExt cx="1823784" cy="288283"/>
          </a:xfrm>
        </p:grpSpPr>
        <p:sp>
          <p:nvSpPr>
            <p:cNvPr id="14" name="Freeform 5">
              <a:extLst>
                <a:ext uri="{FF2B5EF4-FFF2-40B4-BE49-F238E27FC236}">
                  <a16:creationId xmlns:a16="http://schemas.microsoft.com/office/drawing/2014/main" id="{D3A472A9-02F9-6116-FC2E-96C19A0B44E0}"/>
                </a:ext>
              </a:extLst>
            </p:cNvPr>
            <p:cNvSpPr/>
            <p:nvPr userDrawn="1"/>
          </p:nvSpPr>
          <p:spPr>
            <a:xfrm>
              <a:off x="0" y="0"/>
              <a:ext cx="1823784" cy="212083"/>
            </a:xfrm>
            <a:custGeom>
              <a:avLst/>
              <a:gdLst/>
              <a:ahLst/>
              <a:cxnLst/>
              <a:rect l="l" t="t" r="r" b="b"/>
              <a:pathLst>
                <a:path w="1823784" h="212083">
                  <a:moveTo>
                    <a:pt x="0" y="0"/>
                  </a:moveTo>
                  <a:lnTo>
                    <a:pt x="1823784" y="0"/>
                  </a:lnTo>
                  <a:lnTo>
                    <a:pt x="1823784" y="212083"/>
                  </a:lnTo>
                  <a:lnTo>
                    <a:pt x="0" y="212083"/>
                  </a:lnTo>
                  <a:close/>
                </a:path>
              </a:pathLst>
            </a:custGeom>
            <a:solidFill>
              <a:srgbClr val="9BB3A9"/>
            </a:solidFill>
          </p:spPr>
          <p:txBody>
            <a:bodyPr anchor="ctr"/>
            <a:lstStyle/>
            <a:p>
              <a:pPr algn="ctr"/>
              <a:endParaRPr lang="en-US" sz="3200">
                <a:solidFill>
                  <a:srgbClr val="FFFFFF"/>
                </a:solidFill>
                <a:latin typeface="Avenir Light"/>
              </a:endParaRPr>
            </a:p>
            <a:p>
              <a:endParaRPr lang="fr-FR"/>
            </a:p>
          </p:txBody>
        </p:sp>
        <p:sp>
          <p:nvSpPr>
            <p:cNvPr id="15" name="TextBox 6">
              <a:extLst>
                <a:ext uri="{FF2B5EF4-FFF2-40B4-BE49-F238E27FC236}">
                  <a16:creationId xmlns:a16="http://schemas.microsoft.com/office/drawing/2014/main" id="{D1BE995E-94F7-6906-A6BB-425ADDD067C4}"/>
                </a:ext>
              </a:extLst>
            </p:cNvPr>
            <p:cNvSpPr txBox="1"/>
            <p:nvPr/>
          </p:nvSpPr>
          <p:spPr>
            <a:xfrm>
              <a:off x="0" y="-76200"/>
              <a:ext cx="1823784" cy="288283"/>
            </a:xfrm>
            <a:prstGeom prst="rect">
              <a:avLst/>
            </a:prstGeom>
          </p:spPr>
          <p:txBody>
            <a:bodyPr lIns="50800" tIns="50800" rIns="50800" bIns="50800" rtlCol="0" anchor="ctr"/>
            <a:lstStyle/>
            <a:p>
              <a:pPr algn="ctr">
                <a:lnSpc>
                  <a:spcPts val="2659"/>
                </a:lnSpc>
              </a:pPr>
              <a:endParaRPr/>
            </a:p>
          </p:txBody>
        </p:sp>
      </p:grpSp>
      <p:grpSp>
        <p:nvGrpSpPr>
          <p:cNvPr id="16" name="Group 7">
            <a:extLst>
              <a:ext uri="{FF2B5EF4-FFF2-40B4-BE49-F238E27FC236}">
                <a16:creationId xmlns:a16="http://schemas.microsoft.com/office/drawing/2014/main" id="{A75CCDB8-C984-506B-37E4-F7DA1B2AF941}"/>
              </a:ext>
            </a:extLst>
          </p:cNvPr>
          <p:cNvGrpSpPr/>
          <p:nvPr userDrawn="1"/>
        </p:nvGrpSpPr>
        <p:grpSpPr>
          <a:xfrm>
            <a:off x="7624891" y="662940"/>
            <a:ext cx="9962897" cy="805252"/>
            <a:chOff x="0" y="0"/>
            <a:chExt cx="2623973" cy="212083"/>
          </a:xfrm>
        </p:grpSpPr>
        <p:sp>
          <p:nvSpPr>
            <p:cNvPr id="17" name="Freeform 8">
              <a:extLst>
                <a:ext uri="{FF2B5EF4-FFF2-40B4-BE49-F238E27FC236}">
                  <a16:creationId xmlns:a16="http://schemas.microsoft.com/office/drawing/2014/main" id="{2AEBD74A-8CBD-213A-73BA-D63D1EF6D7D6}"/>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solidFill>
              <a:srgbClr val="C6D4CE"/>
            </a:solidFill>
          </p:spPr>
          <p:txBody>
            <a:bodyPr/>
            <a:lstStyle/>
            <a:p>
              <a:endParaRPr lang="fr-FR"/>
            </a:p>
          </p:txBody>
        </p:sp>
        <p:sp>
          <p:nvSpPr>
            <p:cNvPr id="18" name="TextBox 9">
              <a:extLst>
                <a:ext uri="{FF2B5EF4-FFF2-40B4-BE49-F238E27FC236}">
                  <a16:creationId xmlns:a16="http://schemas.microsoft.com/office/drawing/2014/main" id="{7240B6AE-820F-AFDF-1C5A-C84A8B88900B}"/>
                </a:ext>
              </a:extLst>
            </p:cNvPr>
            <p:cNvSpPr txBox="1"/>
            <p:nvPr/>
          </p:nvSpPr>
          <p:spPr>
            <a:xfrm>
              <a:off x="0" y="-76200"/>
              <a:ext cx="2623973" cy="288283"/>
            </a:xfrm>
            <a:prstGeom prst="rect">
              <a:avLst/>
            </a:prstGeom>
          </p:spPr>
          <p:txBody>
            <a:bodyPr lIns="50800" tIns="50800" rIns="50800" bIns="50800" rtlCol="0" anchor="ctr"/>
            <a:lstStyle/>
            <a:p>
              <a:pPr algn="ctr">
                <a:lnSpc>
                  <a:spcPts val="2659"/>
                </a:lnSpc>
              </a:pPr>
              <a:endParaRPr/>
            </a:p>
          </p:txBody>
        </p:sp>
      </p:grpSp>
      <p:grpSp>
        <p:nvGrpSpPr>
          <p:cNvPr id="19" name="Group 9">
            <a:extLst>
              <a:ext uri="{FF2B5EF4-FFF2-40B4-BE49-F238E27FC236}">
                <a16:creationId xmlns:a16="http://schemas.microsoft.com/office/drawing/2014/main" id="{C2CF4515-7976-BD0A-C338-4DDA4F4AFDBE}"/>
              </a:ext>
            </a:extLst>
          </p:cNvPr>
          <p:cNvGrpSpPr/>
          <p:nvPr userDrawn="1"/>
        </p:nvGrpSpPr>
        <p:grpSpPr>
          <a:xfrm>
            <a:off x="15180596" y="9624060"/>
            <a:ext cx="2410174" cy="662940"/>
            <a:chOff x="0" y="0"/>
            <a:chExt cx="3213565" cy="883920"/>
          </a:xfrm>
        </p:grpSpPr>
        <p:sp>
          <p:nvSpPr>
            <p:cNvPr id="20" name="Freeform 11">
              <a:hlinkClick r:id="" action="ppaction://hlinkshowjump?jump=nextslide"/>
              <a:extLst>
                <a:ext uri="{FF2B5EF4-FFF2-40B4-BE49-F238E27FC236}">
                  <a16:creationId xmlns:a16="http://schemas.microsoft.com/office/drawing/2014/main" id="{F8DA6F07-DA48-6B87-5103-9461B800A1DE}"/>
                </a:ext>
              </a:extLst>
            </p:cNvPr>
            <p:cNvSpPr/>
            <p:nvPr/>
          </p:nvSpPr>
          <p:spPr>
            <a:xfrm>
              <a:off x="2329645"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21" name="Freeform 12">
              <a:hlinkClick r:id="" action="ppaction://hlinkshowjump?jump=previousslide"/>
              <a:extLst>
                <a:ext uri="{FF2B5EF4-FFF2-40B4-BE49-F238E27FC236}">
                  <a16:creationId xmlns:a16="http://schemas.microsoft.com/office/drawing/2014/main" id="{DDA45027-FC12-AA22-6276-C7077F5DF4BA}"/>
                </a:ext>
              </a:extLst>
            </p:cNvPr>
            <p:cNvSpPr/>
            <p:nvPr/>
          </p:nvSpPr>
          <p:spPr>
            <a:xfrm rot="-10800000">
              <a:off x="0" y="0"/>
              <a:ext cx="883920" cy="883920"/>
            </a:xfrm>
            <a:custGeom>
              <a:avLst/>
              <a:gdLst/>
              <a:ahLst/>
              <a:cxnLst/>
              <a:rect l="l" t="t" r="r" b="b"/>
              <a:pathLst>
                <a:path w="883920" h="883920">
                  <a:moveTo>
                    <a:pt x="0" y="0"/>
                  </a:moveTo>
                  <a:lnTo>
                    <a:pt x="883920" y="0"/>
                  </a:lnTo>
                  <a:lnTo>
                    <a:pt x="883920" y="883920"/>
                  </a:lnTo>
                  <a:lnTo>
                    <a:pt x="0" y="8839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grpSp>
      <p:sp>
        <p:nvSpPr>
          <p:cNvPr id="3" name="ZoneTexte 2">
            <a:extLst>
              <a:ext uri="{FF2B5EF4-FFF2-40B4-BE49-F238E27FC236}">
                <a16:creationId xmlns:a16="http://schemas.microsoft.com/office/drawing/2014/main" id="{C337461E-8DDE-56C8-75C4-1ECD0769FEB0}"/>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a:t>
            </a:fld>
            <a:r>
              <a:rPr lang="fr-FR"/>
              <a:t> / 42</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AC8507F2-6003-385B-8B57-A23A3B9332E3}"/>
              </a:ext>
            </a:extLst>
          </p:cNvPr>
          <p:cNvGrpSpPr/>
          <p:nvPr userDrawn="1"/>
        </p:nvGrpSpPr>
        <p:grpSpPr>
          <a:xfrm>
            <a:off x="669473" y="636374"/>
            <a:ext cx="16887577" cy="8961120"/>
            <a:chOff x="0" y="0"/>
            <a:chExt cx="3606800" cy="1913890"/>
          </a:xfrm>
        </p:grpSpPr>
        <p:sp>
          <p:nvSpPr>
            <p:cNvPr id="8" name="Freeform 3">
              <a:extLst>
                <a:ext uri="{FF2B5EF4-FFF2-40B4-BE49-F238E27FC236}">
                  <a16:creationId xmlns:a16="http://schemas.microsoft.com/office/drawing/2014/main" id="{BE1958D1-E318-FB57-0B73-903D21371EC2}"/>
                </a:ext>
              </a:extLst>
            </p:cNvPr>
            <p:cNvSpPr/>
            <p:nvPr/>
          </p:nvSpPr>
          <p:spPr>
            <a:xfrm>
              <a:off x="0" y="0"/>
              <a:ext cx="3606800" cy="1913890"/>
            </a:xfrm>
            <a:custGeom>
              <a:avLst/>
              <a:gdLst/>
              <a:ahLst/>
              <a:cxnLst/>
              <a:rect l="l" t="t" r="r" b="b"/>
              <a:pathLst>
                <a:path w="3606800" h="1913890">
                  <a:moveTo>
                    <a:pt x="0" y="0"/>
                  </a:moveTo>
                  <a:lnTo>
                    <a:pt x="3606800" y="0"/>
                  </a:lnTo>
                  <a:lnTo>
                    <a:pt x="3606800" y="1913890"/>
                  </a:lnTo>
                  <a:lnTo>
                    <a:pt x="0" y="1913890"/>
                  </a:lnTo>
                  <a:close/>
                </a:path>
              </a:pathLst>
            </a:custGeom>
            <a:solidFill>
              <a:srgbClr val="FAF8F5"/>
            </a:solidFill>
          </p:spPr>
          <p:txBody>
            <a:bodyPr/>
            <a:lstStyle/>
            <a:p>
              <a:endParaRPr lang="fr-F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AC8507F2-6003-385B-8B57-A23A3B9332E3}"/>
              </a:ext>
            </a:extLst>
          </p:cNvPr>
          <p:cNvGrpSpPr/>
          <p:nvPr userDrawn="1"/>
        </p:nvGrpSpPr>
        <p:grpSpPr>
          <a:xfrm>
            <a:off x="669473" y="636374"/>
            <a:ext cx="16887577" cy="8961120"/>
            <a:chOff x="0" y="0"/>
            <a:chExt cx="3606800" cy="1913890"/>
          </a:xfrm>
        </p:grpSpPr>
        <p:sp>
          <p:nvSpPr>
            <p:cNvPr id="8" name="Freeform 3">
              <a:extLst>
                <a:ext uri="{FF2B5EF4-FFF2-40B4-BE49-F238E27FC236}">
                  <a16:creationId xmlns:a16="http://schemas.microsoft.com/office/drawing/2014/main" id="{BE1958D1-E318-FB57-0B73-903D21371EC2}"/>
                </a:ext>
              </a:extLst>
            </p:cNvPr>
            <p:cNvSpPr/>
            <p:nvPr/>
          </p:nvSpPr>
          <p:spPr>
            <a:xfrm>
              <a:off x="0" y="0"/>
              <a:ext cx="3606800" cy="1913890"/>
            </a:xfrm>
            <a:custGeom>
              <a:avLst/>
              <a:gdLst/>
              <a:ahLst/>
              <a:cxnLst/>
              <a:rect l="l" t="t" r="r" b="b"/>
              <a:pathLst>
                <a:path w="3606800" h="1913890">
                  <a:moveTo>
                    <a:pt x="0" y="0"/>
                  </a:moveTo>
                  <a:lnTo>
                    <a:pt x="3606800" y="0"/>
                  </a:lnTo>
                  <a:lnTo>
                    <a:pt x="3606800" y="1913890"/>
                  </a:lnTo>
                  <a:lnTo>
                    <a:pt x="0" y="1913890"/>
                  </a:lnTo>
                  <a:close/>
                </a:path>
              </a:pathLst>
            </a:custGeom>
            <a:solidFill>
              <a:srgbClr val="FAF8F5"/>
            </a:solidFill>
          </p:spPr>
          <p:txBody>
            <a:bodyPr/>
            <a:lstStyle/>
            <a:p>
              <a:endParaRPr lang="fr-FR"/>
            </a:p>
          </p:txBody>
        </p:sp>
      </p:grpSp>
      <p:sp>
        <p:nvSpPr>
          <p:cNvPr id="2" name="ZoneTexte 1">
            <a:extLst>
              <a:ext uri="{FF2B5EF4-FFF2-40B4-BE49-F238E27FC236}">
                <a16:creationId xmlns:a16="http://schemas.microsoft.com/office/drawing/2014/main" id="{68A44251-1D97-09F0-C940-8A07D8F02A1C}"/>
              </a:ext>
            </a:extLst>
          </p:cNvPr>
          <p:cNvSpPr txBox="1"/>
          <p:nvPr userDrawn="1"/>
        </p:nvSpPr>
        <p:spPr>
          <a:xfrm>
            <a:off x="15843537" y="9765029"/>
            <a:ext cx="1084293" cy="381000"/>
          </a:xfrm>
          <a:prstGeom prst="rect">
            <a:avLst/>
          </a:prstGeom>
          <a:noFill/>
        </p:spPr>
        <p:txBody>
          <a:bodyPr wrap="square" rtlCol="0">
            <a:spAutoFit/>
          </a:bodyPr>
          <a:lstStyle/>
          <a:p>
            <a:fld id="{C754DEF8-02F5-414B-AA9A-B7490347A455}" type="slidenum">
              <a:rPr lang="fr-FR" smtClean="0"/>
              <a:t>‹#›</a:t>
            </a:fld>
            <a:r>
              <a:rPr lang="fr-FR"/>
              <a:t> / 38</a:t>
            </a:r>
          </a:p>
        </p:txBody>
      </p:sp>
    </p:spTree>
    <p:extLst>
      <p:ext uri="{BB962C8B-B14F-4D97-AF65-F5344CB8AC3E}">
        <p14:creationId xmlns:p14="http://schemas.microsoft.com/office/powerpoint/2010/main" val="175271268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2.png"/><Relationship Id="rId3" Type="http://schemas.openxmlformats.org/officeDocument/2006/relationships/slide" Target="slide3.xml"/><Relationship Id="rId7" Type="http://schemas.openxmlformats.org/officeDocument/2006/relationships/image" Target="../media/image19.svg"/><Relationship Id="rId12" Type="http://schemas.openxmlformats.org/officeDocument/2006/relationships/slide" Target="slide4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21.svg"/><Relationship Id="rId5" Type="http://schemas.openxmlformats.org/officeDocument/2006/relationships/slide" Target="slide20.xml"/><Relationship Id="rId10" Type="http://schemas.openxmlformats.org/officeDocument/2006/relationships/image" Target="../media/image11.png"/><Relationship Id="rId4" Type="http://schemas.openxmlformats.org/officeDocument/2006/relationships/slide" Target="slide11.xml"/><Relationship Id="rId9" Type="http://schemas.openxmlformats.org/officeDocument/2006/relationships/image" Target="../media/image20.svg"/><Relationship Id="rId14" Type="http://schemas.openxmlformats.org/officeDocument/2006/relationships/image" Target="../media/image2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9.xml"/><Relationship Id="rId5" Type="http://schemas.microsoft.com/office/2007/relationships/hdphoto" Target="../media/hdphoto3.wdp"/><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xml"/><Relationship Id="rId5" Type="http://schemas.microsoft.com/office/2007/relationships/hdphoto" Target="../media/hdphoto4.wdp"/><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3.png"/><Relationship Id="rId1" Type="http://schemas.openxmlformats.org/officeDocument/2006/relationships/slideLayout" Target="../slideLayouts/slideLayout9.xml"/><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9.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png"/><Relationship Id="rId1" Type="http://schemas.openxmlformats.org/officeDocument/2006/relationships/slideLayout" Target="../slideLayouts/slideLayout9.xml"/><Relationship Id="rId4" Type="http://schemas.microsoft.com/office/2007/relationships/hdphoto" Target="../media/hdphoto5.wdp"/></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2.png"/><Relationship Id="rId1" Type="http://schemas.openxmlformats.org/officeDocument/2006/relationships/slideLayout" Target="../slideLayouts/slideLayout9.xml"/><Relationship Id="rId4" Type="http://schemas.microsoft.com/office/2007/relationships/hdphoto" Target="../media/hdphoto5.wdp"/></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9.xml"/><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8.png"/><Relationship Id="rId1" Type="http://schemas.openxmlformats.org/officeDocument/2006/relationships/slideLayout" Target="../slideLayouts/slideLayout9.xml"/><Relationship Id="rId4" Type="http://schemas.microsoft.com/office/2007/relationships/hdphoto" Target="../media/hdphoto5.wdp"/></Relationships>
</file>

<file path=ppt/slides/_rels/slide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9.xml"/><Relationship Id="rId4" Type="http://schemas.microsoft.com/office/2007/relationships/hdphoto" Target="../media/hdphoto6.wdp"/></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2.png"/><Relationship Id="rId1" Type="http://schemas.openxmlformats.org/officeDocument/2006/relationships/slideLayout" Target="../slideLayouts/slideLayout9.xml"/><Relationship Id="rId4" Type="http://schemas.microsoft.com/office/2007/relationships/hdphoto" Target="../media/hdphoto6.wdp"/></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gif"/><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hyperlink" Target="https://www.mesdroitssociaux.gouv.fr/accuei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7924800" y="3390900"/>
            <a:ext cx="9296400" cy="2745110"/>
          </a:xfrm>
          <a:prstGeom prst="rect">
            <a:avLst/>
          </a:prstGeom>
        </p:spPr>
        <p:txBody>
          <a:bodyPr wrap="square" lIns="0" tIns="0" rIns="0" bIns="0" rtlCol="0" anchor="t">
            <a:spAutoFit/>
          </a:bodyPr>
          <a:lstStyle/>
          <a:p>
            <a:pPr algn="ctr">
              <a:lnSpc>
                <a:spcPct val="160055"/>
              </a:lnSpc>
            </a:pPr>
            <a:r>
              <a:rPr lang="en-US" sz="3864" b="1">
                <a:solidFill>
                  <a:srgbClr val="DB7B5F"/>
                </a:solidFill>
                <a:latin typeface="Avenir Bold" panose="020B0604020202020204" charset="0"/>
              </a:rPr>
              <a:t>Solidarité à la source </a:t>
            </a:r>
          </a:p>
          <a:p>
            <a:pPr algn="ctr">
              <a:lnSpc>
                <a:spcPct val="160055"/>
              </a:lnSpc>
            </a:pPr>
            <a:r>
              <a:rPr lang="en-US" sz="3864">
                <a:solidFill>
                  <a:srgbClr val="DB7B5F"/>
                </a:solidFill>
                <a:latin typeface="Avenir Light"/>
              </a:rPr>
              <a:t>Les déclarations trimestrielles Rsa et Prime d’activité pré-remplies</a:t>
            </a:r>
            <a:endParaRPr lang="en-US" sz="4000">
              <a:solidFill>
                <a:srgbClr val="DB7B5F"/>
              </a:solidFill>
            </a:endParaRPr>
          </a:p>
        </p:txBody>
      </p:sp>
      <p:sp>
        <p:nvSpPr>
          <p:cNvPr id="6" name="TextBox 6"/>
          <p:cNvSpPr txBox="1"/>
          <p:nvPr/>
        </p:nvSpPr>
        <p:spPr>
          <a:xfrm>
            <a:off x="2797164" y="3864292"/>
            <a:ext cx="1867511" cy="794576"/>
          </a:xfrm>
          <a:prstGeom prst="rect">
            <a:avLst/>
          </a:prstGeom>
        </p:spPr>
        <p:txBody>
          <a:bodyPr lIns="0" tIns="0" rIns="0" bIns="0" rtlCol="0" anchor="t">
            <a:spAutoFit/>
          </a:bodyPr>
          <a:lstStyle/>
          <a:p>
            <a:pPr algn="ctr">
              <a:lnSpc>
                <a:spcPts val="6719"/>
              </a:lnSpc>
            </a:pPr>
            <a:r>
              <a:rPr lang="en-US" sz="4800">
                <a:solidFill>
                  <a:srgbClr val="FFF7F0"/>
                </a:solidFill>
                <a:latin typeface="Avenir Ultra-Bold"/>
              </a:rPr>
              <a:t>Infos</a:t>
            </a:r>
          </a:p>
        </p:txBody>
      </p:sp>
      <p:sp>
        <p:nvSpPr>
          <p:cNvPr id="7" name="TextBox 7"/>
          <p:cNvSpPr txBox="1"/>
          <p:nvPr/>
        </p:nvSpPr>
        <p:spPr>
          <a:xfrm>
            <a:off x="4032840" y="4637722"/>
            <a:ext cx="2432419" cy="580800"/>
          </a:xfrm>
          <a:prstGeom prst="rect">
            <a:avLst/>
          </a:prstGeom>
        </p:spPr>
        <p:txBody>
          <a:bodyPr lIns="0" tIns="0" rIns="0" bIns="0" rtlCol="0" anchor="t">
            <a:spAutoFit/>
          </a:bodyPr>
          <a:lstStyle/>
          <a:p>
            <a:pPr algn="ctr">
              <a:lnSpc>
                <a:spcPts val="4900"/>
              </a:lnSpc>
            </a:pPr>
            <a:r>
              <a:rPr lang="en-US" sz="3500">
                <a:solidFill>
                  <a:srgbClr val="FFF7F0"/>
                </a:solidFill>
                <a:latin typeface="Avenir Bold"/>
              </a:rPr>
              <a:t>partenaires</a:t>
            </a:r>
          </a:p>
        </p:txBody>
      </p:sp>
    </p:spTree>
    <p:extLst>
      <p:ext uri="{BB962C8B-B14F-4D97-AF65-F5344CB8AC3E}">
        <p14:creationId xmlns:p14="http://schemas.microsoft.com/office/powerpoint/2010/main" val="586312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361EE208-BC1B-CDF4-8EAE-471246571C69}"/>
              </a:ext>
            </a:extLst>
          </p:cNvPr>
          <p:cNvSpPr txBox="1"/>
          <p:nvPr/>
        </p:nvSpPr>
        <p:spPr>
          <a:xfrm>
            <a:off x="2501083" y="831532"/>
            <a:ext cx="3322938" cy="492443"/>
          </a:xfrm>
          <a:prstGeom prst="rect">
            <a:avLst/>
          </a:prstGeom>
        </p:spPr>
        <p:txBody>
          <a:bodyPr lIns="0" tIns="0" rIns="0" bIns="0" rtlCol="0" anchor="t">
            <a:spAutoFit/>
          </a:bodyPr>
          <a:lstStyle/>
          <a:p>
            <a:pPr algn="ctr"/>
            <a:r>
              <a:rPr lang="fr-FR" sz="3200">
                <a:solidFill>
                  <a:schemeClr val="bg1"/>
                </a:solidFill>
                <a:latin typeface="Avenir Light" panose="020B0604020202020204" charset="0"/>
              </a:rPr>
              <a:t>CONTEXTE</a:t>
            </a:r>
          </a:p>
        </p:txBody>
      </p:sp>
      <p:sp>
        <p:nvSpPr>
          <p:cNvPr id="3" name="TextBox 12">
            <a:extLst>
              <a:ext uri="{FF2B5EF4-FFF2-40B4-BE49-F238E27FC236}">
                <a16:creationId xmlns:a16="http://schemas.microsoft.com/office/drawing/2014/main" id="{D271678C-DED3-6533-DD86-91FA2A40195A}"/>
              </a:ext>
            </a:extLst>
          </p:cNvPr>
          <p:cNvSpPr txBox="1"/>
          <p:nvPr/>
        </p:nvSpPr>
        <p:spPr>
          <a:xfrm>
            <a:off x="7624891" y="841057"/>
            <a:ext cx="9962897" cy="492443"/>
          </a:xfrm>
          <a:prstGeom prst="rect">
            <a:avLst/>
          </a:prstGeom>
        </p:spPr>
        <p:txBody>
          <a:bodyPr lIns="0" tIns="0" rIns="0" bIns="0" rtlCol="0" anchor="t">
            <a:spAutoFit/>
          </a:bodyPr>
          <a:lstStyle/>
          <a:p>
            <a:pPr algn="ctr"/>
            <a:r>
              <a:rPr lang="fr-FR" sz="3200" b="1">
                <a:solidFill>
                  <a:schemeClr val="bg1"/>
                </a:solidFill>
                <a:latin typeface="Avenir Light" panose="020B0604020202020204" charset="0"/>
              </a:rPr>
              <a:t>LES DATES CLEFS</a:t>
            </a:r>
          </a:p>
        </p:txBody>
      </p:sp>
      <p:graphicFrame>
        <p:nvGraphicFramePr>
          <p:cNvPr id="4" name="Diagramme 3">
            <a:extLst>
              <a:ext uri="{FF2B5EF4-FFF2-40B4-BE49-F238E27FC236}">
                <a16:creationId xmlns:a16="http://schemas.microsoft.com/office/drawing/2014/main" id="{87B2A61B-EC77-BB14-02A9-276BB15AC0A4}"/>
              </a:ext>
            </a:extLst>
          </p:cNvPr>
          <p:cNvGraphicFramePr/>
          <p:nvPr>
            <p:extLst>
              <p:ext uri="{D42A27DB-BD31-4B8C-83A1-F6EECF244321}">
                <p14:modId xmlns:p14="http://schemas.microsoft.com/office/powerpoint/2010/main" val="2685624208"/>
              </p:ext>
            </p:extLst>
          </p:nvPr>
        </p:nvGraphicFramePr>
        <p:xfrm>
          <a:off x="1219200" y="1788730"/>
          <a:ext cx="16211053" cy="7961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0193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EB169847-3B98-9E3A-0CBA-75FC8C865061}"/>
              </a:ext>
            </a:extLst>
          </p:cNvPr>
          <p:cNvSpPr txBox="1"/>
          <p:nvPr/>
        </p:nvSpPr>
        <p:spPr>
          <a:xfrm>
            <a:off x="1432454" y="4220170"/>
            <a:ext cx="3322938" cy="1846659"/>
          </a:xfrm>
          <a:prstGeom prst="rect">
            <a:avLst/>
          </a:prstGeom>
        </p:spPr>
        <p:txBody>
          <a:bodyPr lIns="0" tIns="0" rIns="0" bIns="0" rtlCol="0" anchor="t">
            <a:spAutoFit/>
          </a:bodyPr>
          <a:lstStyle/>
          <a:p>
            <a:pPr algn="ctr"/>
            <a:r>
              <a:rPr lang="fr-FR" sz="4000">
                <a:solidFill>
                  <a:schemeClr val="bg1"/>
                </a:solidFill>
                <a:latin typeface="Avenir Bold" panose="020B0604020202020204" charset="0"/>
              </a:rPr>
              <a:t>LES IMPACTS DE LA RÉFORME</a:t>
            </a:r>
          </a:p>
        </p:txBody>
      </p:sp>
      <p:sp>
        <p:nvSpPr>
          <p:cNvPr id="3" name="ZoneTexte 2">
            <a:extLst>
              <a:ext uri="{FF2B5EF4-FFF2-40B4-BE49-F238E27FC236}">
                <a16:creationId xmlns:a16="http://schemas.microsoft.com/office/drawing/2014/main" id="{A9ED59F9-4503-D796-04E1-ED3FE6FBA949}"/>
              </a:ext>
            </a:extLst>
          </p:cNvPr>
          <p:cNvSpPr txBox="1"/>
          <p:nvPr/>
        </p:nvSpPr>
        <p:spPr>
          <a:xfrm>
            <a:off x="5943600" y="4375576"/>
            <a:ext cx="11049000" cy="2800767"/>
          </a:xfrm>
          <a:prstGeom prst="rect">
            <a:avLst/>
          </a:prstGeom>
          <a:noFill/>
        </p:spPr>
        <p:txBody>
          <a:bodyPr wrap="square">
            <a:spAutoFit/>
          </a:bodyPr>
          <a:lstStyle/>
          <a:p>
            <a:pPr marL="457200" indent="-457200">
              <a:buFont typeface="Wingdings" panose="05000000000000000000" pitchFamily="2" charset="2"/>
              <a:buChar char="Ø"/>
            </a:pPr>
            <a:r>
              <a:rPr lang="fr-FR" sz="2800">
                <a:solidFill>
                  <a:srgbClr val="002060"/>
                </a:solidFill>
                <a:latin typeface="Avenir Light" panose="020B0604020202020204" charset="0"/>
              </a:rPr>
              <a:t>Trimestrialité :</a:t>
            </a:r>
          </a:p>
          <a:p>
            <a:pPr marL="342900" indent="-342900">
              <a:buFont typeface="Arial" panose="020B0604020202020204" pitchFamily="34" charset="0"/>
              <a:buChar char="•"/>
            </a:pPr>
            <a:r>
              <a:rPr lang="fr-FR" sz="2000">
                <a:solidFill>
                  <a:srgbClr val="002060"/>
                </a:solidFill>
                <a:latin typeface="Avenir Light" panose="020B0604020202020204" charset="0"/>
              </a:rPr>
              <a:t>Le changement des règles de prise en compte des ressources l’usager.</a:t>
            </a:r>
          </a:p>
          <a:p>
            <a:pPr marL="342900" indent="-342900">
              <a:buFont typeface="Arial" panose="020B0604020202020204" pitchFamily="34" charset="0"/>
              <a:buChar char="•"/>
            </a:pPr>
            <a:r>
              <a:rPr lang="fr-FR" sz="2000">
                <a:solidFill>
                  <a:srgbClr val="002060"/>
                </a:solidFill>
                <a:latin typeface="Avenir Light" panose="020B0604020202020204" charset="0"/>
              </a:rPr>
              <a:t>Le changement de la période de référence.</a:t>
            </a:r>
          </a:p>
          <a:p>
            <a:pPr marL="342900" indent="-342900">
              <a:buFont typeface="Arial" panose="020B0604020202020204" pitchFamily="34" charset="0"/>
              <a:buChar char="•"/>
            </a:pPr>
            <a:r>
              <a:rPr lang="fr-FR" sz="2000">
                <a:solidFill>
                  <a:srgbClr val="002060"/>
                </a:solidFill>
                <a:latin typeface="Avenir Light" panose="020B0604020202020204" charset="0"/>
              </a:rPr>
              <a:t>La période de bascule.</a:t>
            </a:r>
          </a:p>
          <a:p>
            <a:pPr marL="457200" indent="-457200">
              <a:buFont typeface="Wingdings" panose="05000000000000000000" pitchFamily="2" charset="2"/>
              <a:buChar char="Ø"/>
            </a:pPr>
            <a:endParaRPr lang="fr-FR" sz="2000">
              <a:solidFill>
                <a:srgbClr val="002060"/>
              </a:solidFill>
              <a:latin typeface="Avenir Light" panose="020B0604020202020204" charset="0"/>
            </a:endParaRPr>
          </a:p>
          <a:p>
            <a:pPr marL="457200" indent="-457200">
              <a:buFont typeface="Wingdings" panose="05000000000000000000" pitchFamily="2" charset="2"/>
              <a:buChar char="Ø"/>
            </a:pPr>
            <a:r>
              <a:rPr lang="fr-FR" sz="2800">
                <a:solidFill>
                  <a:srgbClr val="002060"/>
                </a:solidFill>
                <a:latin typeface="Avenir Light" panose="020B0604020202020204" charset="0"/>
              </a:rPr>
              <a:t>Les ressources :</a:t>
            </a:r>
          </a:p>
          <a:p>
            <a:pPr marL="457200" indent="-457200">
              <a:buFont typeface="Arial" panose="020B0604020202020204" pitchFamily="34" charset="0"/>
              <a:buChar char="•"/>
            </a:pPr>
            <a:r>
              <a:rPr lang="fr-FR" sz="2000">
                <a:solidFill>
                  <a:srgbClr val="002060"/>
                </a:solidFill>
                <a:latin typeface="Avenir Light" panose="020B0604020202020204" charset="0"/>
              </a:rPr>
              <a:t>Les ressources pré-affichées.</a:t>
            </a:r>
          </a:p>
          <a:p>
            <a:pPr marL="457200" indent="-457200">
              <a:buFont typeface="Arial" panose="020B0604020202020204" pitchFamily="34" charset="0"/>
              <a:buChar char="•"/>
            </a:pPr>
            <a:r>
              <a:rPr lang="fr-FR" sz="2000">
                <a:solidFill>
                  <a:srgbClr val="002060"/>
                </a:solidFill>
                <a:latin typeface="Avenir Light" panose="020B0604020202020204" charset="0"/>
              </a:rPr>
              <a:t>La dtr (déclaration trimestrielle) format papier.</a:t>
            </a:r>
          </a:p>
        </p:txBody>
      </p:sp>
    </p:spTree>
    <p:extLst>
      <p:ext uri="{BB962C8B-B14F-4D97-AF65-F5344CB8AC3E}">
        <p14:creationId xmlns:p14="http://schemas.microsoft.com/office/powerpoint/2010/main" val="256470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F8EC565-241B-407D-537F-6EBA4CE338F9}"/>
              </a:ext>
            </a:extLst>
          </p:cNvPr>
          <p:cNvPicPr>
            <a:picLocks noChangeAspect="1"/>
          </p:cNvPicPr>
          <p:nvPr/>
        </p:nvPicPr>
        <p:blipFill>
          <a:blip r:embed="rId2"/>
          <a:stretch>
            <a:fillRect/>
          </a:stretch>
        </p:blipFill>
        <p:spPr>
          <a:xfrm>
            <a:off x="1364973" y="4395527"/>
            <a:ext cx="10015997" cy="3686210"/>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sp>
        <p:nvSpPr>
          <p:cNvPr id="18" name="ZoneTexte 17">
            <a:extLst>
              <a:ext uri="{FF2B5EF4-FFF2-40B4-BE49-F238E27FC236}">
                <a16:creationId xmlns:a16="http://schemas.microsoft.com/office/drawing/2014/main" id="{83D71AAA-696D-CBD0-0813-BF51000B51E7}"/>
              </a:ext>
            </a:extLst>
          </p:cNvPr>
          <p:cNvSpPr txBox="1"/>
          <p:nvPr/>
        </p:nvSpPr>
        <p:spPr>
          <a:xfrm>
            <a:off x="7671191" y="564244"/>
            <a:ext cx="9932748" cy="954107"/>
          </a:xfrm>
          <a:prstGeom prst="rect">
            <a:avLst/>
          </a:prstGeom>
          <a:noFill/>
        </p:spPr>
        <p:txBody>
          <a:bodyPr wrap="square">
            <a:spAutoFit/>
          </a:bodyPr>
          <a:lstStyle/>
          <a:p>
            <a:pPr algn="ctr" rtl="0" fontAlgn="base"/>
            <a:r>
              <a:rPr lang="fr-FR" sz="2800">
                <a:solidFill>
                  <a:schemeClr val="bg1"/>
                </a:solidFill>
                <a:latin typeface="Avenir Light" panose="020B0604020202020204" charset="0"/>
              </a:rPr>
              <a:t>CHANGEMENT DE RÈGLE DE PRISE EN COMPTE DES RESSOURCES DE L’USAGER</a:t>
            </a:r>
          </a:p>
        </p:txBody>
      </p:sp>
      <p:sp>
        <p:nvSpPr>
          <p:cNvPr id="20" name="ZoneTexte 19">
            <a:extLst>
              <a:ext uri="{FF2B5EF4-FFF2-40B4-BE49-F238E27FC236}">
                <a16:creationId xmlns:a16="http://schemas.microsoft.com/office/drawing/2014/main" id="{E8811EB2-A6D7-52D5-4F89-B120ED445D1D}"/>
              </a:ext>
            </a:extLst>
          </p:cNvPr>
          <p:cNvSpPr txBox="1"/>
          <p:nvPr/>
        </p:nvSpPr>
        <p:spPr>
          <a:xfrm>
            <a:off x="2171644" y="1849004"/>
            <a:ext cx="15287731" cy="1446550"/>
          </a:xfrm>
          <a:prstGeom prst="rect">
            <a:avLst/>
          </a:prstGeom>
          <a:noFill/>
        </p:spPr>
        <p:txBody>
          <a:bodyPr wrap="square">
            <a:spAutoFit/>
          </a:bodyPr>
          <a:lstStyle/>
          <a:p>
            <a:pPr fontAlgn="base"/>
            <a:r>
              <a:rPr lang="fr-FR" sz="2200">
                <a:solidFill>
                  <a:srgbClr val="002060"/>
                </a:solidFill>
                <a:latin typeface="Avenir Light" panose="020B0604020202020204" charset="0"/>
              </a:rPr>
              <a:t>Jusqu’à présent il était demandé à l’usager de déclarer les ressources sur le mois de perception sur son compte bancaire.</a:t>
            </a:r>
          </a:p>
          <a:p>
            <a:pPr fontAlgn="base"/>
            <a:r>
              <a:rPr lang="fr-FR" sz="2200">
                <a:solidFill>
                  <a:srgbClr val="002060"/>
                </a:solidFill>
                <a:latin typeface="Avenir Light" panose="020B0604020202020204" charset="0"/>
              </a:rPr>
              <a:t> </a:t>
            </a:r>
          </a:p>
          <a:p>
            <a:pPr fontAlgn="base"/>
            <a:r>
              <a:rPr lang="fr-FR" sz="2200">
                <a:solidFill>
                  <a:srgbClr val="002060"/>
                </a:solidFill>
                <a:latin typeface="Avenir Light" panose="020B0604020202020204" charset="0"/>
              </a:rPr>
              <a:t>Désormais, les ressources prises en compte correspondent à la date de </a:t>
            </a:r>
            <a:r>
              <a:rPr lang="fr-FR" sz="2200" b="1" u="sng">
                <a:solidFill>
                  <a:srgbClr val="002060"/>
                </a:solidFill>
                <a:latin typeface="Avenir Light" panose="020B0604020202020204" charset="0"/>
              </a:rPr>
              <a:t>versement</a:t>
            </a:r>
            <a:r>
              <a:rPr lang="fr-FR" sz="2200">
                <a:solidFill>
                  <a:srgbClr val="002060"/>
                </a:solidFill>
                <a:latin typeface="Avenir Light" panose="020B0604020202020204" charset="0"/>
              </a:rPr>
              <a:t> par l’employeur (ou l’organisme social) et non plus à la date de perception par l’usager.</a:t>
            </a:r>
            <a:r>
              <a:rPr lang="en-US" sz="2200" b="1">
                <a:solidFill>
                  <a:srgbClr val="002060"/>
                </a:solidFill>
                <a:latin typeface="Avenir Light" panose="020B0604020202020204" charset="0"/>
              </a:rPr>
              <a:t>​</a:t>
            </a:r>
          </a:p>
        </p:txBody>
      </p:sp>
      <p:sp>
        <p:nvSpPr>
          <p:cNvPr id="22" name="ZoneTexte 21">
            <a:extLst>
              <a:ext uri="{FF2B5EF4-FFF2-40B4-BE49-F238E27FC236}">
                <a16:creationId xmlns:a16="http://schemas.microsoft.com/office/drawing/2014/main" id="{C9386EEE-A332-DCD8-E3B8-C8733EF27A5A}"/>
              </a:ext>
            </a:extLst>
          </p:cNvPr>
          <p:cNvSpPr txBox="1"/>
          <p:nvPr/>
        </p:nvSpPr>
        <p:spPr>
          <a:xfrm>
            <a:off x="684061" y="894649"/>
            <a:ext cx="6912586" cy="452175"/>
          </a:xfrm>
          <a:prstGeom prst="rect">
            <a:avLst/>
          </a:prstGeom>
          <a:noFill/>
        </p:spPr>
        <p:txBody>
          <a:bodyPr wrap="square">
            <a:spAutoFit/>
          </a:bodyPr>
          <a:lstStyle/>
          <a:p>
            <a:pPr algn="ctr">
              <a:lnSpc>
                <a:spcPts val="2659"/>
              </a:lnSpc>
            </a:pPr>
            <a:r>
              <a:rPr lang="en-US" sz="3000" b="1">
                <a:solidFill>
                  <a:schemeClr val="bg1"/>
                </a:solidFill>
                <a:latin typeface="Avenir Light" panose="020B0604020202020204" charset="0"/>
              </a:rPr>
              <a:t>TRIMESTRIALITÉ</a:t>
            </a:r>
          </a:p>
        </p:txBody>
      </p:sp>
      <p:sp>
        <p:nvSpPr>
          <p:cNvPr id="29" name="ZoneTexte 28">
            <a:extLst>
              <a:ext uri="{FF2B5EF4-FFF2-40B4-BE49-F238E27FC236}">
                <a16:creationId xmlns:a16="http://schemas.microsoft.com/office/drawing/2014/main" id="{A9D6983D-508C-03B1-5142-4282B286C1EF}"/>
              </a:ext>
            </a:extLst>
          </p:cNvPr>
          <p:cNvSpPr txBox="1"/>
          <p:nvPr/>
        </p:nvSpPr>
        <p:spPr>
          <a:xfrm>
            <a:off x="11566251" y="5036940"/>
            <a:ext cx="5356776" cy="2123658"/>
          </a:xfrm>
          <a:prstGeom prst="rect">
            <a:avLst/>
          </a:prstGeom>
          <a:noFill/>
        </p:spPr>
        <p:txBody>
          <a:bodyPr wrap="square" rtlCol="0">
            <a:spAutoFit/>
          </a:bodyPr>
          <a:lstStyle/>
          <a:p>
            <a:r>
              <a:rPr lang="fr-FR" sz="2200">
                <a:solidFill>
                  <a:srgbClr val="002060"/>
                </a:solidFill>
                <a:latin typeface="Avenir Light" panose="020B0604020202020204" charset="0"/>
              </a:rPr>
              <a:t>Dans cet exemple, le salaire du mois de décembre est versé par virement le 28 décembre. </a:t>
            </a:r>
          </a:p>
          <a:p>
            <a:r>
              <a:rPr lang="fr-FR" sz="2200">
                <a:solidFill>
                  <a:srgbClr val="002060"/>
                </a:solidFill>
                <a:latin typeface="Avenir Light" panose="020B0604020202020204" charset="0"/>
              </a:rPr>
              <a:t>Même si l’usager le reçoit au début du mois de janvier, le montant sera pris en compte sur le mois de décembre.</a:t>
            </a:r>
          </a:p>
        </p:txBody>
      </p:sp>
      <p:sp>
        <p:nvSpPr>
          <p:cNvPr id="2" name="Rectangle : coins arrondis 1">
            <a:extLst>
              <a:ext uri="{FF2B5EF4-FFF2-40B4-BE49-F238E27FC236}">
                <a16:creationId xmlns:a16="http://schemas.microsoft.com/office/drawing/2014/main" id="{FF4B5D08-932E-A68F-31B2-8BA08368ED02}"/>
              </a:ext>
            </a:extLst>
          </p:cNvPr>
          <p:cNvSpPr/>
          <p:nvPr/>
        </p:nvSpPr>
        <p:spPr>
          <a:xfrm>
            <a:off x="6483478" y="5777947"/>
            <a:ext cx="3591339" cy="225287"/>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Graphique 5" descr="Commentaire important avec un remplissage uni">
            <a:extLst>
              <a:ext uri="{FF2B5EF4-FFF2-40B4-BE49-F238E27FC236}">
                <a16:creationId xmlns:a16="http://schemas.microsoft.com/office/drawing/2014/main" id="{3A0233AE-93A3-E4C7-2D93-912CA25CFF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14269" y="2084696"/>
            <a:ext cx="1457375" cy="14573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10637718-10E9-A5D2-97A4-D9C695DEA8A1}"/>
              </a:ext>
            </a:extLst>
          </p:cNvPr>
          <p:cNvSpPr txBox="1"/>
          <p:nvPr/>
        </p:nvSpPr>
        <p:spPr>
          <a:xfrm>
            <a:off x="7621910" y="773178"/>
            <a:ext cx="996289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a:ln>
                  <a:noFill/>
                </a:ln>
                <a:solidFill>
                  <a:prstClr val="white"/>
                </a:solidFill>
                <a:effectLst/>
                <a:uLnTx/>
                <a:uFillTx/>
                <a:latin typeface="Avenir Light" panose="020B0604020202020204" charset="0"/>
                <a:ea typeface="+mn-ea"/>
                <a:cs typeface="+mn-cs"/>
              </a:rPr>
              <a:t>LE CHANGEMENT DE LA PÉRIODE DE RÉFÉRENCE</a:t>
            </a:r>
          </a:p>
        </p:txBody>
      </p:sp>
      <p:sp>
        <p:nvSpPr>
          <p:cNvPr id="17" name="ZoneTexte 16">
            <a:extLst>
              <a:ext uri="{FF2B5EF4-FFF2-40B4-BE49-F238E27FC236}">
                <a16:creationId xmlns:a16="http://schemas.microsoft.com/office/drawing/2014/main" id="{D0701512-4CF1-CB12-B401-4243EE5EC50C}"/>
              </a:ext>
            </a:extLst>
          </p:cNvPr>
          <p:cNvSpPr txBox="1"/>
          <p:nvPr/>
        </p:nvSpPr>
        <p:spPr>
          <a:xfrm>
            <a:off x="749080" y="876300"/>
            <a:ext cx="6912586" cy="452175"/>
          </a:xfrm>
          <a:prstGeom prst="rect">
            <a:avLst/>
          </a:prstGeom>
          <a:noFill/>
        </p:spPr>
        <p:txBody>
          <a:bodyPr wrap="square">
            <a:spAutoFit/>
          </a:bodyPr>
          <a:lstStyle/>
          <a:p>
            <a:pPr marL="0" marR="0" lvl="0" indent="0" algn="ctr" defTabSz="914400" rtl="0" eaLnBrk="1" fontAlgn="auto" latinLnBrk="0" hangingPunct="1">
              <a:lnSpc>
                <a:spcPts val="2659"/>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venir Light" panose="020B0604020202020204" charset="0"/>
                <a:ea typeface="+mn-ea"/>
                <a:cs typeface="+mn-cs"/>
              </a:rPr>
              <a:t>TRIMESTRIALITÉ</a:t>
            </a:r>
          </a:p>
        </p:txBody>
      </p:sp>
      <p:sp>
        <p:nvSpPr>
          <p:cNvPr id="4" name="ZoneTexte 3">
            <a:extLst>
              <a:ext uri="{FF2B5EF4-FFF2-40B4-BE49-F238E27FC236}">
                <a16:creationId xmlns:a16="http://schemas.microsoft.com/office/drawing/2014/main" id="{B7D234B3-B92F-A9BE-3BC6-22EF4BAED449}"/>
              </a:ext>
            </a:extLst>
          </p:cNvPr>
          <p:cNvSpPr txBox="1">
            <a:spLocks/>
          </p:cNvSpPr>
          <p:nvPr/>
        </p:nvSpPr>
        <p:spPr>
          <a:xfrm>
            <a:off x="956217" y="1863818"/>
            <a:ext cx="1596085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a:ln>
                  <a:noFill/>
                </a:ln>
                <a:solidFill>
                  <a:srgbClr val="002060"/>
                </a:solidFill>
                <a:effectLst/>
                <a:uLnTx/>
                <a:uFillTx/>
                <a:latin typeface="Avenir Light" panose="020B0604020202020204" charset="0"/>
                <a:cs typeface="Avenir Light" panose="020B0604020202020204" charset="0"/>
              </a:rPr>
              <a:t>Les modalités de récupération des ressources des usagers auprès du dispositif de ressources mutualisé (DRM) ont un impact sur la période de ressources à prendre en compte.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a:ln>
                <a:noFill/>
              </a:ln>
              <a:solidFill>
                <a:srgbClr val="002060"/>
              </a:solidFill>
              <a:effectLst/>
              <a:uLnTx/>
              <a:uFillTx/>
              <a:latin typeface="Avenir Light" panose="020B0604020202020204" charset="0"/>
              <a:cs typeface="Avenir Light"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a:solidFill>
                  <a:srgbClr val="002060"/>
                </a:solidFill>
                <a:latin typeface="Avenir Light" panose="020B0604020202020204" charset="0"/>
                <a:cs typeface="Avenir Light" panose="020B0604020202020204" charset="0"/>
              </a:rPr>
              <a:t>En effet, l</a:t>
            </a:r>
            <a:r>
              <a:rPr kumimoji="0" lang="fr-FR" sz="2000" b="1" i="0" u="none" strike="noStrike" kern="1200" cap="none" spc="0" normalizeH="0" baseline="0" noProof="0">
                <a:ln>
                  <a:noFill/>
                </a:ln>
                <a:solidFill>
                  <a:srgbClr val="002060"/>
                </a:solidFill>
                <a:effectLst/>
                <a:uLnTx/>
                <a:uFillTx/>
                <a:latin typeface="Avenir Light" panose="020B0604020202020204" charset="0"/>
                <a:cs typeface="Avenir Light" panose="020B0604020202020204" charset="0"/>
              </a:rPr>
              <a:t>es ressources du mois précédent ne sont pas disponibles dès le premier jour du mois «M».</a:t>
            </a:r>
            <a:endParaRPr kumimoji="0" lang="fr-FR" sz="2000" b="1" i="0" u="none" strike="noStrike" kern="1200" cap="none" spc="0" normalizeH="0" baseline="0" noProof="0">
              <a:ln>
                <a:noFill/>
              </a:ln>
              <a:solidFill>
                <a:srgbClr val="002060"/>
              </a:solidFill>
              <a:effectLst/>
              <a:uLnTx/>
              <a:uFillTx/>
              <a:latin typeface="Avenir" panose="020B0604020202020204" charset="0"/>
              <a:ea typeface="+mn-ea"/>
              <a:cs typeface="+mn-cs"/>
            </a:endParaRPr>
          </a:p>
        </p:txBody>
      </p:sp>
      <p:graphicFrame>
        <p:nvGraphicFramePr>
          <p:cNvPr id="8" name="Tableau 5">
            <a:extLst>
              <a:ext uri="{FF2B5EF4-FFF2-40B4-BE49-F238E27FC236}">
                <a16:creationId xmlns:a16="http://schemas.microsoft.com/office/drawing/2014/main" id="{8AD7ED61-80AC-D214-31D5-E12D914293B7}"/>
              </a:ext>
            </a:extLst>
          </p:cNvPr>
          <p:cNvGraphicFramePr>
            <a:graphicFrameLocks noGrp="1"/>
          </p:cNvGraphicFramePr>
          <p:nvPr>
            <p:extLst>
              <p:ext uri="{D42A27DB-BD31-4B8C-83A1-F6EECF244321}">
                <p14:modId xmlns:p14="http://schemas.microsoft.com/office/powerpoint/2010/main" val="2358066566"/>
              </p:ext>
            </p:extLst>
          </p:nvPr>
        </p:nvGraphicFramePr>
        <p:xfrm>
          <a:off x="1337881" y="3586586"/>
          <a:ext cx="15159871" cy="2983297"/>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2526645">
                  <a:extLst>
                    <a:ext uri="{9D8B030D-6E8A-4147-A177-3AD203B41FA5}">
                      <a16:colId xmlns:a16="http://schemas.microsoft.com/office/drawing/2014/main" val="2976714769"/>
                    </a:ext>
                  </a:extLst>
                </a:gridCol>
                <a:gridCol w="2756969">
                  <a:extLst>
                    <a:ext uri="{9D8B030D-6E8A-4147-A177-3AD203B41FA5}">
                      <a16:colId xmlns:a16="http://schemas.microsoft.com/office/drawing/2014/main" val="3482111670"/>
                    </a:ext>
                  </a:extLst>
                </a:gridCol>
                <a:gridCol w="2296322">
                  <a:extLst>
                    <a:ext uri="{9D8B030D-6E8A-4147-A177-3AD203B41FA5}">
                      <a16:colId xmlns:a16="http://schemas.microsoft.com/office/drawing/2014/main" val="739545045"/>
                    </a:ext>
                  </a:extLst>
                </a:gridCol>
                <a:gridCol w="2526645">
                  <a:extLst>
                    <a:ext uri="{9D8B030D-6E8A-4147-A177-3AD203B41FA5}">
                      <a16:colId xmlns:a16="http://schemas.microsoft.com/office/drawing/2014/main" val="3345416007"/>
                    </a:ext>
                  </a:extLst>
                </a:gridCol>
                <a:gridCol w="2526645">
                  <a:extLst>
                    <a:ext uri="{9D8B030D-6E8A-4147-A177-3AD203B41FA5}">
                      <a16:colId xmlns:a16="http://schemas.microsoft.com/office/drawing/2014/main" val="1403199784"/>
                    </a:ext>
                  </a:extLst>
                </a:gridCol>
                <a:gridCol w="2526645">
                  <a:extLst>
                    <a:ext uri="{9D8B030D-6E8A-4147-A177-3AD203B41FA5}">
                      <a16:colId xmlns:a16="http://schemas.microsoft.com/office/drawing/2014/main" val="3264036853"/>
                    </a:ext>
                  </a:extLst>
                </a:gridCol>
              </a:tblGrid>
              <a:tr h="706472">
                <a:tc gridSpan="3">
                  <a:txBody>
                    <a:bodyPr/>
                    <a:lstStyle/>
                    <a:p>
                      <a:pPr algn="ctr"/>
                      <a:r>
                        <a:rPr lang="fr-FR" sz="2100">
                          <a:latin typeface="Avenir Light" panose="020B0604020202020204"/>
                        </a:rPr>
                        <a:t>Trimestre de référence M-3 / M-1</a:t>
                      </a:r>
                    </a:p>
                  </a:txBody>
                  <a:tcPr marL="137160" marR="137160" marT="68580" marB="68580">
                    <a:lnB w="28575" cap="flat" cmpd="sng" algn="ctr">
                      <a:solidFill>
                        <a:schemeClr val="bg1"/>
                      </a:solidFill>
                      <a:prstDash val="solid"/>
                      <a:round/>
                      <a:headEnd type="none" w="med" len="med"/>
                      <a:tailEnd type="none" w="med" len="med"/>
                    </a:lnB>
                    <a:solidFill>
                      <a:srgbClr val="34B7A9"/>
                    </a:solidFill>
                  </a:tcPr>
                </a:tc>
                <a:tc hMerge="1">
                  <a:txBody>
                    <a:bodyPr/>
                    <a:lstStyle/>
                    <a:p>
                      <a:endParaRPr lang="fr-FR"/>
                    </a:p>
                  </a:txBody>
                  <a:tcPr/>
                </a:tc>
                <a:tc hMerge="1">
                  <a:txBody>
                    <a:bodyPr/>
                    <a:lstStyle/>
                    <a:p>
                      <a:endParaRPr lang="fr-FR"/>
                    </a:p>
                  </a:txBody>
                  <a:tcPr/>
                </a:tc>
                <a:tc gridSpan="3">
                  <a:txBody>
                    <a:bodyPr/>
                    <a:lstStyle/>
                    <a:p>
                      <a:pPr algn="ctr"/>
                      <a:r>
                        <a:rPr lang="fr-FR" sz="2100">
                          <a:latin typeface="Avenir Light" panose="020B0604020202020204"/>
                        </a:rPr>
                        <a:t>Trimestre de droit</a:t>
                      </a:r>
                    </a:p>
                  </a:txBody>
                  <a:tcPr marL="137160" marR="137160" marT="68580" marB="68580">
                    <a:solidFill>
                      <a:srgbClr val="72C9D8"/>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659418209"/>
                  </a:ext>
                </a:extLst>
              </a:tr>
              <a:tr h="735831">
                <a:tc>
                  <a:txBody>
                    <a:bodyPr/>
                    <a:lstStyle/>
                    <a:p>
                      <a:pPr algn="ctr"/>
                      <a:r>
                        <a:rPr lang="fr-FR" sz="1800">
                          <a:latin typeface="Avenir Light" panose="020B0604020202020204"/>
                        </a:rPr>
                        <a:t>M-3</a:t>
                      </a:r>
                    </a:p>
                    <a:p>
                      <a:pPr algn="ctr"/>
                      <a:r>
                        <a:rPr lang="fr-FR" sz="1800">
                          <a:latin typeface="Avenir Light" panose="020B0604020202020204"/>
                        </a:rPr>
                        <a:t>Décembre</a:t>
                      </a:r>
                    </a:p>
                  </a:txBody>
                  <a:tcPr marL="137160" marR="137160" marT="68580" marB="6858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8DBC6"/>
                    </a:solidFill>
                  </a:tcPr>
                </a:tc>
                <a:tc>
                  <a:txBody>
                    <a:bodyPr/>
                    <a:lstStyle/>
                    <a:p>
                      <a:pPr algn="ctr"/>
                      <a:r>
                        <a:rPr lang="fr-FR" sz="1800">
                          <a:latin typeface="Avenir Light" panose="020B0604020202020204"/>
                        </a:rPr>
                        <a:t>M-2</a:t>
                      </a:r>
                    </a:p>
                    <a:p>
                      <a:pPr algn="ctr"/>
                      <a:r>
                        <a:rPr lang="fr-FR" sz="1800">
                          <a:latin typeface="Avenir Light" panose="020B0604020202020204"/>
                        </a:rPr>
                        <a:t>Janvier</a:t>
                      </a:r>
                    </a:p>
                  </a:txBody>
                  <a:tcPr marL="137160" marR="137160" marT="68580" marB="6858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8DBC6"/>
                    </a:solidFill>
                  </a:tcPr>
                </a:tc>
                <a:tc>
                  <a:txBody>
                    <a:bodyPr/>
                    <a:lstStyle/>
                    <a:p>
                      <a:pPr algn="ctr"/>
                      <a:r>
                        <a:rPr lang="fr-FR" sz="1800">
                          <a:latin typeface="Avenir Light" panose="020B0604020202020204"/>
                        </a:rPr>
                        <a:t>M-1</a:t>
                      </a:r>
                    </a:p>
                    <a:p>
                      <a:pPr algn="ctr"/>
                      <a:r>
                        <a:rPr lang="fr-FR" sz="1800">
                          <a:latin typeface="Avenir Light" panose="020B0604020202020204"/>
                        </a:rPr>
                        <a:t>Février</a:t>
                      </a:r>
                    </a:p>
                  </a:txBody>
                  <a:tcPr marL="137160" marR="137160" marT="68580" marB="6858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8DBC6"/>
                    </a:solidFill>
                  </a:tcPr>
                </a:tc>
                <a:tc>
                  <a:txBody>
                    <a:bodyPr/>
                    <a:lstStyle/>
                    <a:p>
                      <a:pPr algn="ctr"/>
                      <a:r>
                        <a:rPr lang="fr-FR" sz="1800">
                          <a:latin typeface="Avenir Light" panose="020B0604020202020204"/>
                        </a:rPr>
                        <a:t>Mars</a:t>
                      </a:r>
                    </a:p>
                  </a:txBody>
                  <a:tcPr marL="137160" marR="137160" marT="68580" marB="68580"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A1DBE5"/>
                    </a:solidFill>
                  </a:tcPr>
                </a:tc>
                <a:tc>
                  <a:txBody>
                    <a:bodyPr/>
                    <a:lstStyle/>
                    <a:p>
                      <a:pPr algn="ctr"/>
                      <a:r>
                        <a:rPr lang="fr-FR" sz="1800">
                          <a:latin typeface="Avenir Light" panose="020B0604020202020204"/>
                        </a:rPr>
                        <a:t>Avril</a:t>
                      </a:r>
                    </a:p>
                  </a:txBody>
                  <a:tcPr marL="137160" marR="137160" marT="68580" marB="68580" anchor="ctr">
                    <a:lnB w="28575" cap="flat" cmpd="sng" algn="ctr">
                      <a:solidFill>
                        <a:schemeClr val="bg1"/>
                      </a:solidFill>
                      <a:prstDash val="solid"/>
                      <a:round/>
                      <a:headEnd type="none" w="med" len="med"/>
                      <a:tailEnd type="none" w="med" len="med"/>
                    </a:lnB>
                    <a:solidFill>
                      <a:srgbClr val="A1DBE5"/>
                    </a:solidFill>
                  </a:tcPr>
                </a:tc>
                <a:tc>
                  <a:txBody>
                    <a:bodyPr/>
                    <a:lstStyle/>
                    <a:p>
                      <a:pPr algn="ctr"/>
                      <a:r>
                        <a:rPr lang="fr-FR" sz="1800">
                          <a:latin typeface="Avenir Light" panose="020B0604020202020204"/>
                        </a:rPr>
                        <a:t>Mai</a:t>
                      </a:r>
                    </a:p>
                  </a:txBody>
                  <a:tcPr marL="137160" marR="137160" marT="68580" marB="68580" anchor="ctr">
                    <a:lnB w="28575" cap="flat" cmpd="sng" algn="ctr">
                      <a:solidFill>
                        <a:schemeClr val="bg1"/>
                      </a:solidFill>
                      <a:prstDash val="solid"/>
                      <a:round/>
                      <a:headEnd type="none" w="med" len="med"/>
                      <a:tailEnd type="none" w="med" len="med"/>
                    </a:lnB>
                    <a:solidFill>
                      <a:srgbClr val="A1DBE5"/>
                    </a:solidFill>
                  </a:tcPr>
                </a:tc>
                <a:extLst>
                  <a:ext uri="{0D108BD9-81ED-4DB2-BD59-A6C34878D82A}">
                    <a16:rowId xmlns:a16="http://schemas.microsoft.com/office/drawing/2014/main" val="3598118790"/>
                  </a:ext>
                </a:extLst>
              </a:tr>
              <a:tr h="1540994">
                <a:tc>
                  <a:txBody>
                    <a:bodyPr/>
                    <a:lstStyle/>
                    <a:p>
                      <a:pPr algn="ctr" defTabSz="1371600"/>
                      <a:endParaRPr lang="fr-FR" sz="1600">
                        <a:solidFill>
                          <a:prstClr val="black"/>
                        </a:solidFill>
                        <a:latin typeface="Avenir Light" panose="020B0402020203020204" pitchFamily="34" charset="0"/>
                      </a:endParaRPr>
                    </a:p>
                    <a:p>
                      <a:pPr algn="ctr"/>
                      <a:endParaRPr lang="fr-FR" sz="1800">
                        <a:latin typeface="Avenir Light" panose="020B0604020202020204"/>
                      </a:endParaRPr>
                    </a:p>
                  </a:txBody>
                  <a:tcPr marL="137160" marR="137160" marT="68580" marB="6858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F0E7"/>
                    </a:solidFill>
                  </a:tcPr>
                </a:tc>
                <a:tc>
                  <a:txBody>
                    <a:bodyPr/>
                    <a:lstStyle/>
                    <a:p>
                      <a:pPr algn="ctr"/>
                      <a:endParaRPr lang="fr-FR" sz="1800">
                        <a:latin typeface="Avenir Light" panose="020B0604020202020204"/>
                      </a:endParaRPr>
                    </a:p>
                  </a:txBody>
                  <a:tcPr marL="137160" marR="137160" marT="68580" marB="6858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F0E7"/>
                    </a:solidFill>
                  </a:tcPr>
                </a:tc>
                <a:tc>
                  <a:txBody>
                    <a:bodyPr/>
                    <a:lstStyle/>
                    <a:p>
                      <a:pPr algn="ctr"/>
                      <a:endParaRPr lang="fr-FR" sz="1800">
                        <a:latin typeface="Avenir Light" panose="020B0604020202020204"/>
                      </a:endParaRPr>
                    </a:p>
                  </a:txBody>
                  <a:tcPr marL="137160" marR="137160" marT="68580" marB="6858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F0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a:latin typeface="Avenir Light" panose="020B0604020202020204"/>
                      </a:endParaRPr>
                    </a:p>
                  </a:txBody>
                  <a:tcPr marL="137160" marR="137160" marT="68580" marB="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EC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a:latin typeface="Avenir Light" panose="020B0604020202020204"/>
                      </a:endParaRPr>
                    </a:p>
                  </a:txBody>
                  <a:tcPr marL="137160" marR="137160" marT="68580" marB="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EC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a:latin typeface="Avenir Light" panose="020B0604020202020204"/>
                      </a:endParaRPr>
                    </a:p>
                  </a:txBody>
                  <a:tcPr marL="137160" marR="137160" marT="68580" marB="6858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BECF1"/>
                    </a:solidFill>
                  </a:tcPr>
                </a:tc>
                <a:extLst>
                  <a:ext uri="{0D108BD9-81ED-4DB2-BD59-A6C34878D82A}">
                    <a16:rowId xmlns:a16="http://schemas.microsoft.com/office/drawing/2014/main" val="3416232059"/>
                  </a:ext>
                </a:extLst>
              </a:tr>
            </a:tbl>
          </a:graphicData>
        </a:graphic>
      </p:graphicFrame>
      <p:sp>
        <p:nvSpPr>
          <p:cNvPr id="9" name="ZoneTexte 8">
            <a:extLst>
              <a:ext uri="{FF2B5EF4-FFF2-40B4-BE49-F238E27FC236}">
                <a16:creationId xmlns:a16="http://schemas.microsoft.com/office/drawing/2014/main" id="{C6FDE811-CE8F-DCAF-9B02-ADB8428243A1}"/>
              </a:ext>
            </a:extLst>
          </p:cNvPr>
          <p:cNvSpPr txBox="1"/>
          <p:nvPr/>
        </p:nvSpPr>
        <p:spPr>
          <a:xfrm>
            <a:off x="3937638" y="5259843"/>
            <a:ext cx="2486945" cy="107721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Récupération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des ressources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de décembre et visualisation fin janvier</a:t>
            </a:r>
          </a:p>
        </p:txBody>
      </p:sp>
      <p:sp>
        <p:nvSpPr>
          <p:cNvPr id="11" name="ZoneTexte 10">
            <a:extLst>
              <a:ext uri="{FF2B5EF4-FFF2-40B4-BE49-F238E27FC236}">
                <a16:creationId xmlns:a16="http://schemas.microsoft.com/office/drawing/2014/main" id="{F5138475-6BCB-3067-90F3-223861FF9959}"/>
              </a:ext>
            </a:extLst>
          </p:cNvPr>
          <p:cNvSpPr txBox="1"/>
          <p:nvPr/>
        </p:nvSpPr>
        <p:spPr>
          <a:xfrm>
            <a:off x="6587156" y="5261179"/>
            <a:ext cx="2187531" cy="107721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Récupération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des ressources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de janvier et visualisation fin février</a:t>
            </a:r>
          </a:p>
        </p:txBody>
      </p:sp>
      <p:sp>
        <p:nvSpPr>
          <p:cNvPr id="13" name="ZoneTexte 12">
            <a:extLst>
              <a:ext uri="{FF2B5EF4-FFF2-40B4-BE49-F238E27FC236}">
                <a16:creationId xmlns:a16="http://schemas.microsoft.com/office/drawing/2014/main" id="{004C05C5-9262-D022-5D83-402ABC42B0D2}"/>
              </a:ext>
            </a:extLst>
          </p:cNvPr>
          <p:cNvSpPr txBox="1"/>
          <p:nvPr/>
        </p:nvSpPr>
        <p:spPr>
          <a:xfrm>
            <a:off x="8333129" y="7022439"/>
            <a:ext cx="389195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i="0" u="none" strike="noStrike" kern="1200" cap="none" spc="0" normalizeH="0" baseline="0" noProof="0">
                <a:ln>
                  <a:noFill/>
                </a:ln>
                <a:solidFill>
                  <a:srgbClr val="002060"/>
                </a:solidFill>
                <a:effectLst/>
                <a:uLnTx/>
                <a:uFillTx/>
                <a:latin typeface="Avenir Light" panose="020B0604020202020204"/>
                <a:ea typeface="+mn-ea"/>
                <a:cs typeface="+mn-cs"/>
              </a:rPr>
              <a:t>Début mars les revenus de février ne seront pas disponibles</a:t>
            </a:r>
            <a:r>
              <a:rPr lang="fr-FR" sz="2000">
                <a:solidFill>
                  <a:srgbClr val="002060"/>
                </a:solidFill>
                <a:latin typeface="Avenir Light" panose="020B0604020202020204"/>
              </a:rPr>
              <a:t> pour calculer les droits</a:t>
            </a:r>
            <a:endParaRPr kumimoji="0" lang="fr-FR" sz="2000" i="0" u="none" strike="noStrike" kern="1200" cap="none" spc="0" normalizeH="0" baseline="0" noProof="0">
              <a:ln>
                <a:noFill/>
              </a:ln>
              <a:solidFill>
                <a:srgbClr val="002060"/>
              </a:solidFill>
              <a:effectLst/>
              <a:uLnTx/>
              <a:uFillTx/>
              <a:latin typeface="Avenir Light" panose="020B0604020202020204"/>
              <a:ea typeface="+mn-ea"/>
              <a:cs typeface="+mn-cs"/>
            </a:endParaRPr>
          </a:p>
        </p:txBody>
      </p:sp>
      <p:sp>
        <p:nvSpPr>
          <p:cNvPr id="15" name="ZoneTexte 14">
            <a:extLst>
              <a:ext uri="{FF2B5EF4-FFF2-40B4-BE49-F238E27FC236}">
                <a16:creationId xmlns:a16="http://schemas.microsoft.com/office/drawing/2014/main" id="{F7425656-7836-4B73-F38C-A1D5A6E86955}"/>
              </a:ext>
            </a:extLst>
          </p:cNvPr>
          <p:cNvSpPr txBox="1"/>
          <p:nvPr/>
        </p:nvSpPr>
        <p:spPr>
          <a:xfrm>
            <a:off x="9024340" y="5273735"/>
            <a:ext cx="2296628" cy="107721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Récupération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des ressources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de février et visualisation </a:t>
            </a:r>
            <a:r>
              <a:rPr kumimoji="0" lang="fr-FR" sz="1600" b="1"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fin mars</a:t>
            </a:r>
          </a:p>
        </p:txBody>
      </p:sp>
      <p:sp>
        <p:nvSpPr>
          <p:cNvPr id="2" name="ZoneTexte 1">
            <a:extLst>
              <a:ext uri="{FF2B5EF4-FFF2-40B4-BE49-F238E27FC236}">
                <a16:creationId xmlns:a16="http://schemas.microsoft.com/office/drawing/2014/main" id="{70934A47-4950-DBB4-F2B8-418D91A40244}"/>
              </a:ext>
            </a:extLst>
          </p:cNvPr>
          <p:cNvSpPr txBox="1"/>
          <p:nvPr/>
        </p:nvSpPr>
        <p:spPr>
          <a:xfrm>
            <a:off x="1206097" y="5305489"/>
            <a:ext cx="2756421" cy="107721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Récupération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des ressources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de novembre et</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venir Light" panose="020B0402020203020204" pitchFamily="34" charset="0"/>
                <a:ea typeface="+mn-ea"/>
                <a:cs typeface="+mn-cs"/>
              </a:rPr>
              <a:t> visualisation fin décembre</a:t>
            </a:r>
          </a:p>
        </p:txBody>
      </p:sp>
      <p:sp>
        <p:nvSpPr>
          <p:cNvPr id="5" name="Flèche : bas 4">
            <a:extLst>
              <a:ext uri="{FF2B5EF4-FFF2-40B4-BE49-F238E27FC236}">
                <a16:creationId xmlns:a16="http://schemas.microsoft.com/office/drawing/2014/main" id="{649F5ABF-EDEF-AAE0-3CFA-819FA4C6695E}"/>
              </a:ext>
            </a:extLst>
          </p:cNvPr>
          <p:cNvSpPr/>
          <p:nvPr/>
        </p:nvSpPr>
        <p:spPr>
          <a:xfrm>
            <a:off x="10066201" y="6600919"/>
            <a:ext cx="212906" cy="3398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C2449A4B-0207-4571-39FB-479E04890DD2}"/>
              </a:ext>
            </a:extLst>
          </p:cNvPr>
          <p:cNvSpPr txBox="1"/>
          <p:nvPr/>
        </p:nvSpPr>
        <p:spPr>
          <a:xfrm>
            <a:off x="956217" y="8442654"/>
            <a:ext cx="16375565" cy="738664"/>
          </a:xfrm>
          <a:prstGeom prst="rect">
            <a:avLst/>
          </a:prstGeom>
          <a:noFill/>
        </p:spPr>
        <p:txBody>
          <a:bodyPr wrap="square">
            <a:spAutoFit/>
          </a:bodyPr>
          <a:lstStyle/>
          <a:p>
            <a:pPr algn="just"/>
            <a:r>
              <a:rPr lang="fr-FR" sz="2100">
                <a:solidFill>
                  <a:srgbClr val="002060"/>
                </a:solidFill>
                <a:latin typeface="Avenir Light" panose="020B0604020202020204" charset="0"/>
                <a:ea typeface="Arial" panose="020B0604020202020204" pitchFamily="34" charset="0"/>
                <a:cs typeface="Arial" panose="020B0604020202020204" pitchFamily="34" charset="0"/>
              </a:rPr>
              <a:t>Les ressources de M-1 n’étant pas disponibles au 1</a:t>
            </a:r>
            <a:r>
              <a:rPr lang="fr-FR" sz="2100" baseline="30000">
                <a:solidFill>
                  <a:srgbClr val="002060"/>
                </a:solidFill>
                <a:latin typeface="Avenir Light" panose="020B0604020202020204" charset="0"/>
                <a:ea typeface="Arial" panose="020B0604020202020204" pitchFamily="34" charset="0"/>
                <a:cs typeface="Arial" panose="020B0604020202020204" pitchFamily="34" charset="0"/>
              </a:rPr>
              <a:t>er</a:t>
            </a:r>
            <a:r>
              <a:rPr lang="fr-FR" sz="2100">
                <a:solidFill>
                  <a:srgbClr val="002060"/>
                </a:solidFill>
                <a:latin typeface="Avenir Light" panose="020B0604020202020204" charset="0"/>
                <a:ea typeface="Arial" panose="020B0604020202020204" pitchFamily="34" charset="0"/>
                <a:cs typeface="Arial" panose="020B0604020202020204" pitchFamily="34" charset="0"/>
              </a:rPr>
              <a:t> jour de M, la récupération des ressources au DRM </a:t>
            </a:r>
            <a:r>
              <a:rPr lang="fr-FR" sz="2100" b="1">
                <a:solidFill>
                  <a:srgbClr val="002060"/>
                </a:solidFill>
                <a:latin typeface="Avenir Light" panose="020B0604020202020204" charset="0"/>
                <a:ea typeface="Arial" panose="020B0604020202020204" pitchFamily="34" charset="0"/>
                <a:cs typeface="Arial" panose="020B0604020202020204" pitchFamily="34" charset="0"/>
              </a:rPr>
              <a:t>requiert de vieillir (reculer) la période de référence, utilisée pour calculer les droits au RSA et à la PPA.</a:t>
            </a:r>
            <a:endParaRPr lang="fr-FR" sz="2100" b="1">
              <a:solidFill>
                <a:srgbClr val="002060"/>
              </a:solidFill>
              <a:latin typeface="Avenir Light" panose="020B060402020202020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176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5">
            <a:extLst>
              <a:ext uri="{FF2B5EF4-FFF2-40B4-BE49-F238E27FC236}">
                <a16:creationId xmlns:a16="http://schemas.microsoft.com/office/drawing/2014/main" id="{B98A4EC8-2B34-989B-2A17-43F98C48BB77}"/>
              </a:ext>
            </a:extLst>
          </p:cNvPr>
          <p:cNvGraphicFramePr>
            <a:graphicFrameLocks noGrp="1"/>
          </p:cNvGraphicFramePr>
          <p:nvPr>
            <p:extLst>
              <p:ext uri="{D42A27DB-BD31-4B8C-83A1-F6EECF244321}">
                <p14:modId xmlns:p14="http://schemas.microsoft.com/office/powerpoint/2010/main" val="3016429981"/>
              </p:ext>
            </p:extLst>
          </p:nvPr>
        </p:nvGraphicFramePr>
        <p:xfrm>
          <a:off x="1298377" y="3281033"/>
          <a:ext cx="15159872" cy="3284409"/>
        </p:xfrm>
        <a:graphic>
          <a:graphicData uri="http://schemas.openxmlformats.org/drawingml/2006/table">
            <a:tbl>
              <a:tblPr firstRow="1" bandRow="1">
                <a:effectLst>
                  <a:outerShdw blurRad="76200" dir="13500000" sy="23000" kx="1200000" algn="br" rotWithShape="0">
                    <a:prstClr val="black">
                      <a:alpha val="20000"/>
                    </a:prstClr>
                  </a:outerShdw>
                </a:effectLst>
                <a:tableStyleId>{5C22544A-7EE6-4342-B048-85BDC9FD1C3A}</a:tableStyleId>
              </a:tblPr>
              <a:tblGrid>
                <a:gridCol w="2165696">
                  <a:extLst>
                    <a:ext uri="{9D8B030D-6E8A-4147-A177-3AD203B41FA5}">
                      <a16:colId xmlns:a16="http://schemas.microsoft.com/office/drawing/2014/main" val="2976714769"/>
                    </a:ext>
                  </a:extLst>
                </a:gridCol>
                <a:gridCol w="2165696">
                  <a:extLst>
                    <a:ext uri="{9D8B030D-6E8A-4147-A177-3AD203B41FA5}">
                      <a16:colId xmlns:a16="http://schemas.microsoft.com/office/drawing/2014/main" val="3482111670"/>
                    </a:ext>
                  </a:extLst>
                </a:gridCol>
                <a:gridCol w="2165696">
                  <a:extLst>
                    <a:ext uri="{9D8B030D-6E8A-4147-A177-3AD203B41FA5}">
                      <a16:colId xmlns:a16="http://schemas.microsoft.com/office/drawing/2014/main" val="739545045"/>
                    </a:ext>
                  </a:extLst>
                </a:gridCol>
                <a:gridCol w="2165696">
                  <a:extLst>
                    <a:ext uri="{9D8B030D-6E8A-4147-A177-3AD203B41FA5}">
                      <a16:colId xmlns:a16="http://schemas.microsoft.com/office/drawing/2014/main" val="1240403873"/>
                    </a:ext>
                  </a:extLst>
                </a:gridCol>
                <a:gridCol w="2165696">
                  <a:extLst>
                    <a:ext uri="{9D8B030D-6E8A-4147-A177-3AD203B41FA5}">
                      <a16:colId xmlns:a16="http://schemas.microsoft.com/office/drawing/2014/main" val="3345416007"/>
                    </a:ext>
                  </a:extLst>
                </a:gridCol>
                <a:gridCol w="2165696">
                  <a:extLst>
                    <a:ext uri="{9D8B030D-6E8A-4147-A177-3AD203B41FA5}">
                      <a16:colId xmlns:a16="http://schemas.microsoft.com/office/drawing/2014/main" val="1403199784"/>
                    </a:ext>
                  </a:extLst>
                </a:gridCol>
                <a:gridCol w="2165696">
                  <a:extLst>
                    <a:ext uri="{9D8B030D-6E8A-4147-A177-3AD203B41FA5}">
                      <a16:colId xmlns:a16="http://schemas.microsoft.com/office/drawing/2014/main" val="3264036853"/>
                    </a:ext>
                  </a:extLst>
                </a:gridCol>
              </a:tblGrid>
              <a:tr h="846427">
                <a:tc gridSpan="3">
                  <a:txBody>
                    <a:bodyPr/>
                    <a:lstStyle/>
                    <a:p>
                      <a:pPr algn="ctr"/>
                      <a:r>
                        <a:rPr lang="fr-FR" sz="2100">
                          <a:latin typeface="Avenir Light" panose="020B0604020202020204"/>
                        </a:rPr>
                        <a:t>Trimestre de référence M-4 / M-2</a:t>
                      </a:r>
                    </a:p>
                  </a:txBody>
                  <a:tcPr marL="137160" marR="137160" marT="68580" marB="68580">
                    <a:lnB w="12700" cap="flat" cmpd="sng" algn="ctr">
                      <a:solidFill>
                        <a:schemeClr val="bg1"/>
                      </a:solidFill>
                      <a:prstDash val="solid"/>
                      <a:round/>
                      <a:headEnd type="none" w="med" len="med"/>
                      <a:tailEnd type="none" w="med" len="med"/>
                    </a:lnB>
                    <a:solidFill>
                      <a:srgbClr val="34B7A9"/>
                    </a:solidFill>
                  </a:tcPr>
                </a:tc>
                <a:tc hMerge="1">
                  <a:txBody>
                    <a:bodyPr/>
                    <a:lstStyle/>
                    <a:p>
                      <a:endParaRPr lang="fr-FR"/>
                    </a:p>
                  </a:txBody>
                  <a:tcPr/>
                </a:tc>
                <a:tc hMerge="1">
                  <a:txBody>
                    <a:bodyPr/>
                    <a:lstStyle/>
                    <a:p>
                      <a:endParaRPr lang="fr-FR"/>
                    </a:p>
                  </a:txBody>
                  <a:tcPr/>
                </a:tc>
                <a:tc>
                  <a:txBody>
                    <a:bodyPr/>
                    <a:lstStyle/>
                    <a:p>
                      <a:pPr algn="ctr"/>
                      <a:endParaRPr lang="fr-FR" sz="2100">
                        <a:latin typeface="Avenir Light" panose="020B0604020202020204"/>
                      </a:endParaRPr>
                    </a:p>
                  </a:txBody>
                  <a:tcPr marL="137160" marR="137160" marT="68580" marB="68580">
                    <a:pattFill prst="ltUpDiag">
                      <a:fgClr>
                        <a:srgbClr val="9FCBC9"/>
                      </a:fgClr>
                      <a:bgClr>
                        <a:schemeClr val="bg1"/>
                      </a:bgClr>
                    </a:pattFill>
                  </a:tcPr>
                </a:tc>
                <a:tc gridSpan="3">
                  <a:txBody>
                    <a:bodyPr/>
                    <a:lstStyle/>
                    <a:p>
                      <a:pPr algn="ctr"/>
                      <a:r>
                        <a:rPr lang="fr-FR" sz="2100">
                          <a:latin typeface="Avenir Light" panose="020B0604020202020204"/>
                        </a:rPr>
                        <a:t>Trimestre de droit</a:t>
                      </a:r>
                    </a:p>
                  </a:txBody>
                  <a:tcPr marL="137160" marR="137160" marT="68580" marB="68580">
                    <a:solidFill>
                      <a:srgbClr val="72C9D8"/>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659418209"/>
                  </a:ext>
                </a:extLst>
              </a:tr>
              <a:tr h="993405">
                <a:tc>
                  <a:txBody>
                    <a:bodyPr/>
                    <a:lstStyle/>
                    <a:p>
                      <a:pPr algn="ctr"/>
                      <a:r>
                        <a:rPr lang="fr-FR" sz="1800">
                          <a:latin typeface="Avenir Light" panose="020B0604020202020204"/>
                        </a:rPr>
                        <a:t>M-4</a:t>
                      </a:r>
                    </a:p>
                    <a:p>
                      <a:pPr algn="ctr"/>
                      <a:r>
                        <a:rPr lang="fr-FR" sz="1800">
                          <a:latin typeface="Avenir Light" panose="020B0604020202020204"/>
                        </a:rPr>
                        <a:t>Novembre</a:t>
                      </a:r>
                    </a:p>
                  </a:txBody>
                  <a:tcPr marL="137160" marR="137160" marT="68580" marB="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DBC6"/>
                    </a:solidFill>
                  </a:tcPr>
                </a:tc>
                <a:tc>
                  <a:txBody>
                    <a:bodyPr/>
                    <a:lstStyle/>
                    <a:p>
                      <a:pPr algn="ctr"/>
                      <a:r>
                        <a:rPr lang="fr-FR" sz="1800">
                          <a:latin typeface="Avenir Light" panose="020B0604020202020204"/>
                        </a:rPr>
                        <a:t>M-3</a:t>
                      </a:r>
                    </a:p>
                    <a:p>
                      <a:pPr algn="ctr"/>
                      <a:r>
                        <a:rPr lang="fr-FR" sz="1800">
                          <a:latin typeface="Avenir Light" panose="020B0604020202020204"/>
                        </a:rPr>
                        <a:t>Décembre</a:t>
                      </a:r>
                    </a:p>
                  </a:txBody>
                  <a:tcPr marL="137160" marR="137160" marT="68580" marB="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DBC6"/>
                    </a:solidFill>
                  </a:tcPr>
                </a:tc>
                <a:tc>
                  <a:txBody>
                    <a:bodyPr/>
                    <a:lstStyle/>
                    <a:p>
                      <a:pPr algn="ctr"/>
                      <a:r>
                        <a:rPr lang="fr-FR" sz="1800">
                          <a:latin typeface="Avenir Light" panose="020B0604020202020204"/>
                        </a:rPr>
                        <a:t>M-2</a:t>
                      </a:r>
                    </a:p>
                    <a:p>
                      <a:pPr algn="ctr"/>
                      <a:r>
                        <a:rPr lang="fr-FR" sz="1800">
                          <a:latin typeface="Avenir Light" panose="020B0604020202020204"/>
                        </a:rPr>
                        <a:t>Janvier</a:t>
                      </a:r>
                    </a:p>
                  </a:txBody>
                  <a:tcPr marL="137160" marR="137160" marT="68580" marB="685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8DBC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strike="sngStrike">
                          <a:latin typeface="Avenir Light" panose="020B0604020202020204"/>
                        </a:rPr>
                        <a:t>Février</a:t>
                      </a:r>
                    </a:p>
                    <a:p>
                      <a:pPr algn="ctr"/>
                      <a:r>
                        <a:rPr lang="fr-FR" sz="1800" strike="sngStrike">
                          <a:latin typeface="Avenir Light" panose="020B0604020202020204"/>
                        </a:rPr>
                        <a:t>M-1</a:t>
                      </a:r>
                    </a:p>
                  </a:txBody>
                  <a:tcPr marL="137160" marR="137160" marT="68580" marB="6858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pattFill prst="ltUpDiag">
                      <a:fgClr>
                        <a:srgbClr val="9FCBC9"/>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a:latin typeface="Avenir Light" panose="020B0604020202020204"/>
                        </a:rPr>
                        <a:t>M</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a:latin typeface="Avenir Light" panose="020B0604020202020204"/>
                        </a:rPr>
                        <a:t>Mars</a:t>
                      </a:r>
                    </a:p>
                  </a:txBody>
                  <a:tcPr marL="137160" marR="137160" marT="68580" marB="68580" anchor="ctr">
                    <a:solidFill>
                      <a:srgbClr val="A1DB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a:latin typeface="Avenir Light" panose="020B0604020202020204"/>
                        </a:rPr>
                        <a:t>Avril</a:t>
                      </a:r>
                    </a:p>
                  </a:txBody>
                  <a:tcPr marL="137160" marR="137160" marT="68580" marB="68580" anchor="ctr">
                    <a:solidFill>
                      <a:srgbClr val="A1DBE5"/>
                    </a:solidFill>
                  </a:tcPr>
                </a:tc>
                <a:tc>
                  <a:txBody>
                    <a:bodyPr/>
                    <a:lstStyle/>
                    <a:p>
                      <a:pPr algn="ctr"/>
                      <a:r>
                        <a:rPr lang="fr-FR" sz="1800">
                          <a:latin typeface="Avenir Light" panose="020B0604020202020204"/>
                        </a:rPr>
                        <a:t>Mai</a:t>
                      </a:r>
                    </a:p>
                  </a:txBody>
                  <a:tcPr marL="137160" marR="137160" marT="68580" marB="68580" anchor="ctr">
                    <a:solidFill>
                      <a:srgbClr val="A1DBE5"/>
                    </a:solidFill>
                  </a:tcPr>
                </a:tc>
                <a:extLst>
                  <a:ext uri="{0D108BD9-81ED-4DB2-BD59-A6C34878D82A}">
                    <a16:rowId xmlns:a16="http://schemas.microsoft.com/office/drawing/2014/main" val="3598118790"/>
                  </a:ext>
                </a:extLst>
              </a:tr>
              <a:tr h="1444577">
                <a:tc>
                  <a:txBody>
                    <a:bodyPr/>
                    <a:lstStyle/>
                    <a:p>
                      <a:pPr algn="ctr"/>
                      <a:endParaRPr lang="fr-FR" sz="1800">
                        <a:latin typeface="Avenir Light" panose="020B0604020202020204"/>
                      </a:endParaRP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F0E7"/>
                    </a:solidFill>
                  </a:tcPr>
                </a:tc>
                <a:tc>
                  <a:txBody>
                    <a:bodyPr/>
                    <a:lstStyle/>
                    <a:p>
                      <a:pPr algn="ctr"/>
                      <a:endParaRPr lang="fr-FR" sz="1800">
                        <a:latin typeface="Avenir Light" panose="020B0604020202020204"/>
                      </a:endParaRP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F0E7"/>
                    </a:solidFill>
                  </a:tcPr>
                </a:tc>
                <a:tc>
                  <a:txBody>
                    <a:bodyPr/>
                    <a:lstStyle/>
                    <a:p>
                      <a:pPr algn="ctr"/>
                      <a:endParaRPr lang="fr-FR" sz="1800">
                        <a:latin typeface="Avenir Light" panose="020B0604020202020204"/>
                      </a:endParaRPr>
                    </a:p>
                  </a:txBody>
                  <a:tcPr marL="137160" marR="137160" marT="68580" marB="6858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4F0E7"/>
                    </a:solidFill>
                  </a:tcPr>
                </a:tc>
                <a:tc>
                  <a:txBody>
                    <a:bodyPr/>
                    <a:lstStyle/>
                    <a:p>
                      <a:pPr algn="ctr"/>
                      <a:endParaRPr lang="fr-FR" sz="1800">
                        <a:latin typeface="Avenir Light" panose="020B0604020202020204"/>
                      </a:endParaRPr>
                    </a:p>
                  </a:txBody>
                  <a:tcPr marL="137160" marR="137160" marT="68580" marB="6858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pattFill prst="ltUpDiag">
                      <a:fgClr>
                        <a:srgbClr val="9FCBC9"/>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a:latin typeface="Avenir Light" panose="020B0604020202020204"/>
                      </a:endParaRPr>
                    </a:p>
                  </a:txBody>
                  <a:tcPr marL="137160" marR="137160" marT="68580" marB="68580" anchor="ctr">
                    <a:solidFill>
                      <a:srgbClr val="CBEC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a:latin typeface="Avenir Light" panose="020B0604020202020204"/>
                      </a:endParaRPr>
                    </a:p>
                  </a:txBody>
                  <a:tcPr marL="137160" marR="137160" marT="68580" marB="68580" anchor="ctr">
                    <a:solidFill>
                      <a:srgbClr val="CBEC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a:latin typeface="Avenir Light" panose="020B0604020202020204"/>
                      </a:endParaRPr>
                    </a:p>
                  </a:txBody>
                  <a:tcPr marL="137160" marR="137160" marT="68580" marB="68580" anchor="ctr">
                    <a:solidFill>
                      <a:srgbClr val="CBECF1"/>
                    </a:solidFill>
                  </a:tcPr>
                </a:tc>
                <a:extLst>
                  <a:ext uri="{0D108BD9-81ED-4DB2-BD59-A6C34878D82A}">
                    <a16:rowId xmlns:a16="http://schemas.microsoft.com/office/drawing/2014/main" val="3416232059"/>
                  </a:ext>
                </a:extLst>
              </a:tr>
            </a:tbl>
          </a:graphicData>
        </a:graphic>
      </p:graphicFrame>
      <p:sp>
        <p:nvSpPr>
          <p:cNvPr id="6" name="ZoneTexte 5">
            <a:extLst>
              <a:ext uri="{FF2B5EF4-FFF2-40B4-BE49-F238E27FC236}">
                <a16:creationId xmlns:a16="http://schemas.microsoft.com/office/drawing/2014/main" id="{75957F52-059D-C1EC-A2FC-2B6A368F8736}"/>
              </a:ext>
            </a:extLst>
          </p:cNvPr>
          <p:cNvSpPr txBox="1"/>
          <p:nvPr/>
        </p:nvSpPr>
        <p:spPr>
          <a:xfrm>
            <a:off x="1151727" y="1784502"/>
            <a:ext cx="2287509" cy="461665"/>
          </a:xfrm>
          <a:prstGeom prst="rect">
            <a:avLst/>
          </a:prstGeom>
          <a:noFill/>
          <a:ln w="28575">
            <a:solidFill>
              <a:srgbClr val="75A8BE"/>
            </a:solidFill>
          </a:ln>
        </p:spPr>
        <p:txBody>
          <a:bodyPr wrap="square" rtlCol="0">
            <a:spAutoFit/>
          </a:bodyPr>
          <a:lstStyle/>
          <a:p>
            <a:r>
              <a:rPr lang="fr-FR" sz="2400" b="1">
                <a:solidFill>
                  <a:srgbClr val="002060"/>
                </a:solidFill>
                <a:latin typeface="Avenir Bold" panose="020B0604020202020204" charset="0"/>
              </a:rPr>
              <a:t>Après réforme</a:t>
            </a:r>
          </a:p>
        </p:txBody>
      </p:sp>
      <p:sp>
        <p:nvSpPr>
          <p:cNvPr id="10" name="ZoneTexte 9">
            <a:extLst>
              <a:ext uri="{FF2B5EF4-FFF2-40B4-BE49-F238E27FC236}">
                <a16:creationId xmlns:a16="http://schemas.microsoft.com/office/drawing/2014/main" id="{FDC81EB0-3B99-19D7-0EA5-2903E29100AB}"/>
              </a:ext>
            </a:extLst>
          </p:cNvPr>
          <p:cNvSpPr txBox="1"/>
          <p:nvPr/>
        </p:nvSpPr>
        <p:spPr>
          <a:xfrm>
            <a:off x="9628769" y="6887836"/>
            <a:ext cx="3057095" cy="1015663"/>
          </a:xfrm>
          <a:prstGeom prst="rect">
            <a:avLst/>
          </a:prstGeom>
          <a:noFill/>
        </p:spPr>
        <p:txBody>
          <a:bodyPr wrap="square">
            <a:spAutoFit/>
          </a:bodyPr>
          <a:lstStyle/>
          <a:p>
            <a:pPr algn="ctr" defTabSz="1371600">
              <a:defRPr/>
            </a:pPr>
            <a:r>
              <a:rPr lang="fr-FR" sz="2000">
                <a:solidFill>
                  <a:srgbClr val="002060"/>
                </a:solidFill>
                <a:latin typeface="Avenir Light" panose="020B0604020202020204"/>
              </a:rPr>
              <a:t>Début mars les revenus de janvier seront disponibles.</a:t>
            </a:r>
          </a:p>
        </p:txBody>
      </p:sp>
      <p:cxnSp>
        <p:nvCxnSpPr>
          <p:cNvPr id="15" name="Connecteur droit avec flèche 14">
            <a:extLst>
              <a:ext uri="{FF2B5EF4-FFF2-40B4-BE49-F238E27FC236}">
                <a16:creationId xmlns:a16="http://schemas.microsoft.com/office/drawing/2014/main" id="{7EC3E762-F017-694C-A3D1-4909914EE8D0}"/>
              </a:ext>
            </a:extLst>
          </p:cNvPr>
          <p:cNvCxnSpPr>
            <a:cxnSpLocks/>
          </p:cNvCxnSpPr>
          <p:nvPr/>
        </p:nvCxnSpPr>
        <p:spPr>
          <a:xfrm>
            <a:off x="11120145" y="6565442"/>
            <a:ext cx="0" cy="373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6AEF20D2-F0A1-95D6-1E39-624DFE5AB85B}"/>
              </a:ext>
            </a:extLst>
          </p:cNvPr>
          <p:cNvSpPr txBox="1"/>
          <p:nvPr/>
        </p:nvSpPr>
        <p:spPr>
          <a:xfrm>
            <a:off x="7621910" y="773178"/>
            <a:ext cx="996289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a:ln>
                  <a:noFill/>
                </a:ln>
                <a:solidFill>
                  <a:prstClr val="white"/>
                </a:solidFill>
                <a:effectLst/>
                <a:uLnTx/>
                <a:uFillTx/>
                <a:latin typeface="Avenir Light" panose="020B0604020202020204" charset="0"/>
                <a:ea typeface="+mn-ea"/>
                <a:cs typeface="+mn-cs"/>
              </a:rPr>
              <a:t>LE CHANGEMENT DE LA PÉRIODE DE RÉFÉRENCE</a:t>
            </a:r>
          </a:p>
        </p:txBody>
      </p:sp>
      <p:sp>
        <p:nvSpPr>
          <p:cNvPr id="7" name="ZoneTexte 6">
            <a:extLst>
              <a:ext uri="{FF2B5EF4-FFF2-40B4-BE49-F238E27FC236}">
                <a16:creationId xmlns:a16="http://schemas.microsoft.com/office/drawing/2014/main" id="{E46D6213-EF89-3A23-4E89-6912AE1FE0BA}"/>
              </a:ext>
            </a:extLst>
          </p:cNvPr>
          <p:cNvSpPr txBox="1"/>
          <p:nvPr/>
        </p:nvSpPr>
        <p:spPr>
          <a:xfrm>
            <a:off x="749080" y="876300"/>
            <a:ext cx="6912586" cy="452175"/>
          </a:xfrm>
          <a:prstGeom prst="rect">
            <a:avLst/>
          </a:prstGeom>
          <a:noFill/>
        </p:spPr>
        <p:txBody>
          <a:bodyPr wrap="square">
            <a:spAutoFit/>
          </a:bodyPr>
          <a:lstStyle/>
          <a:p>
            <a:pPr marL="0" marR="0" lvl="0" indent="0" algn="ctr" defTabSz="914400" rtl="0" eaLnBrk="1" fontAlgn="auto" latinLnBrk="0" hangingPunct="1">
              <a:lnSpc>
                <a:spcPts val="2659"/>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venir Light" panose="020B0604020202020204" charset="0"/>
                <a:ea typeface="+mn-ea"/>
                <a:cs typeface="+mn-cs"/>
              </a:rPr>
              <a:t>TRIMESTRIALITÉ</a:t>
            </a:r>
          </a:p>
        </p:txBody>
      </p:sp>
      <p:grpSp>
        <p:nvGrpSpPr>
          <p:cNvPr id="18" name="Groupe 17">
            <a:extLst>
              <a:ext uri="{FF2B5EF4-FFF2-40B4-BE49-F238E27FC236}">
                <a16:creationId xmlns:a16="http://schemas.microsoft.com/office/drawing/2014/main" id="{D33505AE-1657-F9A4-AABF-91000863FCC3}"/>
              </a:ext>
            </a:extLst>
          </p:cNvPr>
          <p:cNvGrpSpPr/>
          <p:nvPr/>
        </p:nvGrpSpPr>
        <p:grpSpPr>
          <a:xfrm>
            <a:off x="1500633" y="5188878"/>
            <a:ext cx="8128136" cy="1320316"/>
            <a:chOff x="1697226" y="5778203"/>
            <a:chExt cx="8128136" cy="1320316"/>
          </a:xfrm>
        </p:grpSpPr>
        <p:sp>
          <p:nvSpPr>
            <p:cNvPr id="3" name="ZoneTexte 2">
              <a:extLst>
                <a:ext uri="{FF2B5EF4-FFF2-40B4-BE49-F238E27FC236}">
                  <a16:creationId xmlns:a16="http://schemas.microsoft.com/office/drawing/2014/main" id="{60ABE1AE-CF14-E166-8838-8D566393EFAA}"/>
                </a:ext>
              </a:extLst>
            </p:cNvPr>
            <p:cNvSpPr txBox="1"/>
            <p:nvPr/>
          </p:nvSpPr>
          <p:spPr>
            <a:xfrm>
              <a:off x="3814556" y="5836603"/>
              <a:ext cx="1629054" cy="1246495"/>
            </a:xfrm>
            <a:prstGeom prst="rect">
              <a:avLst/>
            </a:prstGeom>
            <a:noFill/>
          </p:spPr>
          <p:txBody>
            <a:bodyPr wrap="square" rtlCol="0">
              <a:spAutoFit/>
            </a:bodyPr>
            <a:lstStyle/>
            <a:p>
              <a:pPr algn="ctr"/>
              <a:r>
                <a:rPr lang="fr-FR" sz="1500">
                  <a:latin typeface="Avenir Light" panose="020B0402020203020204" pitchFamily="34" charset="0"/>
                </a:rPr>
                <a:t>Récupération </a:t>
              </a:r>
            </a:p>
            <a:p>
              <a:pPr algn="ctr"/>
              <a:r>
                <a:rPr lang="fr-FR" sz="1500">
                  <a:latin typeface="Avenir Light" panose="020B0402020203020204" pitchFamily="34" charset="0"/>
                </a:rPr>
                <a:t>des ressources </a:t>
              </a:r>
            </a:p>
            <a:p>
              <a:pPr algn="ctr"/>
              <a:r>
                <a:rPr lang="fr-FR" sz="1500">
                  <a:latin typeface="Avenir Light" panose="020B0402020203020204" pitchFamily="34" charset="0"/>
                </a:rPr>
                <a:t>de novembre et visualisation fin décembre</a:t>
              </a:r>
            </a:p>
          </p:txBody>
        </p:sp>
        <p:sp>
          <p:nvSpPr>
            <p:cNvPr id="8" name="ZoneTexte 7">
              <a:extLst>
                <a:ext uri="{FF2B5EF4-FFF2-40B4-BE49-F238E27FC236}">
                  <a16:creationId xmlns:a16="http://schemas.microsoft.com/office/drawing/2014/main" id="{4A4D9CAE-3363-844B-C902-3F44081BF8D3}"/>
                </a:ext>
              </a:extLst>
            </p:cNvPr>
            <p:cNvSpPr txBox="1"/>
            <p:nvPr/>
          </p:nvSpPr>
          <p:spPr>
            <a:xfrm>
              <a:off x="6096738" y="5852024"/>
              <a:ext cx="1629054" cy="1246495"/>
            </a:xfrm>
            <a:prstGeom prst="rect">
              <a:avLst/>
            </a:prstGeom>
            <a:noFill/>
          </p:spPr>
          <p:txBody>
            <a:bodyPr wrap="square" rtlCol="0">
              <a:spAutoFit/>
            </a:bodyPr>
            <a:lstStyle/>
            <a:p>
              <a:pPr algn="ctr"/>
              <a:r>
                <a:rPr lang="fr-FR" sz="1500">
                  <a:latin typeface="Avenir Light" panose="020B0402020203020204" pitchFamily="34" charset="0"/>
                </a:rPr>
                <a:t>Récupération </a:t>
              </a:r>
            </a:p>
            <a:p>
              <a:pPr algn="ctr"/>
              <a:r>
                <a:rPr lang="fr-FR" sz="1500">
                  <a:latin typeface="Avenir Light" panose="020B0402020203020204" pitchFamily="34" charset="0"/>
                </a:rPr>
                <a:t>des ressources </a:t>
              </a:r>
            </a:p>
            <a:p>
              <a:pPr algn="ctr"/>
              <a:r>
                <a:rPr lang="fr-FR" sz="1500">
                  <a:latin typeface="Avenir Light" panose="020B0402020203020204" pitchFamily="34" charset="0"/>
                </a:rPr>
                <a:t>de décembre et visualisation fin janvier</a:t>
              </a:r>
            </a:p>
          </p:txBody>
        </p:sp>
        <p:sp>
          <p:nvSpPr>
            <p:cNvPr id="9" name="ZoneTexte 8">
              <a:extLst>
                <a:ext uri="{FF2B5EF4-FFF2-40B4-BE49-F238E27FC236}">
                  <a16:creationId xmlns:a16="http://schemas.microsoft.com/office/drawing/2014/main" id="{884B3751-641A-0E0B-9F80-153E3DFD89FC}"/>
                </a:ext>
              </a:extLst>
            </p:cNvPr>
            <p:cNvSpPr txBox="1"/>
            <p:nvPr/>
          </p:nvSpPr>
          <p:spPr>
            <a:xfrm>
              <a:off x="8196308" y="5778203"/>
              <a:ext cx="1629054" cy="1246495"/>
            </a:xfrm>
            <a:prstGeom prst="rect">
              <a:avLst/>
            </a:prstGeom>
            <a:noFill/>
          </p:spPr>
          <p:txBody>
            <a:bodyPr wrap="square" rtlCol="0">
              <a:spAutoFit/>
            </a:bodyPr>
            <a:lstStyle/>
            <a:p>
              <a:pPr algn="ctr"/>
              <a:r>
                <a:rPr lang="fr-FR" sz="1500">
                  <a:latin typeface="Avenir Light" panose="020B0402020203020204" pitchFamily="34" charset="0"/>
                </a:rPr>
                <a:t>Récupération </a:t>
              </a:r>
            </a:p>
            <a:p>
              <a:pPr algn="ctr"/>
              <a:r>
                <a:rPr lang="fr-FR" sz="1500">
                  <a:latin typeface="Avenir Light" panose="020B0402020203020204" pitchFamily="34" charset="0"/>
                </a:rPr>
                <a:t>des ressources </a:t>
              </a:r>
            </a:p>
            <a:p>
              <a:pPr algn="ctr"/>
              <a:r>
                <a:rPr lang="fr-FR" sz="1500">
                  <a:latin typeface="Avenir Light" panose="020B0402020203020204" pitchFamily="34" charset="0"/>
                </a:rPr>
                <a:t>De janvier et visualisation fin février</a:t>
              </a:r>
            </a:p>
          </p:txBody>
        </p:sp>
        <p:sp>
          <p:nvSpPr>
            <p:cNvPr id="13" name="ZoneTexte 12">
              <a:extLst>
                <a:ext uri="{FF2B5EF4-FFF2-40B4-BE49-F238E27FC236}">
                  <a16:creationId xmlns:a16="http://schemas.microsoft.com/office/drawing/2014/main" id="{DE993047-3416-ED18-E5EF-7A4B61C67861}"/>
                </a:ext>
              </a:extLst>
            </p:cNvPr>
            <p:cNvSpPr txBox="1"/>
            <p:nvPr/>
          </p:nvSpPr>
          <p:spPr>
            <a:xfrm>
              <a:off x="1697226" y="5836603"/>
              <a:ext cx="1644482" cy="1246495"/>
            </a:xfrm>
            <a:prstGeom prst="rect">
              <a:avLst/>
            </a:prstGeom>
            <a:noFill/>
          </p:spPr>
          <p:txBody>
            <a:bodyPr wrap="square">
              <a:spAutoFit/>
            </a:bodyPr>
            <a:lstStyle/>
            <a:p>
              <a:pPr algn="ctr" rtl="0" fontAlgn="base"/>
              <a:r>
                <a:rPr lang="fr-FR" sz="1500" b="0" i="0">
                  <a:solidFill>
                    <a:srgbClr val="000000"/>
                  </a:solidFill>
                  <a:effectLst/>
                  <a:latin typeface="Avenir Light" panose="020B0604020202020204" charset="0"/>
                  <a:cs typeface="Avenir Light" panose="020B0604020202020204" charset="0"/>
                </a:rPr>
                <a:t>Récupération </a:t>
              </a:r>
              <a:r>
                <a:rPr lang="en-US" sz="1500" b="0" i="0">
                  <a:solidFill>
                    <a:srgbClr val="000000"/>
                  </a:solidFill>
                  <a:effectLst/>
                  <a:latin typeface="Avenir Light" panose="020B0604020202020204" charset="0"/>
                  <a:cs typeface="Avenir Light" panose="020B0604020202020204" charset="0"/>
                </a:rPr>
                <a:t>​</a:t>
              </a:r>
            </a:p>
            <a:p>
              <a:pPr algn="ctr" rtl="0" fontAlgn="base"/>
              <a:r>
                <a:rPr lang="fr-FR" sz="1500" b="0" i="0">
                  <a:solidFill>
                    <a:srgbClr val="000000"/>
                  </a:solidFill>
                  <a:effectLst/>
                  <a:latin typeface="Avenir Light" panose="020B0604020202020204" charset="0"/>
                  <a:cs typeface="Avenir Light" panose="020B0604020202020204" charset="0"/>
                </a:rPr>
                <a:t>des ressources </a:t>
              </a:r>
              <a:r>
                <a:rPr lang="en-US" sz="1500" b="0" i="0">
                  <a:solidFill>
                    <a:srgbClr val="000000"/>
                  </a:solidFill>
                  <a:effectLst/>
                  <a:latin typeface="Avenir Light" panose="020B0604020202020204" charset="0"/>
                  <a:cs typeface="Avenir Light" panose="020B0604020202020204" charset="0"/>
                </a:rPr>
                <a:t>​</a:t>
              </a:r>
            </a:p>
            <a:p>
              <a:pPr algn="ctr" rtl="0" fontAlgn="base"/>
              <a:r>
                <a:rPr lang="fr-FR" sz="1500" b="0" i="0">
                  <a:solidFill>
                    <a:srgbClr val="000000"/>
                  </a:solidFill>
                  <a:effectLst/>
                  <a:latin typeface="Avenir Light" panose="020B0604020202020204" charset="0"/>
                  <a:cs typeface="Avenir Light" panose="020B0604020202020204" charset="0"/>
                </a:rPr>
                <a:t>d’ octobre et visualisation fin novembre</a:t>
              </a:r>
              <a:r>
                <a:rPr lang="en-US" sz="1500" b="0" i="0">
                  <a:solidFill>
                    <a:srgbClr val="000000"/>
                  </a:solidFill>
                  <a:effectLst/>
                  <a:latin typeface="Avenir Light" panose="020B0604020202020204" charset="0"/>
                  <a:cs typeface="Avenir Light" panose="020B0604020202020204" charset="0"/>
                </a:rPr>
                <a:t>​</a:t>
              </a:r>
            </a:p>
          </p:txBody>
        </p:sp>
      </p:grpSp>
      <p:sp>
        <p:nvSpPr>
          <p:cNvPr id="14" name="ZoneTexte 13">
            <a:extLst>
              <a:ext uri="{FF2B5EF4-FFF2-40B4-BE49-F238E27FC236}">
                <a16:creationId xmlns:a16="http://schemas.microsoft.com/office/drawing/2014/main" id="{847E2FD5-0DF2-5F09-387E-C56D5AB3A150}"/>
              </a:ext>
            </a:extLst>
          </p:cNvPr>
          <p:cNvSpPr txBox="1"/>
          <p:nvPr/>
        </p:nvSpPr>
        <p:spPr>
          <a:xfrm>
            <a:off x="1151727" y="8106386"/>
            <a:ext cx="16366434" cy="1323439"/>
          </a:xfrm>
          <a:prstGeom prst="rect">
            <a:avLst/>
          </a:prstGeom>
          <a:noFill/>
        </p:spPr>
        <p:txBody>
          <a:bodyPr wrap="square" rtlCol="0">
            <a:spAutoFit/>
          </a:bodyPr>
          <a:lstStyle/>
          <a:p>
            <a:pPr algn="l" rtl="0" fontAlgn="base"/>
            <a:r>
              <a:rPr lang="fr-FR" sz="2000">
                <a:solidFill>
                  <a:srgbClr val="002060"/>
                </a:solidFill>
                <a:latin typeface="Avenir Light" panose="020B0604020202020204" charset="0"/>
              </a:rPr>
              <a:t>Exemple : </a:t>
            </a:r>
          </a:p>
          <a:p>
            <a:pPr marL="285750" indent="-285750" algn="l" rtl="0" fontAlgn="base">
              <a:buFont typeface="Wingdings" panose="05000000000000000000" pitchFamily="2" charset="2"/>
              <a:buChar char="Ø"/>
            </a:pPr>
            <a:r>
              <a:rPr lang="fr-FR" sz="2000">
                <a:solidFill>
                  <a:srgbClr val="002060"/>
                </a:solidFill>
                <a:latin typeface="Avenir Light" panose="020B0604020202020204" charset="0"/>
              </a:rPr>
              <a:t>Avant la réforme, le trimestre de référence  était décembre , janvier et février (M-3/M-1) pour calculer le droit mars, avril et mai.</a:t>
            </a:r>
          </a:p>
          <a:p>
            <a:pPr marL="285750" indent="-285750" algn="l" rtl="0" fontAlgn="base">
              <a:buFont typeface="Wingdings" panose="05000000000000000000" pitchFamily="2" charset="2"/>
              <a:buChar char="Ø"/>
            </a:pPr>
            <a:r>
              <a:rPr lang="fr-FR" sz="2000">
                <a:solidFill>
                  <a:srgbClr val="002060"/>
                </a:solidFill>
                <a:latin typeface="Avenir Light" panose="020B0604020202020204" charset="0"/>
              </a:rPr>
              <a:t>Après la réforme le trimestre de référence est novembre, décembre, janvier</a:t>
            </a:r>
            <a:r>
              <a:rPr lang="fr-FR" sz="2000" b="1">
                <a:solidFill>
                  <a:srgbClr val="002060"/>
                </a:solidFill>
                <a:latin typeface="Avenir Light" panose="020B0604020202020204" charset="0"/>
              </a:rPr>
              <a:t> </a:t>
            </a:r>
            <a:r>
              <a:rPr lang="fr-FR" sz="2000">
                <a:solidFill>
                  <a:srgbClr val="002060"/>
                </a:solidFill>
                <a:latin typeface="Avenir Light" panose="020B0604020202020204" charset="0"/>
              </a:rPr>
              <a:t>(M-4/M-2) pour calculer le droit de mars, avril et mai.</a:t>
            </a:r>
          </a:p>
          <a:p>
            <a:endParaRPr lang="fr-FR" sz="2000">
              <a:solidFill>
                <a:srgbClr val="002060"/>
              </a:solidFill>
              <a:latin typeface="Avenir Light" panose="020B0604020202020204" charset="0"/>
            </a:endParaRPr>
          </a:p>
        </p:txBody>
      </p:sp>
      <p:sp>
        <p:nvSpPr>
          <p:cNvPr id="17" name="ZoneTexte 16">
            <a:extLst>
              <a:ext uri="{FF2B5EF4-FFF2-40B4-BE49-F238E27FC236}">
                <a16:creationId xmlns:a16="http://schemas.microsoft.com/office/drawing/2014/main" id="{D066FF0E-6A9C-1549-54C9-626A832EB7FC}"/>
              </a:ext>
            </a:extLst>
          </p:cNvPr>
          <p:cNvSpPr txBox="1"/>
          <p:nvPr/>
        </p:nvSpPr>
        <p:spPr>
          <a:xfrm>
            <a:off x="992701" y="2370576"/>
            <a:ext cx="9144000" cy="400110"/>
          </a:xfrm>
          <a:prstGeom prst="rect">
            <a:avLst/>
          </a:prstGeom>
          <a:noFill/>
        </p:spPr>
        <p:txBody>
          <a:bodyPr wrap="square">
            <a:spAutoFit/>
          </a:bodyPr>
          <a:lstStyle/>
          <a:p>
            <a:r>
              <a:rPr lang="fr-FR" sz="2000">
                <a:solidFill>
                  <a:srgbClr val="002060"/>
                </a:solidFill>
                <a:latin typeface="Avenir Light" panose="020B0604020202020204" charset="0"/>
              </a:rPr>
              <a:t>Le trimestre de référence passe de M-3/M-1 à </a:t>
            </a:r>
            <a:r>
              <a:rPr lang="fr-FR" sz="2000" b="1">
                <a:solidFill>
                  <a:srgbClr val="002060"/>
                </a:solidFill>
                <a:latin typeface="Avenir Light" panose="020B0604020202020204" charset="0"/>
              </a:rPr>
              <a:t>M-4/M-2</a:t>
            </a:r>
          </a:p>
        </p:txBody>
      </p:sp>
    </p:spTree>
    <p:extLst>
      <p:ext uri="{BB962C8B-B14F-4D97-AF65-F5344CB8AC3E}">
        <p14:creationId xmlns:p14="http://schemas.microsoft.com/office/powerpoint/2010/main" val="4003381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10637718-10E9-A5D2-97A4-D9C695DEA8A1}"/>
              </a:ext>
            </a:extLst>
          </p:cNvPr>
          <p:cNvSpPr txBox="1"/>
          <p:nvPr/>
        </p:nvSpPr>
        <p:spPr>
          <a:xfrm>
            <a:off x="7621911" y="773178"/>
            <a:ext cx="9827890" cy="523220"/>
          </a:xfrm>
          <a:prstGeom prst="rect">
            <a:avLst/>
          </a:prstGeom>
          <a:solidFill>
            <a:srgbClr val="82A6C3"/>
          </a:solidFill>
        </p:spPr>
        <p:txBody>
          <a:bodyPr wrap="square">
            <a:spAutoFit/>
          </a:bodyPr>
          <a:lstStyle/>
          <a:p>
            <a:pPr algn="ctr"/>
            <a:r>
              <a:rPr lang="fr-FR" sz="2800">
                <a:solidFill>
                  <a:schemeClr val="bg1"/>
                </a:solidFill>
                <a:latin typeface="Avenir Light" panose="020B0604020202020204" charset="0"/>
              </a:rPr>
              <a:t>LA BASCULE</a:t>
            </a:r>
          </a:p>
        </p:txBody>
      </p:sp>
      <p:sp>
        <p:nvSpPr>
          <p:cNvPr id="17" name="ZoneTexte 16">
            <a:extLst>
              <a:ext uri="{FF2B5EF4-FFF2-40B4-BE49-F238E27FC236}">
                <a16:creationId xmlns:a16="http://schemas.microsoft.com/office/drawing/2014/main" id="{D0701512-4CF1-CB12-B401-4243EE5EC50C}"/>
              </a:ext>
            </a:extLst>
          </p:cNvPr>
          <p:cNvSpPr txBox="1"/>
          <p:nvPr/>
        </p:nvSpPr>
        <p:spPr>
          <a:xfrm>
            <a:off x="749080" y="881325"/>
            <a:ext cx="6912586" cy="452175"/>
          </a:xfrm>
          <a:prstGeom prst="rect">
            <a:avLst/>
          </a:prstGeom>
          <a:noFill/>
        </p:spPr>
        <p:txBody>
          <a:bodyPr wrap="square">
            <a:spAutoFit/>
          </a:bodyPr>
          <a:lstStyle/>
          <a:p>
            <a:pPr algn="ctr">
              <a:lnSpc>
                <a:spcPts val="2659"/>
              </a:lnSpc>
            </a:pPr>
            <a:r>
              <a:rPr lang="en-US" sz="3200" b="1">
                <a:solidFill>
                  <a:schemeClr val="bg1"/>
                </a:solidFill>
                <a:latin typeface="Avenir Light" panose="020B0604020202020204" charset="0"/>
              </a:rPr>
              <a:t>TRIMESTRIALITÉ</a:t>
            </a:r>
          </a:p>
        </p:txBody>
      </p:sp>
      <p:pic>
        <p:nvPicPr>
          <p:cNvPr id="19" name="Image 18" descr="Une image contenant dessin humoristique, clipart, Animation, illustration&#10;&#10;Description générée automatiquement">
            <a:extLst>
              <a:ext uri="{FF2B5EF4-FFF2-40B4-BE49-F238E27FC236}">
                <a16:creationId xmlns:a16="http://schemas.microsoft.com/office/drawing/2014/main" id="{A0A5542C-D785-73E9-3A9B-4396EE0F7A0E}"/>
              </a:ext>
            </a:extLst>
          </p:cNvPr>
          <p:cNvPicPr>
            <a:picLocks noChangeAspect="1"/>
          </p:cNvPicPr>
          <p:nvPr/>
        </p:nvPicPr>
        <p:blipFill>
          <a:blip r:embed="rId2"/>
          <a:stretch>
            <a:fillRect/>
          </a:stretch>
        </p:blipFill>
        <p:spPr>
          <a:xfrm flipH="1">
            <a:off x="372109" y="6506817"/>
            <a:ext cx="2768655" cy="2404896"/>
          </a:xfrm>
          <a:prstGeom prst="rect">
            <a:avLst/>
          </a:prstGeom>
        </p:spPr>
      </p:pic>
      <p:sp>
        <p:nvSpPr>
          <p:cNvPr id="20" name="Bulle narrative : ronde 19">
            <a:extLst>
              <a:ext uri="{FF2B5EF4-FFF2-40B4-BE49-F238E27FC236}">
                <a16:creationId xmlns:a16="http://schemas.microsoft.com/office/drawing/2014/main" id="{837F90B2-8E32-EE77-334C-13617C905876}"/>
              </a:ext>
            </a:extLst>
          </p:cNvPr>
          <p:cNvSpPr/>
          <p:nvPr/>
        </p:nvSpPr>
        <p:spPr>
          <a:xfrm>
            <a:off x="2971800" y="2247900"/>
            <a:ext cx="13258800" cy="5867400"/>
          </a:xfrm>
          <a:prstGeom prst="wedgeEllipseCallout">
            <a:avLst>
              <a:gd name="adj1" fmla="val -53923"/>
              <a:gd name="adj2" fmla="val 33466"/>
            </a:avLst>
          </a:prstGeom>
          <a:solidFill>
            <a:srgbClr val="82A6C3"/>
          </a:solidFill>
          <a:ln w="28575">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base"/>
            <a:r>
              <a:rPr lang="fr-FR" sz="2400">
                <a:solidFill>
                  <a:schemeClr val="bg1"/>
                </a:solidFill>
                <a:latin typeface="Avenir Light" panose="020B0604020202020204" charset="0"/>
                <a:ea typeface="Calibri" panose="020F0502020204030204" pitchFamily="34" charset="0"/>
                <a:cs typeface="Arial" panose="020B0604020202020204" pitchFamily="34" charset="0"/>
              </a:rPr>
              <a:t>La mise en œuvre de la réforme est généralisée à compter du        1</a:t>
            </a:r>
            <a:r>
              <a:rPr lang="fr-FR" sz="2400" baseline="30000">
                <a:solidFill>
                  <a:schemeClr val="bg1"/>
                </a:solidFill>
                <a:latin typeface="Avenir Light" panose="020B0604020202020204" charset="0"/>
                <a:ea typeface="Calibri" panose="020F0502020204030204" pitchFamily="34" charset="0"/>
                <a:cs typeface="Arial" panose="020B0604020202020204" pitchFamily="34" charset="0"/>
              </a:rPr>
              <a:t>er</a:t>
            </a:r>
            <a:r>
              <a:rPr lang="fr-FR" sz="2400">
                <a:solidFill>
                  <a:schemeClr val="bg1"/>
                </a:solidFill>
                <a:latin typeface="Avenir Light" panose="020B0604020202020204" charset="0"/>
                <a:ea typeface="Calibri" panose="020F0502020204030204" pitchFamily="34" charset="0"/>
                <a:cs typeface="Arial" panose="020B0604020202020204" pitchFamily="34" charset="0"/>
              </a:rPr>
              <a:t> mars 2025, selon les trimestres de droit des allocataires.</a:t>
            </a:r>
          </a:p>
          <a:p>
            <a:pPr fontAlgn="base"/>
            <a:endParaRPr lang="fr-FR" sz="2400">
              <a:solidFill>
                <a:schemeClr val="bg1"/>
              </a:solidFill>
              <a:latin typeface="Avenir Light" panose="020B0604020202020204" charset="0"/>
              <a:ea typeface="Calibri" panose="020F0502020204030204" pitchFamily="34" charset="0"/>
              <a:cs typeface="Arial" panose="020B0604020202020204" pitchFamily="34" charset="0"/>
            </a:endParaRPr>
          </a:p>
          <a:p>
            <a:pPr fontAlgn="base"/>
            <a:r>
              <a:rPr lang="fr-FR" sz="2400">
                <a:solidFill>
                  <a:schemeClr val="bg1"/>
                </a:solidFill>
                <a:latin typeface="Avenir Light" panose="020B0604020202020204" charset="0"/>
                <a:ea typeface="Calibri" panose="020F0502020204030204" pitchFamily="34" charset="0"/>
                <a:cs typeface="Arial" panose="020B0604020202020204" pitchFamily="34" charset="0"/>
              </a:rPr>
              <a:t>La bascule* sera effective :  </a:t>
            </a:r>
          </a:p>
          <a:p>
            <a:pPr marL="342900" indent="-342900" fontAlgn="base">
              <a:buFont typeface="Wingdings" panose="05000000000000000000" pitchFamily="2" charset="2"/>
              <a:buChar char="Ø"/>
            </a:pPr>
            <a:r>
              <a:rPr lang="fr-FR" sz="2400">
                <a:solidFill>
                  <a:schemeClr val="bg1"/>
                </a:solidFill>
                <a:latin typeface="Avenir Light" panose="020B0604020202020204" charset="0"/>
                <a:ea typeface="Calibri" panose="020F0502020204030204" pitchFamily="34" charset="0"/>
                <a:cs typeface="Arial" panose="020B0604020202020204" pitchFamily="34" charset="0"/>
              </a:rPr>
              <a:t>En mars </a:t>
            </a:r>
            <a:r>
              <a:rPr lang="fr-FR" sz="2400">
                <a:solidFill>
                  <a:schemeClr val="bg1"/>
                </a:solidFill>
                <a:latin typeface="Avenir Light" panose="020B0604020202020204" charset="0"/>
              </a:rPr>
              <a:t>pour les dossiers avec un trimestre de droit 03-04-05</a:t>
            </a:r>
          </a:p>
          <a:p>
            <a:pPr marL="342900" indent="-342900" fontAlgn="base">
              <a:buFont typeface="Wingdings" panose="05000000000000000000" pitchFamily="2" charset="2"/>
              <a:buChar char="Ø"/>
            </a:pPr>
            <a:r>
              <a:rPr lang="fr-FR" sz="2400">
                <a:solidFill>
                  <a:schemeClr val="bg1"/>
                </a:solidFill>
                <a:latin typeface="Avenir Light" panose="020B0604020202020204" charset="0"/>
              </a:rPr>
              <a:t>En avril pour les dossiers avec un trimestre de droit 04-05-06</a:t>
            </a:r>
          </a:p>
          <a:p>
            <a:pPr marL="342900" indent="-342900" fontAlgn="base">
              <a:buFont typeface="Wingdings" panose="05000000000000000000" pitchFamily="2" charset="2"/>
              <a:buChar char="Ø"/>
            </a:pPr>
            <a:r>
              <a:rPr lang="fr-FR" sz="2400">
                <a:solidFill>
                  <a:schemeClr val="bg1"/>
                </a:solidFill>
                <a:latin typeface="Avenir Light" panose="020B0604020202020204" charset="0"/>
              </a:rPr>
              <a:t>En mai pour les dossiers avec un trimestre de droit 05-06-07</a:t>
            </a:r>
          </a:p>
          <a:p>
            <a:pPr algn="ctr" fontAlgn="base"/>
            <a:endParaRPr lang="fr-FR" sz="2400">
              <a:solidFill>
                <a:schemeClr val="bg1"/>
              </a:solidFill>
              <a:latin typeface="Avenir Light" panose="020B0604020202020204" charset="0"/>
            </a:endParaRPr>
          </a:p>
          <a:p>
            <a:pPr algn="ctr" fontAlgn="base"/>
            <a:endParaRPr lang="en-US" sz="3200" b="1">
              <a:solidFill>
                <a:schemeClr val="bg1"/>
              </a:solidFill>
              <a:latin typeface="Avenir Light" panose="020B0604020202020204" charset="0"/>
            </a:endParaRPr>
          </a:p>
        </p:txBody>
      </p:sp>
      <p:sp>
        <p:nvSpPr>
          <p:cNvPr id="2" name="ZoneTexte 1">
            <a:extLst>
              <a:ext uri="{FF2B5EF4-FFF2-40B4-BE49-F238E27FC236}">
                <a16:creationId xmlns:a16="http://schemas.microsoft.com/office/drawing/2014/main" id="{86A04EBC-6D61-5CD9-3D39-D2F34F3E7538}"/>
              </a:ext>
            </a:extLst>
          </p:cNvPr>
          <p:cNvSpPr txBox="1"/>
          <p:nvPr/>
        </p:nvSpPr>
        <p:spPr>
          <a:xfrm>
            <a:off x="1974574" y="9104243"/>
            <a:ext cx="10707756" cy="369332"/>
          </a:xfrm>
          <a:prstGeom prst="rect">
            <a:avLst/>
          </a:prstGeom>
          <a:noFill/>
        </p:spPr>
        <p:txBody>
          <a:bodyPr wrap="square" rtlCol="0">
            <a:spAutoFit/>
          </a:bodyPr>
          <a:lstStyle/>
          <a:p>
            <a:r>
              <a:rPr lang="fr-FR">
                <a:solidFill>
                  <a:srgbClr val="002060"/>
                </a:solidFill>
                <a:latin typeface="Avenir Light" panose="020B0604020202020204" charset="0"/>
                <a:cs typeface="Avenir Light" panose="020B0604020202020204" charset="0"/>
              </a:rPr>
              <a:t>*La bascule : passage des dossiers allocataires dans la nouvelle trimestrialité.</a:t>
            </a:r>
          </a:p>
        </p:txBody>
      </p:sp>
    </p:spTree>
    <p:extLst>
      <p:ext uri="{BB962C8B-B14F-4D97-AF65-F5344CB8AC3E}">
        <p14:creationId xmlns:p14="http://schemas.microsoft.com/office/powerpoint/2010/main" val="382726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2)">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049C9196-C451-C9D0-A1DF-E1A67A975D14}"/>
              </a:ext>
            </a:extLst>
          </p:cNvPr>
          <p:cNvSpPr txBox="1"/>
          <p:nvPr/>
        </p:nvSpPr>
        <p:spPr>
          <a:xfrm>
            <a:off x="4182384" y="4717664"/>
            <a:ext cx="3479281" cy="1355271"/>
          </a:xfrm>
          <a:prstGeom prst="rect">
            <a:avLst/>
          </a:prstGeom>
          <a:solidFill>
            <a:srgbClr val="34B7A9"/>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algn="ctr">
              <a:defRPr sz="1600">
                <a:solidFill>
                  <a:schemeClr val="bg1"/>
                </a:solidFill>
                <a:latin typeface="Avenir Light" panose="020B060402020202020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2400"/>
              <a:t>La moyenne mensuelle des ressources M-4/M-2 </a:t>
            </a:r>
          </a:p>
        </p:txBody>
      </p:sp>
      <p:sp>
        <p:nvSpPr>
          <p:cNvPr id="12" name="ZoneTexte 11">
            <a:extLst>
              <a:ext uri="{FF2B5EF4-FFF2-40B4-BE49-F238E27FC236}">
                <a16:creationId xmlns:a16="http://schemas.microsoft.com/office/drawing/2014/main" id="{8419E16A-75DD-C323-8358-5B425E8FD3AA}"/>
              </a:ext>
            </a:extLst>
          </p:cNvPr>
          <p:cNvSpPr txBox="1"/>
          <p:nvPr/>
        </p:nvSpPr>
        <p:spPr>
          <a:xfrm>
            <a:off x="9450485" y="4858248"/>
            <a:ext cx="4342689" cy="1355271"/>
          </a:xfrm>
          <a:prstGeom prst="rect">
            <a:avLst/>
          </a:prstGeom>
          <a:solidFill>
            <a:srgbClr val="1695AD"/>
          </a:solidFill>
          <a:ln>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algn="ctr">
              <a:defRPr sz="1600">
                <a:solidFill>
                  <a:schemeClr val="bg1"/>
                </a:solidFill>
                <a:latin typeface="Avenir Light" panose="020B060402020202020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2400"/>
              <a:t>La moyenne mensuelle des ressources de M-3/M-2</a:t>
            </a:r>
          </a:p>
        </p:txBody>
      </p:sp>
      <p:sp>
        <p:nvSpPr>
          <p:cNvPr id="14" name="ZoneTexte 13">
            <a:extLst>
              <a:ext uri="{FF2B5EF4-FFF2-40B4-BE49-F238E27FC236}">
                <a16:creationId xmlns:a16="http://schemas.microsoft.com/office/drawing/2014/main" id="{41245065-BA11-F346-04EA-D2800CC37ED5}"/>
              </a:ext>
            </a:extLst>
          </p:cNvPr>
          <p:cNvSpPr txBox="1"/>
          <p:nvPr/>
        </p:nvSpPr>
        <p:spPr>
          <a:xfrm>
            <a:off x="8159439" y="5099303"/>
            <a:ext cx="798846" cy="738664"/>
          </a:xfrm>
          <a:prstGeom prst="rect">
            <a:avLst/>
          </a:prstGeom>
          <a:noFill/>
        </p:spPr>
        <p:txBody>
          <a:bodyPr wrap="square">
            <a:spAutoFit/>
          </a:bodyPr>
          <a:lstStyle/>
          <a:p>
            <a:pPr algn="ctr"/>
            <a:r>
              <a:rPr lang="fr-FR" sz="4200">
                <a:solidFill>
                  <a:srgbClr val="000000"/>
                </a:solidFill>
                <a:latin typeface="Avenir Light"/>
                <a:ea typeface="Times New Roman" panose="02020603050405020304" pitchFamily="18" charset="0"/>
                <a:cs typeface="Arial" panose="020B0604020202020204" pitchFamily="34" charset="0"/>
              </a:rPr>
              <a:t>et </a:t>
            </a:r>
          </a:p>
        </p:txBody>
      </p:sp>
      <p:grpSp>
        <p:nvGrpSpPr>
          <p:cNvPr id="23" name="Groupe 22">
            <a:extLst>
              <a:ext uri="{FF2B5EF4-FFF2-40B4-BE49-F238E27FC236}">
                <a16:creationId xmlns:a16="http://schemas.microsoft.com/office/drawing/2014/main" id="{1514C8F9-2A4F-40B3-D72F-17BAC8403851}"/>
              </a:ext>
            </a:extLst>
          </p:cNvPr>
          <p:cNvGrpSpPr/>
          <p:nvPr/>
        </p:nvGrpSpPr>
        <p:grpSpPr>
          <a:xfrm>
            <a:off x="4182385" y="6226965"/>
            <a:ext cx="9071451" cy="1069215"/>
            <a:chOff x="2101579" y="2904294"/>
            <a:chExt cx="6047634" cy="712810"/>
          </a:xfrm>
        </p:grpSpPr>
        <p:sp>
          <p:nvSpPr>
            <p:cNvPr id="20" name="Ellipse 19">
              <a:extLst>
                <a:ext uri="{FF2B5EF4-FFF2-40B4-BE49-F238E27FC236}">
                  <a16:creationId xmlns:a16="http://schemas.microsoft.com/office/drawing/2014/main" id="{7574003B-18B2-29FE-9A90-8D3683371740}"/>
                </a:ext>
              </a:extLst>
            </p:cNvPr>
            <p:cNvSpPr/>
            <p:nvPr/>
          </p:nvSpPr>
          <p:spPr>
            <a:xfrm>
              <a:off x="3966658" y="3445294"/>
              <a:ext cx="2332456" cy="171810"/>
            </a:xfrm>
            <a:prstGeom prst="ellipse">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a:p>
          </p:txBody>
        </p:sp>
        <p:sp>
          <p:nvSpPr>
            <p:cNvPr id="2" name="Triangle isocèle 1">
              <a:extLst>
                <a:ext uri="{FF2B5EF4-FFF2-40B4-BE49-F238E27FC236}">
                  <a16:creationId xmlns:a16="http://schemas.microsoft.com/office/drawing/2014/main" id="{433A7EFA-2996-92FD-8DA0-49C8FB584F49}"/>
                </a:ext>
              </a:extLst>
            </p:cNvPr>
            <p:cNvSpPr/>
            <p:nvPr/>
          </p:nvSpPr>
          <p:spPr>
            <a:xfrm>
              <a:off x="4752948" y="3048704"/>
              <a:ext cx="709630" cy="471055"/>
            </a:xfrm>
            <a:prstGeom prst="triangle">
              <a:avLst/>
            </a:prstGeom>
            <a:solidFill>
              <a:srgbClr val="7F7F7F"/>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a:p>
          </p:txBody>
        </p:sp>
        <p:cxnSp>
          <p:nvCxnSpPr>
            <p:cNvPr id="8" name="Connecteur droit 7">
              <a:extLst>
                <a:ext uri="{FF2B5EF4-FFF2-40B4-BE49-F238E27FC236}">
                  <a16:creationId xmlns:a16="http://schemas.microsoft.com/office/drawing/2014/main" id="{D55F4026-6F0F-0D1C-397B-865F13BAEA59}"/>
                </a:ext>
              </a:extLst>
            </p:cNvPr>
            <p:cNvCxnSpPr>
              <a:cxnSpLocks/>
            </p:cNvCxnSpPr>
            <p:nvPr/>
          </p:nvCxnSpPr>
          <p:spPr>
            <a:xfrm>
              <a:off x="2101579" y="2904294"/>
              <a:ext cx="6047634" cy="136972"/>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Organigramme : Connecteur 16">
              <a:extLst>
                <a:ext uri="{FF2B5EF4-FFF2-40B4-BE49-F238E27FC236}">
                  <a16:creationId xmlns:a16="http://schemas.microsoft.com/office/drawing/2014/main" id="{80C21C46-BD12-EA5B-F662-1DA9E17C533C}"/>
                </a:ext>
              </a:extLst>
            </p:cNvPr>
            <p:cNvSpPr/>
            <p:nvPr/>
          </p:nvSpPr>
          <p:spPr>
            <a:xfrm>
              <a:off x="5042449" y="2980217"/>
              <a:ext cx="130629" cy="136972"/>
            </a:xfrm>
            <a:prstGeom prst="flowChartConnector">
              <a:avLst/>
            </a:prstGeom>
            <a:solidFill>
              <a:srgbClr val="7F7F7F"/>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a:p>
          </p:txBody>
        </p:sp>
        <p:cxnSp>
          <p:nvCxnSpPr>
            <p:cNvPr id="19" name="Connecteur droit 18">
              <a:extLst>
                <a:ext uri="{FF2B5EF4-FFF2-40B4-BE49-F238E27FC236}">
                  <a16:creationId xmlns:a16="http://schemas.microsoft.com/office/drawing/2014/main" id="{66AD20CC-41C7-59D3-85F0-EA6AD46BFA37}"/>
                </a:ext>
              </a:extLst>
            </p:cNvPr>
            <p:cNvCxnSpPr/>
            <p:nvPr/>
          </p:nvCxnSpPr>
          <p:spPr>
            <a:xfrm>
              <a:off x="4636098" y="3519759"/>
              <a:ext cx="960833" cy="0"/>
            </a:xfrm>
            <a:prstGeom prst="line">
              <a:avLst/>
            </a:prstGeom>
            <a:ln w="57150">
              <a:solidFill>
                <a:schemeClr val="tx1">
                  <a:lumMod val="50000"/>
                  <a:lumOff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2" name="ZoneTexte 21">
            <a:extLst>
              <a:ext uri="{FF2B5EF4-FFF2-40B4-BE49-F238E27FC236}">
                <a16:creationId xmlns:a16="http://schemas.microsoft.com/office/drawing/2014/main" id="{808AD418-262D-1C25-93F7-AAFB97F5A26C}"/>
              </a:ext>
            </a:extLst>
          </p:cNvPr>
          <p:cNvSpPr txBox="1"/>
          <p:nvPr/>
        </p:nvSpPr>
        <p:spPr>
          <a:xfrm>
            <a:off x="455893" y="8191525"/>
            <a:ext cx="17268388" cy="461665"/>
          </a:xfrm>
          <a:prstGeom prst="rect">
            <a:avLst/>
          </a:prstGeom>
          <a:noFill/>
        </p:spPr>
        <p:txBody>
          <a:bodyPr wrap="square">
            <a:spAutoFit/>
          </a:bodyPr>
          <a:lstStyle/>
          <a:p>
            <a:pPr algn="ctr"/>
            <a:r>
              <a:rPr lang="fr-FR" sz="2400">
                <a:solidFill>
                  <a:srgbClr val="002060"/>
                </a:solidFill>
                <a:latin typeface="Avenir Light" panose="020B0604020202020204"/>
                <a:ea typeface="Arial" panose="020B0604020202020204" pitchFamily="34" charset="0"/>
                <a:cs typeface="Arial" panose="020B0604020202020204" pitchFamily="34" charset="0"/>
              </a:rPr>
              <a:t>La moyenne mensuelle la plus faible est retenue pour le calcul des RSA fictifs : cela s’appelle la « mesure compensatoire ».</a:t>
            </a:r>
            <a:endParaRPr lang="fr-FR" sz="2400">
              <a:solidFill>
                <a:srgbClr val="002060"/>
              </a:solidFill>
            </a:endParaRPr>
          </a:p>
        </p:txBody>
      </p:sp>
      <p:sp>
        <p:nvSpPr>
          <p:cNvPr id="5" name="ZoneTexte 4">
            <a:extLst>
              <a:ext uri="{FF2B5EF4-FFF2-40B4-BE49-F238E27FC236}">
                <a16:creationId xmlns:a16="http://schemas.microsoft.com/office/drawing/2014/main" id="{99262749-E25D-41C7-D846-94DB2BDB2B23}"/>
              </a:ext>
            </a:extLst>
          </p:cNvPr>
          <p:cNvSpPr txBox="1"/>
          <p:nvPr/>
        </p:nvSpPr>
        <p:spPr>
          <a:xfrm>
            <a:off x="-444461" y="3685736"/>
            <a:ext cx="17894262" cy="461665"/>
          </a:xfrm>
          <a:prstGeom prst="rect">
            <a:avLst/>
          </a:prstGeom>
          <a:noFill/>
        </p:spPr>
        <p:txBody>
          <a:bodyPr wrap="square">
            <a:spAutoFit/>
          </a:bodyPr>
          <a:lstStyle/>
          <a:p>
            <a:pPr marL="1343025"/>
            <a:r>
              <a:rPr lang="fr-FR" sz="2400">
                <a:solidFill>
                  <a:srgbClr val="002060"/>
                </a:solidFill>
                <a:latin typeface="Avenir Light" panose="020B0604020202020204"/>
              </a:rPr>
              <a:t>Au moment de la bascule et </a:t>
            </a:r>
            <a:r>
              <a:rPr lang="fr-FR" sz="2400" b="1">
                <a:solidFill>
                  <a:srgbClr val="C00000"/>
                </a:solidFill>
                <a:latin typeface="Avenir Light" panose="020B0604020202020204"/>
              </a:rPr>
              <a:t>uniquement</a:t>
            </a:r>
            <a:r>
              <a:rPr lang="fr-FR" sz="2400">
                <a:solidFill>
                  <a:srgbClr val="002060"/>
                </a:solidFill>
                <a:latin typeface="Avenir Light" panose="020B0604020202020204"/>
              </a:rPr>
              <a:t> pour ce trimestre, une comparaison est effectuée entre : </a:t>
            </a:r>
          </a:p>
        </p:txBody>
      </p:sp>
      <p:sp>
        <p:nvSpPr>
          <p:cNvPr id="3" name="ZoneTexte 2">
            <a:extLst>
              <a:ext uri="{FF2B5EF4-FFF2-40B4-BE49-F238E27FC236}">
                <a16:creationId xmlns:a16="http://schemas.microsoft.com/office/drawing/2014/main" id="{07901A83-0FCD-EB98-4D85-9F56A22BA0DC}"/>
              </a:ext>
            </a:extLst>
          </p:cNvPr>
          <p:cNvSpPr txBox="1"/>
          <p:nvPr/>
        </p:nvSpPr>
        <p:spPr>
          <a:xfrm>
            <a:off x="7621911" y="773178"/>
            <a:ext cx="9827890" cy="523220"/>
          </a:xfrm>
          <a:prstGeom prst="rect">
            <a:avLst/>
          </a:prstGeom>
          <a:solidFill>
            <a:srgbClr val="82A6C3"/>
          </a:solidFill>
        </p:spPr>
        <p:txBody>
          <a:bodyPr wrap="square">
            <a:spAutoFit/>
          </a:bodyPr>
          <a:lstStyle/>
          <a:p>
            <a:pPr algn="ctr"/>
            <a:r>
              <a:rPr lang="fr-FR" sz="2800">
                <a:solidFill>
                  <a:schemeClr val="bg1"/>
                </a:solidFill>
                <a:latin typeface="Avenir Light" panose="020B0604020202020204" charset="0"/>
              </a:rPr>
              <a:t>LA BASCULE</a:t>
            </a:r>
          </a:p>
        </p:txBody>
      </p:sp>
      <p:sp>
        <p:nvSpPr>
          <p:cNvPr id="13" name="ZoneTexte 12">
            <a:extLst>
              <a:ext uri="{FF2B5EF4-FFF2-40B4-BE49-F238E27FC236}">
                <a16:creationId xmlns:a16="http://schemas.microsoft.com/office/drawing/2014/main" id="{92620512-A1A0-F91A-6A86-9BDF9990452B}"/>
              </a:ext>
            </a:extLst>
          </p:cNvPr>
          <p:cNvSpPr txBox="1"/>
          <p:nvPr/>
        </p:nvSpPr>
        <p:spPr>
          <a:xfrm>
            <a:off x="925888" y="1975200"/>
            <a:ext cx="16523913" cy="1200329"/>
          </a:xfrm>
          <a:prstGeom prst="rect">
            <a:avLst/>
          </a:prstGeom>
          <a:noFill/>
        </p:spPr>
        <p:txBody>
          <a:bodyPr wrap="square">
            <a:spAutoFit/>
          </a:bodyPr>
          <a:lstStyle/>
          <a:p>
            <a:pPr marL="285750" indent="-285750">
              <a:buFont typeface="Wingdings" panose="05000000000000000000" pitchFamily="2" charset="2"/>
              <a:buChar char="Ø"/>
            </a:pPr>
            <a:r>
              <a:rPr lang="fr-FR" sz="2400">
                <a:solidFill>
                  <a:srgbClr val="002060"/>
                </a:solidFill>
                <a:latin typeface="Avenir Light" panose="020B0604020202020204" charset="0"/>
                <a:cs typeface="Avenir Light" panose="020B0604020202020204" charset="0"/>
              </a:rPr>
              <a:t>Le changement du trimestre de référence peut entrainer des perdants parmi les bénéficiaires de RSA, en particulier au moment de la bascule.  </a:t>
            </a:r>
          </a:p>
          <a:p>
            <a:r>
              <a:rPr lang="fr-FR" sz="2400">
                <a:solidFill>
                  <a:srgbClr val="002060"/>
                </a:solidFill>
                <a:latin typeface="Avenir Light" panose="020B0604020202020204" charset="0"/>
                <a:cs typeface="Avenir Light" panose="020B0604020202020204" charset="0"/>
              </a:rPr>
              <a:t>Pour limiter la baisse ou la perte du montant de RSA liée à la bascule dans la réforme, une mesure est mise en place.</a:t>
            </a:r>
          </a:p>
        </p:txBody>
      </p:sp>
      <p:sp>
        <p:nvSpPr>
          <p:cNvPr id="18" name="ZoneTexte 17">
            <a:extLst>
              <a:ext uri="{FF2B5EF4-FFF2-40B4-BE49-F238E27FC236}">
                <a16:creationId xmlns:a16="http://schemas.microsoft.com/office/drawing/2014/main" id="{16086965-5E86-9465-EACD-D591AD8BE699}"/>
              </a:ext>
            </a:extLst>
          </p:cNvPr>
          <p:cNvSpPr txBox="1"/>
          <p:nvPr/>
        </p:nvSpPr>
        <p:spPr>
          <a:xfrm>
            <a:off x="749080" y="881325"/>
            <a:ext cx="6912586" cy="452175"/>
          </a:xfrm>
          <a:prstGeom prst="rect">
            <a:avLst/>
          </a:prstGeom>
          <a:noFill/>
        </p:spPr>
        <p:txBody>
          <a:bodyPr wrap="square">
            <a:spAutoFit/>
          </a:bodyPr>
          <a:lstStyle/>
          <a:p>
            <a:pPr algn="ctr">
              <a:lnSpc>
                <a:spcPts val="2659"/>
              </a:lnSpc>
            </a:pPr>
            <a:r>
              <a:rPr lang="en-US" sz="3200" b="1">
                <a:solidFill>
                  <a:schemeClr val="bg1"/>
                </a:solidFill>
                <a:latin typeface="Avenir Light" panose="020B0604020202020204" charset="0"/>
              </a:rPr>
              <a:t>TRIMESTRIALITÉ</a:t>
            </a:r>
          </a:p>
        </p:txBody>
      </p:sp>
    </p:spTree>
    <p:extLst>
      <p:ext uri="{BB962C8B-B14F-4D97-AF65-F5344CB8AC3E}">
        <p14:creationId xmlns:p14="http://schemas.microsoft.com/office/powerpoint/2010/main" val="226526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D0701512-4CF1-CB12-B401-4243EE5EC50C}"/>
              </a:ext>
            </a:extLst>
          </p:cNvPr>
          <p:cNvSpPr txBox="1"/>
          <p:nvPr/>
        </p:nvSpPr>
        <p:spPr>
          <a:xfrm>
            <a:off x="749080" y="797420"/>
            <a:ext cx="6912586" cy="584775"/>
          </a:xfrm>
          <a:prstGeom prst="rect">
            <a:avLst/>
          </a:prstGeom>
          <a:noFill/>
        </p:spPr>
        <p:txBody>
          <a:bodyPr wrap="square">
            <a:spAutoFit/>
          </a:bodyPr>
          <a:lstStyle/>
          <a:p>
            <a:pPr algn="ctr" fontAlgn="base"/>
            <a:r>
              <a:rPr lang="fr-FR" sz="3200" b="1">
                <a:solidFill>
                  <a:schemeClr val="bg1"/>
                </a:solidFill>
                <a:latin typeface="Avenir Light" panose="020B0604020202020204" charset="0"/>
              </a:rPr>
              <a:t>LES RESSOURCES</a:t>
            </a:r>
            <a:endParaRPr lang="en-US" sz="3200" b="1">
              <a:solidFill>
                <a:schemeClr val="bg1"/>
              </a:solidFill>
              <a:latin typeface="Avenir Light" panose="020B0604020202020204" charset="0"/>
            </a:endParaRPr>
          </a:p>
        </p:txBody>
      </p:sp>
      <p:graphicFrame>
        <p:nvGraphicFramePr>
          <p:cNvPr id="15" name="Tableau 18">
            <a:extLst>
              <a:ext uri="{FF2B5EF4-FFF2-40B4-BE49-F238E27FC236}">
                <a16:creationId xmlns:a16="http://schemas.microsoft.com/office/drawing/2014/main" id="{3C5C6EDE-7C7B-3D6B-AC6F-FC0B90423849}"/>
              </a:ext>
            </a:extLst>
          </p:cNvPr>
          <p:cNvGraphicFramePr>
            <a:graphicFrameLocks noGrp="1"/>
          </p:cNvGraphicFramePr>
          <p:nvPr>
            <p:extLst>
              <p:ext uri="{D42A27DB-BD31-4B8C-83A1-F6EECF244321}">
                <p14:modId xmlns:p14="http://schemas.microsoft.com/office/powerpoint/2010/main" val="2798857763"/>
              </p:ext>
            </p:extLst>
          </p:nvPr>
        </p:nvGraphicFramePr>
        <p:xfrm>
          <a:off x="1600200" y="1758568"/>
          <a:ext cx="15087600" cy="6139096"/>
        </p:xfrm>
        <a:graphic>
          <a:graphicData uri="http://schemas.openxmlformats.org/drawingml/2006/table">
            <a:tbl>
              <a:tblPr firstRow="1" bandRow="1">
                <a:tableStyleId>{5C22544A-7EE6-4342-B048-85BDC9FD1C3A}</a:tableStyleId>
              </a:tblPr>
              <a:tblGrid>
                <a:gridCol w="5239146">
                  <a:extLst>
                    <a:ext uri="{9D8B030D-6E8A-4147-A177-3AD203B41FA5}">
                      <a16:colId xmlns:a16="http://schemas.microsoft.com/office/drawing/2014/main" val="888930362"/>
                    </a:ext>
                  </a:extLst>
                </a:gridCol>
                <a:gridCol w="5306085">
                  <a:extLst>
                    <a:ext uri="{9D8B030D-6E8A-4147-A177-3AD203B41FA5}">
                      <a16:colId xmlns:a16="http://schemas.microsoft.com/office/drawing/2014/main" val="2813957608"/>
                    </a:ext>
                  </a:extLst>
                </a:gridCol>
                <a:gridCol w="4542369">
                  <a:extLst>
                    <a:ext uri="{9D8B030D-6E8A-4147-A177-3AD203B41FA5}">
                      <a16:colId xmlns:a16="http://schemas.microsoft.com/office/drawing/2014/main" val="2895060141"/>
                    </a:ext>
                  </a:extLst>
                </a:gridCol>
              </a:tblGrid>
              <a:tr h="7572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a:solidFill>
                            <a:schemeClr val="bg1"/>
                          </a:solidFill>
                          <a:latin typeface="Avenir Light" panose="020B0604020202020204" charset="0"/>
                        </a:rPr>
                        <a:t>PARTIE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a:solidFill>
                            <a:schemeClr val="bg1"/>
                          </a:solidFill>
                          <a:latin typeface="Avenir Light" panose="020B0604020202020204" charset="0"/>
                        </a:rPr>
                        <a:t>PRÉREMPLIE</a:t>
                      </a:r>
                    </a:p>
                  </a:txBody>
                  <a:tcPr>
                    <a:solidFill>
                      <a:srgbClr val="99818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a:solidFill>
                            <a:schemeClr val="bg1"/>
                          </a:solidFill>
                          <a:latin typeface="Avenir Light" panose="020B0604020202020204" charset="0"/>
                        </a:rPr>
                        <a:t>PARTIE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a:solidFill>
                            <a:schemeClr val="bg1"/>
                          </a:solidFill>
                          <a:latin typeface="Avenir Light" panose="020B0604020202020204" charset="0"/>
                        </a:rPr>
                        <a:t>DÉCLARATIVE</a:t>
                      </a:r>
                    </a:p>
                  </a:txBody>
                  <a:tcPr>
                    <a:solidFill>
                      <a:srgbClr val="998181"/>
                    </a:solidFill>
                  </a:tcPr>
                </a:tc>
                <a:tc>
                  <a:txBody>
                    <a:bodyPr/>
                    <a:lstStyle/>
                    <a:p>
                      <a:pPr algn="ctr"/>
                      <a:r>
                        <a:rPr lang="fr-FR" sz="2400">
                          <a:solidFill>
                            <a:schemeClr val="bg1"/>
                          </a:solidFill>
                          <a:latin typeface="Avenir Light" panose="020B0604020202020204" charset="0"/>
                        </a:rPr>
                        <a:t>AUTRES REVENUS    </a:t>
                      </a:r>
                    </a:p>
                  </a:txBody>
                  <a:tcPr>
                    <a:solidFill>
                      <a:srgbClr val="998181"/>
                    </a:solidFill>
                  </a:tcPr>
                </a:tc>
                <a:extLst>
                  <a:ext uri="{0D108BD9-81ED-4DB2-BD59-A6C34878D82A}">
                    <a16:rowId xmlns:a16="http://schemas.microsoft.com/office/drawing/2014/main" val="143874542"/>
                  </a:ext>
                </a:extLst>
              </a:tr>
              <a:tr h="4073064">
                <a:tc>
                  <a:txBody>
                    <a:bodyPr/>
                    <a:lstStyle/>
                    <a:p>
                      <a:pPr marL="342900" lvl="0" indent="-342900" algn="just">
                        <a:lnSpc>
                          <a:spcPct val="107000"/>
                        </a:lnSpc>
                        <a:buFont typeface="Wingdings" panose="05000000000000000000" pitchFamily="2" charset="2"/>
                        <a:buChar char="ü"/>
                      </a:pPr>
                      <a:endParaRPr lang="fr-FR" sz="1900">
                        <a:solidFill>
                          <a:schemeClr val="tx2">
                            <a:lumMod val="75000"/>
                          </a:schemeClr>
                        </a:solidFill>
                        <a:latin typeface="Avenir Light" panose="020B0604020202020204" charset="0"/>
                      </a:endParaRPr>
                    </a:p>
                    <a:p>
                      <a:pPr marL="342900" lvl="0" indent="-342900" algn="just">
                        <a:lnSpc>
                          <a:spcPct val="107000"/>
                        </a:lnSpc>
                        <a:buFont typeface="Wingdings" panose="05000000000000000000" pitchFamily="2" charset="2"/>
                        <a:buChar char="ü"/>
                      </a:pPr>
                      <a:r>
                        <a:rPr lang="fr-FR" sz="1900">
                          <a:solidFill>
                            <a:schemeClr val="tx2">
                              <a:lumMod val="75000"/>
                            </a:schemeClr>
                          </a:solidFill>
                          <a:latin typeface="Avenir Light" panose="020B0604020202020204" charset="0"/>
                        </a:rPr>
                        <a:t>Les salaires</a:t>
                      </a:r>
                    </a:p>
                    <a:p>
                      <a:pPr marL="342900" lvl="0" indent="-342900" algn="just">
                        <a:lnSpc>
                          <a:spcPct val="107000"/>
                        </a:lnSpc>
                        <a:buFont typeface="Wingdings" panose="05000000000000000000" pitchFamily="2" charset="2"/>
                        <a:buChar char="ü"/>
                      </a:pPr>
                      <a:r>
                        <a:rPr lang="fr-FR" sz="1900">
                          <a:solidFill>
                            <a:schemeClr val="tx2">
                              <a:lumMod val="75000"/>
                            </a:schemeClr>
                          </a:solidFill>
                          <a:latin typeface="Avenir Light" panose="020B0604020202020204" charset="0"/>
                        </a:rPr>
                        <a:t>Les indemnités journalières de sécurité sociale hors ATMP </a:t>
                      </a:r>
                    </a:p>
                    <a:p>
                      <a:pPr marL="285750" lvl="0" indent="-285750" algn="l">
                        <a:lnSpc>
                          <a:spcPct val="100000"/>
                        </a:lnSpc>
                        <a:buFont typeface="Wingdings" panose="05000000000000000000" pitchFamily="2" charset="2"/>
                        <a:buChar char="ü"/>
                      </a:pPr>
                      <a:r>
                        <a:rPr lang="fr-FR" sz="1900">
                          <a:solidFill>
                            <a:schemeClr val="tx2">
                              <a:lumMod val="75000"/>
                            </a:schemeClr>
                          </a:solidFill>
                          <a:latin typeface="Avenir Light" panose="020B0604020202020204" charset="0"/>
                        </a:rPr>
                        <a:t>Les indemnités journalières d’accident du travail ou maladie professionnelle imposables ou non imposables</a:t>
                      </a:r>
                    </a:p>
                    <a:p>
                      <a:pPr marL="285750" lvl="0" indent="-285750" algn="l">
                        <a:lnSpc>
                          <a:spcPct val="100000"/>
                        </a:lnSpc>
                        <a:buFont typeface="Wingdings" panose="05000000000000000000" pitchFamily="2" charset="2"/>
                        <a:buChar char="ü"/>
                      </a:pPr>
                      <a:r>
                        <a:rPr lang="fr-FR" sz="1900">
                          <a:solidFill>
                            <a:schemeClr val="tx2">
                              <a:lumMod val="75000"/>
                            </a:schemeClr>
                          </a:solidFill>
                          <a:latin typeface="Avenir Light" panose="020B0604020202020204" charset="0"/>
                        </a:rPr>
                        <a:t>Chômage </a:t>
                      </a:r>
                    </a:p>
                    <a:p>
                      <a:pPr marL="285750" lvl="0" indent="-285750" algn="l">
                        <a:lnSpc>
                          <a:spcPct val="100000"/>
                        </a:lnSpc>
                        <a:buFont typeface="Wingdings" panose="05000000000000000000" pitchFamily="2" charset="2"/>
                        <a:buChar char="ü"/>
                      </a:pPr>
                      <a:r>
                        <a:rPr lang="fr-FR" sz="1900">
                          <a:solidFill>
                            <a:schemeClr val="tx2">
                              <a:lumMod val="75000"/>
                            </a:schemeClr>
                          </a:solidFill>
                          <a:latin typeface="Avenir Light" panose="020B0604020202020204" charset="0"/>
                        </a:rPr>
                        <a:t>Pension de retraite </a:t>
                      </a:r>
                    </a:p>
                    <a:p>
                      <a:pPr marL="285750" lvl="0" indent="-285750" algn="l">
                        <a:lnSpc>
                          <a:spcPct val="100000"/>
                        </a:lnSpc>
                        <a:buFont typeface="Wingdings" panose="05000000000000000000" pitchFamily="2" charset="2"/>
                        <a:buChar char="ü"/>
                      </a:pPr>
                      <a:r>
                        <a:rPr lang="fr-FR" sz="1900">
                          <a:solidFill>
                            <a:schemeClr val="tx2">
                              <a:lumMod val="75000"/>
                            </a:schemeClr>
                          </a:solidFill>
                          <a:latin typeface="Avenir Light" panose="020B0604020202020204" charset="0"/>
                        </a:rPr>
                        <a:t>Pension d’invalidité </a:t>
                      </a:r>
                    </a:p>
                    <a:p>
                      <a:pPr marL="285750" lvl="0" indent="-285750" algn="l">
                        <a:lnSpc>
                          <a:spcPct val="100000"/>
                        </a:lnSpc>
                        <a:buFont typeface="Wingdings" panose="05000000000000000000" pitchFamily="2" charset="2"/>
                        <a:buChar char="ü"/>
                      </a:pPr>
                      <a:r>
                        <a:rPr lang="fr-FR" sz="1900">
                          <a:solidFill>
                            <a:schemeClr val="tx2">
                              <a:lumMod val="75000"/>
                            </a:schemeClr>
                          </a:solidFill>
                          <a:latin typeface="Avenir Light" panose="020B0604020202020204" charset="0"/>
                        </a:rPr>
                        <a:t>Pré-retraite </a:t>
                      </a:r>
                    </a:p>
                    <a:p>
                      <a:pPr marL="285750" lvl="0" indent="-285750" algn="l">
                        <a:lnSpc>
                          <a:spcPct val="100000"/>
                        </a:lnSpc>
                        <a:buFont typeface="Wingdings" panose="05000000000000000000" pitchFamily="2" charset="2"/>
                        <a:buChar char="ü"/>
                      </a:pPr>
                      <a:r>
                        <a:rPr lang="fr-FR" sz="1900">
                          <a:solidFill>
                            <a:schemeClr val="tx2">
                              <a:lumMod val="75000"/>
                            </a:schemeClr>
                          </a:solidFill>
                          <a:latin typeface="Avenir Light" panose="020B0604020202020204" charset="0"/>
                        </a:rPr>
                        <a:t>Revenus divers </a:t>
                      </a:r>
                    </a:p>
                    <a:p>
                      <a:pPr marL="285750" lvl="0" indent="-285750" algn="l">
                        <a:lnSpc>
                          <a:spcPct val="100000"/>
                        </a:lnSpc>
                        <a:buFont typeface="Wingdings" panose="05000000000000000000" pitchFamily="2" charset="2"/>
                        <a:buChar char="ü"/>
                      </a:pPr>
                      <a:r>
                        <a:rPr lang="fr-FR" sz="1900">
                          <a:solidFill>
                            <a:schemeClr val="tx2">
                              <a:lumMod val="75000"/>
                            </a:schemeClr>
                          </a:solidFill>
                          <a:latin typeface="Avenir Light" panose="020B0604020202020204" charset="0"/>
                        </a:rPr>
                        <a:t>Allocation Journalière Proche Aidant</a:t>
                      </a:r>
                    </a:p>
                  </a:txBody>
                  <a:tcPr>
                    <a:solidFill>
                      <a:srgbClr val="75A8BE"/>
                    </a:solidFill>
                  </a:tcPr>
                </a:tc>
                <a:tc>
                  <a:txBody>
                    <a:bodyPr/>
                    <a:lstStyle/>
                    <a:p>
                      <a:pPr marL="5143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fr-FR" sz="1900">
                        <a:solidFill>
                          <a:schemeClr val="tx2">
                            <a:lumMod val="75000"/>
                          </a:schemeClr>
                        </a:solidFill>
                        <a:latin typeface="Avenir Light" panose="020B0604020202020204" charset="0"/>
                      </a:endParaRPr>
                    </a:p>
                    <a:p>
                      <a:pPr marL="5143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fr-FR" sz="1900">
                        <a:solidFill>
                          <a:schemeClr val="tx2">
                            <a:lumMod val="75000"/>
                          </a:schemeClr>
                        </a:solidFill>
                        <a:latin typeface="Avenir Light" panose="020B0604020202020204" charset="0"/>
                      </a:endParaRPr>
                    </a:p>
                    <a:p>
                      <a:pPr marL="5143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FR" sz="1900">
                          <a:solidFill>
                            <a:schemeClr val="tx2">
                              <a:lumMod val="75000"/>
                            </a:schemeClr>
                          </a:solidFill>
                          <a:latin typeface="Avenir Light" panose="020B0604020202020204" charset="0"/>
                        </a:rPr>
                        <a:t>Revenus de travailleurs indépendants et micro-entrepreneurs</a:t>
                      </a:r>
                    </a:p>
                    <a:p>
                      <a:pPr marL="514350" indent="-285750">
                        <a:spcBef>
                          <a:spcPts val="0"/>
                        </a:spcBef>
                        <a:spcAft>
                          <a:spcPts val="0"/>
                        </a:spcAft>
                        <a:buFont typeface="Wingdings" panose="05000000000000000000" pitchFamily="2" charset="2"/>
                        <a:buChar char="ü"/>
                      </a:pPr>
                      <a:r>
                        <a:rPr lang="fr-FR" sz="1900">
                          <a:solidFill>
                            <a:schemeClr val="tx2">
                              <a:lumMod val="75000"/>
                            </a:schemeClr>
                          </a:solidFill>
                          <a:latin typeface="Avenir Light" panose="020B0604020202020204" charset="0"/>
                        </a:rPr>
                        <a:t>Pensions alimentaires reçues </a:t>
                      </a:r>
                      <a:endParaRPr lang="en-US" sz="1900">
                        <a:solidFill>
                          <a:schemeClr val="tx2">
                            <a:lumMod val="75000"/>
                          </a:schemeClr>
                        </a:solidFill>
                        <a:latin typeface="Avenir Light" panose="020B0604020202020204" charset="0"/>
                      </a:endParaRPr>
                    </a:p>
                    <a:p>
                      <a:pPr marL="514350" indent="-285750">
                        <a:spcBef>
                          <a:spcPts val="0"/>
                        </a:spcBef>
                        <a:spcAft>
                          <a:spcPts val="0"/>
                        </a:spcAft>
                        <a:buFont typeface="Wingdings" panose="05000000000000000000" pitchFamily="2" charset="2"/>
                        <a:buChar char="ü"/>
                      </a:pPr>
                      <a:r>
                        <a:rPr lang="fr-FR" sz="1900">
                          <a:solidFill>
                            <a:schemeClr val="tx2">
                              <a:lumMod val="75000"/>
                            </a:schemeClr>
                          </a:solidFill>
                          <a:latin typeface="Avenir Light" panose="020B0604020202020204" charset="0"/>
                        </a:rPr>
                        <a:t>Revenus perçus à l'étranger </a:t>
                      </a:r>
                    </a:p>
                  </a:txBody>
                  <a:tcPr>
                    <a:solidFill>
                      <a:srgbClr val="75A8BE"/>
                    </a:solidFill>
                  </a:tcPr>
                </a:tc>
                <a:tc>
                  <a:txBody>
                    <a:bodyPr/>
                    <a:lstStyle/>
                    <a:p>
                      <a:pPr marL="285750" indent="-285750">
                        <a:buFont typeface="Wingdings" panose="05000000000000000000" pitchFamily="2" charset="2"/>
                        <a:buChar char="ü"/>
                      </a:pPr>
                      <a:endParaRPr lang="fr-FR" sz="1900">
                        <a:solidFill>
                          <a:schemeClr val="tx2">
                            <a:lumMod val="75000"/>
                          </a:schemeClr>
                        </a:solidFill>
                        <a:latin typeface="Avenir Light" panose="020B0604020202020204" charset="0"/>
                      </a:endParaRPr>
                    </a:p>
                    <a:p>
                      <a:pPr marL="285750" indent="-285750">
                        <a:buFont typeface="Wingdings" panose="05000000000000000000" pitchFamily="2" charset="2"/>
                        <a:buChar char="ü"/>
                      </a:pPr>
                      <a:r>
                        <a:rPr lang="fr-FR" sz="1900">
                          <a:solidFill>
                            <a:schemeClr val="tx2">
                              <a:lumMod val="75000"/>
                            </a:schemeClr>
                          </a:solidFill>
                          <a:latin typeface="Avenir Light" panose="020B0604020202020204" charset="0"/>
                        </a:rPr>
                        <a:t>Revenus évalués par le Conseil départemental (pour le RSA)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FR" sz="1900">
                          <a:solidFill>
                            <a:schemeClr val="tx2">
                              <a:lumMod val="75000"/>
                            </a:schemeClr>
                          </a:solidFill>
                          <a:latin typeface="Avenir Light" panose="020B0604020202020204" charset="0"/>
                        </a:rPr>
                        <a:t>Revenus capitaux mobiliers (Prime d’activité)</a:t>
                      </a:r>
                    </a:p>
                  </a:txBody>
                  <a:tcPr>
                    <a:solidFill>
                      <a:srgbClr val="75A8BE"/>
                    </a:solidFill>
                  </a:tcPr>
                </a:tc>
                <a:extLst>
                  <a:ext uri="{0D108BD9-81ED-4DB2-BD59-A6C34878D82A}">
                    <a16:rowId xmlns:a16="http://schemas.microsoft.com/office/drawing/2014/main" val="1693157549"/>
                  </a:ext>
                </a:extLst>
              </a:tr>
              <a:tr h="1243072">
                <a:tc>
                  <a:txBody>
                    <a:bodyPr/>
                    <a:lstStyle/>
                    <a:p>
                      <a:pPr marL="0" lvl="0" indent="0" algn="ctr">
                        <a:lnSpc>
                          <a:spcPct val="100000"/>
                        </a:lnSpc>
                        <a:buFont typeface="Wingdings" panose="05000000000000000000" pitchFamily="2" charset="2"/>
                        <a:buNone/>
                      </a:pPr>
                      <a:r>
                        <a:rPr lang="fr-FR" sz="1800">
                          <a:solidFill>
                            <a:schemeClr val="bg1"/>
                          </a:solidFill>
                          <a:latin typeface="Avenir Light" panose="020B0604020202020204" charset="0"/>
                        </a:rPr>
                        <a:t>Cette catégorie de revenus sera préaffichée dans la déclaration trimestrielle (première étape)</a:t>
                      </a:r>
                    </a:p>
                  </a:txBody>
                  <a:tcPr anchor="ctr">
                    <a:solidFill>
                      <a:srgbClr val="75A8BE"/>
                    </a:solidFill>
                  </a:tcPr>
                </a:tc>
                <a:tc>
                  <a:txBody>
                    <a:bodyPr/>
                    <a:lstStyle/>
                    <a:p>
                      <a:pPr algn="ctr"/>
                      <a:r>
                        <a:rPr lang="fr-FR" sz="1800">
                          <a:solidFill>
                            <a:schemeClr val="tx2">
                              <a:lumMod val="75000"/>
                            </a:schemeClr>
                          </a:solidFill>
                          <a:latin typeface="Avenir Light" panose="020B0604020202020204" charset="0"/>
                        </a:rPr>
                        <a:t> </a:t>
                      </a:r>
                      <a:r>
                        <a:rPr lang="fr-FR" sz="1800">
                          <a:solidFill>
                            <a:schemeClr val="bg1"/>
                          </a:solidFill>
                          <a:latin typeface="Avenir Light" panose="020B0604020202020204" charset="0"/>
                        </a:rPr>
                        <a:t>Cette catégorie de revenus sera à déclarer par l’usager</a:t>
                      </a:r>
                    </a:p>
                    <a:p>
                      <a:pPr algn="ctr"/>
                      <a:r>
                        <a:rPr lang="fr-FR" sz="1800">
                          <a:solidFill>
                            <a:schemeClr val="bg1"/>
                          </a:solidFill>
                          <a:latin typeface="Avenir Light" panose="020B0604020202020204" charset="0"/>
                        </a:rPr>
                        <a:t> en deuxième partie de la déclaration trimestrielle</a:t>
                      </a:r>
                    </a:p>
                  </a:txBody>
                  <a:tcPr anchor="ctr">
                    <a:solidFill>
                      <a:srgbClr val="75A8BE"/>
                    </a:solidFill>
                  </a:tcPr>
                </a:tc>
                <a:tc>
                  <a:txBody>
                    <a:bodyPr/>
                    <a:lstStyle/>
                    <a:p>
                      <a:pPr marL="0" indent="0" algn="ctr">
                        <a:buFont typeface="Wingdings" panose="05000000000000000000" pitchFamily="2" charset="2"/>
                        <a:buNone/>
                      </a:pPr>
                      <a:r>
                        <a:rPr lang="fr-FR" sz="1800">
                          <a:solidFill>
                            <a:schemeClr val="bg1"/>
                          </a:solidFill>
                          <a:latin typeface="Avenir Light" panose="020B0604020202020204" charset="0"/>
                        </a:rPr>
                        <a:t>Cette catégorie de revenus est déjà connue (deuxième partie de la déclaration trimestrielle)</a:t>
                      </a:r>
                    </a:p>
                  </a:txBody>
                  <a:tcPr anchor="ctr">
                    <a:solidFill>
                      <a:srgbClr val="75A8BE"/>
                    </a:solidFill>
                  </a:tcPr>
                </a:tc>
                <a:extLst>
                  <a:ext uri="{0D108BD9-81ED-4DB2-BD59-A6C34878D82A}">
                    <a16:rowId xmlns:a16="http://schemas.microsoft.com/office/drawing/2014/main" val="1589953027"/>
                  </a:ext>
                </a:extLst>
              </a:tr>
            </a:tbl>
          </a:graphicData>
        </a:graphic>
      </p:graphicFrame>
      <p:sp>
        <p:nvSpPr>
          <p:cNvPr id="2" name="ZoneTexte 1">
            <a:extLst>
              <a:ext uri="{FF2B5EF4-FFF2-40B4-BE49-F238E27FC236}">
                <a16:creationId xmlns:a16="http://schemas.microsoft.com/office/drawing/2014/main" id="{448C5286-706C-69AF-9888-E80701919733}"/>
              </a:ext>
            </a:extLst>
          </p:cNvPr>
          <p:cNvSpPr txBox="1"/>
          <p:nvPr/>
        </p:nvSpPr>
        <p:spPr>
          <a:xfrm>
            <a:off x="1677424" y="8301503"/>
            <a:ext cx="15264803" cy="923330"/>
          </a:xfrm>
          <a:prstGeom prst="rect">
            <a:avLst/>
          </a:prstGeom>
          <a:noFill/>
        </p:spPr>
        <p:txBody>
          <a:bodyPr wrap="square">
            <a:spAutoFit/>
          </a:bodyPr>
          <a:lstStyle/>
          <a:p>
            <a:pPr>
              <a:defRPr/>
            </a:pPr>
            <a:r>
              <a:rPr lang="fr-FR" b="1">
                <a:solidFill>
                  <a:srgbClr val="002060"/>
                </a:solidFill>
                <a:latin typeface="Avenir Light" panose="020B0604020202020204" charset="0"/>
              </a:rPr>
              <a:t>Pour</a:t>
            </a:r>
            <a:r>
              <a:rPr kumimoji="0" lang="fr-FR" sz="1800" b="1" i="0" u="none" strike="noStrike" kern="1200" cap="none" spc="0" normalizeH="0" baseline="0" noProof="0">
                <a:ln>
                  <a:noFill/>
                </a:ln>
                <a:solidFill>
                  <a:srgbClr val="002060"/>
                </a:solidFill>
                <a:effectLst/>
                <a:uLnTx/>
                <a:uFillTx/>
                <a:latin typeface="Avenir Light" panose="020B0604020202020204" charset="0"/>
                <a:ea typeface="+mn-ea"/>
                <a:cs typeface="+mn-cs"/>
              </a:rPr>
              <a:t> les nouvelles demandes de RSA/PPA formulées lors de la  téléprocédure : </a:t>
            </a:r>
          </a:p>
          <a:p>
            <a:pPr marL="285750" indent="-285750">
              <a:buFont typeface="Wingdings" panose="05000000000000000000" pitchFamily="2" charset="2"/>
              <a:buChar char="Ø"/>
              <a:defRPr/>
            </a:pPr>
            <a:r>
              <a:rPr kumimoji="0" lang="fr-FR" sz="1800" b="0" i="0" u="none" strike="noStrike" kern="1200" cap="none" spc="0" normalizeH="0" baseline="0" noProof="0">
                <a:ln>
                  <a:noFill/>
                </a:ln>
                <a:solidFill>
                  <a:srgbClr val="002060"/>
                </a:solidFill>
                <a:effectLst/>
                <a:uLnTx/>
                <a:uFillTx/>
                <a:latin typeface="Avenir Light" panose="020B0604020202020204" charset="0"/>
                <a:ea typeface="+mn-ea"/>
                <a:cs typeface="+mn-cs"/>
              </a:rPr>
              <a:t>La récupération automatique des ressources issues du DRM et leur pré-affichage  n’est pas encore possible; l’allocataire doit toujours déclarer la totalité de ses revenus perçus pour le 1</a:t>
            </a:r>
            <a:r>
              <a:rPr kumimoji="0" lang="fr-FR" sz="1800" b="0" i="0" u="none" strike="noStrike" kern="1200" cap="none" spc="0" normalizeH="0" baseline="30000" noProof="0">
                <a:ln>
                  <a:noFill/>
                </a:ln>
                <a:solidFill>
                  <a:srgbClr val="002060"/>
                </a:solidFill>
                <a:effectLst/>
                <a:uLnTx/>
                <a:uFillTx/>
                <a:latin typeface="Avenir Light" panose="020B0604020202020204" charset="0"/>
                <a:ea typeface="+mn-ea"/>
                <a:cs typeface="+mn-cs"/>
              </a:rPr>
              <a:t>er</a:t>
            </a:r>
            <a:r>
              <a:rPr kumimoji="0" lang="fr-FR" sz="1800" b="0" i="0" u="none" strike="noStrike" kern="1200" cap="none" spc="0" normalizeH="0" baseline="0" noProof="0">
                <a:ln>
                  <a:noFill/>
                </a:ln>
                <a:solidFill>
                  <a:srgbClr val="002060"/>
                </a:solidFill>
                <a:effectLst/>
                <a:uLnTx/>
                <a:uFillTx/>
                <a:latin typeface="Avenir Light" panose="020B0604020202020204" charset="0"/>
                <a:ea typeface="+mn-ea"/>
                <a:cs typeface="+mn-cs"/>
              </a:rPr>
              <a:t> trimestre de référence, et compléter les cases correspondantes.</a:t>
            </a:r>
          </a:p>
        </p:txBody>
      </p:sp>
      <p:pic>
        <p:nvPicPr>
          <p:cNvPr id="3" name="Graphique 2" descr="Avertissement avec un remplissage uni">
            <a:extLst>
              <a:ext uri="{FF2B5EF4-FFF2-40B4-BE49-F238E27FC236}">
                <a16:creationId xmlns:a16="http://schemas.microsoft.com/office/drawing/2014/main" id="{ADCE050B-90C6-6C2E-AB26-2BE10BE288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49080" y="8218602"/>
            <a:ext cx="928344" cy="928344"/>
          </a:xfrm>
          <a:prstGeom prst="rect">
            <a:avLst/>
          </a:prstGeom>
        </p:spPr>
      </p:pic>
      <p:sp>
        <p:nvSpPr>
          <p:cNvPr id="7" name="ZoneTexte 6">
            <a:extLst>
              <a:ext uri="{FF2B5EF4-FFF2-40B4-BE49-F238E27FC236}">
                <a16:creationId xmlns:a16="http://schemas.microsoft.com/office/drawing/2014/main" id="{130CC05A-D42C-F419-E861-D86500F9206A}"/>
              </a:ext>
            </a:extLst>
          </p:cNvPr>
          <p:cNvSpPr txBox="1"/>
          <p:nvPr/>
        </p:nvSpPr>
        <p:spPr>
          <a:xfrm>
            <a:off x="8780782" y="699069"/>
            <a:ext cx="8947660" cy="584775"/>
          </a:xfrm>
          <a:prstGeom prst="rect">
            <a:avLst/>
          </a:prstGeom>
          <a:noFill/>
        </p:spPr>
        <p:txBody>
          <a:bodyPr wrap="square">
            <a:spAutoFit/>
          </a:bodyPr>
          <a:lstStyle/>
          <a:p>
            <a:r>
              <a:rPr lang="fr-FR" sz="2800">
                <a:solidFill>
                  <a:schemeClr val="bg1"/>
                </a:solidFill>
                <a:latin typeface="Avenir Light" panose="020B0604020202020204" charset="0"/>
              </a:rPr>
              <a:t>LES RESSOURCES</a:t>
            </a:r>
            <a:r>
              <a:rPr lang="fr-FR" sz="3200">
                <a:solidFill>
                  <a:schemeClr val="bg1"/>
                </a:solidFill>
                <a:latin typeface="Avenir Light" panose="020B0604020202020204" charset="0"/>
              </a:rPr>
              <a:t> </a:t>
            </a:r>
            <a:r>
              <a:rPr lang="fr-FR" sz="2800">
                <a:solidFill>
                  <a:schemeClr val="bg1"/>
                </a:solidFill>
                <a:latin typeface="Avenir Light" panose="020B0604020202020204" charset="0"/>
              </a:rPr>
              <a:t>PRÉ</a:t>
            </a:r>
            <a:r>
              <a:rPr lang="fr-FR" sz="3200">
                <a:solidFill>
                  <a:schemeClr val="bg1"/>
                </a:solidFill>
                <a:latin typeface="Avenir Light" panose="020B0604020202020204" charset="0"/>
              </a:rPr>
              <a:t>-</a:t>
            </a:r>
            <a:r>
              <a:rPr lang="fr-FR" sz="2800">
                <a:solidFill>
                  <a:schemeClr val="bg1"/>
                </a:solidFill>
                <a:latin typeface="Avenir Light" panose="020B0604020202020204" charset="0"/>
              </a:rPr>
              <a:t>AFFICHÉES</a:t>
            </a:r>
          </a:p>
        </p:txBody>
      </p:sp>
    </p:spTree>
    <p:extLst>
      <p:ext uri="{BB962C8B-B14F-4D97-AF65-F5344CB8AC3E}">
        <p14:creationId xmlns:p14="http://schemas.microsoft.com/office/powerpoint/2010/main" val="1595658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D0701512-4CF1-CB12-B401-4243EE5EC50C}"/>
              </a:ext>
            </a:extLst>
          </p:cNvPr>
          <p:cNvSpPr txBox="1"/>
          <p:nvPr/>
        </p:nvSpPr>
        <p:spPr>
          <a:xfrm>
            <a:off x="749080" y="797420"/>
            <a:ext cx="6912586" cy="584775"/>
          </a:xfrm>
          <a:prstGeom prst="rect">
            <a:avLst/>
          </a:prstGeom>
          <a:noFill/>
        </p:spPr>
        <p:txBody>
          <a:bodyPr wrap="square">
            <a:spAutoFit/>
          </a:bodyPr>
          <a:lstStyle/>
          <a:p>
            <a:pPr algn="ctr" fontAlgn="base"/>
            <a:r>
              <a:rPr lang="fr-FR" sz="3200" b="1">
                <a:solidFill>
                  <a:schemeClr val="bg1"/>
                </a:solidFill>
                <a:latin typeface="Avenir Light" panose="020B0604020202020204" charset="0"/>
              </a:rPr>
              <a:t>LES RESSOURCES</a:t>
            </a:r>
            <a:endParaRPr lang="en-US" sz="3200" b="1">
              <a:solidFill>
                <a:schemeClr val="bg1"/>
              </a:solidFill>
              <a:latin typeface="Avenir Light" panose="020B0604020202020204" charset="0"/>
            </a:endParaRPr>
          </a:p>
        </p:txBody>
      </p:sp>
      <p:sp>
        <p:nvSpPr>
          <p:cNvPr id="22" name="ZoneTexte 21">
            <a:extLst>
              <a:ext uri="{FF2B5EF4-FFF2-40B4-BE49-F238E27FC236}">
                <a16:creationId xmlns:a16="http://schemas.microsoft.com/office/drawing/2014/main" id="{6BD38AB2-5F55-71EF-4608-89417D48ED78}"/>
              </a:ext>
            </a:extLst>
          </p:cNvPr>
          <p:cNvSpPr txBox="1"/>
          <p:nvPr/>
        </p:nvSpPr>
        <p:spPr>
          <a:xfrm>
            <a:off x="7032647" y="3705148"/>
            <a:ext cx="4222706" cy="836655"/>
          </a:xfrm>
          <a:prstGeom prst="rect">
            <a:avLst/>
          </a:prstGeom>
          <a:solidFill>
            <a:srgbClr val="75A8BE"/>
          </a:solidFill>
          <a:ln/>
          <a:effectLst>
            <a:outerShdw blurRad="76200" dir="13500000" sy="23000" kx="1200000" algn="br" rotWithShape="0">
              <a:prstClr val="black">
                <a:alpha val="20000"/>
              </a:prstClr>
            </a:outerShdw>
          </a:effectLst>
        </p:spPr>
        <p:style>
          <a:lnRef idx="3">
            <a:schemeClr val="lt1"/>
          </a:lnRef>
          <a:fillRef idx="1">
            <a:schemeClr val="accent2"/>
          </a:fillRef>
          <a:effectRef idx="1">
            <a:schemeClr val="accent2"/>
          </a:effectRef>
          <a:fontRef idx="minor">
            <a:schemeClr val="lt1"/>
          </a:fontRef>
        </p:style>
        <p:txBody>
          <a:bodyPr rtlCol="0" anchor="ctr"/>
          <a:lstStyle>
            <a:defPPr>
              <a:defRPr lang="fr-FR"/>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2000">
                <a:solidFill>
                  <a:schemeClr val="bg1"/>
                </a:solidFill>
                <a:latin typeface="Avenir Light" panose="020B0604020202020204" charset="0"/>
                <a:cs typeface="Calibri"/>
              </a:rPr>
              <a:t>Est présente au foyer </a:t>
            </a:r>
          </a:p>
          <a:p>
            <a:r>
              <a:rPr lang="fr-FR" sz="2000" b="1">
                <a:solidFill>
                  <a:schemeClr val="bg1"/>
                </a:solidFill>
                <a:latin typeface="Avenir Light" panose="020B0604020202020204" charset="0"/>
                <a:cs typeface="Calibri"/>
              </a:rPr>
              <a:t>à la date de la démarche</a:t>
            </a:r>
            <a:endParaRPr lang="fr-FR" sz="2000" b="1">
              <a:solidFill>
                <a:schemeClr val="bg1"/>
              </a:solidFill>
              <a:latin typeface="Avenir Light" panose="020B0604020202020204" charset="0"/>
            </a:endParaRPr>
          </a:p>
        </p:txBody>
      </p:sp>
      <p:sp>
        <p:nvSpPr>
          <p:cNvPr id="23" name="ZoneTexte 22">
            <a:extLst>
              <a:ext uri="{FF2B5EF4-FFF2-40B4-BE49-F238E27FC236}">
                <a16:creationId xmlns:a16="http://schemas.microsoft.com/office/drawing/2014/main" id="{87D4D19F-8D85-4AF6-A283-A5F99E107ADB}"/>
              </a:ext>
            </a:extLst>
          </p:cNvPr>
          <p:cNvSpPr txBox="1"/>
          <p:nvPr/>
        </p:nvSpPr>
        <p:spPr>
          <a:xfrm>
            <a:off x="12611030" y="3719207"/>
            <a:ext cx="4467496" cy="836654"/>
          </a:xfrm>
          <a:prstGeom prst="rect">
            <a:avLst/>
          </a:prstGeom>
          <a:solidFill>
            <a:srgbClr val="75A8BE"/>
          </a:solidFill>
          <a:ln/>
          <a:effectLst>
            <a:outerShdw blurRad="76200" dir="13500000" sy="23000" kx="1200000" algn="br" rotWithShape="0">
              <a:prstClr val="black">
                <a:alpha val="20000"/>
              </a:prstClr>
            </a:outerShdw>
          </a:effectLst>
        </p:spPr>
        <p:style>
          <a:lnRef idx="3">
            <a:schemeClr val="lt1"/>
          </a:lnRef>
          <a:fillRef idx="1">
            <a:schemeClr val="accent2"/>
          </a:fillRef>
          <a:effectRef idx="1">
            <a:schemeClr val="accent2"/>
          </a:effectRef>
          <a:fontRef idx="minor">
            <a:schemeClr val="lt1"/>
          </a:fontRef>
        </p:style>
        <p:txBody>
          <a:bodyPr rtlCol="0" anchor="ctr"/>
          <a:lstStyle>
            <a:defPPr>
              <a:defRPr lang="fr-FR"/>
            </a:defPPr>
            <a:lvl1pPr algn="ctr">
              <a:defRPr sz="1600">
                <a:solidFill>
                  <a:schemeClr val="tx1"/>
                </a:solidFill>
                <a:latin typeface="Avenir Light" panose="020B0604020202020204" charset="0"/>
                <a:cs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2000">
                <a:solidFill>
                  <a:schemeClr val="bg1"/>
                </a:solidFill>
              </a:rPr>
              <a:t>Est connue au DRM et a des ressources à récupérer</a:t>
            </a:r>
          </a:p>
        </p:txBody>
      </p:sp>
      <p:sp>
        <p:nvSpPr>
          <p:cNvPr id="24" name="ZoneTexte 23">
            <a:extLst>
              <a:ext uri="{FF2B5EF4-FFF2-40B4-BE49-F238E27FC236}">
                <a16:creationId xmlns:a16="http://schemas.microsoft.com/office/drawing/2014/main" id="{32028C2D-D99B-708C-DD3F-6A817EA56D75}"/>
              </a:ext>
            </a:extLst>
          </p:cNvPr>
          <p:cNvSpPr txBox="1"/>
          <p:nvPr/>
        </p:nvSpPr>
        <p:spPr>
          <a:xfrm>
            <a:off x="1088129" y="3699546"/>
            <a:ext cx="4655840" cy="795680"/>
          </a:xfrm>
          <a:prstGeom prst="rect">
            <a:avLst/>
          </a:prstGeom>
          <a:solidFill>
            <a:srgbClr val="75A8BE"/>
          </a:solidFill>
          <a:ln/>
          <a:effectLst>
            <a:outerShdw blurRad="76200" dir="13500000" sy="23000" kx="1200000" algn="br" rotWithShape="0">
              <a:prstClr val="black">
                <a:alpha val="20000"/>
              </a:prstClr>
            </a:outerShdw>
          </a:effectLst>
        </p:spPr>
        <p:style>
          <a:lnRef idx="3">
            <a:schemeClr val="lt1"/>
          </a:lnRef>
          <a:fillRef idx="1">
            <a:schemeClr val="accent2"/>
          </a:fillRef>
          <a:effectRef idx="1">
            <a:schemeClr val="accent2"/>
          </a:effectRef>
          <a:fontRef idx="minor">
            <a:schemeClr val="lt1"/>
          </a:fontRef>
        </p:style>
        <p:txBody>
          <a:bodyPr rtlCol="0" anchor="ctr"/>
          <a:lstStyle>
            <a:defPPr>
              <a:defRPr lang="fr-FR"/>
            </a:defPPr>
            <a:lvl1pPr algn="ctr">
              <a:defRPr>
                <a:solidFill>
                  <a:schemeClr val="tx1"/>
                </a:solidFill>
                <a:latin typeface="Avenir Light" panose="020B0604020202020204" charset="0"/>
                <a:cs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2000">
                <a:solidFill>
                  <a:schemeClr val="bg1"/>
                </a:solidFill>
              </a:rPr>
              <a:t>Est connue sur le dossier concerné</a:t>
            </a:r>
          </a:p>
        </p:txBody>
      </p:sp>
      <p:sp>
        <p:nvSpPr>
          <p:cNvPr id="25" name="Signe Plus 24">
            <a:extLst>
              <a:ext uri="{FF2B5EF4-FFF2-40B4-BE49-F238E27FC236}">
                <a16:creationId xmlns:a16="http://schemas.microsoft.com/office/drawing/2014/main" id="{DA419FF5-FB05-2D23-AD17-46332FF7FEB1}"/>
              </a:ext>
            </a:extLst>
          </p:cNvPr>
          <p:cNvSpPr/>
          <p:nvPr/>
        </p:nvSpPr>
        <p:spPr>
          <a:xfrm>
            <a:off x="5980893" y="3746123"/>
            <a:ext cx="824774" cy="795680"/>
          </a:xfrm>
          <a:prstGeom prst="mathPlus">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a:p>
        </p:txBody>
      </p:sp>
      <p:sp>
        <p:nvSpPr>
          <p:cNvPr id="26" name="Signe Plus 25">
            <a:extLst>
              <a:ext uri="{FF2B5EF4-FFF2-40B4-BE49-F238E27FC236}">
                <a16:creationId xmlns:a16="http://schemas.microsoft.com/office/drawing/2014/main" id="{69142482-03F6-461F-F548-1F69CD6DA0EB}"/>
              </a:ext>
            </a:extLst>
          </p:cNvPr>
          <p:cNvSpPr/>
          <p:nvPr/>
        </p:nvSpPr>
        <p:spPr>
          <a:xfrm>
            <a:off x="11497249" y="3760181"/>
            <a:ext cx="824774" cy="795680"/>
          </a:xfrm>
          <a:prstGeom prst="mathPlus">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a:p>
        </p:txBody>
      </p:sp>
      <p:sp>
        <p:nvSpPr>
          <p:cNvPr id="28" name="ZoneTexte 27">
            <a:extLst>
              <a:ext uri="{FF2B5EF4-FFF2-40B4-BE49-F238E27FC236}">
                <a16:creationId xmlns:a16="http://schemas.microsoft.com/office/drawing/2014/main" id="{D329DD9E-16CC-0AA4-2B28-3DFBA9C331BF}"/>
              </a:ext>
            </a:extLst>
          </p:cNvPr>
          <p:cNvSpPr txBox="1"/>
          <p:nvPr/>
        </p:nvSpPr>
        <p:spPr>
          <a:xfrm>
            <a:off x="2538153" y="2283032"/>
            <a:ext cx="12801600" cy="400110"/>
          </a:xfrm>
          <a:prstGeom prst="rect">
            <a:avLst/>
          </a:prstGeom>
          <a:noFill/>
        </p:spPr>
        <p:txBody>
          <a:bodyPr wrap="square">
            <a:spAutoFit/>
          </a:bodyPr>
          <a:lstStyle/>
          <a:p>
            <a:r>
              <a:rPr lang="fr-FR" sz="2000">
                <a:solidFill>
                  <a:srgbClr val="002060"/>
                </a:solidFill>
                <a:latin typeface="Avenir Light" panose="020B0604020202020204" charset="0"/>
              </a:rPr>
              <a:t>Les ressources sont récupérées et  pré-affichées lors de  la déclaration trimestrielle en ligne si la personne :</a:t>
            </a:r>
          </a:p>
        </p:txBody>
      </p:sp>
      <p:pic>
        <p:nvPicPr>
          <p:cNvPr id="5" name="Graphique 4" descr="Ampoule et engrenage contour">
            <a:extLst>
              <a:ext uri="{FF2B5EF4-FFF2-40B4-BE49-F238E27FC236}">
                <a16:creationId xmlns:a16="http://schemas.microsoft.com/office/drawing/2014/main" id="{60926A75-9EA6-EE03-C32C-B0371EF015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9740" y="6296774"/>
            <a:ext cx="1134607" cy="1134607"/>
          </a:xfrm>
          <a:prstGeom prst="rect">
            <a:avLst/>
          </a:prstGeom>
        </p:spPr>
      </p:pic>
      <p:sp>
        <p:nvSpPr>
          <p:cNvPr id="6" name="Rectangle 5">
            <a:extLst>
              <a:ext uri="{FF2B5EF4-FFF2-40B4-BE49-F238E27FC236}">
                <a16:creationId xmlns:a16="http://schemas.microsoft.com/office/drawing/2014/main" id="{1D700A65-961C-C5E6-6C40-112CBB7B208D}"/>
              </a:ext>
            </a:extLst>
          </p:cNvPr>
          <p:cNvSpPr/>
          <p:nvPr/>
        </p:nvSpPr>
        <p:spPr>
          <a:xfrm>
            <a:off x="2538153" y="6184777"/>
            <a:ext cx="13515500" cy="2358719"/>
          </a:xfrm>
          <a:prstGeom prst="rect">
            <a:avLst/>
          </a:prstGeom>
          <a:solidFill>
            <a:srgbClr val="75A8BE"/>
          </a:solidFill>
          <a:ln w="38100">
            <a:solidFill>
              <a:schemeClr val="bg1"/>
            </a:solid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a:solidFill>
                  <a:schemeClr val="bg1"/>
                </a:solidFill>
                <a:latin typeface="Avenir Light" panose="020B0604020202020204" charset="0"/>
              </a:rPr>
              <a:t>Pour les catégories socio-professionnelles suivantes :</a:t>
            </a:r>
          </a:p>
          <a:p>
            <a:endParaRPr lang="fr-FR">
              <a:solidFill>
                <a:schemeClr val="bg1"/>
              </a:solidFill>
              <a:latin typeface="Avenir Light" panose="020B0604020202020204" charset="0"/>
            </a:endParaRPr>
          </a:p>
          <a:p>
            <a:pPr marL="285750" indent="-285750">
              <a:buFont typeface="Wingdings" panose="05000000000000000000" pitchFamily="2" charset="2"/>
              <a:buChar char="§"/>
            </a:pPr>
            <a:r>
              <a:rPr lang="fr-FR">
                <a:solidFill>
                  <a:schemeClr val="bg1"/>
                </a:solidFill>
                <a:latin typeface="Avenir Light" panose="020B0604020202020204" charset="0"/>
              </a:rPr>
              <a:t>Gérant salarié</a:t>
            </a:r>
          </a:p>
          <a:p>
            <a:pPr marL="285750" indent="-285750">
              <a:buFont typeface="Wingdings" panose="05000000000000000000" pitchFamily="2" charset="2"/>
              <a:buChar char="§"/>
            </a:pPr>
            <a:r>
              <a:rPr lang="fr-FR" sz="1800">
                <a:solidFill>
                  <a:schemeClr val="bg1"/>
                </a:solidFill>
                <a:latin typeface="Avenir Light" panose="020B0604020202020204" charset="0"/>
              </a:rPr>
              <a:t>Artiste Auteur indépendant</a:t>
            </a:r>
          </a:p>
          <a:p>
            <a:pPr marL="285750" indent="-285750">
              <a:buFont typeface="Wingdings" panose="05000000000000000000" pitchFamily="2" charset="2"/>
              <a:buChar char="§"/>
            </a:pPr>
            <a:r>
              <a:rPr lang="fr-FR">
                <a:solidFill>
                  <a:schemeClr val="bg1"/>
                </a:solidFill>
                <a:latin typeface="Avenir Light" panose="020B0604020202020204" charset="0"/>
              </a:rPr>
              <a:t>Artiste Auteur salarié</a:t>
            </a:r>
          </a:p>
          <a:p>
            <a:pPr marL="285750" indent="-285750">
              <a:buFont typeface="Wingdings" panose="05000000000000000000" pitchFamily="2" charset="2"/>
              <a:buChar char="§"/>
            </a:pPr>
            <a:endParaRPr lang="fr-FR">
              <a:solidFill>
                <a:schemeClr val="bg1"/>
              </a:solidFill>
              <a:latin typeface="Avenir Light" panose="020B0604020202020204" charset="0"/>
            </a:endParaRPr>
          </a:p>
          <a:p>
            <a:pPr marL="285750" indent="-285750">
              <a:buFont typeface="Wingdings" panose="05000000000000000000" pitchFamily="2" charset="2"/>
              <a:buChar char="è"/>
            </a:pPr>
            <a:r>
              <a:rPr lang="fr-FR" b="1">
                <a:solidFill>
                  <a:schemeClr val="bg1"/>
                </a:solidFill>
                <a:latin typeface="Avenir Light" panose="020B0604020202020204" charset="0"/>
              </a:rPr>
              <a:t>Leurs revenus ne peuvent pas être récupérés et ne sont donc pas pré-affichés. </a:t>
            </a:r>
          </a:p>
          <a:p>
            <a:pPr marL="273050" indent="-273050"/>
            <a:r>
              <a:rPr lang="fr-FR" b="1">
                <a:solidFill>
                  <a:schemeClr val="bg1"/>
                </a:solidFill>
                <a:latin typeface="Avenir Light" panose="020B0604020202020204" charset="0"/>
              </a:rPr>
              <a:t>	Les allocataires concernés doivent continuer à déclarer leurs revenus .</a:t>
            </a:r>
          </a:p>
        </p:txBody>
      </p:sp>
      <p:sp>
        <p:nvSpPr>
          <p:cNvPr id="4" name="ZoneTexte 3">
            <a:extLst>
              <a:ext uri="{FF2B5EF4-FFF2-40B4-BE49-F238E27FC236}">
                <a16:creationId xmlns:a16="http://schemas.microsoft.com/office/drawing/2014/main" id="{85E6E6A7-7E28-9CC5-E5F4-C0E01A53311A}"/>
              </a:ext>
            </a:extLst>
          </p:cNvPr>
          <p:cNvSpPr txBox="1"/>
          <p:nvPr/>
        </p:nvSpPr>
        <p:spPr>
          <a:xfrm>
            <a:off x="8695172" y="797419"/>
            <a:ext cx="8843748" cy="584775"/>
          </a:xfrm>
          <a:prstGeom prst="rect">
            <a:avLst/>
          </a:prstGeom>
          <a:noFill/>
        </p:spPr>
        <p:txBody>
          <a:bodyPr wrap="square">
            <a:spAutoFit/>
          </a:bodyPr>
          <a:lstStyle/>
          <a:p>
            <a:r>
              <a:rPr lang="fr-FR" sz="2800">
                <a:solidFill>
                  <a:schemeClr val="bg1"/>
                </a:solidFill>
                <a:latin typeface="Avenir Light" panose="020B0604020202020204" charset="0"/>
              </a:rPr>
              <a:t>LES RESSOURCES</a:t>
            </a:r>
            <a:r>
              <a:rPr lang="fr-FR" sz="3200">
                <a:solidFill>
                  <a:schemeClr val="bg1"/>
                </a:solidFill>
                <a:latin typeface="Avenir Light" panose="020B0604020202020204" charset="0"/>
              </a:rPr>
              <a:t> </a:t>
            </a:r>
            <a:r>
              <a:rPr lang="fr-FR" sz="2800">
                <a:solidFill>
                  <a:schemeClr val="bg1"/>
                </a:solidFill>
                <a:latin typeface="Avenir Light" panose="020B0604020202020204" charset="0"/>
              </a:rPr>
              <a:t>PRÉ</a:t>
            </a:r>
            <a:r>
              <a:rPr lang="fr-FR" sz="3200">
                <a:solidFill>
                  <a:schemeClr val="bg1"/>
                </a:solidFill>
                <a:latin typeface="Avenir Light" panose="020B0604020202020204" charset="0"/>
              </a:rPr>
              <a:t>-</a:t>
            </a:r>
            <a:r>
              <a:rPr lang="fr-FR" sz="2800">
                <a:solidFill>
                  <a:schemeClr val="bg1"/>
                </a:solidFill>
                <a:latin typeface="Avenir Light" panose="020B0604020202020204" charset="0"/>
              </a:rPr>
              <a:t>AFFICHÉES</a:t>
            </a:r>
          </a:p>
        </p:txBody>
      </p:sp>
    </p:spTree>
    <p:extLst>
      <p:ext uri="{BB962C8B-B14F-4D97-AF65-F5344CB8AC3E}">
        <p14:creationId xmlns:p14="http://schemas.microsoft.com/office/powerpoint/2010/main" val="3998411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D0701512-4CF1-CB12-B401-4243EE5EC50C}"/>
              </a:ext>
            </a:extLst>
          </p:cNvPr>
          <p:cNvSpPr txBox="1"/>
          <p:nvPr/>
        </p:nvSpPr>
        <p:spPr>
          <a:xfrm>
            <a:off x="749080" y="797420"/>
            <a:ext cx="6912586" cy="584775"/>
          </a:xfrm>
          <a:prstGeom prst="rect">
            <a:avLst/>
          </a:prstGeom>
          <a:noFill/>
        </p:spPr>
        <p:txBody>
          <a:bodyPr wrap="square">
            <a:spAutoFit/>
          </a:bodyPr>
          <a:lstStyle/>
          <a:p>
            <a:pPr algn="ctr" fontAlgn="base"/>
            <a:r>
              <a:rPr lang="fr-FR" sz="3200" b="1">
                <a:solidFill>
                  <a:schemeClr val="bg1"/>
                </a:solidFill>
                <a:latin typeface="Avenir Light" panose="020B0604020202020204" charset="0"/>
              </a:rPr>
              <a:t>LES RESSOURCES</a:t>
            </a:r>
            <a:endParaRPr lang="en-US" sz="3200" b="1">
              <a:solidFill>
                <a:schemeClr val="bg1"/>
              </a:solidFill>
              <a:latin typeface="Avenir Light" panose="020B0604020202020204" charset="0"/>
            </a:endParaRPr>
          </a:p>
        </p:txBody>
      </p:sp>
      <p:sp>
        <p:nvSpPr>
          <p:cNvPr id="2" name="ZoneTexte 1">
            <a:extLst>
              <a:ext uri="{FF2B5EF4-FFF2-40B4-BE49-F238E27FC236}">
                <a16:creationId xmlns:a16="http://schemas.microsoft.com/office/drawing/2014/main" id="{018820F5-A2E3-EC7C-538A-8B02C0BB6901}"/>
              </a:ext>
            </a:extLst>
          </p:cNvPr>
          <p:cNvSpPr txBox="1"/>
          <p:nvPr/>
        </p:nvSpPr>
        <p:spPr>
          <a:xfrm>
            <a:off x="780686" y="5023000"/>
            <a:ext cx="10084156" cy="2585323"/>
          </a:xfrm>
          <a:prstGeom prst="rect">
            <a:avLst/>
          </a:prstGeom>
          <a:noFill/>
        </p:spPr>
        <p:txBody>
          <a:bodyPr wrap="square">
            <a:spAutoFit/>
          </a:bodyPr>
          <a:lstStyle/>
          <a:p>
            <a:pPr marL="285750" indent="-285750">
              <a:buFont typeface="Wingdings" panose="05000000000000000000" pitchFamily="2" charset="2"/>
              <a:buChar char="Ø"/>
            </a:pPr>
            <a:r>
              <a:rPr lang="fr-FR" sz="1800">
                <a:solidFill>
                  <a:srgbClr val="002060"/>
                </a:solidFill>
                <a:latin typeface="Avenir Light" panose="020B0604020202020204" charset="0"/>
                <a:cs typeface="Avenir Light" panose="020B0604020202020204" charset="0"/>
              </a:rPr>
              <a:t> </a:t>
            </a:r>
            <a:r>
              <a:rPr lang="fr-FR" sz="1800" b="1">
                <a:solidFill>
                  <a:srgbClr val="002060"/>
                </a:solidFill>
                <a:latin typeface="Avenir Light" panose="020B0604020202020204" charset="0"/>
                <a:cs typeface="Avenir Light" panose="020B0604020202020204" charset="0"/>
              </a:rPr>
              <a:t>La déclaration trimestrielle complète papier (habituelle), </a:t>
            </a:r>
            <a:r>
              <a:rPr lang="fr-FR" sz="1800">
                <a:solidFill>
                  <a:srgbClr val="002060"/>
                </a:solidFill>
                <a:latin typeface="Avenir Light" panose="020B0604020202020204" charset="0"/>
                <a:cs typeface="Avenir Light" panose="020B0604020202020204" charset="0"/>
              </a:rPr>
              <a:t>continue quant à elle à être adressée si au moins un des membres du foyer n’a pas de numéro de sécurité sociale certifié  ou est identifié dans une des catégories socio-professionnelles suivantes : </a:t>
            </a:r>
            <a:r>
              <a:rPr lang="fr-FR" sz="1800">
                <a:solidFill>
                  <a:srgbClr val="002060"/>
                </a:solidFill>
                <a:latin typeface="Avenir Light" panose="020B0604020202020204" charset="0"/>
                <a:cs typeface="Avenir Light" panose="020B0604020202020204" charset="0"/>
                <a:sym typeface="Wingdings" panose="05000000000000000000" pitchFamily="2" charset="2"/>
              </a:rPr>
              <a:t>		</a:t>
            </a:r>
            <a:endParaRPr lang="fr-FR">
              <a:solidFill>
                <a:srgbClr val="002060"/>
              </a:solidFill>
              <a:latin typeface="Avenir Light" panose="020B0604020202020204" charset="0"/>
              <a:cs typeface="Avenir Light" panose="020B0604020202020204" charset="0"/>
              <a:sym typeface="Wingdings" panose="05000000000000000000" pitchFamily="2" charset="2"/>
            </a:endParaRPr>
          </a:p>
          <a:p>
            <a:pPr lvl="1"/>
            <a:r>
              <a:rPr lang="fr-FR" sz="1800">
                <a:solidFill>
                  <a:srgbClr val="002060"/>
                </a:solidFill>
                <a:latin typeface="Avenir Light" panose="020B0604020202020204" charset="0"/>
                <a:cs typeface="Avenir Light" panose="020B0604020202020204" charset="0"/>
              </a:rPr>
              <a:t>-   Micro-entrepreneur (auto-entrepreneur)</a:t>
            </a:r>
          </a:p>
          <a:p>
            <a:pPr marL="742950" lvl="1" indent="-285750">
              <a:buFontTx/>
              <a:buChar char="-"/>
            </a:pPr>
            <a:r>
              <a:rPr lang="fr-FR" sz="1800">
                <a:solidFill>
                  <a:srgbClr val="002060"/>
                </a:solidFill>
                <a:latin typeface="Avenir Light" panose="020B0604020202020204" charset="0"/>
                <a:cs typeface="Avenir Light" panose="020B0604020202020204" charset="0"/>
              </a:rPr>
              <a:t>Travailleur indépendant depuis moins de 2 ans</a:t>
            </a:r>
          </a:p>
          <a:p>
            <a:pPr marL="742950" lvl="1" indent="-285750">
              <a:buFontTx/>
              <a:buChar char="-"/>
            </a:pPr>
            <a:r>
              <a:rPr lang="fr-FR" sz="1800">
                <a:solidFill>
                  <a:srgbClr val="002060"/>
                </a:solidFill>
                <a:latin typeface="Avenir Light" panose="020B0604020202020204" charset="0"/>
                <a:cs typeface="Avenir Light" panose="020B0604020202020204" charset="0"/>
              </a:rPr>
              <a:t>Gérant salarié</a:t>
            </a:r>
          </a:p>
          <a:p>
            <a:pPr marL="742950" lvl="1" indent="-285750">
              <a:buFontTx/>
              <a:buChar char="-"/>
            </a:pPr>
            <a:r>
              <a:rPr lang="fr-FR" sz="1800">
                <a:solidFill>
                  <a:srgbClr val="002060"/>
                </a:solidFill>
                <a:latin typeface="Avenir Light" panose="020B0604020202020204" charset="0"/>
                <a:cs typeface="Avenir Light" panose="020B0604020202020204" charset="0"/>
              </a:rPr>
              <a:t>Artiste-auteur indépendant</a:t>
            </a:r>
          </a:p>
          <a:p>
            <a:pPr marL="742950" lvl="1" indent="-285750">
              <a:buFontTx/>
              <a:buChar char="-"/>
            </a:pPr>
            <a:r>
              <a:rPr lang="fr-FR">
                <a:solidFill>
                  <a:srgbClr val="002060"/>
                </a:solidFill>
                <a:latin typeface="Avenir Light" panose="020B0604020202020204" charset="0"/>
                <a:cs typeface="Avenir Light" panose="020B0604020202020204" charset="0"/>
              </a:rPr>
              <a:t>Artiste-auteur salarié</a:t>
            </a:r>
            <a:endParaRPr lang="fr-FR" sz="1800">
              <a:solidFill>
                <a:srgbClr val="002060"/>
              </a:solidFill>
              <a:latin typeface="Avenir Light" panose="020B0604020202020204" charset="0"/>
              <a:cs typeface="Avenir Light" panose="020B0604020202020204" charset="0"/>
            </a:endParaRPr>
          </a:p>
          <a:p>
            <a:endParaRPr lang="fr-FR" sz="1800">
              <a:solidFill>
                <a:srgbClr val="002060"/>
              </a:solidFill>
              <a:latin typeface="Avenir" panose="020B0604020202020204" charset="0"/>
            </a:endParaRPr>
          </a:p>
        </p:txBody>
      </p:sp>
      <p:sp>
        <p:nvSpPr>
          <p:cNvPr id="3" name="ZoneTexte 2">
            <a:extLst>
              <a:ext uri="{FF2B5EF4-FFF2-40B4-BE49-F238E27FC236}">
                <a16:creationId xmlns:a16="http://schemas.microsoft.com/office/drawing/2014/main" id="{AEFFEB47-8B37-190D-1952-E903CF1B7936}"/>
              </a:ext>
            </a:extLst>
          </p:cNvPr>
          <p:cNvSpPr txBox="1"/>
          <p:nvPr/>
        </p:nvSpPr>
        <p:spPr>
          <a:xfrm>
            <a:off x="7629582" y="831509"/>
            <a:ext cx="9962897" cy="523220"/>
          </a:xfrm>
          <a:prstGeom prst="rect">
            <a:avLst/>
          </a:prstGeom>
          <a:noFill/>
        </p:spPr>
        <p:txBody>
          <a:bodyPr wrap="square">
            <a:spAutoFit/>
          </a:bodyPr>
          <a:lstStyle/>
          <a:p>
            <a:pPr algn="ctr"/>
            <a:r>
              <a:rPr lang="fr-FR" sz="2800">
                <a:solidFill>
                  <a:schemeClr val="bg1"/>
                </a:solidFill>
                <a:latin typeface="Avenir Light" panose="020B0604020202020204" charset="0"/>
              </a:rPr>
              <a:t>DÉCLARATION TRIMESTRIELLE PAPIER </a:t>
            </a:r>
          </a:p>
        </p:txBody>
      </p:sp>
      <p:sp>
        <p:nvSpPr>
          <p:cNvPr id="4" name="ZoneTexte 3">
            <a:extLst>
              <a:ext uri="{FF2B5EF4-FFF2-40B4-BE49-F238E27FC236}">
                <a16:creationId xmlns:a16="http://schemas.microsoft.com/office/drawing/2014/main" id="{0581D5A1-68E9-40D5-18B6-41EBC93C9AD6}"/>
              </a:ext>
            </a:extLst>
          </p:cNvPr>
          <p:cNvSpPr txBox="1"/>
          <p:nvPr/>
        </p:nvSpPr>
        <p:spPr>
          <a:xfrm>
            <a:off x="800961" y="2047407"/>
            <a:ext cx="10567230" cy="1477328"/>
          </a:xfrm>
          <a:prstGeom prst="rect">
            <a:avLst/>
          </a:prstGeom>
          <a:noFill/>
        </p:spPr>
        <p:txBody>
          <a:bodyPr wrap="square">
            <a:spAutoFit/>
          </a:bodyPr>
          <a:lstStyle/>
          <a:p>
            <a:r>
              <a:rPr lang="fr-FR" sz="1800" b="1">
                <a:solidFill>
                  <a:srgbClr val="002060"/>
                </a:solidFill>
                <a:latin typeface="Avenir" panose="020B0604020202020204" charset="0"/>
              </a:rPr>
              <a:t>NOUVEAUTE</a:t>
            </a:r>
            <a:r>
              <a:rPr lang="fr-FR" sz="1800">
                <a:solidFill>
                  <a:srgbClr val="002060"/>
                </a:solidFill>
                <a:latin typeface="Avenir" panose="020B0604020202020204" charset="0"/>
              </a:rPr>
              <a:t> :</a:t>
            </a:r>
          </a:p>
          <a:p>
            <a:endParaRPr lang="fr-FR" sz="1800">
              <a:solidFill>
                <a:srgbClr val="002060"/>
              </a:solidFill>
              <a:latin typeface="Avenir" panose="020B0604020202020204" charset="0"/>
            </a:endParaRPr>
          </a:p>
          <a:p>
            <a:pPr marL="285750" indent="-285750">
              <a:buFont typeface="Wingdings" panose="05000000000000000000" pitchFamily="2" charset="2"/>
              <a:buChar char="Ø"/>
            </a:pPr>
            <a:r>
              <a:rPr lang="fr-FR" sz="1800">
                <a:solidFill>
                  <a:srgbClr val="002060"/>
                </a:solidFill>
                <a:latin typeface="Avenir Light" panose="020B0604020202020204" charset="0"/>
                <a:cs typeface="Avenir Light" panose="020B0604020202020204" charset="0"/>
              </a:rPr>
              <a:t>Création de la </a:t>
            </a:r>
            <a:r>
              <a:rPr lang="fr-FR" b="1">
                <a:solidFill>
                  <a:srgbClr val="002060"/>
                </a:solidFill>
                <a:latin typeface="Avenir Light" panose="020B0604020202020204" charset="0"/>
                <a:cs typeface="Avenir Light" panose="020B0604020202020204" charset="0"/>
              </a:rPr>
              <a:t>déclaration trimestrielle de ressources complémentaires</a:t>
            </a:r>
            <a:r>
              <a:rPr lang="fr-FR">
                <a:solidFill>
                  <a:srgbClr val="002060"/>
                </a:solidFill>
                <a:latin typeface="Avenir Light" panose="020B0604020202020204" charset="0"/>
                <a:cs typeface="Avenir Light" panose="020B0604020202020204" charset="0"/>
              </a:rPr>
              <a:t>, dite simplifiée, qui permet de demander à l’allocataire uniquement les </a:t>
            </a:r>
            <a:r>
              <a:rPr lang="fr-FR" sz="1800" b="0" i="0" u="none" strike="noStrike">
                <a:solidFill>
                  <a:srgbClr val="002060"/>
                </a:solidFill>
                <a:effectLst/>
                <a:latin typeface="Avenir Light" panose="020B0604020202020204" charset="0"/>
                <a:cs typeface="Avenir Light" panose="020B0604020202020204" charset="0"/>
              </a:rPr>
              <a:t>ressources non récupérées au DRM.</a:t>
            </a:r>
          </a:p>
          <a:p>
            <a:pPr marL="273050" indent="-273050"/>
            <a:r>
              <a:rPr lang="fr-FR" sz="1800" b="0" i="0">
                <a:solidFill>
                  <a:srgbClr val="002060"/>
                </a:solidFill>
                <a:effectLst/>
                <a:latin typeface="Avenir Light" panose="020B0604020202020204" charset="0"/>
                <a:cs typeface="Avenir Light" panose="020B0604020202020204" charset="0"/>
              </a:rPr>
              <a:t>	Les revenus récupérés au DRM n’apparaissent pas sur ce document.</a:t>
            </a:r>
            <a:endParaRPr lang="fr-FR" sz="1800">
              <a:solidFill>
                <a:srgbClr val="002060"/>
              </a:solidFill>
              <a:latin typeface="Avenir Light" panose="020B0604020202020204" charset="0"/>
              <a:cs typeface="Avenir Light" panose="020B0604020202020204" charset="0"/>
            </a:endParaRPr>
          </a:p>
        </p:txBody>
      </p:sp>
      <p:pic>
        <p:nvPicPr>
          <p:cNvPr id="5" name="Image 4">
            <a:extLst>
              <a:ext uri="{FF2B5EF4-FFF2-40B4-BE49-F238E27FC236}">
                <a16:creationId xmlns:a16="http://schemas.microsoft.com/office/drawing/2014/main" id="{49DD2872-BB92-6307-704D-C8AD5264A014}"/>
              </a:ext>
            </a:extLst>
          </p:cNvPr>
          <p:cNvPicPr>
            <a:picLocks noChangeAspect="1"/>
          </p:cNvPicPr>
          <p:nvPr/>
        </p:nvPicPr>
        <p:blipFill>
          <a:blip r:embed="rId2"/>
          <a:stretch>
            <a:fillRect/>
          </a:stretch>
        </p:blipFill>
        <p:spPr>
          <a:xfrm>
            <a:off x="12808968" y="2608790"/>
            <a:ext cx="4639644" cy="6435214"/>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pic>
        <p:nvPicPr>
          <p:cNvPr id="9" name="Image 8">
            <a:extLst>
              <a:ext uri="{FF2B5EF4-FFF2-40B4-BE49-F238E27FC236}">
                <a16:creationId xmlns:a16="http://schemas.microsoft.com/office/drawing/2014/main" id="{F1B67826-B8BC-D13C-DBE2-E3C8CA3FE25D}"/>
              </a:ext>
            </a:extLst>
          </p:cNvPr>
          <p:cNvPicPr>
            <a:picLocks noChangeAspect="1"/>
          </p:cNvPicPr>
          <p:nvPr/>
        </p:nvPicPr>
        <p:blipFill>
          <a:blip r:embed="rId3"/>
          <a:stretch>
            <a:fillRect/>
          </a:stretch>
        </p:blipFill>
        <p:spPr>
          <a:xfrm>
            <a:off x="10943697" y="3524735"/>
            <a:ext cx="1352337" cy="5073363"/>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sp>
        <p:nvSpPr>
          <p:cNvPr id="12" name="Rectangle 11">
            <a:extLst>
              <a:ext uri="{FF2B5EF4-FFF2-40B4-BE49-F238E27FC236}">
                <a16:creationId xmlns:a16="http://schemas.microsoft.com/office/drawing/2014/main" id="{F19FC632-BE41-9BD2-9E66-249AEAC3B27B}"/>
              </a:ext>
            </a:extLst>
          </p:cNvPr>
          <p:cNvSpPr/>
          <p:nvPr/>
        </p:nvSpPr>
        <p:spPr>
          <a:xfrm>
            <a:off x="12838635" y="4033379"/>
            <a:ext cx="977031" cy="2054268"/>
          </a:xfrm>
          <a:prstGeom prst="rect">
            <a:avLst/>
          </a:prstGeom>
          <a:noFill/>
          <a:ln w="38100">
            <a:solidFill>
              <a:srgbClr val="D84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gauche 12">
            <a:extLst>
              <a:ext uri="{FF2B5EF4-FFF2-40B4-BE49-F238E27FC236}">
                <a16:creationId xmlns:a16="http://schemas.microsoft.com/office/drawing/2014/main" id="{6484B90A-847A-460F-D953-E096B6A80425}"/>
              </a:ext>
            </a:extLst>
          </p:cNvPr>
          <p:cNvSpPr/>
          <p:nvPr/>
        </p:nvSpPr>
        <p:spPr>
          <a:xfrm>
            <a:off x="12296034" y="5143500"/>
            <a:ext cx="512934" cy="129958"/>
          </a:xfrm>
          <a:prstGeom prst="leftArrow">
            <a:avLst/>
          </a:prstGeom>
          <a:solidFill>
            <a:srgbClr val="D84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52382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hlinkClick r:id="rId3" action="ppaction://hlinksldjump"/>
            <a:extLst>
              <a:ext uri="{FF2B5EF4-FFF2-40B4-BE49-F238E27FC236}">
                <a16:creationId xmlns:a16="http://schemas.microsoft.com/office/drawing/2014/main" id="{A78EF2E5-9D1C-D100-52CD-EE9793CE5A41}"/>
              </a:ext>
            </a:extLst>
          </p:cNvPr>
          <p:cNvSpPr/>
          <p:nvPr/>
        </p:nvSpPr>
        <p:spPr>
          <a:xfrm>
            <a:off x="1533459" y="2473066"/>
            <a:ext cx="3322938" cy="2643538"/>
          </a:xfrm>
          <a:prstGeom prst="roundRect">
            <a:avLst/>
          </a:prstGeom>
          <a:solidFill>
            <a:srgbClr val="DB7B5F"/>
          </a:solidFill>
        </p:spPr>
        <p:txBody>
          <a:bodyPr anchor="ctr"/>
          <a:lstStyle/>
          <a:p>
            <a:pPr algn="ctr"/>
            <a:r>
              <a:rPr lang="fr-FR" sz="3600" b="1">
                <a:solidFill>
                  <a:schemeClr val="bg1"/>
                </a:solidFill>
                <a:latin typeface="Avenir Bold" panose="020B0604020202020204" charset="0"/>
                <a:hlinkClick r:id="rId3" action="ppaction://hlinksldjump">
                  <a:extLst>
                    <a:ext uri="{A12FA001-AC4F-418D-AE19-62706E023703}">
                      <ahyp:hlinkClr xmlns:ahyp="http://schemas.microsoft.com/office/drawing/2018/hyperlinkcolor" val="tx"/>
                    </a:ext>
                  </a:extLst>
                </a:hlinkClick>
              </a:rPr>
              <a:t>CONTEXTE</a:t>
            </a:r>
            <a:endParaRPr lang="fr-FR" sz="3600" b="1">
              <a:solidFill>
                <a:schemeClr val="bg1"/>
              </a:solidFill>
              <a:latin typeface="Avenir Bold" panose="020B0604020202020204" charset="0"/>
            </a:endParaRPr>
          </a:p>
        </p:txBody>
      </p:sp>
      <p:sp>
        <p:nvSpPr>
          <p:cNvPr id="4" name="TextBox 6">
            <a:extLst>
              <a:ext uri="{FF2B5EF4-FFF2-40B4-BE49-F238E27FC236}">
                <a16:creationId xmlns:a16="http://schemas.microsoft.com/office/drawing/2014/main" id="{045672D5-3B55-9A49-6166-AA9B0D1F6CD9}"/>
              </a:ext>
            </a:extLst>
          </p:cNvPr>
          <p:cNvSpPr txBox="1"/>
          <p:nvPr/>
        </p:nvSpPr>
        <p:spPr>
          <a:xfrm>
            <a:off x="2542918" y="823560"/>
            <a:ext cx="3322938" cy="2643538"/>
          </a:xfrm>
          <a:prstGeom prst="rect">
            <a:avLst/>
          </a:prstGeom>
        </p:spPr>
        <p:txBody>
          <a:bodyPr lIns="50800" tIns="50800" rIns="50800" bIns="50800" rtlCol="0" anchor="ctr"/>
          <a:lstStyle/>
          <a:p>
            <a:pPr algn="ctr">
              <a:lnSpc>
                <a:spcPts val="2659"/>
              </a:lnSpc>
            </a:pPr>
            <a:endParaRPr/>
          </a:p>
        </p:txBody>
      </p:sp>
      <p:sp>
        <p:nvSpPr>
          <p:cNvPr id="6" name="Freeform 8">
            <a:hlinkClick r:id="rId4" action="ppaction://hlinksldjump"/>
            <a:extLst>
              <a:ext uri="{FF2B5EF4-FFF2-40B4-BE49-F238E27FC236}">
                <a16:creationId xmlns:a16="http://schemas.microsoft.com/office/drawing/2014/main" id="{4A2C0131-4DC3-C378-61BB-96504C741424}"/>
              </a:ext>
            </a:extLst>
          </p:cNvPr>
          <p:cNvSpPr/>
          <p:nvPr/>
        </p:nvSpPr>
        <p:spPr>
          <a:xfrm>
            <a:off x="7319408" y="2473635"/>
            <a:ext cx="3322938" cy="2642400"/>
          </a:xfrm>
          <a:prstGeom prst="roundRect">
            <a:avLst/>
          </a:prstGeom>
          <a:solidFill>
            <a:srgbClr val="1D5E93"/>
          </a:solidFill>
        </p:spPr>
        <p:txBody>
          <a:bodyPr anchor="ctr"/>
          <a:lstStyle/>
          <a:p>
            <a:pPr algn="ctr"/>
            <a:r>
              <a:rPr lang="fr-FR" sz="3200" b="1">
                <a:solidFill>
                  <a:schemeClr val="bg1"/>
                </a:solidFill>
                <a:latin typeface="Avenir Bold" panose="020B0604020202020204" charset="0"/>
                <a:hlinkClick r:id="rId4" action="ppaction://hlinksldjump">
                  <a:extLst>
                    <a:ext uri="{A12FA001-AC4F-418D-AE19-62706E023703}">
                      <ahyp:hlinkClr xmlns:ahyp="http://schemas.microsoft.com/office/drawing/2018/hyperlinkcolor" val="tx"/>
                    </a:ext>
                  </a:extLst>
                </a:hlinkClick>
              </a:rPr>
              <a:t>LES IMPACTS DE LA RÉFORME</a:t>
            </a:r>
            <a:endParaRPr lang="fr-FR" sz="3200" b="1">
              <a:solidFill>
                <a:schemeClr val="bg1"/>
              </a:solidFill>
              <a:latin typeface="Avenir Bold" panose="020B0604020202020204" charset="0"/>
            </a:endParaRPr>
          </a:p>
        </p:txBody>
      </p:sp>
      <p:sp>
        <p:nvSpPr>
          <p:cNvPr id="9" name="Freeform 11">
            <a:hlinkClick r:id="rId5" action="ppaction://hlinksldjump"/>
            <a:extLst>
              <a:ext uri="{FF2B5EF4-FFF2-40B4-BE49-F238E27FC236}">
                <a16:creationId xmlns:a16="http://schemas.microsoft.com/office/drawing/2014/main" id="{C0745EDB-7389-60D2-B580-608000767C65}"/>
              </a:ext>
            </a:extLst>
          </p:cNvPr>
          <p:cNvSpPr/>
          <p:nvPr/>
        </p:nvSpPr>
        <p:spPr>
          <a:xfrm>
            <a:off x="13564842" y="2473635"/>
            <a:ext cx="3322938" cy="2642400"/>
          </a:xfrm>
          <a:prstGeom prst="roundRect">
            <a:avLst/>
          </a:prstGeom>
          <a:solidFill>
            <a:srgbClr val="AEC2BA"/>
          </a:solidFill>
        </p:spPr>
        <p:txBody>
          <a:bodyPr anchor="ctr"/>
          <a:lstStyle/>
          <a:p>
            <a:pPr algn="ctr"/>
            <a:r>
              <a:rPr lang="fr-FR" sz="3600" b="1">
                <a:solidFill>
                  <a:schemeClr val="bg1"/>
                </a:solidFill>
                <a:latin typeface="Avenir Bold" panose="020B0604020202020204" charset="0"/>
                <a:hlinkClick r:id="rId5" action="ppaction://hlinksldjump">
                  <a:extLst>
                    <a:ext uri="{A12FA001-AC4F-418D-AE19-62706E023703}">
                      <ahyp:hlinkClr xmlns:ahyp="http://schemas.microsoft.com/office/drawing/2018/hyperlinkcolor" val="tx"/>
                    </a:ext>
                  </a:extLst>
                </a:hlinkClick>
              </a:rPr>
              <a:t>CAF.FR</a:t>
            </a:r>
            <a:endParaRPr lang="fr-FR" sz="3600" b="1">
              <a:solidFill>
                <a:schemeClr val="bg1"/>
              </a:solidFill>
              <a:latin typeface="Avenir Bold" panose="020B0604020202020204" charset="0"/>
            </a:endParaRPr>
          </a:p>
        </p:txBody>
      </p:sp>
      <p:sp>
        <p:nvSpPr>
          <p:cNvPr id="11" name="Freeform 19">
            <a:extLst>
              <a:ext uri="{FF2B5EF4-FFF2-40B4-BE49-F238E27FC236}">
                <a16:creationId xmlns:a16="http://schemas.microsoft.com/office/drawing/2014/main" id="{6CBEA682-2E9E-DD42-39FB-97245A3F52DA}"/>
              </a:ext>
            </a:extLst>
          </p:cNvPr>
          <p:cNvSpPr/>
          <p:nvPr/>
        </p:nvSpPr>
        <p:spPr>
          <a:xfrm>
            <a:off x="1333925" y="5862896"/>
            <a:ext cx="240751" cy="240751"/>
          </a:xfrm>
          <a:custGeom>
            <a:avLst/>
            <a:gdLst/>
            <a:ahLst/>
            <a:cxnLst/>
            <a:rect l="l" t="t" r="r" b="b"/>
            <a:pathLst>
              <a:path w="240751" h="240751">
                <a:moveTo>
                  <a:pt x="0" y="0"/>
                </a:moveTo>
                <a:lnTo>
                  <a:pt x="240751" y="0"/>
                </a:lnTo>
                <a:lnTo>
                  <a:pt x="240751" y="240751"/>
                </a:lnTo>
                <a:lnTo>
                  <a:pt x="0" y="2407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2" name="Freeform 20">
            <a:extLst>
              <a:ext uri="{FF2B5EF4-FFF2-40B4-BE49-F238E27FC236}">
                <a16:creationId xmlns:a16="http://schemas.microsoft.com/office/drawing/2014/main" id="{AD49CBD5-CAB8-776B-1BC9-F7678A473AF0}"/>
              </a:ext>
            </a:extLst>
          </p:cNvPr>
          <p:cNvSpPr/>
          <p:nvPr/>
        </p:nvSpPr>
        <p:spPr>
          <a:xfrm>
            <a:off x="1336570" y="6600954"/>
            <a:ext cx="240751" cy="240751"/>
          </a:xfrm>
          <a:custGeom>
            <a:avLst/>
            <a:gdLst/>
            <a:ahLst/>
            <a:cxnLst/>
            <a:rect l="l" t="t" r="r" b="b"/>
            <a:pathLst>
              <a:path w="240751" h="240751">
                <a:moveTo>
                  <a:pt x="0" y="0"/>
                </a:moveTo>
                <a:lnTo>
                  <a:pt x="240751" y="0"/>
                </a:lnTo>
                <a:lnTo>
                  <a:pt x="240751" y="240751"/>
                </a:lnTo>
                <a:lnTo>
                  <a:pt x="0" y="2407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3" name="Freeform 23">
            <a:extLst>
              <a:ext uri="{FF2B5EF4-FFF2-40B4-BE49-F238E27FC236}">
                <a16:creationId xmlns:a16="http://schemas.microsoft.com/office/drawing/2014/main" id="{5DF9DD98-1418-2E15-6CE9-CBF31C6C65CF}"/>
              </a:ext>
            </a:extLst>
          </p:cNvPr>
          <p:cNvSpPr/>
          <p:nvPr/>
        </p:nvSpPr>
        <p:spPr>
          <a:xfrm>
            <a:off x="1336571" y="7266599"/>
            <a:ext cx="240751" cy="240751"/>
          </a:xfrm>
          <a:custGeom>
            <a:avLst/>
            <a:gdLst/>
            <a:ahLst/>
            <a:cxnLst/>
            <a:rect l="l" t="t" r="r" b="b"/>
            <a:pathLst>
              <a:path w="240751" h="240751">
                <a:moveTo>
                  <a:pt x="0" y="0"/>
                </a:moveTo>
                <a:lnTo>
                  <a:pt x="240751" y="0"/>
                </a:lnTo>
                <a:lnTo>
                  <a:pt x="240751" y="240751"/>
                </a:lnTo>
                <a:lnTo>
                  <a:pt x="0" y="2407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4" name="Freeform 25">
            <a:extLst>
              <a:ext uri="{FF2B5EF4-FFF2-40B4-BE49-F238E27FC236}">
                <a16:creationId xmlns:a16="http://schemas.microsoft.com/office/drawing/2014/main" id="{8D294B04-6479-1787-333C-7369C0812071}"/>
              </a:ext>
            </a:extLst>
          </p:cNvPr>
          <p:cNvSpPr/>
          <p:nvPr/>
        </p:nvSpPr>
        <p:spPr>
          <a:xfrm>
            <a:off x="7817485" y="5932506"/>
            <a:ext cx="240751" cy="240751"/>
          </a:xfrm>
          <a:custGeom>
            <a:avLst/>
            <a:gdLst/>
            <a:ahLst/>
            <a:cxnLst/>
            <a:rect l="l" t="t" r="r" b="b"/>
            <a:pathLst>
              <a:path w="240751" h="240751">
                <a:moveTo>
                  <a:pt x="0" y="0"/>
                </a:moveTo>
                <a:lnTo>
                  <a:pt x="240751" y="0"/>
                </a:lnTo>
                <a:lnTo>
                  <a:pt x="240751" y="240751"/>
                </a:lnTo>
                <a:lnTo>
                  <a:pt x="0" y="2407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5" name="Freeform 27">
            <a:extLst>
              <a:ext uri="{FF2B5EF4-FFF2-40B4-BE49-F238E27FC236}">
                <a16:creationId xmlns:a16="http://schemas.microsoft.com/office/drawing/2014/main" id="{AE5EB95E-827E-6FAD-36D8-5EAA84968317}"/>
              </a:ext>
            </a:extLst>
          </p:cNvPr>
          <p:cNvSpPr/>
          <p:nvPr/>
        </p:nvSpPr>
        <p:spPr>
          <a:xfrm>
            <a:off x="7823060" y="6462749"/>
            <a:ext cx="240751" cy="240751"/>
          </a:xfrm>
          <a:custGeom>
            <a:avLst/>
            <a:gdLst/>
            <a:ahLst/>
            <a:cxnLst/>
            <a:rect l="l" t="t" r="r" b="b"/>
            <a:pathLst>
              <a:path w="240751" h="240751">
                <a:moveTo>
                  <a:pt x="0" y="0"/>
                </a:moveTo>
                <a:lnTo>
                  <a:pt x="240751" y="0"/>
                </a:lnTo>
                <a:lnTo>
                  <a:pt x="240751" y="240751"/>
                </a:lnTo>
                <a:lnTo>
                  <a:pt x="0" y="2407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6" name="Freeform 31">
            <a:extLst>
              <a:ext uri="{FF2B5EF4-FFF2-40B4-BE49-F238E27FC236}">
                <a16:creationId xmlns:a16="http://schemas.microsoft.com/office/drawing/2014/main" id="{660583E3-BD91-A3A4-6C22-1EFACA238714}"/>
              </a:ext>
            </a:extLst>
          </p:cNvPr>
          <p:cNvSpPr/>
          <p:nvPr/>
        </p:nvSpPr>
        <p:spPr>
          <a:xfrm>
            <a:off x="13324091" y="5807194"/>
            <a:ext cx="240751" cy="240751"/>
          </a:xfrm>
          <a:custGeom>
            <a:avLst/>
            <a:gdLst/>
            <a:ahLst/>
            <a:cxnLst/>
            <a:rect l="l" t="t" r="r" b="b"/>
            <a:pathLst>
              <a:path w="240751" h="240751">
                <a:moveTo>
                  <a:pt x="0" y="0"/>
                </a:moveTo>
                <a:lnTo>
                  <a:pt x="240751" y="0"/>
                </a:lnTo>
                <a:lnTo>
                  <a:pt x="240751" y="240751"/>
                </a:lnTo>
                <a:lnTo>
                  <a:pt x="0" y="2407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17" name="Freeform 33">
            <a:extLst>
              <a:ext uri="{FF2B5EF4-FFF2-40B4-BE49-F238E27FC236}">
                <a16:creationId xmlns:a16="http://schemas.microsoft.com/office/drawing/2014/main" id="{C7AA5FBB-02EC-1865-72EA-CE0652A3869D}"/>
              </a:ext>
            </a:extLst>
          </p:cNvPr>
          <p:cNvSpPr/>
          <p:nvPr/>
        </p:nvSpPr>
        <p:spPr>
          <a:xfrm>
            <a:off x="13324091" y="6903175"/>
            <a:ext cx="240751" cy="240751"/>
          </a:xfrm>
          <a:custGeom>
            <a:avLst/>
            <a:gdLst/>
            <a:ahLst/>
            <a:cxnLst/>
            <a:rect l="l" t="t" r="r" b="b"/>
            <a:pathLst>
              <a:path w="240751" h="240751">
                <a:moveTo>
                  <a:pt x="0" y="0"/>
                </a:moveTo>
                <a:lnTo>
                  <a:pt x="240751" y="0"/>
                </a:lnTo>
                <a:lnTo>
                  <a:pt x="240751" y="240750"/>
                </a:lnTo>
                <a:lnTo>
                  <a:pt x="0" y="2407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18" name="Freeform 35">
            <a:extLst>
              <a:ext uri="{FF2B5EF4-FFF2-40B4-BE49-F238E27FC236}">
                <a16:creationId xmlns:a16="http://schemas.microsoft.com/office/drawing/2014/main" id="{CCF2EBAF-B152-F941-45A2-B31F8E2A73EF}"/>
              </a:ext>
            </a:extLst>
          </p:cNvPr>
          <p:cNvSpPr/>
          <p:nvPr/>
        </p:nvSpPr>
        <p:spPr>
          <a:xfrm>
            <a:off x="13330917" y="7956558"/>
            <a:ext cx="240751" cy="240751"/>
          </a:xfrm>
          <a:custGeom>
            <a:avLst/>
            <a:gdLst/>
            <a:ahLst/>
            <a:cxnLst/>
            <a:rect l="l" t="t" r="r" b="b"/>
            <a:pathLst>
              <a:path w="240751" h="240751">
                <a:moveTo>
                  <a:pt x="0" y="0"/>
                </a:moveTo>
                <a:lnTo>
                  <a:pt x="240751" y="0"/>
                </a:lnTo>
                <a:lnTo>
                  <a:pt x="240751" y="240750"/>
                </a:lnTo>
                <a:lnTo>
                  <a:pt x="0" y="2407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20" name="TextBox 41">
            <a:extLst>
              <a:ext uri="{FF2B5EF4-FFF2-40B4-BE49-F238E27FC236}">
                <a16:creationId xmlns:a16="http://schemas.microsoft.com/office/drawing/2014/main" id="{DAF65D6D-C70C-8246-9F67-6FC8B178F3AD}"/>
              </a:ext>
            </a:extLst>
          </p:cNvPr>
          <p:cNvSpPr txBox="1"/>
          <p:nvPr/>
        </p:nvSpPr>
        <p:spPr>
          <a:xfrm>
            <a:off x="1664479" y="5919943"/>
            <a:ext cx="3167051" cy="276999"/>
          </a:xfrm>
          <a:prstGeom prst="rect">
            <a:avLst/>
          </a:prstGeom>
        </p:spPr>
        <p:txBody>
          <a:bodyPr wrap="square" lIns="0" tIns="0" rIns="0" bIns="0" rtlCol="0" anchor="t">
            <a:spAutoFit/>
          </a:bodyPr>
          <a:lstStyle/>
          <a:p>
            <a:r>
              <a:rPr lang="fr-FR">
                <a:solidFill>
                  <a:srgbClr val="002060"/>
                </a:solidFill>
                <a:latin typeface="Avenir Light" panose="020B0604020202020204" charset="0"/>
              </a:rPr>
              <a:t>Quelques chiffres clés</a:t>
            </a:r>
          </a:p>
        </p:txBody>
      </p:sp>
      <p:sp>
        <p:nvSpPr>
          <p:cNvPr id="21" name="TextBox 45">
            <a:extLst>
              <a:ext uri="{FF2B5EF4-FFF2-40B4-BE49-F238E27FC236}">
                <a16:creationId xmlns:a16="http://schemas.microsoft.com/office/drawing/2014/main" id="{4CAE5DDB-A118-94CC-7E7A-4B5E368FE410}"/>
              </a:ext>
            </a:extLst>
          </p:cNvPr>
          <p:cNvSpPr txBox="1"/>
          <p:nvPr/>
        </p:nvSpPr>
        <p:spPr>
          <a:xfrm>
            <a:off x="1664479" y="6535614"/>
            <a:ext cx="3433994" cy="276999"/>
          </a:xfrm>
          <a:prstGeom prst="rect">
            <a:avLst/>
          </a:prstGeom>
        </p:spPr>
        <p:txBody>
          <a:bodyPr wrap="square" lIns="0" tIns="0" rIns="0" bIns="0" rtlCol="0" anchor="t">
            <a:spAutoFit/>
          </a:bodyPr>
          <a:lstStyle/>
          <a:p>
            <a:r>
              <a:rPr lang="fr-FR">
                <a:solidFill>
                  <a:srgbClr val="002060"/>
                </a:solidFill>
                <a:latin typeface="Avenir Light" panose="020B0604020202020204" charset="0"/>
              </a:rPr>
              <a:t>Les grands points de la réforme  </a:t>
            </a:r>
          </a:p>
        </p:txBody>
      </p:sp>
      <p:sp>
        <p:nvSpPr>
          <p:cNvPr id="23" name="Freeform 23">
            <a:extLst>
              <a:ext uri="{FF2B5EF4-FFF2-40B4-BE49-F238E27FC236}">
                <a16:creationId xmlns:a16="http://schemas.microsoft.com/office/drawing/2014/main" id="{77C9F190-9B20-01CE-578F-2478233088FE}"/>
              </a:ext>
            </a:extLst>
          </p:cNvPr>
          <p:cNvSpPr/>
          <p:nvPr/>
        </p:nvSpPr>
        <p:spPr>
          <a:xfrm>
            <a:off x="1343242" y="8045946"/>
            <a:ext cx="240751" cy="240751"/>
          </a:xfrm>
          <a:custGeom>
            <a:avLst/>
            <a:gdLst/>
            <a:ahLst/>
            <a:cxnLst/>
            <a:rect l="l" t="t" r="r" b="b"/>
            <a:pathLst>
              <a:path w="240751" h="240751">
                <a:moveTo>
                  <a:pt x="0" y="0"/>
                </a:moveTo>
                <a:lnTo>
                  <a:pt x="240751" y="0"/>
                </a:lnTo>
                <a:lnTo>
                  <a:pt x="240751" y="240751"/>
                </a:lnTo>
                <a:lnTo>
                  <a:pt x="0" y="2407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24" name="ZoneTexte 23">
            <a:extLst>
              <a:ext uri="{FF2B5EF4-FFF2-40B4-BE49-F238E27FC236}">
                <a16:creationId xmlns:a16="http://schemas.microsoft.com/office/drawing/2014/main" id="{2DB2C4B3-DCB4-7C62-4856-1ED9B9587B20}"/>
              </a:ext>
            </a:extLst>
          </p:cNvPr>
          <p:cNvSpPr txBox="1"/>
          <p:nvPr/>
        </p:nvSpPr>
        <p:spPr>
          <a:xfrm>
            <a:off x="1574676" y="7195635"/>
            <a:ext cx="5061652" cy="646331"/>
          </a:xfrm>
          <a:prstGeom prst="rect">
            <a:avLst/>
          </a:prstGeom>
          <a:noFill/>
        </p:spPr>
        <p:txBody>
          <a:bodyPr wrap="square">
            <a:spAutoFit/>
          </a:bodyPr>
          <a:lstStyle/>
          <a:p>
            <a:r>
              <a:rPr lang="fr-FR">
                <a:solidFill>
                  <a:srgbClr val="002060"/>
                </a:solidFill>
                <a:latin typeface="Avenir Light" panose="020B0604020202020204" charset="0"/>
              </a:rPr>
              <a:t>Comprendre le dispositif de ressources mensuelles</a:t>
            </a:r>
          </a:p>
        </p:txBody>
      </p:sp>
      <p:sp>
        <p:nvSpPr>
          <p:cNvPr id="25" name="ZoneTexte 24">
            <a:extLst>
              <a:ext uri="{FF2B5EF4-FFF2-40B4-BE49-F238E27FC236}">
                <a16:creationId xmlns:a16="http://schemas.microsoft.com/office/drawing/2014/main" id="{1D00E5B1-7020-3FA5-1D79-109C1E480322}"/>
              </a:ext>
            </a:extLst>
          </p:cNvPr>
          <p:cNvSpPr txBox="1"/>
          <p:nvPr/>
        </p:nvSpPr>
        <p:spPr>
          <a:xfrm>
            <a:off x="1574676" y="7946787"/>
            <a:ext cx="4119542" cy="369332"/>
          </a:xfrm>
          <a:prstGeom prst="rect">
            <a:avLst/>
          </a:prstGeom>
          <a:noFill/>
        </p:spPr>
        <p:txBody>
          <a:bodyPr wrap="square">
            <a:spAutoFit/>
          </a:bodyPr>
          <a:lstStyle/>
          <a:p>
            <a:r>
              <a:rPr lang="fr-FR">
                <a:solidFill>
                  <a:srgbClr val="002060"/>
                </a:solidFill>
                <a:latin typeface="Avenir Light" panose="020B0604020202020204" charset="0"/>
              </a:rPr>
              <a:t>Comprendre le montant net social</a:t>
            </a:r>
          </a:p>
        </p:txBody>
      </p:sp>
      <p:sp>
        <p:nvSpPr>
          <p:cNvPr id="26" name="ZoneTexte 25">
            <a:extLst>
              <a:ext uri="{FF2B5EF4-FFF2-40B4-BE49-F238E27FC236}">
                <a16:creationId xmlns:a16="http://schemas.microsoft.com/office/drawing/2014/main" id="{FC34127E-4EC2-6188-E3D7-B91D929E0CCD}"/>
              </a:ext>
            </a:extLst>
          </p:cNvPr>
          <p:cNvSpPr txBox="1"/>
          <p:nvPr/>
        </p:nvSpPr>
        <p:spPr>
          <a:xfrm>
            <a:off x="8182766" y="6416288"/>
            <a:ext cx="2291109" cy="369332"/>
          </a:xfrm>
          <a:prstGeom prst="rect">
            <a:avLst/>
          </a:prstGeom>
          <a:noFill/>
        </p:spPr>
        <p:txBody>
          <a:bodyPr wrap="square">
            <a:spAutoFit/>
          </a:bodyPr>
          <a:lstStyle/>
          <a:p>
            <a:r>
              <a:rPr lang="fr-FR">
                <a:solidFill>
                  <a:srgbClr val="002060"/>
                </a:solidFill>
                <a:latin typeface="Avenir Light" panose="020B0604020202020204" charset="0"/>
              </a:rPr>
              <a:t>Les ressources</a:t>
            </a:r>
            <a:endParaRPr lang="en-US">
              <a:solidFill>
                <a:srgbClr val="002060"/>
              </a:solidFill>
              <a:latin typeface="Avenir Light" panose="020B0604020202020204" charset="0"/>
            </a:endParaRPr>
          </a:p>
        </p:txBody>
      </p:sp>
      <p:sp>
        <p:nvSpPr>
          <p:cNvPr id="27" name="ZoneTexte 26">
            <a:extLst>
              <a:ext uri="{FF2B5EF4-FFF2-40B4-BE49-F238E27FC236}">
                <a16:creationId xmlns:a16="http://schemas.microsoft.com/office/drawing/2014/main" id="{03C60B66-0B67-6CD2-B750-17B42DE1699B}"/>
              </a:ext>
            </a:extLst>
          </p:cNvPr>
          <p:cNvSpPr txBox="1"/>
          <p:nvPr/>
        </p:nvSpPr>
        <p:spPr>
          <a:xfrm>
            <a:off x="13596740" y="5746331"/>
            <a:ext cx="3965035" cy="923330"/>
          </a:xfrm>
          <a:prstGeom prst="rect">
            <a:avLst/>
          </a:prstGeom>
          <a:noFill/>
        </p:spPr>
        <p:txBody>
          <a:bodyPr wrap="square">
            <a:spAutoFit/>
          </a:bodyPr>
          <a:lstStyle/>
          <a:p>
            <a:r>
              <a:rPr lang="en-US" sz="1800">
                <a:solidFill>
                  <a:srgbClr val="002060"/>
                </a:solidFill>
                <a:latin typeface="Avenir Light" panose="020B0604020202020204" charset="0"/>
              </a:rPr>
              <a:t>1er cas : l’usager valide sa declaration trimestrielle préremplie sans faire de modifications</a:t>
            </a:r>
          </a:p>
        </p:txBody>
      </p:sp>
      <p:sp>
        <p:nvSpPr>
          <p:cNvPr id="28" name="ZoneTexte 27">
            <a:extLst>
              <a:ext uri="{FF2B5EF4-FFF2-40B4-BE49-F238E27FC236}">
                <a16:creationId xmlns:a16="http://schemas.microsoft.com/office/drawing/2014/main" id="{8E05E19E-C9B4-A8C9-929A-7D57CCED49C6}"/>
              </a:ext>
            </a:extLst>
          </p:cNvPr>
          <p:cNvSpPr txBox="1"/>
          <p:nvPr/>
        </p:nvSpPr>
        <p:spPr>
          <a:xfrm>
            <a:off x="13571668" y="6802861"/>
            <a:ext cx="3990107" cy="923330"/>
          </a:xfrm>
          <a:prstGeom prst="rect">
            <a:avLst/>
          </a:prstGeom>
          <a:noFill/>
        </p:spPr>
        <p:txBody>
          <a:bodyPr wrap="square">
            <a:spAutoFit/>
          </a:bodyPr>
          <a:lstStyle/>
          <a:p>
            <a:r>
              <a:rPr lang="fr-FR" sz="1800">
                <a:solidFill>
                  <a:schemeClr val="tx2">
                    <a:lumMod val="75000"/>
                  </a:schemeClr>
                </a:solidFill>
                <a:latin typeface="Avenir Light" panose="020B0604020202020204" charset="0"/>
              </a:rPr>
              <a:t>2</a:t>
            </a:r>
            <a:r>
              <a:rPr lang="fr-FR" sz="1800" baseline="30000">
                <a:solidFill>
                  <a:schemeClr val="tx2">
                    <a:lumMod val="75000"/>
                  </a:schemeClr>
                </a:solidFill>
                <a:latin typeface="Avenir Light" panose="020B0604020202020204" charset="0"/>
              </a:rPr>
              <a:t>ème</a:t>
            </a:r>
            <a:r>
              <a:rPr lang="fr-FR" sz="1800">
                <a:solidFill>
                  <a:schemeClr val="tx2">
                    <a:lumMod val="75000"/>
                  </a:schemeClr>
                </a:solidFill>
                <a:latin typeface="Avenir Light" panose="020B0604020202020204" charset="0"/>
              </a:rPr>
              <a:t> cas : l’usager souhaite apporter des modifications à sa déclaration trimestrielle  </a:t>
            </a:r>
          </a:p>
        </p:txBody>
      </p:sp>
      <p:sp>
        <p:nvSpPr>
          <p:cNvPr id="29" name="ZoneTexte 28">
            <a:extLst>
              <a:ext uri="{FF2B5EF4-FFF2-40B4-BE49-F238E27FC236}">
                <a16:creationId xmlns:a16="http://schemas.microsoft.com/office/drawing/2014/main" id="{445D7BF2-0989-A826-0948-99A7ED429784}"/>
              </a:ext>
            </a:extLst>
          </p:cNvPr>
          <p:cNvSpPr txBox="1"/>
          <p:nvPr/>
        </p:nvSpPr>
        <p:spPr>
          <a:xfrm>
            <a:off x="13571668" y="7890078"/>
            <a:ext cx="4087089" cy="646331"/>
          </a:xfrm>
          <a:prstGeom prst="rect">
            <a:avLst/>
          </a:prstGeom>
          <a:noFill/>
        </p:spPr>
        <p:txBody>
          <a:bodyPr wrap="square">
            <a:spAutoFit/>
          </a:bodyPr>
          <a:lstStyle/>
          <a:p>
            <a:pPr algn="l" rtl="0" fontAlgn="base"/>
            <a:r>
              <a:rPr lang="fr-FR">
                <a:solidFill>
                  <a:srgbClr val="002060"/>
                </a:solidFill>
                <a:latin typeface="Avenir Light" panose="020B0604020202020204" charset="0"/>
              </a:rPr>
              <a:t>Consultation des ressources sur caf.fr suite bascule</a:t>
            </a:r>
          </a:p>
        </p:txBody>
      </p:sp>
      <p:sp>
        <p:nvSpPr>
          <p:cNvPr id="30" name="ZoneTexte 29">
            <a:extLst>
              <a:ext uri="{FF2B5EF4-FFF2-40B4-BE49-F238E27FC236}">
                <a16:creationId xmlns:a16="http://schemas.microsoft.com/office/drawing/2014/main" id="{68250041-F23B-6552-75ED-9EA507C44EA5}"/>
              </a:ext>
            </a:extLst>
          </p:cNvPr>
          <p:cNvSpPr txBox="1"/>
          <p:nvPr/>
        </p:nvSpPr>
        <p:spPr>
          <a:xfrm>
            <a:off x="8182766" y="5903100"/>
            <a:ext cx="3322938" cy="369332"/>
          </a:xfrm>
          <a:prstGeom prst="rect">
            <a:avLst/>
          </a:prstGeom>
          <a:noFill/>
        </p:spPr>
        <p:txBody>
          <a:bodyPr wrap="square">
            <a:spAutoFit/>
          </a:bodyPr>
          <a:lstStyle/>
          <a:p>
            <a:r>
              <a:rPr lang="fr-FR">
                <a:solidFill>
                  <a:srgbClr val="002060"/>
                </a:solidFill>
                <a:latin typeface="Avenir Light" panose="020B0604020202020204" charset="0"/>
              </a:rPr>
              <a:t>Trimestrialité</a:t>
            </a:r>
          </a:p>
        </p:txBody>
      </p:sp>
      <p:sp>
        <p:nvSpPr>
          <p:cNvPr id="2" name="Freeform 35">
            <a:extLst>
              <a:ext uri="{FF2B5EF4-FFF2-40B4-BE49-F238E27FC236}">
                <a16:creationId xmlns:a16="http://schemas.microsoft.com/office/drawing/2014/main" id="{A349E78E-E3BD-7E03-90AC-BBD26E852431}"/>
              </a:ext>
            </a:extLst>
          </p:cNvPr>
          <p:cNvSpPr/>
          <p:nvPr/>
        </p:nvSpPr>
        <p:spPr>
          <a:xfrm>
            <a:off x="13354956" y="8768092"/>
            <a:ext cx="240751" cy="240751"/>
          </a:xfrm>
          <a:custGeom>
            <a:avLst/>
            <a:gdLst/>
            <a:ahLst/>
            <a:cxnLst/>
            <a:rect l="l" t="t" r="r" b="b"/>
            <a:pathLst>
              <a:path w="240751" h="240751">
                <a:moveTo>
                  <a:pt x="0" y="0"/>
                </a:moveTo>
                <a:lnTo>
                  <a:pt x="240751" y="0"/>
                </a:lnTo>
                <a:lnTo>
                  <a:pt x="240751" y="240750"/>
                </a:lnTo>
                <a:lnTo>
                  <a:pt x="0" y="2407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7" name="ZoneTexte 6">
            <a:extLst>
              <a:ext uri="{FF2B5EF4-FFF2-40B4-BE49-F238E27FC236}">
                <a16:creationId xmlns:a16="http://schemas.microsoft.com/office/drawing/2014/main" id="{F5416FE4-E6C4-6E8B-F5E6-C9F6F7B259BC}"/>
              </a:ext>
            </a:extLst>
          </p:cNvPr>
          <p:cNvSpPr txBox="1"/>
          <p:nvPr/>
        </p:nvSpPr>
        <p:spPr>
          <a:xfrm>
            <a:off x="13595707" y="8703801"/>
            <a:ext cx="3084394" cy="369332"/>
          </a:xfrm>
          <a:prstGeom prst="rect">
            <a:avLst/>
          </a:prstGeom>
          <a:noFill/>
        </p:spPr>
        <p:txBody>
          <a:bodyPr wrap="square" rtlCol="0">
            <a:spAutoFit/>
          </a:bodyPr>
          <a:lstStyle/>
          <a:p>
            <a:r>
              <a:rPr lang="fr-FR">
                <a:solidFill>
                  <a:srgbClr val="002060"/>
                </a:solidFill>
                <a:latin typeface="Avenir Light" panose="020B0604020202020204" charset="0"/>
              </a:rPr>
              <a:t>Le chatbot</a:t>
            </a:r>
          </a:p>
        </p:txBody>
      </p:sp>
      <p:sp>
        <p:nvSpPr>
          <p:cNvPr id="10" name="ZoneTexte 9">
            <a:hlinkClick r:id="rId12" action="ppaction://hlinksldjump"/>
            <a:extLst>
              <a:ext uri="{FF2B5EF4-FFF2-40B4-BE49-F238E27FC236}">
                <a16:creationId xmlns:a16="http://schemas.microsoft.com/office/drawing/2014/main" id="{5E6437CE-8D81-E2D7-E61D-AC9FCC9895D5}"/>
              </a:ext>
            </a:extLst>
          </p:cNvPr>
          <p:cNvSpPr txBox="1"/>
          <p:nvPr/>
        </p:nvSpPr>
        <p:spPr>
          <a:xfrm>
            <a:off x="1312092" y="8907979"/>
            <a:ext cx="1493395" cy="552587"/>
          </a:xfrm>
          <a:prstGeom prst="rect">
            <a:avLst/>
          </a:prstGeom>
          <a:noFill/>
        </p:spPr>
        <p:txBody>
          <a:bodyPr wrap="square">
            <a:spAutoFit/>
          </a:bodyPr>
          <a:lstStyle/>
          <a:p>
            <a:pPr>
              <a:lnSpc>
                <a:spcPts val="4200"/>
              </a:lnSpc>
              <a:spcBef>
                <a:spcPct val="0"/>
              </a:spcBef>
            </a:pPr>
            <a:r>
              <a:rPr lang="en-US" sz="1800" b="1">
                <a:solidFill>
                  <a:srgbClr val="002060"/>
                </a:solidFill>
                <a:latin typeface="Avenir Light" panose="020B0604020202020204" charset="0"/>
              </a:rPr>
              <a:t>Lexique</a:t>
            </a:r>
          </a:p>
        </p:txBody>
      </p:sp>
      <p:pic>
        <p:nvPicPr>
          <p:cNvPr id="22" name="Graphique 21" descr="Index pointant vers la droite vu du côté du dos de la main avec un remplissage uni">
            <a:hlinkClick r:id="rId12" action="ppaction://hlinksldjump"/>
            <a:extLst>
              <a:ext uri="{FF2B5EF4-FFF2-40B4-BE49-F238E27FC236}">
                <a16:creationId xmlns:a16="http://schemas.microsoft.com/office/drawing/2014/main" id="{5E5086E4-DE2D-2376-638F-104E96A3B66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12168" y="9073133"/>
            <a:ext cx="431074" cy="369331"/>
          </a:xfrm>
          <a:prstGeom prst="rect">
            <a:avLst/>
          </a:prstGeom>
        </p:spPr>
      </p:pic>
    </p:spTree>
    <p:extLst>
      <p:ext uri="{BB962C8B-B14F-4D97-AF65-F5344CB8AC3E}">
        <p14:creationId xmlns:p14="http://schemas.microsoft.com/office/powerpoint/2010/main" val="3184745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5AA54498-6922-2157-5366-96A05888E488}"/>
              </a:ext>
            </a:extLst>
          </p:cNvPr>
          <p:cNvSpPr txBox="1"/>
          <p:nvPr/>
        </p:nvSpPr>
        <p:spPr>
          <a:xfrm>
            <a:off x="1527988" y="4791075"/>
            <a:ext cx="3322938" cy="538609"/>
          </a:xfrm>
          <a:prstGeom prst="rect">
            <a:avLst/>
          </a:prstGeom>
        </p:spPr>
        <p:txBody>
          <a:bodyPr lIns="0" tIns="0" rIns="0" bIns="0" rtlCol="0" anchor="t">
            <a:spAutoFit/>
          </a:bodyPr>
          <a:lstStyle/>
          <a:p>
            <a:pPr algn="ctr">
              <a:lnSpc>
                <a:spcPts val="4200"/>
              </a:lnSpc>
            </a:pPr>
            <a:r>
              <a:rPr lang="fr-FR" sz="4000" b="1" i="0" u="none" strike="noStrike">
                <a:solidFill>
                  <a:schemeClr val="bg1"/>
                </a:solidFill>
                <a:effectLst/>
                <a:latin typeface="Avenir Bold" panose="020B0604020202020204" charset="0"/>
              </a:rPr>
              <a:t>CAF.FR</a:t>
            </a:r>
            <a:endParaRPr lang="en-US" sz="3600">
              <a:solidFill>
                <a:srgbClr val="FFFFFF"/>
              </a:solidFill>
              <a:latin typeface="Avenir Light"/>
            </a:endParaRPr>
          </a:p>
        </p:txBody>
      </p:sp>
      <p:sp>
        <p:nvSpPr>
          <p:cNvPr id="3" name="ZoneTexte 2">
            <a:extLst>
              <a:ext uri="{FF2B5EF4-FFF2-40B4-BE49-F238E27FC236}">
                <a16:creationId xmlns:a16="http://schemas.microsoft.com/office/drawing/2014/main" id="{8111C499-CC1D-F49F-1B22-C0DFBF8AFDBD}"/>
              </a:ext>
            </a:extLst>
          </p:cNvPr>
          <p:cNvSpPr txBox="1"/>
          <p:nvPr/>
        </p:nvSpPr>
        <p:spPr>
          <a:xfrm>
            <a:off x="6318913" y="3273416"/>
            <a:ext cx="10292687" cy="3539430"/>
          </a:xfrm>
          <a:prstGeom prst="rect">
            <a:avLst/>
          </a:prstGeom>
          <a:noFill/>
        </p:spPr>
        <p:txBody>
          <a:bodyPr wrap="square">
            <a:spAutoFit/>
          </a:bodyPr>
          <a:lstStyle/>
          <a:p>
            <a:pPr marL="457200" indent="-457200">
              <a:buFont typeface="Wingdings" panose="05000000000000000000" pitchFamily="2" charset="2"/>
              <a:buChar char="Ø"/>
            </a:pPr>
            <a:r>
              <a:rPr lang="en-US" sz="2800">
                <a:solidFill>
                  <a:schemeClr val="tx2">
                    <a:lumMod val="75000"/>
                  </a:schemeClr>
                </a:solidFill>
                <a:latin typeface="Avenir Light" panose="020B0604020202020204" charset="0"/>
              </a:rPr>
              <a:t>1er cas : l’usager valide sa declaration trimestrielle préremplie sans faire de modifications</a:t>
            </a:r>
          </a:p>
          <a:p>
            <a:pPr marL="457200" indent="-457200">
              <a:buFont typeface="Wingdings" panose="05000000000000000000" pitchFamily="2" charset="2"/>
              <a:buChar char="Ø"/>
            </a:pPr>
            <a:endParaRPr lang="fr-FR" sz="2800">
              <a:solidFill>
                <a:schemeClr val="tx2">
                  <a:lumMod val="75000"/>
                </a:schemeClr>
              </a:solidFill>
              <a:latin typeface="Avenir Light" panose="020B0604020202020204" charset="0"/>
            </a:endParaRPr>
          </a:p>
          <a:p>
            <a:pPr marL="457200" indent="-457200">
              <a:buFont typeface="Wingdings" panose="05000000000000000000" pitchFamily="2" charset="2"/>
              <a:buChar char="Ø"/>
            </a:pPr>
            <a:r>
              <a:rPr lang="fr-FR" sz="2800">
                <a:solidFill>
                  <a:schemeClr val="tx2">
                    <a:lumMod val="75000"/>
                  </a:schemeClr>
                </a:solidFill>
                <a:latin typeface="Avenir Light" panose="020B0604020202020204" charset="0"/>
              </a:rPr>
              <a:t>2</a:t>
            </a:r>
            <a:r>
              <a:rPr lang="fr-FR" sz="2800" baseline="30000">
                <a:solidFill>
                  <a:schemeClr val="tx2">
                    <a:lumMod val="75000"/>
                  </a:schemeClr>
                </a:solidFill>
                <a:latin typeface="Avenir Light" panose="020B0604020202020204" charset="0"/>
              </a:rPr>
              <a:t>ème</a:t>
            </a:r>
            <a:r>
              <a:rPr lang="fr-FR" sz="2800">
                <a:solidFill>
                  <a:schemeClr val="tx2">
                    <a:lumMod val="75000"/>
                  </a:schemeClr>
                </a:solidFill>
                <a:latin typeface="Avenir Light" panose="020B0604020202020204" charset="0"/>
              </a:rPr>
              <a:t> cas : l’usager souhaite apporter des modifications à sa déclaration trimestrielle  </a:t>
            </a:r>
          </a:p>
          <a:p>
            <a:pPr marL="457200" indent="-457200">
              <a:buFont typeface="Wingdings" panose="05000000000000000000" pitchFamily="2" charset="2"/>
              <a:buChar char="Ø"/>
            </a:pPr>
            <a:endParaRPr lang="fr-FR" sz="2800">
              <a:solidFill>
                <a:schemeClr val="tx2">
                  <a:lumMod val="75000"/>
                </a:schemeClr>
              </a:solidFill>
              <a:latin typeface="Avenir Light" panose="020B0604020202020204" charset="0"/>
            </a:endParaRPr>
          </a:p>
          <a:p>
            <a:pPr marL="457200" indent="-457200">
              <a:buFont typeface="Wingdings" panose="05000000000000000000" pitchFamily="2" charset="2"/>
              <a:buChar char="Ø"/>
            </a:pPr>
            <a:r>
              <a:rPr lang="fr-FR" sz="2800">
                <a:solidFill>
                  <a:schemeClr val="tx2">
                    <a:lumMod val="75000"/>
                  </a:schemeClr>
                </a:solidFill>
                <a:latin typeface="Avenir Light" panose="020B0604020202020204" charset="0"/>
              </a:rPr>
              <a:t>La consultation des ressources sur Mon Compte</a:t>
            </a:r>
          </a:p>
          <a:p>
            <a:r>
              <a:rPr lang="en-US" sz="2800">
                <a:solidFill>
                  <a:schemeClr val="tx2">
                    <a:lumMod val="75000"/>
                  </a:schemeClr>
                </a:solidFill>
                <a:latin typeface="Avenir Light" panose="020B0604020202020204" charset="0"/>
              </a:rPr>
              <a:t> </a:t>
            </a:r>
            <a:endParaRPr lang="fr-FR" sz="2800">
              <a:solidFill>
                <a:schemeClr val="tx2">
                  <a:lumMod val="75000"/>
                </a:schemeClr>
              </a:solidFill>
              <a:latin typeface="Avenir Light" panose="020B0604020202020204" charset="0"/>
            </a:endParaRPr>
          </a:p>
        </p:txBody>
      </p:sp>
    </p:spTree>
    <p:extLst>
      <p:ext uri="{BB962C8B-B14F-4D97-AF65-F5344CB8AC3E}">
        <p14:creationId xmlns:p14="http://schemas.microsoft.com/office/powerpoint/2010/main" val="3419932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E975179B-A4BC-A31B-112D-F77C1C654780}"/>
              </a:ext>
            </a:extLst>
          </p:cNvPr>
          <p:cNvSpPr txBox="1"/>
          <p:nvPr/>
        </p:nvSpPr>
        <p:spPr>
          <a:xfrm>
            <a:off x="1904180" y="850122"/>
            <a:ext cx="5335639" cy="430887"/>
          </a:xfrm>
          <a:prstGeom prst="rect">
            <a:avLst/>
          </a:prstGeom>
          <a:noFill/>
        </p:spPr>
        <p:txBody>
          <a:bodyPr wrap="square" lIns="0" tIns="0" rIns="0" bIns="0" rtlCol="0" anchor="t">
            <a:spAutoFit/>
          </a:bodyPr>
          <a:lstStyle/>
          <a:p>
            <a:pPr algn="ctr"/>
            <a:r>
              <a:rPr lang="fr-FR" sz="2800" b="1" i="0" u="none" strike="noStrike">
                <a:solidFill>
                  <a:schemeClr val="bg1"/>
                </a:solidFill>
                <a:effectLst/>
                <a:latin typeface="Avenir Light" panose="020B0604020202020204" charset="0"/>
              </a:rPr>
              <a:t>LE CAF.FR </a:t>
            </a:r>
            <a:r>
              <a:rPr lang="fr-FR" sz="2800" b="0" i="0">
                <a:solidFill>
                  <a:schemeClr val="bg1"/>
                </a:solidFill>
                <a:effectLst/>
                <a:latin typeface="Avenir Light" panose="020B0604020202020204" charset="0"/>
              </a:rPr>
              <a:t>​</a:t>
            </a:r>
          </a:p>
        </p:txBody>
      </p:sp>
      <p:sp>
        <p:nvSpPr>
          <p:cNvPr id="6" name="Rectangle 5">
            <a:extLst>
              <a:ext uri="{FF2B5EF4-FFF2-40B4-BE49-F238E27FC236}">
                <a16:creationId xmlns:a16="http://schemas.microsoft.com/office/drawing/2014/main" id="{9C75536F-D611-25BC-6696-9E3E4E3AE1A0}"/>
              </a:ext>
            </a:extLst>
          </p:cNvPr>
          <p:cNvSpPr/>
          <p:nvPr/>
        </p:nvSpPr>
        <p:spPr>
          <a:xfrm>
            <a:off x="3233530" y="3652630"/>
            <a:ext cx="10958551" cy="2428875"/>
          </a:xfrm>
          <a:prstGeom prst="rect">
            <a:avLst/>
          </a:prstGeom>
          <a:solidFill>
            <a:srgbClr val="AEC2BA"/>
          </a:solidFill>
          <a:ln>
            <a:solidFill>
              <a:srgbClr val="AEC2BA"/>
            </a:solid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a:solidFill>
                  <a:schemeClr val="bg1"/>
                </a:solidFill>
                <a:latin typeface="Avenir Light" panose="020B0604020202020204" charset="0"/>
              </a:rPr>
              <a:t>1er cas : </a:t>
            </a:r>
          </a:p>
          <a:p>
            <a:pPr algn="ctr"/>
            <a:r>
              <a:rPr lang="fr-FR" sz="2800">
                <a:solidFill>
                  <a:schemeClr val="bg1"/>
                </a:solidFill>
                <a:latin typeface="Avenir Light" panose="020B0604020202020204" charset="0"/>
              </a:rPr>
              <a:t>l’usager valide sa déclaration trimestrielle préremplie sans faire de modifications</a:t>
            </a:r>
          </a:p>
        </p:txBody>
      </p:sp>
      <p:sp>
        <p:nvSpPr>
          <p:cNvPr id="8" name="ZoneTexte 7">
            <a:extLst>
              <a:ext uri="{FF2B5EF4-FFF2-40B4-BE49-F238E27FC236}">
                <a16:creationId xmlns:a16="http://schemas.microsoft.com/office/drawing/2014/main" id="{A7754049-4484-07DE-B061-165BE1EA65C0}"/>
              </a:ext>
            </a:extLst>
          </p:cNvPr>
          <p:cNvSpPr txBox="1"/>
          <p:nvPr/>
        </p:nvSpPr>
        <p:spPr>
          <a:xfrm>
            <a:off x="8106770" y="790932"/>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DECLARATION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3450315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3ECF2375-D440-F426-961E-0C8096E9A9F3}"/>
              </a:ext>
            </a:extLst>
          </p:cNvPr>
          <p:cNvSpPr txBox="1"/>
          <p:nvPr/>
        </p:nvSpPr>
        <p:spPr>
          <a:xfrm>
            <a:off x="900325" y="2523577"/>
            <a:ext cx="6044082" cy="432939"/>
          </a:xfrm>
          <a:prstGeom prst="rect">
            <a:avLst/>
          </a:prstGeom>
          <a:noFill/>
        </p:spPr>
        <p:txBody>
          <a:bodyPr wrap="square" rtlCol="0">
            <a:spAutoFit/>
          </a:bodyPr>
          <a:lstStyle/>
          <a:p>
            <a:pPr marL="342900" indent="-342900">
              <a:lnSpc>
                <a:spcPct val="107000"/>
              </a:lnSpc>
              <a:spcAft>
                <a:spcPts val="800"/>
              </a:spcAft>
              <a:buFont typeface="Wingdings" panose="05000000000000000000" pitchFamily="2" charset="2"/>
              <a:buChar char="Ø"/>
            </a:pPr>
            <a:r>
              <a:rPr lang="fr-FR" sz="2200" b="1" u="sng">
                <a:solidFill>
                  <a:srgbClr val="002060"/>
                </a:solidFill>
                <a:effectLst/>
                <a:latin typeface="Avenir Light" panose="020B0604020202020204" charset="0"/>
                <a:ea typeface="Calibri" panose="020F0502020204030204" pitchFamily="34" charset="0"/>
                <a:cs typeface="Arial" panose="020B0604020202020204" pitchFamily="34" charset="0"/>
              </a:rPr>
              <a:t>1étape : accès </a:t>
            </a:r>
            <a:r>
              <a:rPr lang="fr-FR" sz="2200" b="1" u="sng">
                <a:solidFill>
                  <a:srgbClr val="002060"/>
                </a:solidFill>
                <a:latin typeface="Avenir Light" panose="020B0604020202020204" charset="0"/>
                <a:ea typeface="Calibri" panose="020F0502020204030204" pitchFamily="34" charset="0"/>
                <a:cs typeface="Arial" panose="020B0604020202020204" pitchFamily="34" charset="0"/>
              </a:rPr>
              <a:t>aux ressources préremplies</a:t>
            </a:r>
            <a:endParaRPr lang="fr-FR" sz="2200" b="1">
              <a:solidFill>
                <a:srgbClr val="002060"/>
              </a:solidFill>
              <a:effectLst/>
              <a:latin typeface="Avenir Light" panose="020B0604020202020204" charset="0"/>
              <a:ea typeface="Calibri" panose="020F050202020403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CC5328E6-E0E5-B011-3CC3-9D22539DCB71}"/>
              </a:ext>
            </a:extLst>
          </p:cNvPr>
          <p:cNvSpPr txBox="1"/>
          <p:nvPr/>
        </p:nvSpPr>
        <p:spPr>
          <a:xfrm>
            <a:off x="914137" y="3666172"/>
            <a:ext cx="7287218" cy="1477328"/>
          </a:xfrm>
          <a:prstGeom prst="rect">
            <a:avLst/>
          </a:prstGeom>
          <a:noFill/>
        </p:spPr>
        <p:txBody>
          <a:bodyPr wrap="square" rtlCol="0">
            <a:spAutoFit/>
          </a:bodyPr>
          <a:lstStyle/>
          <a:p>
            <a:r>
              <a:rPr lang="fr-FR">
                <a:solidFill>
                  <a:srgbClr val="002060"/>
                </a:solidFill>
                <a:latin typeface="Avenir Light" panose="020B0604020202020204" charset="0"/>
              </a:rPr>
              <a:t>L’éditorial apporte des précisions sur :</a:t>
            </a:r>
          </a:p>
          <a:p>
            <a:endParaRPr lang="fr-FR">
              <a:solidFill>
                <a:srgbClr val="002060"/>
              </a:solidFill>
              <a:latin typeface="Avenir Light" panose="020B0604020202020204" charset="0"/>
            </a:endParaRPr>
          </a:p>
          <a:p>
            <a:pPr marL="285750" indent="-285750">
              <a:buFont typeface="Wingdings" panose="05000000000000000000" pitchFamily="2" charset="2"/>
              <a:buChar char="q"/>
            </a:pPr>
            <a:r>
              <a:rPr lang="fr-FR">
                <a:solidFill>
                  <a:srgbClr val="002060"/>
                </a:solidFill>
                <a:latin typeface="Avenir Light" panose="020B0604020202020204" charset="0"/>
              </a:rPr>
              <a:t> les ressources affichées (uniquement celles perçues en France)</a:t>
            </a:r>
          </a:p>
          <a:p>
            <a:pPr marL="285750" indent="-285750">
              <a:buFont typeface="Wingdings" panose="05000000000000000000" pitchFamily="2" charset="2"/>
              <a:buChar char="q"/>
            </a:pPr>
            <a:r>
              <a:rPr lang="fr-FR">
                <a:solidFill>
                  <a:srgbClr val="002060"/>
                </a:solidFill>
                <a:latin typeface="Avenir Light" panose="020B0604020202020204" charset="0"/>
              </a:rPr>
              <a:t> la possibilité de les modifier en cas d’erreur </a:t>
            </a:r>
          </a:p>
          <a:p>
            <a:pPr marL="285750" indent="-285750">
              <a:buFont typeface="Wingdings" panose="05000000000000000000" pitchFamily="2" charset="2"/>
              <a:buChar char="q"/>
            </a:pPr>
            <a:r>
              <a:rPr lang="fr-FR">
                <a:solidFill>
                  <a:srgbClr val="002060"/>
                </a:solidFill>
                <a:latin typeface="Avenir Light" panose="020B0604020202020204" charset="0"/>
              </a:rPr>
              <a:t> toute modification donnera lieu à un contrôle.</a:t>
            </a:r>
          </a:p>
        </p:txBody>
      </p:sp>
      <p:sp>
        <p:nvSpPr>
          <p:cNvPr id="17" name="ZoneTexte 16">
            <a:extLst>
              <a:ext uri="{FF2B5EF4-FFF2-40B4-BE49-F238E27FC236}">
                <a16:creationId xmlns:a16="http://schemas.microsoft.com/office/drawing/2014/main" id="{3AB815CB-5F38-3AC3-D318-A7E78BE0211B}"/>
              </a:ext>
            </a:extLst>
          </p:cNvPr>
          <p:cNvSpPr txBox="1"/>
          <p:nvPr/>
        </p:nvSpPr>
        <p:spPr>
          <a:xfrm>
            <a:off x="798747" y="8961523"/>
            <a:ext cx="7602910" cy="369332"/>
          </a:xfrm>
          <a:prstGeom prst="rect">
            <a:avLst/>
          </a:prstGeom>
          <a:noFill/>
        </p:spPr>
        <p:txBody>
          <a:bodyPr wrap="square">
            <a:spAutoFit/>
          </a:bodyPr>
          <a:lstStyle/>
          <a:p>
            <a:r>
              <a:rPr lang="fr-FR">
                <a:solidFill>
                  <a:srgbClr val="002060"/>
                </a:solidFill>
                <a:latin typeface="Avenir Light" panose="020B0604020202020204" charset="0"/>
                <a:ea typeface="Calibri"/>
                <a:cs typeface="Calibri"/>
              </a:rPr>
              <a:t>Le bouton « </a:t>
            </a:r>
            <a:r>
              <a:rPr lang="fr-FR" i="1">
                <a:solidFill>
                  <a:srgbClr val="002060"/>
                </a:solidFill>
                <a:latin typeface="Avenir Light" panose="020B0604020202020204" charset="0"/>
                <a:ea typeface="Calibri"/>
                <a:cs typeface="Calibri"/>
              </a:rPr>
              <a:t>Quitter »</a:t>
            </a:r>
            <a:r>
              <a:rPr lang="fr-FR">
                <a:solidFill>
                  <a:srgbClr val="002060"/>
                </a:solidFill>
                <a:latin typeface="Avenir Light" panose="020B0604020202020204" charset="0"/>
                <a:ea typeface="Calibri"/>
                <a:cs typeface="Calibri"/>
              </a:rPr>
              <a:t> amène vers un pop-up d'abandon de démarche.</a:t>
            </a:r>
            <a:endParaRPr lang="en-US">
              <a:solidFill>
                <a:srgbClr val="002060"/>
              </a:solidFill>
              <a:latin typeface="Avenir Light" panose="020B0604020202020204" charset="0"/>
              <a:ea typeface="Calibri"/>
              <a:cs typeface="Calibri"/>
            </a:endParaRPr>
          </a:p>
        </p:txBody>
      </p:sp>
      <p:sp>
        <p:nvSpPr>
          <p:cNvPr id="19" name="ZoneTexte 18">
            <a:extLst>
              <a:ext uri="{FF2B5EF4-FFF2-40B4-BE49-F238E27FC236}">
                <a16:creationId xmlns:a16="http://schemas.microsoft.com/office/drawing/2014/main" id="{C1E10DE8-5FA9-4D59-E5DA-929163B541A1}"/>
              </a:ext>
            </a:extLst>
          </p:cNvPr>
          <p:cNvSpPr txBox="1"/>
          <p:nvPr/>
        </p:nvSpPr>
        <p:spPr>
          <a:xfrm>
            <a:off x="785690" y="9235906"/>
            <a:ext cx="17091388" cy="369332"/>
          </a:xfrm>
          <a:prstGeom prst="rect">
            <a:avLst/>
          </a:prstGeom>
          <a:noFill/>
        </p:spPr>
        <p:txBody>
          <a:bodyPr wrap="square">
            <a:spAutoFit/>
          </a:bodyPr>
          <a:lstStyle/>
          <a:p>
            <a:r>
              <a:rPr lang="fr-FR">
                <a:solidFill>
                  <a:srgbClr val="002060"/>
                </a:solidFill>
                <a:latin typeface="Avenir Light" panose="020B0604020202020204" charset="0"/>
                <a:cs typeface="Arial"/>
              </a:rPr>
              <a:t>Le bouton « </a:t>
            </a:r>
            <a:r>
              <a:rPr lang="fr-FR" i="1">
                <a:solidFill>
                  <a:srgbClr val="002060"/>
                </a:solidFill>
                <a:latin typeface="Avenir Light" panose="020B0604020202020204" charset="0"/>
                <a:cs typeface="Arial"/>
              </a:rPr>
              <a:t>Continuer » </a:t>
            </a:r>
            <a:r>
              <a:rPr lang="fr-FR">
                <a:solidFill>
                  <a:srgbClr val="002060"/>
                </a:solidFill>
                <a:latin typeface="Avenir Light" panose="020B0604020202020204" charset="0"/>
                <a:cs typeface="Arial"/>
              </a:rPr>
              <a:t>amène vers la page </a:t>
            </a:r>
            <a:r>
              <a:rPr lang="fr-FR" i="1">
                <a:solidFill>
                  <a:srgbClr val="002060"/>
                </a:solidFill>
                <a:latin typeface="Avenir Light" panose="020B0604020202020204" charset="0"/>
                <a:cs typeface="Arial"/>
              </a:rPr>
              <a:t>« Déclarer mes ressources trimestrielles »</a:t>
            </a:r>
            <a:r>
              <a:rPr lang="fr-FR">
                <a:solidFill>
                  <a:srgbClr val="002060"/>
                </a:solidFill>
                <a:latin typeface="Avenir Light" panose="020B0604020202020204" charset="0"/>
                <a:cs typeface="Arial"/>
              </a:rPr>
              <a:t> 2</a:t>
            </a:r>
            <a:r>
              <a:rPr lang="fr-FR" baseline="30000">
                <a:solidFill>
                  <a:srgbClr val="002060"/>
                </a:solidFill>
                <a:latin typeface="Avenir Light" panose="020B0604020202020204" charset="0"/>
                <a:cs typeface="Arial"/>
              </a:rPr>
              <a:t>ème</a:t>
            </a:r>
            <a:r>
              <a:rPr lang="fr-FR">
                <a:solidFill>
                  <a:srgbClr val="002060"/>
                </a:solidFill>
                <a:latin typeface="Avenir Light" panose="020B0604020202020204" charset="0"/>
                <a:cs typeface="Arial"/>
              </a:rPr>
              <a:t> étape de la nouvelle téléprocédure</a:t>
            </a:r>
          </a:p>
        </p:txBody>
      </p:sp>
      <p:sp>
        <p:nvSpPr>
          <p:cNvPr id="22" name="ZoneTexte 21">
            <a:extLst>
              <a:ext uri="{FF2B5EF4-FFF2-40B4-BE49-F238E27FC236}">
                <a16:creationId xmlns:a16="http://schemas.microsoft.com/office/drawing/2014/main" id="{3582487D-1A74-D44D-1C0C-8854E02C06BA}"/>
              </a:ext>
            </a:extLst>
          </p:cNvPr>
          <p:cNvSpPr txBox="1"/>
          <p:nvPr/>
        </p:nvSpPr>
        <p:spPr>
          <a:xfrm>
            <a:off x="8725013" y="5539202"/>
            <a:ext cx="2133600" cy="769441"/>
          </a:xfrm>
          <a:prstGeom prst="rect">
            <a:avLst/>
          </a:prstGeom>
          <a:noFill/>
        </p:spPr>
        <p:txBody>
          <a:bodyPr wrap="square" rtlCol="0">
            <a:spAutoFit/>
          </a:bodyPr>
          <a:lstStyle/>
          <a:p>
            <a:pPr algn="ctr"/>
            <a:r>
              <a:rPr lang="fr-FR" sz="2200">
                <a:solidFill>
                  <a:srgbClr val="002060"/>
                </a:solidFill>
                <a:latin typeface="Avenir Light" panose="020B0604020202020204" charset="0"/>
              </a:rPr>
              <a:t>Ressources récupérées</a:t>
            </a:r>
          </a:p>
        </p:txBody>
      </p:sp>
      <p:grpSp>
        <p:nvGrpSpPr>
          <p:cNvPr id="31" name="Groupe 30">
            <a:extLst>
              <a:ext uri="{FF2B5EF4-FFF2-40B4-BE49-F238E27FC236}">
                <a16:creationId xmlns:a16="http://schemas.microsoft.com/office/drawing/2014/main" id="{CE38469E-0BD4-71C9-1CD1-3F66E9A16616}"/>
              </a:ext>
            </a:extLst>
          </p:cNvPr>
          <p:cNvGrpSpPr/>
          <p:nvPr/>
        </p:nvGrpSpPr>
        <p:grpSpPr>
          <a:xfrm>
            <a:off x="10858613" y="1954642"/>
            <a:ext cx="6240847" cy="7220265"/>
            <a:chOff x="11530502" y="2031264"/>
            <a:chExt cx="6240847" cy="7220265"/>
          </a:xfrm>
        </p:grpSpPr>
        <p:grpSp>
          <p:nvGrpSpPr>
            <p:cNvPr id="29" name="Groupe 28">
              <a:extLst>
                <a:ext uri="{FF2B5EF4-FFF2-40B4-BE49-F238E27FC236}">
                  <a16:creationId xmlns:a16="http://schemas.microsoft.com/office/drawing/2014/main" id="{813E03C9-B491-3C2F-F90F-F77A5DE778C4}"/>
                </a:ext>
              </a:extLst>
            </p:cNvPr>
            <p:cNvGrpSpPr/>
            <p:nvPr/>
          </p:nvGrpSpPr>
          <p:grpSpPr>
            <a:xfrm>
              <a:off x="11585449" y="2031264"/>
              <a:ext cx="6185900" cy="7220265"/>
              <a:chOff x="11353644" y="1767599"/>
              <a:chExt cx="6185900" cy="7220265"/>
            </a:xfrm>
            <a:effectLst>
              <a:outerShdw blurRad="76200" dir="13500000" sy="23000" kx="1200000" algn="br" rotWithShape="0">
                <a:prstClr val="black">
                  <a:alpha val="20000"/>
                </a:prstClr>
              </a:outerShdw>
            </a:effectLst>
          </p:grpSpPr>
          <p:grpSp>
            <p:nvGrpSpPr>
              <p:cNvPr id="2" name="Groupe 1">
                <a:extLst>
                  <a:ext uri="{FF2B5EF4-FFF2-40B4-BE49-F238E27FC236}">
                    <a16:creationId xmlns:a16="http://schemas.microsoft.com/office/drawing/2014/main" id="{1CE36146-7691-7513-C2F8-B3FB9797E5EB}"/>
                  </a:ext>
                </a:extLst>
              </p:cNvPr>
              <p:cNvGrpSpPr/>
              <p:nvPr/>
            </p:nvGrpSpPr>
            <p:grpSpPr>
              <a:xfrm>
                <a:off x="11353644" y="1767599"/>
                <a:ext cx="6185900" cy="7220265"/>
                <a:chOff x="6604142" y="2291928"/>
                <a:chExt cx="6185900" cy="7220265"/>
              </a:xfrm>
            </p:grpSpPr>
            <p:pic>
              <p:nvPicPr>
                <p:cNvPr id="3" name="Image 2">
                  <a:extLst>
                    <a:ext uri="{FF2B5EF4-FFF2-40B4-BE49-F238E27FC236}">
                      <a16:creationId xmlns:a16="http://schemas.microsoft.com/office/drawing/2014/main" id="{9408B224-8868-6AAC-C12C-BFBF455CD7F6}"/>
                    </a:ext>
                  </a:extLst>
                </p:cNvPr>
                <p:cNvPicPr>
                  <a:picLocks noChangeAspect="1"/>
                </p:cNvPicPr>
                <p:nvPr/>
              </p:nvPicPr>
              <p:blipFill>
                <a:blip r:embed="rId2"/>
                <a:stretch>
                  <a:fillRect/>
                </a:stretch>
              </p:blipFill>
              <p:spPr>
                <a:xfrm>
                  <a:off x="6604142" y="2291928"/>
                  <a:ext cx="6185900" cy="7220265"/>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pic>
              <p:nvPicPr>
                <p:cNvPr id="4" name="Image 3">
                  <a:extLst>
                    <a:ext uri="{FF2B5EF4-FFF2-40B4-BE49-F238E27FC236}">
                      <a16:creationId xmlns:a16="http://schemas.microsoft.com/office/drawing/2014/main" id="{299356A4-D5D3-A7AC-74F2-0430079AFAF9}"/>
                    </a:ext>
                  </a:extLst>
                </p:cNvPr>
                <p:cNvPicPr>
                  <a:picLocks noChangeAspect="1"/>
                </p:cNvPicPr>
                <p:nvPr/>
              </p:nvPicPr>
              <p:blipFill>
                <a:blip r:embed="rId3"/>
                <a:stretch>
                  <a:fillRect/>
                </a:stretch>
              </p:blipFill>
              <p:spPr>
                <a:xfrm>
                  <a:off x="6775592" y="2616358"/>
                  <a:ext cx="5772219" cy="1724408"/>
                </a:xfrm>
                <a:prstGeom prst="round2DiagRect">
                  <a:avLst>
                    <a:gd name="adj1" fmla="val 16667"/>
                    <a:gd name="adj2" fmla="val 0"/>
                  </a:avLst>
                </a:prstGeom>
                <a:ln w="88900" cap="sq">
                  <a:noFill/>
                  <a:miter lim="800000"/>
                </a:ln>
                <a:effectLst>
                  <a:outerShdw blurRad="254000" algn="tl" rotWithShape="0">
                    <a:srgbClr val="000000">
                      <a:alpha val="43000"/>
                    </a:srgbClr>
                  </a:outerShdw>
                </a:effectLst>
              </p:spPr>
            </p:pic>
          </p:grpSp>
          <p:pic>
            <p:nvPicPr>
              <p:cNvPr id="26" name="Image 25">
                <a:extLst>
                  <a:ext uri="{FF2B5EF4-FFF2-40B4-BE49-F238E27FC236}">
                    <a16:creationId xmlns:a16="http://schemas.microsoft.com/office/drawing/2014/main" id="{934EDBB1-5B8A-DC2B-19C5-6297BB93D00A}"/>
                  </a:ext>
                </a:extLst>
              </p:cNvPr>
              <p:cNvPicPr>
                <a:picLocks noChangeAspect="1"/>
              </p:cNvPicPr>
              <p:nvPr/>
            </p:nvPicPr>
            <p:blipFill>
              <a:blip r:embed="rId4"/>
              <a:stretch>
                <a:fillRect/>
              </a:stretch>
            </p:blipFill>
            <p:spPr>
              <a:xfrm>
                <a:off x="12987266" y="4781497"/>
                <a:ext cx="1019317" cy="381053"/>
              </a:xfrm>
              <a:prstGeom prst="rect">
                <a:avLst/>
              </a:prstGeom>
            </p:spPr>
          </p:pic>
          <p:pic>
            <p:nvPicPr>
              <p:cNvPr id="28" name="Image 27">
                <a:extLst>
                  <a:ext uri="{FF2B5EF4-FFF2-40B4-BE49-F238E27FC236}">
                    <a16:creationId xmlns:a16="http://schemas.microsoft.com/office/drawing/2014/main" id="{5FBB3E83-086E-B7DC-8FC4-7F95EC882E22}"/>
                  </a:ext>
                </a:extLst>
              </p:cNvPr>
              <p:cNvPicPr>
                <a:picLocks noChangeAspect="1"/>
              </p:cNvPicPr>
              <p:nvPr/>
            </p:nvPicPr>
            <p:blipFill>
              <a:blip r:embed="rId4"/>
              <a:stretch>
                <a:fillRect/>
              </a:stretch>
            </p:blipFill>
            <p:spPr>
              <a:xfrm>
                <a:off x="14235188" y="4805193"/>
                <a:ext cx="1019317" cy="381053"/>
              </a:xfrm>
              <a:prstGeom prst="rect">
                <a:avLst/>
              </a:prstGeom>
            </p:spPr>
          </p:pic>
        </p:grpSp>
        <p:sp>
          <p:nvSpPr>
            <p:cNvPr id="18" name="ZoneTexte 17">
              <a:extLst>
                <a:ext uri="{FF2B5EF4-FFF2-40B4-BE49-F238E27FC236}">
                  <a16:creationId xmlns:a16="http://schemas.microsoft.com/office/drawing/2014/main" id="{015ABC7D-09CC-BA49-89CA-F208BDF34777}"/>
                </a:ext>
              </a:extLst>
            </p:cNvPr>
            <p:cNvSpPr txBox="1"/>
            <p:nvPr/>
          </p:nvSpPr>
          <p:spPr>
            <a:xfrm>
              <a:off x="14976651" y="7145965"/>
              <a:ext cx="2687692" cy="923330"/>
            </a:xfrm>
            <a:prstGeom prst="rect">
              <a:avLst/>
            </a:prstGeom>
            <a:solidFill>
              <a:schemeClr val="bg1"/>
            </a:solidFill>
          </p:spPr>
          <p:txBody>
            <a:bodyPr wrap="square">
              <a:spAutoFit/>
            </a:bodyPr>
            <a:lstStyle/>
            <a:p>
              <a:r>
                <a:rPr lang="fr-FR">
                  <a:solidFill>
                    <a:srgbClr val="002060"/>
                  </a:solidFill>
                  <a:latin typeface="Avenir" panose="020B0604020202020204" charset="0"/>
                  <a:ea typeface="Calibri"/>
                  <a:cs typeface="Arial"/>
                </a:rPr>
                <a:t>Des info bulles sont positionnées sur tous les types de ressources.</a:t>
              </a:r>
            </a:p>
          </p:txBody>
        </p:sp>
        <p:sp>
          <p:nvSpPr>
            <p:cNvPr id="21" name="Rectangle : coins arrondis 20">
              <a:extLst>
                <a:ext uri="{FF2B5EF4-FFF2-40B4-BE49-F238E27FC236}">
                  <a16:creationId xmlns:a16="http://schemas.microsoft.com/office/drawing/2014/main" id="{1D3D30CA-FFF7-AA64-75B6-76F767ACF260}"/>
                </a:ext>
              </a:extLst>
            </p:cNvPr>
            <p:cNvSpPr/>
            <p:nvPr/>
          </p:nvSpPr>
          <p:spPr>
            <a:xfrm>
              <a:off x="11722853" y="2088644"/>
              <a:ext cx="3160113" cy="347561"/>
            </a:xfrm>
            <a:prstGeom prst="roundRect">
              <a:avLst/>
            </a:prstGeom>
            <a:noFill/>
            <a:ln>
              <a:solidFill>
                <a:srgbClr val="D84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D8453E"/>
                </a:solidFill>
              </a:endParaRPr>
            </a:p>
          </p:txBody>
        </p:sp>
        <p:sp>
          <p:nvSpPr>
            <p:cNvPr id="23" name="Accolade ouvrante 22">
              <a:extLst>
                <a:ext uri="{FF2B5EF4-FFF2-40B4-BE49-F238E27FC236}">
                  <a16:creationId xmlns:a16="http://schemas.microsoft.com/office/drawing/2014/main" id="{C4614C3D-51D3-F0E5-24F7-C6A08B27171F}"/>
                </a:ext>
              </a:extLst>
            </p:cNvPr>
            <p:cNvSpPr/>
            <p:nvPr/>
          </p:nvSpPr>
          <p:spPr>
            <a:xfrm>
              <a:off x="11530502" y="4921999"/>
              <a:ext cx="435201" cy="2059509"/>
            </a:xfrm>
            <a:prstGeom prst="leftBrace">
              <a:avLst>
                <a:gd name="adj1" fmla="val 8333"/>
                <a:gd name="adj2" fmla="val 52142"/>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25" name="Image 24">
              <a:extLst>
                <a:ext uri="{FF2B5EF4-FFF2-40B4-BE49-F238E27FC236}">
                  <a16:creationId xmlns:a16="http://schemas.microsoft.com/office/drawing/2014/main" id="{9E4AE8EF-BED7-9141-08B6-910ABF72DF45}"/>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11857326" y="4273903"/>
              <a:ext cx="550304" cy="225125"/>
            </a:xfrm>
            <a:prstGeom prst="rect">
              <a:avLst/>
            </a:prstGeom>
          </p:spPr>
        </p:pic>
      </p:grpSp>
      <p:sp>
        <p:nvSpPr>
          <p:cNvPr id="13" name="ZoneTexte 12">
            <a:extLst>
              <a:ext uri="{FF2B5EF4-FFF2-40B4-BE49-F238E27FC236}">
                <a16:creationId xmlns:a16="http://schemas.microsoft.com/office/drawing/2014/main" id="{0277DCBE-BFED-1BDA-E7E0-632497D95E54}"/>
              </a:ext>
            </a:extLst>
          </p:cNvPr>
          <p:cNvSpPr txBox="1"/>
          <p:nvPr/>
        </p:nvSpPr>
        <p:spPr>
          <a:xfrm>
            <a:off x="900325" y="1749331"/>
            <a:ext cx="1447090" cy="432939"/>
          </a:xfrm>
          <a:prstGeom prst="rect">
            <a:avLst/>
          </a:prstGeom>
          <a:solidFill>
            <a:srgbClr val="AEC2BA"/>
          </a:solidFill>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1</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er</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
        <p:nvSpPr>
          <p:cNvPr id="14" name="TextBox 7">
            <a:extLst>
              <a:ext uri="{FF2B5EF4-FFF2-40B4-BE49-F238E27FC236}">
                <a16:creationId xmlns:a16="http://schemas.microsoft.com/office/drawing/2014/main" id="{CF934E6D-8B55-578B-06F5-72B3604F94F3}"/>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Bold" panose="020B0604020202020204" charset="0"/>
              </a:rPr>
              <a:t>​</a:t>
            </a:r>
          </a:p>
        </p:txBody>
      </p:sp>
      <p:sp>
        <p:nvSpPr>
          <p:cNvPr id="20" name="ZoneTexte 19">
            <a:extLst>
              <a:ext uri="{FF2B5EF4-FFF2-40B4-BE49-F238E27FC236}">
                <a16:creationId xmlns:a16="http://schemas.microsoft.com/office/drawing/2014/main" id="{0C603B8A-4F9D-AD0A-375D-58D540AED373}"/>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2153130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0">
            <a:extLst>
              <a:ext uri="{FF2B5EF4-FFF2-40B4-BE49-F238E27FC236}">
                <a16:creationId xmlns:a16="http://schemas.microsoft.com/office/drawing/2014/main" id="{E57219DC-101C-BFAA-420D-9B25E2C6F5AB}"/>
              </a:ext>
            </a:extLst>
          </p:cNvPr>
          <p:cNvSpPr txBox="1"/>
          <p:nvPr/>
        </p:nvSpPr>
        <p:spPr>
          <a:xfrm>
            <a:off x="7731388" y="373618"/>
            <a:ext cx="9962897" cy="1094574"/>
          </a:xfrm>
          <a:prstGeom prst="rect">
            <a:avLst/>
          </a:prstGeom>
        </p:spPr>
        <p:txBody>
          <a:bodyPr lIns="50800" tIns="50800" rIns="50800" bIns="50800" rtlCol="0" anchor="ctr"/>
          <a:lstStyle/>
          <a:p>
            <a:pPr algn="ctr">
              <a:lnSpc>
                <a:spcPct val="189387"/>
              </a:lnSpc>
            </a:pPr>
            <a:endParaRPr lang="fr-FR">
              <a:solidFill>
                <a:srgbClr val="FFFFFF"/>
              </a:solidFill>
              <a:ea typeface="Calibri"/>
              <a:cs typeface="Calibri"/>
            </a:endParaRPr>
          </a:p>
        </p:txBody>
      </p:sp>
      <p:sp>
        <p:nvSpPr>
          <p:cNvPr id="9" name="ZoneTexte 8">
            <a:extLst>
              <a:ext uri="{FF2B5EF4-FFF2-40B4-BE49-F238E27FC236}">
                <a16:creationId xmlns:a16="http://schemas.microsoft.com/office/drawing/2014/main" id="{A90DD92E-4C1D-8B52-77F2-9908DAA833BE}"/>
              </a:ext>
            </a:extLst>
          </p:cNvPr>
          <p:cNvSpPr txBox="1"/>
          <p:nvPr/>
        </p:nvSpPr>
        <p:spPr>
          <a:xfrm>
            <a:off x="892539" y="2808115"/>
            <a:ext cx="8527685" cy="432939"/>
          </a:xfrm>
          <a:prstGeom prst="rect">
            <a:avLst/>
          </a:prstGeom>
          <a:noFill/>
        </p:spPr>
        <p:txBody>
          <a:bodyPr wrap="square" rtlCol="0">
            <a:spAutoFit/>
          </a:bodyPr>
          <a:lstStyle/>
          <a:p>
            <a:pPr marL="342900" indent="-342900" algn="just">
              <a:lnSpc>
                <a:spcPct val="107000"/>
              </a:lnSpc>
              <a:spcAft>
                <a:spcPts val="800"/>
              </a:spcAft>
              <a:buFont typeface="Wingdings" panose="05000000000000000000" pitchFamily="2" charset="2"/>
              <a:buChar char="Ø"/>
            </a:pPr>
            <a:r>
              <a:rPr lang="fr-FR" sz="2200" b="1" u="sng" kern="0">
                <a:solidFill>
                  <a:srgbClr val="002060"/>
                </a:solidFill>
                <a:latin typeface="Avenir Light" panose="020B0604020202020204" charset="0"/>
                <a:ea typeface="Calibri"/>
                <a:cs typeface="Calibri"/>
              </a:rPr>
              <a:t>Validation des ressources préremplies</a:t>
            </a:r>
            <a:endParaRPr lang="fr-FR" sz="2200" kern="0">
              <a:solidFill>
                <a:srgbClr val="002060"/>
              </a:solidFill>
              <a:effectLst/>
              <a:latin typeface="Avenir Light" panose="020B0604020202020204" charset="0"/>
              <a:ea typeface="Calibri" panose="020F0502020204030204" pitchFamily="34" charset="0"/>
              <a:cs typeface="Arial" panose="020B0604020202020204" pitchFamily="34" charset="0"/>
            </a:endParaRPr>
          </a:p>
        </p:txBody>
      </p:sp>
      <p:pic>
        <p:nvPicPr>
          <p:cNvPr id="11" name="Image 10" descr="Une image contenant texte, capture d’écran, affichage, logiciel&#10;&#10;Description générée automatiquement">
            <a:extLst>
              <a:ext uri="{FF2B5EF4-FFF2-40B4-BE49-F238E27FC236}">
                <a16:creationId xmlns:a16="http://schemas.microsoft.com/office/drawing/2014/main" id="{0C30C734-8B3B-4031-57A3-3936BA7992F2}"/>
              </a:ext>
            </a:extLst>
          </p:cNvPr>
          <p:cNvPicPr>
            <a:picLocks noChangeAspect="1"/>
          </p:cNvPicPr>
          <p:nvPr/>
        </p:nvPicPr>
        <p:blipFill>
          <a:blip r:embed="rId2"/>
          <a:stretch>
            <a:fillRect/>
          </a:stretch>
        </p:blipFill>
        <p:spPr>
          <a:xfrm>
            <a:off x="11402321" y="5137669"/>
            <a:ext cx="5314053" cy="2963940"/>
          </a:xfrm>
          <a:prstGeom prst="roundRect">
            <a:avLst>
              <a:gd name="adj" fmla="val 8594"/>
            </a:avLst>
          </a:prstGeom>
          <a:solidFill>
            <a:srgbClr val="FFFFFF">
              <a:shade val="85000"/>
            </a:srgbClr>
          </a:solidFill>
          <a:ln>
            <a:noFill/>
          </a:ln>
          <a:effectLst/>
        </p:spPr>
      </p:pic>
      <p:sp>
        <p:nvSpPr>
          <p:cNvPr id="12" name="ZoneTexte 11">
            <a:extLst>
              <a:ext uri="{FF2B5EF4-FFF2-40B4-BE49-F238E27FC236}">
                <a16:creationId xmlns:a16="http://schemas.microsoft.com/office/drawing/2014/main" id="{F9C87486-6314-3165-A297-911A98C46D69}"/>
              </a:ext>
            </a:extLst>
          </p:cNvPr>
          <p:cNvSpPr txBox="1"/>
          <p:nvPr/>
        </p:nvSpPr>
        <p:spPr>
          <a:xfrm>
            <a:off x="1800224" y="5737646"/>
            <a:ext cx="7620000" cy="1557734"/>
          </a:xfrm>
          <a:prstGeom prst="rect">
            <a:avLst/>
          </a:prstGeom>
          <a:noFill/>
        </p:spPr>
        <p:txBody>
          <a:bodyPr wrap="square">
            <a:spAutoFit/>
          </a:bodyPr>
          <a:lstStyle/>
          <a:p>
            <a:pPr algn="ctr">
              <a:lnSpc>
                <a:spcPct val="150000"/>
              </a:lnSpc>
            </a:pPr>
            <a:r>
              <a:rPr lang="fr-FR" sz="2200">
                <a:solidFill>
                  <a:srgbClr val="002060"/>
                </a:solidFill>
                <a:latin typeface="Avenir Light" panose="020B0604020202020204" charset="0"/>
                <a:ea typeface="Calibri"/>
                <a:cs typeface="Calibri"/>
              </a:rPr>
              <a:t>Un message s'affiche pour l’informer que </a:t>
            </a:r>
            <a:r>
              <a:rPr lang="fr-FR" sz="2200">
                <a:solidFill>
                  <a:srgbClr val="002060"/>
                </a:solidFill>
                <a:latin typeface="Avenir Light" panose="020B0604020202020204" charset="0"/>
                <a:ea typeface="Calibri"/>
                <a:cs typeface="Calibri"/>
                <a:sym typeface="Wingdings" panose="05000000000000000000" pitchFamily="2" charset="2"/>
              </a:rPr>
              <a:t>ses </a:t>
            </a:r>
            <a:r>
              <a:rPr lang="fr-FR" sz="2200">
                <a:solidFill>
                  <a:srgbClr val="002060"/>
                </a:solidFill>
                <a:latin typeface="Avenir Light" panose="020B0604020202020204" charset="0"/>
                <a:ea typeface="Calibri"/>
                <a:cs typeface="Calibri"/>
              </a:rPr>
              <a:t>ressources récupérées  sont validées et qu’il va accéder à la déclaration des autres revenus (non récupérés).</a:t>
            </a:r>
          </a:p>
        </p:txBody>
      </p:sp>
      <p:grpSp>
        <p:nvGrpSpPr>
          <p:cNvPr id="22" name="Groupe 21">
            <a:extLst>
              <a:ext uri="{FF2B5EF4-FFF2-40B4-BE49-F238E27FC236}">
                <a16:creationId xmlns:a16="http://schemas.microsoft.com/office/drawing/2014/main" id="{E036E975-3690-740C-3E22-F708700F7E72}"/>
              </a:ext>
            </a:extLst>
          </p:cNvPr>
          <p:cNvGrpSpPr/>
          <p:nvPr/>
        </p:nvGrpSpPr>
        <p:grpSpPr>
          <a:xfrm>
            <a:off x="7837325" y="1691103"/>
            <a:ext cx="9856960" cy="7865645"/>
            <a:chOff x="7650480" y="1468192"/>
            <a:chExt cx="10051767" cy="7865645"/>
          </a:xfrm>
        </p:grpSpPr>
        <p:pic>
          <p:nvPicPr>
            <p:cNvPr id="10" name="Image 9" descr="Une image contenant texte, capture d’écran, logiciel, Icône d’ordinateur&#10;&#10;Description générée automatiquement">
              <a:extLst>
                <a:ext uri="{FF2B5EF4-FFF2-40B4-BE49-F238E27FC236}">
                  <a16:creationId xmlns:a16="http://schemas.microsoft.com/office/drawing/2014/main" id="{BF34BC4F-7A8D-C4FA-DCE9-E1D8C4885331}"/>
                </a:ext>
              </a:extLst>
            </p:cNvPr>
            <p:cNvPicPr>
              <a:picLocks noChangeAspect="1"/>
            </p:cNvPicPr>
            <p:nvPr/>
          </p:nvPicPr>
          <p:blipFill>
            <a:blip r:embed="rId3"/>
            <a:stretch>
              <a:fillRect/>
            </a:stretch>
          </p:blipFill>
          <p:spPr>
            <a:xfrm>
              <a:off x="9664493" y="1468192"/>
              <a:ext cx="8037754" cy="7865645"/>
            </a:xfrm>
            <a:prstGeom prst="roundRect">
              <a:avLst>
                <a:gd name="adj" fmla="val 8594"/>
              </a:avLst>
            </a:prstGeom>
            <a:solidFill>
              <a:srgbClr val="FFFFFF">
                <a:shade val="85000"/>
              </a:srgbClr>
            </a:solidFill>
            <a:ln>
              <a:noFill/>
            </a:ln>
            <a:effectLst>
              <a:outerShdw blurRad="76200" dir="13500000" sy="23000" kx="1200000" algn="br" rotWithShape="0">
                <a:prstClr val="black">
                  <a:alpha val="20000"/>
                </a:prstClr>
              </a:outerShdw>
            </a:effectLst>
          </p:spPr>
        </p:pic>
        <p:pic>
          <p:nvPicPr>
            <p:cNvPr id="13" name="Image 12">
              <a:extLst>
                <a:ext uri="{FF2B5EF4-FFF2-40B4-BE49-F238E27FC236}">
                  <a16:creationId xmlns:a16="http://schemas.microsoft.com/office/drawing/2014/main" id="{33531203-F1A4-2D57-C8D0-9BDB2EA129AD}"/>
                </a:ext>
              </a:extLst>
            </p:cNvPr>
            <p:cNvPicPr>
              <a:picLocks noChangeAspect="1"/>
            </p:cNvPicPr>
            <p:nvPr/>
          </p:nvPicPr>
          <p:blipFill>
            <a:blip r:embed="rId4"/>
            <a:stretch>
              <a:fillRect/>
            </a:stretch>
          </p:blipFill>
          <p:spPr>
            <a:xfrm>
              <a:off x="11599360" y="5318049"/>
              <a:ext cx="4919973" cy="1951107"/>
            </a:xfrm>
            <a:prstGeom prst="rect">
              <a:avLst/>
            </a:prstGeom>
          </p:spPr>
        </p:pic>
        <p:sp>
          <p:nvSpPr>
            <p:cNvPr id="14" name="ZoneTexte 13">
              <a:extLst>
                <a:ext uri="{FF2B5EF4-FFF2-40B4-BE49-F238E27FC236}">
                  <a16:creationId xmlns:a16="http://schemas.microsoft.com/office/drawing/2014/main" id="{CC7EC817-021D-98B9-1409-DC08544058CD}"/>
                </a:ext>
              </a:extLst>
            </p:cNvPr>
            <p:cNvSpPr txBox="1"/>
            <p:nvPr/>
          </p:nvSpPr>
          <p:spPr>
            <a:xfrm>
              <a:off x="7650480" y="3991554"/>
              <a:ext cx="2133600" cy="769441"/>
            </a:xfrm>
            <a:prstGeom prst="rect">
              <a:avLst/>
            </a:prstGeom>
            <a:noFill/>
          </p:spPr>
          <p:txBody>
            <a:bodyPr wrap="square" rtlCol="0">
              <a:spAutoFit/>
            </a:bodyPr>
            <a:lstStyle/>
            <a:p>
              <a:pPr algn="ctr"/>
              <a:r>
                <a:rPr lang="fr-FR" sz="2200">
                  <a:solidFill>
                    <a:srgbClr val="002060"/>
                  </a:solidFill>
                  <a:latin typeface="Avenir" panose="020B0604020202020204" charset="0"/>
                </a:rPr>
                <a:t>Ressources récupérées</a:t>
              </a:r>
            </a:p>
          </p:txBody>
        </p:sp>
        <p:sp>
          <p:nvSpPr>
            <p:cNvPr id="15" name="Accolade ouvrante 14">
              <a:extLst>
                <a:ext uri="{FF2B5EF4-FFF2-40B4-BE49-F238E27FC236}">
                  <a16:creationId xmlns:a16="http://schemas.microsoft.com/office/drawing/2014/main" id="{8D83C3D1-28C1-4465-4BB6-05E5378645A6}"/>
                </a:ext>
              </a:extLst>
            </p:cNvPr>
            <p:cNvSpPr/>
            <p:nvPr/>
          </p:nvSpPr>
          <p:spPr>
            <a:xfrm>
              <a:off x="9753600" y="3695700"/>
              <a:ext cx="381000" cy="1219200"/>
            </a:xfrm>
            <a:prstGeom prst="leftBrace">
              <a:avLst>
                <a:gd name="adj1" fmla="val 8333"/>
                <a:gd name="adj2" fmla="val 52142"/>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7" name="Image 16">
              <a:extLst>
                <a:ext uri="{FF2B5EF4-FFF2-40B4-BE49-F238E27FC236}">
                  <a16:creationId xmlns:a16="http://schemas.microsoft.com/office/drawing/2014/main" id="{2C893030-DF77-E98D-0346-992AC7D8BFD8}"/>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9784080" y="2663537"/>
              <a:ext cx="609600" cy="377590"/>
            </a:xfrm>
            <a:prstGeom prst="rect">
              <a:avLst/>
            </a:prstGeom>
          </p:spPr>
        </p:pic>
        <p:sp>
          <p:nvSpPr>
            <p:cNvPr id="16" name="Rectangle : coins arrondis 15">
              <a:extLst>
                <a:ext uri="{FF2B5EF4-FFF2-40B4-BE49-F238E27FC236}">
                  <a16:creationId xmlns:a16="http://schemas.microsoft.com/office/drawing/2014/main" id="{B441CFB0-8BF6-7D92-54CA-7A51A5244714}"/>
                </a:ext>
              </a:extLst>
            </p:cNvPr>
            <p:cNvSpPr/>
            <p:nvPr/>
          </p:nvSpPr>
          <p:spPr>
            <a:xfrm>
              <a:off x="16048383" y="8547653"/>
              <a:ext cx="1431233" cy="559096"/>
            </a:xfrm>
            <a:prstGeom prst="roundRect">
              <a:avLst/>
            </a:prstGeom>
            <a:noFill/>
            <a:ln>
              <a:solidFill>
                <a:srgbClr val="D84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D8453E"/>
                </a:solidFill>
              </a:endParaRPr>
            </a:p>
          </p:txBody>
        </p:sp>
        <p:sp>
          <p:nvSpPr>
            <p:cNvPr id="18" name="ZoneTexte 17">
              <a:extLst>
                <a:ext uri="{FF2B5EF4-FFF2-40B4-BE49-F238E27FC236}">
                  <a16:creationId xmlns:a16="http://schemas.microsoft.com/office/drawing/2014/main" id="{DCEDD77E-2979-2015-5DB9-89C302A81A58}"/>
                </a:ext>
              </a:extLst>
            </p:cNvPr>
            <p:cNvSpPr txBox="1"/>
            <p:nvPr/>
          </p:nvSpPr>
          <p:spPr>
            <a:xfrm>
              <a:off x="11953461" y="8485029"/>
              <a:ext cx="3193775" cy="646331"/>
            </a:xfrm>
            <a:prstGeom prst="rect">
              <a:avLst/>
            </a:prstGeom>
            <a:noFill/>
          </p:spPr>
          <p:txBody>
            <a:bodyPr wrap="square" rtlCol="0">
              <a:spAutoFit/>
            </a:bodyPr>
            <a:lstStyle/>
            <a:p>
              <a:r>
                <a:rPr lang="fr-FR">
                  <a:solidFill>
                    <a:srgbClr val="002060"/>
                  </a:solidFill>
                  <a:latin typeface="Avenir Light" panose="020B0604020202020204" charset="0"/>
                </a:rPr>
                <a:t>Au clic sur continuer, on accède à la partie déclarative</a:t>
              </a:r>
            </a:p>
          </p:txBody>
        </p:sp>
        <p:sp>
          <p:nvSpPr>
            <p:cNvPr id="20" name="Flèche : droite 19">
              <a:extLst>
                <a:ext uri="{FF2B5EF4-FFF2-40B4-BE49-F238E27FC236}">
                  <a16:creationId xmlns:a16="http://schemas.microsoft.com/office/drawing/2014/main" id="{C5386A5C-1ABC-2024-E44E-6306C6C12CA6}"/>
                </a:ext>
              </a:extLst>
            </p:cNvPr>
            <p:cNvSpPr/>
            <p:nvPr/>
          </p:nvSpPr>
          <p:spPr>
            <a:xfrm>
              <a:off x="15147236" y="8707708"/>
              <a:ext cx="901147" cy="238986"/>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TextBox 7">
            <a:extLst>
              <a:ext uri="{FF2B5EF4-FFF2-40B4-BE49-F238E27FC236}">
                <a16:creationId xmlns:a16="http://schemas.microsoft.com/office/drawing/2014/main" id="{0CCDD90C-6591-2DF4-C780-3ECBED2F5256}"/>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24" name="ZoneTexte 23">
            <a:extLst>
              <a:ext uri="{FF2B5EF4-FFF2-40B4-BE49-F238E27FC236}">
                <a16:creationId xmlns:a16="http://schemas.microsoft.com/office/drawing/2014/main" id="{8109B6B2-8A83-E89D-CA74-ADF7ED7E332B}"/>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
        <p:nvSpPr>
          <p:cNvPr id="25" name="ZoneTexte 24">
            <a:extLst>
              <a:ext uri="{FF2B5EF4-FFF2-40B4-BE49-F238E27FC236}">
                <a16:creationId xmlns:a16="http://schemas.microsoft.com/office/drawing/2014/main" id="{68F14BFD-A224-82DA-991C-133DB2A9AB23}"/>
              </a:ext>
            </a:extLst>
          </p:cNvPr>
          <p:cNvSpPr txBox="1"/>
          <p:nvPr/>
        </p:nvSpPr>
        <p:spPr>
          <a:xfrm>
            <a:off x="900325" y="1749331"/>
            <a:ext cx="1447090" cy="432939"/>
          </a:xfrm>
          <a:prstGeom prst="rect">
            <a:avLst/>
          </a:prstGeom>
          <a:solidFill>
            <a:srgbClr val="AEC2BA"/>
          </a:solidFill>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1</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er</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Tree>
    <p:extLst>
      <p:ext uri="{BB962C8B-B14F-4D97-AF65-F5344CB8AC3E}">
        <p14:creationId xmlns:p14="http://schemas.microsoft.com/office/powerpoint/2010/main" val="1736629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AFF42BD-FE5A-7F03-CBE7-244A289D0334}"/>
              </a:ext>
            </a:extLst>
          </p:cNvPr>
          <p:cNvSpPr txBox="1"/>
          <p:nvPr/>
        </p:nvSpPr>
        <p:spPr>
          <a:xfrm>
            <a:off x="868785" y="5267115"/>
            <a:ext cx="7964176" cy="2356286"/>
          </a:xfrm>
          <a:prstGeom prst="rect">
            <a:avLst/>
          </a:prstGeom>
          <a:noFill/>
        </p:spPr>
        <p:txBody>
          <a:bodyPr wrap="square" rtlCol="0">
            <a:spAutoFit/>
          </a:bodyPr>
          <a:lstStyle/>
          <a:p>
            <a:pPr marL="342900" indent="-342900">
              <a:lnSpc>
                <a:spcPct val="107000"/>
              </a:lnSpc>
              <a:spcAft>
                <a:spcPts val="800"/>
              </a:spcAft>
              <a:buFont typeface="Wingdings" panose="05000000000000000000" pitchFamily="2" charset="2"/>
              <a:buChar char="Ø"/>
            </a:pPr>
            <a:r>
              <a:rPr lang="fr-FR" sz="2000">
                <a:solidFill>
                  <a:srgbClr val="002060"/>
                </a:solidFill>
                <a:effectLst/>
                <a:latin typeface="Avenir Light" panose="020B0604020202020204" charset="0"/>
                <a:ea typeface="Calibri" panose="020F0502020204030204" pitchFamily="34" charset="0"/>
                <a:cs typeface="Calibri"/>
              </a:rPr>
              <a:t>L’usager doit sélectionner la nature des revenus qu’il souhaite déclarer. </a:t>
            </a:r>
          </a:p>
          <a:p>
            <a:pPr algn="just">
              <a:lnSpc>
                <a:spcPct val="107000"/>
              </a:lnSpc>
              <a:spcAft>
                <a:spcPts val="800"/>
              </a:spcAft>
            </a:pPr>
            <a:endParaRPr lang="fr-FR" sz="2000">
              <a:solidFill>
                <a:srgbClr val="002060"/>
              </a:solidFill>
              <a:effectLst/>
              <a:latin typeface="Avenir Light" panose="020B0604020202020204" charset="0"/>
              <a:ea typeface="Calibri" panose="020F0502020204030204" pitchFamily="34" charset="0"/>
              <a:cs typeface="Calibri"/>
            </a:endParaRPr>
          </a:p>
          <a:p>
            <a:pPr marL="342900" indent="-342900" algn="just">
              <a:lnSpc>
                <a:spcPct val="107000"/>
              </a:lnSpc>
              <a:spcAft>
                <a:spcPts val="800"/>
              </a:spcAft>
              <a:buFont typeface="Wingdings" panose="05000000000000000000" pitchFamily="2" charset="2"/>
              <a:buChar char="Ø"/>
            </a:pPr>
            <a:r>
              <a:rPr lang="fr-FR" sz="2000">
                <a:solidFill>
                  <a:srgbClr val="002060"/>
                </a:solidFill>
                <a:effectLst/>
                <a:latin typeface="Avenir Light" panose="020B0604020202020204" charset="0"/>
                <a:ea typeface="Calibri" panose="020F0502020204030204" pitchFamily="34" charset="0"/>
                <a:cs typeface="Calibri"/>
              </a:rPr>
              <a:t>Les natures de revenus déjà récupérés sont grisées et non sélectionnables.</a:t>
            </a:r>
            <a:r>
              <a:rPr lang="fr-FR" sz="2000">
                <a:solidFill>
                  <a:srgbClr val="002060"/>
                </a:solidFill>
                <a:latin typeface="Avenir Light" panose="020B0604020202020204" charset="0"/>
                <a:ea typeface="Calibri" panose="020F0502020204030204" pitchFamily="34" charset="0"/>
                <a:cs typeface="Calibri"/>
              </a:rPr>
              <a:t> </a:t>
            </a:r>
          </a:p>
          <a:p>
            <a:pPr algn="just">
              <a:lnSpc>
                <a:spcPct val="107000"/>
              </a:lnSpc>
              <a:spcAft>
                <a:spcPts val="800"/>
              </a:spcAft>
            </a:pPr>
            <a:r>
              <a:rPr lang="fr-FR" sz="2000">
                <a:solidFill>
                  <a:srgbClr val="002060"/>
                </a:solidFill>
                <a:latin typeface="Avenir Light" panose="020B0604020202020204" charset="0"/>
                <a:ea typeface="Calibri" panose="020F0502020204030204" pitchFamily="34" charset="0"/>
                <a:cs typeface="Calibri"/>
              </a:rPr>
              <a:t> </a:t>
            </a:r>
            <a:endParaRPr lang="fr-FR" sz="2200">
              <a:effectLst/>
              <a:latin typeface="Avenir Light" panose="020B0604020202020204" charset="0"/>
              <a:ea typeface="Calibri" panose="020F0502020204030204" pitchFamily="34" charset="0"/>
              <a:cs typeface="Arial" panose="020B0604020202020204" pitchFamily="34" charset="0"/>
            </a:endParaRPr>
          </a:p>
        </p:txBody>
      </p:sp>
      <p:grpSp>
        <p:nvGrpSpPr>
          <p:cNvPr id="13" name="Groupe 12">
            <a:extLst>
              <a:ext uri="{FF2B5EF4-FFF2-40B4-BE49-F238E27FC236}">
                <a16:creationId xmlns:a16="http://schemas.microsoft.com/office/drawing/2014/main" id="{23E2ED38-BA87-C70A-BE59-936A3A0F173B}"/>
              </a:ext>
            </a:extLst>
          </p:cNvPr>
          <p:cNvGrpSpPr/>
          <p:nvPr/>
        </p:nvGrpSpPr>
        <p:grpSpPr>
          <a:xfrm>
            <a:off x="9025766" y="2413088"/>
            <a:ext cx="8393449" cy="6937168"/>
            <a:chOff x="9455041" y="2338289"/>
            <a:chExt cx="8393449" cy="6937168"/>
          </a:xfrm>
        </p:grpSpPr>
        <p:grpSp>
          <p:nvGrpSpPr>
            <p:cNvPr id="10" name="Groupe 9">
              <a:extLst>
                <a:ext uri="{FF2B5EF4-FFF2-40B4-BE49-F238E27FC236}">
                  <a16:creationId xmlns:a16="http://schemas.microsoft.com/office/drawing/2014/main" id="{0011B095-D9AE-434F-C191-C7D436F885E4}"/>
                </a:ext>
              </a:extLst>
            </p:cNvPr>
            <p:cNvGrpSpPr>
              <a:grpSpLocks/>
            </p:cNvGrpSpPr>
            <p:nvPr/>
          </p:nvGrpSpPr>
          <p:grpSpPr>
            <a:xfrm>
              <a:off x="9455041" y="2338289"/>
              <a:ext cx="8393449" cy="6937168"/>
              <a:chOff x="9439031" y="3115208"/>
              <a:chExt cx="7984595" cy="6268473"/>
            </a:xfrm>
            <a:effectLst>
              <a:outerShdw blurRad="76200" dir="13500000" sy="23000" kx="1200000" algn="br" rotWithShape="0">
                <a:prstClr val="black">
                  <a:alpha val="20000"/>
                </a:prstClr>
              </a:outerShdw>
            </a:effectLst>
          </p:grpSpPr>
          <p:pic>
            <p:nvPicPr>
              <p:cNvPr id="11" name="Image 10">
                <a:extLst>
                  <a:ext uri="{FF2B5EF4-FFF2-40B4-BE49-F238E27FC236}">
                    <a16:creationId xmlns:a16="http://schemas.microsoft.com/office/drawing/2014/main" id="{4960E4CF-7FD6-3110-5CDB-0AB64FE45A09}"/>
                  </a:ext>
                </a:extLst>
              </p:cNvPr>
              <p:cNvPicPr>
                <a:picLocks noChangeAspect="1"/>
              </p:cNvPicPr>
              <p:nvPr/>
            </p:nvPicPr>
            <p:blipFill>
              <a:blip r:embed="rId2"/>
              <a:stretch>
                <a:fillRect/>
              </a:stretch>
            </p:blipFill>
            <p:spPr>
              <a:xfrm>
                <a:off x="9439031" y="3115208"/>
                <a:ext cx="7984595" cy="62684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Image 11" descr="Une image contenant texte, capture d’écran, logiciel, Icône d’ordinateur&#10;&#10;Description générée automatiquement">
                <a:extLst>
                  <a:ext uri="{FF2B5EF4-FFF2-40B4-BE49-F238E27FC236}">
                    <a16:creationId xmlns:a16="http://schemas.microsoft.com/office/drawing/2014/main" id="{6E872511-6DD4-9BB0-A9F6-63DCA0BEECBB}"/>
                  </a:ext>
                </a:extLst>
              </p:cNvPr>
              <p:cNvPicPr>
                <a:picLocks noChangeAspect="1"/>
              </p:cNvPicPr>
              <p:nvPr/>
            </p:nvPicPr>
            <p:blipFill>
              <a:blip r:embed="rId3"/>
              <a:stretch>
                <a:fillRect/>
              </a:stretch>
            </p:blipFill>
            <p:spPr>
              <a:xfrm>
                <a:off x="10511386" y="5761715"/>
                <a:ext cx="5830898" cy="30554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sp>
          <p:nvSpPr>
            <p:cNvPr id="15" name="Rectangle : coins arrondis 14">
              <a:extLst>
                <a:ext uri="{FF2B5EF4-FFF2-40B4-BE49-F238E27FC236}">
                  <a16:creationId xmlns:a16="http://schemas.microsoft.com/office/drawing/2014/main" id="{573DECC5-0182-E554-ECCE-3B6D975D9C35}"/>
                </a:ext>
              </a:extLst>
            </p:cNvPr>
            <p:cNvSpPr/>
            <p:nvPr/>
          </p:nvSpPr>
          <p:spPr>
            <a:xfrm>
              <a:off x="10134600" y="3505906"/>
              <a:ext cx="5105400" cy="347561"/>
            </a:xfrm>
            <a:prstGeom prst="roundRect">
              <a:avLst/>
            </a:prstGeom>
            <a:noFill/>
            <a:ln>
              <a:solidFill>
                <a:srgbClr val="D84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D8453E"/>
                </a:solidFill>
              </a:endParaRPr>
            </a:p>
          </p:txBody>
        </p:sp>
      </p:grpSp>
      <p:pic>
        <p:nvPicPr>
          <p:cNvPr id="17" name="Image 16">
            <a:extLst>
              <a:ext uri="{FF2B5EF4-FFF2-40B4-BE49-F238E27FC236}">
                <a16:creationId xmlns:a16="http://schemas.microsoft.com/office/drawing/2014/main" id="{8682BDC6-FDBC-9B74-C48D-5C8FDCFAE148}"/>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10972800" y="4983194"/>
            <a:ext cx="562053" cy="219106"/>
          </a:xfrm>
          <a:prstGeom prst="rect">
            <a:avLst/>
          </a:prstGeom>
        </p:spPr>
      </p:pic>
      <p:sp>
        <p:nvSpPr>
          <p:cNvPr id="16" name="ZoneTexte 15">
            <a:extLst>
              <a:ext uri="{FF2B5EF4-FFF2-40B4-BE49-F238E27FC236}">
                <a16:creationId xmlns:a16="http://schemas.microsoft.com/office/drawing/2014/main" id="{AFED3931-BC67-4044-6F15-092C277F05D0}"/>
              </a:ext>
            </a:extLst>
          </p:cNvPr>
          <p:cNvSpPr txBox="1"/>
          <p:nvPr/>
        </p:nvSpPr>
        <p:spPr>
          <a:xfrm>
            <a:off x="798747" y="2752462"/>
            <a:ext cx="7276479" cy="795218"/>
          </a:xfrm>
          <a:prstGeom prst="rect">
            <a:avLst/>
          </a:prstGeom>
          <a:noFill/>
        </p:spPr>
        <p:txBody>
          <a:bodyPr wrap="square">
            <a:spAutoFit/>
          </a:bodyPr>
          <a:lstStyle/>
          <a:p>
            <a:pPr marL="342900" indent="-342900" algn="ctr">
              <a:lnSpc>
                <a:spcPct val="107000"/>
              </a:lnSpc>
              <a:spcAft>
                <a:spcPts val="800"/>
              </a:spcAft>
              <a:buFont typeface="Wingdings" panose="05000000000000000000" pitchFamily="2" charset="2"/>
              <a:buChar char="Ø"/>
            </a:pPr>
            <a:r>
              <a:rPr lang="fr-FR" sz="2200" b="1" u="sng">
                <a:solidFill>
                  <a:srgbClr val="002060"/>
                </a:solidFill>
                <a:latin typeface="Avenir Light" panose="020B0604020202020204" charset="0"/>
                <a:ea typeface="Calibri"/>
                <a:cs typeface="Calibri"/>
              </a:rPr>
              <a:t>2</a:t>
            </a:r>
            <a:r>
              <a:rPr lang="fr-FR" sz="2200" b="1" u="sng" baseline="30000">
                <a:solidFill>
                  <a:srgbClr val="002060"/>
                </a:solidFill>
                <a:latin typeface="Avenir Light" panose="020B0604020202020204" charset="0"/>
                <a:ea typeface="Calibri"/>
                <a:cs typeface="Calibri"/>
              </a:rPr>
              <a:t>ème</a:t>
            </a:r>
            <a:r>
              <a:rPr lang="fr-FR" sz="2200" b="1" u="sng">
                <a:solidFill>
                  <a:srgbClr val="002060"/>
                </a:solidFill>
                <a:latin typeface="Avenir Light" panose="020B0604020202020204" charset="0"/>
                <a:ea typeface="Calibri"/>
                <a:cs typeface="Calibri"/>
              </a:rPr>
              <a:t> étape : partie déclarative de la déclaration trimestrielle</a:t>
            </a:r>
          </a:p>
        </p:txBody>
      </p:sp>
      <p:sp>
        <p:nvSpPr>
          <p:cNvPr id="18" name="ZoneTexte 17">
            <a:extLst>
              <a:ext uri="{FF2B5EF4-FFF2-40B4-BE49-F238E27FC236}">
                <a16:creationId xmlns:a16="http://schemas.microsoft.com/office/drawing/2014/main" id="{29490318-ADFA-6FAE-2824-55ED93DC9244}"/>
              </a:ext>
            </a:extLst>
          </p:cNvPr>
          <p:cNvSpPr txBox="1"/>
          <p:nvPr/>
        </p:nvSpPr>
        <p:spPr>
          <a:xfrm>
            <a:off x="12712836" y="5017634"/>
            <a:ext cx="4460739" cy="369332"/>
          </a:xfrm>
          <a:prstGeom prst="rect">
            <a:avLst/>
          </a:prstGeom>
          <a:solidFill>
            <a:schemeClr val="accent1">
              <a:lumMod val="20000"/>
              <a:lumOff val="80000"/>
            </a:schemeClr>
          </a:solidFill>
          <a:ln>
            <a:solidFill>
              <a:schemeClr val="accent1"/>
            </a:solidFill>
          </a:ln>
        </p:spPr>
        <p:txBody>
          <a:bodyPr wrap="square">
            <a:spAutoFit/>
          </a:bodyPr>
          <a:lstStyle/>
          <a:p>
            <a:r>
              <a:rPr lang="fr-FR" sz="1800">
                <a:solidFill>
                  <a:srgbClr val="002060"/>
                </a:solidFill>
                <a:effectLst/>
                <a:latin typeface="Avenir Light" panose="020B0604020202020204" charset="0"/>
                <a:ea typeface="Calibri" panose="020F0502020204030204" pitchFamily="34" charset="0"/>
                <a:cs typeface="Calibri"/>
              </a:rPr>
              <a:t>Remarque : visuel présenté non définitif</a:t>
            </a:r>
            <a:endParaRPr lang="fr-FR">
              <a:latin typeface="Avenir Light" panose="020B0604020202020204" charset="0"/>
            </a:endParaRPr>
          </a:p>
        </p:txBody>
      </p:sp>
      <p:sp>
        <p:nvSpPr>
          <p:cNvPr id="19" name="TextBox 7">
            <a:extLst>
              <a:ext uri="{FF2B5EF4-FFF2-40B4-BE49-F238E27FC236}">
                <a16:creationId xmlns:a16="http://schemas.microsoft.com/office/drawing/2014/main" id="{B2C59EE1-F223-B760-6233-300AB0725DC5}"/>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20" name="ZoneTexte 19">
            <a:extLst>
              <a:ext uri="{FF2B5EF4-FFF2-40B4-BE49-F238E27FC236}">
                <a16:creationId xmlns:a16="http://schemas.microsoft.com/office/drawing/2014/main" id="{2F065F6E-3B43-92A4-C486-6176D3A846A9}"/>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
        <p:nvSpPr>
          <p:cNvPr id="21" name="ZoneTexte 20">
            <a:extLst>
              <a:ext uri="{FF2B5EF4-FFF2-40B4-BE49-F238E27FC236}">
                <a16:creationId xmlns:a16="http://schemas.microsoft.com/office/drawing/2014/main" id="{EB07F9FD-9CB7-224A-B92D-572D6BECD1CD}"/>
              </a:ext>
            </a:extLst>
          </p:cNvPr>
          <p:cNvSpPr txBox="1"/>
          <p:nvPr/>
        </p:nvSpPr>
        <p:spPr>
          <a:xfrm>
            <a:off x="900325" y="1749331"/>
            <a:ext cx="1447090" cy="432939"/>
          </a:xfrm>
          <a:prstGeom prst="rect">
            <a:avLst/>
          </a:prstGeom>
          <a:solidFill>
            <a:srgbClr val="AEC2BA"/>
          </a:solidFill>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1</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er</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Tree>
    <p:extLst>
      <p:ext uri="{BB962C8B-B14F-4D97-AF65-F5344CB8AC3E}">
        <p14:creationId xmlns:p14="http://schemas.microsoft.com/office/powerpoint/2010/main" val="3013524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D278D0C4-E2DD-892E-B20A-C3DD409C7699}"/>
              </a:ext>
            </a:extLst>
          </p:cNvPr>
          <p:cNvSpPr txBox="1"/>
          <p:nvPr/>
        </p:nvSpPr>
        <p:spPr>
          <a:xfrm>
            <a:off x="1211191" y="4396244"/>
            <a:ext cx="7121719" cy="1157496"/>
          </a:xfrm>
          <a:prstGeom prst="rect">
            <a:avLst/>
          </a:prstGeom>
          <a:noFill/>
        </p:spPr>
        <p:txBody>
          <a:bodyPr wrap="square" rtlCol="0">
            <a:spAutoFit/>
          </a:bodyPr>
          <a:lstStyle/>
          <a:p>
            <a:pPr algn="ctr">
              <a:lnSpc>
                <a:spcPct val="107000"/>
              </a:lnSpc>
              <a:spcAft>
                <a:spcPts val="800"/>
              </a:spcAft>
            </a:pPr>
            <a:r>
              <a:rPr lang="fr-FR" sz="2200">
                <a:solidFill>
                  <a:srgbClr val="002060"/>
                </a:solidFill>
                <a:latin typeface="Avenir" panose="020B0604020202020204" charset="0"/>
                <a:ea typeface="Calibri"/>
                <a:cs typeface="Calibri"/>
              </a:rPr>
              <a:t>Une fois la sélection de la catégorie de revenus effectuée, un écran de saisie s’affiche pour les montants à saisir sur les 3 mois correspondants  </a:t>
            </a:r>
          </a:p>
        </p:txBody>
      </p:sp>
      <p:grpSp>
        <p:nvGrpSpPr>
          <p:cNvPr id="10" name="Groupe 9">
            <a:extLst>
              <a:ext uri="{FF2B5EF4-FFF2-40B4-BE49-F238E27FC236}">
                <a16:creationId xmlns:a16="http://schemas.microsoft.com/office/drawing/2014/main" id="{50EAE87E-E0B5-6D0A-8393-6A4CF339C58B}"/>
              </a:ext>
            </a:extLst>
          </p:cNvPr>
          <p:cNvGrpSpPr/>
          <p:nvPr/>
        </p:nvGrpSpPr>
        <p:grpSpPr>
          <a:xfrm>
            <a:off x="9550608" y="2190594"/>
            <a:ext cx="7526201" cy="6726293"/>
            <a:chOff x="9926516" y="2221181"/>
            <a:chExt cx="7526201" cy="6726293"/>
          </a:xfrm>
          <a:effectLst>
            <a:outerShdw blurRad="76200" dir="13500000" sy="23000" kx="1200000" algn="br" rotWithShape="0">
              <a:prstClr val="black">
                <a:alpha val="20000"/>
              </a:prstClr>
            </a:outerShdw>
          </a:effectLst>
        </p:grpSpPr>
        <p:pic>
          <p:nvPicPr>
            <p:cNvPr id="11" name="Picture 1">
              <a:extLst>
                <a:ext uri="{FF2B5EF4-FFF2-40B4-BE49-F238E27FC236}">
                  <a16:creationId xmlns:a16="http://schemas.microsoft.com/office/drawing/2014/main" id="{8924D3F4-4676-C4DC-59A0-3BF62E59AEE0}"/>
                </a:ext>
              </a:extLst>
            </p:cNvPr>
            <p:cNvPicPr>
              <a:picLocks noChangeAspect="1"/>
            </p:cNvPicPr>
            <p:nvPr/>
          </p:nvPicPr>
          <p:blipFill>
            <a:blip r:embed="rId2"/>
            <a:stretch>
              <a:fillRect/>
            </a:stretch>
          </p:blipFill>
          <p:spPr>
            <a:xfrm>
              <a:off x="9926516" y="2221181"/>
              <a:ext cx="7526201" cy="67262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Rectangle 11">
              <a:extLst>
                <a:ext uri="{FF2B5EF4-FFF2-40B4-BE49-F238E27FC236}">
                  <a16:creationId xmlns:a16="http://schemas.microsoft.com/office/drawing/2014/main" id="{F262F719-C028-27E5-1C0A-009DB5529807}"/>
                </a:ext>
              </a:extLst>
            </p:cNvPr>
            <p:cNvSpPr>
              <a:spLocks/>
            </p:cNvSpPr>
            <p:nvPr/>
          </p:nvSpPr>
          <p:spPr>
            <a:xfrm>
              <a:off x="15292263" y="4964133"/>
              <a:ext cx="1524000" cy="1981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ZoneTexte 13">
            <a:extLst>
              <a:ext uri="{FF2B5EF4-FFF2-40B4-BE49-F238E27FC236}">
                <a16:creationId xmlns:a16="http://schemas.microsoft.com/office/drawing/2014/main" id="{EF8773CC-4CA1-35C8-ECC0-0934149F1082}"/>
              </a:ext>
            </a:extLst>
          </p:cNvPr>
          <p:cNvSpPr txBox="1"/>
          <p:nvPr/>
        </p:nvSpPr>
        <p:spPr>
          <a:xfrm>
            <a:off x="798747" y="2807052"/>
            <a:ext cx="7276479" cy="432939"/>
          </a:xfrm>
          <a:prstGeom prst="rect">
            <a:avLst/>
          </a:prstGeom>
          <a:noFill/>
        </p:spPr>
        <p:txBody>
          <a:bodyPr wrap="square">
            <a:spAutoFit/>
          </a:bodyPr>
          <a:lstStyle/>
          <a:p>
            <a:pPr marL="342900" indent="-342900" algn="ctr">
              <a:lnSpc>
                <a:spcPct val="107000"/>
              </a:lnSpc>
              <a:spcAft>
                <a:spcPts val="800"/>
              </a:spcAft>
              <a:buFont typeface="Wingdings" panose="05000000000000000000" pitchFamily="2" charset="2"/>
              <a:buChar char="Ø"/>
            </a:pPr>
            <a:r>
              <a:rPr lang="fr-FR" sz="2200" b="1" u="sng">
                <a:solidFill>
                  <a:srgbClr val="002060"/>
                </a:solidFill>
                <a:latin typeface="Avenir" panose="020B0604020202020204" charset="0"/>
                <a:ea typeface="Calibri"/>
                <a:cs typeface="Calibri"/>
              </a:rPr>
              <a:t>Partie déclarative de la déclaration trimestrielle</a:t>
            </a:r>
          </a:p>
        </p:txBody>
      </p:sp>
      <p:sp>
        <p:nvSpPr>
          <p:cNvPr id="15" name="TextBox 7">
            <a:extLst>
              <a:ext uri="{FF2B5EF4-FFF2-40B4-BE49-F238E27FC236}">
                <a16:creationId xmlns:a16="http://schemas.microsoft.com/office/drawing/2014/main" id="{0C0B8788-F618-2578-3F31-1EC40B1DE01A}"/>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16" name="ZoneTexte 15">
            <a:extLst>
              <a:ext uri="{FF2B5EF4-FFF2-40B4-BE49-F238E27FC236}">
                <a16:creationId xmlns:a16="http://schemas.microsoft.com/office/drawing/2014/main" id="{7190DA86-0D8F-718F-D634-20F551F87AA5}"/>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
        <p:nvSpPr>
          <p:cNvPr id="17" name="ZoneTexte 16">
            <a:extLst>
              <a:ext uri="{FF2B5EF4-FFF2-40B4-BE49-F238E27FC236}">
                <a16:creationId xmlns:a16="http://schemas.microsoft.com/office/drawing/2014/main" id="{569C8E09-7AF8-8962-AB3F-F15B790CF8B1}"/>
              </a:ext>
            </a:extLst>
          </p:cNvPr>
          <p:cNvSpPr txBox="1"/>
          <p:nvPr/>
        </p:nvSpPr>
        <p:spPr>
          <a:xfrm>
            <a:off x="900325" y="1749331"/>
            <a:ext cx="1447090" cy="432939"/>
          </a:xfrm>
          <a:prstGeom prst="rect">
            <a:avLst/>
          </a:prstGeom>
          <a:solidFill>
            <a:srgbClr val="AEC2BA"/>
          </a:solidFill>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1</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er</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Tree>
    <p:extLst>
      <p:ext uri="{BB962C8B-B14F-4D97-AF65-F5344CB8AC3E}">
        <p14:creationId xmlns:p14="http://schemas.microsoft.com/office/powerpoint/2010/main" val="2236512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0">
            <a:extLst>
              <a:ext uri="{FF2B5EF4-FFF2-40B4-BE49-F238E27FC236}">
                <a16:creationId xmlns:a16="http://schemas.microsoft.com/office/drawing/2014/main" id="{A30085B3-A795-2B90-A399-C8823E1D833A}"/>
              </a:ext>
            </a:extLst>
          </p:cNvPr>
          <p:cNvSpPr txBox="1"/>
          <p:nvPr/>
        </p:nvSpPr>
        <p:spPr>
          <a:xfrm>
            <a:off x="7731388" y="373618"/>
            <a:ext cx="9962897" cy="1094574"/>
          </a:xfrm>
          <a:prstGeom prst="rect">
            <a:avLst/>
          </a:prstGeom>
        </p:spPr>
        <p:txBody>
          <a:bodyPr lIns="50800" tIns="50800" rIns="50800" bIns="50800" rtlCol="0" anchor="ctr"/>
          <a:lstStyle/>
          <a:p>
            <a:pPr algn="ctr">
              <a:lnSpc>
                <a:spcPct val="189387"/>
              </a:lnSpc>
            </a:pPr>
            <a:endParaRPr lang="fr-FR">
              <a:solidFill>
                <a:srgbClr val="FFFFFF"/>
              </a:solidFill>
              <a:ea typeface="Calibri"/>
              <a:cs typeface="Calibri"/>
            </a:endParaRPr>
          </a:p>
        </p:txBody>
      </p:sp>
      <p:sp>
        <p:nvSpPr>
          <p:cNvPr id="21" name="ZoneTexte 20">
            <a:extLst>
              <a:ext uri="{FF2B5EF4-FFF2-40B4-BE49-F238E27FC236}">
                <a16:creationId xmlns:a16="http://schemas.microsoft.com/office/drawing/2014/main" id="{DFC85EFC-FC23-09DB-F5D1-0267496DE456}"/>
              </a:ext>
            </a:extLst>
          </p:cNvPr>
          <p:cNvSpPr txBox="1"/>
          <p:nvPr/>
        </p:nvSpPr>
        <p:spPr>
          <a:xfrm>
            <a:off x="854296" y="2378356"/>
            <a:ext cx="7527704" cy="432939"/>
          </a:xfrm>
          <a:prstGeom prst="rect">
            <a:avLst/>
          </a:prstGeom>
          <a:noFill/>
        </p:spPr>
        <p:txBody>
          <a:bodyPr wrap="square" rtlCol="0">
            <a:spAutoFit/>
          </a:bodyPr>
          <a:lstStyle/>
          <a:p>
            <a:pPr algn="just">
              <a:lnSpc>
                <a:spcPct val="107000"/>
              </a:lnSpc>
              <a:spcAft>
                <a:spcPts val="800"/>
              </a:spcAft>
            </a:pPr>
            <a:r>
              <a:rPr lang="fr-FR" sz="2200" b="1" u="sng">
                <a:solidFill>
                  <a:srgbClr val="002060"/>
                </a:solidFill>
                <a:latin typeface="Avenir" panose="020B0604020202020204" charset="0"/>
                <a:ea typeface="Calibri"/>
                <a:cs typeface="Calibri"/>
              </a:rPr>
              <a:t>Partie récapitulative près confirmation des ressources</a:t>
            </a:r>
          </a:p>
        </p:txBody>
      </p:sp>
      <p:sp>
        <p:nvSpPr>
          <p:cNvPr id="24" name="ZoneTexte 23">
            <a:extLst>
              <a:ext uri="{FF2B5EF4-FFF2-40B4-BE49-F238E27FC236}">
                <a16:creationId xmlns:a16="http://schemas.microsoft.com/office/drawing/2014/main" id="{B3317A07-4850-DA77-2720-34F7100EB61E}"/>
              </a:ext>
            </a:extLst>
          </p:cNvPr>
          <p:cNvSpPr txBox="1"/>
          <p:nvPr/>
        </p:nvSpPr>
        <p:spPr>
          <a:xfrm>
            <a:off x="861600" y="3296356"/>
            <a:ext cx="9432704" cy="1292662"/>
          </a:xfrm>
          <a:prstGeom prst="rect">
            <a:avLst/>
          </a:prstGeom>
          <a:noFill/>
        </p:spPr>
        <p:txBody>
          <a:bodyPr wrap="square" rtlCol="0">
            <a:spAutoFit/>
          </a:bodyPr>
          <a:lstStyle/>
          <a:p>
            <a:r>
              <a:rPr lang="fr-FR" sz="2000">
                <a:solidFill>
                  <a:srgbClr val="002060"/>
                </a:solidFill>
                <a:effectLst/>
                <a:latin typeface="Avenir" panose="020B0604020202020204" charset="0"/>
                <a:ea typeface="Calibri" panose="020F0502020204030204" pitchFamily="34" charset="0"/>
                <a:cs typeface="Calibri"/>
              </a:rPr>
              <a:t>Une fois la saisie des ressources effectuée et au clic sur le bouton « </a:t>
            </a:r>
            <a:r>
              <a:rPr lang="fr-FR" sz="2000" i="1">
                <a:solidFill>
                  <a:srgbClr val="002060"/>
                </a:solidFill>
                <a:latin typeface="Avenir" panose="020B0604020202020204" charset="0"/>
                <a:ea typeface="Calibri" panose="020F0502020204030204" pitchFamily="34" charset="0"/>
                <a:cs typeface="Calibri"/>
              </a:rPr>
              <a:t>C</a:t>
            </a:r>
            <a:r>
              <a:rPr lang="fr-FR" sz="2000" i="1">
                <a:solidFill>
                  <a:srgbClr val="002060"/>
                </a:solidFill>
                <a:effectLst/>
                <a:latin typeface="Avenir" panose="020B0604020202020204" charset="0"/>
                <a:ea typeface="Calibri" panose="020F0502020204030204" pitchFamily="34" charset="0"/>
                <a:cs typeface="Calibri"/>
              </a:rPr>
              <a:t>ontinuer », </a:t>
            </a:r>
            <a:r>
              <a:rPr lang="fr-FR" sz="2000">
                <a:solidFill>
                  <a:srgbClr val="002060"/>
                </a:solidFill>
                <a:effectLst/>
                <a:latin typeface="Avenir" panose="020B0604020202020204" charset="0"/>
                <a:ea typeface="Calibri" panose="020F0502020204030204" pitchFamily="34" charset="0"/>
                <a:cs typeface="Calibri"/>
              </a:rPr>
              <a:t>un récapitulatif des ressources trimestrielles récupérées et déclarées s’affiche à l’usager</a:t>
            </a:r>
            <a:r>
              <a:rPr lang="fr-FR" sz="2000">
                <a:solidFill>
                  <a:srgbClr val="002060"/>
                </a:solidFill>
                <a:latin typeface="Avenir" panose="020B0604020202020204" charset="0"/>
                <a:ea typeface="Calibri" panose="020F0502020204030204" pitchFamily="34" charset="0"/>
                <a:cs typeface="Calibri"/>
              </a:rPr>
              <a:t>.</a:t>
            </a:r>
            <a:endParaRPr lang="fr-FR" sz="2200">
              <a:solidFill>
                <a:srgbClr val="002060"/>
              </a:solidFill>
              <a:effectLst/>
              <a:latin typeface="Avenir" panose="020B0604020202020204" charset="0"/>
              <a:ea typeface="Calibri" panose="020F0502020204030204" pitchFamily="34" charset="0"/>
              <a:cs typeface="Arial" panose="020B0604020202020204" pitchFamily="34" charset="0"/>
            </a:endParaRPr>
          </a:p>
          <a:p>
            <a:endParaRPr lang="fr-FR"/>
          </a:p>
        </p:txBody>
      </p:sp>
      <p:sp>
        <p:nvSpPr>
          <p:cNvPr id="25" name="ZoneTexte 24">
            <a:extLst>
              <a:ext uri="{FF2B5EF4-FFF2-40B4-BE49-F238E27FC236}">
                <a16:creationId xmlns:a16="http://schemas.microsoft.com/office/drawing/2014/main" id="{57130E53-DBB3-DEF1-C900-8CA7C798A6CB}"/>
              </a:ext>
            </a:extLst>
          </p:cNvPr>
          <p:cNvSpPr txBox="1"/>
          <p:nvPr/>
        </p:nvSpPr>
        <p:spPr>
          <a:xfrm>
            <a:off x="998648" y="4939800"/>
            <a:ext cx="9144000" cy="1323439"/>
          </a:xfrm>
          <a:prstGeom prst="rect">
            <a:avLst/>
          </a:prstGeom>
          <a:noFill/>
        </p:spPr>
        <p:txBody>
          <a:bodyPr wrap="square">
            <a:spAutoFit/>
          </a:bodyPr>
          <a:lstStyle/>
          <a:p>
            <a:pPr marL="342900" indent="-342900">
              <a:buFont typeface="Wingdings" panose="05000000000000000000" pitchFamily="2" charset="2"/>
              <a:buChar char="v"/>
            </a:pPr>
            <a:r>
              <a:rPr lang="fr-FR" sz="2000">
                <a:solidFill>
                  <a:srgbClr val="002060"/>
                </a:solidFill>
                <a:latin typeface="Avenir" panose="020B0604020202020204" charset="0"/>
              </a:rPr>
              <a:t>Les ressources récupérées sont non modifiables</a:t>
            </a:r>
          </a:p>
          <a:p>
            <a:pPr marL="342900" indent="-342900">
              <a:buFont typeface="Wingdings" panose="05000000000000000000" pitchFamily="2" charset="2"/>
              <a:buChar char="v"/>
            </a:pPr>
            <a:endParaRPr lang="fr-FR" sz="2000">
              <a:solidFill>
                <a:srgbClr val="002060"/>
              </a:solidFill>
              <a:latin typeface="Avenir" panose="020B0604020202020204" charset="0"/>
            </a:endParaRPr>
          </a:p>
          <a:p>
            <a:pPr marL="342900" indent="-342900">
              <a:buFont typeface="Wingdings" panose="05000000000000000000" pitchFamily="2" charset="2"/>
              <a:buChar char="v"/>
            </a:pPr>
            <a:endParaRPr lang="fr-FR" sz="2000">
              <a:solidFill>
                <a:srgbClr val="002060"/>
              </a:solidFill>
              <a:latin typeface="Avenir" panose="020B0604020202020204" charset="0"/>
            </a:endParaRPr>
          </a:p>
          <a:p>
            <a:pPr marL="342900" indent="-342900">
              <a:buFont typeface="Wingdings" panose="05000000000000000000" pitchFamily="2" charset="2"/>
              <a:buChar char="v"/>
            </a:pPr>
            <a:r>
              <a:rPr lang="fr-FR" sz="2000">
                <a:solidFill>
                  <a:srgbClr val="002060"/>
                </a:solidFill>
                <a:latin typeface="Avenir" panose="020B0604020202020204" charset="0"/>
              </a:rPr>
              <a:t>Les ressources déclarées sont modifiables par le </a:t>
            </a:r>
            <a:r>
              <a:rPr lang="fr-FR" sz="2000" err="1">
                <a:solidFill>
                  <a:srgbClr val="002060"/>
                </a:solidFill>
                <a:latin typeface="Avenir" panose="020B0604020202020204" charset="0"/>
              </a:rPr>
              <a:t>picto</a:t>
            </a:r>
            <a:endParaRPr lang="fr-FR" sz="2000">
              <a:solidFill>
                <a:srgbClr val="002060"/>
              </a:solidFill>
              <a:latin typeface="Avenir" panose="020B0604020202020204" charset="0"/>
            </a:endParaRPr>
          </a:p>
        </p:txBody>
      </p:sp>
      <p:pic>
        <p:nvPicPr>
          <p:cNvPr id="26" name="Image 25">
            <a:extLst>
              <a:ext uri="{FF2B5EF4-FFF2-40B4-BE49-F238E27FC236}">
                <a16:creationId xmlns:a16="http://schemas.microsoft.com/office/drawing/2014/main" id="{0B2E9F69-EF78-3044-172C-D704C8D83712}"/>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23426" y="5943946"/>
            <a:ext cx="259478" cy="259478"/>
          </a:xfrm>
          <a:prstGeom prst="rect">
            <a:avLst/>
          </a:prstGeom>
        </p:spPr>
      </p:pic>
      <p:cxnSp>
        <p:nvCxnSpPr>
          <p:cNvPr id="27" name="Connecteur droit avec flèche 26">
            <a:extLst>
              <a:ext uri="{FF2B5EF4-FFF2-40B4-BE49-F238E27FC236}">
                <a16:creationId xmlns:a16="http://schemas.microsoft.com/office/drawing/2014/main" id="{19808738-4385-F2F7-0321-B8ECE971F620}"/>
              </a:ext>
            </a:extLst>
          </p:cNvPr>
          <p:cNvCxnSpPr/>
          <p:nvPr/>
        </p:nvCxnSpPr>
        <p:spPr>
          <a:xfrm>
            <a:off x="8382000" y="6140442"/>
            <a:ext cx="1760648" cy="0"/>
          </a:xfrm>
          <a:prstGeom prst="straightConnector1">
            <a:avLst/>
          </a:prstGeom>
          <a:ln>
            <a:solidFill>
              <a:srgbClr val="D8453E"/>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e 5">
            <a:extLst>
              <a:ext uri="{FF2B5EF4-FFF2-40B4-BE49-F238E27FC236}">
                <a16:creationId xmlns:a16="http://schemas.microsoft.com/office/drawing/2014/main" id="{32495BFA-FA4D-C724-D783-56C9CA5A487A}"/>
              </a:ext>
            </a:extLst>
          </p:cNvPr>
          <p:cNvGrpSpPr/>
          <p:nvPr/>
        </p:nvGrpSpPr>
        <p:grpSpPr>
          <a:xfrm>
            <a:off x="10580438" y="1749331"/>
            <a:ext cx="6138069" cy="7639112"/>
            <a:chOff x="10580438" y="1516626"/>
            <a:chExt cx="6315187" cy="7871817"/>
          </a:xfrm>
        </p:grpSpPr>
        <p:pic>
          <p:nvPicPr>
            <p:cNvPr id="22" name="Image 21" descr="Une image contenant texte, capture d’écran, logiciel, Page web&#10;&#10;Description générée automatiquement">
              <a:extLst>
                <a:ext uri="{FF2B5EF4-FFF2-40B4-BE49-F238E27FC236}">
                  <a16:creationId xmlns:a16="http://schemas.microsoft.com/office/drawing/2014/main" id="{E29AE11D-C7F9-3783-885C-C1D35CB6A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0438" y="1516626"/>
              <a:ext cx="6315187" cy="7871817"/>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sp>
          <p:nvSpPr>
            <p:cNvPr id="23" name="Rectangle : coins arrondis 22">
              <a:extLst>
                <a:ext uri="{FF2B5EF4-FFF2-40B4-BE49-F238E27FC236}">
                  <a16:creationId xmlns:a16="http://schemas.microsoft.com/office/drawing/2014/main" id="{F4CEAF21-D640-9988-7E97-98E557F39B8E}"/>
                </a:ext>
              </a:extLst>
            </p:cNvPr>
            <p:cNvSpPr/>
            <p:nvPr/>
          </p:nvSpPr>
          <p:spPr>
            <a:xfrm>
              <a:off x="12344400" y="5979562"/>
              <a:ext cx="228600" cy="230738"/>
            </a:xfrm>
            <a:prstGeom prst="roundRect">
              <a:avLst/>
            </a:prstGeom>
            <a:noFill/>
            <a:ln>
              <a:solidFill>
                <a:srgbClr val="D84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 coins arrondis 1">
              <a:extLst>
                <a:ext uri="{FF2B5EF4-FFF2-40B4-BE49-F238E27FC236}">
                  <a16:creationId xmlns:a16="http://schemas.microsoft.com/office/drawing/2014/main" id="{603452A8-F1A5-84F4-0C16-01E9BFFE0705}"/>
                </a:ext>
              </a:extLst>
            </p:cNvPr>
            <p:cNvSpPr/>
            <p:nvPr/>
          </p:nvSpPr>
          <p:spPr>
            <a:xfrm>
              <a:off x="12496800" y="1949565"/>
              <a:ext cx="914400" cy="85185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5E24839B-DEA2-C75C-BF6C-3443334A229C}"/>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10675974" y="4183038"/>
              <a:ext cx="1306762" cy="313623"/>
            </a:xfrm>
            <a:prstGeom prst="rect">
              <a:avLst/>
            </a:prstGeom>
          </p:spPr>
        </p:pic>
      </p:grpSp>
      <p:sp>
        <p:nvSpPr>
          <p:cNvPr id="7" name="TextBox 7">
            <a:extLst>
              <a:ext uri="{FF2B5EF4-FFF2-40B4-BE49-F238E27FC236}">
                <a16:creationId xmlns:a16="http://schemas.microsoft.com/office/drawing/2014/main" id="{8B517A13-B402-57A9-E5F5-70E053A8D1FF}"/>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8" name="ZoneTexte 7">
            <a:extLst>
              <a:ext uri="{FF2B5EF4-FFF2-40B4-BE49-F238E27FC236}">
                <a16:creationId xmlns:a16="http://schemas.microsoft.com/office/drawing/2014/main" id="{C1C4196E-B58F-F6F7-DD44-D2997738057C}"/>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
        <p:nvSpPr>
          <p:cNvPr id="9" name="ZoneTexte 8">
            <a:extLst>
              <a:ext uri="{FF2B5EF4-FFF2-40B4-BE49-F238E27FC236}">
                <a16:creationId xmlns:a16="http://schemas.microsoft.com/office/drawing/2014/main" id="{6E6BBC1C-264A-B890-CCEA-AEC2DD8B14E4}"/>
              </a:ext>
            </a:extLst>
          </p:cNvPr>
          <p:cNvSpPr txBox="1"/>
          <p:nvPr/>
        </p:nvSpPr>
        <p:spPr>
          <a:xfrm>
            <a:off x="900325" y="1749331"/>
            <a:ext cx="1447090" cy="432939"/>
          </a:xfrm>
          <a:prstGeom prst="rect">
            <a:avLst/>
          </a:prstGeom>
          <a:solidFill>
            <a:srgbClr val="AEC2BA"/>
          </a:solidFill>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1</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er</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Tree>
    <p:extLst>
      <p:ext uri="{BB962C8B-B14F-4D97-AF65-F5344CB8AC3E}">
        <p14:creationId xmlns:p14="http://schemas.microsoft.com/office/powerpoint/2010/main" val="3564698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75536F-D611-25BC-6696-9E3E4E3AE1A0}"/>
              </a:ext>
            </a:extLst>
          </p:cNvPr>
          <p:cNvSpPr/>
          <p:nvPr/>
        </p:nvSpPr>
        <p:spPr>
          <a:xfrm>
            <a:off x="4838700" y="3467100"/>
            <a:ext cx="9391650" cy="2428875"/>
          </a:xfrm>
          <a:prstGeom prst="rect">
            <a:avLst/>
          </a:prstGeom>
          <a:solidFill>
            <a:srgbClr val="AEC2BA"/>
          </a:solidFill>
          <a:ln>
            <a:solidFill>
              <a:srgbClr val="AEC2BA"/>
            </a:solid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a:solidFill>
                  <a:schemeClr val="bg1"/>
                </a:solidFill>
                <a:latin typeface="Avenir Light" panose="020B0604020202020204" charset="0"/>
              </a:rPr>
              <a:t>2</a:t>
            </a:r>
            <a:r>
              <a:rPr lang="fr-FR" sz="2800" b="1" baseline="30000">
                <a:solidFill>
                  <a:schemeClr val="bg1"/>
                </a:solidFill>
                <a:latin typeface="Avenir Light" panose="020B0604020202020204" charset="0"/>
              </a:rPr>
              <a:t>ème</a:t>
            </a:r>
            <a:r>
              <a:rPr lang="fr-FR" sz="2800" b="1">
                <a:solidFill>
                  <a:schemeClr val="bg1"/>
                </a:solidFill>
                <a:latin typeface="Avenir Light" panose="020B0604020202020204" charset="0"/>
              </a:rPr>
              <a:t> cas</a:t>
            </a:r>
          </a:p>
          <a:p>
            <a:pPr algn="ctr"/>
            <a:r>
              <a:rPr lang="fr-FR" sz="2800" b="1">
                <a:solidFill>
                  <a:schemeClr val="bg1"/>
                </a:solidFill>
                <a:latin typeface="Avenir Light" panose="020B0604020202020204" charset="0"/>
              </a:rPr>
              <a:t>l’usager souhaite apporter des modifications à sa déclaration trimestrielle  </a:t>
            </a:r>
          </a:p>
        </p:txBody>
      </p:sp>
      <p:sp>
        <p:nvSpPr>
          <p:cNvPr id="7" name="TextBox 7">
            <a:extLst>
              <a:ext uri="{FF2B5EF4-FFF2-40B4-BE49-F238E27FC236}">
                <a16:creationId xmlns:a16="http://schemas.microsoft.com/office/drawing/2014/main" id="{3546CC2A-4137-B4A0-10FF-0A7EAADEBA28}"/>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8" name="ZoneTexte 7">
            <a:extLst>
              <a:ext uri="{FF2B5EF4-FFF2-40B4-BE49-F238E27FC236}">
                <a16:creationId xmlns:a16="http://schemas.microsoft.com/office/drawing/2014/main" id="{E380E8BD-17C0-96FC-D1AC-79E313F09AF2}"/>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668804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A1CB57F5-1B3D-2E21-233A-2163423B533B}"/>
              </a:ext>
            </a:extLst>
          </p:cNvPr>
          <p:cNvPicPr>
            <a:picLocks noChangeAspect="1"/>
          </p:cNvPicPr>
          <p:nvPr/>
        </p:nvPicPr>
        <p:blipFill>
          <a:blip r:embed="rId2"/>
          <a:stretch>
            <a:fillRect/>
          </a:stretch>
        </p:blipFill>
        <p:spPr>
          <a:xfrm>
            <a:off x="3485002" y="5569500"/>
            <a:ext cx="1019317" cy="381053"/>
          </a:xfrm>
          <a:prstGeom prst="rect">
            <a:avLst/>
          </a:prstGeom>
        </p:spPr>
      </p:pic>
      <p:pic>
        <p:nvPicPr>
          <p:cNvPr id="23" name="Image 22">
            <a:extLst>
              <a:ext uri="{FF2B5EF4-FFF2-40B4-BE49-F238E27FC236}">
                <a16:creationId xmlns:a16="http://schemas.microsoft.com/office/drawing/2014/main" id="{14AE0BE5-CABB-EBC9-4CDA-9F973CC7EEE8}"/>
              </a:ext>
            </a:extLst>
          </p:cNvPr>
          <p:cNvPicPr>
            <a:picLocks noChangeAspect="1"/>
          </p:cNvPicPr>
          <p:nvPr/>
        </p:nvPicPr>
        <p:blipFill>
          <a:blip r:embed="rId2"/>
          <a:stretch>
            <a:fillRect/>
          </a:stretch>
        </p:blipFill>
        <p:spPr>
          <a:xfrm>
            <a:off x="2252397" y="5569500"/>
            <a:ext cx="1019317" cy="381053"/>
          </a:xfrm>
          <a:prstGeom prst="rect">
            <a:avLst/>
          </a:prstGeom>
        </p:spPr>
      </p:pic>
      <p:sp>
        <p:nvSpPr>
          <p:cNvPr id="9" name="TextBox 16">
            <a:extLst>
              <a:ext uri="{FF2B5EF4-FFF2-40B4-BE49-F238E27FC236}">
                <a16:creationId xmlns:a16="http://schemas.microsoft.com/office/drawing/2014/main" id="{E505EFEB-42F2-1D5B-9512-B9F03EC36FB6}"/>
              </a:ext>
            </a:extLst>
          </p:cNvPr>
          <p:cNvSpPr txBox="1"/>
          <p:nvPr/>
        </p:nvSpPr>
        <p:spPr>
          <a:xfrm>
            <a:off x="7624891" y="722666"/>
            <a:ext cx="9962897" cy="497829"/>
          </a:xfrm>
          <a:prstGeom prst="rect">
            <a:avLst/>
          </a:prstGeom>
        </p:spPr>
        <p:txBody>
          <a:bodyPr lIns="0" tIns="0" rIns="0" bIns="0" rtlCol="0" anchor="t">
            <a:spAutoFit/>
          </a:bodyPr>
          <a:lstStyle/>
          <a:p>
            <a:pPr algn="ctr">
              <a:lnSpc>
                <a:spcPts val="4200"/>
              </a:lnSpc>
              <a:spcBef>
                <a:spcPct val="0"/>
              </a:spcBef>
            </a:pPr>
            <a:r>
              <a:rPr lang="en-US" sz="3000">
                <a:solidFill>
                  <a:srgbClr val="0A2032"/>
                </a:solidFill>
                <a:latin typeface="Avenir Light"/>
              </a:rPr>
              <a:t> </a:t>
            </a:r>
          </a:p>
        </p:txBody>
      </p:sp>
      <p:pic>
        <p:nvPicPr>
          <p:cNvPr id="13" name="Image 12">
            <a:extLst>
              <a:ext uri="{FF2B5EF4-FFF2-40B4-BE49-F238E27FC236}">
                <a16:creationId xmlns:a16="http://schemas.microsoft.com/office/drawing/2014/main" id="{CA8EA4CB-3B7B-CE2B-937C-F211C4106CC4}"/>
              </a:ext>
            </a:extLst>
          </p:cNvPr>
          <p:cNvPicPr>
            <a:picLocks noChangeAspect="1"/>
          </p:cNvPicPr>
          <p:nvPr/>
        </p:nvPicPr>
        <p:blipFill>
          <a:blip r:embed="rId3"/>
          <a:stretch>
            <a:fillRect/>
          </a:stretch>
        </p:blipFill>
        <p:spPr>
          <a:xfrm>
            <a:off x="11557621" y="5569500"/>
            <a:ext cx="6030167" cy="2543530"/>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sp>
        <p:nvSpPr>
          <p:cNvPr id="18" name="ZoneTexte 17">
            <a:extLst>
              <a:ext uri="{FF2B5EF4-FFF2-40B4-BE49-F238E27FC236}">
                <a16:creationId xmlns:a16="http://schemas.microsoft.com/office/drawing/2014/main" id="{06C06596-F8AE-1E7D-17D6-4AA9C310ACAB}"/>
              </a:ext>
            </a:extLst>
          </p:cNvPr>
          <p:cNvSpPr txBox="1"/>
          <p:nvPr/>
        </p:nvSpPr>
        <p:spPr>
          <a:xfrm>
            <a:off x="6842650" y="2425985"/>
            <a:ext cx="10877660" cy="2246769"/>
          </a:xfrm>
          <a:prstGeom prst="rect">
            <a:avLst/>
          </a:prstGeom>
          <a:noFill/>
        </p:spPr>
        <p:txBody>
          <a:bodyPr wrap="square">
            <a:spAutoFit/>
          </a:bodyPr>
          <a:lstStyle/>
          <a:p>
            <a:r>
              <a:rPr lang="fr-FR" sz="2000">
                <a:solidFill>
                  <a:srgbClr val="002060"/>
                </a:solidFill>
                <a:latin typeface="Avenir Light" panose="020B0604020202020204" charset="0"/>
              </a:rPr>
              <a:t>Si l’usager est en désaccord avec un ou plusieurs montants, il peut créer un signalement qui sera transmis à une cellule experte pour analyse.</a:t>
            </a:r>
          </a:p>
          <a:p>
            <a:r>
              <a:rPr lang="fr-FR" sz="2000">
                <a:solidFill>
                  <a:srgbClr val="002060"/>
                </a:solidFill>
                <a:latin typeface="Avenir Light" panose="020B0604020202020204" charset="0"/>
              </a:rPr>
              <a:t>Il accède à cette fonctionnalité depuis la page des ressources préremplies.</a:t>
            </a:r>
          </a:p>
          <a:p>
            <a:r>
              <a:rPr lang="fr-FR" sz="2000">
                <a:solidFill>
                  <a:srgbClr val="002060"/>
                </a:solidFill>
                <a:latin typeface="Avenir Light" panose="020B0604020202020204" charset="0"/>
                <a:cs typeface="Calibri"/>
              </a:rPr>
              <a:t>La rubrique </a:t>
            </a:r>
            <a:r>
              <a:rPr lang="fr-FR" sz="2000" b="1" i="1">
                <a:solidFill>
                  <a:srgbClr val="002060"/>
                </a:solidFill>
                <a:latin typeface="Avenir Light" panose="020B0604020202020204" charset="0"/>
                <a:cs typeface="Calibri"/>
              </a:rPr>
              <a:t>« Vous constatez une erreur » </a:t>
            </a:r>
            <a:r>
              <a:rPr lang="fr-FR" sz="2000">
                <a:solidFill>
                  <a:srgbClr val="002060"/>
                </a:solidFill>
                <a:latin typeface="Avenir Light" panose="020B0604020202020204" charset="0"/>
                <a:cs typeface="Calibri"/>
              </a:rPr>
              <a:t>se déplie et l'usager peut réaliser un signalement par le bouton </a:t>
            </a:r>
            <a:r>
              <a:rPr lang="fr-FR" sz="2000" b="1" i="1">
                <a:solidFill>
                  <a:srgbClr val="002060"/>
                </a:solidFill>
                <a:latin typeface="Avenir Light" panose="020B0604020202020204" charset="0"/>
                <a:cs typeface="Calibri"/>
              </a:rPr>
              <a:t>« Signaler une erreur ».</a:t>
            </a:r>
          </a:p>
          <a:p>
            <a:r>
              <a:rPr lang="fr-FR" sz="2000" b="1" i="1">
                <a:solidFill>
                  <a:srgbClr val="002060"/>
                </a:solidFill>
                <a:latin typeface="Avenir Light" panose="020B0604020202020204" charset="0"/>
                <a:cs typeface="Calibri"/>
              </a:rPr>
              <a:t>Un éditorial informe l’usager que des pièces justificatives seront demandées et que cette correction sera prise en compte immédiatement, mais fera ensuite l’objet d’un contrôle.</a:t>
            </a:r>
            <a:endParaRPr lang="fr-FR" sz="2000" b="1" i="1">
              <a:solidFill>
                <a:srgbClr val="002060"/>
              </a:solidFill>
              <a:latin typeface="Avenir Light" panose="020B0604020202020204" charset="0"/>
            </a:endParaRPr>
          </a:p>
        </p:txBody>
      </p:sp>
      <p:sp>
        <p:nvSpPr>
          <p:cNvPr id="19" name="ZoneTexte 18">
            <a:extLst>
              <a:ext uri="{FF2B5EF4-FFF2-40B4-BE49-F238E27FC236}">
                <a16:creationId xmlns:a16="http://schemas.microsoft.com/office/drawing/2014/main" id="{2865BEDF-888F-3EF6-0BCB-78D7458A4546}"/>
              </a:ext>
            </a:extLst>
          </p:cNvPr>
          <p:cNvSpPr txBox="1"/>
          <p:nvPr/>
        </p:nvSpPr>
        <p:spPr>
          <a:xfrm>
            <a:off x="806708" y="1603816"/>
            <a:ext cx="16674584" cy="432939"/>
          </a:xfrm>
          <a:prstGeom prst="rect">
            <a:avLst/>
          </a:prstGeom>
          <a:solidFill>
            <a:srgbClr val="AEC2BA"/>
          </a:solidFill>
          <a:ln>
            <a:solidFill>
              <a:srgbClr val="AEC2BA"/>
            </a:solidFill>
          </a:ln>
        </p:spPr>
        <p:txBody>
          <a:bodyPr wrap="square" rtlCol="0">
            <a:spAutoFit/>
          </a:bodyPr>
          <a:lstStyle/>
          <a:p>
            <a:pPr algn="just">
              <a:lnSpc>
                <a:spcPct val="107000"/>
              </a:lnSpc>
              <a:spcAft>
                <a:spcPts val="800"/>
              </a:spcAft>
            </a:pPr>
            <a:r>
              <a:rPr lang="fr-FR" sz="2200" b="1">
                <a:solidFill>
                  <a:schemeClr val="bg1"/>
                </a:solidFill>
                <a:latin typeface="Avenir" panose="020B0604020202020204" charset="0"/>
                <a:ea typeface="Calibri"/>
                <a:cs typeface="Calibri"/>
              </a:rPr>
              <a:t>2</a:t>
            </a:r>
            <a:r>
              <a:rPr lang="fr-FR" sz="2200" b="1" baseline="30000">
                <a:solidFill>
                  <a:schemeClr val="bg1"/>
                </a:solidFill>
                <a:latin typeface="Avenir" panose="020B0604020202020204" charset="0"/>
                <a:ea typeface="Calibri"/>
                <a:cs typeface="Calibri"/>
              </a:rPr>
              <a:t>ème</a:t>
            </a:r>
            <a:r>
              <a:rPr lang="fr-FR" sz="2200" b="1">
                <a:solidFill>
                  <a:schemeClr val="bg1"/>
                </a:solidFill>
                <a:latin typeface="Avenir" panose="020B0604020202020204" charset="0"/>
                <a:ea typeface="Calibri"/>
                <a:cs typeface="Calibri"/>
              </a:rPr>
              <a:t> cas : l’usager constate une erreur  dans le montant des ressources restituées </a:t>
            </a:r>
            <a:r>
              <a:rPr lang="fr-FR" sz="2200" b="1">
                <a:solidFill>
                  <a:schemeClr val="bg1"/>
                </a:solidFill>
                <a:latin typeface="Avenir" panose="020B0604020202020204" charset="0"/>
                <a:cs typeface="Arial"/>
              </a:rPr>
              <a:t>sur la page des ressources récupérées au DRM </a:t>
            </a:r>
            <a:r>
              <a:rPr lang="fr-FR" sz="2200">
                <a:solidFill>
                  <a:schemeClr val="bg1"/>
                </a:solidFill>
                <a:latin typeface="Avenir" panose="020B0604020202020204" charset="0"/>
                <a:ea typeface="Calibri" panose="020F0502020204030204" pitchFamily="34" charset="0"/>
                <a:cs typeface="Arial" panose="020B0604020202020204" pitchFamily="34" charset="0"/>
              </a:rPr>
              <a:t>	</a:t>
            </a:r>
            <a:endParaRPr lang="fr-FR" sz="2200">
              <a:solidFill>
                <a:schemeClr val="bg1"/>
              </a:solidFill>
              <a:effectLst/>
              <a:latin typeface="Avenir" panose="020B0604020202020204" charset="0"/>
              <a:ea typeface="Calibri" panose="020F0502020204030204" pitchFamily="34" charset="0"/>
              <a:cs typeface="Arial" panose="020B0604020202020204" pitchFamily="34" charset="0"/>
            </a:endParaRPr>
          </a:p>
        </p:txBody>
      </p:sp>
      <p:grpSp>
        <p:nvGrpSpPr>
          <p:cNvPr id="28" name="Groupe 27">
            <a:extLst>
              <a:ext uri="{FF2B5EF4-FFF2-40B4-BE49-F238E27FC236}">
                <a16:creationId xmlns:a16="http://schemas.microsoft.com/office/drawing/2014/main" id="{1D80FC06-37BA-24A6-9203-988B38EE1E70}"/>
              </a:ext>
            </a:extLst>
          </p:cNvPr>
          <p:cNvGrpSpPr/>
          <p:nvPr/>
        </p:nvGrpSpPr>
        <p:grpSpPr>
          <a:xfrm>
            <a:off x="983974" y="2686323"/>
            <a:ext cx="10744051" cy="6887536"/>
            <a:chOff x="838200" y="2675564"/>
            <a:chExt cx="10744051" cy="6887536"/>
          </a:xfrm>
          <a:effectLst>
            <a:outerShdw blurRad="76200" dir="13500000" sy="23000" kx="1200000" algn="br" rotWithShape="0">
              <a:prstClr val="black">
                <a:alpha val="20000"/>
              </a:prstClr>
            </a:outerShdw>
          </a:effectLst>
        </p:grpSpPr>
        <p:pic>
          <p:nvPicPr>
            <p:cNvPr id="11" name="Image 10" descr="Une image contenant texte, capture d’écran, logiciel, Page web&#10;&#10;Description générée automatiquement">
              <a:extLst>
                <a:ext uri="{FF2B5EF4-FFF2-40B4-BE49-F238E27FC236}">
                  <a16:creationId xmlns:a16="http://schemas.microsoft.com/office/drawing/2014/main" id="{5AA83BEB-26D2-16CF-D22D-C017F57A5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675564"/>
              <a:ext cx="5658640" cy="68875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Image 11">
              <a:extLst>
                <a:ext uri="{FF2B5EF4-FFF2-40B4-BE49-F238E27FC236}">
                  <a16:creationId xmlns:a16="http://schemas.microsoft.com/office/drawing/2014/main" id="{77572AEA-32B0-6E65-9165-77B6DCA7AAD5}"/>
                </a:ext>
              </a:extLst>
            </p:cNvPr>
            <p:cNvPicPr>
              <a:picLocks noChangeAspect="1"/>
            </p:cNvPicPr>
            <p:nvPr/>
          </p:nvPicPr>
          <p:blipFill>
            <a:blip r:embed="rId5"/>
            <a:stretch>
              <a:fillRect/>
            </a:stretch>
          </p:blipFill>
          <p:spPr>
            <a:xfrm>
              <a:off x="4799130" y="6709551"/>
              <a:ext cx="6783121" cy="2666257"/>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cxnSp>
          <p:nvCxnSpPr>
            <p:cNvPr id="14" name="Connecteur droit avec flèche 13">
              <a:extLst>
                <a:ext uri="{FF2B5EF4-FFF2-40B4-BE49-F238E27FC236}">
                  <a16:creationId xmlns:a16="http://schemas.microsoft.com/office/drawing/2014/main" id="{0C6F77AD-F28F-86AF-F8E5-A766DA281A83}"/>
                </a:ext>
              </a:extLst>
            </p:cNvPr>
            <p:cNvCxnSpPr>
              <a:cxnSpLocks/>
            </p:cNvCxnSpPr>
            <p:nvPr/>
          </p:nvCxnSpPr>
          <p:spPr>
            <a:xfrm>
              <a:off x="3956561" y="8931941"/>
              <a:ext cx="3352800" cy="0"/>
            </a:xfrm>
            <a:prstGeom prst="straightConnector1">
              <a:avLst/>
            </a:prstGeom>
            <a:ln>
              <a:solidFill>
                <a:srgbClr val="D8453E"/>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 coins arrondis 15">
              <a:extLst>
                <a:ext uri="{FF2B5EF4-FFF2-40B4-BE49-F238E27FC236}">
                  <a16:creationId xmlns:a16="http://schemas.microsoft.com/office/drawing/2014/main" id="{677DAE6A-C019-6247-9FB8-4CDB260D5B65}"/>
                </a:ext>
              </a:extLst>
            </p:cNvPr>
            <p:cNvSpPr/>
            <p:nvPr/>
          </p:nvSpPr>
          <p:spPr>
            <a:xfrm>
              <a:off x="838200" y="8768289"/>
              <a:ext cx="2965961" cy="304800"/>
            </a:xfrm>
            <a:prstGeom prst="roundRect">
              <a:avLst/>
            </a:prstGeom>
            <a:noFill/>
            <a:ln>
              <a:solidFill>
                <a:srgbClr val="D84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DD4D3A0C-2FD5-B755-5765-7BFAF85490D2}"/>
                </a:ext>
              </a:extLst>
            </p:cNvPr>
            <p:cNvSpPr/>
            <p:nvPr/>
          </p:nvSpPr>
          <p:spPr>
            <a:xfrm>
              <a:off x="7461761" y="8928570"/>
              <a:ext cx="1651907" cy="267582"/>
            </a:xfrm>
            <a:prstGeom prst="roundRect">
              <a:avLst/>
            </a:prstGeom>
            <a:noFill/>
            <a:ln>
              <a:solidFill>
                <a:srgbClr val="D845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 name="Connecteur droit avec flèche 25">
              <a:extLst>
                <a:ext uri="{FF2B5EF4-FFF2-40B4-BE49-F238E27FC236}">
                  <a16:creationId xmlns:a16="http://schemas.microsoft.com/office/drawing/2014/main" id="{89859BDD-9B71-697F-299C-FE1F45107E3E}"/>
                </a:ext>
              </a:extLst>
            </p:cNvPr>
            <p:cNvCxnSpPr>
              <a:cxnSpLocks/>
            </p:cNvCxnSpPr>
            <p:nvPr/>
          </p:nvCxnSpPr>
          <p:spPr>
            <a:xfrm flipV="1">
              <a:off x="9384152" y="6797152"/>
              <a:ext cx="2198099" cy="2075895"/>
            </a:xfrm>
            <a:prstGeom prst="straightConnector1">
              <a:avLst/>
            </a:prstGeom>
            <a:ln>
              <a:solidFill>
                <a:srgbClr val="D8453E"/>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7">
            <a:extLst>
              <a:ext uri="{FF2B5EF4-FFF2-40B4-BE49-F238E27FC236}">
                <a16:creationId xmlns:a16="http://schemas.microsoft.com/office/drawing/2014/main" id="{5EE80961-4D7F-4388-4900-92E0BD400D3C}"/>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30" name="ZoneTexte 29">
            <a:extLst>
              <a:ext uri="{FF2B5EF4-FFF2-40B4-BE49-F238E27FC236}">
                <a16:creationId xmlns:a16="http://schemas.microsoft.com/office/drawing/2014/main" id="{DCFABCCC-8374-E2A8-96BE-3C47120ACCE0}"/>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2596745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7CCDA431-6BF9-10E5-12D2-C4DBF208B906}"/>
              </a:ext>
            </a:extLst>
          </p:cNvPr>
          <p:cNvSpPr txBox="1"/>
          <p:nvPr/>
        </p:nvSpPr>
        <p:spPr>
          <a:xfrm>
            <a:off x="555594" y="4092439"/>
            <a:ext cx="8032809" cy="769441"/>
          </a:xfrm>
          <a:prstGeom prst="rect">
            <a:avLst/>
          </a:prstGeom>
          <a:noFill/>
        </p:spPr>
        <p:txBody>
          <a:bodyPr wrap="square">
            <a:spAutoFit/>
          </a:bodyPr>
          <a:lstStyle/>
          <a:p>
            <a:pPr algn="ctr"/>
            <a:r>
              <a:rPr lang="fr-FR" sz="2200">
                <a:solidFill>
                  <a:srgbClr val="002060"/>
                </a:solidFill>
                <a:latin typeface="Avenir Light" panose="020B0604020202020204" charset="0"/>
                <a:cs typeface="Calibri"/>
              </a:rPr>
              <a:t>L'usager ne peut sélectionner qu'un type de ressources à modifier à la fois.</a:t>
            </a:r>
          </a:p>
        </p:txBody>
      </p:sp>
      <p:sp>
        <p:nvSpPr>
          <p:cNvPr id="11" name="ZoneTexte 10">
            <a:extLst>
              <a:ext uri="{FF2B5EF4-FFF2-40B4-BE49-F238E27FC236}">
                <a16:creationId xmlns:a16="http://schemas.microsoft.com/office/drawing/2014/main" id="{3544724F-E93B-D0B9-38A4-A00B4FE01214}"/>
              </a:ext>
            </a:extLst>
          </p:cNvPr>
          <p:cNvSpPr txBox="1"/>
          <p:nvPr/>
        </p:nvSpPr>
        <p:spPr>
          <a:xfrm>
            <a:off x="798747" y="2146756"/>
            <a:ext cx="8214053" cy="400110"/>
          </a:xfrm>
          <a:prstGeom prst="rect">
            <a:avLst/>
          </a:prstGeom>
          <a:noFill/>
        </p:spPr>
        <p:txBody>
          <a:bodyPr wrap="square" rtlCol="0">
            <a:spAutoFit/>
          </a:bodyPr>
          <a:lstStyle/>
          <a:p>
            <a:r>
              <a:rPr lang="fr-FR" sz="2000" b="1">
                <a:solidFill>
                  <a:srgbClr val="002060"/>
                </a:solidFill>
                <a:latin typeface="Avenir" panose="020B0604020202020204" charset="0"/>
              </a:rPr>
              <a:t>Il doit sélectionner la nature des ressources qu’il souhaite modifier.</a:t>
            </a:r>
          </a:p>
        </p:txBody>
      </p:sp>
      <p:sp>
        <p:nvSpPr>
          <p:cNvPr id="14" name="ZoneTexte 13">
            <a:extLst>
              <a:ext uri="{FF2B5EF4-FFF2-40B4-BE49-F238E27FC236}">
                <a16:creationId xmlns:a16="http://schemas.microsoft.com/office/drawing/2014/main" id="{15F5824A-C2B6-F64B-CE94-8E86126B5705}"/>
              </a:ext>
            </a:extLst>
          </p:cNvPr>
          <p:cNvSpPr txBox="1"/>
          <p:nvPr/>
        </p:nvSpPr>
        <p:spPr>
          <a:xfrm>
            <a:off x="900325" y="7678579"/>
            <a:ext cx="7365718" cy="1015663"/>
          </a:xfrm>
          <a:prstGeom prst="rect">
            <a:avLst/>
          </a:prstGeom>
          <a:noFill/>
        </p:spPr>
        <p:txBody>
          <a:bodyPr wrap="square" rtlCol="0">
            <a:spAutoFit/>
          </a:bodyPr>
          <a:lstStyle/>
          <a:p>
            <a:r>
              <a:rPr lang="fr-FR" sz="2000" b="1">
                <a:solidFill>
                  <a:srgbClr val="002060"/>
                </a:solidFill>
                <a:latin typeface="Avenir Light" panose="020B0604020202020204" charset="0"/>
              </a:rPr>
              <a:t>Remarque : </a:t>
            </a:r>
            <a:r>
              <a:rPr lang="fr-FR" sz="2000">
                <a:solidFill>
                  <a:srgbClr val="002060"/>
                </a:solidFill>
                <a:latin typeface="Avenir Light" panose="020B0604020202020204" charset="0"/>
              </a:rPr>
              <a:t>quel que soit le signalement - modifier, rectifier des ressources, ajouter ou supprimer un employeur – l’allocataire doit toujours commencer par sélectionner le revenu concerné.</a:t>
            </a:r>
          </a:p>
        </p:txBody>
      </p:sp>
      <p:sp>
        <p:nvSpPr>
          <p:cNvPr id="15" name="ZoneTexte 14">
            <a:extLst>
              <a:ext uri="{FF2B5EF4-FFF2-40B4-BE49-F238E27FC236}">
                <a16:creationId xmlns:a16="http://schemas.microsoft.com/office/drawing/2014/main" id="{DBCD24C2-84AA-754B-1E39-6CFAB7BE59F1}"/>
              </a:ext>
            </a:extLst>
          </p:cNvPr>
          <p:cNvSpPr txBox="1"/>
          <p:nvPr/>
        </p:nvSpPr>
        <p:spPr>
          <a:xfrm>
            <a:off x="900325" y="1708387"/>
            <a:ext cx="1447090" cy="432939"/>
          </a:xfrm>
          <a:prstGeom prst="rect">
            <a:avLst/>
          </a:prstGeom>
          <a:solidFill>
            <a:srgbClr val="AEC2BA"/>
          </a:solidFill>
          <a:ln>
            <a:solidFill>
              <a:srgbClr val="AEC2BA"/>
            </a:solidFill>
          </a:ln>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2</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ème</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grpSp>
        <p:nvGrpSpPr>
          <p:cNvPr id="18" name="Groupe 17">
            <a:extLst>
              <a:ext uri="{FF2B5EF4-FFF2-40B4-BE49-F238E27FC236}">
                <a16:creationId xmlns:a16="http://schemas.microsoft.com/office/drawing/2014/main" id="{1C3DA519-DEDF-308B-733C-32F958C369E9}"/>
              </a:ext>
            </a:extLst>
          </p:cNvPr>
          <p:cNvGrpSpPr/>
          <p:nvPr/>
        </p:nvGrpSpPr>
        <p:grpSpPr>
          <a:xfrm>
            <a:off x="9144000" y="2146756"/>
            <a:ext cx="7896427" cy="6945515"/>
            <a:chOff x="9144000" y="2146756"/>
            <a:chExt cx="7896427" cy="6945515"/>
          </a:xfrm>
        </p:grpSpPr>
        <p:grpSp>
          <p:nvGrpSpPr>
            <p:cNvPr id="13" name="Groupe 12">
              <a:extLst>
                <a:ext uri="{FF2B5EF4-FFF2-40B4-BE49-F238E27FC236}">
                  <a16:creationId xmlns:a16="http://schemas.microsoft.com/office/drawing/2014/main" id="{07BDC581-9258-16DF-6464-9837472F1C0D}"/>
                </a:ext>
              </a:extLst>
            </p:cNvPr>
            <p:cNvGrpSpPr/>
            <p:nvPr/>
          </p:nvGrpSpPr>
          <p:grpSpPr>
            <a:xfrm>
              <a:off x="9144000" y="2146756"/>
              <a:ext cx="7896427" cy="6945515"/>
              <a:chOff x="9144000" y="2146756"/>
              <a:chExt cx="7896427" cy="6945515"/>
            </a:xfrm>
            <a:effectLst>
              <a:outerShdw blurRad="76200" dir="13500000" sy="23000" kx="1200000" algn="br" rotWithShape="0">
                <a:prstClr val="black">
                  <a:alpha val="20000"/>
                </a:prstClr>
              </a:outerShdw>
            </a:effectLst>
          </p:grpSpPr>
          <p:pic>
            <p:nvPicPr>
              <p:cNvPr id="9" name="Image 8" descr="Une image contenant texte, capture d’écran, logiciel, Police&#10;&#10;Description générée automatiquement">
                <a:extLst>
                  <a:ext uri="{FF2B5EF4-FFF2-40B4-BE49-F238E27FC236}">
                    <a16:creationId xmlns:a16="http://schemas.microsoft.com/office/drawing/2014/main" id="{D3A844F2-8273-E91D-8611-4CFE32F15B17}"/>
                  </a:ext>
                </a:extLst>
              </p:cNvPr>
              <p:cNvPicPr>
                <a:picLocks noChangeAspect="1"/>
              </p:cNvPicPr>
              <p:nvPr/>
            </p:nvPicPr>
            <p:blipFill>
              <a:blip r:embed="rId2"/>
              <a:stretch>
                <a:fillRect/>
              </a:stretch>
            </p:blipFill>
            <p:spPr>
              <a:xfrm>
                <a:off x="9144000" y="2146756"/>
                <a:ext cx="7896427" cy="69455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Rectangle : coins arrondis 11">
                <a:extLst>
                  <a:ext uri="{FF2B5EF4-FFF2-40B4-BE49-F238E27FC236}">
                    <a16:creationId xmlns:a16="http://schemas.microsoft.com/office/drawing/2014/main" id="{0DCA26CA-6683-352A-9361-35F5435E605C}"/>
                  </a:ext>
                </a:extLst>
              </p:cNvPr>
              <p:cNvSpPr/>
              <p:nvPr/>
            </p:nvSpPr>
            <p:spPr>
              <a:xfrm>
                <a:off x="9265581" y="5458239"/>
                <a:ext cx="3221280" cy="533400"/>
              </a:xfrm>
              <a:prstGeom prst="roundRect">
                <a:avLst/>
              </a:prstGeom>
              <a:noFill/>
              <a:ln>
                <a:solidFill>
                  <a:srgbClr val="AE4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7" name="Image 16">
              <a:extLst>
                <a:ext uri="{FF2B5EF4-FFF2-40B4-BE49-F238E27FC236}">
                  <a16:creationId xmlns:a16="http://schemas.microsoft.com/office/drawing/2014/main" id="{D5E1995A-0F0C-9A59-92B1-459B5AA0EE17}"/>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9370824" y="4001932"/>
              <a:ext cx="1286965" cy="290198"/>
            </a:xfrm>
            <a:prstGeom prst="rect">
              <a:avLst/>
            </a:prstGeom>
          </p:spPr>
        </p:pic>
      </p:grpSp>
      <p:sp>
        <p:nvSpPr>
          <p:cNvPr id="22" name="TextBox 7">
            <a:extLst>
              <a:ext uri="{FF2B5EF4-FFF2-40B4-BE49-F238E27FC236}">
                <a16:creationId xmlns:a16="http://schemas.microsoft.com/office/drawing/2014/main" id="{BB4D15F5-69A2-CA60-9BF4-DA8FAB7C18B0}"/>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23" name="ZoneTexte 22">
            <a:extLst>
              <a:ext uri="{FF2B5EF4-FFF2-40B4-BE49-F238E27FC236}">
                <a16:creationId xmlns:a16="http://schemas.microsoft.com/office/drawing/2014/main" id="{AAAF26DC-0560-6B3C-0D87-131F0246CA19}"/>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2283181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15C4E04E-3B73-9637-9D18-EFA8143C0728}"/>
              </a:ext>
            </a:extLst>
          </p:cNvPr>
          <p:cNvSpPr txBox="1"/>
          <p:nvPr/>
        </p:nvSpPr>
        <p:spPr>
          <a:xfrm>
            <a:off x="1447800" y="4914900"/>
            <a:ext cx="3322938" cy="384849"/>
          </a:xfrm>
          <a:prstGeom prst="rect">
            <a:avLst/>
          </a:prstGeom>
        </p:spPr>
        <p:txBody>
          <a:bodyPr lIns="0" tIns="0" rIns="0" bIns="0" rtlCol="0" anchor="t">
            <a:spAutoFit/>
          </a:bodyPr>
          <a:lstStyle/>
          <a:p>
            <a:pPr algn="ctr">
              <a:lnSpc>
                <a:spcPts val="2659"/>
              </a:lnSpc>
            </a:pPr>
            <a:r>
              <a:rPr lang="fr-FR" sz="4000" b="1">
                <a:solidFill>
                  <a:schemeClr val="bg1"/>
                </a:solidFill>
                <a:latin typeface="Avenir Bold" panose="020B0604020202020204" charset="0"/>
              </a:rPr>
              <a:t>CONTEXTE</a:t>
            </a:r>
          </a:p>
        </p:txBody>
      </p:sp>
      <p:sp>
        <p:nvSpPr>
          <p:cNvPr id="3" name="ZoneTexte 2">
            <a:extLst>
              <a:ext uri="{FF2B5EF4-FFF2-40B4-BE49-F238E27FC236}">
                <a16:creationId xmlns:a16="http://schemas.microsoft.com/office/drawing/2014/main" id="{C1B2DAEA-AF26-695A-EC50-0896C75CA9B4}"/>
              </a:ext>
            </a:extLst>
          </p:cNvPr>
          <p:cNvSpPr txBox="1"/>
          <p:nvPr/>
        </p:nvSpPr>
        <p:spPr>
          <a:xfrm>
            <a:off x="6096000" y="3188124"/>
            <a:ext cx="9296400" cy="3108543"/>
          </a:xfrm>
          <a:prstGeom prst="rect">
            <a:avLst/>
          </a:prstGeom>
          <a:noFill/>
        </p:spPr>
        <p:txBody>
          <a:bodyPr wrap="square">
            <a:spAutoFit/>
          </a:bodyPr>
          <a:lstStyle/>
          <a:p>
            <a:pPr marL="457200" indent="-457200">
              <a:buFont typeface="Wingdings" panose="05000000000000000000" pitchFamily="2" charset="2"/>
              <a:buChar char="Ø"/>
            </a:pPr>
            <a:r>
              <a:rPr lang="fr-FR" sz="2800">
                <a:solidFill>
                  <a:srgbClr val="002060"/>
                </a:solidFill>
                <a:latin typeface="Avenir Light" panose="020B0604020202020204" charset="0"/>
              </a:rPr>
              <a:t>Quelques chiffres clés</a:t>
            </a:r>
          </a:p>
          <a:p>
            <a:pPr marL="457200" indent="-457200">
              <a:buFont typeface="Wingdings" panose="05000000000000000000" pitchFamily="2" charset="2"/>
              <a:buChar char="Ø"/>
            </a:pPr>
            <a:endParaRPr lang="fr-FR" sz="2800">
              <a:solidFill>
                <a:srgbClr val="002060"/>
              </a:solidFill>
              <a:latin typeface="Avenir Light" panose="020B0604020202020204" charset="0"/>
            </a:endParaRPr>
          </a:p>
          <a:p>
            <a:pPr marL="457200" indent="-457200">
              <a:buFont typeface="Wingdings" panose="05000000000000000000" pitchFamily="2" charset="2"/>
              <a:buChar char="Ø"/>
            </a:pPr>
            <a:r>
              <a:rPr lang="fr-FR" sz="2800">
                <a:solidFill>
                  <a:srgbClr val="002060"/>
                </a:solidFill>
                <a:latin typeface="Avenir Light" panose="020B0604020202020204" charset="0"/>
              </a:rPr>
              <a:t>Les grands points de la réforme   </a:t>
            </a:r>
          </a:p>
          <a:p>
            <a:pPr marL="457200" indent="-457200">
              <a:buFont typeface="Wingdings" panose="05000000000000000000" pitchFamily="2" charset="2"/>
              <a:buChar char="Ø"/>
            </a:pPr>
            <a:endParaRPr lang="fr-FR" sz="2800">
              <a:solidFill>
                <a:srgbClr val="002060"/>
              </a:solidFill>
              <a:latin typeface="Avenir Light" panose="020B0604020202020204" charset="0"/>
            </a:endParaRPr>
          </a:p>
          <a:p>
            <a:pPr marL="457200" indent="-457200">
              <a:buFont typeface="Wingdings" panose="05000000000000000000" pitchFamily="2" charset="2"/>
              <a:buChar char="Ø"/>
            </a:pPr>
            <a:r>
              <a:rPr lang="fr-FR" sz="2800">
                <a:solidFill>
                  <a:srgbClr val="002060"/>
                </a:solidFill>
                <a:latin typeface="Avenir Light" panose="020B0604020202020204" charset="0"/>
              </a:rPr>
              <a:t>Comprendre le dispositif de ressources mensuelles</a:t>
            </a:r>
          </a:p>
          <a:p>
            <a:pPr marL="457200" indent="-457200">
              <a:buFont typeface="Wingdings" panose="05000000000000000000" pitchFamily="2" charset="2"/>
              <a:buChar char="Ø"/>
            </a:pPr>
            <a:endParaRPr lang="fr-FR" sz="2800">
              <a:solidFill>
                <a:srgbClr val="002060"/>
              </a:solidFill>
              <a:latin typeface="Avenir Light" panose="020B0604020202020204" charset="0"/>
            </a:endParaRPr>
          </a:p>
          <a:p>
            <a:pPr marL="457200" indent="-457200">
              <a:buFont typeface="Wingdings" panose="05000000000000000000" pitchFamily="2" charset="2"/>
              <a:buChar char="Ø"/>
            </a:pPr>
            <a:r>
              <a:rPr lang="fr-FR" sz="2800">
                <a:solidFill>
                  <a:srgbClr val="002060"/>
                </a:solidFill>
                <a:latin typeface="Avenir Light" panose="020B0604020202020204" charset="0"/>
              </a:rPr>
              <a:t>Comprendre le montant net social</a:t>
            </a:r>
          </a:p>
        </p:txBody>
      </p:sp>
    </p:spTree>
    <p:extLst>
      <p:ext uri="{BB962C8B-B14F-4D97-AF65-F5344CB8AC3E}">
        <p14:creationId xmlns:p14="http://schemas.microsoft.com/office/powerpoint/2010/main" val="1141394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
            <a:extLst>
              <a:ext uri="{FF2B5EF4-FFF2-40B4-BE49-F238E27FC236}">
                <a16:creationId xmlns:a16="http://schemas.microsoft.com/office/drawing/2014/main" id="{1AC86093-3423-F466-A86A-0E7363818B91}"/>
              </a:ext>
            </a:extLst>
          </p:cNvPr>
          <p:cNvSpPr txBox="1"/>
          <p:nvPr/>
        </p:nvSpPr>
        <p:spPr>
          <a:xfrm>
            <a:off x="1904180" y="850122"/>
            <a:ext cx="5335639" cy="430887"/>
          </a:xfrm>
          <a:prstGeom prst="rect">
            <a:avLst/>
          </a:prstGeom>
        </p:spPr>
        <p:txBody>
          <a:bodyPr wrap="square"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Bold" panose="020B0604020202020204" charset="0"/>
              </a:rPr>
              <a:t>​</a:t>
            </a:r>
          </a:p>
        </p:txBody>
      </p:sp>
      <p:sp>
        <p:nvSpPr>
          <p:cNvPr id="10" name="ZoneTexte 9">
            <a:extLst>
              <a:ext uri="{FF2B5EF4-FFF2-40B4-BE49-F238E27FC236}">
                <a16:creationId xmlns:a16="http://schemas.microsoft.com/office/drawing/2014/main" id="{8D3A7DC6-F1A7-E296-B200-202BF06BC2B9}"/>
              </a:ext>
            </a:extLst>
          </p:cNvPr>
          <p:cNvSpPr txBox="1"/>
          <p:nvPr/>
        </p:nvSpPr>
        <p:spPr>
          <a:xfrm>
            <a:off x="805866" y="5798985"/>
            <a:ext cx="7325640" cy="1107996"/>
          </a:xfrm>
          <a:prstGeom prst="rect">
            <a:avLst/>
          </a:prstGeom>
          <a:noFill/>
        </p:spPr>
        <p:txBody>
          <a:bodyPr wrap="square" rtlCol="0">
            <a:spAutoFit/>
          </a:bodyPr>
          <a:lstStyle/>
          <a:p>
            <a:r>
              <a:rPr lang="fr-FR" sz="2200">
                <a:solidFill>
                  <a:srgbClr val="002060"/>
                </a:solidFill>
                <a:latin typeface="Avenir Light" panose="020B0604020202020204" charset="0"/>
              </a:rPr>
              <a:t>Il sélectionne ensuite l’employeur ou l’organisme concerné par la modification de la ressource sélectionnée au préa</a:t>
            </a:r>
            <a:r>
              <a:rPr lang="fr-FR" sz="2000">
                <a:solidFill>
                  <a:srgbClr val="002060"/>
                </a:solidFill>
                <a:latin typeface="Avenir Light" panose="020B0604020202020204" charset="0"/>
              </a:rPr>
              <a:t>lable.  </a:t>
            </a:r>
            <a:r>
              <a:rPr lang="fr-FR" sz="2000" b="1">
                <a:solidFill>
                  <a:schemeClr val="bg2">
                    <a:lumMod val="25000"/>
                  </a:schemeClr>
                </a:solidFill>
                <a:latin typeface="Avenir Light" panose="020B0604020202020204" charset="0"/>
              </a:rPr>
              <a:t> </a:t>
            </a:r>
          </a:p>
        </p:txBody>
      </p:sp>
      <p:grpSp>
        <p:nvGrpSpPr>
          <p:cNvPr id="17" name="Groupe 16">
            <a:extLst>
              <a:ext uri="{FF2B5EF4-FFF2-40B4-BE49-F238E27FC236}">
                <a16:creationId xmlns:a16="http://schemas.microsoft.com/office/drawing/2014/main" id="{D69A88E4-E673-30F7-47CB-41370108A4C4}"/>
              </a:ext>
            </a:extLst>
          </p:cNvPr>
          <p:cNvGrpSpPr/>
          <p:nvPr/>
        </p:nvGrpSpPr>
        <p:grpSpPr>
          <a:xfrm>
            <a:off x="7942506" y="2549387"/>
            <a:ext cx="9082541" cy="6514381"/>
            <a:chOff x="7942506" y="2549387"/>
            <a:chExt cx="9082541" cy="6514381"/>
          </a:xfrm>
          <a:effectLst>
            <a:outerShdw blurRad="76200" dir="13500000" sy="23000" kx="1200000" algn="br" rotWithShape="0">
              <a:prstClr val="black">
                <a:alpha val="20000"/>
              </a:prstClr>
            </a:outerShdw>
          </a:effectLst>
        </p:grpSpPr>
        <p:grpSp>
          <p:nvGrpSpPr>
            <p:cNvPr id="14" name="Groupe 13">
              <a:extLst>
                <a:ext uri="{FF2B5EF4-FFF2-40B4-BE49-F238E27FC236}">
                  <a16:creationId xmlns:a16="http://schemas.microsoft.com/office/drawing/2014/main" id="{45DB8554-15FE-7A62-7B18-E7B4BD50B9F6}"/>
                </a:ext>
              </a:extLst>
            </p:cNvPr>
            <p:cNvGrpSpPr/>
            <p:nvPr/>
          </p:nvGrpSpPr>
          <p:grpSpPr>
            <a:xfrm>
              <a:off x="7942506" y="2549387"/>
              <a:ext cx="9082541" cy="6514381"/>
              <a:chOff x="7942506" y="2549387"/>
              <a:chExt cx="9082541" cy="6514381"/>
            </a:xfrm>
          </p:grpSpPr>
          <p:pic>
            <p:nvPicPr>
              <p:cNvPr id="8" name="Image 7" descr="Une image contenant texte, capture d’écran, logiciel, nombre&#10;&#10;Description générée automatiquement">
                <a:extLst>
                  <a:ext uri="{FF2B5EF4-FFF2-40B4-BE49-F238E27FC236}">
                    <a16:creationId xmlns:a16="http://schemas.microsoft.com/office/drawing/2014/main" id="{D99C14AC-102C-922B-514B-2304A65B887C}"/>
                  </a:ext>
                </a:extLst>
              </p:cNvPr>
              <p:cNvPicPr>
                <a:picLocks noChangeAspect="1"/>
              </p:cNvPicPr>
              <p:nvPr/>
            </p:nvPicPr>
            <p:blipFill>
              <a:blip r:embed="rId2"/>
              <a:stretch>
                <a:fillRect/>
              </a:stretch>
            </p:blipFill>
            <p:spPr>
              <a:xfrm>
                <a:off x="7942506" y="2549387"/>
                <a:ext cx="9082541" cy="65143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3" name="Groupe 12">
                <a:extLst>
                  <a:ext uri="{FF2B5EF4-FFF2-40B4-BE49-F238E27FC236}">
                    <a16:creationId xmlns:a16="http://schemas.microsoft.com/office/drawing/2014/main" id="{96B540F5-43FC-6CBB-007D-693028A2415B}"/>
                  </a:ext>
                </a:extLst>
              </p:cNvPr>
              <p:cNvGrpSpPr/>
              <p:nvPr/>
            </p:nvGrpSpPr>
            <p:grpSpPr>
              <a:xfrm>
                <a:off x="7942506" y="5034421"/>
                <a:ext cx="7398616" cy="1645611"/>
                <a:chOff x="8444541" y="5154396"/>
                <a:chExt cx="7398616" cy="1645611"/>
              </a:xfrm>
            </p:grpSpPr>
            <p:sp>
              <p:nvSpPr>
                <p:cNvPr id="11" name="Rectangle : coins arrondis 10">
                  <a:extLst>
                    <a:ext uri="{FF2B5EF4-FFF2-40B4-BE49-F238E27FC236}">
                      <a16:creationId xmlns:a16="http://schemas.microsoft.com/office/drawing/2014/main" id="{D56F2427-F98B-CFCD-99DF-04CD9F5E04A8}"/>
                    </a:ext>
                  </a:extLst>
                </p:cNvPr>
                <p:cNvSpPr/>
                <p:nvPr/>
              </p:nvSpPr>
              <p:spPr>
                <a:xfrm>
                  <a:off x="8444541" y="5154396"/>
                  <a:ext cx="7398616" cy="791365"/>
                </a:xfrm>
                <a:prstGeom prst="roundRect">
                  <a:avLst/>
                </a:prstGeom>
                <a:noFill/>
                <a:ln>
                  <a:solidFill>
                    <a:srgbClr val="AE4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8E778CF4-1A1F-85B1-FD59-6B6ADC3EA546}"/>
                    </a:ext>
                  </a:extLst>
                </p:cNvPr>
                <p:cNvSpPr/>
                <p:nvPr/>
              </p:nvSpPr>
              <p:spPr>
                <a:xfrm>
                  <a:off x="8547058" y="6090441"/>
                  <a:ext cx="3796963" cy="709566"/>
                </a:xfrm>
                <a:prstGeom prst="roundRect">
                  <a:avLst/>
                </a:prstGeom>
                <a:noFill/>
                <a:ln>
                  <a:solidFill>
                    <a:srgbClr val="AE4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pic>
          <p:nvPicPr>
            <p:cNvPr id="16" name="Image 15">
              <a:extLst>
                <a:ext uri="{FF2B5EF4-FFF2-40B4-BE49-F238E27FC236}">
                  <a16:creationId xmlns:a16="http://schemas.microsoft.com/office/drawing/2014/main" id="{305C593D-A84C-70C0-F9A3-321D3BB32621}"/>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8131506" y="4569434"/>
              <a:ext cx="1544756" cy="348327"/>
            </a:xfrm>
            <a:prstGeom prst="rect">
              <a:avLst/>
            </a:prstGeom>
          </p:spPr>
        </p:pic>
      </p:grpSp>
      <p:sp>
        <p:nvSpPr>
          <p:cNvPr id="22" name="ZoneTexte 21">
            <a:extLst>
              <a:ext uri="{FF2B5EF4-FFF2-40B4-BE49-F238E27FC236}">
                <a16:creationId xmlns:a16="http://schemas.microsoft.com/office/drawing/2014/main" id="{1DA7CD84-B3C9-A816-F5EA-7BF916A60A0D}"/>
              </a:ext>
            </a:extLst>
          </p:cNvPr>
          <p:cNvSpPr txBox="1"/>
          <p:nvPr/>
        </p:nvSpPr>
        <p:spPr>
          <a:xfrm>
            <a:off x="900325" y="1708387"/>
            <a:ext cx="1447090" cy="432939"/>
          </a:xfrm>
          <a:prstGeom prst="rect">
            <a:avLst/>
          </a:prstGeom>
          <a:solidFill>
            <a:srgbClr val="AEC2BA"/>
          </a:solidFill>
          <a:ln>
            <a:solidFill>
              <a:srgbClr val="AEC2BA"/>
            </a:solidFill>
          </a:ln>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2</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ème</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
        <p:nvSpPr>
          <p:cNvPr id="23" name="ZoneTexte 22">
            <a:extLst>
              <a:ext uri="{FF2B5EF4-FFF2-40B4-BE49-F238E27FC236}">
                <a16:creationId xmlns:a16="http://schemas.microsoft.com/office/drawing/2014/main" id="{596C04E1-475B-E0CE-3EEC-78D80E74761E}"/>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3824610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AD5E35B-62AC-0282-3813-162798C2B07F}"/>
              </a:ext>
            </a:extLst>
          </p:cNvPr>
          <p:cNvSpPr txBox="1"/>
          <p:nvPr/>
        </p:nvSpPr>
        <p:spPr>
          <a:xfrm>
            <a:off x="1066800" y="4216404"/>
            <a:ext cx="6414822" cy="3944798"/>
          </a:xfrm>
          <a:prstGeom prst="rect">
            <a:avLst/>
          </a:prstGeom>
          <a:noFill/>
        </p:spPr>
        <p:txBody>
          <a:bodyPr wrap="square" rtlCol="0">
            <a:spAutoFit/>
          </a:bodyPr>
          <a:lstStyle/>
          <a:p>
            <a:r>
              <a:rPr lang="fr-FR" sz="2200" b="1" u="sng">
                <a:solidFill>
                  <a:srgbClr val="002060"/>
                </a:solidFill>
                <a:latin typeface="Avenir Light" panose="020B0604020202020204" charset="0"/>
                <a:ea typeface="Calibri"/>
                <a:cs typeface="Calibri"/>
              </a:rPr>
              <a:t> </a:t>
            </a:r>
          </a:p>
          <a:p>
            <a:pPr algn="ctr">
              <a:lnSpc>
                <a:spcPct val="200000"/>
              </a:lnSpc>
            </a:pPr>
            <a:r>
              <a:rPr lang="fr-FR" sz="2200">
                <a:solidFill>
                  <a:srgbClr val="002060"/>
                </a:solidFill>
                <a:latin typeface="Avenir Light" panose="020B0604020202020204" charset="0"/>
                <a:cs typeface="Calibri"/>
              </a:rPr>
              <a:t>L'usager peut réaliser 2 actions soit :</a:t>
            </a:r>
          </a:p>
          <a:p>
            <a:pPr marL="2171700" lvl="4" indent="-342900">
              <a:lnSpc>
                <a:spcPct val="150000"/>
              </a:lnSpc>
              <a:buFont typeface="Wingdings" panose="05000000000000000000" pitchFamily="2" charset="2"/>
              <a:buChar char="Ø"/>
            </a:pPr>
            <a:r>
              <a:rPr lang="fr-FR" sz="2200">
                <a:solidFill>
                  <a:srgbClr val="002060"/>
                </a:solidFill>
                <a:latin typeface="Avenir Light" panose="020B0604020202020204" charset="0"/>
                <a:cs typeface="Calibri"/>
              </a:rPr>
              <a:t>Modifier des ressources </a:t>
            </a:r>
          </a:p>
          <a:p>
            <a:pPr marL="2171700" lvl="4" indent="-342900">
              <a:lnSpc>
                <a:spcPct val="150000"/>
              </a:lnSpc>
              <a:buFont typeface="Wingdings" panose="05000000000000000000" pitchFamily="2" charset="2"/>
              <a:buChar char="Ø"/>
            </a:pPr>
            <a:r>
              <a:rPr lang="fr-FR" sz="2200">
                <a:solidFill>
                  <a:srgbClr val="002060"/>
                </a:solidFill>
                <a:latin typeface="Avenir Light" panose="020B0604020202020204" charset="0"/>
                <a:cs typeface="Calibri"/>
              </a:rPr>
              <a:t>Supprimer l'employeur.</a:t>
            </a:r>
          </a:p>
          <a:p>
            <a:pPr algn="ctr">
              <a:lnSpc>
                <a:spcPct val="150000"/>
              </a:lnSpc>
            </a:pPr>
            <a:r>
              <a:rPr lang="fr-FR" sz="2200">
                <a:solidFill>
                  <a:srgbClr val="002060"/>
                </a:solidFill>
                <a:latin typeface="Avenir Light" panose="020B0604020202020204" charset="0"/>
                <a:cs typeface="Calibri"/>
              </a:rPr>
              <a:t>Dans cette démonstration l’usager cliquera sur « </a:t>
            </a:r>
            <a:r>
              <a:rPr lang="fr-FR" sz="2200" i="1">
                <a:solidFill>
                  <a:srgbClr val="002060"/>
                </a:solidFill>
                <a:latin typeface="Avenir Light" panose="020B0604020202020204" charset="0"/>
                <a:cs typeface="Calibri"/>
              </a:rPr>
              <a:t>Modifier les ressources »</a:t>
            </a:r>
          </a:p>
          <a:p>
            <a:pPr algn="just">
              <a:lnSpc>
                <a:spcPct val="107000"/>
              </a:lnSpc>
              <a:spcAft>
                <a:spcPts val="800"/>
              </a:spcAft>
            </a:pPr>
            <a:endParaRPr lang="fr-FR" sz="2200">
              <a:solidFill>
                <a:srgbClr val="002060"/>
              </a:solidFill>
              <a:effectLst/>
              <a:latin typeface="Avenir Light" panose="020B0604020202020204" charset="0"/>
              <a:ea typeface="Calibri" panose="020F0502020204030204" pitchFamily="34" charset="0"/>
              <a:cs typeface="Arial" panose="020B0604020202020204" pitchFamily="34" charset="0"/>
            </a:endParaRPr>
          </a:p>
          <a:p>
            <a:pPr algn="just">
              <a:lnSpc>
                <a:spcPct val="107000"/>
              </a:lnSpc>
              <a:spcAft>
                <a:spcPts val="800"/>
              </a:spcAft>
            </a:pPr>
            <a:endParaRPr lang="fr-FR" sz="2200">
              <a:solidFill>
                <a:srgbClr val="002060"/>
              </a:solidFill>
              <a:effectLst/>
              <a:latin typeface="Avenir Light" panose="020B0604020202020204" charset="0"/>
              <a:ea typeface="Calibri" panose="020F0502020204030204" pitchFamily="34" charset="0"/>
              <a:cs typeface="Arial" panose="020B0604020202020204" pitchFamily="34" charset="0"/>
            </a:endParaRPr>
          </a:p>
        </p:txBody>
      </p:sp>
      <p:grpSp>
        <p:nvGrpSpPr>
          <p:cNvPr id="16" name="Groupe 15">
            <a:extLst>
              <a:ext uri="{FF2B5EF4-FFF2-40B4-BE49-F238E27FC236}">
                <a16:creationId xmlns:a16="http://schemas.microsoft.com/office/drawing/2014/main" id="{CAEF5D44-CAA1-9D85-7CCB-9B0383928CBA}"/>
              </a:ext>
            </a:extLst>
          </p:cNvPr>
          <p:cNvGrpSpPr/>
          <p:nvPr/>
        </p:nvGrpSpPr>
        <p:grpSpPr>
          <a:xfrm>
            <a:off x="8076786" y="2496820"/>
            <a:ext cx="9256175" cy="6485699"/>
            <a:chOff x="8076786" y="2496820"/>
            <a:chExt cx="9256175" cy="6485699"/>
          </a:xfrm>
        </p:grpSpPr>
        <p:grpSp>
          <p:nvGrpSpPr>
            <p:cNvPr id="6" name="Groupe 5">
              <a:extLst>
                <a:ext uri="{FF2B5EF4-FFF2-40B4-BE49-F238E27FC236}">
                  <a16:creationId xmlns:a16="http://schemas.microsoft.com/office/drawing/2014/main" id="{8F5EF4AD-DDA3-57DA-6736-D5A3EADED705}"/>
                </a:ext>
              </a:extLst>
            </p:cNvPr>
            <p:cNvGrpSpPr/>
            <p:nvPr/>
          </p:nvGrpSpPr>
          <p:grpSpPr>
            <a:xfrm>
              <a:off x="8076786" y="2496820"/>
              <a:ext cx="9256175" cy="6485699"/>
              <a:chOff x="8076786" y="2496820"/>
              <a:chExt cx="9256175" cy="6485699"/>
            </a:xfrm>
          </p:grpSpPr>
          <p:pic>
            <p:nvPicPr>
              <p:cNvPr id="3" name="Image 2" descr="Une image contenant texte, capture d’écran, logiciel, Police&#10;&#10;Description générée automatiquement">
                <a:extLst>
                  <a:ext uri="{FF2B5EF4-FFF2-40B4-BE49-F238E27FC236}">
                    <a16:creationId xmlns:a16="http://schemas.microsoft.com/office/drawing/2014/main" id="{53C559F4-7564-634E-BE0F-A165428DC93D}"/>
                  </a:ext>
                </a:extLst>
              </p:cNvPr>
              <p:cNvPicPr>
                <a:picLocks noChangeAspect="1"/>
              </p:cNvPicPr>
              <p:nvPr/>
            </p:nvPicPr>
            <p:blipFill>
              <a:blip r:embed="rId2"/>
              <a:stretch>
                <a:fillRect/>
              </a:stretch>
            </p:blipFill>
            <p:spPr>
              <a:xfrm>
                <a:off x="8076786" y="2496820"/>
                <a:ext cx="9256175" cy="6485699"/>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sp>
            <p:nvSpPr>
              <p:cNvPr id="5" name="Rectangle : coins arrondis 4">
                <a:extLst>
                  <a:ext uri="{FF2B5EF4-FFF2-40B4-BE49-F238E27FC236}">
                    <a16:creationId xmlns:a16="http://schemas.microsoft.com/office/drawing/2014/main" id="{8200A9D0-0904-60FD-4998-20FA09C13AFF}"/>
                  </a:ext>
                </a:extLst>
              </p:cNvPr>
              <p:cNvSpPr/>
              <p:nvPr/>
            </p:nvSpPr>
            <p:spPr>
              <a:xfrm>
                <a:off x="8208645" y="6939513"/>
                <a:ext cx="3607435" cy="517928"/>
              </a:xfrm>
              <a:prstGeom prst="roundRect">
                <a:avLst/>
              </a:prstGeom>
              <a:noFill/>
              <a:ln>
                <a:solidFill>
                  <a:srgbClr val="AE4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5" name="Image 14">
              <a:extLst>
                <a:ext uri="{FF2B5EF4-FFF2-40B4-BE49-F238E27FC236}">
                  <a16:creationId xmlns:a16="http://schemas.microsoft.com/office/drawing/2014/main" id="{007C2358-A22C-75B2-D567-B089C2D875F6}"/>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8213394" y="4528490"/>
              <a:ext cx="1544756" cy="348327"/>
            </a:xfrm>
            <a:prstGeom prst="rect">
              <a:avLst/>
            </a:prstGeom>
          </p:spPr>
        </p:pic>
      </p:grpSp>
      <p:sp>
        <p:nvSpPr>
          <p:cNvPr id="20" name="ZoneTexte 19">
            <a:extLst>
              <a:ext uri="{FF2B5EF4-FFF2-40B4-BE49-F238E27FC236}">
                <a16:creationId xmlns:a16="http://schemas.microsoft.com/office/drawing/2014/main" id="{D0318138-2ABE-A0A4-1F18-76BBA0379165}"/>
              </a:ext>
            </a:extLst>
          </p:cNvPr>
          <p:cNvSpPr txBox="1"/>
          <p:nvPr/>
        </p:nvSpPr>
        <p:spPr>
          <a:xfrm>
            <a:off x="900325" y="1708387"/>
            <a:ext cx="1447090" cy="432939"/>
          </a:xfrm>
          <a:prstGeom prst="rect">
            <a:avLst/>
          </a:prstGeom>
          <a:solidFill>
            <a:srgbClr val="AEC2BA"/>
          </a:solidFill>
          <a:ln>
            <a:solidFill>
              <a:srgbClr val="AEC2BA"/>
            </a:solidFill>
          </a:ln>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2</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ème</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
        <p:nvSpPr>
          <p:cNvPr id="21" name="TextBox 7">
            <a:extLst>
              <a:ext uri="{FF2B5EF4-FFF2-40B4-BE49-F238E27FC236}">
                <a16:creationId xmlns:a16="http://schemas.microsoft.com/office/drawing/2014/main" id="{984D0485-89BF-3EE3-BF6D-0BE817AB4837}"/>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23" name="ZoneTexte 22">
            <a:extLst>
              <a:ext uri="{FF2B5EF4-FFF2-40B4-BE49-F238E27FC236}">
                <a16:creationId xmlns:a16="http://schemas.microsoft.com/office/drawing/2014/main" id="{503E564C-2D4A-6F3B-E1D8-F9B56E088A9B}"/>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538240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5FE1979-CC14-6F6E-7054-EFFA2D193B4F}"/>
              </a:ext>
            </a:extLst>
          </p:cNvPr>
          <p:cNvSpPr txBox="1"/>
          <p:nvPr/>
        </p:nvSpPr>
        <p:spPr>
          <a:xfrm>
            <a:off x="666957" y="4489447"/>
            <a:ext cx="8798118" cy="3139321"/>
          </a:xfrm>
          <a:prstGeom prst="rect">
            <a:avLst/>
          </a:prstGeom>
          <a:noFill/>
        </p:spPr>
        <p:txBody>
          <a:bodyPr wrap="square">
            <a:spAutoFit/>
          </a:bodyPr>
          <a:lstStyle/>
          <a:p>
            <a:r>
              <a:rPr lang="fr-FR" sz="2200">
                <a:solidFill>
                  <a:srgbClr val="002060"/>
                </a:solidFill>
                <a:latin typeface="Avenir Light" panose="020B0604020202020204" charset="0"/>
                <a:cs typeface="Calibri"/>
              </a:rPr>
              <a:t>Il sélectionne ensuite le ou les mois pour lesquels il souhaite modifier les montants récupérés. </a:t>
            </a:r>
          </a:p>
          <a:p>
            <a:endParaRPr lang="fr-FR" sz="2200">
              <a:solidFill>
                <a:srgbClr val="002060"/>
              </a:solidFill>
              <a:latin typeface="Avenir Light" panose="020B0604020202020204" charset="0"/>
              <a:cs typeface="Calibri"/>
            </a:endParaRPr>
          </a:p>
          <a:p>
            <a:r>
              <a:rPr lang="fr-FR" sz="2200">
                <a:solidFill>
                  <a:srgbClr val="002060"/>
                </a:solidFill>
                <a:latin typeface="Avenir Light" panose="020B0604020202020204" charset="0"/>
              </a:rPr>
              <a:t>On lui rappelle que les ressources corrigées doivent être en Montant Net Social et que pour chaque montant corrigé le bulletin de salaire doit être joint.</a:t>
            </a:r>
          </a:p>
          <a:p>
            <a:endParaRPr lang="fr-FR" sz="2200">
              <a:solidFill>
                <a:srgbClr val="002060"/>
              </a:solidFill>
              <a:latin typeface="Avenir Light" panose="020B0604020202020204" charset="0"/>
            </a:endParaRPr>
          </a:p>
          <a:p>
            <a:r>
              <a:rPr lang="fr-FR" sz="2200">
                <a:solidFill>
                  <a:srgbClr val="002060"/>
                </a:solidFill>
                <a:latin typeface="Avenir Light" panose="020B0604020202020204" charset="0"/>
                <a:cs typeface="Calibri"/>
              </a:rPr>
              <a:t>La raison sociale et le SIRET de l'employeur concerné sont affichés.</a:t>
            </a:r>
          </a:p>
          <a:p>
            <a:endParaRPr lang="fr-FR" sz="2200">
              <a:solidFill>
                <a:srgbClr val="002060"/>
              </a:solidFill>
              <a:latin typeface="Avenir Light" panose="020B0604020202020204" charset="0"/>
              <a:cs typeface="Calibri"/>
            </a:endParaRPr>
          </a:p>
        </p:txBody>
      </p:sp>
      <p:pic>
        <p:nvPicPr>
          <p:cNvPr id="18" name="Image 17">
            <a:extLst>
              <a:ext uri="{FF2B5EF4-FFF2-40B4-BE49-F238E27FC236}">
                <a16:creationId xmlns:a16="http://schemas.microsoft.com/office/drawing/2014/main" id="{ABF661F6-0759-9E8A-8554-F6C9196CEA2F}"/>
              </a:ext>
            </a:extLst>
          </p:cNvPr>
          <p:cNvPicPr>
            <a:picLocks noChangeAspect="1"/>
          </p:cNvPicPr>
          <p:nvPr/>
        </p:nvPicPr>
        <p:blipFill>
          <a:blip r:embed="rId2"/>
          <a:stretch>
            <a:fillRect/>
          </a:stretch>
        </p:blipFill>
        <p:spPr>
          <a:xfrm>
            <a:off x="9465075" y="2083043"/>
            <a:ext cx="8016217" cy="7245666"/>
          </a:xfrm>
          <a:prstGeom prst="rect">
            <a:avLst/>
          </a:prstGeom>
          <a:effectLst>
            <a:outerShdw blurRad="76200" dir="13500000" sy="23000" kx="1200000" algn="br" rotWithShape="0">
              <a:prstClr val="black">
                <a:alpha val="20000"/>
              </a:prstClr>
            </a:outerShdw>
          </a:effectLst>
        </p:spPr>
      </p:pic>
      <p:sp>
        <p:nvSpPr>
          <p:cNvPr id="15" name="ZoneTexte 14">
            <a:extLst>
              <a:ext uri="{FF2B5EF4-FFF2-40B4-BE49-F238E27FC236}">
                <a16:creationId xmlns:a16="http://schemas.microsoft.com/office/drawing/2014/main" id="{B6738614-FF0F-1768-7649-E307B3A859FB}"/>
              </a:ext>
            </a:extLst>
          </p:cNvPr>
          <p:cNvSpPr txBox="1"/>
          <p:nvPr/>
        </p:nvSpPr>
        <p:spPr>
          <a:xfrm>
            <a:off x="900325" y="1708387"/>
            <a:ext cx="1447090" cy="432939"/>
          </a:xfrm>
          <a:prstGeom prst="rect">
            <a:avLst/>
          </a:prstGeom>
          <a:solidFill>
            <a:srgbClr val="AEC2BA"/>
          </a:solidFill>
          <a:ln>
            <a:solidFill>
              <a:srgbClr val="AEC2BA"/>
            </a:solidFill>
          </a:ln>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2</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ème</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
        <p:nvSpPr>
          <p:cNvPr id="16" name="TextBox 7">
            <a:extLst>
              <a:ext uri="{FF2B5EF4-FFF2-40B4-BE49-F238E27FC236}">
                <a16:creationId xmlns:a16="http://schemas.microsoft.com/office/drawing/2014/main" id="{0B333198-56C3-E9C6-AF8E-AE7866CCE5D0}"/>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19" name="ZoneTexte 18">
            <a:extLst>
              <a:ext uri="{FF2B5EF4-FFF2-40B4-BE49-F238E27FC236}">
                <a16:creationId xmlns:a16="http://schemas.microsoft.com/office/drawing/2014/main" id="{B7836956-BD18-DD3C-B9ED-C43F5FEFEC7F}"/>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3087360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A3F965C0-B6AB-E159-3767-C99F5802A7F6}"/>
              </a:ext>
            </a:extLst>
          </p:cNvPr>
          <p:cNvGrpSpPr/>
          <p:nvPr/>
        </p:nvGrpSpPr>
        <p:grpSpPr>
          <a:xfrm>
            <a:off x="11976583" y="2038438"/>
            <a:ext cx="4847269" cy="7310390"/>
            <a:chOff x="11976583" y="2038438"/>
            <a:chExt cx="4847269" cy="7310390"/>
          </a:xfrm>
          <a:effectLst>
            <a:outerShdw blurRad="76200" dir="13500000" sy="23000" kx="1200000" algn="br" rotWithShape="0">
              <a:prstClr val="black">
                <a:alpha val="20000"/>
              </a:prstClr>
            </a:outerShdw>
          </a:effectLst>
        </p:grpSpPr>
        <p:pic>
          <p:nvPicPr>
            <p:cNvPr id="3" name="Image 2" descr="Une image contenant texte, capture d’écran, logiciel, Page web&#10;&#10;Description générée automatiquement">
              <a:extLst>
                <a:ext uri="{FF2B5EF4-FFF2-40B4-BE49-F238E27FC236}">
                  <a16:creationId xmlns:a16="http://schemas.microsoft.com/office/drawing/2014/main" id="{510768F7-FF58-8338-E1F3-17618A70F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4365" y="2038438"/>
              <a:ext cx="4769487" cy="73103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Image 3" descr="Une image contenant texte, capture d’écran, Police, logo&#10;&#10;Description générée automatiquement">
              <a:extLst>
                <a:ext uri="{FF2B5EF4-FFF2-40B4-BE49-F238E27FC236}">
                  <a16:creationId xmlns:a16="http://schemas.microsoft.com/office/drawing/2014/main" id="{513AD012-2129-6B2B-CAFB-E617BF445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6583" y="5840304"/>
              <a:ext cx="4847269" cy="1904994"/>
            </a:xfrm>
            <a:prstGeom prst="rect">
              <a:avLst/>
            </a:prstGeom>
          </p:spPr>
        </p:pic>
      </p:grpSp>
      <p:sp>
        <p:nvSpPr>
          <p:cNvPr id="5" name="TextBox 10">
            <a:extLst>
              <a:ext uri="{FF2B5EF4-FFF2-40B4-BE49-F238E27FC236}">
                <a16:creationId xmlns:a16="http://schemas.microsoft.com/office/drawing/2014/main" id="{73CFC44A-70D4-B454-BDFB-CB3F333BEA09}"/>
              </a:ext>
            </a:extLst>
          </p:cNvPr>
          <p:cNvSpPr txBox="1"/>
          <p:nvPr/>
        </p:nvSpPr>
        <p:spPr>
          <a:xfrm>
            <a:off x="7731388" y="373618"/>
            <a:ext cx="9962897" cy="1094574"/>
          </a:xfrm>
          <a:prstGeom prst="rect">
            <a:avLst/>
          </a:prstGeom>
        </p:spPr>
        <p:txBody>
          <a:bodyPr lIns="50800" tIns="50800" rIns="50800" bIns="50800" rtlCol="0" anchor="ctr"/>
          <a:lstStyle/>
          <a:p>
            <a:pPr algn="ctr">
              <a:lnSpc>
                <a:spcPct val="189387"/>
              </a:lnSpc>
            </a:pPr>
            <a:endParaRPr lang="fr-FR">
              <a:solidFill>
                <a:srgbClr val="FFFFFF"/>
              </a:solidFill>
              <a:ea typeface="Calibri"/>
              <a:cs typeface="Calibri"/>
            </a:endParaRPr>
          </a:p>
        </p:txBody>
      </p:sp>
      <p:sp>
        <p:nvSpPr>
          <p:cNvPr id="6" name="ZoneTexte 5">
            <a:extLst>
              <a:ext uri="{FF2B5EF4-FFF2-40B4-BE49-F238E27FC236}">
                <a16:creationId xmlns:a16="http://schemas.microsoft.com/office/drawing/2014/main" id="{AD2A4D37-C55A-18F3-0B0B-0253F659613F}"/>
              </a:ext>
            </a:extLst>
          </p:cNvPr>
          <p:cNvSpPr txBox="1"/>
          <p:nvPr/>
        </p:nvSpPr>
        <p:spPr>
          <a:xfrm>
            <a:off x="898042" y="1696455"/>
            <a:ext cx="16361258" cy="1362681"/>
          </a:xfrm>
          <a:prstGeom prst="rect">
            <a:avLst/>
          </a:prstGeom>
          <a:noFill/>
        </p:spPr>
        <p:txBody>
          <a:bodyPr wrap="square" rtlCol="0">
            <a:spAutoFit/>
          </a:bodyPr>
          <a:lstStyle/>
          <a:p>
            <a:pPr algn="just">
              <a:lnSpc>
                <a:spcPct val="107000"/>
              </a:lnSpc>
              <a:spcAft>
                <a:spcPts val="800"/>
              </a:spcAft>
            </a:pPr>
            <a:endParaRPr lang="fr-FR" sz="2200">
              <a:effectLst/>
              <a:latin typeface="Avenir" panose="020B0604020202020204" charset="0"/>
              <a:ea typeface="Calibri" panose="020F0502020204030204" pitchFamily="34" charset="0"/>
              <a:cs typeface="Arial" panose="020B0604020202020204" pitchFamily="34" charset="0"/>
            </a:endParaRPr>
          </a:p>
          <a:p>
            <a:pPr algn="just">
              <a:lnSpc>
                <a:spcPct val="107000"/>
              </a:lnSpc>
              <a:spcAft>
                <a:spcPts val="800"/>
              </a:spcAft>
            </a:pPr>
            <a:endParaRPr lang="fr-FR" sz="2200">
              <a:effectLst/>
              <a:latin typeface="Avenir" panose="020B0604020202020204" charset="0"/>
              <a:ea typeface="Calibri" panose="020F0502020204030204" pitchFamily="34" charset="0"/>
              <a:cs typeface="Arial" panose="020B0604020202020204" pitchFamily="34" charset="0"/>
            </a:endParaRPr>
          </a:p>
          <a:p>
            <a:pPr algn="just">
              <a:lnSpc>
                <a:spcPct val="107000"/>
              </a:lnSpc>
              <a:spcAft>
                <a:spcPts val="800"/>
              </a:spcAft>
            </a:pPr>
            <a:r>
              <a:rPr lang="fr-FR" sz="2200">
                <a:latin typeface="Avenir" panose="020B0604020202020204" charset="0"/>
                <a:ea typeface="Calibri" panose="020F0502020204030204" pitchFamily="34" charset="0"/>
                <a:cs typeface="Arial" panose="020B0604020202020204" pitchFamily="34" charset="0"/>
              </a:rPr>
              <a:t>	</a:t>
            </a:r>
            <a:endParaRPr lang="fr-FR" sz="2200">
              <a:effectLst/>
              <a:latin typeface="Avenir" panose="020B0604020202020204" charset="0"/>
              <a:ea typeface="Calibri" panose="020F050202020403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72900588-F659-ABC3-24AA-274817737F5A}"/>
              </a:ext>
            </a:extLst>
          </p:cNvPr>
          <p:cNvSpPr txBox="1"/>
          <p:nvPr/>
        </p:nvSpPr>
        <p:spPr>
          <a:xfrm>
            <a:off x="1028700" y="2557391"/>
            <a:ext cx="10248900" cy="6463308"/>
          </a:xfrm>
          <a:prstGeom prst="rect">
            <a:avLst/>
          </a:prstGeom>
          <a:noFill/>
        </p:spPr>
        <p:txBody>
          <a:bodyPr wrap="square">
            <a:spAutoFit/>
          </a:bodyPr>
          <a:lstStyle/>
          <a:p>
            <a:pPr marL="285750" indent="-285750" algn="ctr">
              <a:buFont typeface="Wingdings" panose="05000000000000000000" pitchFamily="2" charset="2"/>
              <a:buChar char="Ø"/>
            </a:pPr>
            <a:r>
              <a:rPr lang="fr-FR" sz="2200">
                <a:solidFill>
                  <a:srgbClr val="002060"/>
                </a:solidFill>
                <a:latin typeface="Avenir Light" panose="020B0604020202020204" charset="0"/>
                <a:cs typeface="Calibri"/>
              </a:rPr>
              <a:t>L'usager doit apporter ses corrections sur les montants des mois sélectionnés.</a:t>
            </a:r>
          </a:p>
          <a:p>
            <a:pPr algn="ctr"/>
            <a:r>
              <a:rPr lang="fr-FR" sz="2200">
                <a:solidFill>
                  <a:srgbClr val="002060"/>
                </a:solidFill>
                <a:latin typeface="Avenir Light" panose="020B0604020202020204" charset="0"/>
                <a:ea typeface="Calibri"/>
                <a:cs typeface="Calibri"/>
              </a:rPr>
              <a:t>Dans ce cas, il devra transmettre le bulletin de salaire ou le relevé de situation du mois concerné par la correction.</a:t>
            </a:r>
          </a:p>
          <a:p>
            <a:pPr algn="ctr"/>
            <a:endParaRPr lang="fr-FR" sz="2200">
              <a:solidFill>
                <a:srgbClr val="002060"/>
              </a:solidFill>
              <a:latin typeface="Avenir Light" panose="020B0604020202020204" charset="0"/>
              <a:ea typeface="Calibri"/>
              <a:cs typeface="Calibri"/>
            </a:endParaRPr>
          </a:p>
          <a:p>
            <a:pPr marL="285750" indent="-285750" algn="ctr">
              <a:buFont typeface="Wingdings" panose="05000000000000000000" pitchFamily="2" charset="2"/>
              <a:buChar char="Ø"/>
            </a:pPr>
            <a:r>
              <a:rPr lang="fr-FR" sz="2200">
                <a:solidFill>
                  <a:srgbClr val="002060"/>
                </a:solidFill>
                <a:latin typeface="Avenir Light" panose="020B0604020202020204" charset="0"/>
              </a:rPr>
              <a:t>Il lui est demandé s’il est toujours salarié de l’entreprise, sinon il devra également fournir la fin du contrat de travail.</a:t>
            </a:r>
          </a:p>
          <a:p>
            <a:pPr marL="285750" indent="-285750" algn="ctr">
              <a:buFont typeface="Wingdings" panose="05000000000000000000" pitchFamily="2" charset="2"/>
              <a:buChar char="Ø"/>
            </a:pPr>
            <a:endParaRPr lang="fr-FR" sz="2200">
              <a:solidFill>
                <a:srgbClr val="002060"/>
              </a:solidFill>
              <a:latin typeface="Avenir Light" panose="020B0604020202020204" charset="0"/>
            </a:endParaRPr>
          </a:p>
          <a:p>
            <a:pPr marL="285750" indent="-285750" algn="ctr">
              <a:buFont typeface="Wingdings" panose="05000000000000000000" pitchFamily="2" charset="2"/>
              <a:buChar char="Ø"/>
            </a:pPr>
            <a:endParaRPr lang="fr-FR" sz="2200">
              <a:solidFill>
                <a:srgbClr val="002060"/>
              </a:solidFill>
              <a:latin typeface="Avenir Light" panose="020B0604020202020204" charset="0"/>
            </a:endParaRPr>
          </a:p>
          <a:p>
            <a:pPr marL="285750" indent="-285750" algn="ctr">
              <a:buFont typeface="Wingdings" panose="05000000000000000000" pitchFamily="2" charset="2"/>
              <a:buChar char="Ø"/>
            </a:pPr>
            <a:endParaRPr lang="fr-FR" sz="2200">
              <a:solidFill>
                <a:srgbClr val="002060"/>
              </a:solidFill>
              <a:latin typeface="Avenir Light" panose="020B0604020202020204" charset="0"/>
            </a:endParaRPr>
          </a:p>
          <a:p>
            <a:pPr marL="285750" indent="-285750" algn="ctr">
              <a:buFont typeface="Wingdings" panose="05000000000000000000" pitchFamily="2" charset="2"/>
              <a:buChar char="Ø"/>
            </a:pPr>
            <a:endParaRPr lang="fr-FR" sz="2200">
              <a:solidFill>
                <a:srgbClr val="002060"/>
              </a:solidFill>
              <a:latin typeface="Avenir Light" panose="020B0604020202020204" charset="0"/>
            </a:endParaRPr>
          </a:p>
          <a:p>
            <a:pPr marL="285750" indent="-285750" algn="ctr">
              <a:buFont typeface="Wingdings" panose="05000000000000000000" pitchFamily="2" charset="2"/>
              <a:buChar char="Ø"/>
            </a:pPr>
            <a:endParaRPr lang="fr-FR" sz="2200">
              <a:solidFill>
                <a:srgbClr val="002060"/>
              </a:solidFill>
              <a:latin typeface="Avenir Light" panose="020B0604020202020204" charset="0"/>
            </a:endParaRPr>
          </a:p>
          <a:p>
            <a:pPr marL="285750" indent="-285750" algn="ctr">
              <a:buFont typeface="Wingdings" panose="05000000000000000000" pitchFamily="2" charset="2"/>
              <a:buChar char="Ø"/>
            </a:pPr>
            <a:endParaRPr lang="fr-FR" sz="2200">
              <a:solidFill>
                <a:srgbClr val="002060"/>
              </a:solidFill>
              <a:latin typeface="Avenir Light" panose="020B0604020202020204" charset="0"/>
            </a:endParaRPr>
          </a:p>
          <a:p>
            <a:pPr marL="285750" indent="-285750" algn="ctr">
              <a:buFont typeface="Wingdings" panose="05000000000000000000" pitchFamily="2" charset="2"/>
              <a:buChar char="Ø"/>
            </a:pPr>
            <a:endParaRPr lang="fr-FR" sz="2200">
              <a:solidFill>
                <a:srgbClr val="002060"/>
              </a:solidFill>
              <a:latin typeface="Avenir Light" panose="020B0604020202020204" charset="0"/>
            </a:endParaRPr>
          </a:p>
          <a:p>
            <a:pPr marL="285750" indent="-285750" algn="ctr">
              <a:buFont typeface="Wingdings" panose="05000000000000000000" pitchFamily="2" charset="2"/>
              <a:buChar char="Ø"/>
            </a:pPr>
            <a:endParaRPr lang="fr-FR" sz="2200">
              <a:solidFill>
                <a:srgbClr val="002060"/>
              </a:solidFill>
              <a:latin typeface="Avenir Light" panose="020B0604020202020204" charset="0"/>
            </a:endParaRPr>
          </a:p>
          <a:p>
            <a:pPr marL="285750" indent="-285750" algn="ctr">
              <a:buFont typeface="Wingdings" panose="05000000000000000000" pitchFamily="2" charset="2"/>
              <a:buChar char="Ø"/>
            </a:pPr>
            <a:r>
              <a:rPr lang="fr-FR" sz="2200">
                <a:solidFill>
                  <a:srgbClr val="002060"/>
                </a:solidFill>
                <a:latin typeface="Avenir Light" panose="020B0604020202020204" charset="0"/>
                <a:ea typeface="Calibri"/>
                <a:cs typeface="Calibri"/>
              </a:rPr>
              <a:t>Il a également la possibilité d’écrire un commentaire</a:t>
            </a:r>
          </a:p>
          <a:p>
            <a:pPr marL="285750" indent="-285750" algn="ctr">
              <a:buFont typeface="Wingdings" panose="05000000000000000000" pitchFamily="2" charset="2"/>
              <a:buChar char="Ø"/>
            </a:pPr>
            <a:endParaRPr lang="fr-FR" sz="2200">
              <a:solidFill>
                <a:srgbClr val="002060"/>
              </a:solidFill>
              <a:latin typeface="Avenir Light" panose="020B0604020202020204" charset="0"/>
              <a:ea typeface="Calibri"/>
              <a:cs typeface="Calibri"/>
            </a:endParaRPr>
          </a:p>
          <a:p>
            <a:r>
              <a:rPr lang="fr-FR" sz="2200" b="1">
                <a:solidFill>
                  <a:srgbClr val="002060"/>
                </a:solidFill>
                <a:latin typeface="Avenir Light" panose="020B0604020202020204" charset="0"/>
                <a:ea typeface="Calibri"/>
                <a:cs typeface="Calibri"/>
              </a:rPr>
              <a:t>Attention ! Il n’y a pas de contrôle de cohérence effectué entre le document transmis et le document attendu.</a:t>
            </a:r>
          </a:p>
          <a:p>
            <a:pPr marL="285750" indent="-285750">
              <a:buFont typeface="Wingdings" panose="05000000000000000000" pitchFamily="2" charset="2"/>
              <a:buChar char="Ø"/>
            </a:pPr>
            <a:endParaRPr lang="fr-FR">
              <a:latin typeface="Avenir Light" panose="020B0604020202020204" charset="0"/>
            </a:endParaRPr>
          </a:p>
        </p:txBody>
      </p:sp>
      <p:sp>
        <p:nvSpPr>
          <p:cNvPr id="8" name="Rectangle : coins arrondis 7">
            <a:extLst>
              <a:ext uri="{FF2B5EF4-FFF2-40B4-BE49-F238E27FC236}">
                <a16:creationId xmlns:a16="http://schemas.microsoft.com/office/drawing/2014/main" id="{B622BB3F-A15E-A17E-F1CD-0BD5007904BB}"/>
              </a:ext>
            </a:extLst>
          </p:cNvPr>
          <p:cNvSpPr/>
          <p:nvPr/>
        </p:nvSpPr>
        <p:spPr>
          <a:xfrm>
            <a:off x="11887200" y="4473220"/>
            <a:ext cx="2895599" cy="550578"/>
          </a:xfrm>
          <a:prstGeom prst="roundRect">
            <a:avLst/>
          </a:prstGeom>
          <a:noFill/>
          <a:ln>
            <a:solidFill>
              <a:srgbClr val="AE4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F0A2756F-4148-F947-4275-3787267559A9}"/>
              </a:ext>
            </a:extLst>
          </p:cNvPr>
          <p:cNvSpPr/>
          <p:nvPr/>
        </p:nvSpPr>
        <p:spPr>
          <a:xfrm>
            <a:off x="11986371" y="2586141"/>
            <a:ext cx="967629" cy="271359"/>
          </a:xfrm>
          <a:prstGeom prst="roundRect">
            <a:avLst/>
          </a:prstGeom>
          <a:noFill/>
          <a:ln>
            <a:solidFill>
              <a:srgbClr val="AE4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B24E0BA2-0A08-06F8-93C4-90198CD42404}"/>
              </a:ext>
            </a:extLst>
          </p:cNvPr>
          <p:cNvSpPr/>
          <p:nvPr/>
        </p:nvSpPr>
        <p:spPr>
          <a:xfrm>
            <a:off x="11976583" y="3848102"/>
            <a:ext cx="2653817" cy="533394"/>
          </a:xfrm>
          <a:prstGeom prst="roundRect">
            <a:avLst/>
          </a:prstGeom>
          <a:noFill/>
          <a:ln>
            <a:solidFill>
              <a:srgbClr val="AE4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C9E24F6C-7C8A-2294-B7B9-6C226578336D}"/>
              </a:ext>
            </a:extLst>
          </p:cNvPr>
          <p:cNvPicPr>
            <a:picLocks noChangeAspect="1"/>
          </p:cNvPicPr>
          <p:nvPr/>
        </p:nvPicPr>
        <p:blipFill>
          <a:blip r:embed="rId4"/>
          <a:stretch>
            <a:fillRect/>
          </a:stretch>
        </p:blipFill>
        <p:spPr>
          <a:xfrm>
            <a:off x="5562600" y="5402717"/>
            <a:ext cx="1483118" cy="16596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2" name="TextBox 10">
            <a:extLst>
              <a:ext uri="{FF2B5EF4-FFF2-40B4-BE49-F238E27FC236}">
                <a16:creationId xmlns:a16="http://schemas.microsoft.com/office/drawing/2014/main" id="{5A6721F9-7F2E-A127-8935-D3DAB62727DB}"/>
              </a:ext>
            </a:extLst>
          </p:cNvPr>
          <p:cNvSpPr txBox="1"/>
          <p:nvPr/>
        </p:nvSpPr>
        <p:spPr>
          <a:xfrm>
            <a:off x="7635025" y="381801"/>
            <a:ext cx="9962897" cy="1094574"/>
          </a:xfrm>
          <a:prstGeom prst="rect">
            <a:avLst/>
          </a:prstGeom>
        </p:spPr>
        <p:txBody>
          <a:bodyPr lIns="50800" tIns="50800" rIns="50800" bIns="50800" rtlCol="0" anchor="ctr"/>
          <a:lstStyle/>
          <a:p>
            <a:pPr algn="ctr">
              <a:lnSpc>
                <a:spcPct val="189387"/>
              </a:lnSpc>
            </a:pPr>
            <a:endParaRPr lang="fr-FR">
              <a:solidFill>
                <a:srgbClr val="FFFFFF"/>
              </a:solidFill>
              <a:ea typeface="Calibri"/>
              <a:cs typeface="Calibri"/>
            </a:endParaRPr>
          </a:p>
        </p:txBody>
      </p:sp>
      <p:sp>
        <p:nvSpPr>
          <p:cNvPr id="24" name="ZoneTexte 23">
            <a:extLst>
              <a:ext uri="{FF2B5EF4-FFF2-40B4-BE49-F238E27FC236}">
                <a16:creationId xmlns:a16="http://schemas.microsoft.com/office/drawing/2014/main" id="{AED6143E-6D37-EA5D-DC13-6773BE6AF784}"/>
              </a:ext>
            </a:extLst>
          </p:cNvPr>
          <p:cNvSpPr txBox="1"/>
          <p:nvPr/>
        </p:nvSpPr>
        <p:spPr>
          <a:xfrm>
            <a:off x="900325" y="1708387"/>
            <a:ext cx="1447090" cy="432939"/>
          </a:xfrm>
          <a:prstGeom prst="rect">
            <a:avLst/>
          </a:prstGeom>
          <a:solidFill>
            <a:srgbClr val="AEC2BA"/>
          </a:solidFill>
          <a:ln>
            <a:solidFill>
              <a:srgbClr val="AEC2BA"/>
            </a:solidFill>
          </a:ln>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2</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ème</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
        <p:nvSpPr>
          <p:cNvPr id="25" name="TextBox 7">
            <a:extLst>
              <a:ext uri="{FF2B5EF4-FFF2-40B4-BE49-F238E27FC236}">
                <a16:creationId xmlns:a16="http://schemas.microsoft.com/office/drawing/2014/main" id="{30F53A13-4958-FA75-532B-E2FDA353884A}"/>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27" name="ZoneTexte 26">
            <a:extLst>
              <a:ext uri="{FF2B5EF4-FFF2-40B4-BE49-F238E27FC236}">
                <a16:creationId xmlns:a16="http://schemas.microsoft.com/office/drawing/2014/main" id="{3C85D076-0117-1BF4-DA96-DB4342BE5103}"/>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3272237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7C341B92-E2B1-A31F-721C-9F04B585524F}"/>
              </a:ext>
            </a:extLst>
          </p:cNvPr>
          <p:cNvSpPr txBox="1"/>
          <p:nvPr/>
        </p:nvSpPr>
        <p:spPr>
          <a:xfrm>
            <a:off x="798747" y="373618"/>
            <a:ext cx="6924679" cy="1094574"/>
          </a:xfrm>
          <a:prstGeom prst="rect">
            <a:avLst/>
          </a:prstGeom>
        </p:spPr>
        <p:txBody>
          <a:bodyPr lIns="50800" tIns="50800" rIns="50800" bIns="50800" rtlCol="0" anchor="ctr"/>
          <a:lstStyle/>
          <a:p>
            <a:pPr algn="ctr">
              <a:lnSpc>
                <a:spcPct val="189387"/>
              </a:lnSpc>
            </a:pPr>
            <a:endParaRPr lang="fr-FR">
              <a:ea typeface="Calibri"/>
              <a:cs typeface="Calibri"/>
            </a:endParaRPr>
          </a:p>
        </p:txBody>
      </p:sp>
      <p:sp>
        <p:nvSpPr>
          <p:cNvPr id="3" name="ZoneTexte 2">
            <a:extLst>
              <a:ext uri="{FF2B5EF4-FFF2-40B4-BE49-F238E27FC236}">
                <a16:creationId xmlns:a16="http://schemas.microsoft.com/office/drawing/2014/main" id="{4F1862EF-5E0C-8308-C727-18B4DE52FC13}"/>
              </a:ext>
            </a:extLst>
          </p:cNvPr>
          <p:cNvSpPr txBox="1"/>
          <p:nvPr/>
        </p:nvSpPr>
        <p:spPr>
          <a:xfrm>
            <a:off x="990600" y="3955436"/>
            <a:ext cx="8542797" cy="2249975"/>
          </a:xfrm>
          <a:prstGeom prst="rect">
            <a:avLst/>
          </a:prstGeom>
          <a:noFill/>
        </p:spPr>
        <p:txBody>
          <a:bodyPr wrap="square" rtlCol="0">
            <a:spAutoFit/>
          </a:bodyPr>
          <a:lstStyle/>
          <a:p>
            <a:r>
              <a:rPr lang="fr-FR" sz="2200">
                <a:solidFill>
                  <a:srgbClr val="002060"/>
                </a:solidFill>
                <a:latin typeface="Avenir Light" panose="020B0604020202020204" charset="0"/>
                <a:ea typeface="Calibri"/>
                <a:cs typeface="Calibri"/>
              </a:rPr>
              <a:t>Un message de validation du signalement s’affiche à la fin de la démarche.</a:t>
            </a:r>
          </a:p>
          <a:p>
            <a:pPr algn="ctr">
              <a:lnSpc>
                <a:spcPct val="107000"/>
              </a:lnSpc>
              <a:spcAft>
                <a:spcPts val="800"/>
              </a:spcAft>
            </a:pPr>
            <a:endParaRPr lang="fr-FR" sz="2200">
              <a:solidFill>
                <a:srgbClr val="002060"/>
              </a:solidFill>
              <a:effectLst/>
              <a:latin typeface="Avenir Light" panose="020B0604020202020204" charset="0"/>
              <a:ea typeface="Calibri" panose="020F0502020204030204" pitchFamily="34" charset="0"/>
              <a:cs typeface="Calibri"/>
            </a:endParaRPr>
          </a:p>
          <a:p>
            <a:r>
              <a:rPr lang="fr-FR" sz="2200">
                <a:solidFill>
                  <a:srgbClr val="002060"/>
                </a:solidFill>
                <a:latin typeface="Avenir Light" panose="020B0604020202020204" charset="0"/>
                <a:cs typeface="Calibri"/>
              </a:rPr>
              <a:t>Elle lui précise qu'après confirmation, ses corrections seront prises en compte pour le calcul de ses droits et qu’il ne pourra pas réaliser un nouveau signalement sur ces mêmes ressources.</a:t>
            </a:r>
          </a:p>
        </p:txBody>
      </p:sp>
      <p:pic>
        <p:nvPicPr>
          <p:cNvPr id="4" name="Image 3" descr="Une image contenant texte, capture d’écran, logiciel, Icône d’ordinateur&#10;&#10;Description générée automatiquement">
            <a:extLst>
              <a:ext uri="{FF2B5EF4-FFF2-40B4-BE49-F238E27FC236}">
                <a16:creationId xmlns:a16="http://schemas.microsoft.com/office/drawing/2014/main" id="{25710E5F-CEB7-3D00-E63F-7B5A4D1F5423}"/>
              </a:ext>
            </a:extLst>
          </p:cNvPr>
          <p:cNvPicPr>
            <a:picLocks noChangeAspect="1"/>
          </p:cNvPicPr>
          <p:nvPr/>
        </p:nvPicPr>
        <p:blipFill>
          <a:blip r:embed="rId2"/>
          <a:stretch>
            <a:fillRect/>
          </a:stretch>
        </p:blipFill>
        <p:spPr>
          <a:xfrm>
            <a:off x="10383909" y="3004562"/>
            <a:ext cx="6183926" cy="4151724"/>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sp>
        <p:nvSpPr>
          <p:cNvPr id="6" name="TextBox 10">
            <a:extLst>
              <a:ext uri="{FF2B5EF4-FFF2-40B4-BE49-F238E27FC236}">
                <a16:creationId xmlns:a16="http://schemas.microsoft.com/office/drawing/2014/main" id="{970684CE-E35B-6307-574C-DF1EF0832447}"/>
              </a:ext>
            </a:extLst>
          </p:cNvPr>
          <p:cNvSpPr txBox="1"/>
          <p:nvPr/>
        </p:nvSpPr>
        <p:spPr>
          <a:xfrm>
            <a:off x="7731388" y="373618"/>
            <a:ext cx="9962897" cy="1094574"/>
          </a:xfrm>
          <a:prstGeom prst="rect">
            <a:avLst/>
          </a:prstGeom>
        </p:spPr>
        <p:txBody>
          <a:bodyPr lIns="50800" tIns="50800" rIns="50800" bIns="50800" rtlCol="0" anchor="ctr"/>
          <a:lstStyle/>
          <a:p>
            <a:pPr algn="ctr">
              <a:lnSpc>
                <a:spcPct val="189387"/>
              </a:lnSpc>
            </a:pPr>
            <a:endParaRPr lang="fr-FR">
              <a:solidFill>
                <a:srgbClr val="FFFFFF"/>
              </a:solidFill>
              <a:ea typeface="Calibri"/>
              <a:cs typeface="Calibri"/>
            </a:endParaRPr>
          </a:p>
        </p:txBody>
      </p:sp>
      <p:sp>
        <p:nvSpPr>
          <p:cNvPr id="18" name="ZoneTexte 17">
            <a:extLst>
              <a:ext uri="{FF2B5EF4-FFF2-40B4-BE49-F238E27FC236}">
                <a16:creationId xmlns:a16="http://schemas.microsoft.com/office/drawing/2014/main" id="{48CA45B5-7E02-BA3A-9782-4943FE3128F7}"/>
              </a:ext>
            </a:extLst>
          </p:cNvPr>
          <p:cNvSpPr txBox="1"/>
          <p:nvPr/>
        </p:nvSpPr>
        <p:spPr>
          <a:xfrm>
            <a:off x="900325" y="1708387"/>
            <a:ext cx="1447090" cy="432939"/>
          </a:xfrm>
          <a:prstGeom prst="rect">
            <a:avLst/>
          </a:prstGeom>
          <a:solidFill>
            <a:srgbClr val="AEC2BA"/>
          </a:solidFill>
          <a:ln>
            <a:solidFill>
              <a:srgbClr val="AEC2BA"/>
            </a:solidFill>
          </a:ln>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2</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ème</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
        <p:nvSpPr>
          <p:cNvPr id="19" name="TextBox 7">
            <a:extLst>
              <a:ext uri="{FF2B5EF4-FFF2-40B4-BE49-F238E27FC236}">
                <a16:creationId xmlns:a16="http://schemas.microsoft.com/office/drawing/2014/main" id="{EFA5DA07-604E-549F-9E47-316F7D369E79}"/>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21" name="ZoneTexte 20">
            <a:extLst>
              <a:ext uri="{FF2B5EF4-FFF2-40B4-BE49-F238E27FC236}">
                <a16:creationId xmlns:a16="http://schemas.microsoft.com/office/drawing/2014/main" id="{4F3C9A87-740E-51A9-8712-81052383587B}"/>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626703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E8CDDE94-42C7-52AD-92FF-81E4351EED86}"/>
              </a:ext>
            </a:extLst>
          </p:cNvPr>
          <p:cNvSpPr txBox="1"/>
          <p:nvPr/>
        </p:nvSpPr>
        <p:spPr>
          <a:xfrm>
            <a:off x="7731388" y="373618"/>
            <a:ext cx="9962897" cy="1094574"/>
          </a:xfrm>
          <a:prstGeom prst="rect">
            <a:avLst/>
          </a:prstGeom>
        </p:spPr>
        <p:txBody>
          <a:bodyPr lIns="50800" tIns="50800" rIns="50800" bIns="50800" rtlCol="0" anchor="ctr"/>
          <a:lstStyle/>
          <a:p>
            <a:pPr algn="ctr">
              <a:lnSpc>
                <a:spcPct val="189387"/>
              </a:lnSpc>
            </a:pPr>
            <a:endParaRPr lang="fr-FR">
              <a:solidFill>
                <a:srgbClr val="FFFFFF"/>
              </a:solidFill>
              <a:ea typeface="Calibri"/>
              <a:cs typeface="Calibri"/>
            </a:endParaRPr>
          </a:p>
        </p:txBody>
      </p:sp>
      <p:sp>
        <p:nvSpPr>
          <p:cNvPr id="3" name="ZoneTexte 2">
            <a:extLst>
              <a:ext uri="{FF2B5EF4-FFF2-40B4-BE49-F238E27FC236}">
                <a16:creationId xmlns:a16="http://schemas.microsoft.com/office/drawing/2014/main" id="{4025CC31-90A9-E2FF-8587-BE6EF92D6DB6}"/>
              </a:ext>
            </a:extLst>
          </p:cNvPr>
          <p:cNvSpPr txBox="1"/>
          <p:nvPr/>
        </p:nvSpPr>
        <p:spPr>
          <a:xfrm>
            <a:off x="798747" y="2849134"/>
            <a:ext cx="8245957" cy="6186309"/>
          </a:xfrm>
          <a:prstGeom prst="rect">
            <a:avLst/>
          </a:prstGeom>
          <a:noFill/>
        </p:spPr>
        <p:txBody>
          <a:bodyPr wrap="square" rtlCol="0">
            <a:spAutoFit/>
          </a:bodyPr>
          <a:lstStyle/>
          <a:p>
            <a:pPr marL="342900" indent="-342900" algn="just">
              <a:buFont typeface="Wingdings" panose="05000000000000000000" pitchFamily="2" charset="2"/>
              <a:buChar char="Ø"/>
            </a:pPr>
            <a:r>
              <a:rPr lang="fr-FR" sz="2200">
                <a:solidFill>
                  <a:srgbClr val="002060"/>
                </a:solidFill>
                <a:latin typeface="Avenir Light" panose="020B0604020202020204" charset="0"/>
                <a:cs typeface="Calibri"/>
              </a:rPr>
              <a:t>La page récapitulative permet à l’usager de visualiser les signalements effectués.</a:t>
            </a:r>
          </a:p>
          <a:p>
            <a:pPr algn="just"/>
            <a:endParaRPr lang="fr-FR" sz="2200">
              <a:solidFill>
                <a:srgbClr val="002060"/>
              </a:solidFill>
              <a:latin typeface="Avenir Light" panose="020B0604020202020204" charset="0"/>
            </a:endParaRPr>
          </a:p>
          <a:p>
            <a:pPr marL="342900" indent="-342900" algn="just">
              <a:buFont typeface="Wingdings" panose="05000000000000000000" pitchFamily="2" charset="2"/>
              <a:buChar char="Ø"/>
            </a:pPr>
            <a:r>
              <a:rPr lang="fr-FR" sz="2200">
                <a:solidFill>
                  <a:srgbClr val="002060"/>
                </a:solidFill>
                <a:latin typeface="Avenir Light" panose="020B0604020202020204" charset="0"/>
                <a:cs typeface="Calibri"/>
              </a:rPr>
              <a:t>Les modifications et les saisies obligatoires sont inscrites en bleu.</a:t>
            </a:r>
          </a:p>
          <a:p>
            <a:pPr algn="just"/>
            <a:endParaRPr lang="fr-FR" sz="2200">
              <a:solidFill>
                <a:srgbClr val="002060"/>
              </a:solidFill>
              <a:latin typeface="Avenir Light" panose="020B0604020202020204" charset="0"/>
              <a:cs typeface="Calibri"/>
            </a:endParaRPr>
          </a:p>
          <a:p>
            <a:pPr marL="342900" indent="-342900">
              <a:buFont typeface="Wingdings" panose="05000000000000000000" pitchFamily="2" charset="2"/>
              <a:buChar char="Ø"/>
            </a:pPr>
            <a:r>
              <a:rPr lang="fr-FR" sz="2200" kern="0">
                <a:solidFill>
                  <a:srgbClr val="002060"/>
                </a:solidFill>
                <a:latin typeface="Avenir Light" panose="020B0604020202020204" charset="0"/>
                <a:cs typeface="Calibri"/>
              </a:rPr>
              <a:t>Si un commentaire a été saisi précédemment, celui-ci n'apparaitra pas.</a:t>
            </a:r>
          </a:p>
          <a:p>
            <a:pPr marL="342900" indent="-342900" algn="just">
              <a:buFont typeface="Wingdings" panose="05000000000000000000" pitchFamily="2" charset="2"/>
              <a:buChar char="Ø"/>
            </a:pPr>
            <a:endParaRPr lang="fr-FR" sz="2200">
              <a:solidFill>
                <a:srgbClr val="002060"/>
              </a:solidFill>
              <a:latin typeface="Avenir Light" panose="020B0604020202020204" charset="0"/>
              <a:cs typeface="Calibri"/>
            </a:endParaRPr>
          </a:p>
          <a:p>
            <a:pPr marL="342900" indent="-342900">
              <a:buFont typeface="Wingdings" panose="05000000000000000000" pitchFamily="2" charset="2"/>
              <a:buChar char="Ø"/>
            </a:pPr>
            <a:r>
              <a:rPr lang="fr-FR" sz="2200" b="1">
                <a:solidFill>
                  <a:srgbClr val="002060"/>
                </a:solidFill>
                <a:latin typeface="Avenir Light" panose="020B0604020202020204" charset="0"/>
              </a:rPr>
              <a:t>Il est informé que les montants corrigés seront pris en compte pour le calcul de ses droits et qu’ils pourront être modifiés ultérieurement après retour d’analyse de la Cellule Experte Mutualisée (CEM).</a:t>
            </a:r>
          </a:p>
          <a:p>
            <a:pPr marL="342900" indent="-342900" algn="just">
              <a:buFont typeface="Wingdings" panose="05000000000000000000" pitchFamily="2" charset="2"/>
              <a:buChar char="Ø"/>
            </a:pPr>
            <a:endParaRPr lang="fr-FR" sz="2200">
              <a:solidFill>
                <a:srgbClr val="002060"/>
              </a:solidFill>
              <a:latin typeface="Avenir Light" panose="020B0604020202020204" charset="0"/>
            </a:endParaRPr>
          </a:p>
          <a:p>
            <a:pPr marL="342900" indent="-342900" algn="just">
              <a:buFont typeface="Wingdings" panose="05000000000000000000" pitchFamily="2" charset="2"/>
              <a:buChar char="Ø"/>
            </a:pPr>
            <a:r>
              <a:rPr lang="fr-FR" sz="2200">
                <a:solidFill>
                  <a:srgbClr val="002060"/>
                </a:solidFill>
                <a:latin typeface="Avenir Light" panose="020B0604020202020204" charset="0"/>
              </a:rPr>
              <a:t>A ce stade le signalement part auprès Portail Numérique des Droits Sociaux</a:t>
            </a:r>
          </a:p>
          <a:p>
            <a:pPr algn="just"/>
            <a:endParaRPr lang="fr-FR" sz="2200">
              <a:solidFill>
                <a:srgbClr val="61483A"/>
              </a:solidFill>
              <a:latin typeface="Avenir Light" panose="020B0604020202020204" charset="0"/>
              <a:cs typeface="Calibri"/>
            </a:endParaRPr>
          </a:p>
          <a:p>
            <a:pPr algn="just"/>
            <a:endParaRPr lang="fr-FR" sz="2200">
              <a:solidFill>
                <a:srgbClr val="61483A"/>
              </a:solidFill>
              <a:latin typeface="Avenir Light" panose="020B0604020202020204" charset="0"/>
              <a:cs typeface="Calibri"/>
            </a:endParaRPr>
          </a:p>
        </p:txBody>
      </p:sp>
      <p:sp>
        <p:nvSpPr>
          <p:cNvPr id="6" name="ZoneTexte 5">
            <a:extLst>
              <a:ext uri="{FF2B5EF4-FFF2-40B4-BE49-F238E27FC236}">
                <a16:creationId xmlns:a16="http://schemas.microsoft.com/office/drawing/2014/main" id="{5814D3C3-5706-4D2F-27F3-242BA237B852}"/>
              </a:ext>
            </a:extLst>
          </p:cNvPr>
          <p:cNvSpPr txBox="1"/>
          <p:nvPr/>
        </p:nvSpPr>
        <p:spPr>
          <a:xfrm>
            <a:off x="598308" y="8863868"/>
            <a:ext cx="8656670" cy="369332"/>
          </a:xfrm>
          <a:prstGeom prst="rect">
            <a:avLst/>
          </a:prstGeom>
          <a:noFill/>
        </p:spPr>
        <p:txBody>
          <a:bodyPr wrap="square" rtlCol="0">
            <a:spAutoFit/>
          </a:bodyPr>
          <a:lstStyle/>
          <a:p>
            <a:pPr algn="ctr"/>
            <a:r>
              <a:rPr lang="fr-FR"/>
              <a:t> </a:t>
            </a:r>
          </a:p>
        </p:txBody>
      </p:sp>
      <p:sp>
        <p:nvSpPr>
          <p:cNvPr id="8" name="TextBox 10">
            <a:extLst>
              <a:ext uri="{FF2B5EF4-FFF2-40B4-BE49-F238E27FC236}">
                <a16:creationId xmlns:a16="http://schemas.microsoft.com/office/drawing/2014/main" id="{6A0D76AD-3A3F-345C-8847-CEA547BCF4C3}"/>
              </a:ext>
            </a:extLst>
          </p:cNvPr>
          <p:cNvSpPr txBox="1"/>
          <p:nvPr/>
        </p:nvSpPr>
        <p:spPr>
          <a:xfrm>
            <a:off x="7731388" y="373618"/>
            <a:ext cx="9962897" cy="1094574"/>
          </a:xfrm>
          <a:prstGeom prst="rect">
            <a:avLst/>
          </a:prstGeom>
        </p:spPr>
        <p:txBody>
          <a:bodyPr lIns="50800" tIns="50800" rIns="50800" bIns="50800" rtlCol="0" anchor="ctr"/>
          <a:lstStyle/>
          <a:p>
            <a:pPr algn="ctr">
              <a:lnSpc>
                <a:spcPct val="189387"/>
              </a:lnSpc>
            </a:pPr>
            <a:endParaRPr lang="fr-FR">
              <a:solidFill>
                <a:srgbClr val="FFFFFF"/>
              </a:solidFill>
              <a:ea typeface="Calibri"/>
              <a:cs typeface="Calibri"/>
            </a:endParaRPr>
          </a:p>
        </p:txBody>
      </p:sp>
      <p:grpSp>
        <p:nvGrpSpPr>
          <p:cNvPr id="19" name="Groupe 18">
            <a:extLst>
              <a:ext uri="{FF2B5EF4-FFF2-40B4-BE49-F238E27FC236}">
                <a16:creationId xmlns:a16="http://schemas.microsoft.com/office/drawing/2014/main" id="{5AAB2301-623C-ACBE-04D9-F2739DC6C95D}"/>
              </a:ext>
            </a:extLst>
          </p:cNvPr>
          <p:cNvGrpSpPr/>
          <p:nvPr/>
        </p:nvGrpSpPr>
        <p:grpSpPr>
          <a:xfrm>
            <a:off x="9144000" y="1774084"/>
            <a:ext cx="8697539" cy="7459116"/>
            <a:chOff x="9144000" y="1774084"/>
            <a:chExt cx="8697539" cy="7459116"/>
          </a:xfrm>
        </p:grpSpPr>
        <p:pic>
          <p:nvPicPr>
            <p:cNvPr id="20" name="Image 19">
              <a:extLst>
                <a:ext uri="{FF2B5EF4-FFF2-40B4-BE49-F238E27FC236}">
                  <a16:creationId xmlns:a16="http://schemas.microsoft.com/office/drawing/2014/main" id="{53AF5765-1A29-007E-BBC6-374EAC3A2387}"/>
                </a:ext>
              </a:extLst>
            </p:cNvPr>
            <p:cNvPicPr>
              <a:picLocks noChangeAspect="1"/>
            </p:cNvPicPr>
            <p:nvPr/>
          </p:nvPicPr>
          <p:blipFill>
            <a:blip r:embed="rId2"/>
            <a:stretch>
              <a:fillRect/>
            </a:stretch>
          </p:blipFill>
          <p:spPr>
            <a:xfrm>
              <a:off x="9144000" y="1774084"/>
              <a:ext cx="8697539" cy="7459116"/>
            </a:xfrm>
            <a:prstGeom prst="rect">
              <a:avLst/>
            </a:prstGeom>
            <a:effectLst>
              <a:outerShdw blurRad="76200" dir="13500000" sy="23000" kx="1200000" algn="br" rotWithShape="0">
                <a:prstClr val="black">
                  <a:alpha val="20000"/>
                </a:prstClr>
              </a:outerShdw>
            </a:effectLst>
          </p:spPr>
        </p:pic>
        <p:pic>
          <p:nvPicPr>
            <p:cNvPr id="18" name="Image 17">
              <a:extLst>
                <a:ext uri="{FF2B5EF4-FFF2-40B4-BE49-F238E27FC236}">
                  <a16:creationId xmlns:a16="http://schemas.microsoft.com/office/drawing/2014/main" id="{49543235-7C49-8437-7ACA-961A82D3A652}"/>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9660056" y="3996227"/>
              <a:ext cx="1544756" cy="348327"/>
            </a:xfrm>
            <a:prstGeom prst="rect">
              <a:avLst/>
            </a:prstGeom>
          </p:spPr>
        </p:pic>
      </p:grpSp>
      <p:sp>
        <p:nvSpPr>
          <p:cNvPr id="13" name="ZoneTexte 12">
            <a:extLst>
              <a:ext uri="{FF2B5EF4-FFF2-40B4-BE49-F238E27FC236}">
                <a16:creationId xmlns:a16="http://schemas.microsoft.com/office/drawing/2014/main" id="{DE6850D0-FC7C-28B8-FA46-D9CDA4BA12A7}"/>
              </a:ext>
            </a:extLst>
          </p:cNvPr>
          <p:cNvSpPr txBox="1"/>
          <p:nvPr/>
        </p:nvSpPr>
        <p:spPr>
          <a:xfrm>
            <a:off x="900325" y="1708387"/>
            <a:ext cx="1447090" cy="432939"/>
          </a:xfrm>
          <a:prstGeom prst="rect">
            <a:avLst/>
          </a:prstGeom>
          <a:solidFill>
            <a:srgbClr val="AEC2BA"/>
          </a:solidFill>
          <a:ln>
            <a:solidFill>
              <a:srgbClr val="AEC2BA"/>
            </a:solidFill>
          </a:ln>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2</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ème</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
        <p:nvSpPr>
          <p:cNvPr id="14" name="TextBox 7">
            <a:extLst>
              <a:ext uri="{FF2B5EF4-FFF2-40B4-BE49-F238E27FC236}">
                <a16:creationId xmlns:a16="http://schemas.microsoft.com/office/drawing/2014/main" id="{3EC6C3E2-336E-616B-9B13-FEB82D08C05E}"/>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21" name="ZoneTexte 20">
            <a:extLst>
              <a:ext uri="{FF2B5EF4-FFF2-40B4-BE49-F238E27FC236}">
                <a16:creationId xmlns:a16="http://schemas.microsoft.com/office/drawing/2014/main" id="{39EC2901-3DFF-2601-92F8-2054879CAAA7}"/>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2525332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20FBE36-146F-4862-04EF-956AA5A2AF2A}"/>
              </a:ext>
            </a:extLst>
          </p:cNvPr>
          <p:cNvSpPr txBox="1"/>
          <p:nvPr/>
        </p:nvSpPr>
        <p:spPr>
          <a:xfrm>
            <a:off x="1239520" y="2841139"/>
            <a:ext cx="9184640" cy="4604722"/>
          </a:xfrm>
          <a:prstGeom prst="rect">
            <a:avLst/>
          </a:prstGeom>
          <a:noFill/>
        </p:spPr>
        <p:txBody>
          <a:bodyPr wrap="square" rtlCol="0">
            <a:spAutoFit/>
          </a:bodyPr>
          <a:lstStyle/>
          <a:p>
            <a:pPr algn="just"/>
            <a:r>
              <a:rPr lang="fr-FR" sz="2200">
                <a:solidFill>
                  <a:srgbClr val="002060"/>
                </a:solidFill>
                <a:latin typeface="Avenir Light" panose="020B0604020202020204" charset="0"/>
                <a:ea typeface="Calibri"/>
                <a:cs typeface="Calibri"/>
              </a:rPr>
              <a:t>Après validation, l’usager revient sur la page de restitution avec les modifications qu’il aura apporté en bleu.</a:t>
            </a:r>
          </a:p>
          <a:p>
            <a:pPr algn="just"/>
            <a:endParaRPr lang="fr-FR" sz="2200">
              <a:solidFill>
                <a:srgbClr val="002060"/>
              </a:solidFill>
              <a:latin typeface="Avenir Light" panose="020B0604020202020204" charset="0"/>
              <a:ea typeface="Calibri"/>
              <a:cs typeface="Calibri"/>
            </a:endParaRPr>
          </a:p>
          <a:p>
            <a:pPr algn="just"/>
            <a:r>
              <a:rPr lang="fr-FR" sz="2200">
                <a:solidFill>
                  <a:srgbClr val="002060"/>
                </a:solidFill>
                <a:latin typeface="Avenir Light" panose="020B0604020202020204" charset="0"/>
                <a:ea typeface="Calibri"/>
                <a:cs typeface="Calibri"/>
              </a:rPr>
              <a:t> </a:t>
            </a:r>
            <a:r>
              <a:rPr lang="fr-FR" sz="2200">
                <a:solidFill>
                  <a:srgbClr val="002060"/>
                </a:solidFill>
                <a:latin typeface="Avenir Light" panose="020B0604020202020204" charset="0"/>
                <a:cs typeface="Calibri"/>
              </a:rPr>
              <a:t>A ce stade, l'usager peut </a:t>
            </a:r>
          </a:p>
          <a:p>
            <a:pPr marL="342900" indent="-342900" algn="just">
              <a:buFont typeface="Wingdings" panose="05000000000000000000" pitchFamily="2" charset="2"/>
              <a:buChar char="Ø"/>
            </a:pPr>
            <a:r>
              <a:rPr lang="fr-FR" sz="2200">
                <a:solidFill>
                  <a:srgbClr val="002060"/>
                </a:solidFill>
                <a:latin typeface="Avenir Light" panose="020B0604020202020204" charset="0"/>
                <a:cs typeface="Calibri"/>
              </a:rPr>
              <a:t>les valider en cliquant sur « </a:t>
            </a:r>
            <a:r>
              <a:rPr lang="fr-FR" sz="2200" b="1" i="1">
                <a:solidFill>
                  <a:srgbClr val="002060"/>
                </a:solidFill>
                <a:latin typeface="Avenir Light" panose="020B0604020202020204" charset="0"/>
                <a:cs typeface="Calibri"/>
              </a:rPr>
              <a:t>Continuer </a:t>
            </a:r>
            <a:r>
              <a:rPr lang="fr-FR" sz="2200" i="1">
                <a:solidFill>
                  <a:srgbClr val="002060"/>
                </a:solidFill>
                <a:latin typeface="Avenir Light" panose="020B0604020202020204" charset="0"/>
                <a:cs typeface="Calibri"/>
              </a:rPr>
              <a:t>»</a:t>
            </a:r>
            <a:r>
              <a:rPr lang="fr-FR" sz="2200">
                <a:solidFill>
                  <a:srgbClr val="002060"/>
                </a:solidFill>
                <a:latin typeface="Avenir Light" panose="020B0604020202020204" charset="0"/>
                <a:cs typeface="Calibri"/>
              </a:rPr>
              <a:t> ou</a:t>
            </a:r>
          </a:p>
          <a:p>
            <a:pPr marL="342900" indent="-342900" algn="just">
              <a:buFont typeface="Wingdings" panose="05000000000000000000" pitchFamily="2" charset="2"/>
              <a:buChar char="Ø"/>
            </a:pPr>
            <a:r>
              <a:rPr lang="fr-FR" sz="2200" kern="0">
                <a:solidFill>
                  <a:srgbClr val="002060"/>
                </a:solidFill>
                <a:latin typeface="Avenir Light" panose="020B0604020202020204" charset="0"/>
                <a:cs typeface="Calibri"/>
              </a:rPr>
              <a:t>réaliser un nouveau signalement en cliquant sur «</a:t>
            </a:r>
            <a:r>
              <a:rPr lang="fr-FR" sz="2200" b="1" i="1" kern="0">
                <a:solidFill>
                  <a:srgbClr val="002060"/>
                </a:solidFill>
                <a:latin typeface="Avenir Light" panose="020B0604020202020204" charset="0"/>
                <a:cs typeface="Calibri"/>
              </a:rPr>
              <a:t>Vous constatez une erreur ? </a:t>
            </a:r>
            <a:r>
              <a:rPr lang="fr-FR" sz="2200" i="1" kern="0">
                <a:solidFill>
                  <a:srgbClr val="002060"/>
                </a:solidFill>
                <a:latin typeface="Avenir Light" panose="020B0604020202020204" charset="0"/>
                <a:cs typeface="Calibri"/>
              </a:rPr>
              <a:t>»</a:t>
            </a:r>
          </a:p>
          <a:p>
            <a:pPr marL="342900" indent="-342900" algn="just">
              <a:buFont typeface="Wingdings" panose="05000000000000000000" pitchFamily="2" charset="2"/>
              <a:buChar char="Ø"/>
            </a:pPr>
            <a:endParaRPr lang="fr-FR" sz="2200" i="1" kern="0">
              <a:solidFill>
                <a:srgbClr val="002060"/>
              </a:solidFill>
              <a:latin typeface="Avenir Light" panose="020B0604020202020204" charset="0"/>
              <a:cs typeface="Calibri"/>
            </a:endParaRPr>
          </a:p>
          <a:p>
            <a:pPr marL="342900" indent="-342900" algn="just">
              <a:buFont typeface="Wingdings" panose="05000000000000000000" pitchFamily="2" charset="2"/>
              <a:buChar char="Ø"/>
            </a:pPr>
            <a:endParaRPr lang="fr-FR" sz="2200" i="1">
              <a:solidFill>
                <a:srgbClr val="002060"/>
              </a:solidFill>
              <a:latin typeface="Avenir Light" panose="020B0604020202020204" charset="0"/>
              <a:cs typeface="Calibri"/>
            </a:endParaRPr>
          </a:p>
          <a:p>
            <a:pPr marL="342900" indent="-342900">
              <a:lnSpc>
                <a:spcPct val="150000"/>
              </a:lnSpc>
              <a:buFont typeface="Wingdings" panose="05000000000000000000" pitchFamily="2" charset="2"/>
              <a:buChar char="Ø"/>
            </a:pPr>
            <a:r>
              <a:rPr lang="fr-FR" sz="2200">
                <a:solidFill>
                  <a:srgbClr val="002060"/>
                </a:solidFill>
                <a:latin typeface="Avenir Light" panose="020B0604020202020204" charset="0"/>
                <a:cs typeface="Calibri"/>
              </a:rPr>
              <a:t> En cliquant sur « </a:t>
            </a:r>
            <a:r>
              <a:rPr lang="fr-FR" sz="2200" b="1" i="1">
                <a:solidFill>
                  <a:srgbClr val="002060"/>
                </a:solidFill>
                <a:latin typeface="Avenir Light" panose="020B0604020202020204" charset="0"/>
                <a:cs typeface="Calibri"/>
              </a:rPr>
              <a:t>continuer » </a:t>
            </a:r>
            <a:r>
              <a:rPr lang="fr-FR" sz="2200">
                <a:solidFill>
                  <a:srgbClr val="002060"/>
                </a:solidFill>
                <a:latin typeface="Avenir Light" panose="020B0604020202020204" charset="0"/>
                <a:cs typeface="Calibri"/>
              </a:rPr>
              <a:t> il accède à la 2</a:t>
            </a:r>
            <a:r>
              <a:rPr lang="fr-FR" sz="2200" baseline="30000">
                <a:solidFill>
                  <a:srgbClr val="002060"/>
                </a:solidFill>
                <a:latin typeface="Avenir Light" panose="020B0604020202020204" charset="0"/>
                <a:cs typeface="Calibri"/>
              </a:rPr>
              <a:t>ème</a:t>
            </a:r>
            <a:r>
              <a:rPr lang="fr-FR" sz="2200">
                <a:solidFill>
                  <a:srgbClr val="002060"/>
                </a:solidFill>
                <a:latin typeface="Avenir Light" panose="020B0604020202020204" charset="0"/>
                <a:cs typeface="Calibri"/>
              </a:rPr>
              <a:t> étape de la déclaration trimestrielle, la partie déclarative : la déclaration des revenus non récupérés. </a:t>
            </a:r>
          </a:p>
        </p:txBody>
      </p:sp>
      <p:sp>
        <p:nvSpPr>
          <p:cNvPr id="5" name="TextBox 10">
            <a:extLst>
              <a:ext uri="{FF2B5EF4-FFF2-40B4-BE49-F238E27FC236}">
                <a16:creationId xmlns:a16="http://schemas.microsoft.com/office/drawing/2014/main" id="{4BC90252-1864-17E4-340A-8C1612B66679}"/>
              </a:ext>
            </a:extLst>
          </p:cNvPr>
          <p:cNvSpPr txBox="1"/>
          <p:nvPr/>
        </p:nvSpPr>
        <p:spPr>
          <a:xfrm>
            <a:off x="7731388" y="373618"/>
            <a:ext cx="9962897" cy="1094574"/>
          </a:xfrm>
          <a:prstGeom prst="rect">
            <a:avLst/>
          </a:prstGeom>
        </p:spPr>
        <p:txBody>
          <a:bodyPr lIns="50800" tIns="50800" rIns="50800" bIns="50800" rtlCol="0" anchor="ctr"/>
          <a:lstStyle/>
          <a:p>
            <a:pPr algn="ctr">
              <a:lnSpc>
                <a:spcPct val="189387"/>
              </a:lnSpc>
            </a:pPr>
            <a:endParaRPr lang="fr-FR">
              <a:solidFill>
                <a:srgbClr val="FFFFFF"/>
              </a:solidFill>
              <a:ea typeface="Calibri"/>
              <a:cs typeface="Calibri"/>
            </a:endParaRPr>
          </a:p>
        </p:txBody>
      </p:sp>
      <p:pic>
        <p:nvPicPr>
          <p:cNvPr id="17" name="Image 16">
            <a:extLst>
              <a:ext uri="{FF2B5EF4-FFF2-40B4-BE49-F238E27FC236}">
                <a16:creationId xmlns:a16="http://schemas.microsoft.com/office/drawing/2014/main" id="{6EB4E199-E25E-EEBC-671D-6AC696521CCC}"/>
              </a:ext>
            </a:extLst>
          </p:cNvPr>
          <p:cNvPicPr>
            <a:picLocks noChangeAspect="1"/>
          </p:cNvPicPr>
          <p:nvPr/>
        </p:nvPicPr>
        <p:blipFill rotWithShape="1">
          <a:blip r:embed="rId2"/>
          <a:srcRect l="1937" r="5040"/>
          <a:stretch/>
        </p:blipFill>
        <p:spPr>
          <a:xfrm>
            <a:off x="11288480" y="2055329"/>
            <a:ext cx="5760000" cy="6917634"/>
          </a:xfrm>
          <a:prstGeom prst="rect">
            <a:avLst/>
          </a:prstGeom>
          <a:effectLst>
            <a:outerShdw blurRad="76200" dir="13500000" sy="23000" kx="1200000" algn="br" rotWithShape="0">
              <a:prstClr val="black">
                <a:alpha val="20000"/>
              </a:prstClr>
            </a:outerShdw>
          </a:effectLst>
        </p:spPr>
      </p:pic>
      <p:sp>
        <p:nvSpPr>
          <p:cNvPr id="18" name="TextBox 10">
            <a:extLst>
              <a:ext uri="{FF2B5EF4-FFF2-40B4-BE49-F238E27FC236}">
                <a16:creationId xmlns:a16="http://schemas.microsoft.com/office/drawing/2014/main" id="{CEA3E64F-345E-EF44-DC6B-B4C080636471}"/>
              </a:ext>
            </a:extLst>
          </p:cNvPr>
          <p:cNvSpPr txBox="1"/>
          <p:nvPr/>
        </p:nvSpPr>
        <p:spPr>
          <a:xfrm>
            <a:off x="7635025" y="381801"/>
            <a:ext cx="9962897" cy="1094574"/>
          </a:xfrm>
          <a:prstGeom prst="rect">
            <a:avLst/>
          </a:prstGeom>
        </p:spPr>
        <p:txBody>
          <a:bodyPr lIns="50800" tIns="50800" rIns="50800" bIns="50800" rtlCol="0" anchor="ctr"/>
          <a:lstStyle/>
          <a:p>
            <a:pPr algn="ctr">
              <a:lnSpc>
                <a:spcPct val="189387"/>
              </a:lnSpc>
            </a:pPr>
            <a:endParaRPr lang="fr-FR">
              <a:solidFill>
                <a:srgbClr val="FFFFFF"/>
              </a:solidFill>
              <a:ea typeface="Calibri"/>
              <a:cs typeface="Calibri"/>
            </a:endParaRPr>
          </a:p>
        </p:txBody>
      </p:sp>
      <p:sp>
        <p:nvSpPr>
          <p:cNvPr id="20" name="ZoneTexte 19">
            <a:extLst>
              <a:ext uri="{FF2B5EF4-FFF2-40B4-BE49-F238E27FC236}">
                <a16:creationId xmlns:a16="http://schemas.microsoft.com/office/drawing/2014/main" id="{13533DBA-C485-9DB6-81E2-E304BD7343EB}"/>
              </a:ext>
            </a:extLst>
          </p:cNvPr>
          <p:cNvSpPr txBox="1"/>
          <p:nvPr/>
        </p:nvSpPr>
        <p:spPr>
          <a:xfrm>
            <a:off x="900325" y="1708387"/>
            <a:ext cx="1447090" cy="432939"/>
          </a:xfrm>
          <a:prstGeom prst="rect">
            <a:avLst/>
          </a:prstGeom>
          <a:solidFill>
            <a:srgbClr val="AEC2BA"/>
          </a:solidFill>
          <a:ln>
            <a:solidFill>
              <a:srgbClr val="AEC2BA"/>
            </a:solidFill>
          </a:ln>
        </p:spPr>
        <p:txBody>
          <a:bodyPr wrap="square" rtlCol="0">
            <a:spAutoFit/>
          </a:bodyPr>
          <a:lstStyle/>
          <a:p>
            <a:pPr algn="ctr">
              <a:lnSpc>
                <a:spcPct val="107000"/>
              </a:lnSpc>
              <a:spcAft>
                <a:spcPts val="800"/>
              </a:spcAft>
            </a:pP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2</a:t>
            </a:r>
            <a:r>
              <a:rPr lang="fr-FR" sz="2200" b="1" baseline="30000">
                <a:solidFill>
                  <a:schemeClr val="bg1"/>
                </a:solidFill>
                <a:effectLst/>
                <a:latin typeface="Avenir Light" panose="020B0604020202020204" charset="0"/>
                <a:ea typeface="Calibri" panose="020F0502020204030204" pitchFamily="34" charset="0"/>
                <a:cs typeface="Arial" panose="020B0604020202020204" pitchFamily="34" charset="0"/>
              </a:rPr>
              <a:t>ème</a:t>
            </a:r>
            <a:r>
              <a:rPr lang="fr-FR" sz="2200" b="1">
                <a:solidFill>
                  <a:schemeClr val="bg1"/>
                </a:solidFill>
                <a:effectLst/>
                <a:latin typeface="Avenir Light" panose="020B0604020202020204" charset="0"/>
                <a:ea typeface="Calibri" panose="020F0502020204030204" pitchFamily="34" charset="0"/>
                <a:cs typeface="Arial" panose="020B0604020202020204" pitchFamily="34" charset="0"/>
              </a:rPr>
              <a:t> CAS</a:t>
            </a:r>
          </a:p>
        </p:txBody>
      </p:sp>
      <p:sp>
        <p:nvSpPr>
          <p:cNvPr id="21" name="TextBox 7">
            <a:extLst>
              <a:ext uri="{FF2B5EF4-FFF2-40B4-BE49-F238E27FC236}">
                <a16:creationId xmlns:a16="http://schemas.microsoft.com/office/drawing/2014/main" id="{1C8312FD-3541-D8EE-5A01-A9D75985FC0A}"/>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23" name="ZoneTexte 22">
            <a:extLst>
              <a:ext uri="{FF2B5EF4-FFF2-40B4-BE49-F238E27FC236}">
                <a16:creationId xmlns:a16="http://schemas.microsoft.com/office/drawing/2014/main" id="{E645B296-DC50-1A1D-1996-3ECCACDDA425}"/>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LA DÉCLARATION TRIMESTRIELLE RSA/PPA</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901851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a:extLst>
              <a:ext uri="{FF2B5EF4-FFF2-40B4-BE49-F238E27FC236}">
                <a16:creationId xmlns:a16="http://schemas.microsoft.com/office/drawing/2014/main" id="{9D5E34CB-B8CD-9F3D-615A-C23557850CDC}"/>
              </a:ext>
            </a:extLst>
          </p:cNvPr>
          <p:cNvSpPr txBox="1"/>
          <p:nvPr/>
        </p:nvSpPr>
        <p:spPr>
          <a:xfrm>
            <a:off x="7635025" y="381801"/>
            <a:ext cx="9962897" cy="1094574"/>
          </a:xfrm>
          <a:prstGeom prst="rect">
            <a:avLst/>
          </a:prstGeom>
        </p:spPr>
        <p:txBody>
          <a:bodyPr lIns="50800" tIns="50800" rIns="50800" bIns="50800" rtlCol="0" anchor="ctr"/>
          <a:lstStyle/>
          <a:p>
            <a:pPr algn="ctr">
              <a:lnSpc>
                <a:spcPct val="189387"/>
              </a:lnSpc>
            </a:pPr>
            <a:endParaRPr lang="fr-FR">
              <a:solidFill>
                <a:srgbClr val="FFFFFF"/>
              </a:solidFill>
              <a:ea typeface="Calibri"/>
              <a:cs typeface="Calibri"/>
            </a:endParaRPr>
          </a:p>
        </p:txBody>
      </p:sp>
      <p:sp>
        <p:nvSpPr>
          <p:cNvPr id="6" name="Rectangle 5">
            <a:extLst>
              <a:ext uri="{FF2B5EF4-FFF2-40B4-BE49-F238E27FC236}">
                <a16:creationId xmlns:a16="http://schemas.microsoft.com/office/drawing/2014/main" id="{9C75536F-D611-25BC-6696-9E3E4E3AE1A0}"/>
              </a:ext>
            </a:extLst>
          </p:cNvPr>
          <p:cNvSpPr/>
          <p:nvPr/>
        </p:nvSpPr>
        <p:spPr>
          <a:xfrm>
            <a:off x="4838700" y="3467100"/>
            <a:ext cx="9391650" cy="2428875"/>
          </a:xfrm>
          <a:prstGeom prst="rect">
            <a:avLst/>
          </a:prstGeom>
          <a:solidFill>
            <a:srgbClr val="AEC2BA"/>
          </a:solidFill>
          <a:ln>
            <a:solidFill>
              <a:srgbClr val="AEC2BA"/>
            </a:solidFill>
          </a:ln>
          <a:effectLst>
            <a:outerShdw blurRad="76200" dir="13500000" sy="23000" kx="1200000" algn="br"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b="1">
                <a:solidFill>
                  <a:srgbClr val="FAF8F5"/>
                </a:solidFill>
                <a:latin typeface="Avenir Light" panose="020B0604020202020204" charset="0"/>
              </a:rPr>
              <a:t>Consultation ressources dans l’espace « Mon compte »</a:t>
            </a:r>
          </a:p>
        </p:txBody>
      </p:sp>
      <p:sp>
        <p:nvSpPr>
          <p:cNvPr id="7" name="TextBox 7">
            <a:extLst>
              <a:ext uri="{FF2B5EF4-FFF2-40B4-BE49-F238E27FC236}">
                <a16:creationId xmlns:a16="http://schemas.microsoft.com/office/drawing/2014/main" id="{27766495-DDCF-E7F6-9CD5-10ECED13FF89}"/>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9" name="ZoneTexte 8">
            <a:extLst>
              <a:ext uri="{FF2B5EF4-FFF2-40B4-BE49-F238E27FC236}">
                <a16:creationId xmlns:a16="http://schemas.microsoft.com/office/drawing/2014/main" id="{13FEDE0F-C3B5-1839-2E62-DBDCBE60501C}"/>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CONSULTATION RESSOURCES</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2879778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7707C870-F7EF-FABC-6C0D-576581DA2CBF}"/>
              </a:ext>
            </a:extLst>
          </p:cNvPr>
          <p:cNvSpPr txBox="1"/>
          <p:nvPr/>
        </p:nvSpPr>
        <p:spPr>
          <a:xfrm>
            <a:off x="988944" y="1799918"/>
            <a:ext cx="16344899" cy="938719"/>
          </a:xfrm>
          <a:prstGeom prst="rect">
            <a:avLst/>
          </a:prstGeom>
          <a:noFill/>
        </p:spPr>
        <p:txBody>
          <a:bodyPr wrap="square" rtlCol="0">
            <a:spAutoFit/>
          </a:bodyPr>
          <a:lstStyle/>
          <a:p>
            <a:r>
              <a:rPr lang="fr-FR" sz="2200">
                <a:solidFill>
                  <a:srgbClr val="002060"/>
                </a:solidFill>
                <a:latin typeface="Avenir Light" panose="020B0604020202020204" charset="0"/>
              </a:rPr>
              <a:t>Au moment du passage dans la réforme, les ressources affichées seront celles de M-4 à M-2. </a:t>
            </a:r>
          </a:p>
          <a:p>
            <a:endParaRPr lang="fr-FR" sz="1100">
              <a:solidFill>
                <a:srgbClr val="002060"/>
              </a:solidFill>
              <a:latin typeface="Avenir Light" panose="020B0604020202020204" charset="0"/>
            </a:endParaRPr>
          </a:p>
          <a:p>
            <a:r>
              <a:rPr lang="fr-FR" sz="2200">
                <a:solidFill>
                  <a:srgbClr val="002060"/>
                </a:solidFill>
                <a:latin typeface="Avenir Light" panose="020B0604020202020204" charset="0"/>
              </a:rPr>
              <a:t>1 mois apparaitra en doublon du fait du décalage de la trimestrialité.</a:t>
            </a:r>
          </a:p>
        </p:txBody>
      </p:sp>
      <p:sp>
        <p:nvSpPr>
          <p:cNvPr id="11" name="ZoneTexte 10">
            <a:extLst>
              <a:ext uri="{FF2B5EF4-FFF2-40B4-BE49-F238E27FC236}">
                <a16:creationId xmlns:a16="http://schemas.microsoft.com/office/drawing/2014/main" id="{6434D51B-A63D-A879-652E-5CD83E5070E6}"/>
              </a:ext>
            </a:extLst>
          </p:cNvPr>
          <p:cNvSpPr txBox="1"/>
          <p:nvPr/>
        </p:nvSpPr>
        <p:spPr>
          <a:xfrm>
            <a:off x="988944" y="4050740"/>
            <a:ext cx="6428100" cy="4054571"/>
          </a:xfrm>
          <a:prstGeom prst="rect">
            <a:avLst/>
          </a:prstGeom>
          <a:noFill/>
        </p:spPr>
        <p:txBody>
          <a:bodyPr wrap="square" rtlCol="0">
            <a:spAutoFit/>
          </a:bodyPr>
          <a:lstStyle/>
          <a:p>
            <a:pPr algn="ctr">
              <a:lnSpc>
                <a:spcPct val="200000"/>
              </a:lnSpc>
            </a:pPr>
            <a:r>
              <a:rPr lang="fr-FR" sz="2200">
                <a:solidFill>
                  <a:srgbClr val="002060"/>
                </a:solidFill>
                <a:latin typeface="Avenir Light" panose="020B0604020202020204" charset="0"/>
              </a:rPr>
              <a:t>Un nouvel édito informatif est affiché. </a:t>
            </a:r>
          </a:p>
          <a:p>
            <a:pPr algn="ctr">
              <a:lnSpc>
                <a:spcPct val="200000"/>
              </a:lnSpc>
            </a:pPr>
            <a:r>
              <a:rPr lang="fr-FR" sz="2200">
                <a:solidFill>
                  <a:srgbClr val="002060"/>
                </a:solidFill>
                <a:latin typeface="Avenir Light" panose="020B0604020202020204" charset="0"/>
              </a:rPr>
              <a:t>Il informe l’usager que les ressources que nous prenons en compte sont celles qu’il a déclaré ou celles que nous avons récupérées directement auprès de l’employeur ou de l’organisme de prestations.</a:t>
            </a:r>
          </a:p>
        </p:txBody>
      </p:sp>
      <p:cxnSp>
        <p:nvCxnSpPr>
          <p:cNvPr id="13" name="Connecteur droit avec flèche 12">
            <a:extLst>
              <a:ext uri="{FF2B5EF4-FFF2-40B4-BE49-F238E27FC236}">
                <a16:creationId xmlns:a16="http://schemas.microsoft.com/office/drawing/2014/main" id="{1E62FD5D-8B94-E7E0-D060-D0DF2A65A133}"/>
              </a:ext>
            </a:extLst>
          </p:cNvPr>
          <p:cNvCxnSpPr/>
          <p:nvPr/>
        </p:nvCxnSpPr>
        <p:spPr>
          <a:xfrm>
            <a:off x="7848600" y="5177621"/>
            <a:ext cx="60089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24" name="Groupe 23">
            <a:extLst>
              <a:ext uri="{FF2B5EF4-FFF2-40B4-BE49-F238E27FC236}">
                <a16:creationId xmlns:a16="http://schemas.microsoft.com/office/drawing/2014/main" id="{EDFB5B7E-5429-B037-ED0B-8789C4C61840}"/>
              </a:ext>
            </a:extLst>
          </p:cNvPr>
          <p:cNvGrpSpPr/>
          <p:nvPr/>
        </p:nvGrpSpPr>
        <p:grpSpPr>
          <a:xfrm>
            <a:off x="8881048" y="3023573"/>
            <a:ext cx="8253050" cy="6108904"/>
            <a:chOff x="9109732" y="2660891"/>
            <a:chExt cx="8253050" cy="6108904"/>
          </a:xfrm>
          <a:effectLst>
            <a:outerShdw blurRad="76200" dir="13500000" sy="23000" kx="1200000" algn="br" rotWithShape="0">
              <a:prstClr val="black">
                <a:alpha val="20000"/>
              </a:prstClr>
            </a:outerShdw>
          </a:effectLst>
        </p:grpSpPr>
        <p:grpSp>
          <p:nvGrpSpPr>
            <p:cNvPr id="17" name="Groupe 16">
              <a:extLst>
                <a:ext uri="{FF2B5EF4-FFF2-40B4-BE49-F238E27FC236}">
                  <a16:creationId xmlns:a16="http://schemas.microsoft.com/office/drawing/2014/main" id="{0B0DDADE-F839-F75A-0575-84AF653236AD}"/>
                </a:ext>
              </a:extLst>
            </p:cNvPr>
            <p:cNvGrpSpPr/>
            <p:nvPr/>
          </p:nvGrpSpPr>
          <p:grpSpPr>
            <a:xfrm>
              <a:off x="9109732" y="2660891"/>
              <a:ext cx="8253050" cy="6108904"/>
              <a:chOff x="9109732" y="2660891"/>
              <a:chExt cx="8253050" cy="6108904"/>
            </a:xfrm>
          </p:grpSpPr>
          <p:grpSp>
            <p:nvGrpSpPr>
              <p:cNvPr id="16" name="Groupe 15">
                <a:extLst>
                  <a:ext uri="{FF2B5EF4-FFF2-40B4-BE49-F238E27FC236}">
                    <a16:creationId xmlns:a16="http://schemas.microsoft.com/office/drawing/2014/main" id="{A12832E3-7A80-54E1-7F8B-5D56D8281DFB}"/>
                  </a:ext>
                </a:extLst>
              </p:cNvPr>
              <p:cNvGrpSpPr/>
              <p:nvPr/>
            </p:nvGrpSpPr>
            <p:grpSpPr>
              <a:xfrm>
                <a:off x="9144000" y="2660891"/>
                <a:ext cx="8218782" cy="6108904"/>
                <a:chOff x="9223324" y="2633595"/>
                <a:chExt cx="8218782" cy="6108904"/>
              </a:xfrm>
            </p:grpSpPr>
            <p:pic>
              <p:nvPicPr>
                <p:cNvPr id="9" name="Image 8" descr="Une image contenant texte, capture d’écran, logiciel, Page web&#10;&#10;Description générée automatiquement">
                  <a:extLst>
                    <a:ext uri="{FF2B5EF4-FFF2-40B4-BE49-F238E27FC236}">
                      <a16:creationId xmlns:a16="http://schemas.microsoft.com/office/drawing/2014/main" id="{6D66D515-9A03-6180-8922-3DDF0093E175}"/>
                    </a:ext>
                  </a:extLst>
                </p:cNvPr>
                <p:cNvPicPr>
                  <a:picLocks noChangeAspect="1"/>
                </p:cNvPicPr>
                <p:nvPr/>
              </p:nvPicPr>
              <p:blipFill>
                <a:blip r:embed="rId2"/>
                <a:stretch>
                  <a:fillRect/>
                </a:stretch>
              </p:blipFill>
              <p:spPr>
                <a:xfrm>
                  <a:off x="9223324" y="2633595"/>
                  <a:ext cx="8218782" cy="61089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Image 14">
                  <a:extLst>
                    <a:ext uri="{FF2B5EF4-FFF2-40B4-BE49-F238E27FC236}">
                      <a16:creationId xmlns:a16="http://schemas.microsoft.com/office/drawing/2014/main" id="{A37F0EF2-3AF2-E47A-91E6-B7919889DBD4}"/>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11394264" y="5530407"/>
                  <a:ext cx="1721235" cy="314094"/>
                </a:xfrm>
                <a:prstGeom prst="rect">
                  <a:avLst/>
                </a:prstGeom>
              </p:spPr>
            </p:pic>
          </p:grpSp>
          <p:sp>
            <p:nvSpPr>
              <p:cNvPr id="12" name="Rectangle 11">
                <a:extLst>
                  <a:ext uri="{FF2B5EF4-FFF2-40B4-BE49-F238E27FC236}">
                    <a16:creationId xmlns:a16="http://schemas.microsoft.com/office/drawing/2014/main" id="{7B40187A-568C-91C9-A9AE-60232BD8B57D}"/>
                  </a:ext>
                </a:extLst>
              </p:cNvPr>
              <p:cNvSpPr/>
              <p:nvPr/>
            </p:nvSpPr>
            <p:spPr>
              <a:xfrm>
                <a:off x="9109732" y="3976319"/>
                <a:ext cx="8162820" cy="998800"/>
              </a:xfrm>
              <a:prstGeom prst="rect">
                <a:avLst/>
              </a:prstGeom>
              <a:noFill/>
              <a:ln w="28575">
                <a:solidFill>
                  <a:srgbClr val="D27B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ZoneTexte 17">
              <a:extLst>
                <a:ext uri="{FF2B5EF4-FFF2-40B4-BE49-F238E27FC236}">
                  <a16:creationId xmlns:a16="http://schemas.microsoft.com/office/drawing/2014/main" id="{A19A2BFD-DE66-AA0C-0CD6-9F8914EFDB83}"/>
                </a:ext>
              </a:extLst>
            </p:cNvPr>
            <p:cNvSpPr txBox="1"/>
            <p:nvPr/>
          </p:nvSpPr>
          <p:spPr>
            <a:xfrm>
              <a:off x="9429100" y="7306213"/>
              <a:ext cx="1530051" cy="307777"/>
            </a:xfrm>
            <a:prstGeom prst="rect">
              <a:avLst/>
            </a:prstGeom>
            <a:solidFill>
              <a:schemeClr val="bg1"/>
            </a:solidFill>
          </p:spPr>
          <p:txBody>
            <a:bodyPr wrap="square" rtlCol="0">
              <a:spAutoFit/>
            </a:bodyPr>
            <a:lstStyle/>
            <a:p>
              <a:r>
                <a:rPr lang="fr-FR" sz="140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Septembre 2024</a:t>
              </a:r>
            </a:p>
          </p:txBody>
        </p:sp>
        <p:sp>
          <p:nvSpPr>
            <p:cNvPr id="19" name="ZoneTexte 18">
              <a:extLst>
                <a:ext uri="{FF2B5EF4-FFF2-40B4-BE49-F238E27FC236}">
                  <a16:creationId xmlns:a16="http://schemas.microsoft.com/office/drawing/2014/main" id="{E88B21D1-A969-2B73-E3B3-A07751003A32}"/>
                </a:ext>
              </a:extLst>
            </p:cNvPr>
            <p:cNvSpPr txBox="1"/>
            <p:nvPr/>
          </p:nvSpPr>
          <p:spPr>
            <a:xfrm>
              <a:off x="9540302" y="6938621"/>
              <a:ext cx="1348854" cy="307777"/>
            </a:xfrm>
            <a:prstGeom prst="rect">
              <a:avLst/>
            </a:prstGeom>
            <a:solidFill>
              <a:schemeClr val="bg1"/>
            </a:solidFill>
          </p:spPr>
          <p:txBody>
            <a:bodyPr wrap="square" rtlCol="0">
              <a:spAutoFit/>
            </a:bodyPr>
            <a:lstStyle/>
            <a:p>
              <a:r>
                <a:rPr lang="fr-FR" sz="140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Octobre 2024</a:t>
              </a:r>
            </a:p>
          </p:txBody>
        </p:sp>
        <p:sp>
          <p:nvSpPr>
            <p:cNvPr id="20" name="ZoneTexte 19">
              <a:extLst>
                <a:ext uri="{FF2B5EF4-FFF2-40B4-BE49-F238E27FC236}">
                  <a16:creationId xmlns:a16="http://schemas.microsoft.com/office/drawing/2014/main" id="{583605F5-905B-3CC5-CB9A-B1ED018DFED2}"/>
                </a:ext>
              </a:extLst>
            </p:cNvPr>
            <p:cNvSpPr txBox="1"/>
            <p:nvPr/>
          </p:nvSpPr>
          <p:spPr>
            <a:xfrm>
              <a:off x="9457688" y="6550320"/>
              <a:ext cx="1445578" cy="307777"/>
            </a:xfrm>
            <a:prstGeom prst="rect">
              <a:avLst/>
            </a:prstGeom>
            <a:solidFill>
              <a:srgbClr val="3B93C2"/>
            </a:solidFill>
          </p:spPr>
          <p:txBody>
            <a:bodyPr wrap="square" rtlCol="0">
              <a:spAutoFit/>
            </a:bodyPr>
            <a:lstStyle/>
            <a:p>
              <a:r>
                <a:rPr lang="fr-FR" sz="1400">
                  <a:solidFill>
                    <a:schemeClr val="bg1"/>
                  </a:solidFill>
                  <a:latin typeface="Roboto" panose="02000000000000000000" pitchFamily="2" charset="0"/>
                  <a:ea typeface="Roboto" panose="02000000000000000000" pitchFamily="2" charset="0"/>
                  <a:cs typeface="Roboto" panose="02000000000000000000" pitchFamily="2" charset="0"/>
                </a:rPr>
                <a:t>Novembre 2024</a:t>
              </a:r>
            </a:p>
          </p:txBody>
        </p:sp>
        <p:sp>
          <p:nvSpPr>
            <p:cNvPr id="21" name="ZoneTexte 20">
              <a:extLst>
                <a:ext uri="{FF2B5EF4-FFF2-40B4-BE49-F238E27FC236}">
                  <a16:creationId xmlns:a16="http://schemas.microsoft.com/office/drawing/2014/main" id="{7BED8BBC-C553-572B-F07A-C603F0FD1FBF}"/>
                </a:ext>
              </a:extLst>
            </p:cNvPr>
            <p:cNvSpPr txBox="1"/>
            <p:nvPr/>
          </p:nvSpPr>
          <p:spPr>
            <a:xfrm>
              <a:off x="9415451" y="6010167"/>
              <a:ext cx="1530051" cy="307777"/>
            </a:xfrm>
            <a:prstGeom prst="rect">
              <a:avLst/>
            </a:prstGeom>
            <a:solidFill>
              <a:schemeClr val="bg1"/>
            </a:solidFill>
          </p:spPr>
          <p:txBody>
            <a:bodyPr wrap="square" rtlCol="0">
              <a:spAutoFit/>
            </a:bodyPr>
            <a:lstStyle/>
            <a:p>
              <a:r>
                <a:rPr lang="fr-FR" sz="140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Novembre 2024</a:t>
              </a:r>
            </a:p>
          </p:txBody>
        </p:sp>
        <p:sp>
          <p:nvSpPr>
            <p:cNvPr id="22" name="ZoneTexte 21">
              <a:extLst>
                <a:ext uri="{FF2B5EF4-FFF2-40B4-BE49-F238E27FC236}">
                  <a16:creationId xmlns:a16="http://schemas.microsoft.com/office/drawing/2014/main" id="{032551C6-CC0E-5138-0016-189587266D25}"/>
                </a:ext>
              </a:extLst>
            </p:cNvPr>
            <p:cNvSpPr txBox="1"/>
            <p:nvPr/>
          </p:nvSpPr>
          <p:spPr>
            <a:xfrm>
              <a:off x="9415451" y="5627648"/>
              <a:ext cx="1530051" cy="307777"/>
            </a:xfrm>
            <a:prstGeom prst="rect">
              <a:avLst/>
            </a:prstGeom>
            <a:solidFill>
              <a:schemeClr val="bg1"/>
            </a:solidFill>
          </p:spPr>
          <p:txBody>
            <a:bodyPr wrap="square" rtlCol="0">
              <a:spAutoFit/>
            </a:bodyPr>
            <a:lstStyle/>
            <a:p>
              <a:r>
                <a:rPr lang="fr-FR" sz="140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Décembre 2024</a:t>
              </a:r>
            </a:p>
          </p:txBody>
        </p:sp>
        <p:sp>
          <p:nvSpPr>
            <p:cNvPr id="23" name="ZoneTexte 22">
              <a:extLst>
                <a:ext uri="{FF2B5EF4-FFF2-40B4-BE49-F238E27FC236}">
                  <a16:creationId xmlns:a16="http://schemas.microsoft.com/office/drawing/2014/main" id="{AF79351D-CB75-2F8A-2B63-78E57297A3A7}"/>
                </a:ext>
              </a:extLst>
            </p:cNvPr>
            <p:cNvSpPr txBox="1"/>
            <p:nvPr/>
          </p:nvSpPr>
          <p:spPr>
            <a:xfrm>
              <a:off x="9415451" y="5236305"/>
              <a:ext cx="1530051" cy="307777"/>
            </a:xfrm>
            <a:prstGeom prst="rect">
              <a:avLst/>
            </a:prstGeom>
            <a:solidFill>
              <a:schemeClr val="bg1"/>
            </a:solidFill>
          </p:spPr>
          <p:txBody>
            <a:bodyPr wrap="square" rtlCol="0">
              <a:spAutoFit/>
            </a:bodyPr>
            <a:lstStyle/>
            <a:p>
              <a:pPr algn="ctr"/>
              <a:r>
                <a:rPr lang="fr-FR" sz="140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Janvier 2025</a:t>
              </a:r>
            </a:p>
          </p:txBody>
        </p:sp>
      </p:grpSp>
      <p:sp>
        <p:nvSpPr>
          <p:cNvPr id="14" name="TextBox 7">
            <a:extLst>
              <a:ext uri="{FF2B5EF4-FFF2-40B4-BE49-F238E27FC236}">
                <a16:creationId xmlns:a16="http://schemas.microsoft.com/office/drawing/2014/main" id="{6CE6BFC4-254E-8EC9-9E00-2BF3918905E2}"/>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25" name="ZoneTexte 24">
            <a:extLst>
              <a:ext uri="{FF2B5EF4-FFF2-40B4-BE49-F238E27FC236}">
                <a16:creationId xmlns:a16="http://schemas.microsoft.com/office/drawing/2014/main" id="{7D5F8674-BA33-388A-3FFA-1502B810418C}"/>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CONSULTATION RESSOURCES</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893877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9F69739-3E57-D8E7-6B0D-BF3ED8852B08}"/>
              </a:ext>
            </a:extLst>
          </p:cNvPr>
          <p:cNvSpPr txBox="1"/>
          <p:nvPr/>
        </p:nvSpPr>
        <p:spPr>
          <a:xfrm>
            <a:off x="10405548" y="4817251"/>
            <a:ext cx="6924679" cy="830997"/>
          </a:xfrm>
          <a:prstGeom prst="rect">
            <a:avLst/>
          </a:prstGeom>
          <a:noFill/>
        </p:spPr>
        <p:txBody>
          <a:bodyPr wrap="square" rtlCol="0">
            <a:spAutoFit/>
          </a:bodyPr>
          <a:lstStyle/>
          <a:p>
            <a:pPr algn="ctr"/>
            <a:r>
              <a:rPr lang="fr-FR" sz="2400">
                <a:solidFill>
                  <a:srgbClr val="002060"/>
                </a:solidFill>
                <a:latin typeface="Avenir Light" panose="020B0604020202020204" charset="0"/>
              </a:rPr>
              <a:t>L’usager pourra consulter la façon dont ses ressources ont été récupérées. </a:t>
            </a:r>
            <a:endParaRPr lang="fr-FR" sz="2400">
              <a:solidFill>
                <a:srgbClr val="002060"/>
              </a:solidFill>
              <a:latin typeface="Avenir Light" panose="020B0604020202020204" charset="0"/>
              <a:cs typeface="Aparajita"/>
            </a:endParaRPr>
          </a:p>
        </p:txBody>
      </p:sp>
      <p:grpSp>
        <p:nvGrpSpPr>
          <p:cNvPr id="25" name="Groupe 24">
            <a:extLst>
              <a:ext uri="{FF2B5EF4-FFF2-40B4-BE49-F238E27FC236}">
                <a16:creationId xmlns:a16="http://schemas.microsoft.com/office/drawing/2014/main" id="{F4E9DAA4-F9A9-AA8E-BE97-3C2053A50F75}"/>
              </a:ext>
            </a:extLst>
          </p:cNvPr>
          <p:cNvGrpSpPr/>
          <p:nvPr/>
        </p:nvGrpSpPr>
        <p:grpSpPr>
          <a:xfrm>
            <a:off x="2119261" y="1807946"/>
            <a:ext cx="8213632" cy="7628932"/>
            <a:chOff x="1890532" y="1807946"/>
            <a:chExt cx="8213632" cy="7628932"/>
          </a:xfrm>
        </p:grpSpPr>
        <p:grpSp>
          <p:nvGrpSpPr>
            <p:cNvPr id="19" name="Groupe 18">
              <a:extLst>
                <a:ext uri="{FF2B5EF4-FFF2-40B4-BE49-F238E27FC236}">
                  <a16:creationId xmlns:a16="http://schemas.microsoft.com/office/drawing/2014/main" id="{D2199642-02BE-8ED9-A3F5-8FD7E9F3403E}"/>
                </a:ext>
              </a:extLst>
            </p:cNvPr>
            <p:cNvGrpSpPr/>
            <p:nvPr/>
          </p:nvGrpSpPr>
          <p:grpSpPr>
            <a:xfrm>
              <a:off x="1890532" y="1807946"/>
              <a:ext cx="8213632" cy="7628932"/>
              <a:chOff x="8882422" y="1650104"/>
              <a:chExt cx="8213632" cy="7628932"/>
            </a:xfrm>
            <a:effectLst>
              <a:outerShdw blurRad="76200" dir="13500000" sy="23000" kx="1200000" algn="br" rotWithShape="0">
                <a:prstClr val="black">
                  <a:alpha val="20000"/>
                </a:prstClr>
              </a:outerShdw>
            </a:effectLst>
          </p:grpSpPr>
          <p:grpSp>
            <p:nvGrpSpPr>
              <p:cNvPr id="12" name="Groupe 11">
                <a:extLst>
                  <a:ext uri="{FF2B5EF4-FFF2-40B4-BE49-F238E27FC236}">
                    <a16:creationId xmlns:a16="http://schemas.microsoft.com/office/drawing/2014/main" id="{3789A11C-AEE2-6C24-53ED-2AD5A63FC462}"/>
                  </a:ext>
                </a:extLst>
              </p:cNvPr>
              <p:cNvGrpSpPr/>
              <p:nvPr/>
            </p:nvGrpSpPr>
            <p:grpSpPr>
              <a:xfrm>
                <a:off x="8882422" y="1650104"/>
                <a:ext cx="8213632" cy="7628932"/>
                <a:chOff x="8882422" y="1650104"/>
                <a:chExt cx="8213632" cy="7628932"/>
              </a:xfrm>
            </p:grpSpPr>
            <p:pic>
              <p:nvPicPr>
                <p:cNvPr id="3" name="Image 2">
                  <a:extLst>
                    <a:ext uri="{FF2B5EF4-FFF2-40B4-BE49-F238E27FC236}">
                      <a16:creationId xmlns:a16="http://schemas.microsoft.com/office/drawing/2014/main" id="{FF151314-1C25-948D-3239-F9655AB19886}"/>
                    </a:ext>
                  </a:extLst>
                </p:cNvPr>
                <p:cNvPicPr>
                  <a:picLocks noChangeAspect="1"/>
                </p:cNvPicPr>
                <p:nvPr/>
              </p:nvPicPr>
              <p:blipFill>
                <a:blip r:embed="rId2"/>
                <a:stretch>
                  <a:fillRect/>
                </a:stretch>
              </p:blipFill>
              <p:spPr>
                <a:xfrm>
                  <a:off x="8882422" y="1650104"/>
                  <a:ext cx="8213632" cy="76289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Image 10">
                  <a:extLst>
                    <a:ext uri="{FF2B5EF4-FFF2-40B4-BE49-F238E27FC236}">
                      <a16:creationId xmlns:a16="http://schemas.microsoft.com/office/drawing/2014/main" id="{A79CE826-1AF4-712A-672D-DACBDC9A225E}"/>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10991601" y="3614853"/>
                  <a:ext cx="1721235" cy="314094"/>
                </a:xfrm>
                <a:prstGeom prst="rect">
                  <a:avLst/>
                </a:prstGeom>
              </p:spPr>
            </p:pic>
          </p:grpSp>
          <p:sp>
            <p:nvSpPr>
              <p:cNvPr id="13" name="ZoneTexte 12">
                <a:extLst>
                  <a:ext uri="{FF2B5EF4-FFF2-40B4-BE49-F238E27FC236}">
                    <a16:creationId xmlns:a16="http://schemas.microsoft.com/office/drawing/2014/main" id="{2D9DCE8D-0AF4-3DE4-6013-B73CD9716F7D}"/>
                  </a:ext>
                </a:extLst>
              </p:cNvPr>
              <p:cNvSpPr txBox="1"/>
              <p:nvPr/>
            </p:nvSpPr>
            <p:spPr>
              <a:xfrm>
                <a:off x="9205463" y="5781974"/>
                <a:ext cx="1412704" cy="276999"/>
              </a:xfrm>
              <a:prstGeom prst="rect">
                <a:avLst/>
              </a:prstGeom>
              <a:solidFill>
                <a:schemeClr val="bg1"/>
              </a:solidFill>
            </p:spPr>
            <p:txBody>
              <a:bodyPr wrap="square" rtlCol="0">
                <a:spAutoFit/>
              </a:bodyPr>
              <a:lstStyle/>
              <a:p>
                <a:r>
                  <a:rPr lang="fr-FR" sz="120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Septembre 2024</a:t>
                </a:r>
              </a:p>
            </p:txBody>
          </p:sp>
          <p:sp>
            <p:nvSpPr>
              <p:cNvPr id="14" name="ZoneTexte 13">
                <a:extLst>
                  <a:ext uri="{FF2B5EF4-FFF2-40B4-BE49-F238E27FC236}">
                    <a16:creationId xmlns:a16="http://schemas.microsoft.com/office/drawing/2014/main" id="{6569B622-D5B0-B55B-5AFE-5FAF7746020F}"/>
                  </a:ext>
                </a:extLst>
              </p:cNvPr>
              <p:cNvSpPr txBox="1"/>
              <p:nvPr/>
            </p:nvSpPr>
            <p:spPr>
              <a:xfrm>
                <a:off x="9255202" y="5426308"/>
                <a:ext cx="1348854" cy="276999"/>
              </a:xfrm>
              <a:prstGeom prst="rect">
                <a:avLst/>
              </a:prstGeom>
              <a:solidFill>
                <a:schemeClr val="bg1"/>
              </a:solidFill>
            </p:spPr>
            <p:txBody>
              <a:bodyPr wrap="square" rtlCol="0">
                <a:spAutoFit/>
              </a:bodyPr>
              <a:lstStyle/>
              <a:p>
                <a:r>
                  <a:rPr lang="fr-FR" sz="120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Octobre 2024</a:t>
                </a:r>
              </a:p>
            </p:txBody>
          </p:sp>
          <p:sp>
            <p:nvSpPr>
              <p:cNvPr id="15" name="ZoneTexte 14">
                <a:extLst>
                  <a:ext uri="{FF2B5EF4-FFF2-40B4-BE49-F238E27FC236}">
                    <a16:creationId xmlns:a16="http://schemas.microsoft.com/office/drawing/2014/main" id="{607FEE79-8A05-F0FF-54F9-2B1DF80BE5D8}"/>
                  </a:ext>
                </a:extLst>
              </p:cNvPr>
              <p:cNvSpPr txBox="1"/>
              <p:nvPr/>
            </p:nvSpPr>
            <p:spPr>
              <a:xfrm>
                <a:off x="9186236" y="5042859"/>
                <a:ext cx="1445578" cy="276999"/>
              </a:xfrm>
              <a:prstGeom prst="rect">
                <a:avLst/>
              </a:prstGeom>
              <a:solidFill>
                <a:srgbClr val="0291CB"/>
              </a:solidFill>
            </p:spPr>
            <p:txBody>
              <a:bodyPr wrap="square" rtlCol="0">
                <a:spAutoFit/>
              </a:bodyPr>
              <a:lstStyle/>
              <a:p>
                <a:r>
                  <a:rPr lang="fr-FR" sz="1200">
                    <a:solidFill>
                      <a:schemeClr val="bg1"/>
                    </a:solidFill>
                    <a:latin typeface="Roboto" panose="02000000000000000000" pitchFamily="2" charset="0"/>
                    <a:ea typeface="Roboto" panose="02000000000000000000" pitchFamily="2" charset="0"/>
                    <a:cs typeface="Roboto" panose="02000000000000000000" pitchFamily="2" charset="0"/>
                  </a:rPr>
                  <a:t>Novembre 2024</a:t>
                </a:r>
              </a:p>
            </p:txBody>
          </p:sp>
          <p:sp>
            <p:nvSpPr>
              <p:cNvPr id="16" name="ZoneTexte 15">
                <a:extLst>
                  <a:ext uri="{FF2B5EF4-FFF2-40B4-BE49-F238E27FC236}">
                    <a16:creationId xmlns:a16="http://schemas.microsoft.com/office/drawing/2014/main" id="{BAAABD67-28F6-50D9-A29F-A3979F9C8CF5}"/>
                  </a:ext>
                </a:extLst>
              </p:cNvPr>
              <p:cNvSpPr txBox="1"/>
              <p:nvPr/>
            </p:nvSpPr>
            <p:spPr>
              <a:xfrm>
                <a:off x="9191352" y="4520910"/>
                <a:ext cx="1412704" cy="276999"/>
              </a:xfrm>
              <a:prstGeom prst="rect">
                <a:avLst/>
              </a:prstGeom>
              <a:solidFill>
                <a:schemeClr val="bg1"/>
              </a:solidFill>
            </p:spPr>
            <p:txBody>
              <a:bodyPr wrap="square" rtlCol="0">
                <a:spAutoFit/>
              </a:bodyPr>
              <a:lstStyle/>
              <a:p>
                <a:r>
                  <a:rPr lang="fr-FR" sz="120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Novembre 2024</a:t>
                </a:r>
              </a:p>
            </p:txBody>
          </p:sp>
          <p:sp>
            <p:nvSpPr>
              <p:cNvPr id="17" name="ZoneTexte 16">
                <a:extLst>
                  <a:ext uri="{FF2B5EF4-FFF2-40B4-BE49-F238E27FC236}">
                    <a16:creationId xmlns:a16="http://schemas.microsoft.com/office/drawing/2014/main" id="{6A718553-1E9C-6761-D510-C09F294629D1}"/>
                  </a:ext>
                </a:extLst>
              </p:cNvPr>
              <p:cNvSpPr txBox="1"/>
              <p:nvPr/>
            </p:nvSpPr>
            <p:spPr>
              <a:xfrm>
                <a:off x="9205462" y="4132609"/>
                <a:ext cx="1412704" cy="276999"/>
              </a:xfrm>
              <a:prstGeom prst="rect">
                <a:avLst/>
              </a:prstGeom>
              <a:solidFill>
                <a:schemeClr val="bg1"/>
              </a:solidFill>
            </p:spPr>
            <p:txBody>
              <a:bodyPr wrap="square" rtlCol="0">
                <a:spAutoFit/>
              </a:bodyPr>
              <a:lstStyle/>
              <a:p>
                <a:r>
                  <a:rPr lang="fr-FR" sz="120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Décembre 2024</a:t>
                </a:r>
              </a:p>
            </p:txBody>
          </p:sp>
          <p:sp>
            <p:nvSpPr>
              <p:cNvPr id="18" name="ZoneTexte 17">
                <a:extLst>
                  <a:ext uri="{FF2B5EF4-FFF2-40B4-BE49-F238E27FC236}">
                    <a16:creationId xmlns:a16="http://schemas.microsoft.com/office/drawing/2014/main" id="{7CE9C145-79FE-7AB0-5DD1-B9BB8B3C8FC1}"/>
                  </a:ext>
                </a:extLst>
              </p:cNvPr>
              <p:cNvSpPr txBox="1"/>
              <p:nvPr/>
            </p:nvSpPr>
            <p:spPr>
              <a:xfrm>
                <a:off x="9103055" y="3730956"/>
                <a:ext cx="1440000" cy="276999"/>
              </a:xfrm>
              <a:prstGeom prst="rect">
                <a:avLst/>
              </a:prstGeom>
              <a:solidFill>
                <a:schemeClr val="bg1"/>
              </a:solidFill>
            </p:spPr>
            <p:txBody>
              <a:bodyPr wrap="square" rtlCol="0">
                <a:spAutoFit/>
              </a:bodyPr>
              <a:lstStyle/>
              <a:p>
                <a:pPr algn="ctr"/>
                <a:r>
                  <a:rPr lang="fr-FR" sz="120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Janvier 2025</a:t>
                </a:r>
              </a:p>
            </p:txBody>
          </p:sp>
        </p:grpSp>
        <p:sp>
          <p:nvSpPr>
            <p:cNvPr id="43" name="Rectangle 42">
              <a:extLst>
                <a:ext uri="{FF2B5EF4-FFF2-40B4-BE49-F238E27FC236}">
                  <a16:creationId xmlns:a16="http://schemas.microsoft.com/office/drawing/2014/main" id="{D532A089-4896-9E49-BAF1-647547B00042}"/>
                </a:ext>
              </a:extLst>
            </p:cNvPr>
            <p:cNvSpPr/>
            <p:nvPr/>
          </p:nvSpPr>
          <p:spPr>
            <a:xfrm>
              <a:off x="4261086" y="4707663"/>
              <a:ext cx="1897039" cy="139997"/>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BF348AB9-2DD8-83F2-1FE2-CC5881EB6FEE}"/>
                </a:ext>
              </a:extLst>
            </p:cNvPr>
            <p:cNvSpPr/>
            <p:nvPr/>
          </p:nvSpPr>
          <p:spPr>
            <a:xfrm>
              <a:off x="4112982" y="5365809"/>
              <a:ext cx="1897039" cy="139997"/>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9C829DC0-50CF-E8BB-1C78-79135E0C69F3}"/>
                </a:ext>
              </a:extLst>
            </p:cNvPr>
            <p:cNvSpPr/>
            <p:nvPr/>
          </p:nvSpPr>
          <p:spPr>
            <a:xfrm>
              <a:off x="4261086" y="6081293"/>
              <a:ext cx="2159982" cy="139997"/>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5D6E8BA6-9D4A-C6DA-CCB1-A5B524536E37}"/>
                </a:ext>
              </a:extLst>
            </p:cNvPr>
            <p:cNvSpPr/>
            <p:nvPr/>
          </p:nvSpPr>
          <p:spPr>
            <a:xfrm>
              <a:off x="4213115" y="6752915"/>
              <a:ext cx="4590455" cy="139997"/>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8C4D43A2-B70E-325A-2BEE-1ECA130BA7F4}"/>
                </a:ext>
              </a:extLst>
            </p:cNvPr>
            <p:cNvSpPr/>
            <p:nvPr/>
          </p:nvSpPr>
          <p:spPr>
            <a:xfrm>
              <a:off x="4262811" y="7453651"/>
              <a:ext cx="1205811" cy="139997"/>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C61E3D98-9D42-9A54-81F3-80740C06063D}"/>
                </a:ext>
              </a:extLst>
            </p:cNvPr>
            <p:cNvSpPr/>
            <p:nvPr/>
          </p:nvSpPr>
          <p:spPr>
            <a:xfrm>
              <a:off x="4278184" y="8154387"/>
              <a:ext cx="1205811" cy="139997"/>
            </a:xfrm>
            <a:prstGeom prst="rect">
              <a:avLst/>
            </a:prstGeom>
            <a:solidFill>
              <a:srgbClr val="FFFF00">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6" name="TextBox 7">
            <a:extLst>
              <a:ext uri="{FF2B5EF4-FFF2-40B4-BE49-F238E27FC236}">
                <a16:creationId xmlns:a16="http://schemas.microsoft.com/office/drawing/2014/main" id="{C2959F99-68F9-5F94-97A5-F0C3ACB2BA22}"/>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27" name="ZoneTexte 26">
            <a:extLst>
              <a:ext uri="{FF2B5EF4-FFF2-40B4-BE49-F238E27FC236}">
                <a16:creationId xmlns:a16="http://schemas.microsoft.com/office/drawing/2014/main" id="{BB22815E-1E95-0D2B-763A-9A363C858920}"/>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CONSULTATION RESSOURCES</a:t>
            </a:r>
            <a:endParaRPr lang="en-US" sz="2800">
              <a:solidFill>
                <a:schemeClr val="bg1"/>
              </a:solidFill>
              <a:latin typeface="Avenir Bold" panose="020B0604020202020204" charset="0"/>
            </a:endParaRPr>
          </a:p>
        </p:txBody>
      </p:sp>
    </p:spTree>
    <p:extLst>
      <p:ext uri="{BB962C8B-B14F-4D97-AF65-F5344CB8AC3E}">
        <p14:creationId xmlns:p14="http://schemas.microsoft.com/office/powerpoint/2010/main" val="2791711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D70A2226-FD63-A676-6E1F-C07769245D7F}"/>
              </a:ext>
            </a:extLst>
          </p:cNvPr>
          <p:cNvSpPr txBox="1"/>
          <p:nvPr/>
        </p:nvSpPr>
        <p:spPr>
          <a:xfrm>
            <a:off x="2286000" y="818231"/>
            <a:ext cx="3322938" cy="430887"/>
          </a:xfrm>
          <a:prstGeom prst="rect">
            <a:avLst/>
          </a:prstGeom>
        </p:spPr>
        <p:txBody>
          <a:bodyPr lIns="0" tIns="0" rIns="0" bIns="0" rtlCol="0" anchor="t">
            <a:spAutoFit/>
          </a:bodyPr>
          <a:lstStyle/>
          <a:p>
            <a:pPr algn="ctr"/>
            <a:r>
              <a:rPr lang="fr-FR" sz="2800">
                <a:solidFill>
                  <a:schemeClr val="bg1"/>
                </a:solidFill>
                <a:latin typeface="Avenir Light" panose="020B0604020202020204" charset="0"/>
              </a:rPr>
              <a:t>CONTEXTE</a:t>
            </a:r>
          </a:p>
        </p:txBody>
      </p:sp>
      <p:sp>
        <p:nvSpPr>
          <p:cNvPr id="3" name="TextBox 12">
            <a:extLst>
              <a:ext uri="{FF2B5EF4-FFF2-40B4-BE49-F238E27FC236}">
                <a16:creationId xmlns:a16="http://schemas.microsoft.com/office/drawing/2014/main" id="{A052DD44-B653-1929-8A70-9D7BE4B926B6}"/>
              </a:ext>
            </a:extLst>
          </p:cNvPr>
          <p:cNvSpPr txBox="1"/>
          <p:nvPr/>
        </p:nvSpPr>
        <p:spPr>
          <a:xfrm>
            <a:off x="7697615" y="787452"/>
            <a:ext cx="9962897" cy="492443"/>
          </a:xfrm>
          <a:prstGeom prst="rect">
            <a:avLst/>
          </a:prstGeom>
        </p:spPr>
        <p:txBody>
          <a:bodyPr lIns="0" tIns="0" rIns="0" bIns="0" rtlCol="0" anchor="t">
            <a:spAutoFit/>
          </a:bodyPr>
          <a:lstStyle/>
          <a:p>
            <a:pPr algn="ctr"/>
            <a:r>
              <a:rPr lang="fr-FR" sz="3200" b="1">
                <a:solidFill>
                  <a:schemeClr val="bg1"/>
                </a:solidFill>
                <a:latin typeface="Avenir Light" panose="020B0604020202020204" charset="0"/>
              </a:rPr>
              <a:t>QUELQUES CHIFFRES CLES</a:t>
            </a:r>
          </a:p>
        </p:txBody>
      </p:sp>
      <p:pic>
        <p:nvPicPr>
          <p:cNvPr id="4" name="Image 3">
            <a:extLst>
              <a:ext uri="{FF2B5EF4-FFF2-40B4-BE49-F238E27FC236}">
                <a16:creationId xmlns:a16="http://schemas.microsoft.com/office/drawing/2014/main" id="{37FC8C17-20EA-BAE6-28E1-A242813578FF}"/>
              </a:ext>
            </a:extLst>
          </p:cNvPr>
          <p:cNvPicPr>
            <a:picLocks noChangeAspect="1"/>
          </p:cNvPicPr>
          <p:nvPr/>
        </p:nvPicPr>
        <p:blipFill>
          <a:blip r:embed="rId2"/>
          <a:stretch>
            <a:fillRect/>
          </a:stretch>
        </p:blipFill>
        <p:spPr>
          <a:xfrm>
            <a:off x="3864175" y="2019300"/>
            <a:ext cx="10559649" cy="2078932"/>
          </a:xfrm>
          <a:prstGeom prst="rect">
            <a:avLst/>
          </a:prstGeom>
          <a:effectLst>
            <a:outerShdw blurRad="76200" dir="13500000" sy="23000" kx="1200000" algn="br" rotWithShape="0">
              <a:prstClr val="black">
                <a:alpha val="20000"/>
              </a:prstClr>
            </a:outerShdw>
          </a:effectLst>
        </p:spPr>
      </p:pic>
      <p:pic>
        <p:nvPicPr>
          <p:cNvPr id="5" name="Image 4">
            <a:extLst>
              <a:ext uri="{FF2B5EF4-FFF2-40B4-BE49-F238E27FC236}">
                <a16:creationId xmlns:a16="http://schemas.microsoft.com/office/drawing/2014/main" id="{4630BCBA-80EE-3B6C-120B-39819615415C}"/>
              </a:ext>
            </a:extLst>
          </p:cNvPr>
          <p:cNvPicPr>
            <a:picLocks noChangeAspect="1"/>
          </p:cNvPicPr>
          <p:nvPr/>
        </p:nvPicPr>
        <p:blipFill>
          <a:blip r:embed="rId3"/>
          <a:stretch>
            <a:fillRect/>
          </a:stretch>
        </p:blipFill>
        <p:spPr>
          <a:xfrm>
            <a:off x="3264937" y="4549308"/>
            <a:ext cx="11758126" cy="2362529"/>
          </a:xfrm>
          <a:prstGeom prst="rect">
            <a:avLst/>
          </a:prstGeom>
          <a:effectLst>
            <a:outerShdw blurRad="76200" dir="13500000" sy="23000" kx="1200000" algn="br" rotWithShape="0">
              <a:prstClr val="black">
                <a:alpha val="20000"/>
              </a:prstClr>
            </a:outerShdw>
          </a:effectLst>
        </p:spPr>
      </p:pic>
      <p:sp>
        <p:nvSpPr>
          <p:cNvPr id="6" name="ZoneTexte 5">
            <a:extLst>
              <a:ext uri="{FF2B5EF4-FFF2-40B4-BE49-F238E27FC236}">
                <a16:creationId xmlns:a16="http://schemas.microsoft.com/office/drawing/2014/main" id="{B8C165B7-CD12-F926-3BA0-E0A374BD98F7}"/>
              </a:ext>
            </a:extLst>
          </p:cNvPr>
          <p:cNvSpPr txBox="1"/>
          <p:nvPr/>
        </p:nvSpPr>
        <p:spPr>
          <a:xfrm>
            <a:off x="698721" y="7277100"/>
            <a:ext cx="16890556" cy="830997"/>
          </a:xfrm>
          <a:prstGeom prst="rect">
            <a:avLst/>
          </a:prstGeom>
          <a:noFill/>
        </p:spPr>
        <p:txBody>
          <a:bodyPr wrap="square" rtlCol="0">
            <a:spAutoFit/>
          </a:bodyPr>
          <a:lstStyle/>
          <a:p>
            <a:pPr algn="ctr"/>
            <a:r>
              <a:rPr lang="fr-FR" sz="2400" b="1">
                <a:solidFill>
                  <a:srgbClr val="002060"/>
                </a:solidFill>
                <a:latin typeface="Avenir Light" panose="020B0604020202020204" charset="0"/>
              </a:rPr>
              <a:t>60 %</a:t>
            </a:r>
            <a:r>
              <a:rPr lang="fr-FR" sz="2400">
                <a:solidFill>
                  <a:srgbClr val="002060"/>
                </a:solidFill>
                <a:latin typeface="Avenir Light" panose="020B0604020202020204" charset="0"/>
              </a:rPr>
              <a:t> d’erreurs qui occasionnent des indus et des rappels qui entraînent une instabilité des droits, source d’inquiétude pour nos usagers.</a:t>
            </a:r>
          </a:p>
        </p:txBody>
      </p:sp>
      <p:sp>
        <p:nvSpPr>
          <p:cNvPr id="7" name="ZoneTexte 6">
            <a:extLst>
              <a:ext uri="{FF2B5EF4-FFF2-40B4-BE49-F238E27FC236}">
                <a16:creationId xmlns:a16="http://schemas.microsoft.com/office/drawing/2014/main" id="{1AB9CCF3-E59D-22E0-706F-B0EEC31DC66A}"/>
              </a:ext>
            </a:extLst>
          </p:cNvPr>
          <p:cNvSpPr txBox="1"/>
          <p:nvPr/>
        </p:nvSpPr>
        <p:spPr>
          <a:xfrm>
            <a:off x="7467600" y="8672381"/>
            <a:ext cx="3057440" cy="338554"/>
          </a:xfrm>
          <a:prstGeom prst="rect">
            <a:avLst/>
          </a:prstGeom>
          <a:noFill/>
        </p:spPr>
        <p:txBody>
          <a:bodyPr wrap="square">
            <a:spAutoFit/>
          </a:bodyPr>
          <a:lstStyle/>
          <a:p>
            <a:r>
              <a:rPr lang="fr-FR" sz="2400" kern="100" baseline="30000">
                <a:effectLst/>
                <a:latin typeface="Calibri" panose="020F0502020204030204" pitchFamily="34" charset="0"/>
                <a:ea typeface="Calibri" panose="020F0502020204030204" pitchFamily="34" charset="0"/>
                <a:cs typeface="Arial" panose="020B0604020202020204" pitchFamily="34" charset="0"/>
              </a:rPr>
              <a:t>* Données 2022 ; **Données 2021</a:t>
            </a:r>
          </a:p>
        </p:txBody>
      </p:sp>
    </p:spTree>
    <p:extLst>
      <p:ext uri="{BB962C8B-B14F-4D97-AF65-F5344CB8AC3E}">
        <p14:creationId xmlns:p14="http://schemas.microsoft.com/office/powerpoint/2010/main" val="132343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BAC275E-833A-6064-2DC1-FDEA392E6249}"/>
              </a:ext>
            </a:extLst>
          </p:cNvPr>
          <p:cNvSpPr txBox="1"/>
          <p:nvPr/>
        </p:nvSpPr>
        <p:spPr>
          <a:xfrm>
            <a:off x="1031682" y="4307438"/>
            <a:ext cx="8203475" cy="564129"/>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1483A"/>
              </a:solidFill>
              <a:effectLst/>
              <a:uLnTx/>
              <a:uFillTx/>
              <a:latin typeface="Avenir" panose="020B0604020202020204" charset="0"/>
              <a:ea typeface="+mn-ea"/>
              <a:cs typeface="Calibri"/>
            </a:endParaRPr>
          </a:p>
        </p:txBody>
      </p:sp>
      <p:sp>
        <p:nvSpPr>
          <p:cNvPr id="20" name="TextBox 40">
            <a:extLst>
              <a:ext uri="{FF2B5EF4-FFF2-40B4-BE49-F238E27FC236}">
                <a16:creationId xmlns:a16="http://schemas.microsoft.com/office/drawing/2014/main" id="{6CE07C97-3EDD-2745-A94F-85E45587DCD2}"/>
              </a:ext>
            </a:extLst>
          </p:cNvPr>
          <p:cNvSpPr txBox="1"/>
          <p:nvPr/>
        </p:nvSpPr>
        <p:spPr>
          <a:xfrm>
            <a:off x="5162903" y="8463059"/>
            <a:ext cx="7962193" cy="346249"/>
          </a:xfrm>
          <a:prstGeom prst="rect">
            <a:avLst/>
          </a:prstGeom>
        </p:spPr>
        <p:txBody>
          <a:bodyPr wrap="square" lIns="0" tIns="0" rIns="0" bIns="0" rtlCol="0" anchor="t">
            <a:spAutoFit/>
          </a:bodyPr>
          <a:lstStyle/>
          <a:p>
            <a:pPr marL="0" marR="0" lvl="0" indent="0" defTabSz="914400" rtl="0" eaLnBrk="1" fontAlgn="auto" latinLnBrk="0" hangingPunct="1">
              <a:lnSpc>
                <a:spcPts val="2659"/>
              </a:lnSpc>
              <a:spcBef>
                <a:spcPct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Avenir Light" panose="020B0604020202020204" charset="0"/>
              </a:rPr>
              <a:t>Le chatbot est adapté avec les éléments de la réforme.</a:t>
            </a:r>
          </a:p>
        </p:txBody>
      </p:sp>
      <p:sp>
        <p:nvSpPr>
          <p:cNvPr id="18" name="TextBox 7">
            <a:extLst>
              <a:ext uri="{FF2B5EF4-FFF2-40B4-BE49-F238E27FC236}">
                <a16:creationId xmlns:a16="http://schemas.microsoft.com/office/drawing/2014/main" id="{0B72A899-A37D-B7EA-2463-385A091DD58B}"/>
              </a:ext>
            </a:extLst>
          </p:cNvPr>
          <p:cNvSpPr txBox="1"/>
          <p:nvPr/>
        </p:nvSpPr>
        <p:spPr>
          <a:xfrm>
            <a:off x="2119261" y="850122"/>
            <a:ext cx="3322938" cy="430887"/>
          </a:xfrm>
          <a:prstGeom prst="rect">
            <a:avLst/>
          </a:prstGeom>
        </p:spPr>
        <p:txBody>
          <a:bodyPr lIns="0" tIns="0" rIns="0" bIns="0" rtlCol="0" anchor="t">
            <a:spAutoFit/>
          </a:bodyPr>
          <a:lstStyle/>
          <a:p>
            <a:pPr algn="ctr"/>
            <a:r>
              <a:rPr lang="fr-FR" sz="2800" b="1" i="0" u="none" strike="noStrike">
                <a:solidFill>
                  <a:schemeClr val="bg1"/>
                </a:solidFill>
                <a:effectLst/>
                <a:latin typeface="Avenir Light" panose="020B0604020202020204" charset="0"/>
              </a:rPr>
              <a:t>CAF.FR </a:t>
            </a:r>
            <a:r>
              <a:rPr lang="fr-FR" sz="2800" b="0" i="0">
                <a:solidFill>
                  <a:schemeClr val="bg1"/>
                </a:solidFill>
                <a:effectLst/>
                <a:latin typeface="Avenir Light" panose="020B0604020202020204" charset="0"/>
              </a:rPr>
              <a:t>​</a:t>
            </a:r>
          </a:p>
        </p:txBody>
      </p:sp>
      <p:sp>
        <p:nvSpPr>
          <p:cNvPr id="19" name="ZoneTexte 18">
            <a:extLst>
              <a:ext uri="{FF2B5EF4-FFF2-40B4-BE49-F238E27FC236}">
                <a16:creationId xmlns:a16="http://schemas.microsoft.com/office/drawing/2014/main" id="{EDEA4E2F-67E2-2E3D-CC33-B726D169FEC0}"/>
              </a:ext>
            </a:extLst>
          </p:cNvPr>
          <p:cNvSpPr txBox="1"/>
          <p:nvPr/>
        </p:nvSpPr>
        <p:spPr>
          <a:xfrm>
            <a:off x="8305507" y="789096"/>
            <a:ext cx="9144000" cy="548355"/>
          </a:xfrm>
          <a:prstGeom prst="rect">
            <a:avLst/>
          </a:prstGeom>
          <a:noFill/>
        </p:spPr>
        <p:txBody>
          <a:bodyPr wrap="square">
            <a:spAutoFit/>
          </a:bodyPr>
          <a:lstStyle/>
          <a:p>
            <a:pPr algn="ctr">
              <a:lnSpc>
                <a:spcPct val="113924"/>
              </a:lnSpc>
            </a:pPr>
            <a:r>
              <a:rPr lang="en-US" sz="2800" b="1">
                <a:solidFill>
                  <a:schemeClr val="bg1"/>
                </a:solidFill>
                <a:latin typeface="Avenir Light" panose="020B0604020202020204" charset="0"/>
              </a:rPr>
              <a:t>CHATBOT</a:t>
            </a:r>
            <a:endParaRPr lang="en-US" sz="2800">
              <a:solidFill>
                <a:schemeClr val="bg1"/>
              </a:solidFill>
              <a:latin typeface="Avenir Bold" panose="020B0604020202020204" charset="0"/>
            </a:endParaRPr>
          </a:p>
        </p:txBody>
      </p:sp>
      <p:pic>
        <p:nvPicPr>
          <p:cNvPr id="34" name="Image 33">
            <a:extLst>
              <a:ext uri="{FF2B5EF4-FFF2-40B4-BE49-F238E27FC236}">
                <a16:creationId xmlns:a16="http://schemas.microsoft.com/office/drawing/2014/main" id="{DD34B7DD-63EB-FEC9-50EB-7E39762CDBD9}"/>
              </a:ext>
            </a:extLst>
          </p:cNvPr>
          <p:cNvPicPr>
            <a:picLocks noChangeAspect="1"/>
          </p:cNvPicPr>
          <p:nvPr/>
        </p:nvPicPr>
        <p:blipFill>
          <a:blip r:embed="rId2"/>
          <a:stretch>
            <a:fillRect/>
          </a:stretch>
        </p:blipFill>
        <p:spPr>
          <a:xfrm>
            <a:off x="4345199" y="2414131"/>
            <a:ext cx="9029278" cy="5318497"/>
          </a:xfrm>
          <a:prstGeom prst="round2DiagRect">
            <a:avLst>
              <a:gd name="adj1" fmla="val 16667"/>
              <a:gd name="adj2" fmla="val 0"/>
            </a:avLst>
          </a:prstGeom>
          <a:ln w="88900" cap="sq">
            <a:solidFill>
              <a:srgbClr val="FFFFFF"/>
            </a:solidFill>
            <a:miter lim="800000"/>
          </a:ln>
          <a:effectLst>
            <a:outerShdw blurRad="76200" dir="13500000" sy="23000" kx="1200000" algn="br" rotWithShape="0">
              <a:prstClr val="black">
                <a:alpha val="20000"/>
              </a:prstClr>
            </a:outerShdw>
          </a:effectLst>
        </p:spPr>
      </p:pic>
      <p:grpSp>
        <p:nvGrpSpPr>
          <p:cNvPr id="35" name="Group 42">
            <a:extLst>
              <a:ext uri="{FF2B5EF4-FFF2-40B4-BE49-F238E27FC236}">
                <a16:creationId xmlns:a16="http://schemas.microsoft.com/office/drawing/2014/main" id="{17B219A9-7B3D-D0CB-EA5B-C74CFC085CD5}"/>
              </a:ext>
            </a:extLst>
          </p:cNvPr>
          <p:cNvGrpSpPr/>
          <p:nvPr/>
        </p:nvGrpSpPr>
        <p:grpSpPr>
          <a:xfrm>
            <a:off x="4459321" y="2242411"/>
            <a:ext cx="5737427" cy="774498"/>
            <a:chOff x="0" y="-76200"/>
            <a:chExt cx="1193439" cy="244461"/>
          </a:xfrm>
        </p:grpSpPr>
        <p:sp>
          <p:nvSpPr>
            <p:cNvPr id="36" name="Freeform 43">
              <a:extLst>
                <a:ext uri="{FF2B5EF4-FFF2-40B4-BE49-F238E27FC236}">
                  <a16:creationId xmlns:a16="http://schemas.microsoft.com/office/drawing/2014/main" id="{E1182987-E01B-8D7B-80FA-E06E51B3AF6F}"/>
                </a:ext>
              </a:extLst>
            </p:cNvPr>
            <p:cNvSpPr/>
            <p:nvPr/>
          </p:nvSpPr>
          <p:spPr>
            <a:xfrm>
              <a:off x="0" y="0"/>
              <a:ext cx="1193439" cy="168261"/>
            </a:xfrm>
            <a:custGeom>
              <a:avLst/>
              <a:gdLst/>
              <a:ahLst/>
              <a:cxnLst/>
              <a:rect l="l" t="t" r="r" b="b"/>
              <a:pathLst>
                <a:path w="1193439" h="168261">
                  <a:moveTo>
                    <a:pt x="84131" y="0"/>
                  </a:moveTo>
                  <a:lnTo>
                    <a:pt x="1109308" y="0"/>
                  </a:lnTo>
                  <a:cubicBezTo>
                    <a:pt x="1131621" y="0"/>
                    <a:pt x="1153020" y="8864"/>
                    <a:pt x="1168798" y="24641"/>
                  </a:cubicBezTo>
                  <a:cubicBezTo>
                    <a:pt x="1184575" y="40419"/>
                    <a:pt x="1193439" y="61818"/>
                    <a:pt x="1193439" y="84131"/>
                  </a:cubicBezTo>
                  <a:lnTo>
                    <a:pt x="1193439" y="84131"/>
                  </a:lnTo>
                  <a:cubicBezTo>
                    <a:pt x="1193439" y="106444"/>
                    <a:pt x="1184575" y="127843"/>
                    <a:pt x="1168798" y="143620"/>
                  </a:cubicBezTo>
                  <a:cubicBezTo>
                    <a:pt x="1153020" y="159398"/>
                    <a:pt x="1131621" y="168261"/>
                    <a:pt x="1109308" y="168261"/>
                  </a:cubicBezTo>
                  <a:lnTo>
                    <a:pt x="84131" y="168261"/>
                  </a:lnTo>
                  <a:cubicBezTo>
                    <a:pt x="61818" y="168261"/>
                    <a:pt x="40419" y="159398"/>
                    <a:pt x="24641" y="143620"/>
                  </a:cubicBezTo>
                  <a:cubicBezTo>
                    <a:pt x="8864" y="127843"/>
                    <a:pt x="0" y="106444"/>
                    <a:pt x="0" y="84131"/>
                  </a:cubicBezTo>
                  <a:lnTo>
                    <a:pt x="0" y="84131"/>
                  </a:lnTo>
                  <a:cubicBezTo>
                    <a:pt x="0" y="61818"/>
                    <a:pt x="8864" y="40419"/>
                    <a:pt x="24641" y="24641"/>
                  </a:cubicBezTo>
                  <a:cubicBezTo>
                    <a:pt x="40419" y="8864"/>
                    <a:pt x="61818" y="0"/>
                    <a:pt x="84131" y="0"/>
                  </a:cubicBezTo>
                  <a:close/>
                </a:path>
              </a:pathLst>
            </a:custGeom>
            <a:solidFill>
              <a:srgbClr val="000000">
                <a:alpha val="0"/>
              </a:srgbClr>
            </a:solidFill>
            <a:ln w="57150" cap="rnd">
              <a:solidFill>
                <a:srgbClr val="D27B74"/>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TextBox 44">
              <a:extLst>
                <a:ext uri="{FF2B5EF4-FFF2-40B4-BE49-F238E27FC236}">
                  <a16:creationId xmlns:a16="http://schemas.microsoft.com/office/drawing/2014/main" id="{F871872B-1FDB-5DB6-9D37-DBACF0438CE6}"/>
                </a:ext>
              </a:extLst>
            </p:cNvPr>
            <p:cNvSpPr txBox="1"/>
            <p:nvPr/>
          </p:nvSpPr>
          <p:spPr>
            <a:xfrm>
              <a:off x="0" y="-76200"/>
              <a:ext cx="1193439" cy="244461"/>
            </a:xfrm>
            <a:prstGeom prst="rect">
              <a:avLst/>
            </a:prstGeom>
            <a:ln>
              <a:noFill/>
            </a:ln>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srgbClr val="C00000"/>
                </a:solidFill>
                <a:effectLst/>
                <a:uLnTx/>
                <a:uFillTx/>
                <a:latin typeface="Calibri"/>
                <a:ea typeface="+mn-ea"/>
                <a:cs typeface="+mn-cs"/>
              </a:endParaRPr>
            </a:p>
          </p:txBody>
        </p:sp>
      </p:grpSp>
      <p:grpSp>
        <p:nvGrpSpPr>
          <p:cNvPr id="38" name="Group 22">
            <a:extLst>
              <a:ext uri="{FF2B5EF4-FFF2-40B4-BE49-F238E27FC236}">
                <a16:creationId xmlns:a16="http://schemas.microsoft.com/office/drawing/2014/main" id="{B16E2020-482A-8155-8E4C-DCD1243DD3DF}"/>
              </a:ext>
            </a:extLst>
          </p:cNvPr>
          <p:cNvGrpSpPr/>
          <p:nvPr/>
        </p:nvGrpSpPr>
        <p:grpSpPr>
          <a:xfrm>
            <a:off x="12553099" y="6684582"/>
            <a:ext cx="848964" cy="928191"/>
            <a:chOff x="0" y="-76200"/>
            <a:chExt cx="223595" cy="244461"/>
          </a:xfrm>
        </p:grpSpPr>
        <p:sp>
          <p:nvSpPr>
            <p:cNvPr id="39" name="Freeform 23">
              <a:extLst>
                <a:ext uri="{FF2B5EF4-FFF2-40B4-BE49-F238E27FC236}">
                  <a16:creationId xmlns:a16="http://schemas.microsoft.com/office/drawing/2014/main" id="{96F4AB74-A860-DB12-DF3C-E01FEF5EACCB}"/>
                </a:ext>
              </a:extLst>
            </p:cNvPr>
            <p:cNvSpPr/>
            <p:nvPr/>
          </p:nvSpPr>
          <p:spPr>
            <a:xfrm>
              <a:off x="0" y="0"/>
              <a:ext cx="223595" cy="168261"/>
            </a:xfrm>
            <a:custGeom>
              <a:avLst/>
              <a:gdLst/>
              <a:ahLst/>
              <a:cxnLst/>
              <a:rect l="l" t="t" r="r" b="b"/>
              <a:pathLst>
                <a:path w="223595" h="168261">
                  <a:moveTo>
                    <a:pt x="84131" y="0"/>
                  </a:moveTo>
                  <a:lnTo>
                    <a:pt x="139465" y="0"/>
                  </a:lnTo>
                  <a:cubicBezTo>
                    <a:pt x="161777" y="0"/>
                    <a:pt x="183176" y="8864"/>
                    <a:pt x="198954" y="24641"/>
                  </a:cubicBezTo>
                  <a:cubicBezTo>
                    <a:pt x="214732" y="40419"/>
                    <a:pt x="223595" y="61818"/>
                    <a:pt x="223595" y="84131"/>
                  </a:cubicBezTo>
                  <a:lnTo>
                    <a:pt x="223595" y="84131"/>
                  </a:lnTo>
                  <a:cubicBezTo>
                    <a:pt x="223595" y="106444"/>
                    <a:pt x="214732" y="127843"/>
                    <a:pt x="198954" y="143620"/>
                  </a:cubicBezTo>
                  <a:cubicBezTo>
                    <a:pt x="183176" y="159398"/>
                    <a:pt x="161777" y="168261"/>
                    <a:pt x="139465" y="168261"/>
                  </a:cubicBezTo>
                  <a:lnTo>
                    <a:pt x="84131" y="168261"/>
                  </a:lnTo>
                  <a:cubicBezTo>
                    <a:pt x="61818" y="168261"/>
                    <a:pt x="40419" y="159398"/>
                    <a:pt x="24641" y="143620"/>
                  </a:cubicBezTo>
                  <a:cubicBezTo>
                    <a:pt x="8864" y="127843"/>
                    <a:pt x="0" y="106444"/>
                    <a:pt x="0" y="84131"/>
                  </a:cubicBezTo>
                  <a:lnTo>
                    <a:pt x="0" y="84131"/>
                  </a:lnTo>
                  <a:cubicBezTo>
                    <a:pt x="0" y="61818"/>
                    <a:pt x="8864" y="40419"/>
                    <a:pt x="24641" y="24641"/>
                  </a:cubicBezTo>
                  <a:cubicBezTo>
                    <a:pt x="40419" y="8864"/>
                    <a:pt x="61818" y="0"/>
                    <a:pt x="84131" y="0"/>
                  </a:cubicBezTo>
                  <a:close/>
                </a:path>
              </a:pathLst>
            </a:custGeom>
            <a:solidFill>
              <a:srgbClr val="000000">
                <a:alpha val="0"/>
              </a:srgbClr>
            </a:solidFill>
            <a:ln w="57150" cap="rnd">
              <a:solidFill>
                <a:srgbClr val="D27B74"/>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TextBox 24">
              <a:extLst>
                <a:ext uri="{FF2B5EF4-FFF2-40B4-BE49-F238E27FC236}">
                  <a16:creationId xmlns:a16="http://schemas.microsoft.com/office/drawing/2014/main" id="{D5E7FA69-940F-F454-650A-11E2C5EE99E9}"/>
                </a:ext>
              </a:extLst>
            </p:cNvPr>
            <p:cNvSpPr txBox="1"/>
            <p:nvPr/>
          </p:nvSpPr>
          <p:spPr>
            <a:xfrm>
              <a:off x="0" y="-76200"/>
              <a:ext cx="223595" cy="244461"/>
            </a:xfrm>
            <a:prstGeom prst="rect">
              <a:avLst/>
            </a:prstGeom>
            <a:ln>
              <a:solidFill>
                <a:srgbClr val="D27B74"/>
              </a:solidFill>
            </a:ln>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480742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E4BC0CF9-5E43-A39D-CEE4-CEBE56BCEAB6}"/>
              </a:ext>
            </a:extLst>
          </p:cNvPr>
          <p:cNvGrpSpPr/>
          <p:nvPr/>
        </p:nvGrpSpPr>
        <p:grpSpPr>
          <a:xfrm>
            <a:off x="664835" y="316038"/>
            <a:ext cx="16922954" cy="547079"/>
            <a:chOff x="0" y="-76200"/>
            <a:chExt cx="2623973" cy="288283"/>
          </a:xfrm>
          <a:solidFill>
            <a:srgbClr val="DB7B5F"/>
          </a:solidFill>
        </p:grpSpPr>
        <p:sp>
          <p:nvSpPr>
            <p:cNvPr id="3" name="Freeform 8">
              <a:extLst>
                <a:ext uri="{FF2B5EF4-FFF2-40B4-BE49-F238E27FC236}">
                  <a16:creationId xmlns:a16="http://schemas.microsoft.com/office/drawing/2014/main" id="{A617BAF7-6BE1-E666-F928-8909F619C50C}"/>
                </a:ext>
              </a:extLst>
            </p:cNvPr>
            <p:cNvSpPr/>
            <p:nvPr/>
          </p:nvSpPr>
          <p:spPr>
            <a:xfrm>
              <a:off x="0" y="0"/>
              <a:ext cx="2623973" cy="212083"/>
            </a:xfrm>
            <a:custGeom>
              <a:avLst/>
              <a:gdLst/>
              <a:ahLst/>
              <a:cxnLst/>
              <a:rect l="l" t="t" r="r" b="b"/>
              <a:pathLst>
                <a:path w="2623973" h="212083">
                  <a:moveTo>
                    <a:pt x="0" y="0"/>
                  </a:moveTo>
                  <a:lnTo>
                    <a:pt x="2623973" y="0"/>
                  </a:lnTo>
                  <a:lnTo>
                    <a:pt x="2623973" y="212083"/>
                  </a:lnTo>
                  <a:lnTo>
                    <a:pt x="0" y="212083"/>
                  </a:lnTo>
                  <a:close/>
                </a:path>
              </a:pathLst>
            </a:custGeom>
            <a:grpFill/>
          </p:spPr>
          <p:txBody>
            <a:bodyPr/>
            <a:lstStyle/>
            <a:p>
              <a:endParaRPr lang="fr-FR"/>
            </a:p>
          </p:txBody>
        </p:sp>
        <p:sp>
          <p:nvSpPr>
            <p:cNvPr id="4" name="TextBox 9">
              <a:extLst>
                <a:ext uri="{FF2B5EF4-FFF2-40B4-BE49-F238E27FC236}">
                  <a16:creationId xmlns:a16="http://schemas.microsoft.com/office/drawing/2014/main" id="{7E7C7412-7DDC-F3E6-86DB-803FD8DDBC55}"/>
                </a:ext>
              </a:extLst>
            </p:cNvPr>
            <p:cNvSpPr txBox="1"/>
            <p:nvPr/>
          </p:nvSpPr>
          <p:spPr>
            <a:xfrm>
              <a:off x="0" y="-76200"/>
              <a:ext cx="2623973" cy="288283"/>
            </a:xfrm>
            <a:prstGeom prst="rect">
              <a:avLst/>
            </a:prstGeom>
            <a:solidFill>
              <a:srgbClr val="DB7B5F"/>
            </a:solidFill>
          </p:spPr>
          <p:txBody>
            <a:bodyPr lIns="50800" tIns="50800" rIns="50800" bIns="50800" rtlCol="0" anchor="ctr"/>
            <a:lstStyle/>
            <a:p>
              <a:pPr algn="ctr">
                <a:lnSpc>
                  <a:spcPts val="2659"/>
                </a:lnSpc>
              </a:pPr>
              <a:endParaRPr>
                <a:solidFill>
                  <a:schemeClr val="bg1"/>
                </a:solidFill>
              </a:endParaRPr>
            </a:p>
          </p:txBody>
        </p:sp>
      </p:grpSp>
      <p:sp>
        <p:nvSpPr>
          <p:cNvPr id="5" name="TextBox 12">
            <a:extLst>
              <a:ext uri="{FF2B5EF4-FFF2-40B4-BE49-F238E27FC236}">
                <a16:creationId xmlns:a16="http://schemas.microsoft.com/office/drawing/2014/main" id="{64242FCD-55B6-13C0-1FB4-CC8105EA4F7E}"/>
              </a:ext>
            </a:extLst>
          </p:cNvPr>
          <p:cNvSpPr txBox="1"/>
          <p:nvPr/>
        </p:nvSpPr>
        <p:spPr>
          <a:xfrm>
            <a:off x="672406" y="321753"/>
            <a:ext cx="16893539" cy="503856"/>
          </a:xfrm>
          <a:prstGeom prst="rect">
            <a:avLst/>
          </a:prstGeom>
        </p:spPr>
        <p:txBody>
          <a:bodyPr wrap="square" lIns="0" tIns="0" rIns="0" bIns="0" rtlCol="0" anchor="t">
            <a:spAutoFit/>
          </a:bodyPr>
          <a:lstStyle/>
          <a:p>
            <a:pPr algn="ctr">
              <a:lnSpc>
                <a:spcPts val="4200"/>
              </a:lnSpc>
              <a:spcBef>
                <a:spcPct val="0"/>
              </a:spcBef>
            </a:pPr>
            <a:r>
              <a:rPr lang="en-US" sz="3000" b="1">
                <a:solidFill>
                  <a:schemeClr val="bg1"/>
                </a:solidFill>
                <a:latin typeface="Avenir Bold" panose="020B0604020202020204" charset="0"/>
              </a:rPr>
              <a:t>LEXIQUE</a:t>
            </a:r>
          </a:p>
        </p:txBody>
      </p:sp>
      <p:graphicFrame>
        <p:nvGraphicFramePr>
          <p:cNvPr id="6" name="Table 17">
            <a:extLst>
              <a:ext uri="{FF2B5EF4-FFF2-40B4-BE49-F238E27FC236}">
                <a16:creationId xmlns:a16="http://schemas.microsoft.com/office/drawing/2014/main" id="{AB122AE4-3093-EDAB-C6A3-1683638D5CE9}"/>
              </a:ext>
            </a:extLst>
          </p:cNvPr>
          <p:cNvGraphicFramePr>
            <a:graphicFrameLocks noGrp="1"/>
          </p:cNvGraphicFramePr>
          <p:nvPr>
            <p:extLst>
              <p:ext uri="{D42A27DB-BD31-4B8C-83A1-F6EECF244321}">
                <p14:modId xmlns:p14="http://schemas.microsoft.com/office/powerpoint/2010/main" val="1041619156"/>
              </p:ext>
            </p:extLst>
          </p:nvPr>
        </p:nvGraphicFramePr>
        <p:xfrm>
          <a:off x="664834" y="1002008"/>
          <a:ext cx="16897090" cy="3661974"/>
        </p:xfrm>
        <a:graphic>
          <a:graphicData uri="http://schemas.openxmlformats.org/drawingml/2006/table">
            <a:tbl>
              <a:tblPr bandRow="1">
                <a:tableStyleId>{BC89EF96-8CEA-46FF-86C4-4CE0E7609802}</a:tableStyleId>
              </a:tblPr>
              <a:tblGrid>
                <a:gridCol w="16897090">
                  <a:extLst>
                    <a:ext uri="{9D8B030D-6E8A-4147-A177-3AD203B41FA5}">
                      <a16:colId xmlns:a16="http://schemas.microsoft.com/office/drawing/2014/main" val="2144614746"/>
                    </a:ext>
                  </a:extLst>
                </a:gridCol>
              </a:tblGrid>
              <a:tr h="5476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noProof="0">
                          <a:solidFill>
                            <a:srgbClr val="002060"/>
                          </a:solidFill>
                        </a:rPr>
                        <a:t>ADOSSEMENT </a:t>
                      </a:r>
                      <a:r>
                        <a:rPr lang="fr-FR" sz="1600" noProof="0">
                          <a:solidFill>
                            <a:srgbClr val="002060"/>
                          </a:solidFill>
                        </a:rPr>
                        <a:t>: Prise en compte/récupération des revenus auprès du Dispositif de Ressources Mensuelles pour le Revenu solidarité active, la Prime d’activité et les aides au logement. </a:t>
                      </a:r>
                      <a:endParaRPr lang="fr-FR" sz="1600">
                        <a:solidFill>
                          <a:srgbClr val="002060"/>
                        </a:solidFill>
                        <a:latin typeface="Avenir"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7359609"/>
                  </a:ext>
                </a:extLst>
              </a:tr>
              <a:tr h="635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a:solidFill>
                            <a:srgbClr val="002060"/>
                          </a:solidFill>
                        </a:rPr>
                        <a:t>CEM : </a:t>
                      </a:r>
                      <a:r>
                        <a:rPr lang="fr-FR" sz="1600" b="0">
                          <a:solidFill>
                            <a:srgbClr val="002060"/>
                          </a:solidFill>
                        </a:rPr>
                        <a:t>C</a:t>
                      </a:r>
                      <a:r>
                        <a:rPr lang="fr-FR" sz="1600">
                          <a:solidFill>
                            <a:srgbClr val="002060"/>
                          </a:solidFill>
                        </a:rPr>
                        <a:t>ellule experte mutualisée, composée d’agents de la Cnav et des Urssaf experts des données sociales.</a:t>
                      </a:r>
                      <a:endParaRPr lang="fr-FR" sz="1600">
                        <a:solidFill>
                          <a:srgbClr val="002060"/>
                        </a:solidFill>
                        <a:latin typeface="Avenir"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03587451"/>
                  </a:ext>
                </a:extLst>
              </a:tr>
              <a:tr h="5476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a:solidFill>
                            <a:srgbClr val="002060"/>
                          </a:solidFill>
                        </a:rPr>
                        <a:t>CAF NON-PRÉ SÉRIE (NON-PILOTE): </a:t>
                      </a:r>
                      <a:r>
                        <a:rPr lang="fr-FR" sz="1600" b="0">
                          <a:solidFill>
                            <a:srgbClr val="002060"/>
                          </a:solidFill>
                        </a:rPr>
                        <a:t>Caf restant dans le système actuel dans l’attente de la généralisation.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a:solidFill>
                          <a:srgbClr val="002060"/>
                        </a:solidFill>
                        <a:latin typeface="Avenir"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4120753"/>
                  </a:ext>
                </a:extLst>
              </a:tr>
              <a:tr h="594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noProof="0">
                          <a:solidFill>
                            <a:srgbClr val="002060"/>
                          </a:solidFill>
                        </a:rPr>
                        <a:t>CAF PRÉ SÉRIE (PILOTE) </a:t>
                      </a:r>
                      <a:r>
                        <a:rPr lang="fr-FR" sz="1600" noProof="0">
                          <a:solidFill>
                            <a:srgbClr val="002060"/>
                          </a:solidFill>
                        </a:rPr>
                        <a:t>: Caf conduisant l’expérimentation de la réforme et de ses évolutions.</a:t>
                      </a:r>
                      <a:endParaRPr lang="fr-FR" sz="1600">
                        <a:solidFill>
                          <a:srgbClr val="002060"/>
                        </a:solidFill>
                        <a:latin typeface="Avenir"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3891935"/>
                  </a:ext>
                </a:extLst>
              </a:tr>
              <a:tr h="617599">
                <a:tc>
                  <a:txBody>
                    <a:bodyPr/>
                    <a:lstStyle/>
                    <a:p>
                      <a:pPr fontAlgn="auto"/>
                      <a:r>
                        <a:rPr lang="fr-FR" sz="1600" b="1">
                          <a:solidFill>
                            <a:srgbClr val="002060"/>
                          </a:solidFill>
                        </a:rPr>
                        <a:t>DGFIP : </a:t>
                      </a:r>
                      <a:r>
                        <a:rPr lang="fr-FR" sz="1600">
                          <a:solidFill>
                            <a:srgbClr val="002060"/>
                          </a:solidFill>
                        </a:rPr>
                        <a:t>La Direction générale des Finances publiques.</a:t>
                      </a:r>
                      <a:endParaRPr lang="fr-FR" sz="1600">
                        <a:solidFill>
                          <a:srgbClr val="002060"/>
                        </a:solidFill>
                        <a:latin typeface="Avenir"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00465019"/>
                  </a:ext>
                </a:extLst>
              </a:tr>
              <a:tr h="688464">
                <a:tc>
                  <a:txBody>
                    <a:bodyPr/>
                    <a:lstStyle/>
                    <a:p>
                      <a:pPr fontAlgn="base"/>
                      <a:r>
                        <a:rPr lang="fr-FR" sz="1600" b="1">
                          <a:solidFill>
                            <a:srgbClr val="002060"/>
                          </a:solidFill>
                        </a:rPr>
                        <a:t>DRM : </a:t>
                      </a:r>
                      <a:r>
                        <a:rPr lang="fr-FR" sz="1600" b="0">
                          <a:solidFill>
                            <a:srgbClr val="002060"/>
                          </a:solidFill>
                        </a:rPr>
                        <a:t>D</a:t>
                      </a:r>
                      <a:r>
                        <a:rPr lang="fr-FR" sz="1600">
                          <a:solidFill>
                            <a:srgbClr val="002060"/>
                          </a:solidFill>
                        </a:rPr>
                        <a:t>ispositif des ressources mensuelles.</a:t>
                      </a:r>
                      <a:endParaRPr lang="fr-FR" sz="1600">
                        <a:solidFill>
                          <a:srgbClr val="002060"/>
                        </a:solidFill>
                        <a:latin typeface="Avenir"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93165763"/>
                  </a:ext>
                </a:extLst>
              </a:tr>
            </a:tbl>
          </a:graphicData>
        </a:graphic>
      </p:graphicFrame>
      <p:graphicFrame>
        <p:nvGraphicFramePr>
          <p:cNvPr id="7" name="Tableau 6">
            <a:extLst>
              <a:ext uri="{FF2B5EF4-FFF2-40B4-BE49-F238E27FC236}">
                <a16:creationId xmlns:a16="http://schemas.microsoft.com/office/drawing/2014/main" id="{A2E199DD-1996-D4AA-F6D0-6848DA3EBF6B}"/>
              </a:ext>
            </a:extLst>
          </p:cNvPr>
          <p:cNvGraphicFramePr>
            <a:graphicFrameLocks noGrp="1"/>
          </p:cNvGraphicFramePr>
          <p:nvPr>
            <p:extLst>
              <p:ext uri="{D42A27DB-BD31-4B8C-83A1-F6EECF244321}">
                <p14:modId xmlns:p14="http://schemas.microsoft.com/office/powerpoint/2010/main" val="2726552224"/>
              </p:ext>
            </p:extLst>
          </p:nvPr>
        </p:nvGraphicFramePr>
        <p:xfrm>
          <a:off x="664834" y="4510884"/>
          <a:ext cx="16865734" cy="2909001"/>
        </p:xfrm>
        <a:graphic>
          <a:graphicData uri="http://schemas.openxmlformats.org/drawingml/2006/table">
            <a:tbl>
              <a:tblPr bandRow="1">
                <a:tableStyleId>{BC89EF96-8CEA-46FF-86C4-4CE0E7609802}</a:tableStyleId>
              </a:tblPr>
              <a:tblGrid>
                <a:gridCol w="16865734">
                  <a:extLst>
                    <a:ext uri="{9D8B030D-6E8A-4147-A177-3AD203B41FA5}">
                      <a16:colId xmlns:a16="http://schemas.microsoft.com/office/drawing/2014/main" val="3280290236"/>
                    </a:ext>
                  </a:extLst>
                </a:gridCol>
              </a:tblGrid>
              <a:tr h="718639">
                <a:tc>
                  <a:txBody>
                    <a:bodyPr/>
                    <a:lstStyle/>
                    <a:p>
                      <a:pPr fontAlgn="base"/>
                      <a:r>
                        <a:rPr lang="fr-FR" sz="1600" b="1">
                          <a:solidFill>
                            <a:srgbClr val="002060"/>
                          </a:solidFill>
                        </a:rPr>
                        <a:t>DSN : </a:t>
                      </a:r>
                      <a:r>
                        <a:rPr lang="fr-FR" sz="1600">
                          <a:solidFill>
                            <a:srgbClr val="002060"/>
                          </a:solidFill>
                        </a:rPr>
                        <a:t>Déclaration sociale nominative est une déclaration  en ligne. Elle repose sur la transmission unique, mensuelle et dématérialisée des données issues de la paie et sur des signalements d’évènements.</a:t>
                      </a:r>
                      <a:endParaRPr lang="fr-FR" sz="1600">
                        <a:solidFill>
                          <a:srgbClr val="002060"/>
                        </a:solidFill>
                        <a:latin typeface="Avenir"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13784056"/>
                  </a:ext>
                </a:extLst>
              </a:tr>
              <a:tr h="637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a:solidFill>
                            <a:srgbClr val="002060"/>
                          </a:solidFill>
                        </a:rPr>
                        <a:t>MNS : </a:t>
                      </a:r>
                      <a:r>
                        <a:rPr lang="fr-FR" sz="1600">
                          <a:solidFill>
                            <a:srgbClr val="002060"/>
                          </a:solidFill>
                        </a:rPr>
                        <a:t>Montant net social.</a:t>
                      </a:r>
                      <a:endParaRPr lang="fr-FR" sz="1600">
                        <a:solidFill>
                          <a:srgbClr val="002060"/>
                        </a:solidFill>
                        <a:latin typeface="Avenir"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81452065"/>
                  </a:ext>
                </a:extLst>
              </a:tr>
              <a:tr h="637187">
                <a:tc>
                  <a:txBody>
                    <a:bodyPr/>
                    <a:lstStyle/>
                    <a:p>
                      <a:pPr fontAlgn="auto"/>
                      <a:r>
                        <a:rPr lang="fr-FR" sz="1600" b="1">
                          <a:solidFill>
                            <a:srgbClr val="002060"/>
                          </a:solidFill>
                        </a:rPr>
                        <a:t>PASRAU </a:t>
                      </a:r>
                      <a:r>
                        <a:rPr lang="fr-FR" sz="1600">
                          <a:solidFill>
                            <a:srgbClr val="002060"/>
                          </a:solidFill>
                        </a:rPr>
                        <a:t>: Prélèvement à la source des revenus autres.</a:t>
                      </a:r>
                      <a:endParaRPr lang="fr-FR" sz="1600">
                        <a:solidFill>
                          <a:srgbClr val="002060"/>
                        </a:solidFill>
                        <a:latin typeface="Avenir"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4999920"/>
                  </a:ext>
                </a:extLst>
              </a:tr>
              <a:tr h="478556">
                <a:tc>
                  <a:txBody>
                    <a:bodyPr/>
                    <a:lstStyle/>
                    <a:p>
                      <a:pPr fontAlgn="auto"/>
                      <a:r>
                        <a:rPr lang="fr-FR" sz="1600" b="1">
                          <a:solidFill>
                            <a:srgbClr val="002060"/>
                          </a:solidFill>
                        </a:rPr>
                        <a:t>PÉRIODE DE RÉFÉRENCE : </a:t>
                      </a:r>
                      <a:r>
                        <a:rPr lang="fr-FR" sz="1600">
                          <a:solidFill>
                            <a:srgbClr val="002060"/>
                          </a:solidFill>
                        </a:rPr>
                        <a:t>Période de prise en compte des ressources pour le calcul d’un droit.</a:t>
                      </a:r>
                      <a:endParaRPr lang="fr-FR" sz="1600">
                        <a:solidFill>
                          <a:srgbClr val="002060"/>
                        </a:solidFill>
                        <a:latin typeface="Avenir"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95590460"/>
                  </a:ext>
                </a:extLst>
              </a:tr>
              <a:tr h="437432">
                <a:tc>
                  <a:txBody>
                    <a:bodyPr/>
                    <a:lstStyle/>
                    <a:p>
                      <a:pPr fontAlgn="base"/>
                      <a:r>
                        <a:rPr lang="fr-FR" sz="1600" b="1">
                          <a:solidFill>
                            <a:srgbClr val="002060"/>
                          </a:solidFill>
                        </a:rPr>
                        <a:t>PNDS : </a:t>
                      </a:r>
                      <a:r>
                        <a:rPr lang="fr-FR" sz="1600">
                          <a:solidFill>
                            <a:srgbClr val="002060"/>
                          </a:solidFill>
                        </a:rPr>
                        <a:t>Le portail numérique des droits sociaux.</a:t>
                      </a:r>
                      <a:endParaRPr lang="fr-FR" sz="1600">
                        <a:solidFill>
                          <a:srgbClr val="002060"/>
                        </a:solidFill>
                        <a:latin typeface="Avenir" panose="020B06040202020202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2531887"/>
                  </a:ext>
                </a:extLst>
              </a:tr>
            </a:tbl>
          </a:graphicData>
        </a:graphic>
      </p:graphicFrame>
    </p:spTree>
    <p:extLst>
      <p:ext uri="{BB962C8B-B14F-4D97-AF65-F5344CB8AC3E}">
        <p14:creationId xmlns:p14="http://schemas.microsoft.com/office/powerpoint/2010/main" val="2776894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32D54D4B-DE31-91F6-3E29-A6E54D14F92B}"/>
              </a:ext>
            </a:extLst>
          </p:cNvPr>
          <p:cNvSpPr/>
          <p:nvPr/>
        </p:nvSpPr>
        <p:spPr>
          <a:xfrm>
            <a:off x="5669889" y="1988203"/>
            <a:ext cx="6474547" cy="6518245"/>
          </a:xfrm>
          <a:custGeom>
            <a:avLst/>
            <a:gdLst/>
            <a:ahLst/>
            <a:cxnLst/>
            <a:rect l="l" t="t" r="r" b="b"/>
            <a:pathLst>
              <a:path w="6474547" h="6518245">
                <a:moveTo>
                  <a:pt x="0" y="0"/>
                </a:moveTo>
                <a:lnTo>
                  <a:pt x="6474547" y="0"/>
                </a:lnTo>
                <a:lnTo>
                  <a:pt x="6474547" y="6518245"/>
                </a:lnTo>
                <a:lnTo>
                  <a:pt x="0" y="6518245"/>
                </a:lnTo>
                <a:lnTo>
                  <a:pt x="0" y="0"/>
                </a:lnTo>
                <a:close/>
              </a:path>
            </a:pathLst>
          </a:custGeom>
          <a:blipFill>
            <a:blip r:embed="rId2"/>
            <a:stretch>
              <a:fillRect/>
            </a:stretch>
          </a:blipFill>
        </p:spPr>
        <p:txBody>
          <a:bodyPr/>
          <a:lstStyle/>
          <a:p>
            <a:endParaRPr lang="fr-FR"/>
          </a:p>
        </p:txBody>
      </p:sp>
      <p:sp>
        <p:nvSpPr>
          <p:cNvPr id="3" name="TextBox 7">
            <a:extLst>
              <a:ext uri="{FF2B5EF4-FFF2-40B4-BE49-F238E27FC236}">
                <a16:creationId xmlns:a16="http://schemas.microsoft.com/office/drawing/2014/main" id="{0CA29211-4C2C-0B93-B0B3-CA57640023AE}"/>
              </a:ext>
            </a:extLst>
          </p:cNvPr>
          <p:cNvSpPr txBox="1"/>
          <p:nvPr/>
        </p:nvSpPr>
        <p:spPr>
          <a:xfrm rot="-2312339">
            <a:off x="8057010" y="3906470"/>
            <a:ext cx="903615" cy="821055"/>
          </a:xfrm>
          <a:prstGeom prst="rect">
            <a:avLst/>
          </a:prstGeom>
        </p:spPr>
        <p:txBody>
          <a:bodyPr lIns="0" tIns="0" rIns="0" bIns="0" rtlCol="0" anchor="t">
            <a:spAutoFit/>
          </a:bodyPr>
          <a:lstStyle/>
          <a:p>
            <a:pPr algn="ctr">
              <a:lnSpc>
                <a:spcPts val="6719"/>
              </a:lnSpc>
            </a:pPr>
            <a:r>
              <a:rPr lang="en-US" sz="4800">
                <a:solidFill>
                  <a:srgbClr val="FAF8F5"/>
                </a:solidFill>
                <a:latin typeface="Intro Rust"/>
              </a:rPr>
              <a:t>À </a:t>
            </a:r>
          </a:p>
        </p:txBody>
      </p:sp>
      <p:sp>
        <p:nvSpPr>
          <p:cNvPr id="4" name="TextBox 8">
            <a:extLst>
              <a:ext uri="{FF2B5EF4-FFF2-40B4-BE49-F238E27FC236}">
                <a16:creationId xmlns:a16="http://schemas.microsoft.com/office/drawing/2014/main" id="{0796DFD0-B21A-3CFA-4BF8-89EE3039020B}"/>
              </a:ext>
            </a:extLst>
          </p:cNvPr>
          <p:cNvSpPr txBox="1"/>
          <p:nvPr/>
        </p:nvSpPr>
        <p:spPr>
          <a:xfrm rot="-2415529">
            <a:off x="7885450" y="4987256"/>
            <a:ext cx="3179500" cy="821055"/>
          </a:xfrm>
          <a:prstGeom prst="rect">
            <a:avLst/>
          </a:prstGeom>
        </p:spPr>
        <p:txBody>
          <a:bodyPr lIns="0" tIns="0" rIns="0" bIns="0" rtlCol="0" anchor="t">
            <a:spAutoFit/>
          </a:bodyPr>
          <a:lstStyle/>
          <a:p>
            <a:pPr algn="ctr">
              <a:lnSpc>
                <a:spcPts val="6719"/>
              </a:lnSpc>
            </a:pPr>
            <a:r>
              <a:rPr lang="en-US" sz="4800">
                <a:solidFill>
                  <a:srgbClr val="FAF8F5"/>
                </a:solidFill>
                <a:latin typeface="Intro Rust"/>
              </a:rPr>
              <a:t>BIENTÔT !</a:t>
            </a:r>
          </a:p>
        </p:txBody>
      </p:sp>
      <p:pic>
        <p:nvPicPr>
          <p:cNvPr id="5" name="Image 4" descr="Une image contenant Police, texte, Graphique, affiche&#10;&#10;Description générée automatiquement">
            <a:extLst>
              <a:ext uri="{FF2B5EF4-FFF2-40B4-BE49-F238E27FC236}">
                <a16:creationId xmlns:a16="http://schemas.microsoft.com/office/drawing/2014/main" id="{F282083E-83A0-EEBD-D0D3-699BD5670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8660" y="8502713"/>
            <a:ext cx="1004234" cy="1011065"/>
          </a:xfrm>
          <a:prstGeom prst="rect">
            <a:avLst/>
          </a:prstGeom>
        </p:spPr>
      </p:pic>
    </p:spTree>
    <p:extLst>
      <p:ext uri="{BB962C8B-B14F-4D97-AF65-F5344CB8AC3E}">
        <p14:creationId xmlns:p14="http://schemas.microsoft.com/office/powerpoint/2010/main" val="244327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DC2A1FC1-563F-A0F4-3F85-CB76F0373A65}"/>
              </a:ext>
            </a:extLst>
          </p:cNvPr>
          <p:cNvSpPr txBox="1"/>
          <p:nvPr/>
        </p:nvSpPr>
        <p:spPr>
          <a:xfrm>
            <a:off x="2286000" y="818231"/>
            <a:ext cx="3322938" cy="430887"/>
          </a:xfrm>
          <a:prstGeom prst="rect">
            <a:avLst/>
          </a:prstGeom>
        </p:spPr>
        <p:txBody>
          <a:bodyPr lIns="0" tIns="0" rIns="0" bIns="0" rtlCol="0" anchor="t">
            <a:spAutoFit/>
          </a:bodyPr>
          <a:lstStyle/>
          <a:p>
            <a:pPr algn="ctr"/>
            <a:r>
              <a:rPr lang="fr-FR" sz="2800">
                <a:solidFill>
                  <a:schemeClr val="bg1"/>
                </a:solidFill>
                <a:latin typeface="Avenir Light" panose="020B0604020202020204" charset="0"/>
              </a:rPr>
              <a:t>CONTEXTE</a:t>
            </a:r>
          </a:p>
        </p:txBody>
      </p:sp>
      <p:sp>
        <p:nvSpPr>
          <p:cNvPr id="4" name="ZoneTexte 3">
            <a:extLst>
              <a:ext uri="{FF2B5EF4-FFF2-40B4-BE49-F238E27FC236}">
                <a16:creationId xmlns:a16="http://schemas.microsoft.com/office/drawing/2014/main" id="{EB42267C-DBB9-085C-D14E-7A5BCC2F0DA8}"/>
              </a:ext>
            </a:extLst>
          </p:cNvPr>
          <p:cNvSpPr txBox="1"/>
          <p:nvPr/>
        </p:nvSpPr>
        <p:spPr>
          <a:xfrm>
            <a:off x="906236" y="2221814"/>
            <a:ext cx="16749588" cy="4460901"/>
          </a:xfrm>
          <a:prstGeom prst="rect">
            <a:avLst/>
          </a:prstGeom>
          <a:noFill/>
        </p:spPr>
        <p:txBody>
          <a:bodyPr wrap="square" lIns="91440" tIns="45720" rIns="91440" bIns="45720" anchor="t">
            <a:spAutoFit/>
          </a:bodyPr>
          <a:lstStyle/>
          <a:p>
            <a:pPr>
              <a:lnSpc>
                <a:spcPct val="150000"/>
              </a:lnSpc>
            </a:pPr>
            <a:r>
              <a:rPr lang="fr-FR" sz="2400">
                <a:solidFill>
                  <a:srgbClr val="002060"/>
                </a:solidFill>
                <a:latin typeface="Avenir Light" panose="020B0604020202020204" charset="0"/>
              </a:rPr>
              <a:t>Ce projet de réforme s’inscrit dans celui plus global de la Solidarité à la Source.</a:t>
            </a:r>
          </a:p>
          <a:p>
            <a:pPr>
              <a:lnSpc>
                <a:spcPct val="150000"/>
              </a:lnSpc>
            </a:pPr>
            <a:r>
              <a:rPr lang="fr-FR" sz="2400">
                <a:solidFill>
                  <a:srgbClr val="002060"/>
                </a:solidFill>
                <a:latin typeface="Avenir Light" panose="020B0604020202020204" charset="0"/>
              </a:rPr>
              <a:t>Il est une étape essentielle de simplification du parcours déclaratif de notre public, mais aussi de sécurisation de la donnée entrante, enjeu majeur de versement du juste droit.</a:t>
            </a:r>
          </a:p>
          <a:p>
            <a:pPr>
              <a:lnSpc>
                <a:spcPct val="150000"/>
              </a:lnSpc>
            </a:pPr>
            <a:endParaRPr lang="fr-FR" sz="2400">
              <a:solidFill>
                <a:srgbClr val="002060"/>
              </a:solidFill>
              <a:latin typeface="Avenir Light" panose="020B0604020202020204" charset="0"/>
            </a:endParaRPr>
          </a:p>
          <a:p>
            <a:pPr>
              <a:lnSpc>
                <a:spcPct val="150000"/>
              </a:lnSpc>
            </a:pPr>
            <a:r>
              <a:rPr lang="fr-FR" sz="2400">
                <a:solidFill>
                  <a:srgbClr val="002060"/>
                </a:solidFill>
                <a:latin typeface="Avenir Light" panose="020B0604020202020204" charset="0"/>
              </a:rPr>
              <a:t>Il s’agit pour le revenu solidarité active (</a:t>
            </a:r>
            <a:r>
              <a:rPr lang="fr-FR" sz="2400" err="1">
                <a:solidFill>
                  <a:srgbClr val="002060"/>
                </a:solidFill>
                <a:latin typeface="Avenir Light" panose="020B0604020202020204" charset="0"/>
              </a:rPr>
              <a:t>Rsa</a:t>
            </a:r>
            <a:r>
              <a:rPr lang="fr-FR" sz="2400">
                <a:solidFill>
                  <a:srgbClr val="002060"/>
                </a:solidFill>
                <a:latin typeface="Avenir Light" panose="020B0604020202020204" charset="0"/>
              </a:rPr>
              <a:t>) et la prime d’activité (</a:t>
            </a:r>
            <a:r>
              <a:rPr lang="fr-FR" sz="2400" err="1">
                <a:solidFill>
                  <a:srgbClr val="002060"/>
                </a:solidFill>
                <a:latin typeface="Avenir Light" panose="020B0604020202020204" charset="0"/>
              </a:rPr>
              <a:t>Ppa</a:t>
            </a:r>
            <a:r>
              <a:rPr lang="fr-FR" sz="2400">
                <a:solidFill>
                  <a:srgbClr val="002060"/>
                </a:solidFill>
                <a:latin typeface="Avenir Light" panose="020B0604020202020204" charset="0"/>
              </a:rPr>
              <a:t>), de remplacer une déclaration trimestrielle des ressources entièrement manuelle par une déclaration préremplie avec les ressources de l’allocataire.</a:t>
            </a:r>
          </a:p>
          <a:p>
            <a:pPr>
              <a:lnSpc>
                <a:spcPct val="150000"/>
              </a:lnSpc>
            </a:pPr>
            <a:endParaRPr lang="fr-FR" sz="2400">
              <a:solidFill>
                <a:srgbClr val="002060"/>
              </a:solidFill>
              <a:latin typeface="Avenir Light" panose="020B0604020202020204" charset="0"/>
            </a:endParaRPr>
          </a:p>
          <a:p>
            <a:pPr>
              <a:lnSpc>
                <a:spcPct val="150000"/>
              </a:lnSpc>
            </a:pPr>
            <a:r>
              <a:rPr lang="fr-FR" sz="2400">
                <a:solidFill>
                  <a:srgbClr val="002060"/>
                </a:solidFill>
                <a:latin typeface="Avenir Light" panose="020B0604020202020204" charset="0"/>
              </a:rPr>
              <a:t>Ces ressources sont récupérées auprès du dispositif de ressources mutualisées (DRM). </a:t>
            </a:r>
          </a:p>
        </p:txBody>
      </p:sp>
    </p:spTree>
    <p:extLst>
      <p:ext uri="{BB962C8B-B14F-4D97-AF65-F5344CB8AC3E}">
        <p14:creationId xmlns:p14="http://schemas.microsoft.com/office/powerpoint/2010/main" val="284503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8B5E700F-1466-8CF3-B642-DA930227B2A5}"/>
              </a:ext>
            </a:extLst>
          </p:cNvPr>
          <p:cNvSpPr txBox="1"/>
          <p:nvPr/>
        </p:nvSpPr>
        <p:spPr>
          <a:xfrm>
            <a:off x="2286000" y="818231"/>
            <a:ext cx="3322938" cy="430887"/>
          </a:xfrm>
          <a:prstGeom prst="rect">
            <a:avLst/>
          </a:prstGeom>
        </p:spPr>
        <p:txBody>
          <a:bodyPr lIns="0" tIns="0" rIns="0" bIns="0" rtlCol="0" anchor="t">
            <a:spAutoFit/>
          </a:bodyPr>
          <a:lstStyle/>
          <a:p>
            <a:pPr algn="ctr"/>
            <a:r>
              <a:rPr lang="fr-FR" sz="2800">
                <a:solidFill>
                  <a:schemeClr val="bg1"/>
                </a:solidFill>
                <a:latin typeface="Avenir Light" panose="020B0604020202020204" charset="0"/>
              </a:rPr>
              <a:t>CONTEXTE</a:t>
            </a:r>
          </a:p>
        </p:txBody>
      </p:sp>
      <p:sp>
        <p:nvSpPr>
          <p:cNvPr id="3" name="TextBox 12">
            <a:extLst>
              <a:ext uri="{FF2B5EF4-FFF2-40B4-BE49-F238E27FC236}">
                <a16:creationId xmlns:a16="http://schemas.microsoft.com/office/drawing/2014/main" id="{A88685C4-B5D3-4895-0F12-F775B4D64BA8}"/>
              </a:ext>
            </a:extLst>
          </p:cNvPr>
          <p:cNvSpPr txBox="1"/>
          <p:nvPr/>
        </p:nvSpPr>
        <p:spPr>
          <a:xfrm>
            <a:off x="7624891" y="816176"/>
            <a:ext cx="9962897" cy="461665"/>
          </a:xfrm>
          <a:prstGeom prst="rect">
            <a:avLst/>
          </a:prstGeom>
        </p:spPr>
        <p:txBody>
          <a:bodyPr lIns="0" tIns="0" rIns="0" bIns="0" rtlCol="0" anchor="t">
            <a:spAutoFit/>
          </a:bodyPr>
          <a:lstStyle/>
          <a:p>
            <a:pPr algn="ctr"/>
            <a:r>
              <a:rPr lang="fr-FR" sz="3000" b="0" i="0">
                <a:solidFill>
                  <a:schemeClr val="bg1"/>
                </a:solidFill>
                <a:effectLst/>
                <a:latin typeface="Avenir Light" panose="020B0604020202020204" charset="0"/>
              </a:rPr>
              <a:t>DISPOSITIF DE RESSOURCES MUTUALISEES (DRM)</a:t>
            </a:r>
            <a:endParaRPr lang="fr-FR" sz="3000" b="1">
              <a:solidFill>
                <a:schemeClr val="bg1"/>
              </a:solidFill>
              <a:latin typeface="Avenir Light" panose="020B0604020202020204" charset="0"/>
            </a:endParaRPr>
          </a:p>
        </p:txBody>
      </p:sp>
      <p:sp>
        <p:nvSpPr>
          <p:cNvPr id="4" name="ZoneTexte 3">
            <a:extLst>
              <a:ext uri="{FF2B5EF4-FFF2-40B4-BE49-F238E27FC236}">
                <a16:creationId xmlns:a16="http://schemas.microsoft.com/office/drawing/2014/main" id="{D20DC94A-7249-7655-1EF5-3A966D50F5DF}"/>
              </a:ext>
            </a:extLst>
          </p:cNvPr>
          <p:cNvSpPr txBox="1"/>
          <p:nvPr/>
        </p:nvSpPr>
        <p:spPr>
          <a:xfrm>
            <a:off x="800100" y="1551901"/>
            <a:ext cx="16459200" cy="3676071"/>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2400" b="0" i="0" u="none" strike="noStrike" kern="1200" cap="none" spc="0" normalizeH="0" baseline="0" noProof="0">
                <a:ln>
                  <a:noFill/>
                </a:ln>
                <a:solidFill>
                  <a:srgbClr val="002060"/>
                </a:solidFill>
                <a:effectLst/>
                <a:uLnTx/>
                <a:uFillTx/>
                <a:latin typeface="Avenir Light" panose="020B0604020202020204" charset="0"/>
              </a:rPr>
              <a:t>Développé à l’occasion du projet de réforme des aides au logement, </a:t>
            </a:r>
            <a:r>
              <a:rPr kumimoji="0" lang="fr-FR" sz="2400" b="0" i="0" u="none" kern="1200" cap="none" spc="0" normalizeH="0" baseline="0" noProof="0">
                <a:ln>
                  <a:noFill/>
                </a:ln>
                <a:solidFill>
                  <a:srgbClr val="002060"/>
                </a:solidFill>
                <a:effectLst/>
                <a:uLnTx/>
                <a:uFillTx/>
                <a:latin typeface="Avenir Light" panose="020B0604020202020204" charset="0"/>
              </a:rPr>
              <a:t>le</a:t>
            </a:r>
            <a:r>
              <a:rPr kumimoji="0" lang="fr-FR" sz="2400" b="0" i="0" u="none" strike="noStrike" kern="1200" cap="none" spc="0" normalizeH="0" baseline="0" noProof="0">
                <a:ln>
                  <a:noFill/>
                </a:ln>
                <a:solidFill>
                  <a:srgbClr val="002060"/>
                </a:solidFill>
                <a:effectLst/>
                <a:uLnTx/>
                <a:uFillTx/>
                <a:latin typeface="Avenir Light" panose="020B0604020202020204" charset="0"/>
              </a:rPr>
              <a:t> DRM a été mis en production courant 2019.</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2400" b="0" i="0" u="none" strike="noStrike" kern="1200" cap="none" spc="0" normalizeH="0" baseline="0" noProof="0">
                <a:ln>
                  <a:noFill/>
                </a:ln>
                <a:solidFill>
                  <a:srgbClr val="002060"/>
                </a:solidFill>
                <a:effectLst/>
                <a:uLnTx/>
                <a:uFillTx/>
                <a:latin typeface="Avenir Light" panose="020B0604020202020204" charset="0"/>
              </a:rPr>
              <a:t>Ce dispositif de ressources mutualisées (DRM) regroupe les données de salaires et de revenus de remplacement de l’ensemble de la population.</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fr-FR" sz="2400" b="0" i="0" u="none" strike="noStrike" kern="1200" cap="none" spc="0" normalizeH="0" baseline="0" noProof="0">
                <a:ln>
                  <a:noFill/>
                </a:ln>
                <a:solidFill>
                  <a:srgbClr val="002060"/>
                </a:solidFill>
                <a:effectLst/>
                <a:uLnTx/>
                <a:uFillTx/>
                <a:latin typeface="Avenir Light" panose="020B0604020202020204" charset="0"/>
              </a:rPr>
              <a:t>Il est alimenté par les données de la déclaration sociale nominative (DSN)* et </a:t>
            </a:r>
            <a:r>
              <a:rPr kumimoji="0" lang="fr-FR" sz="2400" b="0" i="0" u="none" strike="noStrike" kern="1200" cap="none" spc="0" normalizeH="0" baseline="0" noProof="0">
                <a:ln>
                  <a:noFill/>
                </a:ln>
                <a:solidFill>
                  <a:srgbClr val="002060"/>
                </a:solidFill>
                <a:effectLst/>
                <a:uLnTx/>
                <a:uFillTx/>
                <a:latin typeface="Avenir Light" panose="020B0604020202020204" charset="0"/>
                <a:ea typeface="Calibri"/>
                <a:cs typeface="Calibri"/>
              </a:rPr>
              <a:t>prélèvement à la source pour les revenus autres</a:t>
            </a:r>
            <a:r>
              <a:rPr kumimoji="0" lang="fr-FR" sz="2400" b="0" i="0" u="none" strike="noStrike" kern="1200" cap="none" spc="0" normalizeH="0" baseline="0" noProof="0">
                <a:ln>
                  <a:noFill/>
                </a:ln>
                <a:solidFill>
                  <a:srgbClr val="002060"/>
                </a:solidFill>
                <a:effectLst/>
                <a:uLnTx/>
                <a:uFillTx/>
                <a:latin typeface="Avenir Light" panose="020B0604020202020204" charset="0"/>
              </a:rPr>
              <a:t> (PASRAU)*,</a:t>
            </a:r>
          </a:p>
        </p:txBody>
      </p:sp>
      <p:sp>
        <p:nvSpPr>
          <p:cNvPr id="5" name="ZoneTexte 4">
            <a:extLst>
              <a:ext uri="{FF2B5EF4-FFF2-40B4-BE49-F238E27FC236}">
                <a16:creationId xmlns:a16="http://schemas.microsoft.com/office/drawing/2014/main" id="{9384B850-C892-030D-9BC9-E65DF9DE5CA1}"/>
              </a:ext>
            </a:extLst>
          </p:cNvPr>
          <p:cNvSpPr txBox="1"/>
          <p:nvPr/>
        </p:nvSpPr>
        <p:spPr>
          <a:xfrm>
            <a:off x="700211" y="5981700"/>
            <a:ext cx="16887577" cy="830997"/>
          </a:xfrm>
          <a:prstGeom prst="rect">
            <a:avLst/>
          </a:prstGeom>
          <a:noFill/>
        </p:spPr>
        <p:txBody>
          <a:bodyPr wrap="square">
            <a:spAutoFit/>
          </a:bodyPr>
          <a:lstStyle/>
          <a:p>
            <a:pPr algn="ctr"/>
            <a:r>
              <a:rPr kumimoji="0" lang="fr-FR" sz="2400" b="1" i="0" u="none" strike="noStrike" kern="1200" cap="none" spc="0" normalizeH="0" baseline="0" noProof="0">
                <a:ln>
                  <a:noFill/>
                </a:ln>
                <a:solidFill>
                  <a:srgbClr val="002060"/>
                </a:solidFill>
                <a:effectLst/>
                <a:uLnTx/>
                <a:uFillTx/>
                <a:latin typeface="Avenir Light" panose="020B0604020202020204" charset="0"/>
              </a:rPr>
              <a:t>Les données du DRM, seront utilisées pour la gestion du RSA et de la Prime d’activité pour les déclarations de ressources trimestrielles des usagers.</a:t>
            </a:r>
          </a:p>
        </p:txBody>
      </p:sp>
      <p:sp>
        <p:nvSpPr>
          <p:cNvPr id="6" name="ZoneTexte 5">
            <a:extLst>
              <a:ext uri="{FF2B5EF4-FFF2-40B4-BE49-F238E27FC236}">
                <a16:creationId xmlns:a16="http://schemas.microsoft.com/office/drawing/2014/main" id="{44036E92-249C-21E6-5311-5FDD25F5BBAB}"/>
              </a:ext>
            </a:extLst>
          </p:cNvPr>
          <p:cNvSpPr txBox="1"/>
          <p:nvPr/>
        </p:nvSpPr>
        <p:spPr>
          <a:xfrm>
            <a:off x="1219200" y="8801100"/>
            <a:ext cx="13182600" cy="646331"/>
          </a:xfrm>
          <a:prstGeom prst="rect">
            <a:avLst/>
          </a:prstGeom>
          <a:noFill/>
        </p:spPr>
        <p:txBody>
          <a:bodyPr wrap="square" rtlCol="0">
            <a:spAutoFit/>
          </a:bodyPr>
          <a:lstStyle/>
          <a:p>
            <a:r>
              <a:rPr lang="fr-FR">
                <a:latin typeface="Avenir Light" panose="020B0604020202020204" charset="0"/>
              </a:rPr>
              <a:t>*DSN : concerne essentiellement les salaires versés par les entreprises.</a:t>
            </a:r>
          </a:p>
          <a:p>
            <a:r>
              <a:rPr lang="fr-FR">
                <a:latin typeface="Avenir Light" panose="020B0604020202020204" charset="0"/>
              </a:rPr>
              <a:t>*PASRAU : concerne les revenus versés par la branche maladie, vieillesse, invalidité, chômage….</a:t>
            </a:r>
          </a:p>
        </p:txBody>
      </p:sp>
    </p:spTree>
    <p:extLst>
      <p:ext uri="{BB962C8B-B14F-4D97-AF65-F5344CB8AC3E}">
        <p14:creationId xmlns:p14="http://schemas.microsoft.com/office/powerpoint/2010/main" val="543749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33FFB5B6-3394-B2FF-4616-DB1E73EFB2C3}"/>
              </a:ext>
            </a:extLst>
          </p:cNvPr>
          <p:cNvSpPr txBox="1"/>
          <p:nvPr/>
        </p:nvSpPr>
        <p:spPr>
          <a:xfrm>
            <a:off x="2286000" y="818231"/>
            <a:ext cx="3322938" cy="430887"/>
          </a:xfrm>
          <a:prstGeom prst="rect">
            <a:avLst/>
          </a:prstGeom>
        </p:spPr>
        <p:txBody>
          <a:bodyPr lIns="0" tIns="0" rIns="0" bIns="0" rtlCol="0" anchor="t">
            <a:spAutoFit/>
          </a:bodyPr>
          <a:lstStyle/>
          <a:p>
            <a:pPr algn="ctr"/>
            <a:r>
              <a:rPr lang="fr-FR" sz="2800">
                <a:solidFill>
                  <a:schemeClr val="bg1"/>
                </a:solidFill>
                <a:latin typeface="Avenir Light" panose="020B0604020202020204" charset="0"/>
              </a:rPr>
              <a:t>CONTEXTE</a:t>
            </a:r>
          </a:p>
        </p:txBody>
      </p:sp>
      <p:sp>
        <p:nvSpPr>
          <p:cNvPr id="3" name="ZoneTexte 2">
            <a:extLst>
              <a:ext uri="{FF2B5EF4-FFF2-40B4-BE49-F238E27FC236}">
                <a16:creationId xmlns:a16="http://schemas.microsoft.com/office/drawing/2014/main" id="{8919193E-7F32-FF39-AC33-3E4CC0AE3F75}"/>
              </a:ext>
            </a:extLst>
          </p:cNvPr>
          <p:cNvSpPr txBox="1"/>
          <p:nvPr/>
        </p:nvSpPr>
        <p:spPr>
          <a:xfrm>
            <a:off x="10195560" y="800100"/>
            <a:ext cx="4616970" cy="523220"/>
          </a:xfrm>
          <a:prstGeom prst="rect">
            <a:avLst/>
          </a:prstGeom>
          <a:noFill/>
        </p:spPr>
        <p:txBody>
          <a:bodyPr wrap="none" rtlCol="0">
            <a:spAutoFit/>
          </a:bodyPr>
          <a:lstStyle/>
          <a:p>
            <a:r>
              <a:rPr lang="fr-FR" sz="2800">
                <a:solidFill>
                  <a:schemeClr val="bg1"/>
                </a:solidFill>
                <a:latin typeface="Avenir Light" panose="020B0604020202020204" charset="0"/>
              </a:rPr>
              <a:t>LA REFORME EN 5 POINTS</a:t>
            </a:r>
          </a:p>
        </p:txBody>
      </p:sp>
      <p:sp>
        <p:nvSpPr>
          <p:cNvPr id="4" name="ZoneTexte 3">
            <a:extLst>
              <a:ext uri="{FF2B5EF4-FFF2-40B4-BE49-F238E27FC236}">
                <a16:creationId xmlns:a16="http://schemas.microsoft.com/office/drawing/2014/main" id="{8D169AD9-D4C5-CB77-0489-3966F462D852}"/>
              </a:ext>
            </a:extLst>
          </p:cNvPr>
          <p:cNvSpPr txBox="1"/>
          <p:nvPr/>
        </p:nvSpPr>
        <p:spPr>
          <a:xfrm>
            <a:off x="798747" y="8495642"/>
            <a:ext cx="16786060" cy="830997"/>
          </a:xfrm>
          <a:prstGeom prst="rect">
            <a:avLst/>
          </a:prstGeom>
          <a:noFill/>
        </p:spPr>
        <p:txBody>
          <a:bodyPr wrap="square">
            <a:spAutoFit/>
          </a:bodyPr>
          <a:lstStyle/>
          <a:p>
            <a:pPr algn="ctr"/>
            <a:r>
              <a:rPr lang="fr-FR" sz="2400" b="1" i="0">
                <a:solidFill>
                  <a:srgbClr val="002060"/>
                </a:solidFill>
                <a:effectLst/>
                <a:latin typeface="Avenir Light" panose="020B0604020202020204" charset="0"/>
              </a:rPr>
              <a:t>NB: Il est à noter que l’utilisation du DRM* est obligatoire : les personnes bénéficiant ou souhaitant bénéficier du </a:t>
            </a:r>
            <a:r>
              <a:rPr lang="fr-FR" sz="2400" b="1" i="0" err="1">
                <a:solidFill>
                  <a:srgbClr val="002060"/>
                </a:solidFill>
                <a:effectLst/>
                <a:latin typeface="Avenir Light" panose="020B0604020202020204" charset="0"/>
              </a:rPr>
              <a:t>Rsa</a:t>
            </a:r>
            <a:r>
              <a:rPr lang="fr-FR" sz="2400" b="1" i="0">
                <a:solidFill>
                  <a:srgbClr val="002060"/>
                </a:solidFill>
                <a:effectLst/>
                <a:latin typeface="Avenir Light" panose="020B0604020202020204" charset="0"/>
              </a:rPr>
              <a:t> ou de la Prime d’activité ne peuvent faire valoir un droit d'opposition à ce titre.</a:t>
            </a:r>
            <a:r>
              <a:rPr lang="fr-FR" sz="2400" b="0" i="0">
                <a:solidFill>
                  <a:srgbClr val="002060"/>
                </a:solidFill>
                <a:effectLst/>
                <a:latin typeface="Avenir Light" panose="020B0604020202020204" charset="0"/>
              </a:rPr>
              <a:t> </a:t>
            </a:r>
            <a:endParaRPr lang="fr-FR" sz="2400">
              <a:solidFill>
                <a:srgbClr val="002060"/>
              </a:solidFill>
              <a:latin typeface="Avenir Light" panose="020B0604020202020204" charset="0"/>
            </a:endParaRPr>
          </a:p>
        </p:txBody>
      </p:sp>
      <p:sp>
        <p:nvSpPr>
          <p:cNvPr id="5" name="ZoneTexte 4">
            <a:extLst>
              <a:ext uri="{FF2B5EF4-FFF2-40B4-BE49-F238E27FC236}">
                <a16:creationId xmlns:a16="http://schemas.microsoft.com/office/drawing/2014/main" id="{A78D21DE-5768-6A0F-ADB1-1761203F7A84}"/>
              </a:ext>
            </a:extLst>
          </p:cNvPr>
          <p:cNvSpPr txBox="1"/>
          <p:nvPr/>
        </p:nvSpPr>
        <p:spPr>
          <a:xfrm>
            <a:off x="798747" y="1513575"/>
            <a:ext cx="16765195" cy="461665"/>
          </a:xfrm>
          <a:prstGeom prst="rect">
            <a:avLst/>
          </a:prstGeom>
          <a:noFill/>
        </p:spPr>
        <p:txBody>
          <a:bodyPr wrap="square">
            <a:spAutoFit/>
          </a:bodyPr>
          <a:lstStyle/>
          <a:p>
            <a:r>
              <a:rPr lang="fr-FR" sz="2400">
                <a:solidFill>
                  <a:srgbClr val="002060"/>
                </a:solidFill>
                <a:latin typeface="Avenir Light" panose="020B0604020202020204" charset="0"/>
              </a:rPr>
              <a:t>Cette réforme se traduit par </a:t>
            </a:r>
            <a:r>
              <a:rPr lang="fr-FR" sz="2400" b="1">
                <a:solidFill>
                  <a:srgbClr val="002060"/>
                </a:solidFill>
                <a:latin typeface="Avenir Light" panose="020B0604020202020204" charset="0"/>
              </a:rPr>
              <a:t>5 évolutions majeures </a:t>
            </a:r>
            <a:r>
              <a:rPr lang="fr-FR" sz="2400">
                <a:solidFill>
                  <a:srgbClr val="002060"/>
                </a:solidFill>
                <a:latin typeface="Avenir Light" panose="020B0604020202020204" charset="0"/>
              </a:rPr>
              <a:t>:</a:t>
            </a:r>
          </a:p>
        </p:txBody>
      </p:sp>
      <p:sp>
        <p:nvSpPr>
          <p:cNvPr id="6" name="Bulle narrative : ronde 5">
            <a:extLst>
              <a:ext uri="{FF2B5EF4-FFF2-40B4-BE49-F238E27FC236}">
                <a16:creationId xmlns:a16="http://schemas.microsoft.com/office/drawing/2014/main" id="{7CC2BC97-3C55-F0A6-7F48-C0097DF04567}"/>
              </a:ext>
            </a:extLst>
          </p:cNvPr>
          <p:cNvSpPr/>
          <p:nvPr/>
        </p:nvSpPr>
        <p:spPr>
          <a:xfrm>
            <a:off x="718352" y="2635181"/>
            <a:ext cx="5905412" cy="2041170"/>
          </a:xfrm>
          <a:prstGeom prst="wedgeEllipseCallout">
            <a:avLst>
              <a:gd name="adj1" fmla="val 65017"/>
              <a:gd name="adj2" fmla="val -10027"/>
            </a:avLst>
          </a:prstGeom>
          <a:solidFill>
            <a:schemeClr val="accent6">
              <a:lumMod val="60000"/>
              <a:lumOff val="40000"/>
            </a:schemeClr>
          </a:solidFill>
          <a:ln w="28575">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7200" indent="-457200" algn="ctr">
              <a:buFont typeface="+mj-lt"/>
              <a:buAutoNum type="arabicParenR"/>
            </a:pPr>
            <a:r>
              <a:rPr lang="fr-FR" sz="2200" b="1">
                <a:latin typeface="Avenir" panose="020B0604020202020204" charset="0"/>
              </a:rPr>
              <a:t>La prise en compte du montant net social.</a:t>
            </a:r>
          </a:p>
        </p:txBody>
      </p:sp>
      <p:sp>
        <p:nvSpPr>
          <p:cNvPr id="7" name="Bulle narrative : ronde 6">
            <a:extLst>
              <a:ext uri="{FF2B5EF4-FFF2-40B4-BE49-F238E27FC236}">
                <a16:creationId xmlns:a16="http://schemas.microsoft.com/office/drawing/2014/main" id="{39FCD877-5A72-8DD5-C181-D31AF57C3630}"/>
              </a:ext>
            </a:extLst>
          </p:cNvPr>
          <p:cNvSpPr/>
          <p:nvPr/>
        </p:nvSpPr>
        <p:spPr>
          <a:xfrm>
            <a:off x="11534152" y="1848596"/>
            <a:ext cx="6152172" cy="2564809"/>
          </a:xfrm>
          <a:prstGeom prst="wedgeEllipseCallout">
            <a:avLst>
              <a:gd name="adj1" fmla="val -68759"/>
              <a:gd name="adj2" fmla="val -5862"/>
            </a:avLst>
          </a:prstGeom>
          <a:solidFill>
            <a:schemeClr val="accent6">
              <a:lumMod val="60000"/>
              <a:lumOff val="40000"/>
            </a:schemeClr>
          </a:solidFill>
          <a:ln w="28575">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7200" indent="-457200" algn="ctr">
              <a:buFont typeface="+mj-lt"/>
              <a:buAutoNum type="arabicParenR" startAt="5"/>
            </a:pPr>
            <a:r>
              <a:rPr lang="fr-FR" sz="2200" b="1">
                <a:latin typeface="Avenir" panose="020B0604020202020204" charset="0"/>
              </a:rPr>
              <a:t>La mise en place d’un parcours de signalement d’erreurs des ressources récupérées au DRM* intégré à la téléprocédure de déclaration de ressources.</a:t>
            </a:r>
          </a:p>
        </p:txBody>
      </p:sp>
      <p:sp>
        <p:nvSpPr>
          <p:cNvPr id="8" name="Bulle narrative : ronde 7">
            <a:extLst>
              <a:ext uri="{FF2B5EF4-FFF2-40B4-BE49-F238E27FC236}">
                <a16:creationId xmlns:a16="http://schemas.microsoft.com/office/drawing/2014/main" id="{99E2D10F-FD91-C948-906C-5D7F4E7C0972}"/>
              </a:ext>
            </a:extLst>
          </p:cNvPr>
          <p:cNvSpPr/>
          <p:nvPr/>
        </p:nvSpPr>
        <p:spPr>
          <a:xfrm>
            <a:off x="11737113" y="4595789"/>
            <a:ext cx="5905413" cy="3605335"/>
          </a:xfrm>
          <a:prstGeom prst="wedgeEllipseCallout">
            <a:avLst>
              <a:gd name="adj1" fmla="val -59387"/>
              <a:gd name="adj2" fmla="val -72514"/>
            </a:avLst>
          </a:prstGeom>
          <a:solidFill>
            <a:schemeClr val="accent3">
              <a:lumMod val="60000"/>
              <a:lumOff val="40000"/>
            </a:schemeClr>
          </a:solidFill>
          <a:ln w="28575">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7200" indent="-457200" algn="ctr">
              <a:buFont typeface="+mj-lt"/>
              <a:buAutoNum type="arabicParenR" startAt="4"/>
            </a:pPr>
            <a:r>
              <a:rPr lang="fr-FR" sz="2200" b="1" spc="-100">
                <a:latin typeface="Avenir" panose="020B0604020202020204" charset="0"/>
              </a:rPr>
              <a:t>Le pré-affichage des ressources récupérées et le maintien d’une partie déclarative pour les ressources non véhiculées par le DRM* (pensions alimentaires, revenus des travailleurs indépendants…)</a:t>
            </a:r>
          </a:p>
        </p:txBody>
      </p:sp>
      <p:sp>
        <p:nvSpPr>
          <p:cNvPr id="9" name="Bulle narrative : ronde 8">
            <a:extLst>
              <a:ext uri="{FF2B5EF4-FFF2-40B4-BE49-F238E27FC236}">
                <a16:creationId xmlns:a16="http://schemas.microsoft.com/office/drawing/2014/main" id="{84ACCEE5-0E3C-8348-56A8-8CDD6CC2580A}"/>
              </a:ext>
            </a:extLst>
          </p:cNvPr>
          <p:cNvSpPr/>
          <p:nvPr/>
        </p:nvSpPr>
        <p:spPr>
          <a:xfrm>
            <a:off x="5442153" y="6509375"/>
            <a:ext cx="6294960" cy="1867188"/>
          </a:xfrm>
          <a:prstGeom prst="wedgeEllipseCallout">
            <a:avLst>
              <a:gd name="adj1" fmla="val -1752"/>
              <a:gd name="adj2" fmla="val -82652"/>
            </a:avLst>
          </a:prstGeom>
          <a:solidFill>
            <a:schemeClr val="accent6">
              <a:lumMod val="60000"/>
              <a:lumOff val="40000"/>
            </a:schemeClr>
          </a:solidFill>
          <a:ln w="28575">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7200" indent="-457200" algn="ctr">
              <a:buFont typeface="+mj-lt"/>
              <a:buAutoNum type="arabicParenR" startAt="3"/>
            </a:pPr>
            <a:r>
              <a:rPr lang="fr-FR" sz="2200" b="1">
                <a:latin typeface="Avenir" panose="020B0604020202020204" charset="0"/>
              </a:rPr>
              <a:t>La mise en place de mesures compensatoires pour le RSA au moment de la bascule.</a:t>
            </a:r>
          </a:p>
        </p:txBody>
      </p:sp>
      <p:sp>
        <p:nvSpPr>
          <p:cNvPr id="10" name="Bulle narrative : ronde 9">
            <a:extLst>
              <a:ext uri="{FF2B5EF4-FFF2-40B4-BE49-F238E27FC236}">
                <a16:creationId xmlns:a16="http://schemas.microsoft.com/office/drawing/2014/main" id="{DC77CF5B-3B10-70C5-15ED-227E461A172A}"/>
              </a:ext>
            </a:extLst>
          </p:cNvPr>
          <p:cNvSpPr/>
          <p:nvPr/>
        </p:nvSpPr>
        <p:spPr>
          <a:xfrm>
            <a:off x="599678" y="4938857"/>
            <a:ext cx="6218860" cy="1975800"/>
          </a:xfrm>
          <a:prstGeom prst="wedgeEllipseCallout">
            <a:avLst>
              <a:gd name="adj1" fmla="val 67598"/>
              <a:gd name="adj2" fmla="val -71015"/>
            </a:avLst>
          </a:prstGeom>
          <a:solidFill>
            <a:schemeClr val="accent3">
              <a:lumMod val="60000"/>
              <a:lumOff val="40000"/>
            </a:schemeClr>
          </a:solidFill>
          <a:ln w="28575">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7200" indent="-457200" algn="ctr">
              <a:buFont typeface="+mj-lt"/>
              <a:buAutoNum type="arabicParenR" startAt="2"/>
            </a:pPr>
            <a:r>
              <a:rPr lang="fr-FR" sz="2200" b="1">
                <a:latin typeface="Avenir" panose="020B0604020202020204" charset="0"/>
              </a:rPr>
              <a:t>L’évolution de la période de référence : passage de M-3/M-1 à M-4 /M-2.</a:t>
            </a:r>
          </a:p>
        </p:txBody>
      </p:sp>
      <p:pic>
        <p:nvPicPr>
          <p:cNvPr id="11" name="Image 10" descr="Une image contenant dessin humoristique, clipart, Animation, illustration&#10;&#10;Description générée automatiquement">
            <a:extLst>
              <a:ext uri="{FF2B5EF4-FFF2-40B4-BE49-F238E27FC236}">
                <a16:creationId xmlns:a16="http://schemas.microsoft.com/office/drawing/2014/main" id="{90022094-9565-FEF3-481A-384C866DB176}"/>
              </a:ext>
            </a:extLst>
          </p:cNvPr>
          <p:cNvPicPr>
            <a:picLocks noChangeAspect="1"/>
          </p:cNvPicPr>
          <p:nvPr/>
        </p:nvPicPr>
        <p:blipFill>
          <a:blip r:embed="rId2"/>
          <a:stretch>
            <a:fillRect/>
          </a:stretch>
        </p:blipFill>
        <p:spPr>
          <a:xfrm>
            <a:off x="6522313" y="1759365"/>
            <a:ext cx="4726713" cy="3792801"/>
          </a:xfrm>
          <a:prstGeom prst="rect">
            <a:avLst/>
          </a:prstGeom>
        </p:spPr>
      </p:pic>
      <p:sp>
        <p:nvSpPr>
          <p:cNvPr id="12" name="ZoneTexte 11">
            <a:extLst>
              <a:ext uri="{FF2B5EF4-FFF2-40B4-BE49-F238E27FC236}">
                <a16:creationId xmlns:a16="http://schemas.microsoft.com/office/drawing/2014/main" id="{C5E3B604-81E8-ADEB-0888-983DE93121AA}"/>
              </a:ext>
            </a:extLst>
          </p:cNvPr>
          <p:cNvSpPr txBox="1"/>
          <p:nvPr/>
        </p:nvSpPr>
        <p:spPr>
          <a:xfrm>
            <a:off x="1970051" y="9715500"/>
            <a:ext cx="4905935" cy="369332"/>
          </a:xfrm>
          <a:prstGeom prst="rect">
            <a:avLst/>
          </a:prstGeom>
          <a:noFill/>
        </p:spPr>
        <p:txBody>
          <a:bodyPr wrap="square" rtlCol="0">
            <a:spAutoFit/>
          </a:bodyPr>
          <a:lstStyle/>
          <a:p>
            <a:r>
              <a:rPr lang="fr-FR">
                <a:solidFill>
                  <a:schemeClr val="tx1">
                    <a:lumMod val="50000"/>
                    <a:lumOff val="50000"/>
                  </a:schemeClr>
                </a:solidFill>
                <a:latin typeface="Avenir Light" panose="020B0604020202020204" charset="0"/>
              </a:rPr>
              <a:t>*DRM : Dispositif de ressources mutualisées</a:t>
            </a:r>
          </a:p>
        </p:txBody>
      </p:sp>
    </p:spTree>
    <p:extLst>
      <p:ext uri="{BB962C8B-B14F-4D97-AF65-F5344CB8AC3E}">
        <p14:creationId xmlns:p14="http://schemas.microsoft.com/office/powerpoint/2010/main" val="196571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264152CC-75D5-7676-D73E-22784EB89813}"/>
              </a:ext>
            </a:extLst>
          </p:cNvPr>
          <p:cNvSpPr txBox="1"/>
          <p:nvPr/>
        </p:nvSpPr>
        <p:spPr>
          <a:xfrm>
            <a:off x="2286000" y="818231"/>
            <a:ext cx="3322938" cy="430887"/>
          </a:xfrm>
          <a:prstGeom prst="rect">
            <a:avLst/>
          </a:prstGeom>
        </p:spPr>
        <p:txBody>
          <a:bodyPr lIns="0" tIns="0" rIns="0" bIns="0" rtlCol="0" anchor="t">
            <a:spAutoFit/>
          </a:bodyPr>
          <a:lstStyle/>
          <a:p>
            <a:pPr algn="ctr"/>
            <a:r>
              <a:rPr lang="fr-FR" sz="2800">
                <a:solidFill>
                  <a:schemeClr val="bg1"/>
                </a:solidFill>
                <a:latin typeface="Avenir Light" panose="020B0604020202020204" charset="0"/>
              </a:rPr>
              <a:t>CONTEXTE</a:t>
            </a:r>
          </a:p>
        </p:txBody>
      </p:sp>
      <p:sp>
        <p:nvSpPr>
          <p:cNvPr id="3" name="TextBox 12">
            <a:extLst>
              <a:ext uri="{FF2B5EF4-FFF2-40B4-BE49-F238E27FC236}">
                <a16:creationId xmlns:a16="http://schemas.microsoft.com/office/drawing/2014/main" id="{C7EDC43D-6C41-57B6-C956-C0AC4D11AA3D}"/>
              </a:ext>
            </a:extLst>
          </p:cNvPr>
          <p:cNvSpPr txBox="1"/>
          <p:nvPr/>
        </p:nvSpPr>
        <p:spPr>
          <a:xfrm>
            <a:off x="7697615" y="787452"/>
            <a:ext cx="9962897" cy="492443"/>
          </a:xfrm>
          <a:prstGeom prst="rect">
            <a:avLst/>
          </a:prstGeom>
        </p:spPr>
        <p:txBody>
          <a:bodyPr lIns="0" tIns="0" rIns="0" bIns="0" rtlCol="0" anchor="t">
            <a:spAutoFit/>
          </a:bodyPr>
          <a:lstStyle/>
          <a:p>
            <a:pPr algn="ctr"/>
            <a:r>
              <a:rPr lang="fr-FR" sz="3200">
                <a:solidFill>
                  <a:schemeClr val="bg1"/>
                </a:solidFill>
                <a:latin typeface="Avenir Light" panose="020B0604020202020204" charset="0"/>
              </a:rPr>
              <a:t>LES GRANDS POINTS DE LA RÉFORME   </a:t>
            </a:r>
          </a:p>
        </p:txBody>
      </p:sp>
      <p:sp>
        <p:nvSpPr>
          <p:cNvPr id="4" name="Rectangle : coins arrondis 3">
            <a:extLst>
              <a:ext uri="{FF2B5EF4-FFF2-40B4-BE49-F238E27FC236}">
                <a16:creationId xmlns:a16="http://schemas.microsoft.com/office/drawing/2014/main" id="{EEC447CA-79D0-2D83-B90C-621EDA390435}"/>
              </a:ext>
            </a:extLst>
          </p:cNvPr>
          <p:cNvSpPr/>
          <p:nvPr/>
        </p:nvSpPr>
        <p:spPr>
          <a:xfrm>
            <a:off x="869368" y="5435125"/>
            <a:ext cx="3789402" cy="3435742"/>
          </a:xfrm>
          <a:prstGeom prst="roundRect">
            <a:avLst/>
          </a:prstGeom>
          <a:solidFill>
            <a:srgbClr val="EAB4A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sz="2000">
              <a:solidFill>
                <a:srgbClr val="002060"/>
              </a:solidFill>
              <a:latin typeface="Avenir Light" panose="020B0604020202020204" charset="0"/>
            </a:endParaRPr>
          </a:p>
          <a:p>
            <a:pPr algn="ctr"/>
            <a:r>
              <a:rPr lang="fr-FR" sz="2000">
                <a:solidFill>
                  <a:srgbClr val="002060"/>
                </a:solidFill>
                <a:latin typeface="Avenir Light" panose="020B0604020202020204" charset="0"/>
              </a:rPr>
              <a:t>Le DRM* pour récupérer les revenus d’activité salariée et de remplacement jusqu’ici déclaratifs</a:t>
            </a:r>
          </a:p>
        </p:txBody>
      </p:sp>
      <p:sp>
        <p:nvSpPr>
          <p:cNvPr id="5" name="Rectangle : coins arrondis 4">
            <a:extLst>
              <a:ext uri="{FF2B5EF4-FFF2-40B4-BE49-F238E27FC236}">
                <a16:creationId xmlns:a16="http://schemas.microsoft.com/office/drawing/2014/main" id="{2EBD9B4F-CE4B-0A9A-9602-4B0FFF54DB21}"/>
              </a:ext>
            </a:extLst>
          </p:cNvPr>
          <p:cNvSpPr/>
          <p:nvPr/>
        </p:nvSpPr>
        <p:spPr>
          <a:xfrm>
            <a:off x="12286153" y="5458473"/>
            <a:ext cx="4956300" cy="3704796"/>
          </a:xfrm>
          <a:prstGeom prst="roundRect">
            <a:avLst/>
          </a:prstGeom>
          <a:solidFill>
            <a:srgbClr val="EAB4A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a:solidFill>
                  <a:srgbClr val="002060"/>
                </a:solidFill>
                <a:latin typeface="Avenir Light" panose="020B0604020202020204" charset="0"/>
              </a:rPr>
              <a:t>Le maintien d’une partie déclarative pour les ressources non récupérées par le DRM : les revenus des travailleurs indépendants, les pensions alimentaires, etc. </a:t>
            </a:r>
          </a:p>
        </p:txBody>
      </p:sp>
      <p:sp>
        <p:nvSpPr>
          <p:cNvPr id="6" name="Rectangle : coins arrondis 5">
            <a:extLst>
              <a:ext uri="{FF2B5EF4-FFF2-40B4-BE49-F238E27FC236}">
                <a16:creationId xmlns:a16="http://schemas.microsoft.com/office/drawing/2014/main" id="{8DBC6F3D-202E-11EE-FB77-08BB63D52D9B}"/>
              </a:ext>
            </a:extLst>
          </p:cNvPr>
          <p:cNvSpPr/>
          <p:nvPr/>
        </p:nvSpPr>
        <p:spPr>
          <a:xfrm>
            <a:off x="5562571" y="7422049"/>
            <a:ext cx="5972069" cy="1741220"/>
          </a:xfrm>
          <a:prstGeom prst="roundRect">
            <a:avLst/>
          </a:prstGeom>
          <a:solidFill>
            <a:srgbClr val="EAB4A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a:solidFill>
                  <a:srgbClr val="002060"/>
                </a:solidFill>
                <a:latin typeface="Avenir Light" panose="020B0604020202020204" charset="0"/>
              </a:rPr>
              <a:t> </a:t>
            </a:r>
          </a:p>
          <a:p>
            <a:pPr algn="ctr"/>
            <a:r>
              <a:rPr lang="fr-FR" sz="2000">
                <a:solidFill>
                  <a:srgbClr val="002060"/>
                </a:solidFill>
                <a:latin typeface="Avenir Light" panose="020B0604020202020204" charset="0"/>
              </a:rPr>
              <a:t>Les revenus évalués par le conseil départemental ou la Caf (par délégation) dans le cadre de l’évaluation des ressources des travailleurs indépendants pour le Rsa</a:t>
            </a:r>
          </a:p>
        </p:txBody>
      </p:sp>
      <p:sp>
        <p:nvSpPr>
          <p:cNvPr id="7" name="Rectangle : coins arrondis 6">
            <a:extLst>
              <a:ext uri="{FF2B5EF4-FFF2-40B4-BE49-F238E27FC236}">
                <a16:creationId xmlns:a16="http://schemas.microsoft.com/office/drawing/2014/main" id="{73B7432F-71F9-2C9C-BAF8-9B5B53742049}"/>
              </a:ext>
            </a:extLst>
          </p:cNvPr>
          <p:cNvSpPr/>
          <p:nvPr/>
        </p:nvSpPr>
        <p:spPr>
          <a:xfrm>
            <a:off x="5562571" y="5519236"/>
            <a:ext cx="5972070" cy="1736800"/>
          </a:xfrm>
          <a:prstGeom prst="roundRect">
            <a:avLst/>
          </a:prstGeom>
          <a:solidFill>
            <a:srgbClr val="EAB4A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a:solidFill>
                  <a:srgbClr val="002060"/>
                </a:solidFill>
                <a:latin typeface="Avenir Light" panose="020B0604020202020204" charset="0"/>
              </a:rPr>
              <a:t>    </a:t>
            </a:r>
          </a:p>
          <a:p>
            <a:pPr algn="ctr"/>
            <a:r>
              <a:rPr lang="fr-FR" sz="2000">
                <a:solidFill>
                  <a:srgbClr val="002060"/>
                </a:solidFill>
                <a:latin typeface="Avenir Light" panose="020B0604020202020204" charset="0"/>
              </a:rPr>
              <a:t>Les revenus N-2 pour la Prime d’activité (revenus de placement et des travailleurs indépendants) </a:t>
            </a:r>
          </a:p>
        </p:txBody>
      </p:sp>
      <p:pic>
        <p:nvPicPr>
          <p:cNvPr id="8" name="Image 7" descr="Une image contenant texte, Police, logo, conception&#10;&#10;Description générée automatiquement">
            <a:extLst>
              <a:ext uri="{FF2B5EF4-FFF2-40B4-BE49-F238E27FC236}">
                <a16:creationId xmlns:a16="http://schemas.microsoft.com/office/drawing/2014/main" id="{B80A9087-E713-96A3-4E84-24A9D2DE3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627" y="5912399"/>
            <a:ext cx="428065" cy="405924"/>
          </a:xfrm>
          <a:prstGeom prst="rect">
            <a:avLst/>
          </a:prstGeom>
        </p:spPr>
      </p:pic>
      <p:pic>
        <p:nvPicPr>
          <p:cNvPr id="9" name="Image 8">
            <a:extLst>
              <a:ext uri="{FF2B5EF4-FFF2-40B4-BE49-F238E27FC236}">
                <a16:creationId xmlns:a16="http://schemas.microsoft.com/office/drawing/2014/main" id="{7F893629-F0DE-394A-3934-CD10B328B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231" y="6008257"/>
            <a:ext cx="1127208" cy="422704"/>
          </a:xfrm>
          <a:prstGeom prst="rect">
            <a:avLst/>
          </a:prstGeom>
        </p:spPr>
      </p:pic>
      <p:pic>
        <p:nvPicPr>
          <p:cNvPr id="10" name="Image 9" descr="Une image contenant texte, Police, symbole, logo&#10;&#10;Description générée automatiquement">
            <a:extLst>
              <a:ext uri="{FF2B5EF4-FFF2-40B4-BE49-F238E27FC236}">
                <a16:creationId xmlns:a16="http://schemas.microsoft.com/office/drawing/2014/main" id="{78E39F7C-82F5-FFBB-A6C0-9B75F138CC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2772" y="5721448"/>
            <a:ext cx="978214" cy="520083"/>
          </a:xfrm>
          <a:prstGeom prst="rect">
            <a:avLst/>
          </a:prstGeom>
          <a:ln>
            <a:noFill/>
          </a:ln>
        </p:spPr>
      </p:pic>
      <p:grpSp>
        <p:nvGrpSpPr>
          <p:cNvPr id="11" name="Groupe 10">
            <a:extLst>
              <a:ext uri="{FF2B5EF4-FFF2-40B4-BE49-F238E27FC236}">
                <a16:creationId xmlns:a16="http://schemas.microsoft.com/office/drawing/2014/main" id="{D84BFED0-F8BC-5259-2CC3-0E56CBB8A9A3}"/>
              </a:ext>
            </a:extLst>
          </p:cNvPr>
          <p:cNvGrpSpPr/>
          <p:nvPr/>
        </p:nvGrpSpPr>
        <p:grpSpPr>
          <a:xfrm>
            <a:off x="5433473" y="7393474"/>
            <a:ext cx="1066801" cy="631363"/>
            <a:chOff x="731518" y="4443675"/>
            <a:chExt cx="1506073" cy="1025601"/>
          </a:xfrm>
        </p:grpSpPr>
        <p:pic>
          <p:nvPicPr>
            <p:cNvPr id="12" name="Image 11" descr="Une image contenant clipart&#10;&#10;Description générée automatiquement">
              <a:extLst>
                <a:ext uri="{FF2B5EF4-FFF2-40B4-BE49-F238E27FC236}">
                  <a16:creationId xmlns:a16="http://schemas.microsoft.com/office/drawing/2014/main" id="{384E76B3-9666-D627-9F2E-FE6EDD1B7D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999" y="4443675"/>
              <a:ext cx="949846" cy="1025601"/>
            </a:xfrm>
            <a:prstGeom prst="rect">
              <a:avLst/>
            </a:prstGeom>
            <a:ln>
              <a:noFill/>
            </a:ln>
          </p:spPr>
        </p:pic>
        <p:sp>
          <p:nvSpPr>
            <p:cNvPr id="13" name="Rectangle 12">
              <a:extLst>
                <a:ext uri="{FF2B5EF4-FFF2-40B4-BE49-F238E27FC236}">
                  <a16:creationId xmlns:a16="http://schemas.microsoft.com/office/drawing/2014/main" id="{850F6668-298F-3BA2-DF41-40B9A639D66F}"/>
                </a:ext>
              </a:extLst>
            </p:cNvPr>
            <p:cNvSpPr/>
            <p:nvPr/>
          </p:nvSpPr>
          <p:spPr>
            <a:xfrm>
              <a:off x="731518" y="4522179"/>
              <a:ext cx="1506073" cy="871318"/>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3200" b="1">
                <a:solidFill>
                  <a:srgbClr val="9B0F58"/>
                </a:solidFill>
              </a:endParaRPr>
            </a:p>
          </p:txBody>
        </p:sp>
      </p:grpSp>
      <p:pic>
        <p:nvPicPr>
          <p:cNvPr id="14" name="Image 13" descr="Une image contenant conception&#10;&#10;Description générée automatiquement avec une confiance moyenne">
            <a:extLst>
              <a:ext uri="{FF2B5EF4-FFF2-40B4-BE49-F238E27FC236}">
                <a16:creationId xmlns:a16="http://schemas.microsoft.com/office/drawing/2014/main" id="{EBB80CF8-743A-9FA4-3842-9907B83321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96800" y="5860367"/>
            <a:ext cx="697498" cy="599028"/>
          </a:xfrm>
          <a:prstGeom prst="rect">
            <a:avLst/>
          </a:prstGeom>
        </p:spPr>
      </p:pic>
      <p:sp>
        <p:nvSpPr>
          <p:cNvPr id="15" name="ZoneTexte 14">
            <a:extLst>
              <a:ext uri="{FF2B5EF4-FFF2-40B4-BE49-F238E27FC236}">
                <a16:creationId xmlns:a16="http://schemas.microsoft.com/office/drawing/2014/main" id="{B44E97EB-B7D9-AC29-C552-D54A8E01B377}"/>
              </a:ext>
            </a:extLst>
          </p:cNvPr>
          <p:cNvSpPr txBox="1"/>
          <p:nvPr/>
        </p:nvSpPr>
        <p:spPr>
          <a:xfrm>
            <a:off x="609600" y="1777372"/>
            <a:ext cx="16887576" cy="830997"/>
          </a:xfrm>
          <a:prstGeom prst="rect">
            <a:avLst/>
          </a:prstGeom>
          <a:noFill/>
        </p:spPr>
        <p:txBody>
          <a:bodyPr wrap="square">
            <a:spAutoFit/>
          </a:bodyPr>
          <a:lstStyle/>
          <a:p>
            <a:pPr algn="ctr"/>
            <a:r>
              <a:rPr lang="fr-FR" sz="2400">
                <a:solidFill>
                  <a:srgbClr val="002060"/>
                </a:solidFill>
                <a:latin typeface="Avenir Light" panose="020B0604020202020204" charset="0"/>
              </a:rPr>
              <a:t>Le recours au DRM* pour le calcul des prestations </a:t>
            </a:r>
            <a:r>
              <a:rPr lang="fr-FR" sz="2400" err="1">
                <a:solidFill>
                  <a:srgbClr val="002060"/>
                </a:solidFill>
                <a:latin typeface="Avenir Light" panose="020B0604020202020204" charset="0"/>
              </a:rPr>
              <a:t>Rsa</a:t>
            </a:r>
            <a:r>
              <a:rPr lang="fr-FR" sz="2400">
                <a:solidFill>
                  <a:srgbClr val="002060"/>
                </a:solidFill>
                <a:latin typeface="Avenir Light" panose="020B0604020202020204" charset="0"/>
              </a:rPr>
              <a:t> et prime d’activité fait évoluer les modalités de recueil des ressources des usagers et implique de combiner </a:t>
            </a:r>
            <a:r>
              <a:rPr lang="fr-FR" sz="2400" b="1" u="sng">
                <a:solidFill>
                  <a:srgbClr val="002060"/>
                </a:solidFill>
                <a:latin typeface="Avenir Light" panose="020B0604020202020204" charset="0"/>
              </a:rPr>
              <a:t>3 </a:t>
            </a:r>
            <a:r>
              <a:rPr lang="fr-FR" sz="2400" u="sng">
                <a:solidFill>
                  <a:srgbClr val="002060"/>
                </a:solidFill>
                <a:latin typeface="Avenir Light" panose="020B0604020202020204" charset="0"/>
              </a:rPr>
              <a:t>sources d’informations </a:t>
            </a:r>
            <a:r>
              <a:rPr lang="fr-FR" sz="2400">
                <a:solidFill>
                  <a:srgbClr val="002060"/>
                </a:solidFill>
                <a:latin typeface="Avenir Light" panose="020B0604020202020204" charset="0"/>
              </a:rPr>
              <a:t>: </a:t>
            </a:r>
          </a:p>
        </p:txBody>
      </p:sp>
      <p:sp>
        <p:nvSpPr>
          <p:cNvPr id="16" name="ZoneTexte 15">
            <a:extLst>
              <a:ext uri="{FF2B5EF4-FFF2-40B4-BE49-F238E27FC236}">
                <a16:creationId xmlns:a16="http://schemas.microsoft.com/office/drawing/2014/main" id="{ACB105F7-BF27-F365-A328-4F375E046D2D}"/>
              </a:ext>
            </a:extLst>
          </p:cNvPr>
          <p:cNvSpPr txBox="1"/>
          <p:nvPr/>
        </p:nvSpPr>
        <p:spPr>
          <a:xfrm>
            <a:off x="1970051" y="9715500"/>
            <a:ext cx="4905935" cy="369332"/>
          </a:xfrm>
          <a:prstGeom prst="rect">
            <a:avLst/>
          </a:prstGeom>
          <a:noFill/>
        </p:spPr>
        <p:txBody>
          <a:bodyPr wrap="square" rtlCol="0">
            <a:spAutoFit/>
          </a:bodyPr>
          <a:lstStyle/>
          <a:p>
            <a:r>
              <a:rPr lang="fr-FR">
                <a:solidFill>
                  <a:schemeClr val="tx1">
                    <a:lumMod val="50000"/>
                    <a:lumOff val="50000"/>
                  </a:schemeClr>
                </a:solidFill>
                <a:latin typeface="Avenir Light" panose="020B0604020202020204" charset="0"/>
              </a:rPr>
              <a:t>*DRM : Dispositif de ressources mutualisées</a:t>
            </a:r>
          </a:p>
        </p:txBody>
      </p:sp>
      <p:sp>
        <p:nvSpPr>
          <p:cNvPr id="17" name="Rectangle : coins arrondis 16">
            <a:extLst>
              <a:ext uri="{FF2B5EF4-FFF2-40B4-BE49-F238E27FC236}">
                <a16:creationId xmlns:a16="http://schemas.microsoft.com/office/drawing/2014/main" id="{DBF7DDC5-2E73-2808-D61C-F1580D7CB7E0}"/>
              </a:ext>
            </a:extLst>
          </p:cNvPr>
          <p:cNvSpPr/>
          <p:nvPr/>
        </p:nvSpPr>
        <p:spPr>
          <a:xfrm>
            <a:off x="914073" y="3072970"/>
            <a:ext cx="3744697" cy="1736800"/>
          </a:xfrm>
          <a:prstGeom prst="roundRect">
            <a:avLst/>
          </a:prstGeom>
          <a:solidFill>
            <a:srgbClr val="EAB4A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a:solidFill>
                  <a:srgbClr val="002060"/>
                </a:solidFill>
                <a:latin typeface="Avenir Light" panose="020B0604020202020204" charset="0"/>
              </a:rPr>
              <a:t>    </a:t>
            </a:r>
          </a:p>
          <a:p>
            <a:pPr algn="ctr"/>
            <a:r>
              <a:rPr lang="fr-FR" sz="2000">
                <a:solidFill>
                  <a:srgbClr val="002060"/>
                </a:solidFill>
                <a:latin typeface="Avenir Light" panose="020B0604020202020204" charset="0"/>
              </a:rPr>
              <a:t> LES RESSOURCES PREREMPLIES ISSUES DU DRM</a:t>
            </a:r>
          </a:p>
        </p:txBody>
      </p:sp>
      <p:sp>
        <p:nvSpPr>
          <p:cNvPr id="18" name="Rectangle : coins arrondis 17">
            <a:extLst>
              <a:ext uri="{FF2B5EF4-FFF2-40B4-BE49-F238E27FC236}">
                <a16:creationId xmlns:a16="http://schemas.microsoft.com/office/drawing/2014/main" id="{D5D5587F-0779-748C-4E5C-571215D58023}"/>
              </a:ext>
            </a:extLst>
          </p:cNvPr>
          <p:cNvSpPr/>
          <p:nvPr/>
        </p:nvSpPr>
        <p:spPr>
          <a:xfrm>
            <a:off x="5562571" y="3136623"/>
            <a:ext cx="5972070" cy="1765197"/>
          </a:xfrm>
          <a:prstGeom prst="roundRect">
            <a:avLst/>
          </a:prstGeom>
          <a:solidFill>
            <a:srgbClr val="EAB4A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000">
                <a:solidFill>
                  <a:srgbClr val="002060"/>
                </a:solidFill>
                <a:latin typeface="Avenir Light" panose="020B0604020202020204" charset="0"/>
              </a:rPr>
              <a:t>LES RESSOURCES DÉJÀ CONNUES DE NOTRE ORGANISME</a:t>
            </a:r>
          </a:p>
        </p:txBody>
      </p:sp>
      <p:sp>
        <p:nvSpPr>
          <p:cNvPr id="19" name="Rectangle : coins arrondis 18">
            <a:extLst>
              <a:ext uri="{FF2B5EF4-FFF2-40B4-BE49-F238E27FC236}">
                <a16:creationId xmlns:a16="http://schemas.microsoft.com/office/drawing/2014/main" id="{1CBC77E1-42E8-5228-45DC-548921540171}"/>
              </a:ext>
            </a:extLst>
          </p:cNvPr>
          <p:cNvSpPr/>
          <p:nvPr/>
        </p:nvSpPr>
        <p:spPr>
          <a:xfrm>
            <a:off x="12286152" y="3072970"/>
            <a:ext cx="4956300" cy="1736800"/>
          </a:xfrm>
          <a:prstGeom prst="roundRect">
            <a:avLst/>
          </a:prstGeom>
          <a:solidFill>
            <a:srgbClr val="EAB4A4"/>
          </a:solidFill>
          <a:ln>
            <a:noFill/>
          </a:ln>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fr-FR" sz="2000">
                <a:solidFill>
                  <a:srgbClr val="002060"/>
                </a:solidFill>
                <a:latin typeface="Avenir Light" panose="020B0604020202020204" charset="0"/>
              </a:rPr>
              <a:t> LES  RESSOURCES NON TRANSMISES PAR LE DRM</a:t>
            </a:r>
          </a:p>
        </p:txBody>
      </p:sp>
      <p:sp>
        <p:nvSpPr>
          <p:cNvPr id="23" name="Flèche : bas 22">
            <a:extLst>
              <a:ext uri="{FF2B5EF4-FFF2-40B4-BE49-F238E27FC236}">
                <a16:creationId xmlns:a16="http://schemas.microsoft.com/office/drawing/2014/main" id="{5B476B08-EB16-16D3-340B-D46ECBB0A0C0}"/>
              </a:ext>
            </a:extLst>
          </p:cNvPr>
          <p:cNvSpPr/>
          <p:nvPr/>
        </p:nvSpPr>
        <p:spPr>
          <a:xfrm>
            <a:off x="2475781" y="4884427"/>
            <a:ext cx="288288" cy="476040"/>
          </a:xfrm>
          <a:prstGeom prst="downArrow">
            <a:avLst/>
          </a:prstGeom>
          <a:solidFill>
            <a:srgbClr val="DB7B5F"/>
          </a:solidFill>
          <a:ln>
            <a:solidFill>
              <a:srgbClr val="DB7B5F"/>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1" name="Flèche : bas 20">
            <a:extLst>
              <a:ext uri="{FF2B5EF4-FFF2-40B4-BE49-F238E27FC236}">
                <a16:creationId xmlns:a16="http://schemas.microsoft.com/office/drawing/2014/main" id="{1F8411FB-C393-E3A4-396C-9B8D3E9C994B}"/>
              </a:ext>
            </a:extLst>
          </p:cNvPr>
          <p:cNvSpPr/>
          <p:nvPr/>
        </p:nvSpPr>
        <p:spPr>
          <a:xfrm>
            <a:off x="8229717" y="4982433"/>
            <a:ext cx="288288" cy="476040"/>
          </a:xfrm>
          <a:prstGeom prst="downArrow">
            <a:avLst/>
          </a:prstGeom>
          <a:solidFill>
            <a:srgbClr val="DB7B5F"/>
          </a:solidFill>
          <a:ln>
            <a:solidFill>
              <a:srgbClr val="DB7B5F"/>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4" name="Flèche : bas 23">
            <a:extLst>
              <a:ext uri="{FF2B5EF4-FFF2-40B4-BE49-F238E27FC236}">
                <a16:creationId xmlns:a16="http://schemas.microsoft.com/office/drawing/2014/main" id="{42BDBDF2-62B7-B9DD-7F0F-901DFBB161E5}"/>
              </a:ext>
            </a:extLst>
          </p:cNvPr>
          <p:cNvSpPr/>
          <p:nvPr/>
        </p:nvSpPr>
        <p:spPr>
          <a:xfrm>
            <a:off x="14620159" y="4905480"/>
            <a:ext cx="288288" cy="476040"/>
          </a:xfrm>
          <a:prstGeom prst="downArrow">
            <a:avLst/>
          </a:prstGeom>
          <a:solidFill>
            <a:srgbClr val="DB7B5F"/>
          </a:solidFill>
          <a:ln>
            <a:solidFill>
              <a:srgbClr val="DB7B5F"/>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85001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D9F3CA3D-EA22-100C-F018-7B4A8311F56B}"/>
              </a:ext>
            </a:extLst>
          </p:cNvPr>
          <p:cNvSpPr txBox="1"/>
          <p:nvPr/>
        </p:nvSpPr>
        <p:spPr>
          <a:xfrm>
            <a:off x="2286000" y="818231"/>
            <a:ext cx="3322938" cy="430887"/>
          </a:xfrm>
          <a:prstGeom prst="rect">
            <a:avLst/>
          </a:prstGeom>
        </p:spPr>
        <p:txBody>
          <a:bodyPr lIns="0" tIns="0" rIns="0" bIns="0" rtlCol="0" anchor="t">
            <a:spAutoFit/>
          </a:bodyPr>
          <a:lstStyle/>
          <a:p>
            <a:pPr algn="ctr"/>
            <a:r>
              <a:rPr lang="fr-FR" sz="2800">
                <a:solidFill>
                  <a:schemeClr val="bg1"/>
                </a:solidFill>
                <a:latin typeface="Avenir Light" panose="020B0604020202020204" charset="0"/>
              </a:rPr>
              <a:t>CONTEXTE</a:t>
            </a:r>
          </a:p>
        </p:txBody>
      </p:sp>
      <p:sp>
        <p:nvSpPr>
          <p:cNvPr id="3" name="TextBox 12">
            <a:extLst>
              <a:ext uri="{FF2B5EF4-FFF2-40B4-BE49-F238E27FC236}">
                <a16:creationId xmlns:a16="http://schemas.microsoft.com/office/drawing/2014/main" id="{E8869F0F-1FE7-BAF8-E04A-DE43D7E00D7A}"/>
              </a:ext>
            </a:extLst>
          </p:cNvPr>
          <p:cNvSpPr txBox="1"/>
          <p:nvPr/>
        </p:nvSpPr>
        <p:spPr>
          <a:xfrm>
            <a:off x="7624891" y="800100"/>
            <a:ext cx="9962897" cy="492443"/>
          </a:xfrm>
          <a:prstGeom prst="rect">
            <a:avLst/>
          </a:prstGeom>
        </p:spPr>
        <p:txBody>
          <a:bodyPr lIns="0" tIns="0" rIns="0" bIns="0" rtlCol="0" anchor="t">
            <a:spAutoFit/>
          </a:bodyPr>
          <a:lstStyle/>
          <a:p>
            <a:pPr algn="ctr"/>
            <a:r>
              <a:rPr lang="fr-FR" sz="3200" b="1">
                <a:solidFill>
                  <a:schemeClr val="bg1"/>
                </a:solidFill>
                <a:latin typeface="Avenir Light" panose="020B0604020202020204" charset="0"/>
              </a:rPr>
              <a:t>LE MONTANT NET SOCIAL (MNS)</a:t>
            </a:r>
          </a:p>
        </p:txBody>
      </p:sp>
      <p:sp>
        <p:nvSpPr>
          <p:cNvPr id="4" name="ZoneTexte 3">
            <a:extLst>
              <a:ext uri="{FF2B5EF4-FFF2-40B4-BE49-F238E27FC236}">
                <a16:creationId xmlns:a16="http://schemas.microsoft.com/office/drawing/2014/main" id="{AB46AEC2-9B61-8553-FB2C-74BC81E5EC61}"/>
              </a:ext>
            </a:extLst>
          </p:cNvPr>
          <p:cNvSpPr txBox="1"/>
          <p:nvPr/>
        </p:nvSpPr>
        <p:spPr>
          <a:xfrm>
            <a:off x="753552" y="1502979"/>
            <a:ext cx="16860740" cy="765171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200" b="0" i="0" u="none" strike="noStrike" kern="1200" cap="none" spc="0" normalizeH="0" baseline="0" noProof="0">
                <a:ln>
                  <a:noFill/>
                </a:ln>
                <a:solidFill>
                  <a:srgbClr val="002060"/>
                </a:solidFill>
                <a:effectLst/>
                <a:uLnTx/>
                <a:uFillTx/>
                <a:latin typeface="Avenir Light" panose="020B0604020202020204" charset="0"/>
              </a:rPr>
              <a:t>Cette évolution s’accompagne de la création du montant net social (MNS) pour faciliter la récupération des données à la source ainsi que la vérification des montants retenus.</a:t>
            </a:r>
          </a:p>
          <a:p>
            <a:pPr marL="0" marR="0" lvl="0" indent="0" algn="l" defTabSz="914400" rtl="0" eaLnBrk="1" fontAlgn="auto" latinLnBrk="0" hangingPunct="1">
              <a:lnSpc>
                <a:spcPct val="150000"/>
              </a:lnSpc>
              <a:spcBef>
                <a:spcPts val="0"/>
              </a:spcBef>
              <a:spcAft>
                <a:spcPts val="0"/>
              </a:spcAft>
              <a:buClrTx/>
              <a:buSzTx/>
              <a:buFontTx/>
              <a:buNone/>
              <a:tabLst/>
              <a:defRPr/>
            </a:pPr>
            <a:endParaRPr lang="fr-FR" sz="2200">
              <a:solidFill>
                <a:srgbClr val="002060"/>
              </a:solidFill>
              <a:latin typeface="Avenir Light" panose="020B0604020202020204" charset="0"/>
            </a:endParaRPr>
          </a:p>
          <a:p>
            <a:pPr algn="just">
              <a:lnSpc>
                <a:spcPct val="150000"/>
              </a:lnSpc>
            </a:pPr>
            <a:r>
              <a:rPr lang="fr-FR" sz="2200" b="0" i="0">
                <a:solidFill>
                  <a:srgbClr val="002060"/>
                </a:solidFill>
                <a:effectLst/>
                <a:latin typeface="Avenir Light" panose="020B0604020202020204" charset="0"/>
              </a:rPr>
              <a:t>Calculé directement par l’employeur ou l'organisme versant les prestations, le MNS constitue une donnée prête à l’emploi pour déclarer les ressources utiles au calcul du </a:t>
            </a:r>
            <a:r>
              <a:rPr lang="fr-FR" sz="2200" b="0" i="0" err="1">
                <a:solidFill>
                  <a:srgbClr val="002060"/>
                </a:solidFill>
                <a:effectLst/>
                <a:latin typeface="Avenir Light" panose="020B0604020202020204" charset="0"/>
              </a:rPr>
              <a:t>Rsa</a:t>
            </a:r>
            <a:r>
              <a:rPr lang="fr-FR" sz="2200" b="0" i="0">
                <a:solidFill>
                  <a:srgbClr val="002060"/>
                </a:solidFill>
                <a:effectLst/>
                <a:latin typeface="Avenir Light" panose="020B0604020202020204" charset="0"/>
              </a:rPr>
              <a:t> et de la prime d’activité. </a:t>
            </a:r>
          </a:p>
          <a:p>
            <a:pPr algn="just">
              <a:lnSpc>
                <a:spcPct val="150000"/>
              </a:lnSpc>
            </a:pPr>
            <a:r>
              <a:rPr lang="fr-FR" sz="2200" b="0" i="0">
                <a:solidFill>
                  <a:srgbClr val="002060"/>
                </a:solidFill>
                <a:effectLst/>
                <a:latin typeface="Avenir Light" panose="020B0604020202020204" charset="0"/>
              </a:rPr>
              <a:t>Le </a:t>
            </a:r>
            <a:r>
              <a:rPr lang="fr-FR" sz="2200" b="1" i="0">
                <a:solidFill>
                  <a:srgbClr val="002060"/>
                </a:solidFill>
                <a:effectLst/>
                <a:latin typeface="Avenir Light" panose="020B0604020202020204" charset="0"/>
              </a:rPr>
              <a:t>Montant Net Social est retenu pour remplacer le montant net perçu. </a:t>
            </a:r>
          </a:p>
          <a:p>
            <a:pPr algn="just">
              <a:lnSpc>
                <a:spcPct val="150000"/>
              </a:lnSpc>
            </a:pPr>
            <a:r>
              <a:rPr lang="fr-FR" sz="2200" b="0" i="0">
                <a:solidFill>
                  <a:srgbClr val="002060"/>
                </a:solidFill>
                <a:effectLst/>
                <a:latin typeface="Avenir Light" panose="020B0604020202020204" charset="0"/>
              </a:rPr>
              <a:t>Il est obligatoire depuis janvier 2024. Il est également intégré sur les décomptes de prestations (chômage, IJ </a:t>
            </a:r>
            <a:r>
              <a:rPr lang="fr-FR" sz="2200" b="0" i="0" err="1">
                <a:solidFill>
                  <a:srgbClr val="002060"/>
                </a:solidFill>
                <a:effectLst/>
                <a:latin typeface="Avenir Light" panose="020B0604020202020204" charset="0"/>
              </a:rPr>
              <a:t>Cpam</a:t>
            </a:r>
            <a:r>
              <a:rPr lang="fr-FR" sz="2200" b="0" i="0">
                <a:solidFill>
                  <a:srgbClr val="002060"/>
                </a:solidFill>
                <a:effectLst/>
                <a:latin typeface="Avenir Light" panose="020B0604020202020204" charset="0"/>
              </a:rPr>
              <a:t>, pensions, ...).</a:t>
            </a:r>
          </a:p>
          <a:p>
            <a:pPr algn="just">
              <a:lnSpc>
                <a:spcPct val="150000"/>
              </a:lnSpc>
            </a:pPr>
            <a:endParaRPr lang="fr-FR" sz="2200">
              <a:solidFill>
                <a:srgbClr val="002060"/>
              </a:solidFill>
              <a:latin typeface="Avenir Light" panose="020B0604020202020204" charset="0"/>
            </a:endParaRPr>
          </a:p>
          <a:p>
            <a:pPr marL="0" marR="0" lvl="0" indent="0" defTabSz="914400" rtl="0" eaLnBrk="1" fontAlgn="auto" latinLnBrk="0" hangingPunct="1">
              <a:lnSpc>
                <a:spcPct val="150000"/>
              </a:lnSpc>
              <a:spcBef>
                <a:spcPts val="0"/>
              </a:spcBef>
              <a:spcAft>
                <a:spcPts val="0"/>
              </a:spcAft>
              <a:buClrTx/>
              <a:buSzTx/>
              <a:buFontTx/>
              <a:buNone/>
              <a:tabLst/>
              <a:defRPr/>
            </a:pPr>
            <a:r>
              <a:rPr lang="fr-FR" sz="2200">
                <a:solidFill>
                  <a:srgbClr val="002060"/>
                </a:solidFill>
                <a:latin typeface="Avenir Light" panose="020B0604020202020204" charset="0"/>
              </a:rPr>
              <a:t> </a:t>
            </a:r>
            <a:r>
              <a:rPr lang="fr-FR" sz="2200" b="0" i="0">
                <a:solidFill>
                  <a:srgbClr val="002060"/>
                </a:solidFill>
                <a:effectLst/>
                <a:latin typeface="Avenir Light" panose="020B0604020202020204" charset="0"/>
              </a:rPr>
              <a:t>L'objectif du MNS est de :  </a:t>
            </a:r>
          </a:p>
          <a:p>
            <a:pPr marL="285750" marR="0" lvl="0" indent="-285750"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fr-FR" sz="2200" b="0" i="0">
                <a:solidFill>
                  <a:srgbClr val="002060"/>
                </a:solidFill>
                <a:effectLst/>
                <a:latin typeface="Avenir Light" panose="020B0604020202020204" charset="0"/>
              </a:rPr>
              <a:t>simplifier les démarches des usagers</a:t>
            </a:r>
          </a:p>
          <a:p>
            <a:pPr marL="285750" marR="0" lvl="0" indent="-285750"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fr-FR" sz="2200" b="0" i="0">
                <a:solidFill>
                  <a:srgbClr val="002060"/>
                </a:solidFill>
                <a:effectLst/>
                <a:latin typeface="Avenir Light" panose="020B0604020202020204" charset="0"/>
              </a:rPr>
              <a:t>réduire les risques d'erreur,</a:t>
            </a:r>
          </a:p>
          <a:p>
            <a:pPr marL="285750" indent="-285750">
              <a:lnSpc>
                <a:spcPct val="150000"/>
              </a:lnSpc>
              <a:buFont typeface="Wingdings" panose="05000000000000000000" pitchFamily="2" charset="2"/>
              <a:buChar char="ü"/>
              <a:defRPr/>
            </a:pPr>
            <a:r>
              <a:rPr lang="fr-FR" sz="2200" b="0" i="0">
                <a:solidFill>
                  <a:srgbClr val="002060"/>
                </a:solidFill>
                <a:effectLst/>
                <a:latin typeface="Avenir Light" panose="020B0604020202020204" charset="0"/>
              </a:rPr>
              <a:t>et préparer le pré-remplissage des futures déclarations trimestrielles </a:t>
            </a:r>
            <a:r>
              <a:rPr lang="fr-FR" sz="2200" b="0" i="0" err="1">
                <a:solidFill>
                  <a:srgbClr val="002060"/>
                </a:solidFill>
                <a:effectLst/>
                <a:latin typeface="Avenir Light" panose="020B0604020202020204" charset="0"/>
              </a:rPr>
              <a:t>Rsa</a:t>
            </a:r>
            <a:r>
              <a:rPr lang="fr-FR" sz="2200" b="0" i="0">
                <a:solidFill>
                  <a:srgbClr val="002060"/>
                </a:solidFill>
                <a:effectLst/>
                <a:latin typeface="Avenir Light" panose="020B0604020202020204" charset="0"/>
              </a:rPr>
              <a:t> et Prime d’activité.  </a:t>
            </a:r>
          </a:p>
          <a:p>
            <a:pPr marL="285750" indent="-285750">
              <a:lnSpc>
                <a:spcPct val="150000"/>
              </a:lnSpc>
              <a:buFont typeface="Wingdings" panose="05000000000000000000" pitchFamily="2" charset="2"/>
              <a:buChar char="ü"/>
              <a:defRPr/>
            </a:pPr>
            <a:endParaRPr lang="fr-FR" sz="2200">
              <a:solidFill>
                <a:srgbClr val="002060"/>
              </a:solidFill>
              <a:latin typeface="Avenir Light" panose="020B0604020202020204" charset="0"/>
            </a:endParaRPr>
          </a:p>
          <a:p>
            <a:pPr>
              <a:lnSpc>
                <a:spcPct val="150000"/>
              </a:lnSpc>
              <a:defRPr/>
            </a:pPr>
            <a:r>
              <a:rPr lang="fr-FR" sz="2200" b="1" i="0">
                <a:solidFill>
                  <a:srgbClr val="002060"/>
                </a:solidFill>
                <a:effectLst/>
                <a:latin typeface="Avenir Light" panose="020B0604020202020204" charset="0"/>
              </a:rPr>
              <a:t>Depuis mars 2024</a:t>
            </a:r>
            <a:r>
              <a:rPr lang="fr-FR" sz="2200" b="0" i="0">
                <a:solidFill>
                  <a:srgbClr val="002060"/>
                </a:solidFill>
                <a:effectLst/>
                <a:latin typeface="Avenir Light" panose="020B0604020202020204" charset="0"/>
              </a:rPr>
              <a:t>, tous les usagers doivent avoir accès au montant de l’intégralité de leurs ressources quel que soit la nature, exprimées en montant « net social »  sur le portail national des droits sociaux : </a:t>
            </a:r>
            <a:r>
              <a:rPr lang="fr-FR" sz="2200" b="0" i="0" u="none" strike="noStrike">
                <a:solidFill>
                  <a:srgbClr val="002060"/>
                </a:solidFill>
                <a:effectLst/>
                <a:latin typeface="Avenir Light" panose="020B0604020202020204" charset="0"/>
                <a:hlinkClick r:id="rId2">
                  <a:extLst>
                    <a:ext uri="{A12FA001-AC4F-418D-AE19-62706E023703}">
                      <ahyp:hlinkClr xmlns:ahyp="http://schemas.microsoft.com/office/drawing/2018/hyperlinkcolor" val="tx"/>
                    </a:ext>
                  </a:extLst>
                </a:hlinkClick>
              </a:rPr>
              <a:t>www.mesdroitssociaux.gouv.fr</a:t>
            </a:r>
            <a:r>
              <a:rPr lang="fr-FR" sz="2200" b="0" i="0">
                <a:solidFill>
                  <a:srgbClr val="002060"/>
                </a:solidFill>
                <a:effectLst/>
                <a:latin typeface="Avenir Light" panose="020B0604020202020204" charset="0"/>
              </a:rPr>
              <a:t>.</a:t>
            </a:r>
            <a:endParaRPr kumimoji="0" lang="fr-FR" sz="1800" b="0" i="0" u="none" strike="noStrike" kern="1200" cap="none" spc="0" normalizeH="0" baseline="0" noProof="0">
              <a:ln>
                <a:noFill/>
              </a:ln>
              <a:solidFill>
                <a:srgbClr val="002060"/>
              </a:solidFill>
              <a:effectLst/>
              <a:uLnTx/>
              <a:uFillTx/>
              <a:latin typeface="Avenir Light" panose="020B0604020202020204" charset="0"/>
            </a:endParaRPr>
          </a:p>
        </p:txBody>
      </p:sp>
    </p:spTree>
    <p:extLst>
      <p:ext uri="{BB962C8B-B14F-4D97-AF65-F5344CB8AC3E}">
        <p14:creationId xmlns:p14="http://schemas.microsoft.com/office/powerpoint/2010/main" val="3383490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7422A3E0FAB641A1B819031F435CEA" ma:contentTypeVersion="8" ma:contentTypeDescription="Crée un document." ma:contentTypeScope="" ma:versionID="c0570bd15f18b49a1a7c144527151885">
  <xsd:schema xmlns:xsd="http://www.w3.org/2001/XMLSchema" xmlns:xs="http://www.w3.org/2001/XMLSchema" xmlns:p="http://schemas.microsoft.com/office/2006/metadata/properties" xmlns:ns2="0933d397-9f04-4247-a0f6-05814f328485" targetNamespace="http://schemas.microsoft.com/office/2006/metadata/properties" ma:root="true" ma:fieldsID="2f49cfeb04092088c9c4243535e2935e" ns2:_="">
    <xsd:import namespace="0933d397-9f04-4247-a0f6-05814f32848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33d397-9f04-4247-a0f6-05814f3284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FD61CD-1DB7-44E1-B018-157A3C23C7D7}">
  <ds:schemaRefs>
    <ds:schemaRef ds:uri="0933d397-9f04-4247-a0f6-05814f3284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3EB37CC-3596-4246-A182-294D2B1BF6F8}">
  <ds:schemaRefs>
    <ds:schemaRef ds:uri="http://schemas.microsoft.com/sharepoint/v3/contenttype/forms"/>
  </ds:schemaRefs>
</ds:datastoreItem>
</file>

<file path=customXml/itemProps3.xml><?xml version="1.0" encoding="utf-8"?>
<ds:datastoreItem xmlns:ds="http://schemas.openxmlformats.org/officeDocument/2006/customXml" ds:itemID="{879869CD-84A2-481E-B1FA-BF50979C8C80}">
  <ds:schemaRefs>
    <ds:schemaRef ds:uri="0933d397-9f04-4247-a0f6-05814f3284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42</Slides>
  <Notes>3</Notes>
  <HiddenSlides>0</HiddenSlide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Modèle 2024 - Partenaires</dc:title>
  <dc:creator>Audrey LARRAGA 921</dc:creator>
  <cp:revision>2</cp:revision>
  <cp:lastPrinted>2025-01-02T08:50:35Z</cp:lastPrinted>
  <dcterms:created xsi:type="dcterms:W3CDTF">2006-08-16T00:00:00Z</dcterms:created>
  <dcterms:modified xsi:type="dcterms:W3CDTF">2025-11-12T10:57:12Z</dcterms:modified>
  <dc:identifier>DAF460fzZJw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0x010100757422A3E0FAB641A1B819031F435CEA</vt:lpwstr>
  </property>
  <property fmtid="{D5CDD505-2E9C-101B-9397-08002B2CF9AE}" pid="3" name="MediaServiceImageTags">
    <vt:lpwstr/>
  </property>
</Properties>
</file>