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D79827-9678-4E38-9552-27FB3BB9EFC2}">
  <a:tblStyle styleId="{2CD79827-9678-4E38-9552-27FB3BB9EFC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9f822739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8" name="Google Shape;58;g349f822739e_0_0:notes"/>
          <p:cNvSpPr txBox="1">
            <a:spLocks noGrp="1"/>
          </p:cNvSpPr>
          <p:nvPr>
            <p:ph type="body" idx="1"/>
          </p:nvPr>
        </p:nvSpPr>
        <p:spPr>
          <a:xfrm>
            <a:off x="906357" y="4715160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9" name="Google Shape;59;g349f822739e_0_0:notes"/>
          <p:cNvSpPr txBox="1">
            <a:spLocks noGrp="1"/>
          </p:cNvSpPr>
          <p:nvPr>
            <p:ph type="sldNum" idx="12"/>
          </p:nvPr>
        </p:nvSpPr>
        <p:spPr>
          <a:xfrm>
            <a:off x="3852018" y="9430318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9_Disposition personnalisée">
  <p:cSld name="9_Disposition personnalisée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3492106" y="1168003"/>
            <a:ext cx="4860000" cy="14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 Rounded"/>
              <a:buNone/>
            </a:pPr>
            <a:r>
              <a:rPr lang="en" sz="3300" b="1" i="0" u="none" strike="noStrike" cap="non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CLICK TO EDIT MASTER TITLE STYLE</a:t>
            </a:r>
            <a:endParaRPr sz="3300" b="1" i="0" u="none" strike="noStrike" cap="none">
              <a:solidFill>
                <a:srgbClr val="FFFFFF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572"/>
            <a:ext cx="285750" cy="515064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>
            <a:spLocks noGrp="1"/>
          </p:cNvSpPr>
          <p:nvPr>
            <p:ph type="ctrTitle"/>
          </p:nvPr>
        </p:nvSpPr>
        <p:spPr>
          <a:xfrm>
            <a:off x="575556" y="195487"/>
            <a:ext cx="83169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 Rounded"/>
              <a:buNone/>
              <a:defRPr sz="2400" b="1" i="0" u="none" strike="noStrike" cap="none">
                <a:solidFill>
                  <a:schemeClr val="accent4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575559" y="1653648"/>
            <a:ext cx="8316900" cy="25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just">
              <a:lnSpc>
                <a:spcPct val="130000"/>
              </a:lnSpc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7F7F7F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marR="0" lvl="1" algn="ctr">
              <a:lnSpc>
                <a:spcPct val="13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575556" y="769183"/>
            <a:ext cx="83169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Calibri"/>
              <a:buAutoNum type="arabicPeriod"/>
              <a:defRPr sz="1500" b="1" i="0" u="none" strike="noStrike" cap="none">
                <a:solidFill>
                  <a:srgbClr val="7F7F7F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marL="914400" marR="0" lvl="1" indent="-406400" algn="l">
              <a:lnSpc>
                <a:spcPct val="13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3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oogle Shape;61;p14"/>
          <p:cNvGraphicFramePr/>
          <p:nvPr>
            <p:extLst>
              <p:ext uri="{D42A27DB-BD31-4B8C-83A1-F6EECF244321}">
                <p14:modId xmlns:p14="http://schemas.microsoft.com/office/powerpoint/2010/main" val="1937564781"/>
              </p:ext>
            </p:extLst>
          </p:nvPr>
        </p:nvGraphicFramePr>
        <p:xfrm>
          <a:off x="342128" y="700316"/>
          <a:ext cx="6782506" cy="4405446"/>
        </p:xfrm>
        <a:graphic>
          <a:graphicData uri="http://schemas.openxmlformats.org/drawingml/2006/table">
            <a:tbl>
              <a:tblPr>
                <a:noFill/>
                <a:tableStyleId>{2CD79827-9678-4E38-9552-27FB3BB9EFC2}</a:tableStyleId>
              </a:tblPr>
              <a:tblGrid>
                <a:gridCol w="1117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044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Nom de l’opération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fr" sz="1200" b="1" dirty="0">
                          <a:solidFill>
                            <a:schemeClr val="bg2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OP GNOCCHI A POELER ET/OU PATES FARCIES</a:t>
                      </a:r>
                      <a:endParaRPr sz="1800" b="1" u="none" strike="noStrike" cap="none" dirty="0">
                        <a:solidFill>
                          <a:schemeClr val="bg2"/>
                        </a:solidFill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9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Rayon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Traiteur Frais Libre Service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4224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Description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 panose="020B0604020202020204" pitchFamily="34" charset="0"/>
                        <a:buChar char="•"/>
                      </a:pPr>
                      <a:r>
                        <a:rPr lang="fr-FR" sz="1000" b="1" i="0" u="sng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Sur</a:t>
                      </a:r>
                      <a:r>
                        <a:rPr lang="fr" sz="1000" b="1" i="0" u="sng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 tous les produits des gammes </a:t>
                      </a:r>
                      <a:r>
                        <a:rPr lang="fr" sz="1000" b="1" i="0" u="sng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Gnocchi à poêler, </a:t>
                      </a:r>
                      <a:r>
                        <a:rPr lang="fr" sz="1000" b="1" i="0" u="sng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Pâtes Farcies à l’eau, et Pâtes Farcies à poêler Crunchy Fondant Lustucru Frais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 panose="020B0604020202020204" pitchFamily="34" charset="0"/>
                        <a:buChar char="•"/>
                      </a:pPr>
                      <a:endParaRPr lang="fr" sz="800" b="1" i="0" u="none" strike="noStrike" cap="none" dirty="0">
                        <a:solidFill>
                          <a:schemeClr val="dk2"/>
                        </a:solidFill>
                        <a:latin typeface="+mn-lt"/>
                        <a:cs typeface="Arial"/>
                        <a:sym typeface="Arial"/>
                      </a:endParaRPr>
                    </a:p>
                    <a:p>
                      <a:pPr marL="171450" marR="0" lvl="0" indent="-1714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fr-FR" sz="9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1 BAC = minimum 500 UVC</a:t>
                      </a:r>
                    </a:p>
                    <a:p>
                      <a:pPr marL="171450" marR="0" lvl="0" indent="-1714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fr-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PLV générique LUSTUCRU FRAIS ou Gammes CRUNCHY FONDANT, innovations 2026</a:t>
                      </a:r>
                    </a:p>
                    <a:p>
                      <a:pPr marL="171450" marR="0" lvl="0" indent="-17145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 panose="020B0604020202020204" pitchFamily="34" charset="0"/>
                        <a:buChar char="•"/>
                      </a:pPr>
                      <a:r>
                        <a:rPr lang="fr" sz="800" b="1" i="0" u="sng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Mécanique</a:t>
                      </a: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: 25% de réduction – remboursé par Lustucru Frais  via livraison de produits en gratuité à hauteur de 25% des ventes durant la période d’opération par Lustucru Frais </a:t>
                      </a: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391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Présence d’un(e) animateur(trice) </a:t>
                      </a:r>
                      <a:r>
                        <a:rPr lang="en" sz="800" b="0" i="1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(Oui / Non)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-FR" sz="800" b="1" i="1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Non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391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Animation sur produits : </a:t>
                      </a:r>
                      <a:r>
                        <a:rPr lang="en" sz="800" b="0" i="1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Permanents ? VSS ?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Permanent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9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Nom du fournisseur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Lustucru Frais Sélection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70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Contacts fournisseur (coordinateur)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Coordonnées des Chefs de Ventes Régionaux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Région NORD OUEST  :  Philippe Leyrit / 0608413484 / </a:t>
                      </a:r>
                      <a:r>
                        <a:rPr lang="fr-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philippe.leyrit@lustucrufrais.fr</a:t>
                      </a:r>
                      <a:endParaRPr lang="fr" sz="800" b="1" i="0" u="none" strike="noStrike" cap="none" dirty="0">
                        <a:solidFill>
                          <a:schemeClr val="dk2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Région NORS EST : Stéphane Carton / 0687695426 / </a:t>
                      </a:r>
                      <a:r>
                        <a:rPr lang="fr-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stephane.carton@lustucrufrais.fr</a:t>
                      </a:r>
                      <a:endParaRPr lang="fr" sz="800" b="1" i="0" u="none" strike="noStrike" cap="none" dirty="0">
                        <a:solidFill>
                          <a:schemeClr val="dk2"/>
                        </a:solidFill>
                        <a:latin typeface="+mn-lt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Région SUD OUEST :  Guillaume Blanc / 0608847136 / </a:t>
                      </a:r>
                      <a:r>
                        <a:rPr lang="fr-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guillaume.blanc@lustucrufrais.fr</a:t>
                      </a:r>
                      <a:endParaRPr lang="fr" sz="800" b="1" i="0" u="none" strike="noStrike" cap="none" dirty="0">
                        <a:solidFill>
                          <a:schemeClr val="dk2"/>
                        </a:solidFill>
                        <a:latin typeface="+mn-lt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Région SUD EST : Davy Krumula / 0685571776 / </a:t>
                      </a:r>
                      <a:r>
                        <a:rPr lang="fr-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cs typeface="Arial"/>
                          <a:sym typeface="Arial"/>
                        </a:rPr>
                        <a:t>davy.krumula@lustucrufrais.fr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391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Espace nécessaire en magasin </a:t>
                      </a:r>
                      <a:r>
                        <a:rPr lang="en" sz="800" b="0" i="1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(m</a:t>
                      </a:r>
                      <a:r>
                        <a:rPr lang="en" sz="800" b="0" i="1" u="none" strike="noStrike" cap="none" baseline="3000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" sz="800" b="0" i="1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Equivalence de minimum 1 BAC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391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Durée minimum en magasin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Opération 7 jours minimum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9391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Dates de disponibilité de l’offre </a:t>
                      </a:r>
                      <a:r>
                        <a:rPr lang="en" sz="800" b="0" i="1" u="none" strike="noStrike" cap="none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(du… au…)</a:t>
                      </a:r>
                      <a:endParaRPr sz="1100" u="none" strike="noStrike" cap="none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800" b="1" i="0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Toute l’année 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9391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Prise de contact avec le fournisseur avant le:</a:t>
                      </a:r>
                      <a:endParaRPr sz="1100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Arial"/>
                        <a:buNone/>
                      </a:pPr>
                      <a:r>
                        <a:rPr lang="fr" sz="1000" b="1" i="1" u="sng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Minimum 4 semaines</a:t>
                      </a:r>
                      <a:r>
                        <a:rPr lang="fr" sz="1000" b="1" i="1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fr" sz="800" b="1" i="1" u="none" strike="noStrike" cap="none" dirty="0">
                          <a:solidFill>
                            <a:schemeClr val="dk2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avant la date d’Opération souhaitée</a:t>
                      </a:r>
                      <a:endParaRPr sz="1100" i="1" u="none" strike="noStrike" cap="none" dirty="0">
                        <a:latin typeface="+mn-lt"/>
                      </a:endParaRPr>
                    </a:p>
                  </a:txBody>
                  <a:tcPr marL="91700" marR="91700" marT="35775" marB="35775" anchor="ctr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57950" y="50680"/>
            <a:ext cx="8949602" cy="63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fr" sz="1800" u="sng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Développer le CA de votre rayon Pâtes Fraîches </a:t>
            </a:r>
            <a:br>
              <a:rPr lang="fr" sz="1800" u="sng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fr" sz="1800" u="sng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avec LUSTUCRU FRAIS</a:t>
            </a:r>
            <a:endParaRPr sz="1800" u="sng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" name="Image 10" descr="Une image contenant texte, capture d’écran, dessin humoristique, peigne&#10;&#10;Description générée automatiquement">
            <a:extLst>
              <a:ext uri="{FF2B5EF4-FFF2-40B4-BE49-F238E27FC236}">
                <a16:creationId xmlns:a16="http://schemas.microsoft.com/office/drawing/2014/main" id="{90A36FCE-3943-4B99-A0E0-D10872ACDD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382" r="23725"/>
          <a:stretch>
            <a:fillRect/>
          </a:stretch>
        </p:blipFill>
        <p:spPr>
          <a:xfrm>
            <a:off x="7242135" y="893122"/>
            <a:ext cx="1807361" cy="192400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724424A-9ED7-464B-A2C2-77CE7551BA45}"/>
              </a:ext>
            </a:extLst>
          </p:cNvPr>
          <p:cNvSpPr txBox="1"/>
          <p:nvPr/>
        </p:nvSpPr>
        <p:spPr>
          <a:xfrm>
            <a:off x="7503538" y="4602223"/>
            <a:ext cx="12986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u="sng" dirty="0">
                <a:solidFill>
                  <a:srgbClr val="002060"/>
                </a:solidFill>
              </a:rPr>
              <a:t>Dispositif BAC + PLV</a:t>
            </a:r>
          </a:p>
        </p:txBody>
      </p:sp>
      <p:pic>
        <p:nvPicPr>
          <p:cNvPr id="13" name="Image 12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70BF9966-5C12-407E-8422-5C4BEEE2B3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48" y="43150"/>
            <a:ext cx="704411" cy="5833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Image 7" descr="Une image contenant texte, Police, Graphique, capture d’écran&#10;&#10;Description générée automatiquement">
            <a:extLst>
              <a:ext uri="{FF2B5EF4-FFF2-40B4-BE49-F238E27FC236}">
                <a16:creationId xmlns:a16="http://schemas.microsoft.com/office/drawing/2014/main" id="{774D7348-9A48-4B31-A62C-25C89B8ECE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5816" y="77159"/>
            <a:ext cx="657268" cy="5540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6D4D067-768D-EA4C-60B5-768D90F009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436" t="4010" r="17556" b="3358"/>
          <a:stretch>
            <a:fillRect/>
          </a:stretch>
        </p:blipFill>
        <p:spPr>
          <a:xfrm>
            <a:off x="7242135" y="2891609"/>
            <a:ext cx="1821456" cy="16361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261</Words>
  <Application>Microsoft Office PowerPoint</Application>
  <PresentationFormat>Affichage à l'écran (16:9)</PresentationFormat>
  <Paragraphs>33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Rounded</vt:lpstr>
      <vt:lpstr>Calibri</vt:lpstr>
      <vt:lpstr>Verdana</vt:lpstr>
      <vt:lpstr>Simple Light</vt:lpstr>
      <vt:lpstr>Développer le CA de votre rayon Pâtes Fraîches  avec LUSTUCRU FRAIS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 LUSTUCRU FRAIS</dc:title>
  <dc:creator>Ducreux, Karine</dc:creator>
  <cp:lastModifiedBy>Paccard, Victoria</cp:lastModifiedBy>
  <cp:revision>17</cp:revision>
  <cp:lastPrinted>2025-05-19T15:43:41Z</cp:lastPrinted>
  <dcterms:modified xsi:type="dcterms:W3CDTF">2026-05-27T08:40:06Z</dcterms:modified>
</cp:coreProperties>
</file>