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68" r:id="rId2"/>
    <p:sldId id="26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F63"/>
    <a:srgbClr val="7ED957"/>
    <a:srgbClr val="16216A"/>
    <a:srgbClr val="7582DF"/>
    <a:srgbClr val="1AB5E4"/>
    <a:srgbClr val="DA4E08"/>
    <a:srgbClr val="FFE0C1"/>
    <a:srgbClr val="E31F1C"/>
    <a:srgbClr val="04BAEE"/>
    <a:srgbClr val="F97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26" autoAdjust="0"/>
  </p:normalViewPr>
  <p:slideViewPr>
    <p:cSldViewPr snapToGrid="0">
      <p:cViewPr varScale="1">
        <p:scale>
          <a:sx n="73" d="100"/>
          <a:sy n="73" d="100"/>
        </p:scale>
        <p:origin x="325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5E7B1-8308-45AC-8CEF-AFC5D07F3B89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09AF2-31CA-4AC0-B867-13324D13A0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85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03C68-5532-486B-B654-9B2FA2DE85A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787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1CBA6-A1FB-7E33-DB81-002A1A685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2242DEE-7291-30FB-EDA2-6008FDD042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A6EE60B-8C6B-4331-0A8D-528047DBA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9A7DCA-311F-5EC6-3E6E-35469E093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03C68-5532-486B-B654-9B2FA2DE85A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350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615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656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39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378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42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08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31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00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13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912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87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B6A0C-77D4-4AB2-82DB-269AAE5A8647}" type="datetimeFigureOut">
              <a:rPr lang="fr-FR" smtClean="0"/>
              <a:t>27/05/2026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AE55A-DFAE-4483-815A-2907361994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20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sv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1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sv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 : coins arrondis 83">
            <a:extLst>
              <a:ext uri="{FF2B5EF4-FFF2-40B4-BE49-F238E27FC236}">
                <a16:creationId xmlns:a16="http://schemas.microsoft.com/office/drawing/2014/main" id="{3E24B7F2-5077-4143-B9F5-DAF281363673}"/>
              </a:ext>
            </a:extLst>
          </p:cNvPr>
          <p:cNvSpPr/>
          <p:nvPr/>
        </p:nvSpPr>
        <p:spPr>
          <a:xfrm>
            <a:off x="186948" y="1385048"/>
            <a:ext cx="6484104" cy="8378548"/>
          </a:xfrm>
          <a:prstGeom prst="round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D09CF2BB-F09A-431E-AC15-6B8478F5A2D4}"/>
              </a:ext>
            </a:extLst>
          </p:cNvPr>
          <p:cNvSpPr txBox="1"/>
          <p:nvPr/>
        </p:nvSpPr>
        <p:spPr>
          <a:xfrm>
            <a:off x="1632133" y="1037043"/>
            <a:ext cx="3719058" cy="7831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16216A"/>
                </a:solidFill>
                <a:latin typeface="Calibri" panose="020F0502020204030204"/>
              </a:rPr>
              <a:t>OPERATION CARREFOUR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16216A"/>
                </a:solidFill>
                <a:latin typeface="Calibri" panose="020F0502020204030204"/>
              </a:rPr>
              <a:t>LUSTUCRU FRAIS</a:t>
            </a:r>
          </a:p>
        </p:txBody>
      </p:sp>
      <p:pic>
        <p:nvPicPr>
          <p:cNvPr id="111" name="Graphique 110" descr="Flèche : tout droit">
            <a:extLst>
              <a:ext uri="{FF2B5EF4-FFF2-40B4-BE49-F238E27FC236}">
                <a16:creationId xmlns:a16="http://schemas.microsoft.com/office/drawing/2014/main" id="{7CF3C0EF-3943-4D75-93BD-074CFF6B0D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H="1">
            <a:off x="3075181" y="2976399"/>
            <a:ext cx="876829" cy="894297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25267C7C-66F2-417D-9092-06F1248F0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48" y="116662"/>
            <a:ext cx="1136620" cy="989493"/>
          </a:xfrm>
          <a:prstGeom prst="rect">
            <a:avLst/>
          </a:prstGeom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9FEA1E04-3756-4E8B-9B3B-6CFA958F9929}"/>
              </a:ext>
            </a:extLst>
          </p:cNvPr>
          <p:cNvGrpSpPr/>
          <p:nvPr/>
        </p:nvGrpSpPr>
        <p:grpSpPr>
          <a:xfrm>
            <a:off x="2838747" y="4484914"/>
            <a:ext cx="603209" cy="307777"/>
            <a:chOff x="561866" y="4896365"/>
            <a:chExt cx="603209" cy="307777"/>
          </a:xfrm>
        </p:grpSpPr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F8E8B303-8D22-45AA-8F66-30E6A0FB3AF8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CA344266-9F0D-45B7-81D1-CF313457230B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397B6ED-4626-4C89-AEC4-4339874DAF4D}"/>
              </a:ext>
            </a:extLst>
          </p:cNvPr>
          <p:cNvGrpSpPr/>
          <p:nvPr/>
        </p:nvGrpSpPr>
        <p:grpSpPr>
          <a:xfrm>
            <a:off x="2844994" y="5171867"/>
            <a:ext cx="603209" cy="288000"/>
            <a:chOff x="1309401" y="8814909"/>
            <a:chExt cx="603209" cy="288000"/>
          </a:xfrm>
        </p:grpSpPr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DE5781D3-7083-4639-ABF4-72D1A2A98DEA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514164C8-1EFA-40F4-8412-3BE3D59CD6FF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T1</a:t>
              </a: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9B7DE467-9F73-4D5B-AC3D-076C4CAAFD79}"/>
              </a:ext>
            </a:extLst>
          </p:cNvPr>
          <p:cNvGrpSpPr/>
          <p:nvPr/>
        </p:nvGrpSpPr>
        <p:grpSpPr>
          <a:xfrm>
            <a:off x="2842650" y="4832715"/>
            <a:ext cx="603209" cy="312305"/>
            <a:chOff x="1361395" y="6357919"/>
            <a:chExt cx="603209" cy="312305"/>
          </a:xfrm>
        </p:grpSpPr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0F34E924-3074-4FCF-A68C-3ED3F701CF41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99B692C8-1F98-4BC8-B5C8-0B6753EC7C5B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C0B65AEE-6C5C-0C2C-59F2-E843AAD277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8337" y="40705"/>
            <a:ext cx="1136620" cy="9108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7684CC-F4C1-6281-D5B3-B89794890817}"/>
              </a:ext>
            </a:extLst>
          </p:cNvPr>
          <p:cNvSpPr txBox="1"/>
          <p:nvPr/>
        </p:nvSpPr>
        <p:spPr>
          <a:xfrm>
            <a:off x="428000" y="2215724"/>
            <a:ext cx="6127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Une opération inédite pour le lancement de la gamme </a:t>
            </a: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Tortellini </a:t>
            </a:r>
            <a:r>
              <a:rPr lang="fr-FR" b="1" dirty="0" err="1">
                <a:solidFill>
                  <a:srgbClr val="002060"/>
                </a:solidFill>
              </a:rPr>
              <a:t>Crunchy</a:t>
            </a:r>
            <a:r>
              <a:rPr lang="fr-FR" b="1" dirty="0">
                <a:solidFill>
                  <a:srgbClr val="002060"/>
                </a:solidFill>
              </a:rPr>
              <a:t> fondant !</a:t>
            </a:r>
          </a:p>
        </p:txBody>
      </p:sp>
      <p:pic>
        <p:nvPicPr>
          <p:cNvPr id="8" name="Image 7" descr="Une image contenant Snack, texte, céréales du petit-déjeuner, Plats préparés&#10;&#10;Le contenu généré par l’IA peut être incorrect.">
            <a:extLst>
              <a:ext uri="{FF2B5EF4-FFF2-40B4-BE49-F238E27FC236}">
                <a16:creationId xmlns:a16="http://schemas.microsoft.com/office/drawing/2014/main" id="{426F23A2-4A3B-0FD9-3FDB-A0CBCB965D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308" y="4406136"/>
            <a:ext cx="1017608" cy="1093728"/>
          </a:xfrm>
          <a:prstGeom prst="rect">
            <a:avLst/>
          </a:prstGeom>
        </p:spPr>
      </p:pic>
      <p:pic>
        <p:nvPicPr>
          <p:cNvPr id="10" name="Image 9" descr="Une image contenant texte, Snack, jouet, friandise&#10;&#10;Le contenu généré par l’IA peut être incorrect.">
            <a:extLst>
              <a:ext uri="{FF2B5EF4-FFF2-40B4-BE49-F238E27FC236}">
                <a16:creationId xmlns:a16="http://schemas.microsoft.com/office/drawing/2014/main" id="{4873F65A-F3B6-6024-EDFA-6D8E685474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147" y="2853695"/>
            <a:ext cx="2759895" cy="1552441"/>
          </a:xfrm>
          <a:prstGeom prst="rect">
            <a:avLst/>
          </a:prstGeom>
        </p:spPr>
      </p:pic>
      <p:pic>
        <p:nvPicPr>
          <p:cNvPr id="13" name="Image 12" descr="Une image contenant texte, dessin humoristique, clipart, nourriture&#10;&#10;Le contenu généré par l’IA peut être incorrect.">
            <a:extLst>
              <a:ext uri="{FF2B5EF4-FFF2-40B4-BE49-F238E27FC236}">
                <a16:creationId xmlns:a16="http://schemas.microsoft.com/office/drawing/2014/main" id="{1CF391C5-86F3-6FB9-9CC7-C5AA0A616A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3" t="-3165" r="10906" b="3165"/>
          <a:stretch>
            <a:fillRect/>
          </a:stretch>
        </p:blipFill>
        <p:spPr>
          <a:xfrm>
            <a:off x="565754" y="2799106"/>
            <a:ext cx="2214692" cy="1543873"/>
          </a:xfrm>
          <a:prstGeom prst="rect">
            <a:avLst/>
          </a:prstGeom>
        </p:spPr>
      </p:pic>
      <p:pic>
        <p:nvPicPr>
          <p:cNvPr id="15" name="Image 14" descr="Une image contenant ligne, Police, typographie, conception&#10;&#10;Le contenu généré par l’IA peut être incorrect.">
            <a:extLst>
              <a:ext uri="{FF2B5EF4-FFF2-40B4-BE49-F238E27FC236}">
                <a16:creationId xmlns:a16="http://schemas.microsoft.com/office/drawing/2014/main" id="{DD8F2F39-C688-4E2E-37F9-E473BE1C94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07" y="4554903"/>
            <a:ext cx="1527126" cy="796194"/>
          </a:xfrm>
          <a:prstGeom prst="rect">
            <a:avLst/>
          </a:prstGeom>
        </p:spPr>
      </p:pic>
      <p:pic>
        <p:nvPicPr>
          <p:cNvPr id="18" name="Image 17" descr="Une image contenant Snack, texte, céréales du petit-déjeuner, Malbouffe&#10;&#10;Le contenu généré par l’IA peut être incorrect.">
            <a:extLst>
              <a:ext uri="{FF2B5EF4-FFF2-40B4-BE49-F238E27FC236}">
                <a16:creationId xmlns:a16="http://schemas.microsoft.com/office/drawing/2014/main" id="{34FEC610-4B04-46E5-8FAE-3D4E40C15F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302" y="5845207"/>
            <a:ext cx="1029671" cy="1045951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013D0576-DC29-CEF9-53FF-40E71702F809}"/>
              </a:ext>
            </a:extLst>
          </p:cNvPr>
          <p:cNvGrpSpPr/>
          <p:nvPr/>
        </p:nvGrpSpPr>
        <p:grpSpPr>
          <a:xfrm>
            <a:off x="2838747" y="5865576"/>
            <a:ext cx="603209" cy="307777"/>
            <a:chOff x="561866" y="4896365"/>
            <a:chExt cx="603209" cy="307777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5175295A-A555-3381-AFF2-92DEAB94D561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03A2D6A7-CB80-01BC-DD6D-A24D6E1FFD7C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D4EAED62-F87A-BECB-C876-274DCA2E5589}"/>
              </a:ext>
            </a:extLst>
          </p:cNvPr>
          <p:cNvGrpSpPr/>
          <p:nvPr/>
        </p:nvGrpSpPr>
        <p:grpSpPr>
          <a:xfrm>
            <a:off x="2844994" y="6552529"/>
            <a:ext cx="603209" cy="288000"/>
            <a:chOff x="1309401" y="8814909"/>
            <a:chExt cx="603209" cy="288000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33641F4D-8351-7736-9068-80CE2DF7E7B2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9A445A89-6E5A-04A4-5E7A-81944F9BCC83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T1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B3D1ECC5-A768-E70A-AD44-7ECED8B50C12}"/>
              </a:ext>
            </a:extLst>
          </p:cNvPr>
          <p:cNvGrpSpPr/>
          <p:nvPr/>
        </p:nvGrpSpPr>
        <p:grpSpPr>
          <a:xfrm>
            <a:off x="2842650" y="6213377"/>
            <a:ext cx="603209" cy="312305"/>
            <a:chOff x="1361395" y="6357919"/>
            <a:chExt cx="603209" cy="312305"/>
          </a:xfrm>
        </p:grpSpPr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51C07220-6C2D-C5B9-2F50-3E2D533C9086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D0697D20-2F37-D666-BED6-87D3FCD3E892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1" name="Image 60" descr="Une image contenant ligne, Police, blanc, typographie&#10;&#10;Le contenu généré par l’IA peut être incorrect.">
            <a:extLst>
              <a:ext uri="{FF2B5EF4-FFF2-40B4-BE49-F238E27FC236}">
                <a16:creationId xmlns:a16="http://schemas.microsoft.com/office/drawing/2014/main" id="{599FC2AC-2CD5-A641-82B9-8915B0B459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21" y="5845207"/>
            <a:ext cx="1527126" cy="796194"/>
          </a:xfrm>
          <a:prstGeom prst="rect">
            <a:avLst/>
          </a:prstGeom>
        </p:spPr>
      </p:pic>
      <p:pic>
        <p:nvPicPr>
          <p:cNvPr id="63" name="Image 62" descr="Une image contenant texte, Snack, céréales du petit-déjeuner, Plats préparés&#10;&#10;Le contenu généré par l’IA peut être incorrect.">
            <a:extLst>
              <a:ext uri="{FF2B5EF4-FFF2-40B4-BE49-F238E27FC236}">
                <a16:creationId xmlns:a16="http://schemas.microsoft.com/office/drawing/2014/main" id="{F33CE628-664D-A991-619D-C90E044F3D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910" y="7170051"/>
            <a:ext cx="1018006" cy="1045951"/>
          </a:xfrm>
          <a:prstGeom prst="rect">
            <a:avLst/>
          </a:prstGeom>
        </p:spPr>
      </p:pic>
      <p:grpSp>
        <p:nvGrpSpPr>
          <p:cNvPr id="64" name="Groupe 63">
            <a:extLst>
              <a:ext uri="{FF2B5EF4-FFF2-40B4-BE49-F238E27FC236}">
                <a16:creationId xmlns:a16="http://schemas.microsoft.com/office/drawing/2014/main" id="{492C6785-F0E6-A029-4EB6-92D560F37D54}"/>
              </a:ext>
            </a:extLst>
          </p:cNvPr>
          <p:cNvGrpSpPr/>
          <p:nvPr/>
        </p:nvGrpSpPr>
        <p:grpSpPr>
          <a:xfrm>
            <a:off x="2892916" y="7177079"/>
            <a:ext cx="603209" cy="307777"/>
            <a:chOff x="561866" y="4896365"/>
            <a:chExt cx="603209" cy="307777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9ED7425B-6471-3FEC-3673-7E9A92BF64CE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E7328FEA-EB7A-7EFD-9BA6-C01898D35577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EF97C7D7-9850-0009-3893-19551EE0ED6E}"/>
              </a:ext>
            </a:extLst>
          </p:cNvPr>
          <p:cNvGrpSpPr/>
          <p:nvPr/>
        </p:nvGrpSpPr>
        <p:grpSpPr>
          <a:xfrm>
            <a:off x="2899163" y="7864032"/>
            <a:ext cx="603209" cy="288000"/>
            <a:chOff x="1309401" y="8814909"/>
            <a:chExt cx="603209" cy="288000"/>
          </a:xfrm>
        </p:grpSpPr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E197A771-94AE-6986-86D3-3AA24A3CD1E2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106F4C18-AA01-82C0-4136-67CAED062D5D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</a:t>
              </a:r>
              <a:r>
                <a:rPr lang="fr-FR" sz="900" dirty="0">
                  <a:solidFill>
                    <a:prstClr val="white"/>
                  </a:solidFill>
                  <a:latin typeface="Calibri" panose="020F0502020204030204"/>
                </a:rPr>
                <a:t>1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7A47F343-8141-C2F2-AD97-790A55018947}"/>
              </a:ext>
            </a:extLst>
          </p:cNvPr>
          <p:cNvGrpSpPr/>
          <p:nvPr/>
        </p:nvGrpSpPr>
        <p:grpSpPr>
          <a:xfrm>
            <a:off x="2896819" y="7524880"/>
            <a:ext cx="603209" cy="312305"/>
            <a:chOff x="1361395" y="6357919"/>
            <a:chExt cx="603209" cy="312305"/>
          </a:xfrm>
        </p:grpSpPr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141B742B-E537-FF97-C5BA-96466C3B553B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2799C502-63A7-8AC0-331C-5095A160CEC9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2" name="Image 81" descr="Une image contenant ligne, typographie&#10;&#10;Le contenu généré par l’IA peut être incorrect.">
            <a:extLst>
              <a:ext uri="{FF2B5EF4-FFF2-40B4-BE49-F238E27FC236}">
                <a16:creationId xmlns:a16="http://schemas.microsoft.com/office/drawing/2014/main" id="{B7B5B1CA-5132-A384-CF4F-A422DE3CAAB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11" y="7206433"/>
            <a:ext cx="1516345" cy="790573"/>
          </a:xfrm>
          <a:prstGeom prst="rect">
            <a:avLst/>
          </a:prstGeom>
        </p:spPr>
      </p:pic>
      <p:pic>
        <p:nvPicPr>
          <p:cNvPr id="86" name="Image 85" descr="Une image contenant Snack, texte, céréales du petit-déjeuner, Plats préparés&#10;&#10;Le contenu généré par l’IA peut être incorrect.">
            <a:extLst>
              <a:ext uri="{FF2B5EF4-FFF2-40B4-BE49-F238E27FC236}">
                <a16:creationId xmlns:a16="http://schemas.microsoft.com/office/drawing/2014/main" id="{074E6BB5-A673-76F6-EDC9-8845B37887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90" y="8359741"/>
            <a:ext cx="1111830" cy="1196379"/>
          </a:xfrm>
          <a:prstGeom prst="rect">
            <a:avLst/>
          </a:prstGeom>
        </p:spPr>
      </p:pic>
      <p:grpSp>
        <p:nvGrpSpPr>
          <p:cNvPr id="88" name="Groupe 87">
            <a:extLst>
              <a:ext uri="{FF2B5EF4-FFF2-40B4-BE49-F238E27FC236}">
                <a16:creationId xmlns:a16="http://schemas.microsoft.com/office/drawing/2014/main" id="{8D51AAE0-76CD-63EA-1067-A97874E97D0F}"/>
              </a:ext>
            </a:extLst>
          </p:cNvPr>
          <p:cNvGrpSpPr/>
          <p:nvPr/>
        </p:nvGrpSpPr>
        <p:grpSpPr>
          <a:xfrm>
            <a:off x="2924973" y="8360257"/>
            <a:ext cx="603209" cy="307777"/>
            <a:chOff x="561866" y="4896365"/>
            <a:chExt cx="603209" cy="307777"/>
          </a:xfrm>
        </p:grpSpPr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2900264F-ED53-47FE-5D0D-67C0CB57CF5F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B8D02B8A-8F02-A0B4-AB9E-1ADFA41A9ADB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A9A63CE7-FCF3-2832-23AF-AD6466F3C504}"/>
              </a:ext>
            </a:extLst>
          </p:cNvPr>
          <p:cNvGrpSpPr/>
          <p:nvPr/>
        </p:nvGrpSpPr>
        <p:grpSpPr>
          <a:xfrm>
            <a:off x="2931220" y="9047210"/>
            <a:ext cx="603209" cy="288000"/>
            <a:chOff x="1309401" y="8814909"/>
            <a:chExt cx="603209" cy="288000"/>
          </a:xfrm>
        </p:grpSpPr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E7E7CE35-A946-0FEF-1A16-B5BAB242D874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4F16AE5D-C25B-0F4D-C058-66014CEC0DB3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T2</a:t>
              </a:r>
            </a:p>
          </p:txBody>
        </p:sp>
      </p:grp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803CFBC6-A738-A9E3-8B09-B7C07E0E3109}"/>
              </a:ext>
            </a:extLst>
          </p:cNvPr>
          <p:cNvGrpSpPr/>
          <p:nvPr/>
        </p:nvGrpSpPr>
        <p:grpSpPr>
          <a:xfrm>
            <a:off x="2928876" y="8708058"/>
            <a:ext cx="603209" cy="312305"/>
            <a:chOff x="1361395" y="6357919"/>
            <a:chExt cx="603209" cy="312305"/>
          </a:xfrm>
        </p:grpSpPr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B474D6CC-CE7E-9410-CE95-8B3AA0739574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B1D53366-73B6-B20E-F80D-744DC6480E2F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9" name="Image 98" descr="Une image contenant ligne, Police, blanc, typographie&#10;&#10;Le contenu généré par l’IA peut être incorrect.">
            <a:extLst>
              <a:ext uri="{FF2B5EF4-FFF2-40B4-BE49-F238E27FC236}">
                <a16:creationId xmlns:a16="http://schemas.microsoft.com/office/drawing/2014/main" id="{527AD02B-99EE-A007-5D47-79B20934514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576" y="8478080"/>
            <a:ext cx="1434602" cy="74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5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FF52B-EFD5-08E1-A8F1-3084DE07B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 : coins arrondis 83">
            <a:extLst>
              <a:ext uri="{FF2B5EF4-FFF2-40B4-BE49-F238E27FC236}">
                <a16:creationId xmlns:a16="http://schemas.microsoft.com/office/drawing/2014/main" id="{24CACA12-5D0F-E4D7-D43B-4404E90B8908}"/>
              </a:ext>
            </a:extLst>
          </p:cNvPr>
          <p:cNvSpPr/>
          <p:nvPr/>
        </p:nvSpPr>
        <p:spPr>
          <a:xfrm>
            <a:off x="186948" y="1385048"/>
            <a:ext cx="6484104" cy="8378548"/>
          </a:xfrm>
          <a:prstGeom prst="round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ABE5D105-7F0F-9C44-D382-E2110DA96B1D}"/>
              </a:ext>
            </a:extLst>
          </p:cNvPr>
          <p:cNvSpPr txBox="1"/>
          <p:nvPr/>
        </p:nvSpPr>
        <p:spPr>
          <a:xfrm>
            <a:off x="1632133" y="1037043"/>
            <a:ext cx="3719058" cy="7831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16216A"/>
                </a:solidFill>
                <a:latin typeface="Calibri" panose="020F0502020204030204"/>
              </a:rPr>
              <a:t>OPERATION CARREFOUR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16216A"/>
                </a:solidFill>
                <a:latin typeface="Calibri" panose="020F0502020204030204"/>
              </a:rPr>
              <a:t>LUSTUCRU FRAIS</a:t>
            </a:r>
          </a:p>
        </p:txBody>
      </p:sp>
      <p:pic>
        <p:nvPicPr>
          <p:cNvPr id="111" name="Graphique 110" descr="Flèche : tout droit">
            <a:extLst>
              <a:ext uri="{FF2B5EF4-FFF2-40B4-BE49-F238E27FC236}">
                <a16:creationId xmlns:a16="http://schemas.microsoft.com/office/drawing/2014/main" id="{9E634441-00D9-5A44-D316-7D5D42B62C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H="1">
            <a:off x="3075181" y="2976399"/>
            <a:ext cx="876829" cy="894297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B4D04920-83BA-A802-61DB-F537BCBDE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48" y="116662"/>
            <a:ext cx="1136620" cy="989493"/>
          </a:xfrm>
          <a:prstGeom prst="rect">
            <a:avLst/>
          </a:prstGeom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B73134E0-7DCD-63F8-C5F9-200D0AC41A11}"/>
              </a:ext>
            </a:extLst>
          </p:cNvPr>
          <p:cNvGrpSpPr/>
          <p:nvPr/>
        </p:nvGrpSpPr>
        <p:grpSpPr>
          <a:xfrm>
            <a:off x="2838747" y="4484914"/>
            <a:ext cx="603209" cy="307777"/>
            <a:chOff x="561866" y="4896365"/>
            <a:chExt cx="603209" cy="307777"/>
          </a:xfrm>
        </p:grpSpPr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CF539B15-A458-0696-3B96-F565D8D4CC06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80472C31-F6E0-A07A-AD2B-0FA48C89F730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589ABE4-12FD-FA88-EF94-5F8A2A0D11A1}"/>
              </a:ext>
            </a:extLst>
          </p:cNvPr>
          <p:cNvGrpSpPr/>
          <p:nvPr/>
        </p:nvGrpSpPr>
        <p:grpSpPr>
          <a:xfrm>
            <a:off x="2844994" y="5171867"/>
            <a:ext cx="603209" cy="288000"/>
            <a:chOff x="1309401" y="8814909"/>
            <a:chExt cx="603209" cy="288000"/>
          </a:xfrm>
        </p:grpSpPr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DA949EB8-FC7F-E4F7-54D7-AF752B0BE51A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BF8E8F5C-2406-C5F2-0ECA-37DFE01C3C70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T1</a:t>
              </a: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AA976587-8D04-1C74-6881-CF604038EA1A}"/>
              </a:ext>
            </a:extLst>
          </p:cNvPr>
          <p:cNvGrpSpPr/>
          <p:nvPr/>
        </p:nvGrpSpPr>
        <p:grpSpPr>
          <a:xfrm>
            <a:off x="2842650" y="4832715"/>
            <a:ext cx="603209" cy="312305"/>
            <a:chOff x="1361395" y="6357919"/>
            <a:chExt cx="603209" cy="312305"/>
          </a:xfrm>
        </p:grpSpPr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EACEF3D8-96BC-291D-8443-9A0276E357FC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CC667A72-F3D7-D041-A0F7-B5D2C1473685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159DC6C6-8E52-4266-4FBE-ABA79425CC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8337" y="40705"/>
            <a:ext cx="1136620" cy="9108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9F22961-5D6D-C762-8025-35E893FF4E2B}"/>
              </a:ext>
            </a:extLst>
          </p:cNvPr>
          <p:cNvSpPr txBox="1"/>
          <p:nvPr/>
        </p:nvSpPr>
        <p:spPr>
          <a:xfrm>
            <a:off x="428000" y="2215724"/>
            <a:ext cx="6127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Une opération inédite pour le lancement de la gamme </a:t>
            </a: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Tortellini </a:t>
            </a:r>
            <a:r>
              <a:rPr lang="fr-FR" b="1" dirty="0" err="1">
                <a:solidFill>
                  <a:srgbClr val="002060"/>
                </a:solidFill>
              </a:rPr>
              <a:t>Crunchy</a:t>
            </a:r>
            <a:r>
              <a:rPr lang="fr-FR" b="1" dirty="0">
                <a:solidFill>
                  <a:srgbClr val="002060"/>
                </a:solidFill>
              </a:rPr>
              <a:t> fondant !</a:t>
            </a:r>
          </a:p>
        </p:txBody>
      </p:sp>
      <p:pic>
        <p:nvPicPr>
          <p:cNvPr id="8" name="Image 7" descr="Une image contenant Snack, texte, céréales du petit-déjeuner, Plats préparés&#10;&#10;Le contenu généré par l’IA peut être incorrect.">
            <a:extLst>
              <a:ext uri="{FF2B5EF4-FFF2-40B4-BE49-F238E27FC236}">
                <a16:creationId xmlns:a16="http://schemas.microsoft.com/office/drawing/2014/main" id="{C9BBBCAB-D951-EB7A-3641-CE1BC70880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308" y="4406136"/>
            <a:ext cx="1017608" cy="1093728"/>
          </a:xfrm>
          <a:prstGeom prst="rect">
            <a:avLst/>
          </a:prstGeom>
        </p:spPr>
      </p:pic>
      <p:pic>
        <p:nvPicPr>
          <p:cNvPr id="15" name="Image 14" descr="Une image contenant ligne, Police, typographie, conception&#10;&#10;Le contenu généré par l’IA peut être incorrect.">
            <a:extLst>
              <a:ext uri="{FF2B5EF4-FFF2-40B4-BE49-F238E27FC236}">
                <a16:creationId xmlns:a16="http://schemas.microsoft.com/office/drawing/2014/main" id="{86D0419C-7CDA-22C1-091A-5F2AC7F465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07" y="4554903"/>
            <a:ext cx="1527126" cy="796194"/>
          </a:xfrm>
          <a:prstGeom prst="rect">
            <a:avLst/>
          </a:prstGeom>
        </p:spPr>
      </p:pic>
      <p:pic>
        <p:nvPicPr>
          <p:cNvPr id="18" name="Image 17" descr="Une image contenant Snack, texte, céréales du petit-déjeuner, Malbouffe&#10;&#10;Le contenu généré par l’IA peut être incorrect.">
            <a:extLst>
              <a:ext uri="{FF2B5EF4-FFF2-40B4-BE49-F238E27FC236}">
                <a16:creationId xmlns:a16="http://schemas.microsoft.com/office/drawing/2014/main" id="{2958C99A-8556-E7F9-B509-284CFD804F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302" y="5845207"/>
            <a:ext cx="1029671" cy="1045951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23A747A6-4743-17E8-6A53-AA7F4C88CBA1}"/>
              </a:ext>
            </a:extLst>
          </p:cNvPr>
          <p:cNvGrpSpPr/>
          <p:nvPr/>
        </p:nvGrpSpPr>
        <p:grpSpPr>
          <a:xfrm>
            <a:off x="2838747" y="5865576"/>
            <a:ext cx="603209" cy="307777"/>
            <a:chOff x="561866" y="4896365"/>
            <a:chExt cx="603209" cy="307777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D0C05BC-E408-3ADF-41CB-E45EB7C3DC08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47074011-A057-BD55-8E33-883A47A690A6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3EF264A4-B004-BBF7-249B-DF946753D3BA}"/>
              </a:ext>
            </a:extLst>
          </p:cNvPr>
          <p:cNvGrpSpPr/>
          <p:nvPr/>
        </p:nvGrpSpPr>
        <p:grpSpPr>
          <a:xfrm>
            <a:off x="2844994" y="6552529"/>
            <a:ext cx="603209" cy="288000"/>
            <a:chOff x="1309401" y="8814909"/>
            <a:chExt cx="603209" cy="288000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52DB3888-72C0-0101-7B18-821D28737507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D01AB238-38DD-055A-1178-2B0936960E59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T1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8D823D4D-6C52-A2A0-F94A-A12ECF33B451}"/>
              </a:ext>
            </a:extLst>
          </p:cNvPr>
          <p:cNvGrpSpPr/>
          <p:nvPr/>
        </p:nvGrpSpPr>
        <p:grpSpPr>
          <a:xfrm>
            <a:off x="2842650" y="6213377"/>
            <a:ext cx="603209" cy="312305"/>
            <a:chOff x="1361395" y="6357919"/>
            <a:chExt cx="603209" cy="312305"/>
          </a:xfrm>
        </p:grpSpPr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17CFB03C-CCDB-38C4-74BF-A97C0E4DCA2C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ACA206AB-6972-2819-EC5B-3C67E7FA2300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1" name="Image 60" descr="Une image contenant ligne, Police, blanc, typographie&#10;&#10;Le contenu généré par l’IA peut être incorrect.">
            <a:extLst>
              <a:ext uri="{FF2B5EF4-FFF2-40B4-BE49-F238E27FC236}">
                <a16:creationId xmlns:a16="http://schemas.microsoft.com/office/drawing/2014/main" id="{EB9AB182-A4A3-026B-78AA-86DDE34BA9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21" y="5845207"/>
            <a:ext cx="1527126" cy="796194"/>
          </a:xfrm>
          <a:prstGeom prst="rect">
            <a:avLst/>
          </a:prstGeom>
        </p:spPr>
      </p:pic>
      <p:pic>
        <p:nvPicPr>
          <p:cNvPr id="63" name="Image 62" descr="Une image contenant texte, Snack, céréales du petit-déjeuner, Plats préparés&#10;&#10;Le contenu généré par l’IA peut être incorrect.">
            <a:extLst>
              <a:ext uri="{FF2B5EF4-FFF2-40B4-BE49-F238E27FC236}">
                <a16:creationId xmlns:a16="http://schemas.microsoft.com/office/drawing/2014/main" id="{42541B16-B2F6-D891-8FB3-DE2047BFDD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910" y="7170051"/>
            <a:ext cx="1018006" cy="1045951"/>
          </a:xfrm>
          <a:prstGeom prst="rect">
            <a:avLst/>
          </a:prstGeom>
        </p:spPr>
      </p:pic>
      <p:grpSp>
        <p:nvGrpSpPr>
          <p:cNvPr id="64" name="Groupe 63">
            <a:extLst>
              <a:ext uri="{FF2B5EF4-FFF2-40B4-BE49-F238E27FC236}">
                <a16:creationId xmlns:a16="http://schemas.microsoft.com/office/drawing/2014/main" id="{872AE8B0-109E-1E87-5908-1B2983DE54DD}"/>
              </a:ext>
            </a:extLst>
          </p:cNvPr>
          <p:cNvGrpSpPr/>
          <p:nvPr/>
        </p:nvGrpSpPr>
        <p:grpSpPr>
          <a:xfrm>
            <a:off x="2892916" y="7177079"/>
            <a:ext cx="603209" cy="307777"/>
            <a:chOff x="561866" y="4896365"/>
            <a:chExt cx="603209" cy="307777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49F7A188-1810-FEA1-D0DD-6093D61739F4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5F5345A6-A2B3-2271-1C0D-ED12D6B77355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0296B1E7-F6E6-0C31-597B-4019122991C2}"/>
              </a:ext>
            </a:extLst>
          </p:cNvPr>
          <p:cNvGrpSpPr/>
          <p:nvPr/>
        </p:nvGrpSpPr>
        <p:grpSpPr>
          <a:xfrm>
            <a:off x="2899163" y="7864032"/>
            <a:ext cx="603209" cy="288000"/>
            <a:chOff x="1309401" y="8814909"/>
            <a:chExt cx="603209" cy="288000"/>
          </a:xfrm>
        </p:grpSpPr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97EC460C-8292-BD49-E02E-49A028B135D0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C4A75CE2-450E-D17E-D92A-74D3D7784E7D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</a:t>
              </a:r>
              <a:r>
                <a:rPr lang="fr-FR" sz="900" dirty="0">
                  <a:solidFill>
                    <a:prstClr val="white"/>
                  </a:solidFill>
                  <a:latin typeface="Calibri" panose="020F0502020204030204"/>
                </a:rPr>
                <a:t>1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42399C45-9381-FFAD-FC46-AC4EE1AC5FF4}"/>
              </a:ext>
            </a:extLst>
          </p:cNvPr>
          <p:cNvGrpSpPr/>
          <p:nvPr/>
        </p:nvGrpSpPr>
        <p:grpSpPr>
          <a:xfrm>
            <a:off x="2896819" y="7524880"/>
            <a:ext cx="603209" cy="312305"/>
            <a:chOff x="1361395" y="6357919"/>
            <a:chExt cx="603209" cy="312305"/>
          </a:xfrm>
        </p:grpSpPr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09420C5F-E420-812F-95B8-0AFF947D7F79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A16FA853-5F88-785F-A861-2751C1127EFC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2" name="Image 81" descr="Une image contenant ligne, typographie&#10;&#10;Le contenu généré par l’IA peut être incorrect.">
            <a:extLst>
              <a:ext uri="{FF2B5EF4-FFF2-40B4-BE49-F238E27FC236}">
                <a16:creationId xmlns:a16="http://schemas.microsoft.com/office/drawing/2014/main" id="{AA27E635-169F-7F57-E44B-721EAE72E4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11" y="7206433"/>
            <a:ext cx="1516345" cy="790573"/>
          </a:xfrm>
          <a:prstGeom prst="rect">
            <a:avLst/>
          </a:prstGeom>
        </p:spPr>
      </p:pic>
      <p:pic>
        <p:nvPicPr>
          <p:cNvPr id="86" name="Image 85" descr="Une image contenant Snack, texte, céréales du petit-déjeuner, Plats préparés&#10;&#10;Le contenu généré par l’IA peut être incorrect.">
            <a:extLst>
              <a:ext uri="{FF2B5EF4-FFF2-40B4-BE49-F238E27FC236}">
                <a16:creationId xmlns:a16="http://schemas.microsoft.com/office/drawing/2014/main" id="{B75E8123-CA30-96E4-9AC0-07DD51CA62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90" y="8359741"/>
            <a:ext cx="1111830" cy="1196379"/>
          </a:xfrm>
          <a:prstGeom prst="rect">
            <a:avLst/>
          </a:prstGeom>
        </p:spPr>
      </p:pic>
      <p:grpSp>
        <p:nvGrpSpPr>
          <p:cNvPr id="88" name="Groupe 87">
            <a:extLst>
              <a:ext uri="{FF2B5EF4-FFF2-40B4-BE49-F238E27FC236}">
                <a16:creationId xmlns:a16="http://schemas.microsoft.com/office/drawing/2014/main" id="{86D9C318-7F04-B75A-2EDE-620D99A2D72C}"/>
              </a:ext>
            </a:extLst>
          </p:cNvPr>
          <p:cNvGrpSpPr/>
          <p:nvPr/>
        </p:nvGrpSpPr>
        <p:grpSpPr>
          <a:xfrm>
            <a:off x="2924973" y="8360257"/>
            <a:ext cx="603209" cy="307777"/>
            <a:chOff x="561866" y="4896365"/>
            <a:chExt cx="603209" cy="307777"/>
          </a:xfrm>
        </p:grpSpPr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0D3CD3B0-0F31-8F94-54C2-AF028DB92316}"/>
                </a:ext>
              </a:extLst>
            </p:cNvPr>
            <p:cNvSpPr/>
            <p:nvPr/>
          </p:nvSpPr>
          <p:spPr>
            <a:xfrm>
              <a:off x="719471" y="4896365"/>
              <a:ext cx="288000" cy="288000"/>
            </a:xfrm>
            <a:prstGeom prst="ellipse">
              <a:avLst/>
            </a:prstGeom>
            <a:solidFill>
              <a:srgbClr val="1AB5E4"/>
            </a:solidFill>
            <a:ln>
              <a:solidFill>
                <a:srgbClr val="1AB5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73FCAEE1-71B7-62E6-6176-415E3C7A444F}"/>
                </a:ext>
              </a:extLst>
            </p:cNvPr>
            <p:cNvSpPr txBox="1"/>
            <p:nvPr/>
          </p:nvSpPr>
          <p:spPr>
            <a:xfrm>
              <a:off x="561866" y="4896365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PCB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6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A94C7E67-0D28-E3C0-5E65-850EBA7D2BB2}"/>
              </a:ext>
            </a:extLst>
          </p:cNvPr>
          <p:cNvGrpSpPr/>
          <p:nvPr/>
        </p:nvGrpSpPr>
        <p:grpSpPr>
          <a:xfrm>
            <a:off x="2931220" y="9047210"/>
            <a:ext cx="603209" cy="288000"/>
            <a:chOff x="1309401" y="8814909"/>
            <a:chExt cx="603209" cy="288000"/>
          </a:xfrm>
        </p:grpSpPr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0B7575B2-60E5-35F7-69A1-EC7C0DD53C61}"/>
                </a:ext>
              </a:extLst>
            </p:cNvPr>
            <p:cNvSpPr/>
            <p:nvPr/>
          </p:nvSpPr>
          <p:spPr>
            <a:xfrm>
              <a:off x="1469359" y="8814909"/>
              <a:ext cx="288000" cy="288000"/>
            </a:xfrm>
            <a:prstGeom prst="ellipse">
              <a:avLst/>
            </a:prstGeom>
            <a:solidFill>
              <a:srgbClr val="00BF63"/>
            </a:solidFill>
            <a:ln>
              <a:solidFill>
                <a:srgbClr val="00BF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484765BC-9864-9371-2094-E984F5B94D98}"/>
                </a:ext>
              </a:extLst>
            </p:cNvPr>
            <p:cNvSpPr txBox="1"/>
            <p:nvPr/>
          </p:nvSpPr>
          <p:spPr>
            <a:xfrm>
              <a:off x="1309401" y="8846575"/>
              <a:ext cx="6032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T2</a:t>
              </a:r>
            </a:p>
          </p:txBody>
        </p:sp>
      </p:grp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C6EE916F-F715-3E4C-7D54-9CDA71F0FB57}"/>
              </a:ext>
            </a:extLst>
          </p:cNvPr>
          <p:cNvGrpSpPr/>
          <p:nvPr/>
        </p:nvGrpSpPr>
        <p:grpSpPr>
          <a:xfrm>
            <a:off x="2928876" y="8708058"/>
            <a:ext cx="603209" cy="312305"/>
            <a:chOff x="1361395" y="6357919"/>
            <a:chExt cx="603209" cy="312305"/>
          </a:xfrm>
        </p:grpSpPr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FB9424C6-477F-A5F2-D293-AE5395B99E8A}"/>
                </a:ext>
              </a:extLst>
            </p:cNvPr>
            <p:cNvSpPr/>
            <p:nvPr/>
          </p:nvSpPr>
          <p:spPr>
            <a:xfrm>
              <a:off x="1519000" y="6357919"/>
              <a:ext cx="288000" cy="288000"/>
            </a:xfrm>
            <a:prstGeom prst="ellipse">
              <a:avLst/>
            </a:prstGeom>
            <a:solidFill>
              <a:srgbClr val="7582DF"/>
            </a:solidFill>
            <a:ln>
              <a:solidFill>
                <a:srgbClr val="7582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F64559E2-B022-A6DC-9071-4A973151214C}"/>
                </a:ext>
              </a:extLst>
            </p:cNvPr>
            <p:cNvSpPr txBox="1"/>
            <p:nvPr/>
          </p:nvSpPr>
          <p:spPr>
            <a:xfrm>
              <a:off x="1361395" y="6362447"/>
              <a:ext cx="6032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DLC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 dirty="0">
                  <a:solidFill>
                    <a:prstClr val="white"/>
                  </a:solidFill>
                  <a:latin typeface="Calibri" panose="020F0502020204030204"/>
                </a:rPr>
                <a:t>30</a:t>
              </a:r>
              <a:endPara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9" name="Image 98" descr="Une image contenant ligne, Police, blanc, typographie&#10;&#10;Le contenu généré par l’IA peut être incorrect.">
            <a:extLst>
              <a:ext uri="{FF2B5EF4-FFF2-40B4-BE49-F238E27FC236}">
                <a16:creationId xmlns:a16="http://schemas.microsoft.com/office/drawing/2014/main" id="{6F9C236B-5A12-0333-984D-7B7606EDFF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576" y="8478080"/>
            <a:ext cx="1434602" cy="747955"/>
          </a:xfrm>
          <a:prstGeom prst="rect">
            <a:avLst/>
          </a:prstGeom>
        </p:spPr>
      </p:pic>
      <p:pic>
        <p:nvPicPr>
          <p:cNvPr id="2" name="Image 1" descr="Une image contenant habits, chaussures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A147E9EF-E139-9EBC-7123-795E797157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2128" y="2742809"/>
            <a:ext cx="2356619" cy="1604814"/>
          </a:xfrm>
          <a:prstGeom prst="rect">
            <a:avLst/>
          </a:prstGeom>
        </p:spPr>
      </p:pic>
      <p:pic>
        <p:nvPicPr>
          <p:cNvPr id="4" name="Image 3" descr="Une image contenant Snack, bleu, conteneur, boîte&#10;&#10;Le contenu généré par l’IA peut être incorrect.">
            <a:extLst>
              <a:ext uri="{FF2B5EF4-FFF2-40B4-BE49-F238E27FC236}">
                <a16:creationId xmlns:a16="http://schemas.microsoft.com/office/drawing/2014/main" id="{802611F7-B9AE-ED6B-0B0D-55C09FE0765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7703" y="2840895"/>
            <a:ext cx="1796391" cy="1679013"/>
          </a:xfrm>
          <a:prstGeom prst="rect">
            <a:avLst/>
          </a:prstGeom>
        </p:spPr>
      </p:pic>
      <p:pic>
        <p:nvPicPr>
          <p:cNvPr id="6" name="Image 5" descr="Une image contenant texte, capture d’écran, Téléphone mobile, conception&#10;&#10;Le contenu généré par l’IA peut être incorrect.">
            <a:extLst>
              <a:ext uri="{FF2B5EF4-FFF2-40B4-BE49-F238E27FC236}">
                <a16:creationId xmlns:a16="http://schemas.microsoft.com/office/drawing/2014/main" id="{60A8F1C6-548C-D4F8-7755-A871DA09E96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1241" y="8118423"/>
            <a:ext cx="1572914" cy="167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0033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3763</TotalTime>
  <Words>76</Words>
  <Application>Microsoft Office PowerPoint</Application>
  <PresentationFormat>Format A4 (210 x 297 mm)</PresentationFormat>
  <Paragraphs>50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Coche, Eva</dc:creator>
  <cp:lastModifiedBy>Paccard, Victoria</cp:lastModifiedBy>
  <cp:revision>107</cp:revision>
  <cp:lastPrinted>2023-09-28T14:27:16Z</cp:lastPrinted>
  <dcterms:created xsi:type="dcterms:W3CDTF">2023-08-17T08:13:02Z</dcterms:created>
  <dcterms:modified xsi:type="dcterms:W3CDTF">2026-05-27T08:19:58Z</dcterms:modified>
</cp:coreProperties>
</file>