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7480594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MIDISA\AppData\Local\Microsoft\Windows\INetCache\Content.Outlook\DTGWE12D\Graphes%20Volumes%20GAP%20Historique%20-%20Avec%20Star%20-%20MAJ%20R&#233;el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fr-FR" sz="1400" b="1" i="0" u="sng" strike="noStrike" kern="1200" spc="0" baseline="0"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lang="fr-FR" sz="1600" b="1" i="0" u="sng" strike="noStrike" kern="1200" spc="0" baseline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Ventes volume (T) Gnocchi à poêler Lustucru </a:t>
            </a:r>
          </a:p>
        </c:rich>
      </c:tx>
      <c:layout>
        <c:manualLayout>
          <c:xMode val="edge"/>
          <c:yMode val="edge"/>
          <c:x val="0.40728488398930457"/>
          <c:y val="5.54471716157633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fr-FR" sz="1400" b="1" i="0" u="sng" strike="noStrike" kern="1200" spc="0" baseline="0">
              <a:solidFill>
                <a:srgbClr val="002060"/>
              </a:solidFill>
              <a:effectLst/>
              <a:latin typeface="Comic Sans MS" panose="030F0702030302020204" pitchFamily="66" charset="0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1.2392564636860531E-2"/>
          <c:y val="0"/>
          <c:w val="0.98636817889945339"/>
          <c:h val="0.885322591843860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'vision annuelle interne GAP FR'!$C$4</c:f>
              <c:strCache>
                <c:ptCount val="1"/>
                <c:pt idx="0">
                  <c:v>GAP CLASSIQUE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'vision annuelle interne GAP FR'!$D$3:$Y$3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'vision annuelle interne GAP FR'!$D$4:$Y$4</c:f>
              <c:numCache>
                <c:formatCode>#,##0</c:formatCode>
                <c:ptCount val="22"/>
                <c:pt idx="0">
                  <c:v>162</c:v>
                </c:pt>
                <c:pt idx="1">
                  <c:v>945</c:v>
                </c:pt>
                <c:pt idx="2">
                  <c:v>1402.213</c:v>
                </c:pt>
                <c:pt idx="3">
                  <c:v>2050.4520000000002</c:v>
                </c:pt>
                <c:pt idx="4">
                  <c:v>2962.248</c:v>
                </c:pt>
                <c:pt idx="5">
                  <c:v>3642.7889999999998</c:v>
                </c:pt>
                <c:pt idx="6">
                  <c:v>4991.5949999999993</c:v>
                </c:pt>
                <c:pt idx="7">
                  <c:v>5776.1500000000015</c:v>
                </c:pt>
                <c:pt idx="8">
                  <c:v>6383.7249300000003</c:v>
                </c:pt>
                <c:pt idx="9">
                  <c:v>6664.3174799999979</c:v>
                </c:pt>
                <c:pt idx="10">
                  <c:v>7601.1260389999998</c:v>
                </c:pt>
                <c:pt idx="11">
                  <c:v>8740.9280209999979</c:v>
                </c:pt>
                <c:pt idx="12">
                  <c:v>10971.471181999999</c:v>
                </c:pt>
                <c:pt idx="13">
                  <c:v>12344.887583</c:v>
                </c:pt>
                <c:pt idx="14">
                  <c:v>13618.689584999998</c:v>
                </c:pt>
                <c:pt idx="15">
                  <c:v>14254</c:v>
                </c:pt>
                <c:pt idx="16">
                  <c:v>17105</c:v>
                </c:pt>
                <c:pt idx="17">
                  <c:v>18846</c:v>
                </c:pt>
                <c:pt idx="18">
                  <c:v>20012</c:v>
                </c:pt>
                <c:pt idx="19">
                  <c:v>21346</c:v>
                </c:pt>
                <c:pt idx="20">
                  <c:v>24215</c:v>
                </c:pt>
                <c:pt idx="21" formatCode="General">
                  <c:v>25050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1D-4DB5-A0CC-24ECCC82049F}"/>
            </c:ext>
          </c:extLst>
        </c:ser>
        <c:ser>
          <c:idx val="1"/>
          <c:order val="1"/>
          <c:tx>
            <c:strRef>
              <c:f>'vision annuelle interne GAP FR'!$C$6</c:f>
              <c:strCache>
                <c:ptCount val="1"/>
                <c:pt idx="0">
                  <c:v>GAP EXTRA</c:v>
                </c:pt>
              </c:strCache>
            </c:strRef>
          </c:tx>
          <c:spPr>
            <a:solidFill>
              <a:srgbClr val="CD852D"/>
            </a:solidFill>
            <a:ln>
              <a:noFill/>
            </a:ln>
            <a:effectLst/>
          </c:spPr>
          <c:invertIfNegative val="0"/>
          <c:dLbls>
            <c:spPr>
              <a:solidFill>
                <a:srgbClr val="CD852D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'vision annuelle interne GAP FR'!$D$3:$Y$3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'vision annuelle interne GAP FR'!$D$6:$Y$6</c:f>
              <c:numCache>
                <c:formatCode>General</c:formatCode>
                <c:ptCount val="22"/>
                <c:pt idx="10" formatCode="#,##0">
                  <c:v>54.927039999999998</c:v>
                </c:pt>
                <c:pt idx="11" formatCode="#,##0">
                  <c:v>601.31876</c:v>
                </c:pt>
                <c:pt idx="12" formatCode="#,##0">
                  <c:v>1730.4426600000002</c:v>
                </c:pt>
                <c:pt idx="13" formatCode="#,##0">
                  <c:v>2621.1590600000004</c:v>
                </c:pt>
                <c:pt idx="14" formatCode="#,##0">
                  <c:v>3121.7487999999998</c:v>
                </c:pt>
                <c:pt idx="15" formatCode="#,##0">
                  <c:v>4443</c:v>
                </c:pt>
                <c:pt idx="16" formatCode="#,##0">
                  <c:v>6113</c:v>
                </c:pt>
                <c:pt idx="17" formatCode="#,##0">
                  <c:v>7719</c:v>
                </c:pt>
                <c:pt idx="18" formatCode="#,##0">
                  <c:v>7414</c:v>
                </c:pt>
                <c:pt idx="19" formatCode="#,##0">
                  <c:v>9554</c:v>
                </c:pt>
                <c:pt idx="20" formatCode="#,##0">
                  <c:v>10892</c:v>
                </c:pt>
                <c:pt idx="21">
                  <c:v>12076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1D-4DB5-A0CC-24ECCC82049F}"/>
            </c:ext>
          </c:extLst>
        </c:ser>
        <c:ser>
          <c:idx val="2"/>
          <c:order val="2"/>
          <c:tx>
            <c:strRef>
              <c:f>'vision annuelle interne GAP FR'!$C$7</c:f>
              <c:strCache>
                <c:ptCount val="1"/>
                <c:pt idx="0">
                  <c:v>GAP ROLL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solidFill>
                <a:srgbClr val="92D05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'vision annuelle interne GAP FR'!$D$3:$Y$3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'vision annuelle interne GAP FR'!$D$7:$Y$7</c:f>
              <c:numCache>
                <c:formatCode>General</c:formatCode>
                <c:ptCount val="22"/>
                <c:pt idx="17" formatCode="#,##0">
                  <c:v>849</c:v>
                </c:pt>
                <c:pt idx="18" formatCode="#,##0">
                  <c:v>1774</c:v>
                </c:pt>
                <c:pt idx="19" formatCode="#,##0">
                  <c:v>2263</c:v>
                </c:pt>
                <c:pt idx="20" formatCode="#,##0">
                  <c:v>2816</c:v>
                </c:pt>
                <c:pt idx="21">
                  <c:v>1996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1D-4DB5-A0CC-24ECCC82049F}"/>
            </c:ext>
          </c:extLst>
        </c:ser>
        <c:ser>
          <c:idx val="3"/>
          <c:order val="3"/>
          <c:tx>
            <c:strRef>
              <c:f>'vision annuelle interne GAP FR'!$C$5</c:f>
              <c:strCache>
                <c:ptCount val="1"/>
                <c:pt idx="0">
                  <c:v>GAP STAR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2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41D-4DB5-A0CC-24ECCC82049F}"/>
              </c:ext>
            </c:extLst>
          </c:dPt>
          <c:dLbls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'vision annuelle interne GAP FR'!$D$3:$Y$3</c:f>
              <c:numCache>
                <c:formatCode>General</c:formatCode>
                <c:ptCount val="2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  <c:pt idx="20">
                  <c:v>2024</c:v>
                </c:pt>
                <c:pt idx="21">
                  <c:v>2025</c:v>
                </c:pt>
              </c:numCache>
            </c:numRef>
          </c:cat>
          <c:val>
            <c:numRef>
              <c:f>'vision annuelle interne GAP FR'!$D$5:$Y$5</c:f>
              <c:numCache>
                <c:formatCode>General</c:formatCode>
                <c:ptCount val="22"/>
                <c:pt idx="20" formatCode="#,##0">
                  <c:v>867</c:v>
                </c:pt>
                <c:pt idx="21">
                  <c:v>1703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41D-4DB5-A0CC-24ECCC82049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4"/>
        <c:overlap val="100"/>
        <c:axId val="1657486208"/>
        <c:axId val="1657477056"/>
      </c:barChart>
      <c:catAx>
        <c:axId val="165748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fr-FR"/>
          </a:p>
        </c:txPr>
        <c:crossAx val="1657477056"/>
        <c:crosses val="autoZero"/>
        <c:auto val="1"/>
        <c:lblAlgn val="ctr"/>
        <c:lblOffset val="100"/>
        <c:noMultiLvlLbl val="0"/>
      </c:catAx>
      <c:valAx>
        <c:axId val="165747705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65748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uverture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4A9EECCC-0E98-9F80-21CC-CC8D0935A0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C2190D-CBE7-170D-19F8-82C24CCE4F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7152901-B98F-29B9-9DCE-D168E0EF95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6214" y="-98599"/>
            <a:ext cx="3166176" cy="3203208"/>
          </a:xfrm>
          <a:prstGeom prst="rect">
            <a:avLst/>
          </a:prstGeom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1C4901E6-A2F3-104F-EF08-D3CBE1CB5E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423684"/>
            <a:ext cx="12191999" cy="1652662"/>
          </a:xfrm>
          <a:prstGeom prst="rect">
            <a:avLst/>
          </a:prstGeom>
        </p:spPr>
        <p:txBody>
          <a:bodyPr/>
          <a:lstStyle>
            <a:lvl1pPr algn="ctr">
              <a:defRPr sz="3500">
                <a:solidFill>
                  <a:schemeClr val="tx1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r>
              <a:rPr lang="fr-FR" dirty="0"/>
              <a:t>SUR 1 OU 2 LIGNES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9B753E93-AC40-C854-55F0-6EDF00883A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39432" y="6297935"/>
            <a:ext cx="561788" cy="45421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chemeClr val="tx1"/>
                </a:solidFill>
                <a:latin typeface="Montserrat Medium" panose="00000600000000000000" pitchFamily="50" charset="0"/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Jour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043EC1C-E8EA-4FC6-2018-00813557C6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02766" y="6297935"/>
            <a:ext cx="628564" cy="4542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Montserrat Medium" panose="00000600000000000000" pitchFamily="50" charset="0"/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Mois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D4E6EF28-B299-77A7-41CF-CFAE89F72A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5293" y="6297935"/>
            <a:ext cx="753034" cy="4542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>
                <a:solidFill>
                  <a:schemeClr val="tx1"/>
                </a:solidFill>
                <a:latin typeface="Montserrat Medium" panose="00000600000000000000" pitchFamily="50" charset="0"/>
              </a:defRPr>
            </a:lvl1pPr>
            <a:lvl5pPr>
              <a:defRPr/>
            </a:lvl5pPr>
          </a:lstStyle>
          <a:p>
            <a:pPr lvl="0"/>
            <a:r>
              <a:rPr lang="fr-FR" dirty="0"/>
              <a:t>Année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540BC3-3524-17A7-EB48-046CC7E60830}"/>
              </a:ext>
            </a:extLst>
          </p:cNvPr>
          <p:cNvSpPr txBox="1"/>
          <p:nvPr userDrawn="1"/>
        </p:nvSpPr>
        <p:spPr>
          <a:xfrm>
            <a:off x="4517177" y="6278790"/>
            <a:ext cx="2618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tx1"/>
                </a:solidFill>
                <a:latin typeface="Montserrat Medium" panose="00000600000000000000" pitchFamily="50" charset="0"/>
              </a:rPr>
              <a:t>        /         /          </a:t>
            </a:r>
          </a:p>
        </p:txBody>
      </p:sp>
    </p:spTree>
    <p:extLst>
      <p:ext uri="{BB962C8B-B14F-4D97-AF65-F5344CB8AC3E}">
        <p14:creationId xmlns:p14="http://schemas.microsoft.com/office/powerpoint/2010/main" val="3814126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u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1B80C82-B681-6406-AF95-8B6491EF8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2" y="0"/>
            <a:ext cx="7466120" cy="6858000"/>
          </a:xfrm>
          <a:prstGeom prst="rect">
            <a:avLst/>
          </a:prstGeom>
        </p:spPr>
      </p:pic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B85C2D21-7ACA-A3E3-3DAB-D72840E34D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5774" y="3429000"/>
            <a:ext cx="1775791" cy="16465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Image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C28813-457A-4A47-AACC-2CCA9CACCA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-3524584" y="1572015"/>
            <a:ext cx="6766061" cy="38059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2B64F8-FA7A-4381-8EA1-D35DFBEF6C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74" y="802295"/>
            <a:ext cx="4669698" cy="262670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BBE5B6A-5B33-461A-BBC9-2552998F29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835"/>
            <a:ext cx="8549385" cy="4809029"/>
          </a:xfrm>
          <a:prstGeom prst="rect">
            <a:avLst/>
          </a:prstGeom>
        </p:spPr>
      </p:pic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331650" y="985627"/>
            <a:ext cx="1070795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bg2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1650" y="197977"/>
            <a:ext cx="1070795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</p:spTree>
    <p:extLst>
      <p:ext uri="{BB962C8B-B14F-4D97-AF65-F5344CB8AC3E}">
        <p14:creationId xmlns:p14="http://schemas.microsoft.com/office/powerpoint/2010/main" val="139462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u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1B80C82-B681-6406-AF95-8B6491EF8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2" y="0"/>
            <a:ext cx="7466120" cy="6858000"/>
          </a:xfrm>
          <a:prstGeom prst="rect">
            <a:avLst/>
          </a:prstGeom>
        </p:spPr>
      </p:pic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B85C2D21-7ACA-A3E3-3DAB-D72840E34D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5774" y="3429000"/>
            <a:ext cx="1775791" cy="16465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Image 1</a:t>
            </a:r>
          </a:p>
        </p:txBody>
      </p:sp>
      <p:pic>
        <p:nvPicPr>
          <p:cNvPr id="3" name="Image 2" descr="Une image contenant hache&#10;&#10;Description générée automatiquement">
            <a:extLst>
              <a:ext uri="{FF2B5EF4-FFF2-40B4-BE49-F238E27FC236}">
                <a16:creationId xmlns:a16="http://schemas.microsoft.com/office/drawing/2014/main" id="{EC91B831-9E31-43F4-9A97-C08BFCB279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6184905" y="114727"/>
            <a:ext cx="10780952" cy="68317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2B64F8-FA7A-4381-8EA1-D35DFBEF6C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80" y="4083543"/>
            <a:ext cx="4669698" cy="262670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BBE5B6A-5B33-461A-BBC9-2552998F29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1558"/>
            <a:ext cx="7537142" cy="4239642"/>
          </a:xfrm>
          <a:prstGeom prst="rect">
            <a:avLst/>
          </a:prstGeom>
        </p:spPr>
      </p:pic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331650" y="985627"/>
            <a:ext cx="1070795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bg2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1650" y="197977"/>
            <a:ext cx="1070795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</p:spTree>
    <p:extLst>
      <p:ext uri="{BB962C8B-B14F-4D97-AF65-F5344CB8AC3E}">
        <p14:creationId xmlns:p14="http://schemas.microsoft.com/office/powerpoint/2010/main" val="1194059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conten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1B80C82-B681-6406-AF95-8B6491EF81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2993D01-CB6C-B04B-6B53-558CDF9E14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614" y="2754633"/>
            <a:ext cx="7072009" cy="3978005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97914" y="197977"/>
            <a:ext cx="9941686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2097914" y="985627"/>
            <a:ext cx="9941686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bg2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B85C2D21-7ACA-A3E3-3DAB-D72840E34D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5774" y="3429000"/>
            <a:ext cx="1775791" cy="16465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Image 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8585DF8-6CBD-7115-BC2A-C544BB3101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C4F026-CBBC-64DF-150A-F2A34F174A5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66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fin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E9CFDD9-35FF-A842-F178-F72E83E1C2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A0AD1BC-D5A0-BB88-D88D-CF096F480F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9109D1D-52A6-D23F-C6D0-CD688ED0AA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ZoneTexte 4">
            <a:extLst>
              <a:ext uri="{FF2B5EF4-FFF2-40B4-BE49-F238E27FC236}">
                <a16:creationId xmlns:a16="http://schemas.microsoft.com/office/drawing/2014/main" id="{091FE974-2568-D06A-6918-51AA98246E1D}"/>
              </a:ext>
            </a:extLst>
          </p:cNvPr>
          <p:cNvSpPr txBox="1"/>
          <p:nvPr userDrawn="1"/>
        </p:nvSpPr>
        <p:spPr>
          <a:xfrm>
            <a:off x="4711623" y="2959638"/>
            <a:ext cx="2932051" cy="938719"/>
          </a:xfrm>
          <a:prstGeom prst="rect">
            <a:avLst/>
          </a:prstGeom>
          <a:ln w="12700">
            <a:miter lim="400000"/>
          </a:ln>
          <a:scene3d>
            <a:camera prst="orthographicFront">
              <a:rot lat="0" lon="0" rev="240000"/>
            </a:camera>
            <a:lightRig rig="threePt" dir="t"/>
          </a:scene3d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800">
                <a:solidFill>
                  <a:srgbClr val="23A9CC"/>
                </a:solidFill>
                <a:latin typeface="Futura Bold"/>
                <a:ea typeface="Futura Bold"/>
                <a:cs typeface="Futura Bold"/>
                <a:sym typeface="Futura Bold"/>
              </a:defRPr>
            </a:lvl1pPr>
          </a:lstStyle>
          <a:p>
            <a:pPr algn="ctr"/>
            <a:r>
              <a:rPr lang="fr-FR" sz="5500" dirty="0">
                <a:solidFill>
                  <a:srgbClr val="FFC000"/>
                </a:solidFill>
                <a:latin typeface="Block Berthold" pitchFamily="50" charset="0"/>
              </a:rPr>
              <a:t>MERCI !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CA8FB12E-D8DB-3977-6C7D-FAF1D30839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5442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2857" y="111735"/>
            <a:ext cx="10990943" cy="58232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857" y="1266940"/>
            <a:ext cx="10990943" cy="460595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r-FR" dirty="0"/>
            </a:lvl1pPr>
            <a:lvl2pPr>
              <a:defRPr lang="fr-FR" dirty="0"/>
            </a:lvl2pPr>
            <a:lvl3pPr>
              <a:defRPr lang="fr-FR" dirty="0"/>
            </a:lvl3pPr>
            <a:lvl4pPr>
              <a:defRPr lang="fr-FR" dirty="0"/>
            </a:lvl4pPr>
            <a:lvl5pPr>
              <a:defRPr lang="en-US" dirty="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80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 1 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16EC0B8-16F6-6B67-FA4A-3435EBB4C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91D36DB-2E81-E883-6703-0E0A90376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re 6">
            <a:extLst>
              <a:ext uri="{FF2B5EF4-FFF2-40B4-BE49-F238E27FC236}">
                <a16:creationId xmlns:a16="http://schemas.microsoft.com/office/drawing/2014/main" id="{A5E92CE9-5B4D-0580-C1CD-E56C94DA5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7633" y="2900400"/>
            <a:ext cx="3892731" cy="1057196"/>
          </a:xfrm>
          <a:prstGeom prst="rect">
            <a:avLst/>
          </a:prstGeom>
          <a:scene3d>
            <a:camera prst="orthographicFront">
              <a:rot lat="0" lon="0" rev="240000"/>
            </a:camera>
            <a:lightRig rig="threePt" dir="t"/>
          </a:scene3d>
        </p:spPr>
        <p:txBody>
          <a:bodyPr anchor="b" anchorCtr="0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algn="r">
              <a:defRPr sz="3500">
                <a:solidFill>
                  <a:srgbClr val="00216A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</a:t>
            </a:r>
            <a:br>
              <a:rPr lang="fr-FR" dirty="0"/>
            </a:br>
            <a:r>
              <a:rPr lang="fr-FR" dirty="0"/>
              <a:t>AJOUTER UN 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A31818-11AC-B507-F3CC-84503A22A6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3CCCC8C-FCBE-74FC-6721-BBAFF2A707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15011">
            <a:off x="6865372" y="3197958"/>
            <a:ext cx="1700706" cy="1185333"/>
          </a:xfrm>
          <a:prstGeom prst="rect">
            <a:avLst/>
          </a:prstGeom>
          <a:effectLst/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154D31B-564F-44B7-83B8-D8D5EF4665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r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C87D943-5C6B-7CE6-16F4-6FC03C2972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F4B96E8A-85BC-5C1B-002B-D8DB5D4AD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4C3180F-65BD-9742-8D21-320F03851B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05895" flipH="1">
            <a:off x="3601177" y="3481458"/>
            <a:ext cx="1700706" cy="1185333"/>
          </a:xfrm>
          <a:prstGeom prst="rect">
            <a:avLst/>
          </a:prstGeom>
          <a:effectLst/>
        </p:spPr>
      </p:pic>
      <p:sp>
        <p:nvSpPr>
          <p:cNvPr id="22" name="Titre 6">
            <a:extLst>
              <a:ext uri="{FF2B5EF4-FFF2-40B4-BE49-F238E27FC236}">
                <a16:creationId xmlns:a16="http://schemas.microsoft.com/office/drawing/2014/main" id="{342D8937-2913-6F22-2721-D3178CCC3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970" y="2919186"/>
            <a:ext cx="3892731" cy="1057196"/>
          </a:xfrm>
          <a:prstGeom prst="rect">
            <a:avLst/>
          </a:prstGeom>
          <a:scene3d>
            <a:camera prst="orthographicFront">
              <a:rot lat="0" lon="0" rev="240000"/>
            </a:camera>
            <a:lightRig rig="threePt" dir="t"/>
          </a:scene3d>
        </p:spPr>
        <p:txBody>
          <a:bodyPr anchor="b" anchorCtr="0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algn="l">
              <a:defRPr sz="3500">
                <a:solidFill>
                  <a:srgbClr val="FFC000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17FDA6-B63A-94F6-8BFE-6243E2C9449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1D22A4-6F65-E75C-E4A6-193F457239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74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F6A5CB1-297E-4532-B3A5-88230805E0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49238"/>
            <a:ext cx="12192000" cy="55751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7E6618-5AE9-1710-6960-BCB32639A6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8585DF8-6CBD-7115-BC2A-C544BB3101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029" y="197977"/>
            <a:ext cx="1166522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rgbClr val="FFC000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346029" y="985627"/>
            <a:ext cx="1166522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bg2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93DF2D9-A082-432E-ACAE-0EDF75E74D5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2835" y="154240"/>
            <a:ext cx="903179" cy="91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09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66A88E6-A4E7-4236-8D30-7180BF854B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49238"/>
            <a:ext cx="12192000" cy="55751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B7E6618-5AE9-1710-6960-BCB32639A6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8585DF8-6CBD-7115-BC2A-C544BB3101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029" y="197977"/>
            <a:ext cx="1166522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rgbClr val="FFC000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346029" y="985627"/>
            <a:ext cx="1166522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bg2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27AFAF0F-9483-35F1-CEA7-37926C7368B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6075" y="1567819"/>
            <a:ext cx="11700000" cy="5109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r>
              <a:rPr lang="fr-FR" dirty="0"/>
              <a:t>                                                                   CONTENU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280A135-8938-431E-8E74-6EF98CF76E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2835" y="154240"/>
            <a:ext cx="903179" cy="91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144EC76-8ADE-40B9-B7FE-71EA5EC341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197977"/>
            <a:ext cx="12190476" cy="6857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AA1BB9-0150-D94F-CC6A-31DBFE258B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8585DF8-6CBD-7115-BC2A-C544BB3101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029" y="197977"/>
            <a:ext cx="1166522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346029" y="985627"/>
            <a:ext cx="1166522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accent1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CCFE323-961A-4964-B468-799EC599DB2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2835" y="194880"/>
            <a:ext cx="903179" cy="91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9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conten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25B89BB-2B7B-4322-8B3B-6E05AF4CFD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197977"/>
            <a:ext cx="12190476" cy="6857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AA1BB9-0150-D94F-CC6A-31DBFE258B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8585DF8-6CBD-7115-BC2A-C544BB3101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029" y="197977"/>
            <a:ext cx="1166522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346029" y="985627"/>
            <a:ext cx="1166522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accent1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93C5C7-118E-A3C6-709C-1361C3A8DC9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2835" y="194880"/>
            <a:ext cx="903179" cy="913742"/>
          </a:xfrm>
          <a:prstGeom prst="rect">
            <a:avLst/>
          </a:prstGeom>
        </p:spPr>
      </p:pic>
      <p:sp>
        <p:nvSpPr>
          <p:cNvPr id="3" name="Espace réservé du contenu 4">
            <a:extLst>
              <a:ext uri="{FF2B5EF4-FFF2-40B4-BE49-F238E27FC236}">
                <a16:creationId xmlns:a16="http://schemas.microsoft.com/office/drawing/2014/main" id="{ADD7284A-C59E-1B9C-DAA0-DFD6EF69F33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6075" y="1567819"/>
            <a:ext cx="11700000" cy="5109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r>
              <a:rPr lang="fr-FR" dirty="0"/>
              <a:t>                                                                   CONTENU</a:t>
            </a:r>
          </a:p>
        </p:txBody>
      </p:sp>
    </p:spTree>
    <p:extLst>
      <p:ext uri="{BB962C8B-B14F-4D97-AF65-F5344CB8AC3E}">
        <p14:creationId xmlns:p14="http://schemas.microsoft.com/office/powerpoint/2010/main" val="378332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en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1B80C82-B681-6406-AF95-8B6491EF8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2" y="0"/>
            <a:ext cx="7466120" cy="6858000"/>
          </a:xfrm>
          <a:prstGeom prst="rect">
            <a:avLst/>
          </a:prstGeom>
        </p:spPr>
      </p:pic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B85C2D21-7ACA-A3E3-3DAB-D72840E34D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5774" y="3429000"/>
            <a:ext cx="1775791" cy="16465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Image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C28813-457A-4A47-AACC-2CCA9CACCA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H="1">
            <a:off x="-3524584" y="1572015"/>
            <a:ext cx="6766061" cy="38059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2B64F8-FA7A-4381-8EA1-D35DFBEF6C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74" y="802295"/>
            <a:ext cx="4669698" cy="262670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BBE5B6A-5B33-461A-BBC9-2552998F29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835"/>
            <a:ext cx="8549385" cy="4809029"/>
          </a:xfrm>
          <a:prstGeom prst="rect">
            <a:avLst/>
          </a:prstGeom>
        </p:spPr>
      </p:pic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331650" y="985627"/>
            <a:ext cx="1070795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bg2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1650" y="197977"/>
            <a:ext cx="1070795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</p:spTree>
    <p:extLst>
      <p:ext uri="{BB962C8B-B14F-4D97-AF65-F5344CB8AC3E}">
        <p14:creationId xmlns:p14="http://schemas.microsoft.com/office/powerpoint/2010/main" val="85164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conten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1B80C82-B681-6406-AF95-8B6491EF8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2" y="0"/>
            <a:ext cx="7466120" cy="6858000"/>
          </a:xfrm>
          <a:prstGeom prst="rect">
            <a:avLst/>
          </a:prstGeom>
        </p:spPr>
      </p:pic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8A6F0113-E9A6-75A9-2671-3487ABE68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8045" y="6322689"/>
            <a:ext cx="2743204" cy="354562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Montserrat Medium" panose="00000600000000000000" pitchFamily="50" charset="0"/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B85C2D21-7ACA-A3E3-3DAB-D72840E34D3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5774" y="3429000"/>
            <a:ext cx="1775791" cy="16465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Image 1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12B64F8-FA7A-4381-8EA1-D35DFBEF6C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74" y="802295"/>
            <a:ext cx="4669698" cy="262670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BBE5B6A-5B33-461A-BBC9-2552998F298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835"/>
            <a:ext cx="8549385" cy="4809029"/>
          </a:xfrm>
          <a:prstGeom prst="rect">
            <a:avLst/>
          </a:prstGeom>
        </p:spPr>
      </p:pic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21D1D381-5FD5-15A6-74DA-30D50C3B6F9C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1331650" y="985627"/>
            <a:ext cx="10707950" cy="582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cap="none" baseline="0">
                <a:solidFill>
                  <a:schemeClr val="bg2"/>
                </a:solidFill>
                <a:latin typeface="Block Berthold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6BDFC23A-90AF-2C18-ACF5-BFCD80D4E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1650" y="197977"/>
            <a:ext cx="10707950" cy="58219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3000" baseline="0">
                <a:solidFill>
                  <a:schemeClr val="tx2"/>
                </a:solidFill>
                <a:latin typeface="Block Berthold" pitchFamily="50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</p:spTree>
    <p:extLst>
      <p:ext uri="{BB962C8B-B14F-4D97-AF65-F5344CB8AC3E}">
        <p14:creationId xmlns:p14="http://schemas.microsoft.com/office/powerpoint/2010/main" val="159965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8CDEE3-AAA4-3433-BCC7-ED2904BA2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E24977-EDE0-4B99-B03E-E81161C3CE1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902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CB2286-69EA-1C17-D2BC-E36E807FBC26}"/>
              </a:ext>
            </a:extLst>
          </p:cNvPr>
          <p:cNvSpPr/>
          <p:nvPr/>
        </p:nvSpPr>
        <p:spPr>
          <a:xfrm>
            <a:off x="97871" y="935407"/>
            <a:ext cx="11996257" cy="10310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Light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40FF3A-BF9C-8E8D-B79F-26BD6938B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fr-FR" sz="2000" b="1" dirty="0">
                <a:latin typeface="Block Berthold BQ" pitchFamily="50" charset="0"/>
              </a:rPr>
              <a:t>Le gnocchi à poêler Lustucru Frais, une croissance ininterrompue depuis plus de 20 ans ! 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EC62D46C-1A39-9A5A-61BA-F027AE7D26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7378659"/>
              </p:ext>
            </p:extLst>
          </p:nvPr>
        </p:nvGraphicFramePr>
        <p:xfrm>
          <a:off x="346029" y="1371486"/>
          <a:ext cx="11611688" cy="5176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 descr="Une image contenant texte, Snack, céréales du petit-déjeuner, Plats préparés&#10;&#10;Le contenu généré par l’IA peut être incorrect.">
            <a:extLst>
              <a:ext uri="{FF2B5EF4-FFF2-40B4-BE49-F238E27FC236}">
                <a16:creationId xmlns:a16="http://schemas.microsoft.com/office/drawing/2014/main" id="{D7960EC3-1372-2CE4-6A81-5DCB23789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939" y="1196045"/>
            <a:ext cx="811052" cy="80726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475175-07F6-C2E2-F1AA-C42EE1B28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867" y="3101919"/>
            <a:ext cx="871586" cy="130737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AE95BAE-8879-222C-8B4E-ED1909817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8639" y="3680242"/>
            <a:ext cx="988070" cy="988070"/>
          </a:xfrm>
          <a:prstGeom prst="rect">
            <a:avLst/>
          </a:prstGeom>
        </p:spPr>
      </p:pic>
      <p:pic>
        <p:nvPicPr>
          <p:cNvPr id="10" name="Image 9" descr="Une image contenant texte, Snack, orange, fruit&#10;&#10;Le contenu généré par l’IA peut être incorrect.">
            <a:extLst>
              <a:ext uri="{FF2B5EF4-FFF2-40B4-BE49-F238E27FC236}">
                <a16:creationId xmlns:a16="http://schemas.microsoft.com/office/drawing/2014/main" id="{37324080-415C-E48A-6621-3F43ECD3A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9382" y="4014327"/>
            <a:ext cx="988070" cy="988070"/>
          </a:xfrm>
          <a:prstGeom prst="rect">
            <a:avLst/>
          </a:prstGeom>
        </p:spPr>
      </p:pic>
      <p:pic>
        <p:nvPicPr>
          <p:cNvPr id="11" name="Image 10" descr="Une image contenant texte, nourriture, Snack, Malbouffe&#10;&#10;Le contenu généré par l’IA peut être incorrect.">
            <a:extLst>
              <a:ext uri="{FF2B5EF4-FFF2-40B4-BE49-F238E27FC236}">
                <a16:creationId xmlns:a16="http://schemas.microsoft.com/office/drawing/2014/main" id="{2A9B3CBB-E0B4-5161-4E79-7DD5070611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6886" y="2268858"/>
            <a:ext cx="622318" cy="784540"/>
          </a:xfrm>
          <a:prstGeom prst="rect">
            <a:avLst/>
          </a:prstGeom>
        </p:spPr>
      </p:pic>
      <p:pic>
        <p:nvPicPr>
          <p:cNvPr id="12" name="Image 26" descr="Une image contenant tableau blanc&#10;&#10;Description générée automatiquement">
            <a:extLst>
              <a:ext uri="{FF2B5EF4-FFF2-40B4-BE49-F238E27FC236}">
                <a16:creationId xmlns:a16="http://schemas.microsoft.com/office/drawing/2014/main" id="{250858BE-9C86-6E6D-2F6E-3A58C60F1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245" y="4947952"/>
            <a:ext cx="621012" cy="867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 descr="Une image contenant texte&#10;&#10;Description générée automatiquement">
            <a:extLst>
              <a:ext uri="{FF2B5EF4-FFF2-40B4-BE49-F238E27FC236}">
                <a16:creationId xmlns:a16="http://schemas.microsoft.com/office/drawing/2014/main" id="{085B1464-B611-5E76-A1B4-EFF5680E94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59" y="4788338"/>
            <a:ext cx="932876" cy="93287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09405E3-CFF2-C003-6778-4C21738DA2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164" y="4553638"/>
            <a:ext cx="932876" cy="9328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0E9C936-D79B-B94A-5948-6B9DE4FCF3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61" y="1931599"/>
            <a:ext cx="1052054" cy="9158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F9C719D-8953-7645-369D-2033DAC65C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623" y="946253"/>
            <a:ext cx="811052" cy="8110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F910F44-0B8A-48AB-E86E-4EFD492BED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/>
          <a:stretch>
            <a:fillRect/>
          </a:stretch>
        </p:blipFill>
        <p:spPr>
          <a:xfrm>
            <a:off x="11402568" y="935407"/>
            <a:ext cx="646384" cy="77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8271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2_Thème Office">
  <a:themeElements>
    <a:clrScheme name="Personnalisé 2">
      <a:dk1>
        <a:sysClr val="windowText" lastClr="000000"/>
      </a:dk1>
      <a:lt1>
        <a:sysClr val="window" lastClr="FFFFFF"/>
      </a:lt1>
      <a:dk2>
        <a:srgbClr val="00216A"/>
      </a:dk2>
      <a:lt2>
        <a:srgbClr val="0BBBEF"/>
      </a:lt2>
      <a:accent1>
        <a:srgbClr val="00216A"/>
      </a:accent1>
      <a:accent2>
        <a:srgbClr val="0BBBEF"/>
      </a:accent2>
      <a:accent3>
        <a:srgbClr val="CE172E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Montserrat">
      <a:majorFont>
        <a:latin typeface="Montserrat"/>
        <a:ea typeface=""/>
        <a:cs typeface=""/>
      </a:majorFont>
      <a:minorFont>
        <a:latin typeface="Montserra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25</Words>
  <Application>Microsoft Office PowerPoint</Application>
  <PresentationFormat>Grand écran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Block Berthold</vt:lpstr>
      <vt:lpstr>Block Berthold BQ</vt:lpstr>
      <vt:lpstr>Calibri</vt:lpstr>
      <vt:lpstr>Montserrat Light</vt:lpstr>
      <vt:lpstr>Montserrat Medium</vt:lpstr>
      <vt:lpstr>2_Thème Office</vt:lpstr>
      <vt:lpstr>Le gnocchi à poêler Lustucru Frais, une croissance ininterrompue depuis plus de 20 ans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Paccard, Victoria</dc:creator>
  <cp:lastModifiedBy>Paccard, Victoria</cp:lastModifiedBy>
  <cp:revision>2</cp:revision>
  <dcterms:created xsi:type="dcterms:W3CDTF">2026-05-27T08:43:51Z</dcterms:created>
  <dcterms:modified xsi:type="dcterms:W3CDTF">2026-05-27T09:28:56Z</dcterms:modified>
</cp:coreProperties>
</file>