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39">
          <p15:clr>
            <a:srgbClr val="A4A3A4"/>
          </p15:clr>
        </p15:guide>
        <p15:guide id="2" pos="2526">
          <p15:clr>
            <a:srgbClr val="A4A3A4"/>
          </p15:clr>
        </p15:guide>
        <p15:guide id="3" pos="340">
          <p15:clr>
            <a:srgbClr val="9AA0A6"/>
          </p15:clr>
        </p15:guide>
        <p15:guide id="4" pos="532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29" d="100"/>
          <a:sy n="129" d="100"/>
        </p:scale>
        <p:origin x="-312" y="-104"/>
      </p:cViewPr>
      <p:guideLst>
        <p:guide orient="horz" pos="139"/>
        <p:guide pos="2526"/>
        <p:guide pos="340"/>
        <p:guide pos="532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007799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d5af73cb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d5af73c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bba38acd1_1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bba38acd1_1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b564b556a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cb564b556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dec953c123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dec953c12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01dbb0a6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01dbb0a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a9927a7f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a9927a7f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01dbb0a67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01dbb0a6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be98c3ab1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be98c3ab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bba38acd1_1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bba38acd1_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a9927a7f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a9927a7f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a9927a7f5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a9927a7f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b564b556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b564b556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mailto:louis@bugsafe.fr" TargetMode="Externa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19265" b="19259"/>
          <a:stretch/>
        </p:blipFill>
        <p:spPr>
          <a:xfrm>
            <a:off x="0" y="1"/>
            <a:ext cx="9144003" cy="5143500"/>
          </a:xfrm>
          <a:prstGeom prst="rect">
            <a:avLst/>
          </a:prstGeom>
          <a:noFill/>
          <a:ln>
            <a:noFill/>
          </a:ln>
        </p:spPr>
      </p:pic>
      <p:sp>
        <p:nvSpPr>
          <p:cNvPr id="55" name="Google Shape;55;p13"/>
          <p:cNvSpPr txBox="1">
            <a:spLocks noGrp="1"/>
          </p:cNvSpPr>
          <p:nvPr>
            <p:ph type="ctrTitle"/>
          </p:nvPr>
        </p:nvSpPr>
        <p:spPr>
          <a:xfrm>
            <a:off x="311700" y="1691000"/>
            <a:ext cx="8520600" cy="1739700"/>
          </a:xfrm>
          <a:prstGeom prst="rect">
            <a:avLst/>
          </a:prstGeom>
        </p:spPr>
        <p:txBody>
          <a:bodyPr spcFirstLastPara="1" wrap="square" lIns="91425" tIns="91425" rIns="91425" bIns="91425" anchor="b" anchorCtr="0">
            <a:normAutofit fontScale="90000"/>
          </a:bodyPr>
          <a:lstStyle/>
          <a:p>
            <a:pPr marL="0" lvl="0" indent="0" algn="ctr" rtl="0">
              <a:lnSpc>
                <a:spcPct val="91666"/>
              </a:lnSpc>
              <a:spcBef>
                <a:spcPts val="2400"/>
              </a:spcBef>
              <a:spcAft>
                <a:spcPts val="600"/>
              </a:spcAft>
              <a:buNone/>
            </a:pPr>
            <a:r>
              <a:rPr lang="en-GB" sz="4500" b="1">
                <a:solidFill>
                  <a:srgbClr val="FFFFFF"/>
                </a:solidFill>
                <a:latin typeface="Ubuntu"/>
                <a:ea typeface="Ubuntu"/>
                <a:cs typeface="Ubuntu"/>
                <a:sym typeface="Ubuntu"/>
              </a:rPr>
              <a:t/>
            </a:r>
            <a:br>
              <a:rPr lang="en-GB" sz="4500" b="1">
                <a:solidFill>
                  <a:srgbClr val="FFFFFF"/>
                </a:solidFill>
                <a:latin typeface="Ubuntu"/>
                <a:ea typeface="Ubuntu"/>
                <a:cs typeface="Ubuntu"/>
                <a:sym typeface="Ubuntu"/>
              </a:rPr>
            </a:br>
            <a:r>
              <a:rPr lang="en-GB" sz="4500" b="1">
                <a:solidFill>
                  <a:srgbClr val="FFFFFF"/>
                </a:solidFill>
                <a:latin typeface="Ubuntu"/>
                <a:ea typeface="Ubuntu"/>
                <a:cs typeface="Ubuntu"/>
                <a:sym typeface="Ubuntu"/>
              </a:rPr>
              <a:t/>
            </a:r>
            <a:br>
              <a:rPr lang="en-GB" sz="4500" b="1">
                <a:solidFill>
                  <a:srgbClr val="FFFFFF"/>
                </a:solidFill>
                <a:latin typeface="Ubuntu"/>
                <a:ea typeface="Ubuntu"/>
                <a:cs typeface="Ubuntu"/>
                <a:sym typeface="Ubuntu"/>
              </a:rPr>
            </a:br>
            <a:r>
              <a:rPr lang="en-GB" sz="4500" b="1">
                <a:solidFill>
                  <a:srgbClr val="FFFFFF"/>
                </a:solidFill>
                <a:latin typeface="Ubuntu"/>
                <a:ea typeface="Ubuntu"/>
                <a:cs typeface="Ubuntu"/>
                <a:sym typeface="Ubuntu"/>
              </a:rPr>
              <a:t/>
            </a:r>
            <a:br>
              <a:rPr lang="en-GB" sz="4500" b="1">
                <a:solidFill>
                  <a:srgbClr val="FFFFFF"/>
                </a:solidFill>
                <a:latin typeface="Ubuntu"/>
                <a:ea typeface="Ubuntu"/>
                <a:cs typeface="Ubuntu"/>
                <a:sym typeface="Ubuntu"/>
              </a:rPr>
            </a:br>
            <a:r>
              <a:rPr lang="en-GB" sz="4500" b="1">
                <a:solidFill>
                  <a:srgbClr val="FFFFFF"/>
                </a:solidFill>
                <a:latin typeface="Ubuntu"/>
                <a:ea typeface="Ubuntu"/>
                <a:cs typeface="Ubuntu"/>
                <a:sym typeface="Ubuntu"/>
              </a:rPr>
              <a:t>	Get Control Over BedBugs </a:t>
            </a:r>
            <a:endParaRPr sz="3833" b="1">
              <a:solidFill>
                <a:srgbClr val="FFFFFF"/>
              </a:solidFill>
              <a:latin typeface="Ubuntu"/>
              <a:ea typeface="Ubuntu"/>
              <a:cs typeface="Ubuntu"/>
              <a:sym typeface="Ubuntu"/>
            </a:endParaRPr>
          </a:p>
        </p:txBody>
      </p:sp>
      <p:sp>
        <p:nvSpPr>
          <p:cNvPr id="56" name="Google Shape;56;p13"/>
          <p:cNvSpPr txBox="1">
            <a:spLocks noGrp="1"/>
          </p:cNvSpPr>
          <p:nvPr>
            <p:ph type="ctrTitle"/>
          </p:nvPr>
        </p:nvSpPr>
        <p:spPr>
          <a:xfrm>
            <a:off x="311700" y="3817900"/>
            <a:ext cx="8520600" cy="911100"/>
          </a:xfrm>
          <a:prstGeom prst="rect">
            <a:avLst/>
          </a:prstGeom>
        </p:spPr>
        <p:txBody>
          <a:bodyPr spcFirstLastPara="1" wrap="square" lIns="91425" tIns="91425" rIns="91425" bIns="91425" anchor="b" anchorCtr="0">
            <a:normAutofit/>
          </a:bodyPr>
          <a:lstStyle/>
          <a:p>
            <a:pPr marL="0" lvl="0" indent="0" algn="ctr" rtl="0">
              <a:lnSpc>
                <a:spcPct val="91666"/>
              </a:lnSpc>
              <a:spcBef>
                <a:spcPts val="2400"/>
              </a:spcBef>
              <a:spcAft>
                <a:spcPts val="600"/>
              </a:spcAft>
              <a:buNone/>
            </a:pPr>
            <a:r>
              <a:rPr lang="en-GB" sz="1800">
                <a:solidFill>
                  <a:srgbClr val="FFFFFF"/>
                </a:solidFill>
                <a:latin typeface="Ubuntu"/>
                <a:ea typeface="Ubuntu"/>
                <a:cs typeface="Ubuntu"/>
                <a:sym typeface="Ubuntu"/>
              </a:rPr>
              <a:t/>
            </a:r>
            <a:br>
              <a:rPr lang="en-GB" sz="1800">
                <a:solidFill>
                  <a:srgbClr val="FFFFFF"/>
                </a:solidFill>
                <a:latin typeface="Ubuntu"/>
                <a:ea typeface="Ubuntu"/>
                <a:cs typeface="Ubuntu"/>
                <a:sym typeface="Ubuntu"/>
              </a:rPr>
            </a:br>
            <a:r>
              <a:rPr lang="en-GB" sz="1800">
                <a:solidFill>
                  <a:srgbClr val="FFFFFF"/>
                </a:solidFill>
                <a:latin typeface="Ubuntu"/>
                <a:ea typeface="Ubuntu"/>
                <a:cs typeface="Ubuntu"/>
                <a:sym typeface="Ubuntu"/>
              </a:rPr>
              <a:t>November 2021 - Women’s Forum</a:t>
            </a:r>
            <a:endParaRPr sz="1800">
              <a:solidFill>
                <a:srgbClr val="FFFFFF"/>
              </a:solidFill>
              <a:latin typeface="Ubuntu"/>
              <a:ea typeface="Ubuntu"/>
              <a:cs typeface="Ubuntu"/>
              <a:sym typeface="Ubuntu"/>
            </a:endParaRPr>
          </a:p>
        </p:txBody>
      </p:sp>
      <p:pic>
        <p:nvPicPr>
          <p:cNvPr id="57" name="Google Shape;57;p13"/>
          <p:cNvPicPr preferRelativeResize="0"/>
          <p:nvPr/>
        </p:nvPicPr>
        <p:blipFill>
          <a:blip r:embed="rId4">
            <a:alphaModFix/>
          </a:blip>
          <a:stretch>
            <a:fillRect/>
          </a:stretch>
        </p:blipFill>
        <p:spPr>
          <a:xfrm>
            <a:off x="2965907" y="781625"/>
            <a:ext cx="2883992" cy="1739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ctrTitle"/>
          </p:nvPr>
        </p:nvSpPr>
        <p:spPr>
          <a:xfrm>
            <a:off x="1288350" y="210075"/>
            <a:ext cx="6567300" cy="60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b="1">
                <a:solidFill>
                  <a:srgbClr val="1F4B8B"/>
                </a:solidFill>
                <a:latin typeface="Ubuntu"/>
                <a:ea typeface="Ubuntu"/>
                <a:cs typeface="Ubuntu"/>
                <a:sym typeface="Ubuntu"/>
              </a:rPr>
              <a:t>Advantages</a:t>
            </a:r>
            <a:endParaRPr sz="3000" b="1">
              <a:solidFill>
                <a:srgbClr val="1F4B8B"/>
              </a:solidFill>
              <a:latin typeface="Ubuntu"/>
              <a:ea typeface="Ubuntu"/>
              <a:cs typeface="Ubuntu"/>
              <a:sym typeface="Ubuntu"/>
            </a:endParaRPr>
          </a:p>
        </p:txBody>
      </p:sp>
      <p:cxnSp>
        <p:nvCxnSpPr>
          <p:cNvPr id="157" name="Google Shape;157;p22"/>
          <p:cNvCxnSpPr/>
          <p:nvPr/>
        </p:nvCxnSpPr>
        <p:spPr>
          <a:xfrm rot="10800000" flipH="1">
            <a:off x="935100" y="803625"/>
            <a:ext cx="7273800" cy="22500"/>
          </a:xfrm>
          <a:prstGeom prst="straightConnector1">
            <a:avLst/>
          </a:prstGeom>
          <a:noFill/>
          <a:ln w="19050" cap="flat" cmpd="sng">
            <a:solidFill>
              <a:schemeClr val="dk2"/>
            </a:solidFill>
            <a:prstDash val="solid"/>
            <a:round/>
            <a:headEnd type="none" w="med" len="med"/>
            <a:tailEnd type="none" w="med" len="med"/>
          </a:ln>
        </p:spPr>
      </p:cxnSp>
      <p:sp>
        <p:nvSpPr>
          <p:cNvPr id="158" name="Google Shape;158;p22"/>
          <p:cNvSpPr/>
          <p:nvPr/>
        </p:nvSpPr>
        <p:spPr>
          <a:xfrm>
            <a:off x="993125" y="1539900"/>
            <a:ext cx="2477700" cy="784800"/>
          </a:xfrm>
          <a:prstGeom prst="rect">
            <a:avLst/>
          </a:prstGeom>
          <a:solidFill>
            <a:srgbClr val="1F4B8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chemeClr val="lt1"/>
                </a:solidFill>
                <a:latin typeface="Ubuntu"/>
                <a:ea typeface="Ubuntu"/>
                <a:cs typeface="Ubuntu"/>
                <a:sym typeface="Ubuntu"/>
              </a:rPr>
              <a:t>Prevention</a:t>
            </a:r>
            <a:endParaRPr sz="300">
              <a:solidFill>
                <a:schemeClr val="lt1"/>
              </a:solidFill>
              <a:latin typeface="Ubuntu"/>
              <a:ea typeface="Ubuntu"/>
              <a:cs typeface="Ubuntu"/>
              <a:sym typeface="Ubuntu"/>
            </a:endParaRPr>
          </a:p>
        </p:txBody>
      </p:sp>
      <p:sp>
        <p:nvSpPr>
          <p:cNvPr id="159" name="Google Shape;159;p22"/>
          <p:cNvSpPr/>
          <p:nvPr/>
        </p:nvSpPr>
        <p:spPr>
          <a:xfrm>
            <a:off x="993125" y="2405463"/>
            <a:ext cx="2477700" cy="784800"/>
          </a:xfrm>
          <a:prstGeom prst="rect">
            <a:avLst/>
          </a:prstGeom>
          <a:solidFill>
            <a:srgbClr val="4E70B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chemeClr val="lt1"/>
                </a:solidFill>
                <a:latin typeface="Ubuntu"/>
                <a:ea typeface="Ubuntu"/>
                <a:cs typeface="Ubuntu"/>
                <a:sym typeface="Ubuntu"/>
              </a:rPr>
              <a:t>Detection</a:t>
            </a:r>
            <a:endParaRPr sz="900">
              <a:solidFill>
                <a:schemeClr val="lt1"/>
              </a:solidFill>
              <a:latin typeface="Ubuntu"/>
              <a:ea typeface="Ubuntu"/>
              <a:cs typeface="Ubuntu"/>
              <a:sym typeface="Ubuntu"/>
            </a:endParaRPr>
          </a:p>
        </p:txBody>
      </p:sp>
      <p:sp>
        <p:nvSpPr>
          <p:cNvPr id="160" name="Google Shape;160;p22"/>
          <p:cNvSpPr/>
          <p:nvPr/>
        </p:nvSpPr>
        <p:spPr>
          <a:xfrm>
            <a:off x="993125" y="3271050"/>
            <a:ext cx="2477700" cy="784800"/>
          </a:xfrm>
          <a:prstGeom prst="rect">
            <a:avLst/>
          </a:prstGeom>
          <a:solidFill>
            <a:srgbClr val="1028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chemeClr val="lt1"/>
                </a:solidFill>
                <a:latin typeface="Ubuntu"/>
                <a:ea typeface="Ubuntu"/>
                <a:cs typeface="Ubuntu"/>
                <a:sym typeface="Ubuntu"/>
              </a:rPr>
              <a:t>Isolation</a:t>
            </a:r>
            <a:endParaRPr/>
          </a:p>
        </p:txBody>
      </p:sp>
      <p:sp>
        <p:nvSpPr>
          <p:cNvPr id="161" name="Google Shape;161;p22"/>
          <p:cNvSpPr txBox="1"/>
          <p:nvPr/>
        </p:nvSpPr>
        <p:spPr>
          <a:xfrm>
            <a:off x="3851525" y="1686000"/>
            <a:ext cx="5060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rgbClr val="1F4B8B"/>
                </a:solidFill>
                <a:latin typeface="Ubuntu"/>
                <a:ea typeface="Ubuntu"/>
                <a:cs typeface="Ubuntu"/>
                <a:sym typeface="Ubuntu"/>
              </a:rPr>
              <a:t>Reduce by half the risk  of infestation</a:t>
            </a:r>
            <a:r>
              <a:rPr lang="en-GB" sz="2000">
                <a:latin typeface="Ubuntu"/>
                <a:ea typeface="Ubuntu"/>
                <a:cs typeface="Ubuntu"/>
                <a:sym typeface="Ubuntu"/>
              </a:rPr>
              <a:t> </a:t>
            </a:r>
            <a:r>
              <a:rPr lang="en-GB" sz="2000" baseline="30000">
                <a:latin typeface="Ubuntu"/>
                <a:ea typeface="Ubuntu"/>
                <a:cs typeface="Ubuntu"/>
                <a:sym typeface="Ubuntu"/>
              </a:rPr>
              <a:t>(1)</a:t>
            </a:r>
            <a:endParaRPr sz="2400" b="1" baseline="30000">
              <a:solidFill>
                <a:srgbClr val="1F4B8B"/>
              </a:solidFill>
              <a:latin typeface="Ubuntu"/>
              <a:ea typeface="Ubuntu"/>
              <a:cs typeface="Ubuntu"/>
              <a:sym typeface="Ubuntu"/>
            </a:endParaRPr>
          </a:p>
        </p:txBody>
      </p:sp>
      <p:sp>
        <p:nvSpPr>
          <p:cNvPr id="162" name="Google Shape;162;p22"/>
          <p:cNvSpPr txBox="1"/>
          <p:nvPr/>
        </p:nvSpPr>
        <p:spPr>
          <a:xfrm>
            <a:off x="3851525" y="2551575"/>
            <a:ext cx="4373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latin typeface="Ubuntu"/>
                <a:ea typeface="Ubuntu"/>
                <a:cs typeface="Ubuntu"/>
                <a:sym typeface="Ubuntu"/>
              </a:rPr>
              <a:t>Enhance early detection by  </a:t>
            </a:r>
            <a:r>
              <a:rPr lang="en-GB" sz="2000" b="1">
                <a:solidFill>
                  <a:srgbClr val="1F4B8B"/>
                </a:solidFill>
                <a:latin typeface="Ubuntu"/>
                <a:ea typeface="Ubuntu"/>
                <a:cs typeface="Ubuntu"/>
                <a:sym typeface="Ubuntu"/>
              </a:rPr>
              <a:t>90+% </a:t>
            </a:r>
            <a:r>
              <a:rPr lang="en-GB" sz="2000" baseline="30000">
                <a:solidFill>
                  <a:schemeClr val="dk1"/>
                </a:solidFill>
                <a:latin typeface="Ubuntu"/>
                <a:ea typeface="Ubuntu"/>
                <a:cs typeface="Ubuntu"/>
                <a:sym typeface="Ubuntu"/>
              </a:rPr>
              <a:t>(2)</a:t>
            </a:r>
            <a:endParaRPr sz="2400" b="1" baseline="30000">
              <a:solidFill>
                <a:srgbClr val="1F4B8B"/>
              </a:solidFill>
              <a:latin typeface="Ubuntu"/>
              <a:ea typeface="Ubuntu"/>
              <a:cs typeface="Ubuntu"/>
              <a:sym typeface="Ubuntu"/>
            </a:endParaRPr>
          </a:p>
        </p:txBody>
      </p:sp>
      <p:sp>
        <p:nvSpPr>
          <p:cNvPr id="163" name="Google Shape;163;p22"/>
          <p:cNvSpPr txBox="1"/>
          <p:nvPr/>
        </p:nvSpPr>
        <p:spPr>
          <a:xfrm>
            <a:off x="3851525" y="3417150"/>
            <a:ext cx="5134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rgbClr val="1F4B8B"/>
                </a:solidFill>
                <a:latin typeface="Ubuntu"/>
                <a:ea typeface="Ubuntu"/>
                <a:cs typeface="Ubuntu"/>
                <a:sym typeface="Ubuntu"/>
              </a:rPr>
              <a:t>Protect from the bites </a:t>
            </a:r>
            <a:endParaRPr sz="2400" b="1">
              <a:solidFill>
                <a:srgbClr val="1F4B8B"/>
              </a:solidFill>
              <a:latin typeface="Ubuntu"/>
              <a:ea typeface="Ubuntu"/>
              <a:cs typeface="Ubuntu"/>
              <a:sym typeface="Ubuntu"/>
            </a:endParaRPr>
          </a:p>
        </p:txBody>
      </p:sp>
      <p:sp>
        <p:nvSpPr>
          <p:cNvPr id="164" name="Google Shape;164;p22"/>
          <p:cNvSpPr txBox="1"/>
          <p:nvPr/>
        </p:nvSpPr>
        <p:spPr>
          <a:xfrm>
            <a:off x="418500" y="4602200"/>
            <a:ext cx="830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a:latin typeface="Ubuntu"/>
                <a:ea typeface="Ubuntu"/>
                <a:cs typeface="Ubuntu"/>
                <a:sym typeface="Ubuntu"/>
              </a:rPr>
              <a:t>1. </a:t>
            </a:r>
            <a:r>
              <a:rPr lang="en-GB" sz="700">
                <a:solidFill>
                  <a:schemeClr val="dk1"/>
                </a:solidFill>
                <a:latin typeface="Ubuntu"/>
                <a:ea typeface="Ubuntu"/>
                <a:cs typeface="Ubuntu"/>
                <a:sym typeface="Ubuntu"/>
              </a:rPr>
              <a:t>Cooper et al. (2015). Effects of Various Interventions, Including Mass Trapping with Passive Pitfall Traps, on Low-Level Bed Bug Populations in Apartments. </a:t>
            </a:r>
            <a:r>
              <a:rPr lang="en-GB" sz="700" i="1">
                <a:solidFill>
                  <a:schemeClr val="dk1"/>
                </a:solidFill>
                <a:latin typeface="Ubuntu"/>
                <a:ea typeface="Ubuntu"/>
                <a:cs typeface="Ubuntu"/>
                <a:sym typeface="Ubuntu"/>
              </a:rPr>
              <a:t>Journal of Economic Entomology</a:t>
            </a:r>
            <a:r>
              <a:rPr lang="en-GB" sz="700">
                <a:solidFill>
                  <a:schemeClr val="dk1"/>
                </a:solidFill>
                <a:latin typeface="Ubuntu"/>
                <a:ea typeface="Ubuntu"/>
                <a:cs typeface="Ubuntu"/>
                <a:sym typeface="Ubuntu"/>
              </a:rPr>
              <a:t>, </a:t>
            </a:r>
            <a:r>
              <a:rPr lang="en-GB" sz="700" i="1">
                <a:solidFill>
                  <a:schemeClr val="dk1"/>
                </a:solidFill>
                <a:latin typeface="Ubuntu"/>
                <a:ea typeface="Ubuntu"/>
                <a:cs typeface="Ubuntu"/>
                <a:sym typeface="Ubuntu"/>
              </a:rPr>
              <a:t>109</a:t>
            </a:r>
            <a:r>
              <a:rPr lang="en-GB" sz="700">
                <a:solidFill>
                  <a:schemeClr val="dk1"/>
                </a:solidFill>
                <a:latin typeface="Ubuntu"/>
                <a:ea typeface="Ubuntu"/>
                <a:cs typeface="Ubuntu"/>
                <a:sym typeface="Ubuntu"/>
              </a:rPr>
              <a:t>(2), 762‑769. </a:t>
            </a:r>
            <a:endParaRPr sz="700">
              <a:solidFill>
                <a:schemeClr val="dk1"/>
              </a:solidFill>
              <a:latin typeface="Ubuntu"/>
              <a:ea typeface="Ubuntu"/>
              <a:cs typeface="Ubuntu"/>
              <a:sym typeface="Ubuntu"/>
            </a:endParaRPr>
          </a:p>
          <a:p>
            <a:pPr marL="0" lvl="0" indent="0" algn="l" rtl="0">
              <a:spcBef>
                <a:spcPts val="0"/>
              </a:spcBef>
              <a:spcAft>
                <a:spcPts val="0"/>
              </a:spcAft>
              <a:buNone/>
            </a:pPr>
            <a:r>
              <a:rPr lang="en-GB" sz="700">
                <a:solidFill>
                  <a:schemeClr val="dk1"/>
                </a:solidFill>
                <a:latin typeface="Ubuntu"/>
                <a:ea typeface="Ubuntu"/>
                <a:cs typeface="Ubuntu"/>
                <a:sym typeface="Ubuntu"/>
              </a:rPr>
              <a:t>2. Wang, C., Singh, N., Zha, C., &amp; Cooper, R. (2016). Bed Bugs : Prevalence in Low-Income Communities, Resident’s Reactions, and Implementation of a Low-Cost Inspection Protocol. </a:t>
            </a:r>
            <a:r>
              <a:rPr lang="en-GB" sz="700" i="1">
                <a:solidFill>
                  <a:schemeClr val="dk1"/>
                </a:solidFill>
                <a:latin typeface="Ubuntu"/>
                <a:ea typeface="Ubuntu"/>
                <a:cs typeface="Ubuntu"/>
                <a:sym typeface="Ubuntu"/>
              </a:rPr>
              <a:t>Journal of Medical Entomology</a:t>
            </a:r>
            <a:r>
              <a:rPr lang="en-GB" sz="700">
                <a:solidFill>
                  <a:schemeClr val="dk1"/>
                </a:solidFill>
                <a:latin typeface="Ubuntu"/>
                <a:ea typeface="Ubuntu"/>
                <a:cs typeface="Ubuntu"/>
                <a:sym typeface="Ubuntu"/>
              </a:rPr>
              <a:t>, </a:t>
            </a:r>
            <a:r>
              <a:rPr lang="en-GB" sz="700" i="1">
                <a:solidFill>
                  <a:schemeClr val="dk1"/>
                </a:solidFill>
                <a:latin typeface="Ubuntu"/>
                <a:ea typeface="Ubuntu"/>
                <a:cs typeface="Ubuntu"/>
                <a:sym typeface="Ubuntu"/>
              </a:rPr>
              <a:t>53</a:t>
            </a:r>
            <a:r>
              <a:rPr lang="en-GB" sz="700">
                <a:solidFill>
                  <a:schemeClr val="dk1"/>
                </a:solidFill>
                <a:latin typeface="Ubuntu"/>
                <a:ea typeface="Ubuntu"/>
                <a:cs typeface="Ubuntu"/>
                <a:sym typeface="Ubuntu"/>
              </a:rPr>
              <a:t>(3), 639‑646.</a:t>
            </a:r>
            <a:endParaRPr sz="700" i="1">
              <a:solidFill>
                <a:schemeClr val="dk1"/>
              </a:solidFill>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3"/>
          <p:cNvPicPr preferRelativeResize="0"/>
          <p:nvPr/>
        </p:nvPicPr>
        <p:blipFill>
          <a:blip r:embed="rId3">
            <a:alphaModFix/>
          </a:blip>
          <a:stretch>
            <a:fillRect/>
          </a:stretch>
        </p:blipFill>
        <p:spPr>
          <a:xfrm>
            <a:off x="942088" y="152400"/>
            <a:ext cx="7259822" cy="4838700"/>
          </a:xfrm>
          <a:prstGeom prst="rect">
            <a:avLst/>
          </a:prstGeom>
          <a:noFill/>
          <a:ln>
            <a:noFill/>
          </a:ln>
        </p:spPr>
      </p:pic>
      <p:sp>
        <p:nvSpPr>
          <p:cNvPr id="170" name="Google Shape;170;p23"/>
          <p:cNvSpPr/>
          <p:nvPr/>
        </p:nvSpPr>
        <p:spPr>
          <a:xfrm>
            <a:off x="862375" y="2775273"/>
            <a:ext cx="7137737" cy="505724"/>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solidFill>
                  <a:schemeClr val="lt1"/>
                </a:solidFill>
                <a:latin typeface="Ubuntu"/>
              </a:rPr>
              <a:t>Reduce by half the use of pesticides</a:t>
            </a:r>
          </a:p>
        </p:txBody>
      </p:sp>
      <p:sp>
        <p:nvSpPr>
          <p:cNvPr id="171" name="Google Shape;171;p23"/>
          <p:cNvSpPr/>
          <p:nvPr/>
        </p:nvSpPr>
        <p:spPr>
          <a:xfrm>
            <a:off x="465625" y="3463775"/>
            <a:ext cx="8099633" cy="1009701"/>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solidFill>
                  <a:schemeClr val="lt1"/>
                </a:solidFill>
                <a:latin typeface="Arial"/>
              </a:rPr>
              <a:t>Naturally improve the quality of life                          </a:t>
            </a:r>
            <a:br>
              <a:rPr b="0" i="0">
                <a:ln w="19050" cap="flat" cmpd="sng">
                  <a:solidFill>
                    <a:schemeClr val="dk1"/>
                  </a:solidFill>
                  <a:prstDash val="solid"/>
                  <a:round/>
                  <a:headEnd type="none" w="sm" len="sm"/>
                  <a:tailEnd type="none" w="sm" len="sm"/>
                </a:ln>
                <a:solidFill>
                  <a:schemeClr val="lt1"/>
                </a:solidFill>
                <a:latin typeface="Arial"/>
              </a:rPr>
            </a:br>
            <a:r>
              <a:rPr b="0" i="0">
                <a:ln w="19050" cap="flat" cmpd="sng">
                  <a:solidFill>
                    <a:schemeClr val="dk1"/>
                  </a:solidFill>
                  <a:prstDash val="solid"/>
                  <a:round/>
                  <a:headEnd type="none" w="sm" len="sm"/>
                  <a:tailEnd type="none" w="sm" len="sm"/>
                </a:ln>
                <a:solidFill>
                  <a:schemeClr val="lt1"/>
                </a:solidFill>
                <a:latin typeface="Arial"/>
              </a:rPr>
              <a:t> for the inhabitants</a:t>
            </a:r>
          </a:p>
        </p:txBody>
      </p:sp>
      <p:pic>
        <p:nvPicPr>
          <p:cNvPr id="172" name="Google Shape;172;p23"/>
          <p:cNvPicPr preferRelativeResize="0"/>
          <p:nvPr/>
        </p:nvPicPr>
        <p:blipFill>
          <a:blip r:embed="rId4">
            <a:alphaModFix/>
          </a:blip>
          <a:stretch>
            <a:fillRect/>
          </a:stretch>
        </p:blipFill>
        <p:spPr>
          <a:xfrm>
            <a:off x="5317907" y="152400"/>
            <a:ext cx="2883992" cy="1739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4"/>
          <p:cNvPicPr preferRelativeResize="0"/>
          <p:nvPr/>
        </p:nvPicPr>
        <p:blipFill rotWithShape="1">
          <a:blip r:embed="rId3">
            <a:alphaModFix/>
          </a:blip>
          <a:srcRect t="19265" b="19259"/>
          <a:stretch/>
        </p:blipFill>
        <p:spPr>
          <a:xfrm>
            <a:off x="0" y="1"/>
            <a:ext cx="9144003" cy="5143500"/>
          </a:xfrm>
          <a:prstGeom prst="rect">
            <a:avLst/>
          </a:prstGeom>
          <a:noFill/>
          <a:ln>
            <a:noFill/>
          </a:ln>
        </p:spPr>
      </p:pic>
      <p:sp>
        <p:nvSpPr>
          <p:cNvPr id="178" name="Google Shape;178;p24"/>
          <p:cNvSpPr txBox="1">
            <a:spLocks noGrp="1"/>
          </p:cNvSpPr>
          <p:nvPr>
            <p:ph type="ctrTitle"/>
          </p:nvPr>
        </p:nvSpPr>
        <p:spPr>
          <a:xfrm>
            <a:off x="311700" y="1691000"/>
            <a:ext cx="8520600" cy="1739700"/>
          </a:xfrm>
          <a:prstGeom prst="rect">
            <a:avLst/>
          </a:prstGeom>
        </p:spPr>
        <p:txBody>
          <a:bodyPr spcFirstLastPara="1" wrap="square" lIns="91425" tIns="91425" rIns="91425" bIns="91425" anchor="b" anchorCtr="0">
            <a:normAutofit fontScale="90000"/>
          </a:bodyPr>
          <a:lstStyle/>
          <a:p>
            <a:pPr marL="0" lvl="0" indent="0" algn="ctr" rtl="0">
              <a:lnSpc>
                <a:spcPct val="91666"/>
              </a:lnSpc>
              <a:spcBef>
                <a:spcPts val="2400"/>
              </a:spcBef>
              <a:spcAft>
                <a:spcPts val="600"/>
              </a:spcAft>
              <a:buNone/>
            </a:pPr>
            <a:r>
              <a:rPr lang="en-GB" sz="4500" b="1">
                <a:solidFill>
                  <a:srgbClr val="FFFFFF"/>
                </a:solidFill>
                <a:latin typeface="Ubuntu"/>
                <a:ea typeface="Ubuntu"/>
                <a:cs typeface="Ubuntu"/>
                <a:sym typeface="Ubuntu"/>
              </a:rPr>
              <a:t/>
            </a:r>
            <a:br>
              <a:rPr lang="en-GB" sz="4500" b="1">
                <a:solidFill>
                  <a:srgbClr val="FFFFFF"/>
                </a:solidFill>
                <a:latin typeface="Ubuntu"/>
                <a:ea typeface="Ubuntu"/>
                <a:cs typeface="Ubuntu"/>
                <a:sym typeface="Ubuntu"/>
              </a:rPr>
            </a:br>
            <a:r>
              <a:rPr lang="en-GB" sz="4500" b="1">
                <a:solidFill>
                  <a:srgbClr val="FFFFFF"/>
                </a:solidFill>
                <a:latin typeface="Ubuntu"/>
                <a:ea typeface="Ubuntu"/>
                <a:cs typeface="Ubuntu"/>
                <a:sym typeface="Ubuntu"/>
              </a:rPr>
              <a:t/>
            </a:r>
            <a:br>
              <a:rPr lang="en-GB" sz="4500" b="1">
                <a:solidFill>
                  <a:srgbClr val="FFFFFF"/>
                </a:solidFill>
                <a:latin typeface="Ubuntu"/>
                <a:ea typeface="Ubuntu"/>
                <a:cs typeface="Ubuntu"/>
                <a:sym typeface="Ubuntu"/>
              </a:rPr>
            </a:br>
            <a:r>
              <a:rPr lang="en-GB" sz="4500" b="1">
                <a:solidFill>
                  <a:srgbClr val="FFFFFF"/>
                </a:solidFill>
                <a:latin typeface="Ubuntu"/>
                <a:ea typeface="Ubuntu"/>
                <a:cs typeface="Ubuntu"/>
                <a:sym typeface="Ubuntu"/>
              </a:rPr>
              <a:t/>
            </a:r>
            <a:br>
              <a:rPr lang="en-GB" sz="4500" b="1">
                <a:solidFill>
                  <a:srgbClr val="FFFFFF"/>
                </a:solidFill>
                <a:latin typeface="Ubuntu"/>
                <a:ea typeface="Ubuntu"/>
                <a:cs typeface="Ubuntu"/>
                <a:sym typeface="Ubuntu"/>
              </a:rPr>
            </a:br>
            <a:endParaRPr sz="3833" b="1">
              <a:solidFill>
                <a:srgbClr val="FFFFFF"/>
              </a:solidFill>
              <a:latin typeface="Ubuntu"/>
              <a:ea typeface="Ubuntu"/>
              <a:cs typeface="Ubuntu"/>
              <a:sym typeface="Ubuntu"/>
            </a:endParaRPr>
          </a:p>
        </p:txBody>
      </p:sp>
      <p:sp>
        <p:nvSpPr>
          <p:cNvPr id="179" name="Google Shape;179;p24"/>
          <p:cNvSpPr txBox="1">
            <a:spLocks noGrp="1"/>
          </p:cNvSpPr>
          <p:nvPr>
            <p:ph type="ctrTitle"/>
          </p:nvPr>
        </p:nvSpPr>
        <p:spPr>
          <a:xfrm>
            <a:off x="311700" y="3124475"/>
            <a:ext cx="8520600" cy="1378800"/>
          </a:xfrm>
          <a:prstGeom prst="rect">
            <a:avLst/>
          </a:prstGeom>
        </p:spPr>
        <p:txBody>
          <a:bodyPr spcFirstLastPara="1" wrap="square" lIns="91425" tIns="91425" rIns="91425" bIns="91425" anchor="b" anchorCtr="0">
            <a:noAutofit/>
          </a:bodyPr>
          <a:lstStyle/>
          <a:p>
            <a:pPr marL="0" lvl="0" indent="0" algn="ctr" rtl="0">
              <a:lnSpc>
                <a:spcPct val="91666"/>
              </a:lnSpc>
              <a:spcBef>
                <a:spcPts val="2400"/>
              </a:spcBef>
              <a:spcAft>
                <a:spcPts val="0"/>
              </a:spcAft>
              <a:buSzPts val="990"/>
              <a:buNone/>
            </a:pPr>
            <a:r>
              <a:rPr lang="en-GB" sz="2420" b="1">
                <a:solidFill>
                  <a:srgbClr val="FFFFFF"/>
                </a:solidFill>
                <a:latin typeface="Ubuntu"/>
                <a:ea typeface="Ubuntu"/>
                <a:cs typeface="Ubuntu"/>
                <a:sym typeface="Ubuntu"/>
              </a:rPr>
              <a:t/>
            </a:r>
            <a:br>
              <a:rPr lang="en-GB" sz="2420" b="1">
                <a:solidFill>
                  <a:srgbClr val="FFFFFF"/>
                </a:solidFill>
                <a:latin typeface="Ubuntu"/>
                <a:ea typeface="Ubuntu"/>
                <a:cs typeface="Ubuntu"/>
                <a:sym typeface="Ubuntu"/>
              </a:rPr>
            </a:br>
            <a:r>
              <a:rPr lang="en-GB" sz="2420" b="1">
                <a:solidFill>
                  <a:srgbClr val="FFFFFF"/>
                </a:solidFill>
                <a:latin typeface="Ubuntu"/>
                <a:ea typeface="Ubuntu"/>
                <a:cs typeface="Ubuntu"/>
                <a:sym typeface="Ubuntu"/>
              </a:rPr>
              <a:t/>
            </a:r>
            <a:br>
              <a:rPr lang="en-GB" sz="2420" b="1">
                <a:solidFill>
                  <a:srgbClr val="FFFFFF"/>
                </a:solidFill>
                <a:latin typeface="Ubuntu"/>
                <a:ea typeface="Ubuntu"/>
                <a:cs typeface="Ubuntu"/>
                <a:sym typeface="Ubuntu"/>
              </a:rPr>
            </a:br>
            <a:endParaRPr sz="2420" b="1">
              <a:solidFill>
                <a:srgbClr val="FFFFFF"/>
              </a:solidFill>
              <a:latin typeface="Ubuntu"/>
              <a:ea typeface="Ubuntu"/>
              <a:cs typeface="Ubuntu"/>
              <a:sym typeface="Ubuntu"/>
            </a:endParaRPr>
          </a:p>
          <a:p>
            <a:pPr marL="0" lvl="0" indent="0" algn="ctr" rtl="0">
              <a:lnSpc>
                <a:spcPct val="91666"/>
              </a:lnSpc>
              <a:spcBef>
                <a:spcPts val="2400"/>
              </a:spcBef>
              <a:spcAft>
                <a:spcPts val="0"/>
              </a:spcAft>
              <a:buSzPts val="990"/>
              <a:buNone/>
            </a:pPr>
            <a:endParaRPr sz="2420" b="1">
              <a:solidFill>
                <a:srgbClr val="FFFFFF"/>
              </a:solidFill>
              <a:latin typeface="Ubuntu"/>
              <a:ea typeface="Ubuntu"/>
              <a:cs typeface="Ubuntu"/>
              <a:sym typeface="Ubuntu"/>
            </a:endParaRPr>
          </a:p>
          <a:p>
            <a:pPr marL="0" lvl="0" indent="0" algn="ctr" rtl="0">
              <a:lnSpc>
                <a:spcPct val="91666"/>
              </a:lnSpc>
              <a:spcBef>
                <a:spcPts val="2400"/>
              </a:spcBef>
              <a:spcAft>
                <a:spcPts val="0"/>
              </a:spcAft>
              <a:buSzPts val="990"/>
              <a:buNone/>
            </a:pPr>
            <a:endParaRPr sz="2420" b="1">
              <a:solidFill>
                <a:srgbClr val="FFFFFF"/>
              </a:solidFill>
              <a:latin typeface="Ubuntu"/>
              <a:ea typeface="Ubuntu"/>
              <a:cs typeface="Ubuntu"/>
              <a:sym typeface="Ubuntu"/>
            </a:endParaRPr>
          </a:p>
          <a:p>
            <a:pPr marL="0" lvl="0" indent="0" algn="ctr" rtl="0">
              <a:lnSpc>
                <a:spcPct val="91666"/>
              </a:lnSpc>
              <a:spcBef>
                <a:spcPts val="2400"/>
              </a:spcBef>
              <a:spcAft>
                <a:spcPts val="0"/>
              </a:spcAft>
              <a:buSzPts val="990"/>
              <a:buNone/>
            </a:pPr>
            <a:endParaRPr sz="2420" b="1">
              <a:solidFill>
                <a:srgbClr val="FFFFFF"/>
              </a:solidFill>
              <a:latin typeface="Ubuntu"/>
              <a:ea typeface="Ubuntu"/>
              <a:cs typeface="Ubuntu"/>
              <a:sym typeface="Ubuntu"/>
            </a:endParaRPr>
          </a:p>
          <a:p>
            <a:pPr marL="0" lvl="0" indent="0" algn="ctr" rtl="0">
              <a:lnSpc>
                <a:spcPct val="91666"/>
              </a:lnSpc>
              <a:spcBef>
                <a:spcPts val="2400"/>
              </a:spcBef>
              <a:spcAft>
                <a:spcPts val="0"/>
              </a:spcAft>
              <a:buSzPts val="990"/>
              <a:buNone/>
            </a:pPr>
            <a:r>
              <a:rPr lang="en-GB" sz="2420" b="1">
                <a:solidFill>
                  <a:srgbClr val="FFFFFF"/>
                </a:solidFill>
                <a:latin typeface="Ubuntu"/>
                <a:ea typeface="Ubuntu"/>
                <a:cs typeface="Ubuntu"/>
                <a:sym typeface="Ubuntu"/>
              </a:rPr>
              <a:t>Contact : Louis Gerondeau - </a:t>
            </a:r>
            <a:r>
              <a:rPr lang="en-GB" sz="2420" b="1" u="sng">
                <a:solidFill>
                  <a:schemeClr val="hlink"/>
                </a:solidFill>
                <a:latin typeface="Ubuntu"/>
                <a:ea typeface="Ubuntu"/>
                <a:cs typeface="Ubuntu"/>
                <a:sym typeface="Ubuntu"/>
                <a:hlinkClick r:id="rId4"/>
              </a:rPr>
              <a:t>louis@bugsafe.fr</a:t>
            </a:r>
            <a:endParaRPr sz="2420" b="1">
              <a:solidFill>
                <a:srgbClr val="FFFFFF"/>
              </a:solidFill>
              <a:latin typeface="Ubuntu"/>
              <a:ea typeface="Ubuntu"/>
              <a:cs typeface="Ubuntu"/>
              <a:sym typeface="Ubuntu"/>
            </a:endParaRPr>
          </a:p>
          <a:p>
            <a:pPr marL="0" lvl="0" indent="0" algn="ctr" rtl="0">
              <a:lnSpc>
                <a:spcPct val="91666"/>
              </a:lnSpc>
              <a:spcBef>
                <a:spcPts val="2400"/>
              </a:spcBef>
              <a:spcAft>
                <a:spcPts val="600"/>
              </a:spcAft>
              <a:buSzPts val="990"/>
              <a:buNone/>
            </a:pPr>
            <a:r>
              <a:rPr lang="en-GB" sz="2420" b="1">
                <a:solidFill>
                  <a:srgbClr val="FFFFFF"/>
                </a:solidFill>
                <a:latin typeface="Ubuntu"/>
                <a:ea typeface="Ubuntu"/>
                <a:cs typeface="Ubuntu"/>
                <a:sym typeface="Ubuntu"/>
              </a:rPr>
              <a:t>33 7 82 28 58 15</a:t>
            </a:r>
            <a:endParaRPr sz="2420" b="1">
              <a:solidFill>
                <a:srgbClr val="FFFFFF"/>
              </a:solidFill>
              <a:latin typeface="Ubuntu"/>
              <a:ea typeface="Ubuntu"/>
              <a:cs typeface="Ubuntu"/>
              <a:sym typeface="Ubuntu"/>
            </a:endParaRPr>
          </a:p>
        </p:txBody>
      </p:sp>
      <p:pic>
        <p:nvPicPr>
          <p:cNvPr id="180" name="Google Shape;180;p24"/>
          <p:cNvPicPr preferRelativeResize="0"/>
          <p:nvPr/>
        </p:nvPicPr>
        <p:blipFill>
          <a:blip r:embed="rId5">
            <a:alphaModFix/>
          </a:blip>
          <a:stretch>
            <a:fillRect/>
          </a:stretch>
        </p:blipFill>
        <p:spPr>
          <a:xfrm>
            <a:off x="2954432" y="117325"/>
            <a:ext cx="2883992" cy="1739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2706625" y="193675"/>
            <a:ext cx="3674700" cy="60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b="1">
                <a:solidFill>
                  <a:srgbClr val="1F4B8B"/>
                </a:solidFill>
                <a:latin typeface="Ubuntu"/>
                <a:ea typeface="Ubuntu"/>
                <a:cs typeface="Ubuntu"/>
                <a:sym typeface="Ubuntu"/>
              </a:rPr>
              <a:t>BugSafe  </a:t>
            </a:r>
            <a:endParaRPr sz="3000" b="1">
              <a:solidFill>
                <a:srgbClr val="1F4B8B"/>
              </a:solidFill>
              <a:latin typeface="Ubuntu"/>
              <a:ea typeface="Ubuntu"/>
              <a:cs typeface="Ubuntu"/>
              <a:sym typeface="Ubuntu"/>
            </a:endParaRPr>
          </a:p>
        </p:txBody>
      </p:sp>
      <p:cxnSp>
        <p:nvCxnSpPr>
          <p:cNvPr id="63" name="Google Shape;63;p14"/>
          <p:cNvCxnSpPr/>
          <p:nvPr/>
        </p:nvCxnSpPr>
        <p:spPr>
          <a:xfrm rot="10800000" flipH="1">
            <a:off x="935100" y="803625"/>
            <a:ext cx="7273800" cy="22500"/>
          </a:xfrm>
          <a:prstGeom prst="straightConnector1">
            <a:avLst/>
          </a:prstGeom>
          <a:noFill/>
          <a:ln w="19050" cap="flat" cmpd="sng">
            <a:solidFill>
              <a:schemeClr val="dk2"/>
            </a:solidFill>
            <a:prstDash val="solid"/>
            <a:round/>
            <a:headEnd type="none" w="med" len="med"/>
            <a:tailEnd type="none" w="med" len="med"/>
          </a:ln>
        </p:spPr>
      </p:cxnSp>
      <p:pic>
        <p:nvPicPr>
          <p:cNvPr id="64" name="Google Shape;64;p14"/>
          <p:cNvPicPr preferRelativeResize="0"/>
          <p:nvPr/>
        </p:nvPicPr>
        <p:blipFill>
          <a:blip r:embed="rId3">
            <a:alphaModFix/>
          </a:blip>
          <a:stretch>
            <a:fillRect/>
          </a:stretch>
        </p:blipFill>
        <p:spPr>
          <a:xfrm>
            <a:off x="6739100" y="1800880"/>
            <a:ext cx="1720900" cy="2075522"/>
          </a:xfrm>
          <a:prstGeom prst="rect">
            <a:avLst/>
          </a:prstGeom>
          <a:noFill/>
          <a:ln>
            <a:noFill/>
          </a:ln>
        </p:spPr>
      </p:pic>
      <p:sp>
        <p:nvSpPr>
          <p:cNvPr id="65" name="Google Shape;65;p14"/>
          <p:cNvSpPr txBox="1"/>
          <p:nvPr/>
        </p:nvSpPr>
        <p:spPr>
          <a:xfrm>
            <a:off x="660550" y="1061175"/>
            <a:ext cx="5977200" cy="477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600">
                <a:solidFill>
                  <a:srgbClr val="1F4B8B"/>
                </a:solidFill>
                <a:latin typeface="Ubuntu"/>
                <a:ea typeface="Ubuntu"/>
                <a:cs typeface="Ubuntu"/>
                <a:sym typeface="Ubuntu"/>
              </a:rPr>
              <a:t>We founded BugSafe based on the twofold observation that bedbug infestations are on the rise, a serious public health issue for so many people, and that the range of treatments available is still mainly chemical, and more than often imperfect in terms of reliability and effectiveness. </a:t>
            </a:r>
            <a:endParaRPr sz="1600">
              <a:solidFill>
                <a:srgbClr val="1F4B8B"/>
              </a:solidFill>
              <a:latin typeface="Ubuntu"/>
              <a:ea typeface="Ubuntu"/>
              <a:cs typeface="Ubuntu"/>
              <a:sym typeface="Ubuntu"/>
            </a:endParaRPr>
          </a:p>
          <a:p>
            <a:pPr marL="0" lvl="0" indent="0" algn="just" rtl="0">
              <a:spcBef>
                <a:spcPts val="0"/>
              </a:spcBef>
              <a:spcAft>
                <a:spcPts val="0"/>
              </a:spcAft>
              <a:buNone/>
            </a:pPr>
            <a:endParaRPr sz="1600">
              <a:solidFill>
                <a:srgbClr val="1F4B8B"/>
              </a:solidFill>
              <a:latin typeface="Ubuntu"/>
              <a:ea typeface="Ubuntu"/>
              <a:cs typeface="Ubuntu"/>
              <a:sym typeface="Ubuntu"/>
            </a:endParaRPr>
          </a:p>
          <a:p>
            <a:pPr marL="0" lvl="0" indent="0" algn="just" rtl="0">
              <a:spcBef>
                <a:spcPts val="0"/>
              </a:spcBef>
              <a:spcAft>
                <a:spcPts val="0"/>
              </a:spcAft>
              <a:buNone/>
            </a:pPr>
            <a:r>
              <a:rPr lang="en-GB" sz="1600">
                <a:solidFill>
                  <a:srgbClr val="1F4B8B"/>
                </a:solidFill>
                <a:latin typeface="Ubuntu"/>
                <a:ea typeface="Ubuntu"/>
                <a:cs typeface="Ubuntu"/>
                <a:sym typeface="Ubuntu"/>
              </a:rPr>
              <a:t>Private individuals and professionals, faced with the heavy financial consequences and psychological after-effects, are in great demand of new solutions. </a:t>
            </a:r>
            <a:endParaRPr sz="1600">
              <a:solidFill>
                <a:srgbClr val="1F4B8B"/>
              </a:solidFill>
              <a:latin typeface="Ubuntu"/>
              <a:ea typeface="Ubuntu"/>
              <a:cs typeface="Ubuntu"/>
              <a:sym typeface="Ubuntu"/>
            </a:endParaRPr>
          </a:p>
          <a:p>
            <a:pPr marL="0" lvl="0" indent="0" algn="just" rtl="0">
              <a:spcBef>
                <a:spcPts val="0"/>
              </a:spcBef>
              <a:spcAft>
                <a:spcPts val="0"/>
              </a:spcAft>
              <a:buNone/>
            </a:pPr>
            <a:endParaRPr sz="1600">
              <a:solidFill>
                <a:srgbClr val="1F4B8B"/>
              </a:solidFill>
              <a:latin typeface="Ubuntu"/>
              <a:ea typeface="Ubuntu"/>
              <a:cs typeface="Ubuntu"/>
              <a:sym typeface="Ubuntu"/>
            </a:endParaRPr>
          </a:p>
          <a:p>
            <a:pPr marL="0" lvl="0" indent="0" algn="just" rtl="0">
              <a:spcBef>
                <a:spcPts val="0"/>
              </a:spcBef>
              <a:spcAft>
                <a:spcPts val="0"/>
              </a:spcAft>
              <a:buNone/>
            </a:pPr>
            <a:r>
              <a:rPr lang="en-GB" sz="1600">
                <a:solidFill>
                  <a:srgbClr val="1F4B8B"/>
                </a:solidFill>
                <a:latin typeface="Ubuntu"/>
                <a:ea typeface="Ubuntu"/>
                <a:cs typeface="Ubuntu"/>
                <a:sym typeface="Ubuntu"/>
              </a:rPr>
              <a:t>BugSafe has therefore set itself the objective of designing, producing and marketing natural devices as part of a mechanical pest control protocol and the design of resilient habitats. </a:t>
            </a:r>
            <a:endParaRPr sz="1600">
              <a:solidFill>
                <a:srgbClr val="1F4B8B"/>
              </a:solidFill>
              <a:latin typeface="Ubuntu"/>
              <a:ea typeface="Ubuntu"/>
              <a:cs typeface="Ubuntu"/>
              <a:sym typeface="Ubuntu"/>
            </a:endParaRPr>
          </a:p>
          <a:p>
            <a:pPr marL="0" lvl="0" indent="0" algn="just" rtl="0">
              <a:spcBef>
                <a:spcPts val="0"/>
              </a:spcBef>
              <a:spcAft>
                <a:spcPts val="0"/>
              </a:spcAft>
              <a:buNone/>
            </a:pPr>
            <a:endParaRPr sz="1600">
              <a:solidFill>
                <a:srgbClr val="1F4B8B"/>
              </a:solidFill>
              <a:latin typeface="Ubuntu"/>
              <a:ea typeface="Ubuntu"/>
              <a:cs typeface="Ubuntu"/>
              <a:sym typeface="Ubuntu"/>
            </a:endParaRPr>
          </a:p>
          <a:p>
            <a:pPr marL="0" lvl="0" indent="0" algn="just" rtl="0">
              <a:spcBef>
                <a:spcPts val="0"/>
              </a:spcBef>
              <a:spcAft>
                <a:spcPts val="0"/>
              </a:spcAft>
              <a:buNone/>
            </a:pPr>
            <a:endParaRPr sz="1600">
              <a:solidFill>
                <a:srgbClr val="1F4B8B"/>
              </a:solidFill>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2706625" y="193675"/>
            <a:ext cx="4840800" cy="60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b="1">
                <a:solidFill>
                  <a:srgbClr val="1F4B8B"/>
                </a:solidFill>
                <a:latin typeface="Ubuntu"/>
                <a:ea typeface="Ubuntu"/>
                <a:cs typeface="Ubuntu"/>
                <a:sym typeface="Ubuntu"/>
              </a:rPr>
              <a:t>Bed Bugs  are bad news</a:t>
            </a:r>
            <a:endParaRPr sz="3000" b="1">
              <a:solidFill>
                <a:srgbClr val="1F4B8B"/>
              </a:solidFill>
              <a:latin typeface="Ubuntu"/>
              <a:ea typeface="Ubuntu"/>
              <a:cs typeface="Ubuntu"/>
              <a:sym typeface="Ubuntu"/>
            </a:endParaRPr>
          </a:p>
        </p:txBody>
      </p:sp>
      <p:grpSp>
        <p:nvGrpSpPr>
          <p:cNvPr id="71" name="Google Shape;71;p15"/>
          <p:cNvGrpSpPr/>
          <p:nvPr/>
        </p:nvGrpSpPr>
        <p:grpSpPr>
          <a:xfrm>
            <a:off x="626150" y="1410909"/>
            <a:ext cx="5313300" cy="1006603"/>
            <a:chOff x="1311950" y="1635009"/>
            <a:chExt cx="5313300" cy="1006603"/>
          </a:xfrm>
        </p:grpSpPr>
        <p:sp>
          <p:nvSpPr>
            <p:cNvPr id="72" name="Google Shape;72;p15"/>
            <p:cNvSpPr/>
            <p:nvPr/>
          </p:nvSpPr>
          <p:spPr>
            <a:xfrm>
              <a:off x="1311950" y="1635009"/>
              <a:ext cx="812100" cy="800700"/>
            </a:xfrm>
            <a:prstGeom prst="ellipse">
              <a:avLst/>
            </a:prstGeom>
            <a:solidFill>
              <a:srgbClr val="4E70B9">
                <a:alpha val="59780"/>
              </a:srgbClr>
            </a:solidFill>
            <a:ln>
              <a:noFill/>
            </a:ln>
            <a:effectLst>
              <a:outerShdw blurRad="57150" dist="19050" dir="5400000" algn="bl" rotWithShape="0">
                <a:srgbClr val="4E70B9">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E70B9"/>
                </a:highlight>
              </a:endParaRPr>
            </a:p>
          </p:txBody>
        </p:sp>
        <p:pic>
          <p:nvPicPr>
            <p:cNvPr id="73" name="Google Shape;73;p15"/>
            <p:cNvPicPr preferRelativeResize="0"/>
            <p:nvPr/>
          </p:nvPicPr>
          <p:blipFill>
            <a:blip r:embed="rId3">
              <a:alphaModFix/>
            </a:blip>
            <a:stretch>
              <a:fillRect/>
            </a:stretch>
          </p:blipFill>
          <p:spPr>
            <a:xfrm flipH="1">
              <a:off x="1471700" y="1779563"/>
              <a:ext cx="492600" cy="492600"/>
            </a:xfrm>
            <a:prstGeom prst="rect">
              <a:avLst/>
            </a:prstGeom>
            <a:noFill/>
            <a:ln>
              <a:noFill/>
            </a:ln>
          </p:spPr>
        </p:pic>
        <p:sp>
          <p:nvSpPr>
            <p:cNvPr id="74" name="Google Shape;74;p15"/>
            <p:cNvSpPr txBox="1"/>
            <p:nvPr/>
          </p:nvSpPr>
          <p:spPr>
            <a:xfrm>
              <a:off x="2456750" y="1656413"/>
              <a:ext cx="41685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000" b="1">
                  <a:solidFill>
                    <a:srgbClr val="1F4B8B"/>
                  </a:solidFill>
                  <a:latin typeface="Ubuntu"/>
                  <a:ea typeface="Ubuntu"/>
                  <a:cs typeface="Ubuntu"/>
                  <a:sym typeface="Ubuntu"/>
                </a:rPr>
                <a:t>A haematophagous insect</a:t>
              </a:r>
              <a:endParaRPr sz="1600">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GB" sz="1600">
                  <a:latin typeface="Ubuntu"/>
                  <a:ea typeface="Ubuntu"/>
                  <a:cs typeface="Ubuntu"/>
                  <a:sym typeface="Ubuntu"/>
                </a:rPr>
                <a:t>Feeds exclusively on human blood</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p:txBody>
        </p:sp>
      </p:grpSp>
      <p:grpSp>
        <p:nvGrpSpPr>
          <p:cNvPr id="75" name="Google Shape;75;p15"/>
          <p:cNvGrpSpPr/>
          <p:nvPr/>
        </p:nvGrpSpPr>
        <p:grpSpPr>
          <a:xfrm>
            <a:off x="626150" y="2531000"/>
            <a:ext cx="5568500" cy="1231500"/>
            <a:chOff x="1311950" y="2531000"/>
            <a:chExt cx="5568500" cy="1231500"/>
          </a:xfrm>
        </p:grpSpPr>
        <p:sp>
          <p:nvSpPr>
            <p:cNvPr id="76" name="Google Shape;76;p15"/>
            <p:cNvSpPr/>
            <p:nvPr/>
          </p:nvSpPr>
          <p:spPr>
            <a:xfrm>
              <a:off x="1311950" y="2615334"/>
              <a:ext cx="812100" cy="800700"/>
            </a:xfrm>
            <a:prstGeom prst="ellipse">
              <a:avLst/>
            </a:prstGeom>
            <a:solidFill>
              <a:srgbClr val="4E70B9">
                <a:alpha val="59780"/>
              </a:srgbClr>
            </a:solidFill>
            <a:ln>
              <a:noFill/>
            </a:ln>
            <a:effectLst>
              <a:outerShdw blurRad="57150" dist="19050" dir="5400000" algn="bl" rotWithShape="0">
                <a:srgbClr val="4E70B9">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E70B9"/>
                </a:highlight>
              </a:endParaRPr>
            </a:p>
          </p:txBody>
        </p:sp>
        <p:pic>
          <p:nvPicPr>
            <p:cNvPr id="77" name="Google Shape;77;p15"/>
            <p:cNvPicPr preferRelativeResize="0"/>
            <p:nvPr/>
          </p:nvPicPr>
          <p:blipFill>
            <a:blip r:embed="rId4">
              <a:alphaModFix/>
            </a:blip>
            <a:stretch>
              <a:fillRect/>
            </a:stretch>
          </p:blipFill>
          <p:spPr>
            <a:xfrm>
              <a:off x="1471700" y="2777312"/>
              <a:ext cx="492600" cy="492580"/>
            </a:xfrm>
            <a:prstGeom prst="rect">
              <a:avLst/>
            </a:prstGeom>
            <a:noFill/>
            <a:ln>
              <a:noFill/>
            </a:ln>
            <a:effectLst>
              <a:outerShdw blurRad="57150" dist="19050" dir="5400000" algn="bl" rotWithShape="0">
                <a:srgbClr val="4E70B9">
                  <a:alpha val="0"/>
                </a:srgbClr>
              </a:outerShdw>
            </a:effectLst>
          </p:spPr>
        </p:pic>
        <p:sp>
          <p:nvSpPr>
            <p:cNvPr id="78" name="Google Shape;78;p15"/>
            <p:cNvSpPr txBox="1"/>
            <p:nvPr/>
          </p:nvSpPr>
          <p:spPr>
            <a:xfrm>
              <a:off x="2486950" y="2531000"/>
              <a:ext cx="43935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rgbClr val="1F4B8B"/>
                  </a:solidFill>
                  <a:latin typeface="Ubuntu"/>
                  <a:ea typeface="Ubuntu"/>
                  <a:cs typeface="Ubuntu"/>
                  <a:sym typeface="Ubuntu"/>
                </a:rPr>
                <a:t>A human parasite </a:t>
              </a:r>
              <a:endParaRPr sz="1600">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GB" sz="1600">
                  <a:latin typeface="Ubuntu"/>
                  <a:ea typeface="Ubuntu"/>
                  <a:cs typeface="Ubuntu"/>
                  <a:sym typeface="Ubuntu"/>
                </a:rPr>
                <a:t>It colonises our living spaces and particularly the bedroom</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p:txBody>
        </p:sp>
      </p:grpSp>
      <p:grpSp>
        <p:nvGrpSpPr>
          <p:cNvPr id="79" name="Google Shape;79;p15"/>
          <p:cNvGrpSpPr/>
          <p:nvPr/>
        </p:nvGrpSpPr>
        <p:grpSpPr>
          <a:xfrm>
            <a:off x="626150" y="3769947"/>
            <a:ext cx="6520100" cy="1245728"/>
            <a:chOff x="1311950" y="3613072"/>
            <a:chExt cx="6520100" cy="1245728"/>
          </a:xfrm>
        </p:grpSpPr>
        <p:sp>
          <p:nvSpPr>
            <p:cNvPr id="80" name="Google Shape;80;p15"/>
            <p:cNvSpPr/>
            <p:nvPr/>
          </p:nvSpPr>
          <p:spPr>
            <a:xfrm>
              <a:off x="1311950" y="3613072"/>
              <a:ext cx="812100" cy="800700"/>
            </a:xfrm>
            <a:prstGeom prst="ellipse">
              <a:avLst/>
            </a:prstGeom>
            <a:solidFill>
              <a:srgbClr val="4E70B9">
                <a:alpha val="59780"/>
              </a:srgbClr>
            </a:solidFill>
            <a:ln>
              <a:noFill/>
            </a:ln>
            <a:effectLst>
              <a:outerShdw blurRad="57150" dist="19050" dir="5400000" algn="bl" rotWithShape="0">
                <a:srgbClr val="4E70B9">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E70B9"/>
                </a:highlight>
              </a:endParaRPr>
            </a:p>
          </p:txBody>
        </p:sp>
        <p:pic>
          <p:nvPicPr>
            <p:cNvPr id="81" name="Google Shape;81;p15"/>
            <p:cNvPicPr preferRelativeResize="0"/>
            <p:nvPr/>
          </p:nvPicPr>
          <p:blipFill>
            <a:blip r:embed="rId5">
              <a:alphaModFix/>
            </a:blip>
            <a:stretch>
              <a:fillRect/>
            </a:stretch>
          </p:blipFill>
          <p:spPr>
            <a:xfrm>
              <a:off x="1471700" y="3767113"/>
              <a:ext cx="492600" cy="492600"/>
            </a:xfrm>
            <a:prstGeom prst="rect">
              <a:avLst/>
            </a:prstGeom>
            <a:noFill/>
            <a:ln>
              <a:noFill/>
            </a:ln>
            <a:effectLst>
              <a:outerShdw blurRad="57150" dist="19050" dir="5400000" algn="bl" rotWithShape="0">
                <a:srgbClr val="4E70B9">
                  <a:alpha val="0"/>
                </a:srgbClr>
              </a:outerShdw>
            </a:effectLst>
          </p:spPr>
        </p:pic>
        <p:sp>
          <p:nvSpPr>
            <p:cNvPr id="82" name="Google Shape;82;p15"/>
            <p:cNvSpPr txBox="1"/>
            <p:nvPr/>
          </p:nvSpPr>
          <p:spPr>
            <a:xfrm>
              <a:off x="2486950" y="3627300"/>
              <a:ext cx="53451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000" b="1">
                  <a:solidFill>
                    <a:srgbClr val="1F4B8B"/>
                  </a:solidFill>
                  <a:latin typeface="Ubuntu"/>
                  <a:ea typeface="Ubuntu"/>
                  <a:cs typeface="Ubuntu"/>
                  <a:sym typeface="Ubuntu"/>
                </a:rPr>
                <a:t>A challenging pest to eradicate</a:t>
              </a:r>
              <a:r>
                <a:rPr lang="en-GB" sz="1600">
                  <a:latin typeface="Ubuntu"/>
                  <a:ea typeface="Ubuntu"/>
                  <a:cs typeface="Ubuntu"/>
                  <a:sym typeface="Ubuntu"/>
                </a:rPr>
                <a:t> </a:t>
              </a:r>
              <a:endParaRPr sz="1600">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GB" sz="1600">
                  <a:latin typeface="Ubuntu"/>
                  <a:ea typeface="Ubuntu"/>
                  <a:cs typeface="Ubuntu"/>
                  <a:sym typeface="Ubuntu"/>
                </a:rPr>
                <a:t>Can survive for more than a year without feeding and has developed resistance to most biocides </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p:txBody>
        </p:sp>
      </p:grpSp>
      <p:cxnSp>
        <p:nvCxnSpPr>
          <p:cNvPr id="83" name="Google Shape;83;p15"/>
          <p:cNvCxnSpPr/>
          <p:nvPr/>
        </p:nvCxnSpPr>
        <p:spPr>
          <a:xfrm rot="10800000" flipH="1">
            <a:off x="935100" y="803625"/>
            <a:ext cx="7273800" cy="22500"/>
          </a:xfrm>
          <a:prstGeom prst="straightConnector1">
            <a:avLst/>
          </a:prstGeom>
          <a:noFill/>
          <a:ln w="19050" cap="flat" cmpd="sng">
            <a:solidFill>
              <a:schemeClr val="dk2"/>
            </a:solidFill>
            <a:prstDash val="solid"/>
            <a:round/>
            <a:headEnd type="none" w="med" len="med"/>
            <a:tailEnd type="none" w="med" len="med"/>
          </a:ln>
        </p:spPr>
      </p:cxnSp>
      <p:pic>
        <p:nvPicPr>
          <p:cNvPr id="84" name="Google Shape;84;p15"/>
          <p:cNvPicPr preferRelativeResize="0"/>
          <p:nvPr/>
        </p:nvPicPr>
        <p:blipFill rotWithShape="1">
          <a:blip r:embed="rId6">
            <a:alphaModFix/>
          </a:blip>
          <a:srcRect t="14734" r="47739" b="39248"/>
          <a:stretch/>
        </p:blipFill>
        <p:spPr>
          <a:xfrm>
            <a:off x="6296798" y="1305250"/>
            <a:ext cx="2319926" cy="1302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ctrTitle"/>
          </p:nvPr>
        </p:nvSpPr>
        <p:spPr>
          <a:xfrm>
            <a:off x="1408200" y="193675"/>
            <a:ext cx="6327600" cy="60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b="1">
                <a:solidFill>
                  <a:srgbClr val="1F4B8B"/>
                </a:solidFill>
                <a:latin typeface="Ubuntu"/>
                <a:ea typeface="Ubuntu"/>
                <a:cs typeface="Ubuntu"/>
                <a:sym typeface="Ubuntu"/>
              </a:rPr>
              <a:t>A fast growing phenomenon</a:t>
            </a:r>
            <a:endParaRPr sz="3000" b="1">
              <a:solidFill>
                <a:srgbClr val="1F4B8B"/>
              </a:solidFill>
              <a:latin typeface="Ubuntu"/>
              <a:ea typeface="Ubuntu"/>
              <a:cs typeface="Ubuntu"/>
              <a:sym typeface="Ubuntu"/>
            </a:endParaRPr>
          </a:p>
        </p:txBody>
      </p:sp>
      <p:cxnSp>
        <p:nvCxnSpPr>
          <p:cNvPr id="90" name="Google Shape;90;p16"/>
          <p:cNvCxnSpPr/>
          <p:nvPr/>
        </p:nvCxnSpPr>
        <p:spPr>
          <a:xfrm rot="10800000" flipH="1">
            <a:off x="935100" y="803625"/>
            <a:ext cx="7273800" cy="22500"/>
          </a:xfrm>
          <a:prstGeom prst="straightConnector1">
            <a:avLst/>
          </a:prstGeom>
          <a:noFill/>
          <a:ln w="19050" cap="flat" cmpd="sng">
            <a:solidFill>
              <a:schemeClr val="dk2"/>
            </a:solidFill>
            <a:prstDash val="solid"/>
            <a:round/>
            <a:headEnd type="none" w="med" len="med"/>
            <a:tailEnd type="none" w="med" len="med"/>
          </a:ln>
        </p:spPr>
      </p:cxnSp>
      <p:sp>
        <p:nvSpPr>
          <p:cNvPr id="91" name="Google Shape;91;p16"/>
          <p:cNvSpPr/>
          <p:nvPr/>
        </p:nvSpPr>
        <p:spPr>
          <a:xfrm>
            <a:off x="5206200" y="1259138"/>
            <a:ext cx="3519300" cy="1269600"/>
          </a:xfrm>
          <a:prstGeom prst="rect">
            <a:avLst/>
          </a:prstGeom>
          <a:solidFill>
            <a:srgbClr val="4E70B9">
              <a:alpha val="597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chemeClr val="lt1"/>
                </a:solidFill>
                <a:latin typeface="Ubuntu"/>
                <a:ea typeface="Ubuntu"/>
                <a:cs typeface="Ubuntu"/>
                <a:sym typeface="Ubuntu"/>
              </a:rPr>
              <a:t>0,5 to 1 Md € </a:t>
            </a:r>
            <a:r>
              <a:rPr lang="en-GB" sz="2100" b="1" baseline="30000">
                <a:solidFill>
                  <a:schemeClr val="lt1"/>
                </a:solidFill>
                <a:latin typeface="Ubuntu"/>
                <a:ea typeface="Ubuntu"/>
                <a:cs typeface="Ubuntu"/>
                <a:sym typeface="Ubuntu"/>
              </a:rPr>
              <a:t>(2)</a:t>
            </a:r>
            <a:endParaRPr sz="2100" b="1" baseline="30000">
              <a:solidFill>
                <a:schemeClr val="lt1"/>
              </a:solidFill>
              <a:latin typeface="Ubuntu"/>
              <a:ea typeface="Ubuntu"/>
              <a:cs typeface="Ubuntu"/>
              <a:sym typeface="Ubuntu"/>
            </a:endParaRPr>
          </a:p>
          <a:p>
            <a:pPr marL="0" lvl="0" indent="0" algn="ctr" rtl="0">
              <a:spcBef>
                <a:spcPts val="0"/>
              </a:spcBef>
              <a:spcAft>
                <a:spcPts val="0"/>
              </a:spcAft>
              <a:buNone/>
            </a:pPr>
            <a:r>
              <a:rPr lang="en-GB" sz="1600">
                <a:solidFill>
                  <a:schemeClr val="lt1"/>
                </a:solidFill>
                <a:latin typeface="Ubuntu"/>
                <a:ea typeface="Ubuntu"/>
                <a:cs typeface="Ubuntu"/>
                <a:sym typeface="Ubuntu"/>
              </a:rPr>
              <a:t>Yearly costs of treatments and related expenses </a:t>
            </a:r>
            <a:endParaRPr sz="1600">
              <a:solidFill>
                <a:schemeClr val="lt1"/>
              </a:solidFill>
              <a:latin typeface="Ubuntu"/>
              <a:ea typeface="Ubuntu"/>
              <a:cs typeface="Ubuntu"/>
              <a:sym typeface="Ubuntu"/>
            </a:endParaRPr>
          </a:p>
          <a:p>
            <a:pPr marL="0" lvl="0" indent="0" algn="ctr" rtl="0">
              <a:spcBef>
                <a:spcPts val="0"/>
              </a:spcBef>
              <a:spcAft>
                <a:spcPts val="0"/>
              </a:spcAft>
              <a:buNone/>
            </a:pPr>
            <a:endParaRPr/>
          </a:p>
        </p:txBody>
      </p:sp>
      <p:sp>
        <p:nvSpPr>
          <p:cNvPr id="92" name="Google Shape;92;p16"/>
          <p:cNvSpPr txBox="1"/>
          <p:nvPr/>
        </p:nvSpPr>
        <p:spPr>
          <a:xfrm>
            <a:off x="418500" y="4749825"/>
            <a:ext cx="8307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latin typeface="Ubuntu"/>
                <a:ea typeface="Ubuntu"/>
                <a:cs typeface="Ubuntu"/>
                <a:sym typeface="Ubuntu"/>
              </a:rPr>
              <a:t>1. I</a:t>
            </a:r>
            <a:r>
              <a:rPr lang="en-GB" sz="900">
                <a:solidFill>
                  <a:schemeClr val="dk1"/>
                </a:solidFill>
                <a:latin typeface="Ubuntu"/>
                <a:ea typeface="Ubuntu"/>
                <a:cs typeface="Ubuntu"/>
                <a:sym typeface="Ubuntu"/>
              </a:rPr>
              <a:t>psos for BadBugs. (2021). </a:t>
            </a:r>
            <a:r>
              <a:rPr lang="en-GB" sz="900" i="1">
                <a:solidFill>
                  <a:schemeClr val="dk1"/>
                </a:solidFill>
                <a:latin typeface="Ubuntu"/>
                <a:ea typeface="Ubuntu"/>
                <a:cs typeface="Ubuntu"/>
                <a:sym typeface="Ubuntu"/>
              </a:rPr>
              <a:t>Les Français face aux punaise des lit</a:t>
            </a:r>
            <a:r>
              <a:rPr lang="en-GB" sz="900">
                <a:solidFill>
                  <a:schemeClr val="dk1"/>
                </a:solidFill>
                <a:latin typeface="Ubuntu"/>
                <a:ea typeface="Ubuntu"/>
                <a:cs typeface="Ubuntu"/>
                <a:sym typeface="Ubuntu"/>
              </a:rPr>
              <a:t>.</a:t>
            </a:r>
            <a:endParaRPr sz="900">
              <a:solidFill>
                <a:schemeClr val="dk1"/>
              </a:solidFill>
              <a:latin typeface="Ubuntu"/>
              <a:ea typeface="Ubuntu"/>
              <a:cs typeface="Ubuntu"/>
              <a:sym typeface="Ubuntu"/>
            </a:endParaRPr>
          </a:p>
          <a:p>
            <a:pPr marL="0" lvl="0" indent="0" algn="l" rtl="0">
              <a:spcBef>
                <a:spcPts val="0"/>
              </a:spcBef>
              <a:spcAft>
                <a:spcPts val="0"/>
              </a:spcAft>
              <a:buNone/>
            </a:pPr>
            <a:r>
              <a:rPr lang="en-GB" sz="900">
                <a:solidFill>
                  <a:schemeClr val="dk1"/>
                </a:solidFill>
                <a:latin typeface="Ubuntu"/>
                <a:ea typeface="Ubuntu"/>
                <a:cs typeface="Ubuntu"/>
                <a:sym typeface="Ubuntu"/>
              </a:rPr>
              <a:t>2. Source CS3D </a:t>
            </a:r>
            <a:endParaRPr sz="900">
              <a:latin typeface="Ubuntu"/>
              <a:ea typeface="Ubuntu"/>
              <a:cs typeface="Ubuntu"/>
              <a:sym typeface="Ubuntu"/>
            </a:endParaRPr>
          </a:p>
        </p:txBody>
      </p:sp>
      <p:sp>
        <p:nvSpPr>
          <p:cNvPr id="93" name="Google Shape;93;p16"/>
          <p:cNvSpPr/>
          <p:nvPr/>
        </p:nvSpPr>
        <p:spPr>
          <a:xfrm>
            <a:off x="1317900" y="1376338"/>
            <a:ext cx="2642100" cy="800700"/>
          </a:xfrm>
          <a:prstGeom prst="rect">
            <a:avLst/>
          </a:prstGeom>
          <a:noFill/>
          <a:ln>
            <a:noFill/>
          </a:ln>
        </p:spPr>
        <p:txBody>
          <a:bodyPr spcFirstLastPara="1" wrap="square" lIns="91425" tIns="91425" rIns="91425" bIns="91425" anchor="ctr" anchorCtr="0">
            <a:noAutofit/>
          </a:bodyPr>
          <a:lstStyle/>
          <a:p>
            <a:pPr marL="0" marR="0" lvl="0" indent="0" algn="just" rtl="0">
              <a:spcBef>
                <a:spcPts val="0"/>
              </a:spcBef>
              <a:spcAft>
                <a:spcPts val="0"/>
              </a:spcAft>
              <a:buNone/>
            </a:pPr>
            <a:endParaRPr sz="2100" b="1">
              <a:solidFill>
                <a:schemeClr val="lt1"/>
              </a:solidFill>
              <a:latin typeface="Ubuntu"/>
              <a:ea typeface="Ubuntu"/>
              <a:cs typeface="Ubuntu"/>
              <a:sym typeface="Ubuntu"/>
            </a:endParaRPr>
          </a:p>
        </p:txBody>
      </p:sp>
      <p:pic>
        <p:nvPicPr>
          <p:cNvPr id="94" name="Google Shape;94;p16" title="Chart"/>
          <p:cNvPicPr preferRelativeResize="0"/>
          <p:nvPr/>
        </p:nvPicPr>
        <p:blipFill>
          <a:blip r:embed="rId3">
            <a:alphaModFix/>
          </a:blip>
          <a:stretch>
            <a:fillRect/>
          </a:stretch>
        </p:blipFill>
        <p:spPr>
          <a:xfrm>
            <a:off x="540000" y="1376350"/>
            <a:ext cx="4135876" cy="2560926"/>
          </a:xfrm>
          <a:prstGeom prst="rect">
            <a:avLst/>
          </a:prstGeom>
          <a:noFill/>
          <a:ln>
            <a:noFill/>
          </a:ln>
        </p:spPr>
      </p:pic>
      <p:sp>
        <p:nvSpPr>
          <p:cNvPr id="95" name="Google Shape;95;p16"/>
          <p:cNvSpPr/>
          <p:nvPr/>
        </p:nvSpPr>
        <p:spPr>
          <a:xfrm>
            <a:off x="5206200" y="2852075"/>
            <a:ext cx="3519300" cy="1269600"/>
          </a:xfrm>
          <a:prstGeom prst="rect">
            <a:avLst/>
          </a:prstGeom>
          <a:solidFill>
            <a:srgbClr val="4E70B9">
              <a:alpha val="597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chemeClr val="lt1"/>
                </a:solidFill>
                <a:latin typeface="Ubuntu"/>
                <a:ea typeface="Ubuntu"/>
                <a:cs typeface="Ubuntu"/>
                <a:sym typeface="Ubuntu"/>
              </a:rPr>
              <a:t>3 % </a:t>
            </a:r>
            <a:r>
              <a:rPr lang="en-GB" sz="2100" b="1" baseline="30000">
                <a:solidFill>
                  <a:schemeClr val="lt1"/>
                </a:solidFill>
                <a:latin typeface="Ubuntu"/>
                <a:ea typeface="Ubuntu"/>
                <a:cs typeface="Ubuntu"/>
                <a:sym typeface="Ubuntu"/>
              </a:rPr>
              <a:t>(1)</a:t>
            </a:r>
            <a:endParaRPr sz="2100" b="1" baseline="30000">
              <a:solidFill>
                <a:schemeClr val="lt1"/>
              </a:solidFill>
              <a:latin typeface="Ubuntu"/>
              <a:ea typeface="Ubuntu"/>
              <a:cs typeface="Ubuntu"/>
              <a:sym typeface="Ubuntu"/>
            </a:endParaRPr>
          </a:p>
          <a:p>
            <a:pPr marL="0" lvl="0" indent="0" algn="ctr" rtl="0">
              <a:spcBef>
                <a:spcPts val="0"/>
              </a:spcBef>
              <a:spcAft>
                <a:spcPts val="0"/>
              </a:spcAft>
              <a:buNone/>
            </a:pPr>
            <a:r>
              <a:rPr lang="en-GB" sz="1600">
                <a:solidFill>
                  <a:schemeClr val="lt1"/>
                </a:solidFill>
                <a:latin typeface="Ubuntu"/>
                <a:ea typeface="Ubuntu"/>
                <a:cs typeface="Ubuntu"/>
                <a:sym typeface="Ubuntu"/>
              </a:rPr>
              <a:t>Yearly percentage of housing stock affected </a:t>
            </a:r>
            <a:endParaRPr sz="900">
              <a:solidFill>
                <a:schemeClr val="lt1"/>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ctrTitle"/>
          </p:nvPr>
        </p:nvSpPr>
        <p:spPr>
          <a:xfrm>
            <a:off x="1408200" y="193675"/>
            <a:ext cx="7051800" cy="60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b="1">
                <a:solidFill>
                  <a:srgbClr val="1F4B8B"/>
                </a:solidFill>
                <a:latin typeface="Ubuntu"/>
                <a:ea typeface="Ubuntu"/>
                <a:cs typeface="Ubuntu"/>
                <a:sym typeface="Ubuntu"/>
              </a:rPr>
              <a:t>Resulting in major dissatisfactions </a:t>
            </a:r>
            <a:endParaRPr sz="3000" b="1">
              <a:solidFill>
                <a:srgbClr val="1F4B8B"/>
              </a:solidFill>
              <a:latin typeface="Ubuntu"/>
              <a:ea typeface="Ubuntu"/>
              <a:cs typeface="Ubuntu"/>
              <a:sym typeface="Ubuntu"/>
            </a:endParaRPr>
          </a:p>
        </p:txBody>
      </p:sp>
      <p:cxnSp>
        <p:nvCxnSpPr>
          <p:cNvPr id="101" name="Google Shape;101;p17"/>
          <p:cNvCxnSpPr/>
          <p:nvPr/>
        </p:nvCxnSpPr>
        <p:spPr>
          <a:xfrm rot="10800000" flipH="1">
            <a:off x="935100" y="803625"/>
            <a:ext cx="7273800" cy="22500"/>
          </a:xfrm>
          <a:prstGeom prst="straightConnector1">
            <a:avLst/>
          </a:prstGeom>
          <a:noFill/>
          <a:ln w="19050" cap="flat" cmpd="sng">
            <a:solidFill>
              <a:schemeClr val="dk2"/>
            </a:solidFill>
            <a:prstDash val="solid"/>
            <a:round/>
            <a:headEnd type="none" w="med" len="med"/>
            <a:tailEnd type="none" w="med" len="med"/>
          </a:ln>
        </p:spPr>
      </p:cxnSp>
      <p:sp>
        <p:nvSpPr>
          <p:cNvPr id="102" name="Google Shape;102;p17"/>
          <p:cNvSpPr txBox="1"/>
          <p:nvPr/>
        </p:nvSpPr>
        <p:spPr>
          <a:xfrm>
            <a:off x="418500" y="4749825"/>
            <a:ext cx="8307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latin typeface="Ubuntu"/>
                <a:ea typeface="Ubuntu"/>
                <a:cs typeface="Ubuntu"/>
                <a:sym typeface="Ubuntu"/>
              </a:rPr>
              <a:t>1. I</a:t>
            </a:r>
            <a:r>
              <a:rPr lang="en-GB" sz="900">
                <a:solidFill>
                  <a:schemeClr val="dk1"/>
                </a:solidFill>
                <a:latin typeface="Ubuntu"/>
                <a:ea typeface="Ubuntu"/>
                <a:cs typeface="Ubuntu"/>
                <a:sym typeface="Ubuntu"/>
              </a:rPr>
              <a:t>psos for BadBugs. (2021). </a:t>
            </a:r>
            <a:r>
              <a:rPr lang="en-GB" sz="900" i="1">
                <a:solidFill>
                  <a:schemeClr val="dk1"/>
                </a:solidFill>
                <a:latin typeface="Ubuntu"/>
                <a:ea typeface="Ubuntu"/>
                <a:cs typeface="Ubuntu"/>
                <a:sym typeface="Ubuntu"/>
              </a:rPr>
              <a:t>Les Français face aux punaise des lit</a:t>
            </a:r>
            <a:r>
              <a:rPr lang="en-GB" sz="900">
                <a:solidFill>
                  <a:schemeClr val="dk1"/>
                </a:solidFill>
                <a:latin typeface="Ubuntu"/>
                <a:ea typeface="Ubuntu"/>
                <a:cs typeface="Ubuntu"/>
                <a:sym typeface="Ubuntu"/>
              </a:rPr>
              <a:t>.</a:t>
            </a:r>
            <a:endParaRPr sz="900">
              <a:latin typeface="Ubuntu"/>
              <a:ea typeface="Ubuntu"/>
              <a:cs typeface="Ubuntu"/>
              <a:sym typeface="Ubuntu"/>
            </a:endParaRPr>
          </a:p>
        </p:txBody>
      </p:sp>
      <p:sp>
        <p:nvSpPr>
          <p:cNvPr id="103" name="Google Shape;103;p17"/>
          <p:cNvSpPr/>
          <p:nvPr/>
        </p:nvSpPr>
        <p:spPr>
          <a:xfrm>
            <a:off x="339675" y="1408175"/>
            <a:ext cx="2869500" cy="1403700"/>
          </a:xfrm>
          <a:prstGeom prst="rect">
            <a:avLst/>
          </a:prstGeom>
          <a:solidFill>
            <a:srgbClr val="4E70B9">
              <a:alpha val="597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chemeClr val="lt1"/>
                </a:solidFill>
                <a:latin typeface="Ubuntu"/>
                <a:ea typeface="Ubuntu"/>
                <a:cs typeface="Ubuntu"/>
                <a:sym typeface="Ubuntu"/>
              </a:rPr>
              <a:t>70 % </a:t>
            </a:r>
            <a:r>
              <a:rPr lang="en-GB" sz="2100" b="1" baseline="30000">
                <a:solidFill>
                  <a:schemeClr val="lt1"/>
                </a:solidFill>
                <a:latin typeface="Ubuntu"/>
                <a:ea typeface="Ubuntu"/>
                <a:cs typeface="Ubuntu"/>
                <a:sym typeface="Ubuntu"/>
              </a:rPr>
              <a:t>(1)</a:t>
            </a:r>
            <a:endParaRPr sz="2100" b="1" baseline="30000">
              <a:solidFill>
                <a:schemeClr val="lt1"/>
              </a:solidFill>
              <a:latin typeface="Ubuntu"/>
              <a:ea typeface="Ubuntu"/>
              <a:cs typeface="Ubuntu"/>
              <a:sym typeface="Ubuntu"/>
            </a:endParaRPr>
          </a:p>
          <a:p>
            <a:pPr marL="0" lvl="0" indent="0" algn="ctr" rtl="0">
              <a:spcBef>
                <a:spcPts val="0"/>
              </a:spcBef>
              <a:spcAft>
                <a:spcPts val="0"/>
              </a:spcAft>
              <a:buNone/>
            </a:pPr>
            <a:r>
              <a:rPr lang="en-GB" sz="1600">
                <a:solidFill>
                  <a:schemeClr val="lt1"/>
                </a:solidFill>
                <a:latin typeface="Ubuntu"/>
                <a:ea typeface="Ubuntu"/>
                <a:cs typeface="Ubuntu"/>
                <a:sym typeface="Ubuntu"/>
              </a:rPr>
              <a:t>of victims dissatisfied with professionals' services</a:t>
            </a:r>
            <a:endParaRPr sz="900">
              <a:solidFill>
                <a:schemeClr val="lt1"/>
              </a:solidFill>
              <a:latin typeface="Ubuntu"/>
              <a:ea typeface="Ubuntu"/>
              <a:cs typeface="Ubuntu"/>
              <a:sym typeface="Ubuntu"/>
            </a:endParaRPr>
          </a:p>
        </p:txBody>
      </p:sp>
      <p:sp>
        <p:nvSpPr>
          <p:cNvPr id="104" name="Google Shape;104;p17"/>
          <p:cNvSpPr/>
          <p:nvPr/>
        </p:nvSpPr>
        <p:spPr>
          <a:xfrm>
            <a:off x="4009350" y="1408175"/>
            <a:ext cx="2843100" cy="1403700"/>
          </a:xfrm>
          <a:prstGeom prst="rect">
            <a:avLst/>
          </a:prstGeom>
          <a:solidFill>
            <a:srgbClr val="4E70B9">
              <a:alpha val="597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2100" b="1">
                <a:solidFill>
                  <a:schemeClr val="lt1"/>
                </a:solidFill>
                <a:latin typeface="Ubuntu"/>
                <a:ea typeface="Ubuntu"/>
                <a:cs typeface="Ubuntu"/>
                <a:sym typeface="Ubuntu"/>
              </a:rPr>
              <a:t>80 % </a:t>
            </a:r>
            <a:r>
              <a:rPr lang="en-GB" sz="2100" b="1" baseline="30000">
                <a:solidFill>
                  <a:schemeClr val="lt1"/>
                </a:solidFill>
                <a:latin typeface="Ubuntu"/>
                <a:ea typeface="Ubuntu"/>
                <a:cs typeface="Ubuntu"/>
                <a:sym typeface="Ubuntu"/>
              </a:rPr>
              <a:t>(1)</a:t>
            </a:r>
            <a:endParaRPr sz="2100" b="1" baseline="30000">
              <a:solidFill>
                <a:schemeClr val="lt1"/>
              </a:solidFill>
              <a:latin typeface="Ubuntu"/>
              <a:ea typeface="Ubuntu"/>
              <a:cs typeface="Ubuntu"/>
              <a:sym typeface="Ubuntu"/>
            </a:endParaRPr>
          </a:p>
          <a:p>
            <a:pPr marL="0" lvl="0" indent="0" algn="ctr" rtl="0">
              <a:spcBef>
                <a:spcPts val="0"/>
              </a:spcBef>
              <a:spcAft>
                <a:spcPts val="0"/>
              </a:spcAft>
              <a:buClr>
                <a:schemeClr val="dk1"/>
              </a:buClr>
              <a:buSzPts val="1100"/>
              <a:buFont typeface="Arial"/>
              <a:buNone/>
            </a:pPr>
            <a:r>
              <a:rPr lang="en-GB" sz="1600">
                <a:solidFill>
                  <a:schemeClr val="lt1"/>
                </a:solidFill>
                <a:latin typeface="Ubuntu"/>
                <a:ea typeface="Ubuntu"/>
                <a:cs typeface="Ubuntu"/>
                <a:sym typeface="Ubuntu"/>
              </a:rPr>
              <a:t>of victims report psychological disorders </a:t>
            </a:r>
            <a:endParaRPr sz="2100" b="1">
              <a:solidFill>
                <a:schemeClr val="lt1"/>
              </a:solidFill>
              <a:latin typeface="Ubuntu"/>
              <a:ea typeface="Ubuntu"/>
              <a:cs typeface="Ubuntu"/>
              <a:sym typeface="Ubuntu"/>
            </a:endParaRPr>
          </a:p>
        </p:txBody>
      </p:sp>
      <p:sp>
        <p:nvSpPr>
          <p:cNvPr id="105" name="Google Shape;105;p17"/>
          <p:cNvSpPr/>
          <p:nvPr/>
        </p:nvSpPr>
        <p:spPr>
          <a:xfrm>
            <a:off x="2443475" y="3136450"/>
            <a:ext cx="2869500" cy="1403700"/>
          </a:xfrm>
          <a:prstGeom prst="rect">
            <a:avLst/>
          </a:prstGeom>
          <a:solidFill>
            <a:srgbClr val="4E70B9">
              <a:alpha val="597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rgbClr val="FFFFFF"/>
                </a:solidFill>
                <a:latin typeface="Ubuntu"/>
                <a:ea typeface="Ubuntu"/>
                <a:cs typeface="Ubuntu"/>
                <a:sym typeface="Ubuntu"/>
              </a:rPr>
              <a:t>1249 € </a:t>
            </a:r>
            <a:r>
              <a:rPr lang="en-GB" sz="2100" b="1" baseline="30000">
                <a:solidFill>
                  <a:srgbClr val="FFFFFF"/>
                </a:solidFill>
                <a:latin typeface="Ubuntu"/>
                <a:ea typeface="Ubuntu"/>
                <a:cs typeface="Ubuntu"/>
                <a:sym typeface="Ubuntu"/>
              </a:rPr>
              <a:t>(1)</a:t>
            </a:r>
            <a:endParaRPr sz="2100" b="1" baseline="30000">
              <a:solidFill>
                <a:srgbClr val="FFFFFF"/>
              </a:solidFill>
              <a:latin typeface="Ubuntu"/>
              <a:ea typeface="Ubuntu"/>
              <a:cs typeface="Ubuntu"/>
              <a:sym typeface="Ubuntu"/>
            </a:endParaRPr>
          </a:p>
          <a:p>
            <a:pPr marL="0" lvl="0" indent="0" algn="ctr" rtl="0">
              <a:spcBef>
                <a:spcPts val="0"/>
              </a:spcBef>
              <a:spcAft>
                <a:spcPts val="0"/>
              </a:spcAft>
              <a:buNone/>
            </a:pPr>
            <a:r>
              <a:rPr lang="en-GB" sz="1600">
                <a:solidFill>
                  <a:srgbClr val="FFFFFF"/>
                </a:solidFill>
                <a:latin typeface="Ubuntu"/>
                <a:ea typeface="Ubuntu"/>
                <a:cs typeface="Ubuntu"/>
                <a:sym typeface="Ubuntu"/>
              </a:rPr>
              <a:t>Significant financial impact for households </a:t>
            </a:r>
            <a:endParaRPr sz="300">
              <a:solidFill>
                <a:srgbClr val="FFFFFF"/>
              </a:solidFill>
              <a:latin typeface="Ubuntu"/>
              <a:ea typeface="Ubuntu"/>
              <a:cs typeface="Ubuntu"/>
              <a:sym typeface="Ubuntu"/>
            </a:endParaRPr>
          </a:p>
        </p:txBody>
      </p:sp>
      <p:sp>
        <p:nvSpPr>
          <p:cNvPr id="106" name="Google Shape;106;p17"/>
          <p:cNvSpPr/>
          <p:nvPr/>
        </p:nvSpPr>
        <p:spPr>
          <a:xfrm>
            <a:off x="6006750" y="3136450"/>
            <a:ext cx="2869500" cy="1403700"/>
          </a:xfrm>
          <a:prstGeom prst="rect">
            <a:avLst/>
          </a:prstGeom>
          <a:solidFill>
            <a:srgbClr val="4E70B9">
              <a:alpha val="597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rgbClr val="FFFFFF"/>
                </a:solidFill>
                <a:latin typeface="Ubuntu"/>
                <a:ea typeface="Ubuntu"/>
                <a:cs typeface="Ubuntu"/>
                <a:sym typeface="Ubuntu"/>
              </a:rPr>
              <a:t>passive exposure to persistent pesticides </a:t>
            </a:r>
            <a:endParaRPr sz="1800">
              <a:solidFill>
                <a:srgbClr val="FFFFFF"/>
              </a:solidFill>
              <a:latin typeface="Ubuntu"/>
              <a:ea typeface="Ubuntu"/>
              <a:cs typeface="Ubuntu"/>
              <a:sym typeface="Ubuntu"/>
            </a:endParaRPr>
          </a:p>
          <a:p>
            <a:pPr marL="0" lvl="0" indent="0" algn="ctr" rtl="0">
              <a:spcBef>
                <a:spcPts val="0"/>
              </a:spcBef>
              <a:spcAft>
                <a:spcPts val="0"/>
              </a:spcAft>
              <a:buNone/>
            </a:pPr>
            <a:r>
              <a:rPr lang="en-GB" sz="1800">
                <a:solidFill>
                  <a:srgbClr val="FFFFFF"/>
                </a:solidFill>
                <a:latin typeface="Ubuntu"/>
                <a:ea typeface="Ubuntu"/>
                <a:cs typeface="Ubuntu"/>
                <a:sym typeface="Ubuntu"/>
              </a:rPr>
              <a:t>i</a:t>
            </a:r>
            <a:r>
              <a:rPr lang="en-GB" sz="1600">
                <a:solidFill>
                  <a:srgbClr val="FFFFFF"/>
                </a:solidFill>
                <a:latin typeface="Ubuntu"/>
                <a:ea typeface="Ubuntu"/>
                <a:cs typeface="Ubuntu"/>
                <a:sym typeface="Ubuntu"/>
              </a:rPr>
              <a:t>n the home or hospitality sector</a:t>
            </a:r>
            <a:endParaRPr sz="300">
              <a:solidFill>
                <a:srgbClr val="FFFFFF"/>
              </a:solidFill>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p:nvPr/>
        </p:nvSpPr>
        <p:spPr>
          <a:xfrm>
            <a:off x="501300" y="1199025"/>
            <a:ext cx="3052800" cy="3294600"/>
          </a:xfrm>
          <a:prstGeom prst="rect">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300">
                <a:solidFill>
                  <a:schemeClr val="lt1"/>
                </a:solidFill>
                <a:latin typeface="Ubuntu"/>
                <a:ea typeface="Ubuntu"/>
                <a:cs typeface="Ubuntu"/>
                <a:sym typeface="Ubuntu"/>
              </a:rPr>
              <a:t>CHE</a:t>
            </a:r>
            <a:endParaRPr sz="300">
              <a:solidFill>
                <a:schemeClr val="lt1"/>
              </a:solidFill>
              <a:latin typeface="Ubuntu"/>
              <a:ea typeface="Ubuntu"/>
              <a:cs typeface="Ubuntu"/>
              <a:sym typeface="Ubuntu"/>
            </a:endParaRPr>
          </a:p>
          <a:p>
            <a:pPr marL="0" lvl="0" indent="0" algn="ctr" rtl="0">
              <a:spcBef>
                <a:spcPts val="0"/>
              </a:spcBef>
              <a:spcAft>
                <a:spcPts val="0"/>
              </a:spcAft>
              <a:buNone/>
            </a:pPr>
            <a:r>
              <a:rPr lang="en-GB" sz="2100" b="1">
                <a:solidFill>
                  <a:schemeClr val="lt1"/>
                </a:solidFill>
                <a:latin typeface="Ubuntu"/>
                <a:ea typeface="Ubuntu"/>
                <a:cs typeface="Ubuntu"/>
                <a:sym typeface="Ubuntu"/>
              </a:rPr>
              <a:t>Chemical control</a:t>
            </a:r>
            <a:endParaRPr sz="300">
              <a:solidFill>
                <a:schemeClr val="lt1"/>
              </a:solidFill>
              <a:latin typeface="Ubuntu"/>
              <a:ea typeface="Ubuntu"/>
              <a:cs typeface="Ubuntu"/>
              <a:sym typeface="Ubuntu"/>
            </a:endParaRPr>
          </a:p>
        </p:txBody>
      </p:sp>
      <p:sp>
        <p:nvSpPr>
          <p:cNvPr id="112" name="Google Shape;112;p18"/>
          <p:cNvSpPr txBox="1">
            <a:spLocks noGrp="1"/>
          </p:cNvSpPr>
          <p:nvPr>
            <p:ph type="ctrTitle"/>
          </p:nvPr>
        </p:nvSpPr>
        <p:spPr>
          <a:xfrm>
            <a:off x="1288350" y="210075"/>
            <a:ext cx="6567300" cy="60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b="1">
                <a:solidFill>
                  <a:srgbClr val="1F4B8B"/>
                </a:solidFill>
                <a:latin typeface="Ubuntu"/>
                <a:ea typeface="Ubuntu"/>
                <a:cs typeface="Ubuntu"/>
                <a:sym typeface="Ubuntu"/>
              </a:rPr>
              <a:t>Practices are only slowly evolving</a:t>
            </a:r>
            <a:endParaRPr sz="3000" b="1">
              <a:solidFill>
                <a:srgbClr val="1F4B8B"/>
              </a:solidFill>
              <a:latin typeface="Ubuntu"/>
              <a:ea typeface="Ubuntu"/>
              <a:cs typeface="Ubuntu"/>
              <a:sym typeface="Ubuntu"/>
            </a:endParaRPr>
          </a:p>
        </p:txBody>
      </p:sp>
      <p:cxnSp>
        <p:nvCxnSpPr>
          <p:cNvPr id="113" name="Google Shape;113;p18"/>
          <p:cNvCxnSpPr/>
          <p:nvPr/>
        </p:nvCxnSpPr>
        <p:spPr>
          <a:xfrm rot="10800000" flipH="1">
            <a:off x="935100" y="803625"/>
            <a:ext cx="7273800" cy="22500"/>
          </a:xfrm>
          <a:prstGeom prst="straightConnector1">
            <a:avLst/>
          </a:prstGeom>
          <a:noFill/>
          <a:ln w="19050" cap="flat" cmpd="sng">
            <a:solidFill>
              <a:schemeClr val="dk2"/>
            </a:solidFill>
            <a:prstDash val="solid"/>
            <a:round/>
            <a:headEnd type="none" w="med" len="med"/>
            <a:tailEnd type="none" w="med" len="med"/>
          </a:ln>
        </p:spPr>
      </p:cxnSp>
      <p:sp>
        <p:nvSpPr>
          <p:cNvPr id="114" name="Google Shape;114;p18"/>
          <p:cNvSpPr/>
          <p:nvPr/>
        </p:nvSpPr>
        <p:spPr>
          <a:xfrm>
            <a:off x="684579" y="1784175"/>
            <a:ext cx="2686200" cy="784800"/>
          </a:xfrm>
          <a:prstGeom prst="rect">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chemeClr val="lt1"/>
                </a:solidFill>
                <a:latin typeface="Ubuntu"/>
                <a:ea typeface="Ubuntu"/>
                <a:cs typeface="Ubuntu"/>
                <a:sym typeface="Ubuntu"/>
              </a:rPr>
              <a:t>Regulations</a:t>
            </a:r>
            <a:endParaRPr sz="300">
              <a:solidFill>
                <a:schemeClr val="lt1"/>
              </a:solidFill>
              <a:latin typeface="Ubuntu"/>
              <a:ea typeface="Ubuntu"/>
              <a:cs typeface="Ubuntu"/>
              <a:sym typeface="Ubuntu"/>
            </a:endParaRPr>
          </a:p>
        </p:txBody>
      </p:sp>
      <p:sp>
        <p:nvSpPr>
          <p:cNvPr id="115" name="Google Shape;115;p18"/>
          <p:cNvSpPr/>
          <p:nvPr/>
        </p:nvSpPr>
        <p:spPr>
          <a:xfrm>
            <a:off x="684579" y="2649738"/>
            <a:ext cx="2686200" cy="7848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chemeClr val="lt1"/>
                </a:solidFill>
                <a:latin typeface="Ubuntu"/>
                <a:ea typeface="Ubuntu"/>
                <a:cs typeface="Ubuntu"/>
                <a:sym typeface="Ubuntu"/>
              </a:rPr>
              <a:t>environmental concerns</a:t>
            </a:r>
            <a:endParaRPr sz="900">
              <a:solidFill>
                <a:schemeClr val="lt1"/>
              </a:solidFill>
              <a:latin typeface="Ubuntu"/>
              <a:ea typeface="Ubuntu"/>
              <a:cs typeface="Ubuntu"/>
              <a:sym typeface="Ubuntu"/>
            </a:endParaRPr>
          </a:p>
        </p:txBody>
      </p:sp>
      <p:sp>
        <p:nvSpPr>
          <p:cNvPr id="116" name="Google Shape;116;p18"/>
          <p:cNvSpPr/>
          <p:nvPr/>
        </p:nvSpPr>
        <p:spPr>
          <a:xfrm>
            <a:off x="684579" y="3515325"/>
            <a:ext cx="2686200" cy="7848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chemeClr val="lt1"/>
                </a:solidFill>
                <a:latin typeface="Ubuntu"/>
                <a:ea typeface="Ubuntu"/>
                <a:cs typeface="Ubuntu"/>
                <a:sym typeface="Ubuntu"/>
              </a:rPr>
              <a:t>Product resistance</a:t>
            </a:r>
            <a:endParaRPr/>
          </a:p>
        </p:txBody>
      </p:sp>
      <p:sp>
        <p:nvSpPr>
          <p:cNvPr id="117" name="Google Shape;117;p18"/>
          <p:cNvSpPr/>
          <p:nvPr/>
        </p:nvSpPr>
        <p:spPr>
          <a:xfrm>
            <a:off x="5711000" y="1199025"/>
            <a:ext cx="3052800" cy="3294600"/>
          </a:xfrm>
          <a:prstGeom prst="rect">
            <a:avLst/>
          </a:prstGeom>
          <a:solidFill>
            <a:srgbClr val="4E70B9">
              <a:alpha val="26260"/>
            </a:srgbClr>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2100" b="1">
                <a:solidFill>
                  <a:schemeClr val="dk1"/>
                </a:solidFill>
                <a:latin typeface="Ubuntu"/>
                <a:ea typeface="Ubuntu"/>
                <a:cs typeface="Ubuntu"/>
                <a:sym typeface="Ubuntu"/>
              </a:rPr>
              <a:t> Integrated control</a:t>
            </a:r>
            <a:endParaRPr sz="2100" b="1">
              <a:solidFill>
                <a:schemeClr val="dk1"/>
              </a:solidFill>
              <a:latin typeface="Ubuntu"/>
              <a:ea typeface="Ubuntu"/>
              <a:cs typeface="Ubuntu"/>
              <a:sym typeface="Ubuntu"/>
            </a:endParaRPr>
          </a:p>
          <a:p>
            <a:pPr marL="0" lvl="0" indent="0" algn="ctr" rtl="0">
              <a:spcBef>
                <a:spcPts val="0"/>
              </a:spcBef>
              <a:spcAft>
                <a:spcPts val="0"/>
              </a:spcAft>
              <a:buNone/>
            </a:pPr>
            <a:endParaRPr sz="800" b="1">
              <a:solidFill>
                <a:schemeClr val="dk1"/>
              </a:solidFill>
              <a:latin typeface="Ubuntu"/>
              <a:ea typeface="Ubuntu"/>
              <a:cs typeface="Ubuntu"/>
              <a:sym typeface="Ubuntu"/>
            </a:endParaRPr>
          </a:p>
          <a:p>
            <a:pPr marL="0" lvl="0" indent="0" algn="ctr" rtl="0">
              <a:spcBef>
                <a:spcPts val="0"/>
              </a:spcBef>
              <a:spcAft>
                <a:spcPts val="0"/>
              </a:spcAft>
              <a:buNone/>
            </a:pPr>
            <a:endParaRPr sz="300" b="1">
              <a:solidFill>
                <a:schemeClr val="dk1"/>
              </a:solidFill>
              <a:latin typeface="Ubuntu"/>
              <a:ea typeface="Ubuntu"/>
              <a:cs typeface="Ubuntu"/>
              <a:sym typeface="Ubuntu"/>
            </a:endParaRPr>
          </a:p>
          <a:p>
            <a:pPr marL="0" lvl="0" indent="0" algn="ctr" rtl="0">
              <a:spcBef>
                <a:spcPts val="0"/>
              </a:spcBef>
              <a:spcAft>
                <a:spcPts val="0"/>
              </a:spcAft>
              <a:buNone/>
            </a:pPr>
            <a:endParaRPr sz="300" b="1">
              <a:solidFill>
                <a:schemeClr val="dk1"/>
              </a:solidFill>
              <a:latin typeface="Ubuntu"/>
              <a:ea typeface="Ubuntu"/>
              <a:cs typeface="Ubuntu"/>
              <a:sym typeface="Ubuntu"/>
            </a:endParaRPr>
          </a:p>
          <a:p>
            <a:pPr marL="0" lvl="0" indent="0" algn="ctr" rtl="0">
              <a:spcBef>
                <a:spcPts val="0"/>
              </a:spcBef>
              <a:spcAft>
                <a:spcPts val="0"/>
              </a:spcAft>
              <a:buNone/>
            </a:pPr>
            <a:endParaRPr sz="300" b="1">
              <a:solidFill>
                <a:schemeClr val="dk1"/>
              </a:solidFill>
              <a:latin typeface="Ubuntu"/>
              <a:ea typeface="Ubuntu"/>
              <a:cs typeface="Ubuntu"/>
              <a:sym typeface="Ubuntu"/>
            </a:endParaRPr>
          </a:p>
          <a:p>
            <a:pPr marL="0" lvl="0" indent="0" algn="ctr" rtl="0">
              <a:spcBef>
                <a:spcPts val="0"/>
              </a:spcBef>
              <a:spcAft>
                <a:spcPts val="0"/>
              </a:spcAft>
              <a:buNone/>
            </a:pPr>
            <a:endParaRPr sz="3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2200" b="1">
              <a:solidFill>
                <a:schemeClr val="dk1"/>
              </a:solidFill>
              <a:latin typeface="Ubuntu"/>
              <a:ea typeface="Ubuntu"/>
              <a:cs typeface="Ubuntu"/>
              <a:sym typeface="Ubuntu"/>
            </a:endParaRPr>
          </a:p>
        </p:txBody>
      </p:sp>
      <p:sp>
        <p:nvSpPr>
          <p:cNvPr id="118" name="Google Shape;118;p18"/>
          <p:cNvSpPr/>
          <p:nvPr/>
        </p:nvSpPr>
        <p:spPr>
          <a:xfrm>
            <a:off x="5894279" y="1784175"/>
            <a:ext cx="2686200" cy="784800"/>
          </a:xfrm>
          <a:prstGeom prst="rect">
            <a:avLst/>
          </a:prstGeom>
          <a:solidFill>
            <a:srgbClr val="1F4B8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chemeClr val="lt1"/>
                </a:solidFill>
                <a:latin typeface="Ubuntu"/>
                <a:ea typeface="Ubuntu"/>
                <a:cs typeface="Ubuntu"/>
                <a:sym typeface="Ubuntu"/>
              </a:rPr>
              <a:t>Efficiency</a:t>
            </a:r>
            <a:endParaRPr sz="300">
              <a:solidFill>
                <a:schemeClr val="lt1"/>
              </a:solidFill>
              <a:latin typeface="Ubuntu"/>
              <a:ea typeface="Ubuntu"/>
              <a:cs typeface="Ubuntu"/>
              <a:sym typeface="Ubuntu"/>
            </a:endParaRPr>
          </a:p>
        </p:txBody>
      </p:sp>
      <p:sp>
        <p:nvSpPr>
          <p:cNvPr id="119" name="Google Shape;119;p18"/>
          <p:cNvSpPr/>
          <p:nvPr/>
        </p:nvSpPr>
        <p:spPr>
          <a:xfrm>
            <a:off x="5894279" y="2649738"/>
            <a:ext cx="2686200" cy="784800"/>
          </a:xfrm>
          <a:prstGeom prst="rect">
            <a:avLst/>
          </a:prstGeom>
          <a:solidFill>
            <a:srgbClr val="4E70B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chemeClr val="lt1"/>
                </a:solidFill>
                <a:latin typeface="Ubuntu"/>
                <a:ea typeface="Ubuntu"/>
                <a:cs typeface="Ubuntu"/>
                <a:sym typeface="Ubuntu"/>
              </a:rPr>
              <a:t>Ecological impact </a:t>
            </a:r>
            <a:endParaRPr sz="800">
              <a:solidFill>
                <a:schemeClr val="lt1"/>
              </a:solidFill>
              <a:latin typeface="Ubuntu"/>
              <a:ea typeface="Ubuntu"/>
              <a:cs typeface="Ubuntu"/>
              <a:sym typeface="Ubuntu"/>
            </a:endParaRPr>
          </a:p>
        </p:txBody>
      </p:sp>
      <p:sp>
        <p:nvSpPr>
          <p:cNvPr id="120" name="Google Shape;120;p18"/>
          <p:cNvSpPr/>
          <p:nvPr/>
        </p:nvSpPr>
        <p:spPr>
          <a:xfrm>
            <a:off x="5894279" y="3515325"/>
            <a:ext cx="2686200" cy="784800"/>
          </a:xfrm>
          <a:prstGeom prst="rect">
            <a:avLst/>
          </a:prstGeom>
          <a:solidFill>
            <a:srgbClr val="1028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2000" b="1">
                <a:solidFill>
                  <a:schemeClr val="lt1"/>
                </a:solidFill>
                <a:latin typeface="Ubuntu"/>
                <a:ea typeface="Ubuntu"/>
                <a:cs typeface="Ubuntu"/>
                <a:sym typeface="Ubuntu"/>
              </a:rPr>
              <a:t>Financial issues</a:t>
            </a:r>
            <a:endParaRPr/>
          </a:p>
        </p:txBody>
      </p:sp>
      <p:sp>
        <p:nvSpPr>
          <p:cNvPr id="121" name="Google Shape;121;p18"/>
          <p:cNvSpPr/>
          <p:nvPr/>
        </p:nvSpPr>
        <p:spPr>
          <a:xfrm>
            <a:off x="4038700" y="2694750"/>
            <a:ext cx="1187700" cy="6948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ctrTitle"/>
          </p:nvPr>
        </p:nvSpPr>
        <p:spPr>
          <a:xfrm>
            <a:off x="754425" y="664550"/>
            <a:ext cx="8063400" cy="60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2600" b="1">
                <a:solidFill>
                  <a:srgbClr val="1F4B8B"/>
                </a:solidFill>
                <a:latin typeface="Ubuntu"/>
                <a:ea typeface="Ubuntu"/>
                <a:cs typeface="Ubuntu"/>
                <a:sym typeface="Ubuntu"/>
              </a:rPr>
              <a:t>BugSafe's ambition :</a:t>
            </a:r>
            <a:endParaRPr sz="2600" b="1">
              <a:solidFill>
                <a:srgbClr val="1F4B8B"/>
              </a:solidFill>
              <a:latin typeface="Ubuntu"/>
              <a:ea typeface="Ubuntu"/>
              <a:cs typeface="Ubuntu"/>
              <a:sym typeface="Ubuntu"/>
            </a:endParaRPr>
          </a:p>
          <a:p>
            <a:pPr marL="0" lvl="0" indent="0" algn="ctr" rtl="0">
              <a:spcBef>
                <a:spcPts val="0"/>
              </a:spcBef>
              <a:spcAft>
                <a:spcPts val="0"/>
              </a:spcAft>
              <a:buNone/>
            </a:pPr>
            <a:r>
              <a:rPr lang="en-GB" sz="2600" b="1">
                <a:solidFill>
                  <a:srgbClr val="1F4B8B"/>
                </a:solidFill>
                <a:latin typeface="Ubuntu"/>
                <a:ea typeface="Ubuntu"/>
                <a:cs typeface="Ubuntu"/>
                <a:sym typeface="Ubuntu"/>
              </a:rPr>
              <a:t>To become the leading player in the segment of mechanical traps and barriers against bedbugs </a:t>
            </a:r>
            <a:endParaRPr sz="2600" b="1">
              <a:solidFill>
                <a:srgbClr val="1F4B8B"/>
              </a:solidFill>
              <a:latin typeface="Ubuntu"/>
              <a:ea typeface="Ubuntu"/>
              <a:cs typeface="Ubuntu"/>
              <a:sym typeface="Ubuntu"/>
            </a:endParaRPr>
          </a:p>
        </p:txBody>
      </p:sp>
      <p:cxnSp>
        <p:nvCxnSpPr>
          <p:cNvPr id="127" name="Google Shape;127;p19"/>
          <p:cNvCxnSpPr/>
          <p:nvPr/>
        </p:nvCxnSpPr>
        <p:spPr>
          <a:xfrm rot="10800000" flipH="1">
            <a:off x="935100" y="1247450"/>
            <a:ext cx="7273800" cy="22500"/>
          </a:xfrm>
          <a:prstGeom prst="straightConnector1">
            <a:avLst/>
          </a:prstGeom>
          <a:noFill/>
          <a:ln w="19050" cap="flat" cmpd="sng">
            <a:solidFill>
              <a:schemeClr val="dk2"/>
            </a:solidFill>
            <a:prstDash val="solid"/>
            <a:round/>
            <a:headEnd type="none" w="med" len="med"/>
            <a:tailEnd type="none" w="med" len="med"/>
          </a:ln>
        </p:spPr>
      </p:cxnSp>
      <p:sp>
        <p:nvSpPr>
          <p:cNvPr id="128" name="Google Shape;128;p19"/>
          <p:cNvSpPr txBox="1"/>
          <p:nvPr/>
        </p:nvSpPr>
        <p:spPr>
          <a:xfrm>
            <a:off x="671375" y="1247450"/>
            <a:ext cx="4418100" cy="5510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600">
                <a:solidFill>
                  <a:srgbClr val="1F4B8B"/>
                </a:solidFill>
                <a:latin typeface="Ubuntu"/>
                <a:ea typeface="Ubuntu"/>
                <a:cs typeface="Ubuntu"/>
                <a:sym typeface="Ubuntu"/>
              </a:rPr>
              <a:t>The team at BugSafe studied scientific reports, interviewed entomologists and analysed the best practices and existing protocols, particularly in the more mature markets (US). It also met the victims of infestations: individuals, hoteliers, social landlords, etc and main competitors. </a:t>
            </a:r>
            <a:endParaRPr sz="1600">
              <a:solidFill>
                <a:srgbClr val="1F4B8B"/>
              </a:solidFill>
              <a:latin typeface="Ubuntu"/>
              <a:ea typeface="Ubuntu"/>
              <a:cs typeface="Ubuntu"/>
              <a:sym typeface="Ubuntu"/>
            </a:endParaRPr>
          </a:p>
          <a:p>
            <a:pPr marL="0" lvl="0" indent="0" algn="just" rtl="0">
              <a:spcBef>
                <a:spcPts val="0"/>
              </a:spcBef>
              <a:spcAft>
                <a:spcPts val="0"/>
              </a:spcAft>
              <a:buNone/>
            </a:pPr>
            <a:endParaRPr sz="1600">
              <a:solidFill>
                <a:srgbClr val="1F4B8B"/>
              </a:solidFill>
              <a:latin typeface="Ubuntu"/>
              <a:ea typeface="Ubuntu"/>
              <a:cs typeface="Ubuntu"/>
              <a:sym typeface="Ubuntu"/>
            </a:endParaRPr>
          </a:p>
          <a:p>
            <a:pPr marL="0" lvl="0" indent="0" algn="just" rtl="0">
              <a:spcBef>
                <a:spcPts val="0"/>
              </a:spcBef>
              <a:spcAft>
                <a:spcPts val="0"/>
              </a:spcAft>
              <a:buNone/>
            </a:pPr>
            <a:r>
              <a:rPr lang="en-GB" sz="1600" b="1">
                <a:solidFill>
                  <a:srgbClr val="1F4B8B"/>
                </a:solidFill>
                <a:latin typeface="Ubuntu"/>
                <a:ea typeface="Ubuntu"/>
                <a:cs typeface="Ubuntu"/>
                <a:sym typeface="Ubuntu"/>
              </a:rPr>
              <a:t>The main outcome is that, within the framework of integrated pest control, trapping systems are currently poorly used in France and Europe, despite the strong recommendations of the scientific authorities on the subject. </a:t>
            </a:r>
            <a:endParaRPr sz="1600" b="1">
              <a:solidFill>
                <a:srgbClr val="1F4B8B"/>
              </a:solidFill>
              <a:latin typeface="Ubuntu"/>
              <a:ea typeface="Ubuntu"/>
              <a:cs typeface="Ubuntu"/>
              <a:sym typeface="Ubuntu"/>
            </a:endParaRPr>
          </a:p>
          <a:p>
            <a:pPr marL="0" lvl="0" indent="0" algn="just" rtl="0">
              <a:spcBef>
                <a:spcPts val="0"/>
              </a:spcBef>
              <a:spcAft>
                <a:spcPts val="0"/>
              </a:spcAft>
              <a:buNone/>
            </a:pPr>
            <a:endParaRPr sz="1600">
              <a:solidFill>
                <a:srgbClr val="1F4B8B"/>
              </a:solidFill>
              <a:latin typeface="Ubuntu"/>
              <a:ea typeface="Ubuntu"/>
              <a:cs typeface="Ubuntu"/>
              <a:sym typeface="Ubuntu"/>
            </a:endParaRPr>
          </a:p>
          <a:p>
            <a:pPr marL="0" lvl="0" indent="0" algn="just" rtl="0">
              <a:spcBef>
                <a:spcPts val="0"/>
              </a:spcBef>
              <a:spcAft>
                <a:spcPts val="0"/>
              </a:spcAft>
              <a:buNone/>
            </a:pPr>
            <a:endParaRPr sz="1600">
              <a:solidFill>
                <a:srgbClr val="1F4B8B"/>
              </a:solidFill>
              <a:latin typeface="Ubuntu"/>
              <a:ea typeface="Ubuntu"/>
              <a:cs typeface="Ubuntu"/>
              <a:sym typeface="Ubuntu"/>
            </a:endParaRPr>
          </a:p>
          <a:p>
            <a:pPr marL="0" lvl="0" indent="0" algn="just" rtl="0">
              <a:spcBef>
                <a:spcPts val="0"/>
              </a:spcBef>
              <a:spcAft>
                <a:spcPts val="0"/>
              </a:spcAft>
              <a:buNone/>
            </a:pPr>
            <a:endParaRPr sz="1600">
              <a:solidFill>
                <a:srgbClr val="1F4B8B"/>
              </a:solidFill>
              <a:latin typeface="Ubuntu"/>
              <a:ea typeface="Ubuntu"/>
              <a:cs typeface="Ubuntu"/>
              <a:sym typeface="Ubuntu"/>
            </a:endParaRPr>
          </a:p>
          <a:p>
            <a:pPr marL="0" lvl="0" indent="0" algn="just" rtl="0">
              <a:spcBef>
                <a:spcPts val="0"/>
              </a:spcBef>
              <a:spcAft>
                <a:spcPts val="0"/>
              </a:spcAft>
              <a:buNone/>
            </a:pPr>
            <a:endParaRPr sz="1600">
              <a:solidFill>
                <a:srgbClr val="1F4B8B"/>
              </a:solidFill>
              <a:latin typeface="Ubuntu"/>
              <a:ea typeface="Ubuntu"/>
              <a:cs typeface="Ubuntu"/>
              <a:sym typeface="Ubuntu"/>
            </a:endParaRPr>
          </a:p>
          <a:p>
            <a:pPr marL="0" lvl="0" indent="0" algn="just" rtl="0">
              <a:spcBef>
                <a:spcPts val="0"/>
              </a:spcBef>
              <a:spcAft>
                <a:spcPts val="0"/>
              </a:spcAft>
              <a:buNone/>
            </a:pPr>
            <a:endParaRPr sz="1600">
              <a:solidFill>
                <a:srgbClr val="1F4B8B"/>
              </a:solidFill>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a:p>
            <a:pPr marL="0" lvl="0" indent="0" algn="l" rtl="0">
              <a:spcBef>
                <a:spcPts val="0"/>
              </a:spcBef>
              <a:spcAft>
                <a:spcPts val="0"/>
              </a:spcAft>
              <a:buNone/>
            </a:pPr>
            <a:endParaRPr/>
          </a:p>
        </p:txBody>
      </p:sp>
      <p:pic>
        <p:nvPicPr>
          <p:cNvPr id="129" name="Google Shape;129;p19"/>
          <p:cNvPicPr preferRelativeResize="0"/>
          <p:nvPr/>
        </p:nvPicPr>
        <p:blipFill rotWithShape="1">
          <a:blip r:embed="rId3">
            <a:alphaModFix/>
          </a:blip>
          <a:srcRect b="44481"/>
          <a:stretch/>
        </p:blipFill>
        <p:spPr>
          <a:xfrm>
            <a:off x="5425050" y="2013750"/>
            <a:ext cx="3363774" cy="803850"/>
          </a:xfrm>
          <a:prstGeom prst="rect">
            <a:avLst/>
          </a:prstGeom>
          <a:noFill/>
          <a:ln w="9525" cap="flat" cmpd="sng">
            <a:solidFill>
              <a:srgbClr val="000000"/>
            </a:solidFill>
            <a:prstDash val="solid"/>
            <a:round/>
            <a:headEnd type="none" w="sm" len="sm"/>
            <a:tailEnd type="none" w="sm" len="sm"/>
          </a:ln>
        </p:spPr>
      </p:pic>
      <p:pic>
        <p:nvPicPr>
          <p:cNvPr id="130" name="Google Shape;130;p19"/>
          <p:cNvPicPr preferRelativeResize="0"/>
          <p:nvPr/>
        </p:nvPicPr>
        <p:blipFill rotWithShape="1">
          <a:blip r:embed="rId4">
            <a:alphaModFix/>
          </a:blip>
          <a:srcRect l="29922" t="42879" b="28747"/>
          <a:stretch/>
        </p:blipFill>
        <p:spPr>
          <a:xfrm>
            <a:off x="5396050" y="3016884"/>
            <a:ext cx="3421777" cy="803851"/>
          </a:xfrm>
          <a:prstGeom prst="rect">
            <a:avLst/>
          </a:prstGeom>
          <a:noFill/>
          <a:ln w="9525" cap="flat" cmpd="sng">
            <a:solidFill>
              <a:srgbClr val="000000"/>
            </a:solidFill>
            <a:prstDash val="solid"/>
            <a:round/>
            <a:headEnd type="none" w="sm" len="sm"/>
            <a:tailEnd type="none" w="sm" len="sm"/>
          </a:ln>
        </p:spPr>
      </p:pic>
      <p:pic>
        <p:nvPicPr>
          <p:cNvPr id="131" name="Google Shape;131;p19"/>
          <p:cNvPicPr preferRelativeResize="0"/>
          <p:nvPr/>
        </p:nvPicPr>
        <p:blipFill rotWithShape="1">
          <a:blip r:embed="rId5">
            <a:alphaModFix/>
          </a:blip>
          <a:srcRect t="38027" r="14566" b="17835"/>
          <a:stretch/>
        </p:blipFill>
        <p:spPr>
          <a:xfrm>
            <a:off x="5330438" y="4032275"/>
            <a:ext cx="3552998" cy="750149"/>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ctrTitle"/>
          </p:nvPr>
        </p:nvSpPr>
        <p:spPr>
          <a:xfrm>
            <a:off x="1288350" y="210075"/>
            <a:ext cx="6567300" cy="60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b="1">
                <a:solidFill>
                  <a:srgbClr val="1F4B8B"/>
                </a:solidFill>
                <a:latin typeface="Ubuntu"/>
                <a:ea typeface="Ubuntu"/>
                <a:cs typeface="Ubuntu"/>
                <a:sym typeface="Ubuntu"/>
              </a:rPr>
              <a:t>BugSafe commitments </a:t>
            </a:r>
            <a:endParaRPr sz="3000" b="1">
              <a:solidFill>
                <a:srgbClr val="1F4B8B"/>
              </a:solidFill>
              <a:latin typeface="Ubuntu"/>
              <a:ea typeface="Ubuntu"/>
              <a:cs typeface="Ubuntu"/>
              <a:sym typeface="Ubuntu"/>
            </a:endParaRPr>
          </a:p>
        </p:txBody>
      </p:sp>
      <p:cxnSp>
        <p:nvCxnSpPr>
          <p:cNvPr id="137" name="Google Shape;137;p20"/>
          <p:cNvCxnSpPr/>
          <p:nvPr/>
        </p:nvCxnSpPr>
        <p:spPr>
          <a:xfrm rot="10800000" flipH="1">
            <a:off x="935100" y="803625"/>
            <a:ext cx="7273800" cy="22500"/>
          </a:xfrm>
          <a:prstGeom prst="straightConnector1">
            <a:avLst/>
          </a:prstGeom>
          <a:noFill/>
          <a:ln w="19050" cap="flat" cmpd="sng">
            <a:solidFill>
              <a:schemeClr val="dk2"/>
            </a:solidFill>
            <a:prstDash val="solid"/>
            <a:round/>
            <a:headEnd type="none" w="med" len="med"/>
            <a:tailEnd type="none" w="med" len="med"/>
          </a:ln>
        </p:spPr>
      </p:cxnSp>
      <p:pic>
        <p:nvPicPr>
          <p:cNvPr id="138" name="Google Shape;138;p20"/>
          <p:cNvPicPr preferRelativeResize="0"/>
          <p:nvPr/>
        </p:nvPicPr>
        <p:blipFill>
          <a:blip r:embed="rId3">
            <a:alphaModFix/>
          </a:blip>
          <a:stretch>
            <a:fillRect/>
          </a:stretch>
        </p:blipFill>
        <p:spPr>
          <a:xfrm>
            <a:off x="4107552" y="1837500"/>
            <a:ext cx="928888" cy="928888"/>
          </a:xfrm>
          <a:prstGeom prst="rect">
            <a:avLst/>
          </a:prstGeom>
          <a:noFill/>
          <a:ln>
            <a:noFill/>
          </a:ln>
        </p:spPr>
      </p:pic>
      <p:pic>
        <p:nvPicPr>
          <p:cNvPr id="139" name="Google Shape;139;p20"/>
          <p:cNvPicPr preferRelativeResize="0"/>
          <p:nvPr/>
        </p:nvPicPr>
        <p:blipFill rotWithShape="1">
          <a:blip r:embed="rId4">
            <a:alphaModFix/>
          </a:blip>
          <a:srcRect t="16862" b="18774"/>
          <a:stretch/>
        </p:blipFill>
        <p:spPr>
          <a:xfrm>
            <a:off x="6453750" y="1837375"/>
            <a:ext cx="1755150" cy="1004900"/>
          </a:xfrm>
          <a:prstGeom prst="rect">
            <a:avLst/>
          </a:prstGeom>
          <a:noFill/>
          <a:ln>
            <a:noFill/>
          </a:ln>
        </p:spPr>
      </p:pic>
      <p:pic>
        <p:nvPicPr>
          <p:cNvPr id="140" name="Google Shape;140;p20"/>
          <p:cNvPicPr preferRelativeResize="0"/>
          <p:nvPr/>
        </p:nvPicPr>
        <p:blipFill>
          <a:blip r:embed="rId5">
            <a:alphaModFix/>
          </a:blip>
          <a:stretch>
            <a:fillRect/>
          </a:stretch>
        </p:blipFill>
        <p:spPr>
          <a:xfrm>
            <a:off x="1099433" y="1837500"/>
            <a:ext cx="1399092" cy="928900"/>
          </a:xfrm>
          <a:prstGeom prst="rect">
            <a:avLst/>
          </a:prstGeom>
          <a:noFill/>
          <a:ln>
            <a:noFill/>
          </a:ln>
        </p:spPr>
      </p:pic>
      <p:sp>
        <p:nvSpPr>
          <p:cNvPr id="141" name="Google Shape;141;p20"/>
          <p:cNvSpPr txBox="1"/>
          <p:nvPr/>
        </p:nvSpPr>
        <p:spPr>
          <a:xfrm>
            <a:off x="801275" y="3387900"/>
            <a:ext cx="7904700" cy="384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100"/>
              </a:spcBef>
              <a:spcAft>
                <a:spcPts val="1100"/>
              </a:spcAft>
              <a:buNone/>
            </a:pPr>
            <a:r>
              <a:rPr lang="en-GB" sz="1100" b="1">
                <a:solidFill>
                  <a:srgbClr val="1F4B8B"/>
                </a:solidFill>
                <a:latin typeface="Ubuntu"/>
                <a:ea typeface="Ubuntu"/>
                <a:cs typeface="Ubuntu"/>
                <a:sym typeface="Ubuntu"/>
              </a:rPr>
              <a:t>1</a:t>
            </a:r>
            <a:r>
              <a:rPr lang="en-GB" sz="1300" b="1">
                <a:solidFill>
                  <a:srgbClr val="1F4B8B"/>
                </a:solidFill>
                <a:latin typeface="Ubuntu"/>
                <a:ea typeface="Ubuntu"/>
                <a:cs typeface="Ubuntu"/>
                <a:sym typeface="Ubuntu"/>
              </a:rPr>
              <a:t>00 % locally produced                Scientifically proven effectiveness                  Zero chemical  exposure   </a:t>
            </a:r>
            <a:endParaRPr sz="1300">
              <a:solidFill>
                <a:srgbClr val="1F4B8B"/>
              </a:solidFill>
              <a:latin typeface="Ubuntu"/>
              <a:ea typeface="Ubuntu"/>
              <a:cs typeface="Ubuntu"/>
              <a:sym typeface="Ubuntu"/>
            </a:endParaRPr>
          </a:p>
        </p:txBody>
      </p:sp>
      <p:sp>
        <p:nvSpPr>
          <p:cNvPr id="142" name="Google Shape;142;p20"/>
          <p:cNvSpPr txBox="1"/>
          <p:nvPr/>
        </p:nvSpPr>
        <p:spPr>
          <a:xfrm>
            <a:off x="540000" y="3978050"/>
            <a:ext cx="8243400" cy="384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100"/>
              </a:spcBef>
              <a:spcAft>
                <a:spcPts val="1100"/>
              </a:spcAft>
              <a:buNone/>
            </a:pPr>
            <a:r>
              <a:rPr lang="en-GB" sz="1300" b="1">
                <a:solidFill>
                  <a:srgbClr val="1F4B8B"/>
                </a:solidFill>
                <a:latin typeface="Ubuntu"/>
                <a:ea typeface="Ubuntu"/>
                <a:cs typeface="Ubuntu"/>
                <a:sym typeface="Ubuntu"/>
              </a:rPr>
              <a:t>reduced environmental impact                       Lab and field tested                                no pesticide required                                        </a:t>
            </a:r>
            <a:endParaRPr sz="1300" b="1">
              <a:solidFill>
                <a:srgbClr val="1F4B8B"/>
              </a:solidFill>
              <a:latin typeface="Ubuntu"/>
              <a:ea typeface="Ubuntu"/>
              <a:cs typeface="Ubuntu"/>
              <a:sym typeface="Ubuntu"/>
            </a:endParaRPr>
          </a:p>
        </p:txBody>
      </p:sp>
      <p:cxnSp>
        <p:nvCxnSpPr>
          <p:cNvPr id="143" name="Google Shape;143;p20"/>
          <p:cNvCxnSpPr/>
          <p:nvPr/>
        </p:nvCxnSpPr>
        <p:spPr>
          <a:xfrm rot="10800000" flipH="1">
            <a:off x="1024800" y="3864175"/>
            <a:ext cx="7273800" cy="225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ctrTitle"/>
          </p:nvPr>
        </p:nvSpPr>
        <p:spPr>
          <a:xfrm>
            <a:off x="1288350" y="210075"/>
            <a:ext cx="6567300" cy="60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b="1">
                <a:solidFill>
                  <a:srgbClr val="1F4B8B"/>
                </a:solidFill>
                <a:latin typeface="Ubuntu"/>
                <a:ea typeface="Ubuntu"/>
                <a:cs typeface="Ubuntu"/>
                <a:sym typeface="Ubuntu"/>
              </a:rPr>
              <a:t>BugSafe first device</a:t>
            </a:r>
            <a:endParaRPr sz="3000" b="1">
              <a:solidFill>
                <a:srgbClr val="1F4B8B"/>
              </a:solidFill>
              <a:latin typeface="Ubuntu"/>
              <a:ea typeface="Ubuntu"/>
              <a:cs typeface="Ubuntu"/>
              <a:sym typeface="Ubuntu"/>
            </a:endParaRPr>
          </a:p>
        </p:txBody>
      </p:sp>
      <p:cxnSp>
        <p:nvCxnSpPr>
          <p:cNvPr id="149" name="Google Shape;149;p21"/>
          <p:cNvCxnSpPr/>
          <p:nvPr/>
        </p:nvCxnSpPr>
        <p:spPr>
          <a:xfrm rot="10800000" flipH="1">
            <a:off x="935100" y="803625"/>
            <a:ext cx="7273800" cy="22500"/>
          </a:xfrm>
          <a:prstGeom prst="straightConnector1">
            <a:avLst/>
          </a:prstGeom>
          <a:noFill/>
          <a:ln w="19050" cap="flat" cmpd="sng">
            <a:solidFill>
              <a:schemeClr val="dk2"/>
            </a:solidFill>
            <a:prstDash val="solid"/>
            <a:round/>
            <a:headEnd type="none" w="med" len="med"/>
            <a:tailEnd type="none" w="med" len="med"/>
          </a:ln>
        </p:spPr>
      </p:cxnSp>
      <p:pic>
        <p:nvPicPr>
          <p:cNvPr id="150" name="Google Shape;150;p21"/>
          <p:cNvPicPr preferRelativeResize="0"/>
          <p:nvPr/>
        </p:nvPicPr>
        <p:blipFill>
          <a:blip r:embed="rId3">
            <a:alphaModFix/>
          </a:blip>
          <a:stretch>
            <a:fillRect/>
          </a:stretch>
        </p:blipFill>
        <p:spPr>
          <a:xfrm>
            <a:off x="4184525" y="1287125"/>
            <a:ext cx="4024374" cy="2680950"/>
          </a:xfrm>
          <a:prstGeom prst="rect">
            <a:avLst/>
          </a:prstGeom>
          <a:noFill/>
          <a:ln>
            <a:noFill/>
          </a:ln>
        </p:spPr>
      </p:pic>
      <p:pic>
        <p:nvPicPr>
          <p:cNvPr id="151" name="Google Shape;151;p21"/>
          <p:cNvPicPr preferRelativeResize="0"/>
          <p:nvPr/>
        </p:nvPicPr>
        <p:blipFill>
          <a:blip r:embed="rId4">
            <a:alphaModFix/>
          </a:blip>
          <a:stretch>
            <a:fillRect/>
          </a:stretch>
        </p:blipFill>
        <p:spPr>
          <a:xfrm rot="-5400000">
            <a:off x="367150" y="1804201"/>
            <a:ext cx="3406024" cy="22701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570</Words>
  <Application>Microsoft Macintosh PowerPoint</Application>
  <PresentationFormat>Présentation à l'écran (16:9)</PresentationFormat>
  <Paragraphs>95</Paragraphs>
  <Slides>12</Slides>
  <Notes>12</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12</vt:i4>
      </vt:variant>
    </vt:vector>
  </HeadingPairs>
  <TitlesOfParts>
    <vt:vector size="14" baseType="lpstr">
      <vt:lpstr>Ubuntu</vt:lpstr>
      <vt:lpstr>Simple Light</vt:lpstr>
      <vt:lpstr>    Get Control Over BedBugs </vt:lpstr>
      <vt:lpstr>BugSafe  </vt:lpstr>
      <vt:lpstr>Bed Bugs  are bad news</vt:lpstr>
      <vt:lpstr>A fast growing phenomenon</vt:lpstr>
      <vt:lpstr>Resulting in major dissatisfactions </vt:lpstr>
      <vt:lpstr>Practices are only slowly evolving</vt:lpstr>
      <vt:lpstr>BugSafe's ambition : To become the leading player in the segment of mechanical traps and barriers against bedbugs </vt:lpstr>
      <vt:lpstr>BugSafe commitments </vt:lpstr>
      <vt:lpstr>BugSafe first device</vt:lpstr>
      <vt:lpstr>Advantages</vt:lpstr>
      <vt:lpstr>Présentation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Get Control Over BedBugs </dc:title>
  <cp:lastModifiedBy>marie noelle sarocchi</cp:lastModifiedBy>
  <cp:revision>1</cp:revision>
  <dcterms:modified xsi:type="dcterms:W3CDTF">2021-11-16T08:43:19Z</dcterms:modified>
</cp:coreProperties>
</file>