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9"/>
  </p:notesMasterIdLst>
  <p:sldIdLst>
    <p:sldId id="785" r:id="rId6"/>
    <p:sldId id="751" r:id="rId7"/>
    <p:sldId id="784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992"/>
    <a:srgbClr val="51B0D7"/>
    <a:srgbClr val="3F573C"/>
    <a:srgbClr val="0F5C82"/>
    <a:srgbClr val="007729"/>
    <a:srgbClr val="FFDD00"/>
    <a:srgbClr val="537152"/>
    <a:srgbClr val="759774"/>
    <a:srgbClr val="638564"/>
    <a:srgbClr val="093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A57ABD-D337-42AE-8302-4F5CE164BDCA}" type="datetimeFigureOut">
              <a:rPr lang="fr-CH" smtClean="0"/>
              <a:t>25.10.2024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528C83-A0E5-4B0E-9DBF-89E0D661C8D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3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8C83-A0E5-4B0E-9DBF-89E0D661C8D6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356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8C83-A0E5-4B0E-9DBF-89E0D661C8D6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707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COTM = </a:t>
            </a:r>
            <a:r>
              <a:rPr lang="en-US" dirty="0" err="1" smtClean="0"/>
              <a:t>Comms</a:t>
            </a:r>
            <a:r>
              <a:rPr lang="en-US" dirty="0" smtClean="0"/>
              <a:t> on the move; SOT-M = </a:t>
            </a:r>
            <a:r>
              <a:rPr lang="en-US" dirty="0" err="1" smtClean="0"/>
              <a:t>Satcom</a:t>
            </a:r>
            <a:r>
              <a:rPr lang="en-US" dirty="0" smtClean="0"/>
              <a:t> on the move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Establishes distributed maintenance and repair capabilities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Maintenance, Repair, and Overhaul (MRO) capabilities of industrial partners, or through cooperative partnerships ... particularly for shared weapon systems operated by allies and partners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Accounts for geographic distribution, regional sustainment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8C83-A0E5-4B0E-9DBF-89E0D661C8D6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10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7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5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67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solidFill>
          <a:srgbClr val="3F5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82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9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9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4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1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3EC3-CF7D-4F3A-935B-0A2CF926E17F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6CB4A-B3C9-4315-BE65-E3843A3C5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16536C-EA1D-40E9-9732-9230E9EC1329}"/>
              </a:ext>
            </a:extLst>
          </p:cNvPr>
          <p:cNvSpPr txBox="1"/>
          <p:nvPr/>
        </p:nvSpPr>
        <p:spPr>
          <a:xfrm>
            <a:off x="6730202" y="5878999"/>
            <a:ext cx="5303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LtCol HANSEN Guillaume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EBA43-C403-4AC7-850B-3DE7C6F80974}"/>
              </a:ext>
            </a:extLst>
          </p:cNvPr>
          <p:cNvSpPr txBox="1"/>
          <p:nvPr/>
        </p:nvSpPr>
        <p:spPr>
          <a:xfrm>
            <a:off x="2290464" y="285961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0DEAC-49CF-4B36-8D7E-88FCCD0D1A80}"/>
              </a:ext>
            </a:extLst>
          </p:cNvPr>
          <p:cNvSpPr txBox="1"/>
          <p:nvPr/>
        </p:nvSpPr>
        <p:spPr>
          <a:xfrm>
            <a:off x="5603786" y="285961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2DE9D-0BBD-42AB-82CC-B63731417A7C}"/>
              </a:ext>
            </a:extLst>
          </p:cNvPr>
          <p:cNvSpPr txBox="1"/>
          <p:nvPr/>
        </p:nvSpPr>
        <p:spPr>
          <a:xfrm>
            <a:off x="8917108" y="285961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Header">
            <a:extLst>
              <a:ext uri="{FF2B5EF4-FFF2-40B4-BE49-F238E27FC236}">
                <a16:creationId xmlns:a16="http://schemas.microsoft.com/office/drawing/2014/main" id="{501AC099-B51A-4322-95A5-AC0A6BE18508}"/>
              </a:ext>
            </a:extLst>
          </p:cNvPr>
          <p:cNvGrpSpPr/>
          <p:nvPr/>
        </p:nvGrpSpPr>
        <p:grpSpPr>
          <a:xfrm>
            <a:off x="0" y="-1"/>
            <a:ext cx="12192000" cy="647111"/>
            <a:chOff x="0" y="-1"/>
            <a:chExt cx="12192000" cy="64711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983D82-24CB-44A6-A5E4-2E1FFD00B1C3}"/>
                </a:ext>
              </a:extLst>
            </p:cNvPr>
            <p:cNvSpPr/>
            <p:nvPr/>
          </p:nvSpPr>
          <p:spPr>
            <a:xfrm>
              <a:off x="0" y="-1"/>
              <a:ext cx="12192000" cy="647111"/>
            </a:xfrm>
            <a:prstGeom prst="rect">
              <a:avLst/>
            </a:prstGeom>
            <a:solidFill>
              <a:srgbClr val="043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9" name="TextBox 85">
              <a:extLst>
                <a:ext uri="{FF2B5EF4-FFF2-40B4-BE49-F238E27FC236}">
                  <a16:creationId xmlns:a16="http://schemas.microsoft.com/office/drawing/2014/main" id="{254ACB28-8798-4330-8A9B-F333FDBFF153}"/>
                </a:ext>
              </a:extLst>
            </p:cNvPr>
            <p:cNvSpPr txBox="1"/>
            <p:nvPr/>
          </p:nvSpPr>
          <p:spPr>
            <a:xfrm>
              <a:off x="133547" y="113970"/>
              <a:ext cx="65232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spc="300" dirty="0" smtClean="0">
                  <a:solidFill>
                    <a:schemeClr val="bg1">
                      <a:lumMod val="95000"/>
                    </a:schemeClr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04 </a:t>
              </a:r>
              <a:r>
                <a:rPr lang="fr-FR" sz="2200" spc="300" dirty="0" err="1" smtClean="0">
                  <a:solidFill>
                    <a:schemeClr val="bg1">
                      <a:lumMod val="95000"/>
                    </a:schemeClr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November</a:t>
              </a:r>
              <a:r>
                <a:rPr lang="fr-FR" sz="2200" spc="300" dirty="0" smtClean="0">
                  <a:solidFill>
                    <a:schemeClr val="bg1">
                      <a:lumMod val="95000"/>
                    </a:schemeClr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 2024</a:t>
              </a:r>
              <a:endParaRPr lang="fr-FR" sz="2200" spc="3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Footer">
            <a:extLst>
              <a:ext uri="{FF2B5EF4-FFF2-40B4-BE49-F238E27FC236}">
                <a16:creationId xmlns:a16="http://schemas.microsoft.com/office/drawing/2014/main" id="{CACB7368-ECF3-42FA-8FC3-AC98A3B7D737}"/>
              </a:ext>
            </a:extLst>
          </p:cNvPr>
          <p:cNvGrpSpPr/>
          <p:nvPr/>
        </p:nvGrpSpPr>
        <p:grpSpPr>
          <a:xfrm>
            <a:off x="-1" y="6368100"/>
            <a:ext cx="12191999" cy="515132"/>
            <a:chOff x="-1" y="6368100"/>
            <a:chExt cx="12191999" cy="515132"/>
          </a:xfrm>
        </p:grpSpPr>
        <p:grpSp>
          <p:nvGrpSpPr>
            <p:cNvPr id="41" name="Group 90">
              <a:extLst>
                <a:ext uri="{FF2B5EF4-FFF2-40B4-BE49-F238E27FC236}">
                  <a16:creationId xmlns:a16="http://schemas.microsoft.com/office/drawing/2014/main" id="{AB61E144-314F-4D9B-8E10-1F4C993989D6}"/>
                </a:ext>
              </a:extLst>
            </p:cNvPr>
            <p:cNvGrpSpPr/>
            <p:nvPr/>
          </p:nvGrpSpPr>
          <p:grpSpPr>
            <a:xfrm>
              <a:off x="-1" y="6368100"/>
              <a:ext cx="12191999" cy="515132"/>
              <a:chOff x="0" y="6368100"/>
              <a:chExt cx="9144000" cy="515132"/>
            </a:xfrm>
            <a:solidFill>
              <a:srgbClr val="043205"/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C49037-BBA5-46DF-9BD6-155C2FED30C2}"/>
                  </a:ext>
                </a:extLst>
              </p:cNvPr>
              <p:cNvSpPr/>
              <p:nvPr/>
            </p:nvSpPr>
            <p:spPr>
              <a:xfrm>
                <a:off x="0" y="6368100"/>
                <a:ext cx="9144000" cy="5151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675356-A0D3-4EA2-9BCD-2C422B52E543}"/>
                  </a:ext>
                </a:extLst>
              </p:cNvPr>
              <p:cNvSpPr/>
              <p:nvPr/>
            </p:nvSpPr>
            <p:spPr>
              <a:xfrm>
                <a:off x="0" y="6634163"/>
                <a:ext cx="9144000" cy="2453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7" name="Group 94">
                <a:extLst>
                  <a:ext uri="{FF2B5EF4-FFF2-40B4-BE49-F238E27FC236}">
                    <a16:creationId xmlns:a16="http://schemas.microsoft.com/office/drawing/2014/main" id="{6222D93F-8C90-4A24-8990-CCC07CA79A9D}"/>
                  </a:ext>
                </a:extLst>
              </p:cNvPr>
              <p:cNvGrpSpPr/>
              <p:nvPr/>
            </p:nvGrpSpPr>
            <p:grpSpPr>
              <a:xfrm>
                <a:off x="8559089" y="6477000"/>
                <a:ext cx="499186" cy="351168"/>
                <a:chOff x="2174911" y="3358072"/>
                <a:chExt cx="20718444" cy="13326277"/>
              </a:xfrm>
              <a:grpFill/>
            </p:grpSpPr>
            <p:sp>
              <p:nvSpPr>
                <p:cNvPr id="48" name="Freeform 95">
                  <a:extLst>
                    <a:ext uri="{FF2B5EF4-FFF2-40B4-BE49-F238E27FC236}">
                      <a16:creationId xmlns:a16="http://schemas.microsoft.com/office/drawing/2014/main" id="{EA3EA2CF-5587-4BAB-AD90-72CBB14CC7AD}"/>
                    </a:ext>
                  </a:extLst>
                </p:cNvPr>
                <p:cNvSpPr/>
                <p:nvPr/>
              </p:nvSpPr>
              <p:spPr>
                <a:xfrm>
                  <a:off x="2174911" y="3358072"/>
                  <a:ext cx="20718444" cy="13326277"/>
                </a:xfrm>
                <a:custGeom>
                  <a:avLst/>
                  <a:gdLst>
                    <a:gd name="connsiteX0" fmla="*/ 1423832 w 20718427"/>
                    <a:gd name="connsiteY0" fmla="*/ 810237 h 13326264"/>
                    <a:gd name="connsiteX1" fmla="*/ 1068808 w 20718427"/>
                    <a:gd name="connsiteY1" fmla="*/ 1165261 h 13326264"/>
                    <a:gd name="connsiteX2" fmla="*/ 1068808 w 20718427"/>
                    <a:gd name="connsiteY2" fmla="*/ 10860358 h 13326264"/>
                    <a:gd name="connsiteX3" fmla="*/ 1423832 w 20718427"/>
                    <a:gd name="connsiteY3" fmla="*/ 11215382 h 13326264"/>
                    <a:gd name="connsiteX4" fmla="*/ 19294595 w 20718427"/>
                    <a:gd name="connsiteY4" fmla="*/ 11215382 h 13326264"/>
                    <a:gd name="connsiteX5" fmla="*/ 19649619 w 20718427"/>
                    <a:gd name="connsiteY5" fmla="*/ 10860358 h 13326264"/>
                    <a:gd name="connsiteX6" fmla="*/ 19649619 w 20718427"/>
                    <a:gd name="connsiteY6" fmla="*/ 1165261 h 13326264"/>
                    <a:gd name="connsiteX7" fmla="*/ 19294595 w 20718427"/>
                    <a:gd name="connsiteY7" fmla="*/ 810237 h 13326264"/>
                    <a:gd name="connsiteX8" fmla="*/ 383738 w 20718427"/>
                    <a:gd name="connsiteY8" fmla="*/ 0 h 13326264"/>
                    <a:gd name="connsiteX9" fmla="*/ 20334687 w 20718427"/>
                    <a:gd name="connsiteY9" fmla="*/ 0 h 13326264"/>
                    <a:gd name="connsiteX10" fmla="*/ 20718427 w 20718427"/>
                    <a:gd name="connsiteY10" fmla="*/ 383738 h 13326264"/>
                    <a:gd name="connsiteX11" fmla="*/ 20718427 w 20718427"/>
                    <a:gd name="connsiteY11" fmla="*/ 11641881 h 13326264"/>
                    <a:gd name="connsiteX12" fmla="*/ 20334687 w 20718427"/>
                    <a:gd name="connsiteY12" fmla="*/ 12025619 h 13326264"/>
                    <a:gd name="connsiteX13" fmla="*/ 13651556 w 20718427"/>
                    <a:gd name="connsiteY13" fmla="*/ 12025619 h 13326264"/>
                    <a:gd name="connsiteX14" fmla="*/ 13976717 w 20718427"/>
                    <a:gd name="connsiteY14" fmla="*/ 13326264 h 13326264"/>
                    <a:gd name="connsiteX15" fmla="*/ 6741710 w 20718427"/>
                    <a:gd name="connsiteY15" fmla="*/ 13326264 h 13326264"/>
                    <a:gd name="connsiteX16" fmla="*/ 7066872 w 20718427"/>
                    <a:gd name="connsiteY16" fmla="*/ 12025619 h 13326264"/>
                    <a:gd name="connsiteX17" fmla="*/ 383738 w 20718427"/>
                    <a:gd name="connsiteY17" fmla="*/ 12025619 h 13326264"/>
                    <a:gd name="connsiteX18" fmla="*/ 0 w 20718427"/>
                    <a:gd name="connsiteY18" fmla="*/ 11641881 h 13326264"/>
                    <a:gd name="connsiteX19" fmla="*/ 0 w 20718427"/>
                    <a:gd name="connsiteY19" fmla="*/ 383738 h 13326264"/>
                    <a:gd name="connsiteX20" fmla="*/ 383738 w 20718427"/>
                    <a:gd name="connsiteY20" fmla="*/ 0 h 1332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718427" h="13326264">
                      <a:moveTo>
                        <a:pt x="1423832" y="810237"/>
                      </a:moveTo>
                      <a:cubicBezTo>
                        <a:pt x="1227758" y="810237"/>
                        <a:pt x="1068808" y="969187"/>
                        <a:pt x="1068808" y="1165261"/>
                      </a:cubicBezTo>
                      <a:lnTo>
                        <a:pt x="1068808" y="10860358"/>
                      </a:lnTo>
                      <a:cubicBezTo>
                        <a:pt x="1068808" y="11056432"/>
                        <a:pt x="1227758" y="11215382"/>
                        <a:pt x="1423832" y="11215382"/>
                      </a:cubicBezTo>
                      <a:lnTo>
                        <a:pt x="19294595" y="11215382"/>
                      </a:lnTo>
                      <a:cubicBezTo>
                        <a:pt x="19490671" y="11215382"/>
                        <a:pt x="19649619" y="11056432"/>
                        <a:pt x="19649619" y="10860358"/>
                      </a:cubicBezTo>
                      <a:lnTo>
                        <a:pt x="19649619" y="1165261"/>
                      </a:lnTo>
                      <a:cubicBezTo>
                        <a:pt x="19649619" y="969187"/>
                        <a:pt x="19490671" y="810237"/>
                        <a:pt x="19294595" y="810237"/>
                      </a:cubicBezTo>
                      <a:close/>
                      <a:moveTo>
                        <a:pt x="383738" y="0"/>
                      </a:moveTo>
                      <a:lnTo>
                        <a:pt x="20334687" y="0"/>
                      </a:lnTo>
                      <a:cubicBezTo>
                        <a:pt x="20546623" y="0"/>
                        <a:pt x="20718427" y="171805"/>
                        <a:pt x="20718427" y="383738"/>
                      </a:cubicBezTo>
                      <a:lnTo>
                        <a:pt x="20718427" y="11641881"/>
                      </a:lnTo>
                      <a:cubicBezTo>
                        <a:pt x="20718427" y="11853814"/>
                        <a:pt x="20546623" y="12025619"/>
                        <a:pt x="20334687" y="12025619"/>
                      </a:cubicBezTo>
                      <a:lnTo>
                        <a:pt x="13651556" y="12025619"/>
                      </a:lnTo>
                      <a:lnTo>
                        <a:pt x="13976717" y="13326264"/>
                      </a:lnTo>
                      <a:lnTo>
                        <a:pt x="6741710" y="13326264"/>
                      </a:lnTo>
                      <a:lnTo>
                        <a:pt x="7066872" y="12025619"/>
                      </a:lnTo>
                      <a:lnTo>
                        <a:pt x="383738" y="12025619"/>
                      </a:lnTo>
                      <a:cubicBezTo>
                        <a:pt x="171805" y="12025619"/>
                        <a:pt x="0" y="11853814"/>
                        <a:pt x="0" y="11641881"/>
                      </a:cubicBezTo>
                      <a:lnTo>
                        <a:pt x="0" y="383738"/>
                      </a:lnTo>
                      <a:cubicBezTo>
                        <a:pt x="0" y="171805"/>
                        <a:pt x="171805" y="0"/>
                        <a:pt x="3837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sz="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Freeform 12">
                  <a:extLst>
                    <a:ext uri="{FF2B5EF4-FFF2-40B4-BE49-F238E27FC236}">
                      <a16:creationId xmlns:a16="http://schemas.microsoft.com/office/drawing/2014/main" id="{3A4C5E99-55EE-47C6-8049-1A82A4B7F0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7100" y="4608124"/>
                  <a:ext cx="17784752" cy="9539616"/>
                </a:xfrm>
                <a:custGeom>
                  <a:avLst/>
                  <a:gdLst>
                    <a:gd name="T0" fmla="*/ 3212 w 22609"/>
                    <a:gd name="T1" fmla="*/ 335 h 11693"/>
                    <a:gd name="T2" fmla="*/ 11230 w 22609"/>
                    <a:gd name="T3" fmla="*/ 1193 h 11693"/>
                    <a:gd name="T4" fmla="*/ 13513 w 22609"/>
                    <a:gd name="T5" fmla="*/ 2027 h 11693"/>
                    <a:gd name="T6" fmla="*/ 12248 w 22609"/>
                    <a:gd name="T7" fmla="*/ 1359 h 11693"/>
                    <a:gd name="T8" fmla="*/ 14155 w 22609"/>
                    <a:gd name="T9" fmla="*/ 2035 h 11693"/>
                    <a:gd name="T10" fmla="*/ 10290 w 22609"/>
                    <a:gd name="T11" fmla="*/ 2904 h 11693"/>
                    <a:gd name="T12" fmla="*/ 104 w 22609"/>
                    <a:gd name="T13" fmla="*/ 4945 h 11693"/>
                    <a:gd name="T14" fmla="*/ 0 w 22609"/>
                    <a:gd name="T15" fmla="*/ 11620 h 11693"/>
                    <a:gd name="T16" fmla="*/ 623 w 22609"/>
                    <a:gd name="T17" fmla="*/ 11670 h 11693"/>
                    <a:gd name="T18" fmla="*/ 2054 w 22609"/>
                    <a:gd name="T19" fmla="*/ 11666 h 11693"/>
                    <a:gd name="T20" fmla="*/ 4753 w 22609"/>
                    <a:gd name="T21" fmla="*/ 6497 h 11693"/>
                    <a:gd name="T22" fmla="*/ 5838 w 22609"/>
                    <a:gd name="T23" fmla="*/ 5622 h 11693"/>
                    <a:gd name="T24" fmla="*/ 6294 w 22609"/>
                    <a:gd name="T25" fmla="*/ 5326 h 11693"/>
                    <a:gd name="T26" fmla="*/ 6686 w 22609"/>
                    <a:gd name="T27" fmla="*/ 5108 h 11693"/>
                    <a:gd name="T28" fmla="*/ 7825 w 22609"/>
                    <a:gd name="T29" fmla="*/ 4559 h 11693"/>
                    <a:gd name="T30" fmla="*/ 8488 w 22609"/>
                    <a:gd name="T31" fmla="*/ 4320 h 11693"/>
                    <a:gd name="T32" fmla="*/ 10433 w 22609"/>
                    <a:gd name="T33" fmla="*/ 3748 h 11693"/>
                    <a:gd name="T34" fmla="*/ 12484 w 22609"/>
                    <a:gd name="T35" fmla="*/ 3428 h 11693"/>
                    <a:gd name="T36" fmla="*/ 9977 w 22609"/>
                    <a:gd name="T37" fmla="*/ 4075 h 11693"/>
                    <a:gd name="T38" fmla="*/ 8998 w 22609"/>
                    <a:gd name="T39" fmla="*/ 4401 h 11693"/>
                    <a:gd name="T40" fmla="*/ 8029 w 22609"/>
                    <a:gd name="T41" fmla="*/ 4712 h 11693"/>
                    <a:gd name="T42" fmla="*/ 7120 w 22609"/>
                    <a:gd name="T43" fmla="*/ 5185 h 11693"/>
                    <a:gd name="T44" fmla="*/ 6792 w 22609"/>
                    <a:gd name="T45" fmla="*/ 5381 h 11693"/>
                    <a:gd name="T46" fmla="*/ 5977 w 22609"/>
                    <a:gd name="T47" fmla="*/ 5952 h 11693"/>
                    <a:gd name="T48" fmla="*/ 3219 w 22609"/>
                    <a:gd name="T49" fmla="*/ 10061 h 11693"/>
                    <a:gd name="T50" fmla="*/ 19366 w 22609"/>
                    <a:gd name="T51" fmla="*/ 11630 h 11693"/>
                    <a:gd name="T52" fmla="*/ 14729 w 22609"/>
                    <a:gd name="T53" fmla="*/ 6281 h 11693"/>
                    <a:gd name="T54" fmla="*/ 17210 w 22609"/>
                    <a:gd name="T55" fmla="*/ 4103 h 11693"/>
                    <a:gd name="T56" fmla="*/ 18856 w 22609"/>
                    <a:gd name="T57" fmla="*/ 3660 h 11693"/>
                    <a:gd name="T58" fmla="*/ 18820 w 22609"/>
                    <a:gd name="T59" fmla="*/ 1655 h 11693"/>
                    <a:gd name="T60" fmla="*/ 3373 w 22609"/>
                    <a:gd name="T61" fmla="*/ 129 h 11693"/>
                    <a:gd name="T62" fmla="*/ 190 w 22609"/>
                    <a:gd name="T63" fmla="*/ 0 h 11693"/>
                    <a:gd name="T64" fmla="*/ 17026 w 22609"/>
                    <a:gd name="T65" fmla="*/ 1700 h 11693"/>
                    <a:gd name="T66" fmla="*/ 17228 w 22609"/>
                    <a:gd name="T67" fmla="*/ 2548 h 11693"/>
                    <a:gd name="T68" fmla="*/ 16910 w 22609"/>
                    <a:gd name="T69" fmla="*/ 2530 h 11693"/>
                    <a:gd name="T70" fmla="*/ 17118 w 22609"/>
                    <a:gd name="T71" fmla="*/ 1848 h 11693"/>
                    <a:gd name="T72" fmla="*/ 17026 w 22609"/>
                    <a:gd name="T73" fmla="*/ 1700 h 11693"/>
                    <a:gd name="T74" fmla="*/ 21990 w 22609"/>
                    <a:gd name="T75" fmla="*/ 2650 h 11693"/>
                    <a:gd name="T76" fmla="*/ 18890 w 22609"/>
                    <a:gd name="T77" fmla="*/ 3888 h 11693"/>
                    <a:gd name="T78" fmla="*/ 17463 w 22609"/>
                    <a:gd name="T79" fmla="*/ 4293 h 11693"/>
                    <a:gd name="T80" fmla="*/ 16752 w 22609"/>
                    <a:gd name="T81" fmla="*/ 4562 h 11693"/>
                    <a:gd name="T82" fmla="*/ 15583 w 22609"/>
                    <a:gd name="T83" fmla="*/ 5313 h 11693"/>
                    <a:gd name="T84" fmla="*/ 15261 w 22609"/>
                    <a:gd name="T85" fmla="*/ 5881 h 11693"/>
                    <a:gd name="T86" fmla="*/ 19909 w 22609"/>
                    <a:gd name="T87" fmla="*/ 11369 h 11693"/>
                    <a:gd name="T88" fmla="*/ 20890 w 22609"/>
                    <a:gd name="T89" fmla="*/ 11652 h 11693"/>
                    <a:gd name="T90" fmla="*/ 16260 w 22609"/>
                    <a:gd name="T91" fmla="*/ 7177 h 11693"/>
                    <a:gd name="T92" fmla="*/ 17254 w 22609"/>
                    <a:gd name="T93" fmla="*/ 5000 h 11693"/>
                    <a:gd name="T94" fmla="*/ 17697 w 22609"/>
                    <a:gd name="T95" fmla="*/ 4756 h 11693"/>
                    <a:gd name="T96" fmla="*/ 18386 w 22609"/>
                    <a:gd name="T97" fmla="*/ 4493 h 11693"/>
                    <a:gd name="T98" fmla="*/ 22221 w 22609"/>
                    <a:gd name="T99" fmla="*/ 2711 h 11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09" h="11693">
                      <a:moveTo>
                        <a:pt x="113" y="219"/>
                      </a:moveTo>
                      <a:cubicBezTo>
                        <a:pt x="154" y="219"/>
                        <a:pt x="2194" y="258"/>
                        <a:pt x="3212" y="335"/>
                      </a:cubicBezTo>
                      <a:cubicBezTo>
                        <a:pt x="3881" y="362"/>
                        <a:pt x="4505" y="415"/>
                        <a:pt x="5091" y="463"/>
                      </a:cubicBezTo>
                      <a:cubicBezTo>
                        <a:pt x="7052" y="623"/>
                        <a:pt x="10462" y="1029"/>
                        <a:pt x="11230" y="1193"/>
                      </a:cubicBezTo>
                      <a:cubicBezTo>
                        <a:pt x="11886" y="1334"/>
                        <a:pt x="12805" y="1607"/>
                        <a:pt x="13137" y="1761"/>
                      </a:cubicBezTo>
                      <a:cubicBezTo>
                        <a:pt x="13285" y="1828"/>
                        <a:pt x="13454" y="1948"/>
                        <a:pt x="13513" y="2027"/>
                      </a:cubicBezTo>
                      <a:cubicBezTo>
                        <a:pt x="13636" y="2190"/>
                        <a:pt x="13777" y="2214"/>
                        <a:pt x="13826" y="2081"/>
                      </a:cubicBezTo>
                      <a:cubicBezTo>
                        <a:pt x="13896" y="1891"/>
                        <a:pt x="13485" y="1703"/>
                        <a:pt x="12248" y="1359"/>
                      </a:cubicBezTo>
                      <a:cubicBezTo>
                        <a:pt x="11563" y="1169"/>
                        <a:pt x="11605" y="1153"/>
                        <a:pt x="12408" y="1300"/>
                      </a:cubicBezTo>
                      <a:cubicBezTo>
                        <a:pt x="13446" y="1491"/>
                        <a:pt x="14155" y="1789"/>
                        <a:pt x="14155" y="2035"/>
                      </a:cubicBezTo>
                      <a:cubicBezTo>
                        <a:pt x="14155" y="2170"/>
                        <a:pt x="13895" y="2322"/>
                        <a:pt x="13515" y="2409"/>
                      </a:cubicBezTo>
                      <a:cubicBezTo>
                        <a:pt x="12955" y="2536"/>
                        <a:pt x="12344" y="2630"/>
                        <a:pt x="10290" y="2904"/>
                      </a:cubicBezTo>
                      <a:cubicBezTo>
                        <a:pt x="5955" y="3483"/>
                        <a:pt x="3651" y="3935"/>
                        <a:pt x="875" y="4750"/>
                      </a:cubicBezTo>
                      <a:cubicBezTo>
                        <a:pt x="509" y="4858"/>
                        <a:pt x="162" y="4945"/>
                        <a:pt x="104" y="4945"/>
                      </a:cubicBezTo>
                      <a:cubicBezTo>
                        <a:pt x="0" y="4945"/>
                        <a:pt x="0" y="4979"/>
                        <a:pt x="0" y="8283"/>
                      </a:cubicBezTo>
                      <a:lnTo>
                        <a:pt x="0" y="11620"/>
                      </a:lnTo>
                      <a:lnTo>
                        <a:pt x="299" y="11632"/>
                      </a:lnTo>
                      <a:cubicBezTo>
                        <a:pt x="464" y="11639"/>
                        <a:pt x="609" y="11656"/>
                        <a:pt x="623" y="11670"/>
                      </a:cubicBezTo>
                      <a:cubicBezTo>
                        <a:pt x="636" y="11684"/>
                        <a:pt x="963" y="11689"/>
                        <a:pt x="1350" y="11681"/>
                      </a:cubicBezTo>
                      <a:lnTo>
                        <a:pt x="2054" y="11666"/>
                      </a:lnTo>
                      <a:lnTo>
                        <a:pt x="2223" y="10958"/>
                      </a:lnTo>
                      <a:cubicBezTo>
                        <a:pt x="2654" y="9144"/>
                        <a:pt x="3520" y="7618"/>
                        <a:pt x="4753" y="6497"/>
                      </a:cubicBezTo>
                      <a:cubicBezTo>
                        <a:pt x="5384" y="5924"/>
                        <a:pt x="5445" y="5873"/>
                        <a:pt x="5545" y="5840"/>
                      </a:cubicBezTo>
                      <a:cubicBezTo>
                        <a:pt x="5599" y="5822"/>
                        <a:pt x="5732" y="5724"/>
                        <a:pt x="5838" y="5622"/>
                      </a:cubicBezTo>
                      <a:cubicBezTo>
                        <a:pt x="5945" y="5519"/>
                        <a:pt x="6084" y="5436"/>
                        <a:pt x="6147" y="5436"/>
                      </a:cubicBezTo>
                      <a:cubicBezTo>
                        <a:pt x="6215" y="5435"/>
                        <a:pt x="6274" y="5391"/>
                        <a:pt x="6294" y="5326"/>
                      </a:cubicBezTo>
                      <a:cubicBezTo>
                        <a:pt x="6312" y="5266"/>
                        <a:pt x="6390" y="5204"/>
                        <a:pt x="6467" y="5187"/>
                      </a:cubicBezTo>
                      <a:cubicBezTo>
                        <a:pt x="6544" y="5170"/>
                        <a:pt x="6643" y="5135"/>
                        <a:pt x="6686" y="5108"/>
                      </a:cubicBezTo>
                      <a:cubicBezTo>
                        <a:pt x="6870" y="4991"/>
                        <a:pt x="7242" y="4821"/>
                        <a:pt x="7336" y="4810"/>
                      </a:cubicBezTo>
                      <a:cubicBezTo>
                        <a:pt x="7542" y="4666"/>
                        <a:pt x="7544" y="4680"/>
                        <a:pt x="7825" y="4559"/>
                      </a:cubicBezTo>
                      <a:cubicBezTo>
                        <a:pt x="7864" y="4566"/>
                        <a:pt x="7922" y="4549"/>
                        <a:pt x="7956" y="4521"/>
                      </a:cubicBezTo>
                      <a:cubicBezTo>
                        <a:pt x="7990" y="4493"/>
                        <a:pt x="8229" y="4403"/>
                        <a:pt x="8488" y="4320"/>
                      </a:cubicBezTo>
                      <a:cubicBezTo>
                        <a:pt x="8746" y="4237"/>
                        <a:pt x="9161" y="4096"/>
                        <a:pt x="9287" y="4024"/>
                      </a:cubicBezTo>
                      <a:cubicBezTo>
                        <a:pt x="9756" y="3885"/>
                        <a:pt x="9781" y="3874"/>
                        <a:pt x="10433" y="3748"/>
                      </a:cubicBezTo>
                      <a:cubicBezTo>
                        <a:pt x="11325" y="3529"/>
                        <a:pt x="13396" y="3146"/>
                        <a:pt x="13633" y="3156"/>
                      </a:cubicBezTo>
                      <a:cubicBezTo>
                        <a:pt x="13775" y="3162"/>
                        <a:pt x="13730" y="3173"/>
                        <a:pt x="12484" y="3428"/>
                      </a:cubicBezTo>
                      <a:cubicBezTo>
                        <a:pt x="11451" y="3640"/>
                        <a:pt x="10394" y="3900"/>
                        <a:pt x="10321" y="3960"/>
                      </a:cubicBezTo>
                      <a:cubicBezTo>
                        <a:pt x="10289" y="3986"/>
                        <a:pt x="10135" y="4037"/>
                        <a:pt x="9977" y="4075"/>
                      </a:cubicBezTo>
                      <a:cubicBezTo>
                        <a:pt x="9819" y="4112"/>
                        <a:pt x="9626" y="4166"/>
                        <a:pt x="9549" y="4196"/>
                      </a:cubicBezTo>
                      <a:cubicBezTo>
                        <a:pt x="9347" y="4270"/>
                        <a:pt x="9324" y="4283"/>
                        <a:pt x="8998" y="4401"/>
                      </a:cubicBezTo>
                      <a:cubicBezTo>
                        <a:pt x="8565" y="4581"/>
                        <a:pt x="9036" y="4395"/>
                        <a:pt x="8481" y="4570"/>
                      </a:cubicBezTo>
                      <a:cubicBezTo>
                        <a:pt x="8312" y="4632"/>
                        <a:pt x="8109" y="4696"/>
                        <a:pt x="8029" y="4712"/>
                      </a:cubicBezTo>
                      <a:cubicBezTo>
                        <a:pt x="7505" y="4973"/>
                        <a:pt x="7831" y="4813"/>
                        <a:pt x="7372" y="5040"/>
                      </a:cubicBezTo>
                      <a:cubicBezTo>
                        <a:pt x="7295" y="5100"/>
                        <a:pt x="7181" y="5165"/>
                        <a:pt x="7120" y="5185"/>
                      </a:cubicBezTo>
                      <a:cubicBezTo>
                        <a:pt x="7058" y="5205"/>
                        <a:pt x="6980" y="5258"/>
                        <a:pt x="6945" y="5302"/>
                      </a:cubicBezTo>
                      <a:cubicBezTo>
                        <a:pt x="6910" y="5345"/>
                        <a:pt x="6841" y="5381"/>
                        <a:pt x="6792" y="5381"/>
                      </a:cubicBezTo>
                      <a:cubicBezTo>
                        <a:pt x="6742" y="5381"/>
                        <a:pt x="6619" y="5460"/>
                        <a:pt x="6518" y="5557"/>
                      </a:cubicBezTo>
                      <a:cubicBezTo>
                        <a:pt x="6416" y="5655"/>
                        <a:pt x="6174" y="5833"/>
                        <a:pt x="5977" y="5952"/>
                      </a:cubicBezTo>
                      <a:cubicBezTo>
                        <a:pt x="5500" y="6243"/>
                        <a:pt x="4599" y="7178"/>
                        <a:pt x="4221" y="7775"/>
                      </a:cubicBezTo>
                      <a:cubicBezTo>
                        <a:pt x="3739" y="8538"/>
                        <a:pt x="3514" y="9051"/>
                        <a:pt x="3219" y="10061"/>
                      </a:cubicBezTo>
                      <a:cubicBezTo>
                        <a:pt x="3067" y="10582"/>
                        <a:pt x="2896" y="11572"/>
                        <a:pt x="2948" y="11626"/>
                      </a:cubicBezTo>
                      <a:cubicBezTo>
                        <a:pt x="2993" y="11672"/>
                        <a:pt x="19383" y="11677"/>
                        <a:pt x="19366" y="11630"/>
                      </a:cubicBezTo>
                      <a:cubicBezTo>
                        <a:pt x="19359" y="11611"/>
                        <a:pt x="19070" y="11382"/>
                        <a:pt x="18725" y="11122"/>
                      </a:cubicBezTo>
                      <a:cubicBezTo>
                        <a:pt x="16046" y="9095"/>
                        <a:pt x="14729" y="7499"/>
                        <a:pt x="14729" y="6281"/>
                      </a:cubicBezTo>
                      <a:cubicBezTo>
                        <a:pt x="14729" y="5440"/>
                        <a:pt x="15356" y="4783"/>
                        <a:pt x="16610" y="4310"/>
                      </a:cubicBezTo>
                      <a:cubicBezTo>
                        <a:pt x="16883" y="4207"/>
                        <a:pt x="17153" y="4114"/>
                        <a:pt x="17210" y="4103"/>
                      </a:cubicBezTo>
                      <a:cubicBezTo>
                        <a:pt x="17268" y="4092"/>
                        <a:pt x="17386" y="4057"/>
                        <a:pt x="17472" y="4026"/>
                      </a:cubicBezTo>
                      <a:cubicBezTo>
                        <a:pt x="17558" y="3995"/>
                        <a:pt x="18181" y="3830"/>
                        <a:pt x="18856" y="3660"/>
                      </a:cubicBezTo>
                      <a:cubicBezTo>
                        <a:pt x="20830" y="3163"/>
                        <a:pt x="21579" y="2902"/>
                        <a:pt x="21660" y="2682"/>
                      </a:cubicBezTo>
                      <a:cubicBezTo>
                        <a:pt x="21776" y="2366"/>
                        <a:pt x="20746" y="1993"/>
                        <a:pt x="18820" y="1655"/>
                      </a:cubicBezTo>
                      <a:cubicBezTo>
                        <a:pt x="17080" y="1350"/>
                        <a:pt x="14039" y="1135"/>
                        <a:pt x="11674" y="731"/>
                      </a:cubicBezTo>
                      <a:cubicBezTo>
                        <a:pt x="8909" y="502"/>
                        <a:pt x="6145" y="251"/>
                        <a:pt x="3373" y="129"/>
                      </a:cubicBezTo>
                      <a:cubicBezTo>
                        <a:pt x="2702" y="103"/>
                        <a:pt x="2218" y="61"/>
                        <a:pt x="1712" y="40"/>
                      </a:cubicBezTo>
                      <a:cubicBezTo>
                        <a:pt x="828" y="4"/>
                        <a:pt x="535" y="2"/>
                        <a:pt x="190" y="0"/>
                      </a:cubicBezTo>
                      <a:cubicBezTo>
                        <a:pt x="192" y="88"/>
                        <a:pt x="121" y="126"/>
                        <a:pt x="113" y="219"/>
                      </a:cubicBezTo>
                      <a:close/>
                      <a:moveTo>
                        <a:pt x="17026" y="1700"/>
                      </a:moveTo>
                      <a:cubicBezTo>
                        <a:pt x="17230" y="1688"/>
                        <a:pt x="17777" y="1975"/>
                        <a:pt x="17802" y="2157"/>
                      </a:cubicBezTo>
                      <a:cubicBezTo>
                        <a:pt x="17823" y="2306"/>
                        <a:pt x="17584" y="2469"/>
                        <a:pt x="17228" y="2548"/>
                      </a:cubicBezTo>
                      <a:cubicBezTo>
                        <a:pt x="17091" y="2579"/>
                        <a:pt x="16878" y="2616"/>
                        <a:pt x="16755" y="2632"/>
                      </a:cubicBezTo>
                      <a:cubicBezTo>
                        <a:pt x="16570" y="2655"/>
                        <a:pt x="16596" y="2639"/>
                        <a:pt x="16910" y="2530"/>
                      </a:cubicBezTo>
                      <a:cubicBezTo>
                        <a:pt x="17344" y="2382"/>
                        <a:pt x="17550" y="2257"/>
                        <a:pt x="17550" y="2143"/>
                      </a:cubicBezTo>
                      <a:cubicBezTo>
                        <a:pt x="17550" y="2042"/>
                        <a:pt x="17334" y="1894"/>
                        <a:pt x="17118" y="1848"/>
                      </a:cubicBezTo>
                      <a:cubicBezTo>
                        <a:pt x="17025" y="1828"/>
                        <a:pt x="16949" y="1788"/>
                        <a:pt x="16949" y="1760"/>
                      </a:cubicBezTo>
                      <a:cubicBezTo>
                        <a:pt x="16949" y="1720"/>
                        <a:pt x="16979" y="1702"/>
                        <a:pt x="17026" y="1700"/>
                      </a:cubicBezTo>
                      <a:close/>
                      <a:moveTo>
                        <a:pt x="22029" y="2558"/>
                      </a:moveTo>
                      <a:cubicBezTo>
                        <a:pt x="22002" y="2558"/>
                        <a:pt x="21990" y="2589"/>
                        <a:pt x="21990" y="2650"/>
                      </a:cubicBezTo>
                      <a:cubicBezTo>
                        <a:pt x="21990" y="2776"/>
                        <a:pt x="21819" y="2941"/>
                        <a:pt x="21533" y="3091"/>
                      </a:cubicBezTo>
                      <a:cubicBezTo>
                        <a:pt x="21257" y="3235"/>
                        <a:pt x="20376" y="3501"/>
                        <a:pt x="18890" y="3888"/>
                      </a:cubicBezTo>
                      <a:cubicBezTo>
                        <a:pt x="18263" y="4051"/>
                        <a:pt x="17706" y="4209"/>
                        <a:pt x="17653" y="4239"/>
                      </a:cubicBezTo>
                      <a:cubicBezTo>
                        <a:pt x="17600" y="4268"/>
                        <a:pt x="17515" y="4292"/>
                        <a:pt x="17463" y="4293"/>
                      </a:cubicBezTo>
                      <a:cubicBezTo>
                        <a:pt x="17410" y="4293"/>
                        <a:pt x="17250" y="4354"/>
                        <a:pt x="17106" y="4428"/>
                      </a:cubicBezTo>
                      <a:cubicBezTo>
                        <a:pt x="16963" y="4501"/>
                        <a:pt x="16803" y="4562"/>
                        <a:pt x="16752" y="4562"/>
                      </a:cubicBezTo>
                      <a:cubicBezTo>
                        <a:pt x="16642" y="4564"/>
                        <a:pt x="16153" y="4813"/>
                        <a:pt x="16022" y="4933"/>
                      </a:cubicBezTo>
                      <a:cubicBezTo>
                        <a:pt x="15567" y="5373"/>
                        <a:pt x="15903" y="5014"/>
                        <a:pt x="15583" y="5313"/>
                      </a:cubicBezTo>
                      <a:cubicBezTo>
                        <a:pt x="15534" y="5395"/>
                        <a:pt x="15448" y="5516"/>
                        <a:pt x="15393" y="5582"/>
                      </a:cubicBezTo>
                      <a:cubicBezTo>
                        <a:pt x="15337" y="5648"/>
                        <a:pt x="15278" y="5782"/>
                        <a:pt x="15261" y="5881"/>
                      </a:cubicBezTo>
                      <a:cubicBezTo>
                        <a:pt x="15127" y="6687"/>
                        <a:pt x="15476" y="7448"/>
                        <a:pt x="16476" y="8530"/>
                      </a:cubicBezTo>
                      <a:cubicBezTo>
                        <a:pt x="17207" y="9322"/>
                        <a:pt x="18596" y="10471"/>
                        <a:pt x="19909" y="11369"/>
                      </a:cubicBezTo>
                      <a:cubicBezTo>
                        <a:pt x="20325" y="11654"/>
                        <a:pt x="20413" y="11693"/>
                        <a:pt x="20638" y="11693"/>
                      </a:cubicBezTo>
                      <a:cubicBezTo>
                        <a:pt x="20778" y="11693"/>
                        <a:pt x="20892" y="11675"/>
                        <a:pt x="20890" y="11652"/>
                      </a:cubicBezTo>
                      <a:cubicBezTo>
                        <a:pt x="20888" y="11630"/>
                        <a:pt x="20505" y="11349"/>
                        <a:pt x="20040" y="11028"/>
                      </a:cubicBezTo>
                      <a:cubicBezTo>
                        <a:pt x="17879" y="9536"/>
                        <a:pt x="16614" y="8246"/>
                        <a:pt x="16260" y="7177"/>
                      </a:cubicBezTo>
                      <a:cubicBezTo>
                        <a:pt x="16024" y="6464"/>
                        <a:pt x="16150" y="5873"/>
                        <a:pt x="16632" y="5439"/>
                      </a:cubicBezTo>
                      <a:cubicBezTo>
                        <a:pt x="16895" y="5202"/>
                        <a:pt x="17181" y="5000"/>
                        <a:pt x="17254" y="5000"/>
                      </a:cubicBezTo>
                      <a:cubicBezTo>
                        <a:pt x="17293" y="5000"/>
                        <a:pt x="17365" y="4954"/>
                        <a:pt x="17415" y="4897"/>
                      </a:cubicBezTo>
                      <a:cubicBezTo>
                        <a:pt x="17464" y="4840"/>
                        <a:pt x="17591" y="4776"/>
                        <a:pt x="17697" y="4756"/>
                      </a:cubicBezTo>
                      <a:cubicBezTo>
                        <a:pt x="17803" y="4735"/>
                        <a:pt x="17972" y="4673"/>
                        <a:pt x="18073" y="4618"/>
                      </a:cubicBezTo>
                      <a:cubicBezTo>
                        <a:pt x="18173" y="4563"/>
                        <a:pt x="18314" y="4507"/>
                        <a:pt x="18386" y="4493"/>
                      </a:cubicBezTo>
                      <a:cubicBezTo>
                        <a:pt x="18458" y="4479"/>
                        <a:pt x="19057" y="4305"/>
                        <a:pt x="19718" y="4105"/>
                      </a:cubicBezTo>
                      <a:cubicBezTo>
                        <a:pt x="22225" y="3346"/>
                        <a:pt x="22609" y="3133"/>
                        <a:pt x="22221" y="2711"/>
                      </a:cubicBezTo>
                      <a:cubicBezTo>
                        <a:pt x="22126" y="2608"/>
                        <a:pt x="22065" y="2557"/>
                        <a:pt x="22029" y="255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3" name="TextBox 86">
              <a:extLst>
                <a:ext uri="{FF2B5EF4-FFF2-40B4-BE49-F238E27FC236}">
                  <a16:creationId xmlns:a16="http://schemas.microsoft.com/office/drawing/2014/main" id="{5358D228-C033-45B2-82D5-5D8DE48FFF99}"/>
                </a:ext>
              </a:extLst>
            </p:cNvPr>
            <p:cNvSpPr txBox="1"/>
            <p:nvPr/>
          </p:nvSpPr>
          <p:spPr>
            <a:xfrm>
              <a:off x="636254" y="6434707"/>
              <a:ext cx="326395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dirty="0">
                  <a:solidFill>
                    <a:schemeClr val="bg1">
                      <a:lumMod val="95000"/>
                    </a:schemeClr>
                  </a:solidFill>
                  <a:latin typeface="Gill Sans MT" panose="020B0502020104020203" pitchFamily="34" charset="0"/>
                </a:rPr>
                <a:t>ARMÉE LUXEMBOURGEOISE</a:t>
              </a:r>
            </a:p>
          </p:txBody>
        </p:sp>
      </p:grpSp>
      <p:pic>
        <p:nvPicPr>
          <p:cNvPr id="22" name="Image 43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BC6F2428-58D4-4604-A2C1-7BE91BF017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371909"/>
            <a:ext cx="761349" cy="507566"/>
          </a:xfrm>
          <a:prstGeom prst="rect">
            <a:avLst/>
          </a:prstGeom>
        </p:spPr>
      </p:pic>
      <p:sp>
        <p:nvSpPr>
          <p:cNvPr id="21" name="TextBox 93">
            <a:extLst>
              <a:ext uri="{FF2B5EF4-FFF2-40B4-BE49-F238E27FC236}">
                <a16:creationId xmlns:a16="http://schemas.microsoft.com/office/drawing/2014/main" id="{06F1BC7F-13F9-4815-AAFB-875AAEDB3480}"/>
              </a:ext>
            </a:extLst>
          </p:cNvPr>
          <p:cNvSpPr txBox="1"/>
          <p:nvPr/>
        </p:nvSpPr>
        <p:spPr>
          <a:xfrm>
            <a:off x="6831414" y="6387517"/>
            <a:ext cx="2404890" cy="415498"/>
          </a:xfrm>
          <a:prstGeom prst="rect">
            <a:avLst/>
          </a:prstGeom>
          <a:solidFill>
            <a:srgbClr val="0432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kern="800" spc="3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DÉPARTEMENT</a:t>
            </a:r>
          </a:p>
          <a:p>
            <a:pPr algn="ctr"/>
            <a:r>
              <a:rPr lang="en-GB" sz="1050" kern="800" spc="3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GESTION DE PROJETS</a:t>
            </a:r>
            <a:endParaRPr lang="en-GB" sz="1050" spc="3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1143000"/>
            <a:ext cx="8934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799" y="542655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62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96A83-D916-459F-9D6E-3392F131C30D}"/>
              </a:ext>
            </a:extLst>
          </p:cNvPr>
          <p:cNvSpPr txBox="1"/>
          <p:nvPr/>
        </p:nvSpPr>
        <p:spPr>
          <a:xfrm>
            <a:off x="761346" y="972906"/>
            <a:ext cx="11533825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cs typeface="Arial" pitchFamily="34" charset="0"/>
              </a:rPr>
              <a:t>From 2 light Recce Companies -&gt; half of a </a:t>
            </a:r>
            <a:r>
              <a:rPr lang="en-US" altLang="ko-KR" sz="2400" dirty="0">
                <a:cs typeface="Arial" pitchFamily="34" charset="0"/>
              </a:rPr>
              <a:t>medium Combat Recce </a:t>
            </a:r>
            <a:r>
              <a:rPr lang="en-US" altLang="ko-KR" sz="2400" dirty="0" smtClean="0">
                <a:cs typeface="Arial" pitchFamily="34" charset="0"/>
              </a:rPr>
              <a:t>Battalion</a:t>
            </a:r>
          </a:p>
          <a:p>
            <a:endParaRPr lang="en-US" altLang="ko-KR" sz="2400" dirty="0">
              <a:cs typeface="Arial" pitchFamily="34" charset="0"/>
            </a:endParaRPr>
          </a:p>
          <a:p>
            <a:r>
              <a:rPr lang="en-US" altLang="ko-KR" sz="2400" dirty="0" smtClean="0">
                <a:cs typeface="Arial" pitchFamily="34" charset="0"/>
              </a:rPr>
              <a:t>Changes are:</a:t>
            </a:r>
          </a:p>
          <a:p>
            <a:r>
              <a:rPr lang="en-US" altLang="ko-KR" sz="2400" dirty="0">
                <a:cs typeface="Arial" pitchFamily="34" charset="0"/>
              </a:rPr>
              <a:t>l</a:t>
            </a:r>
            <a:r>
              <a:rPr lang="en-US" altLang="ko-KR" sz="2400" dirty="0" smtClean="0">
                <a:cs typeface="Arial" pitchFamily="34" charset="0"/>
              </a:rPr>
              <a:t>ight vehicles (10 </a:t>
            </a:r>
            <a:r>
              <a:rPr lang="en-US" altLang="ko-KR" sz="2400" dirty="0" err="1" smtClean="0">
                <a:cs typeface="Arial" pitchFamily="34" charset="0"/>
              </a:rPr>
              <a:t>tonne</a:t>
            </a:r>
            <a:r>
              <a:rPr lang="en-US" altLang="ko-KR" sz="2400" dirty="0" err="1">
                <a:cs typeface="Arial" pitchFamily="34" charset="0"/>
              </a:rPr>
              <a:t>s</a:t>
            </a:r>
            <a:r>
              <a:rPr lang="en-US" altLang="ko-KR" sz="2400" dirty="0" smtClean="0">
                <a:cs typeface="Arial" pitchFamily="34" charset="0"/>
              </a:rPr>
              <a:t>) 	-&gt; 	medium vehicles (30 </a:t>
            </a:r>
            <a:r>
              <a:rPr lang="en-US" altLang="ko-KR" sz="2400" dirty="0" err="1" smtClean="0">
                <a:cs typeface="Arial" pitchFamily="34" charset="0"/>
              </a:rPr>
              <a:t>tonnes</a:t>
            </a:r>
            <a:r>
              <a:rPr lang="en-US" altLang="ko-KR" sz="2400" dirty="0" smtClean="0">
                <a:cs typeface="Arial" pitchFamily="34" charset="0"/>
              </a:rPr>
              <a:t>)</a:t>
            </a:r>
          </a:p>
          <a:p>
            <a:r>
              <a:rPr lang="en-US" altLang="ko-KR" sz="2400" dirty="0" smtClean="0">
                <a:cs typeface="Arial" pitchFamily="34" charset="0"/>
              </a:rPr>
              <a:t>Recce (light weapons)		-&gt;	Combat Recce (heavy weapons)</a:t>
            </a:r>
          </a:p>
          <a:p>
            <a:r>
              <a:rPr lang="en-US" altLang="ko-KR" sz="2400" dirty="0" smtClean="0">
                <a:cs typeface="Arial" pitchFamily="34" charset="0"/>
              </a:rPr>
              <a:t>2x Companies (240 persons)	-&gt;	0,5 Battalion (350 persons)</a:t>
            </a:r>
            <a:br>
              <a:rPr lang="en-US" altLang="ko-KR" sz="2400" dirty="0" smtClean="0">
                <a:cs typeface="Arial" pitchFamily="34" charset="0"/>
              </a:rPr>
            </a:br>
            <a:r>
              <a:rPr lang="en-US" altLang="ko-KR" sz="2400" dirty="0" smtClean="0">
                <a:cs typeface="Arial" pitchFamily="34" charset="0"/>
              </a:rPr>
              <a:t>				-&gt; 	full operational in 2032</a:t>
            </a:r>
          </a:p>
          <a:p>
            <a:endParaRPr lang="en-US" altLang="ko-KR" sz="2400" dirty="0">
              <a:cs typeface="Arial" pitchFamily="34" charset="0"/>
            </a:endParaRPr>
          </a:p>
          <a:p>
            <a:endParaRPr lang="en-US" altLang="ko-KR" sz="2400" dirty="0" smtClean="0">
              <a:cs typeface="Arial" pitchFamily="34" charset="0"/>
            </a:endParaRPr>
          </a:p>
          <a:p>
            <a:endParaRPr lang="en-US" altLang="ko-KR" sz="2400" dirty="0">
              <a:cs typeface="Arial" pitchFamily="34" charset="0"/>
            </a:endParaRPr>
          </a:p>
          <a:p>
            <a:endParaRPr lang="en-US" altLang="ko-KR" sz="2400" dirty="0" smtClean="0">
              <a:cs typeface="Arial" pitchFamily="34" charset="0"/>
            </a:endParaRPr>
          </a:p>
          <a:p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6536C-EA1D-40E9-9732-9230E9EC1329}"/>
              </a:ext>
            </a:extLst>
          </p:cNvPr>
          <p:cNvSpPr txBox="1"/>
          <p:nvPr/>
        </p:nvSpPr>
        <p:spPr>
          <a:xfrm>
            <a:off x="6730202" y="5878999"/>
            <a:ext cx="5303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LtCol HANSEN Guillaume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EBA43-C403-4AC7-850B-3DE7C6F80974}"/>
              </a:ext>
            </a:extLst>
          </p:cNvPr>
          <p:cNvSpPr txBox="1"/>
          <p:nvPr/>
        </p:nvSpPr>
        <p:spPr>
          <a:xfrm>
            <a:off x="2290464" y="285961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0DEAC-49CF-4B36-8D7E-88FCCD0D1A80}"/>
              </a:ext>
            </a:extLst>
          </p:cNvPr>
          <p:cNvSpPr txBox="1"/>
          <p:nvPr/>
        </p:nvSpPr>
        <p:spPr>
          <a:xfrm>
            <a:off x="5603786" y="285961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2DE9D-0BBD-42AB-82CC-B63731417A7C}"/>
              </a:ext>
            </a:extLst>
          </p:cNvPr>
          <p:cNvSpPr txBox="1"/>
          <p:nvPr/>
        </p:nvSpPr>
        <p:spPr>
          <a:xfrm>
            <a:off x="8917108" y="285961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Header">
            <a:extLst>
              <a:ext uri="{FF2B5EF4-FFF2-40B4-BE49-F238E27FC236}">
                <a16:creationId xmlns:a16="http://schemas.microsoft.com/office/drawing/2014/main" id="{501AC099-B51A-4322-95A5-AC0A6BE18508}"/>
              </a:ext>
            </a:extLst>
          </p:cNvPr>
          <p:cNvGrpSpPr/>
          <p:nvPr/>
        </p:nvGrpSpPr>
        <p:grpSpPr>
          <a:xfrm>
            <a:off x="0" y="-1"/>
            <a:ext cx="12192000" cy="647111"/>
            <a:chOff x="0" y="-1"/>
            <a:chExt cx="12192000" cy="64711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983D82-24CB-44A6-A5E4-2E1FFD00B1C3}"/>
                </a:ext>
              </a:extLst>
            </p:cNvPr>
            <p:cNvSpPr/>
            <p:nvPr/>
          </p:nvSpPr>
          <p:spPr>
            <a:xfrm>
              <a:off x="0" y="-1"/>
              <a:ext cx="12192000" cy="647111"/>
            </a:xfrm>
            <a:prstGeom prst="rect">
              <a:avLst/>
            </a:prstGeom>
            <a:solidFill>
              <a:srgbClr val="043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9" name="TextBox 85">
              <a:extLst>
                <a:ext uri="{FF2B5EF4-FFF2-40B4-BE49-F238E27FC236}">
                  <a16:creationId xmlns:a16="http://schemas.microsoft.com/office/drawing/2014/main" id="{254ACB28-8798-4330-8A9B-F333FDBFF153}"/>
                </a:ext>
              </a:extLst>
            </p:cNvPr>
            <p:cNvSpPr txBox="1"/>
            <p:nvPr/>
          </p:nvSpPr>
          <p:spPr>
            <a:xfrm>
              <a:off x="337368" y="114657"/>
              <a:ext cx="65232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Gill Sans MT" panose="020B0502020104020203" pitchFamily="34" charset="0"/>
                  <a:cs typeface="Arial" pitchFamily="34" charset="0"/>
                </a:rPr>
                <a:t>New Land Targets </a:t>
              </a:r>
              <a:r>
                <a:rPr lang="en-US" altLang="ko-KR" sz="2200" dirty="0" smtClean="0">
                  <a:solidFill>
                    <a:schemeClr val="bg1"/>
                  </a:solidFill>
                  <a:latin typeface="Gill Sans MT" panose="020B0502020104020203" pitchFamily="34" charset="0"/>
                  <a:cs typeface="Arial" pitchFamily="34" charset="0"/>
                </a:rPr>
                <a:t>allocated =&gt; </a:t>
              </a:r>
              <a:r>
                <a:rPr lang="en-US" altLang="ko-KR" sz="2200" dirty="0">
                  <a:solidFill>
                    <a:schemeClr val="bg1"/>
                  </a:solidFill>
                  <a:latin typeface="Gill Sans MT" panose="020B0502020104020203" pitchFamily="34" charset="0"/>
                  <a:cs typeface="Arial" pitchFamily="34" charset="0"/>
                </a:rPr>
                <a:t>new Army</a:t>
              </a:r>
            </a:p>
          </p:txBody>
        </p:sp>
      </p:grpSp>
      <p:grpSp>
        <p:nvGrpSpPr>
          <p:cNvPr id="40" name="Footer">
            <a:extLst>
              <a:ext uri="{FF2B5EF4-FFF2-40B4-BE49-F238E27FC236}">
                <a16:creationId xmlns:a16="http://schemas.microsoft.com/office/drawing/2014/main" id="{CACB7368-ECF3-42FA-8FC3-AC98A3B7D737}"/>
              </a:ext>
            </a:extLst>
          </p:cNvPr>
          <p:cNvGrpSpPr/>
          <p:nvPr/>
        </p:nvGrpSpPr>
        <p:grpSpPr>
          <a:xfrm>
            <a:off x="-1" y="6368100"/>
            <a:ext cx="12191999" cy="515132"/>
            <a:chOff x="-1" y="6368100"/>
            <a:chExt cx="12191999" cy="515132"/>
          </a:xfrm>
        </p:grpSpPr>
        <p:grpSp>
          <p:nvGrpSpPr>
            <p:cNvPr id="41" name="Group 90">
              <a:extLst>
                <a:ext uri="{FF2B5EF4-FFF2-40B4-BE49-F238E27FC236}">
                  <a16:creationId xmlns:a16="http://schemas.microsoft.com/office/drawing/2014/main" id="{AB61E144-314F-4D9B-8E10-1F4C993989D6}"/>
                </a:ext>
              </a:extLst>
            </p:cNvPr>
            <p:cNvGrpSpPr/>
            <p:nvPr/>
          </p:nvGrpSpPr>
          <p:grpSpPr>
            <a:xfrm>
              <a:off x="-1" y="6368100"/>
              <a:ext cx="12191999" cy="515132"/>
              <a:chOff x="0" y="6368100"/>
              <a:chExt cx="9144000" cy="515132"/>
            </a:xfrm>
            <a:solidFill>
              <a:srgbClr val="043205"/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C49037-BBA5-46DF-9BD6-155C2FED30C2}"/>
                  </a:ext>
                </a:extLst>
              </p:cNvPr>
              <p:cNvSpPr/>
              <p:nvPr/>
            </p:nvSpPr>
            <p:spPr>
              <a:xfrm>
                <a:off x="0" y="6368100"/>
                <a:ext cx="9144000" cy="5151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675356-A0D3-4EA2-9BCD-2C422B52E543}"/>
                  </a:ext>
                </a:extLst>
              </p:cNvPr>
              <p:cNvSpPr/>
              <p:nvPr/>
            </p:nvSpPr>
            <p:spPr>
              <a:xfrm>
                <a:off x="0" y="6634163"/>
                <a:ext cx="9144000" cy="2453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7" name="Group 94">
                <a:extLst>
                  <a:ext uri="{FF2B5EF4-FFF2-40B4-BE49-F238E27FC236}">
                    <a16:creationId xmlns:a16="http://schemas.microsoft.com/office/drawing/2014/main" id="{6222D93F-8C90-4A24-8990-CCC07CA79A9D}"/>
                  </a:ext>
                </a:extLst>
              </p:cNvPr>
              <p:cNvGrpSpPr/>
              <p:nvPr/>
            </p:nvGrpSpPr>
            <p:grpSpPr>
              <a:xfrm>
                <a:off x="8559089" y="6477000"/>
                <a:ext cx="499186" cy="351168"/>
                <a:chOff x="2174911" y="3358072"/>
                <a:chExt cx="20718444" cy="13326277"/>
              </a:xfrm>
              <a:grpFill/>
            </p:grpSpPr>
            <p:sp>
              <p:nvSpPr>
                <p:cNvPr id="48" name="Freeform 95">
                  <a:extLst>
                    <a:ext uri="{FF2B5EF4-FFF2-40B4-BE49-F238E27FC236}">
                      <a16:creationId xmlns:a16="http://schemas.microsoft.com/office/drawing/2014/main" id="{EA3EA2CF-5587-4BAB-AD90-72CBB14CC7AD}"/>
                    </a:ext>
                  </a:extLst>
                </p:cNvPr>
                <p:cNvSpPr/>
                <p:nvPr/>
              </p:nvSpPr>
              <p:spPr>
                <a:xfrm>
                  <a:off x="2174911" y="3358072"/>
                  <a:ext cx="20718444" cy="13326277"/>
                </a:xfrm>
                <a:custGeom>
                  <a:avLst/>
                  <a:gdLst>
                    <a:gd name="connsiteX0" fmla="*/ 1423832 w 20718427"/>
                    <a:gd name="connsiteY0" fmla="*/ 810237 h 13326264"/>
                    <a:gd name="connsiteX1" fmla="*/ 1068808 w 20718427"/>
                    <a:gd name="connsiteY1" fmla="*/ 1165261 h 13326264"/>
                    <a:gd name="connsiteX2" fmla="*/ 1068808 w 20718427"/>
                    <a:gd name="connsiteY2" fmla="*/ 10860358 h 13326264"/>
                    <a:gd name="connsiteX3" fmla="*/ 1423832 w 20718427"/>
                    <a:gd name="connsiteY3" fmla="*/ 11215382 h 13326264"/>
                    <a:gd name="connsiteX4" fmla="*/ 19294595 w 20718427"/>
                    <a:gd name="connsiteY4" fmla="*/ 11215382 h 13326264"/>
                    <a:gd name="connsiteX5" fmla="*/ 19649619 w 20718427"/>
                    <a:gd name="connsiteY5" fmla="*/ 10860358 h 13326264"/>
                    <a:gd name="connsiteX6" fmla="*/ 19649619 w 20718427"/>
                    <a:gd name="connsiteY6" fmla="*/ 1165261 h 13326264"/>
                    <a:gd name="connsiteX7" fmla="*/ 19294595 w 20718427"/>
                    <a:gd name="connsiteY7" fmla="*/ 810237 h 13326264"/>
                    <a:gd name="connsiteX8" fmla="*/ 383738 w 20718427"/>
                    <a:gd name="connsiteY8" fmla="*/ 0 h 13326264"/>
                    <a:gd name="connsiteX9" fmla="*/ 20334687 w 20718427"/>
                    <a:gd name="connsiteY9" fmla="*/ 0 h 13326264"/>
                    <a:gd name="connsiteX10" fmla="*/ 20718427 w 20718427"/>
                    <a:gd name="connsiteY10" fmla="*/ 383738 h 13326264"/>
                    <a:gd name="connsiteX11" fmla="*/ 20718427 w 20718427"/>
                    <a:gd name="connsiteY11" fmla="*/ 11641881 h 13326264"/>
                    <a:gd name="connsiteX12" fmla="*/ 20334687 w 20718427"/>
                    <a:gd name="connsiteY12" fmla="*/ 12025619 h 13326264"/>
                    <a:gd name="connsiteX13" fmla="*/ 13651556 w 20718427"/>
                    <a:gd name="connsiteY13" fmla="*/ 12025619 h 13326264"/>
                    <a:gd name="connsiteX14" fmla="*/ 13976717 w 20718427"/>
                    <a:gd name="connsiteY14" fmla="*/ 13326264 h 13326264"/>
                    <a:gd name="connsiteX15" fmla="*/ 6741710 w 20718427"/>
                    <a:gd name="connsiteY15" fmla="*/ 13326264 h 13326264"/>
                    <a:gd name="connsiteX16" fmla="*/ 7066872 w 20718427"/>
                    <a:gd name="connsiteY16" fmla="*/ 12025619 h 13326264"/>
                    <a:gd name="connsiteX17" fmla="*/ 383738 w 20718427"/>
                    <a:gd name="connsiteY17" fmla="*/ 12025619 h 13326264"/>
                    <a:gd name="connsiteX18" fmla="*/ 0 w 20718427"/>
                    <a:gd name="connsiteY18" fmla="*/ 11641881 h 13326264"/>
                    <a:gd name="connsiteX19" fmla="*/ 0 w 20718427"/>
                    <a:gd name="connsiteY19" fmla="*/ 383738 h 13326264"/>
                    <a:gd name="connsiteX20" fmla="*/ 383738 w 20718427"/>
                    <a:gd name="connsiteY20" fmla="*/ 0 h 1332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718427" h="13326264">
                      <a:moveTo>
                        <a:pt x="1423832" y="810237"/>
                      </a:moveTo>
                      <a:cubicBezTo>
                        <a:pt x="1227758" y="810237"/>
                        <a:pt x="1068808" y="969187"/>
                        <a:pt x="1068808" y="1165261"/>
                      </a:cubicBezTo>
                      <a:lnTo>
                        <a:pt x="1068808" y="10860358"/>
                      </a:lnTo>
                      <a:cubicBezTo>
                        <a:pt x="1068808" y="11056432"/>
                        <a:pt x="1227758" y="11215382"/>
                        <a:pt x="1423832" y="11215382"/>
                      </a:cubicBezTo>
                      <a:lnTo>
                        <a:pt x="19294595" y="11215382"/>
                      </a:lnTo>
                      <a:cubicBezTo>
                        <a:pt x="19490671" y="11215382"/>
                        <a:pt x="19649619" y="11056432"/>
                        <a:pt x="19649619" y="10860358"/>
                      </a:cubicBezTo>
                      <a:lnTo>
                        <a:pt x="19649619" y="1165261"/>
                      </a:lnTo>
                      <a:cubicBezTo>
                        <a:pt x="19649619" y="969187"/>
                        <a:pt x="19490671" y="810237"/>
                        <a:pt x="19294595" y="810237"/>
                      </a:cubicBezTo>
                      <a:close/>
                      <a:moveTo>
                        <a:pt x="383738" y="0"/>
                      </a:moveTo>
                      <a:lnTo>
                        <a:pt x="20334687" y="0"/>
                      </a:lnTo>
                      <a:cubicBezTo>
                        <a:pt x="20546623" y="0"/>
                        <a:pt x="20718427" y="171805"/>
                        <a:pt x="20718427" y="383738"/>
                      </a:cubicBezTo>
                      <a:lnTo>
                        <a:pt x="20718427" y="11641881"/>
                      </a:lnTo>
                      <a:cubicBezTo>
                        <a:pt x="20718427" y="11853814"/>
                        <a:pt x="20546623" y="12025619"/>
                        <a:pt x="20334687" y="12025619"/>
                      </a:cubicBezTo>
                      <a:lnTo>
                        <a:pt x="13651556" y="12025619"/>
                      </a:lnTo>
                      <a:lnTo>
                        <a:pt x="13976717" y="13326264"/>
                      </a:lnTo>
                      <a:lnTo>
                        <a:pt x="6741710" y="13326264"/>
                      </a:lnTo>
                      <a:lnTo>
                        <a:pt x="7066872" y="12025619"/>
                      </a:lnTo>
                      <a:lnTo>
                        <a:pt x="383738" y="12025619"/>
                      </a:lnTo>
                      <a:cubicBezTo>
                        <a:pt x="171805" y="12025619"/>
                        <a:pt x="0" y="11853814"/>
                        <a:pt x="0" y="11641881"/>
                      </a:cubicBezTo>
                      <a:lnTo>
                        <a:pt x="0" y="383738"/>
                      </a:lnTo>
                      <a:cubicBezTo>
                        <a:pt x="0" y="171805"/>
                        <a:pt x="171805" y="0"/>
                        <a:pt x="3837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sz="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Freeform 12">
                  <a:extLst>
                    <a:ext uri="{FF2B5EF4-FFF2-40B4-BE49-F238E27FC236}">
                      <a16:creationId xmlns:a16="http://schemas.microsoft.com/office/drawing/2014/main" id="{3A4C5E99-55EE-47C6-8049-1A82A4B7F0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7100" y="4608124"/>
                  <a:ext cx="17784752" cy="9539616"/>
                </a:xfrm>
                <a:custGeom>
                  <a:avLst/>
                  <a:gdLst>
                    <a:gd name="T0" fmla="*/ 3212 w 22609"/>
                    <a:gd name="T1" fmla="*/ 335 h 11693"/>
                    <a:gd name="T2" fmla="*/ 11230 w 22609"/>
                    <a:gd name="T3" fmla="*/ 1193 h 11693"/>
                    <a:gd name="T4" fmla="*/ 13513 w 22609"/>
                    <a:gd name="T5" fmla="*/ 2027 h 11693"/>
                    <a:gd name="T6" fmla="*/ 12248 w 22609"/>
                    <a:gd name="T7" fmla="*/ 1359 h 11693"/>
                    <a:gd name="T8" fmla="*/ 14155 w 22609"/>
                    <a:gd name="T9" fmla="*/ 2035 h 11693"/>
                    <a:gd name="T10" fmla="*/ 10290 w 22609"/>
                    <a:gd name="T11" fmla="*/ 2904 h 11693"/>
                    <a:gd name="T12" fmla="*/ 104 w 22609"/>
                    <a:gd name="T13" fmla="*/ 4945 h 11693"/>
                    <a:gd name="T14" fmla="*/ 0 w 22609"/>
                    <a:gd name="T15" fmla="*/ 11620 h 11693"/>
                    <a:gd name="T16" fmla="*/ 623 w 22609"/>
                    <a:gd name="T17" fmla="*/ 11670 h 11693"/>
                    <a:gd name="T18" fmla="*/ 2054 w 22609"/>
                    <a:gd name="T19" fmla="*/ 11666 h 11693"/>
                    <a:gd name="T20" fmla="*/ 4753 w 22609"/>
                    <a:gd name="T21" fmla="*/ 6497 h 11693"/>
                    <a:gd name="T22" fmla="*/ 5838 w 22609"/>
                    <a:gd name="T23" fmla="*/ 5622 h 11693"/>
                    <a:gd name="T24" fmla="*/ 6294 w 22609"/>
                    <a:gd name="T25" fmla="*/ 5326 h 11693"/>
                    <a:gd name="T26" fmla="*/ 6686 w 22609"/>
                    <a:gd name="T27" fmla="*/ 5108 h 11693"/>
                    <a:gd name="T28" fmla="*/ 7825 w 22609"/>
                    <a:gd name="T29" fmla="*/ 4559 h 11693"/>
                    <a:gd name="T30" fmla="*/ 8488 w 22609"/>
                    <a:gd name="T31" fmla="*/ 4320 h 11693"/>
                    <a:gd name="T32" fmla="*/ 10433 w 22609"/>
                    <a:gd name="T33" fmla="*/ 3748 h 11693"/>
                    <a:gd name="T34" fmla="*/ 12484 w 22609"/>
                    <a:gd name="T35" fmla="*/ 3428 h 11693"/>
                    <a:gd name="T36" fmla="*/ 9977 w 22609"/>
                    <a:gd name="T37" fmla="*/ 4075 h 11693"/>
                    <a:gd name="T38" fmla="*/ 8998 w 22609"/>
                    <a:gd name="T39" fmla="*/ 4401 h 11693"/>
                    <a:gd name="T40" fmla="*/ 8029 w 22609"/>
                    <a:gd name="T41" fmla="*/ 4712 h 11693"/>
                    <a:gd name="T42" fmla="*/ 7120 w 22609"/>
                    <a:gd name="T43" fmla="*/ 5185 h 11693"/>
                    <a:gd name="T44" fmla="*/ 6792 w 22609"/>
                    <a:gd name="T45" fmla="*/ 5381 h 11693"/>
                    <a:gd name="T46" fmla="*/ 5977 w 22609"/>
                    <a:gd name="T47" fmla="*/ 5952 h 11693"/>
                    <a:gd name="T48" fmla="*/ 3219 w 22609"/>
                    <a:gd name="T49" fmla="*/ 10061 h 11693"/>
                    <a:gd name="T50" fmla="*/ 19366 w 22609"/>
                    <a:gd name="T51" fmla="*/ 11630 h 11693"/>
                    <a:gd name="T52" fmla="*/ 14729 w 22609"/>
                    <a:gd name="T53" fmla="*/ 6281 h 11693"/>
                    <a:gd name="T54" fmla="*/ 17210 w 22609"/>
                    <a:gd name="T55" fmla="*/ 4103 h 11693"/>
                    <a:gd name="T56" fmla="*/ 18856 w 22609"/>
                    <a:gd name="T57" fmla="*/ 3660 h 11693"/>
                    <a:gd name="T58" fmla="*/ 18820 w 22609"/>
                    <a:gd name="T59" fmla="*/ 1655 h 11693"/>
                    <a:gd name="T60" fmla="*/ 3373 w 22609"/>
                    <a:gd name="T61" fmla="*/ 129 h 11693"/>
                    <a:gd name="T62" fmla="*/ 190 w 22609"/>
                    <a:gd name="T63" fmla="*/ 0 h 11693"/>
                    <a:gd name="T64" fmla="*/ 17026 w 22609"/>
                    <a:gd name="T65" fmla="*/ 1700 h 11693"/>
                    <a:gd name="T66" fmla="*/ 17228 w 22609"/>
                    <a:gd name="T67" fmla="*/ 2548 h 11693"/>
                    <a:gd name="T68" fmla="*/ 16910 w 22609"/>
                    <a:gd name="T69" fmla="*/ 2530 h 11693"/>
                    <a:gd name="T70" fmla="*/ 17118 w 22609"/>
                    <a:gd name="T71" fmla="*/ 1848 h 11693"/>
                    <a:gd name="T72" fmla="*/ 17026 w 22609"/>
                    <a:gd name="T73" fmla="*/ 1700 h 11693"/>
                    <a:gd name="T74" fmla="*/ 21990 w 22609"/>
                    <a:gd name="T75" fmla="*/ 2650 h 11693"/>
                    <a:gd name="T76" fmla="*/ 18890 w 22609"/>
                    <a:gd name="T77" fmla="*/ 3888 h 11693"/>
                    <a:gd name="T78" fmla="*/ 17463 w 22609"/>
                    <a:gd name="T79" fmla="*/ 4293 h 11693"/>
                    <a:gd name="T80" fmla="*/ 16752 w 22609"/>
                    <a:gd name="T81" fmla="*/ 4562 h 11693"/>
                    <a:gd name="T82" fmla="*/ 15583 w 22609"/>
                    <a:gd name="T83" fmla="*/ 5313 h 11693"/>
                    <a:gd name="T84" fmla="*/ 15261 w 22609"/>
                    <a:gd name="T85" fmla="*/ 5881 h 11693"/>
                    <a:gd name="T86" fmla="*/ 19909 w 22609"/>
                    <a:gd name="T87" fmla="*/ 11369 h 11693"/>
                    <a:gd name="T88" fmla="*/ 20890 w 22609"/>
                    <a:gd name="T89" fmla="*/ 11652 h 11693"/>
                    <a:gd name="T90" fmla="*/ 16260 w 22609"/>
                    <a:gd name="T91" fmla="*/ 7177 h 11693"/>
                    <a:gd name="T92" fmla="*/ 17254 w 22609"/>
                    <a:gd name="T93" fmla="*/ 5000 h 11693"/>
                    <a:gd name="T94" fmla="*/ 17697 w 22609"/>
                    <a:gd name="T95" fmla="*/ 4756 h 11693"/>
                    <a:gd name="T96" fmla="*/ 18386 w 22609"/>
                    <a:gd name="T97" fmla="*/ 4493 h 11693"/>
                    <a:gd name="T98" fmla="*/ 22221 w 22609"/>
                    <a:gd name="T99" fmla="*/ 2711 h 11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09" h="11693">
                      <a:moveTo>
                        <a:pt x="113" y="219"/>
                      </a:moveTo>
                      <a:cubicBezTo>
                        <a:pt x="154" y="219"/>
                        <a:pt x="2194" y="258"/>
                        <a:pt x="3212" y="335"/>
                      </a:cubicBezTo>
                      <a:cubicBezTo>
                        <a:pt x="3881" y="362"/>
                        <a:pt x="4505" y="415"/>
                        <a:pt x="5091" y="463"/>
                      </a:cubicBezTo>
                      <a:cubicBezTo>
                        <a:pt x="7052" y="623"/>
                        <a:pt x="10462" y="1029"/>
                        <a:pt x="11230" y="1193"/>
                      </a:cubicBezTo>
                      <a:cubicBezTo>
                        <a:pt x="11886" y="1334"/>
                        <a:pt x="12805" y="1607"/>
                        <a:pt x="13137" y="1761"/>
                      </a:cubicBezTo>
                      <a:cubicBezTo>
                        <a:pt x="13285" y="1828"/>
                        <a:pt x="13454" y="1948"/>
                        <a:pt x="13513" y="2027"/>
                      </a:cubicBezTo>
                      <a:cubicBezTo>
                        <a:pt x="13636" y="2190"/>
                        <a:pt x="13777" y="2214"/>
                        <a:pt x="13826" y="2081"/>
                      </a:cubicBezTo>
                      <a:cubicBezTo>
                        <a:pt x="13896" y="1891"/>
                        <a:pt x="13485" y="1703"/>
                        <a:pt x="12248" y="1359"/>
                      </a:cubicBezTo>
                      <a:cubicBezTo>
                        <a:pt x="11563" y="1169"/>
                        <a:pt x="11605" y="1153"/>
                        <a:pt x="12408" y="1300"/>
                      </a:cubicBezTo>
                      <a:cubicBezTo>
                        <a:pt x="13446" y="1491"/>
                        <a:pt x="14155" y="1789"/>
                        <a:pt x="14155" y="2035"/>
                      </a:cubicBezTo>
                      <a:cubicBezTo>
                        <a:pt x="14155" y="2170"/>
                        <a:pt x="13895" y="2322"/>
                        <a:pt x="13515" y="2409"/>
                      </a:cubicBezTo>
                      <a:cubicBezTo>
                        <a:pt x="12955" y="2536"/>
                        <a:pt x="12344" y="2630"/>
                        <a:pt x="10290" y="2904"/>
                      </a:cubicBezTo>
                      <a:cubicBezTo>
                        <a:pt x="5955" y="3483"/>
                        <a:pt x="3651" y="3935"/>
                        <a:pt x="875" y="4750"/>
                      </a:cubicBezTo>
                      <a:cubicBezTo>
                        <a:pt x="509" y="4858"/>
                        <a:pt x="162" y="4945"/>
                        <a:pt x="104" y="4945"/>
                      </a:cubicBezTo>
                      <a:cubicBezTo>
                        <a:pt x="0" y="4945"/>
                        <a:pt x="0" y="4979"/>
                        <a:pt x="0" y="8283"/>
                      </a:cubicBezTo>
                      <a:lnTo>
                        <a:pt x="0" y="11620"/>
                      </a:lnTo>
                      <a:lnTo>
                        <a:pt x="299" y="11632"/>
                      </a:lnTo>
                      <a:cubicBezTo>
                        <a:pt x="464" y="11639"/>
                        <a:pt x="609" y="11656"/>
                        <a:pt x="623" y="11670"/>
                      </a:cubicBezTo>
                      <a:cubicBezTo>
                        <a:pt x="636" y="11684"/>
                        <a:pt x="963" y="11689"/>
                        <a:pt x="1350" y="11681"/>
                      </a:cubicBezTo>
                      <a:lnTo>
                        <a:pt x="2054" y="11666"/>
                      </a:lnTo>
                      <a:lnTo>
                        <a:pt x="2223" y="10958"/>
                      </a:lnTo>
                      <a:cubicBezTo>
                        <a:pt x="2654" y="9144"/>
                        <a:pt x="3520" y="7618"/>
                        <a:pt x="4753" y="6497"/>
                      </a:cubicBezTo>
                      <a:cubicBezTo>
                        <a:pt x="5384" y="5924"/>
                        <a:pt x="5445" y="5873"/>
                        <a:pt x="5545" y="5840"/>
                      </a:cubicBezTo>
                      <a:cubicBezTo>
                        <a:pt x="5599" y="5822"/>
                        <a:pt x="5732" y="5724"/>
                        <a:pt x="5838" y="5622"/>
                      </a:cubicBezTo>
                      <a:cubicBezTo>
                        <a:pt x="5945" y="5519"/>
                        <a:pt x="6084" y="5436"/>
                        <a:pt x="6147" y="5436"/>
                      </a:cubicBezTo>
                      <a:cubicBezTo>
                        <a:pt x="6215" y="5435"/>
                        <a:pt x="6274" y="5391"/>
                        <a:pt x="6294" y="5326"/>
                      </a:cubicBezTo>
                      <a:cubicBezTo>
                        <a:pt x="6312" y="5266"/>
                        <a:pt x="6390" y="5204"/>
                        <a:pt x="6467" y="5187"/>
                      </a:cubicBezTo>
                      <a:cubicBezTo>
                        <a:pt x="6544" y="5170"/>
                        <a:pt x="6643" y="5135"/>
                        <a:pt x="6686" y="5108"/>
                      </a:cubicBezTo>
                      <a:cubicBezTo>
                        <a:pt x="6870" y="4991"/>
                        <a:pt x="7242" y="4821"/>
                        <a:pt x="7336" y="4810"/>
                      </a:cubicBezTo>
                      <a:cubicBezTo>
                        <a:pt x="7542" y="4666"/>
                        <a:pt x="7544" y="4680"/>
                        <a:pt x="7825" y="4559"/>
                      </a:cubicBezTo>
                      <a:cubicBezTo>
                        <a:pt x="7864" y="4566"/>
                        <a:pt x="7922" y="4549"/>
                        <a:pt x="7956" y="4521"/>
                      </a:cubicBezTo>
                      <a:cubicBezTo>
                        <a:pt x="7990" y="4493"/>
                        <a:pt x="8229" y="4403"/>
                        <a:pt x="8488" y="4320"/>
                      </a:cubicBezTo>
                      <a:cubicBezTo>
                        <a:pt x="8746" y="4237"/>
                        <a:pt x="9161" y="4096"/>
                        <a:pt x="9287" y="4024"/>
                      </a:cubicBezTo>
                      <a:cubicBezTo>
                        <a:pt x="9756" y="3885"/>
                        <a:pt x="9781" y="3874"/>
                        <a:pt x="10433" y="3748"/>
                      </a:cubicBezTo>
                      <a:cubicBezTo>
                        <a:pt x="11325" y="3529"/>
                        <a:pt x="13396" y="3146"/>
                        <a:pt x="13633" y="3156"/>
                      </a:cubicBezTo>
                      <a:cubicBezTo>
                        <a:pt x="13775" y="3162"/>
                        <a:pt x="13730" y="3173"/>
                        <a:pt x="12484" y="3428"/>
                      </a:cubicBezTo>
                      <a:cubicBezTo>
                        <a:pt x="11451" y="3640"/>
                        <a:pt x="10394" y="3900"/>
                        <a:pt x="10321" y="3960"/>
                      </a:cubicBezTo>
                      <a:cubicBezTo>
                        <a:pt x="10289" y="3986"/>
                        <a:pt x="10135" y="4037"/>
                        <a:pt x="9977" y="4075"/>
                      </a:cubicBezTo>
                      <a:cubicBezTo>
                        <a:pt x="9819" y="4112"/>
                        <a:pt x="9626" y="4166"/>
                        <a:pt x="9549" y="4196"/>
                      </a:cubicBezTo>
                      <a:cubicBezTo>
                        <a:pt x="9347" y="4270"/>
                        <a:pt x="9324" y="4283"/>
                        <a:pt x="8998" y="4401"/>
                      </a:cubicBezTo>
                      <a:cubicBezTo>
                        <a:pt x="8565" y="4581"/>
                        <a:pt x="9036" y="4395"/>
                        <a:pt x="8481" y="4570"/>
                      </a:cubicBezTo>
                      <a:cubicBezTo>
                        <a:pt x="8312" y="4632"/>
                        <a:pt x="8109" y="4696"/>
                        <a:pt x="8029" y="4712"/>
                      </a:cubicBezTo>
                      <a:cubicBezTo>
                        <a:pt x="7505" y="4973"/>
                        <a:pt x="7831" y="4813"/>
                        <a:pt x="7372" y="5040"/>
                      </a:cubicBezTo>
                      <a:cubicBezTo>
                        <a:pt x="7295" y="5100"/>
                        <a:pt x="7181" y="5165"/>
                        <a:pt x="7120" y="5185"/>
                      </a:cubicBezTo>
                      <a:cubicBezTo>
                        <a:pt x="7058" y="5205"/>
                        <a:pt x="6980" y="5258"/>
                        <a:pt x="6945" y="5302"/>
                      </a:cubicBezTo>
                      <a:cubicBezTo>
                        <a:pt x="6910" y="5345"/>
                        <a:pt x="6841" y="5381"/>
                        <a:pt x="6792" y="5381"/>
                      </a:cubicBezTo>
                      <a:cubicBezTo>
                        <a:pt x="6742" y="5381"/>
                        <a:pt x="6619" y="5460"/>
                        <a:pt x="6518" y="5557"/>
                      </a:cubicBezTo>
                      <a:cubicBezTo>
                        <a:pt x="6416" y="5655"/>
                        <a:pt x="6174" y="5833"/>
                        <a:pt x="5977" y="5952"/>
                      </a:cubicBezTo>
                      <a:cubicBezTo>
                        <a:pt x="5500" y="6243"/>
                        <a:pt x="4599" y="7178"/>
                        <a:pt x="4221" y="7775"/>
                      </a:cubicBezTo>
                      <a:cubicBezTo>
                        <a:pt x="3739" y="8538"/>
                        <a:pt x="3514" y="9051"/>
                        <a:pt x="3219" y="10061"/>
                      </a:cubicBezTo>
                      <a:cubicBezTo>
                        <a:pt x="3067" y="10582"/>
                        <a:pt x="2896" y="11572"/>
                        <a:pt x="2948" y="11626"/>
                      </a:cubicBezTo>
                      <a:cubicBezTo>
                        <a:pt x="2993" y="11672"/>
                        <a:pt x="19383" y="11677"/>
                        <a:pt x="19366" y="11630"/>
                      </a:cubicBezTo>
                      <a:cubicBezTo>
                        <a:pt x="19359" y="11611"/>
                        <a:pt x="19070" y="11382"/>
                        <a:pt x="18725" y="11122"/>
                      </a:cubicBezTo>
                      <a:cubicBezTo>
                        <a:pt x="16046" y="9095"/>
                        <a:pt x="14729" y="7499"/>
                        <a:pt x="14729" y="6281"/>
                      </a:cubicBezTo>
                      <a:cubicBezTo>
                        <a:pt x="14729" y="5440"/>
                        <a:pt x="15356" y="4783"/>
                        <a:pt x="16610" y="4310"/>
                      </a:cubicBezTo>
                      <a:cubicBezTo>
                        <a:pt x="16883" y="4207"/>
                        <a:pt x="17153" y="4114"/>
                        <a:pt x="17210" y="4103"/>
                      </a:cubicBezTo>
                      <a:cubicBezTo>
                        <a:pt x="17268" y="4092"/>
                        <a:pt x="17386" y="4057"/>
                        <a:pt x="17472" y="4026"/>
                      </a:cubicBezTo>
                      <a:cubicBezTo>
                        <a:pt x="17558" y="3995"/>
                        <a:pt x="18181" y="3830"/>
                        <a:pt x="18856" y="3660"/>
                      </a:cubicBezTo>
                      <a:cubicBezTo>
                        <a:pt x="20830" y="3163"/>
                        <a:pt x="21579" y="2902"/>
                        <a:pt x="21660" y="2682"/>
                      </a:cubicBezTo>
                      <a:cubicBezTo>
                        <a:pt x="21776" y="2366"/>
                        <a:pt x="20746" y="1993"/>
                        <a:pt x="18820" y="1655"/>
                      </a:cubicBezTo>
                      <a:cubicBezTo>
                        <a:pt x="17080" y="1350"/>
                        <a:pt x="14039" y="1135"/>
                        <a:pt x="11674" y="731"/>
                      </a:cubicBezTo>
                      <a:cubicBezTo>
                        <a:pt x="8909" y="502"/>
                        <a:pt x="6145" y="251"/>
                        <a:pt x="3373" y="129"/>
                      </a:cubicBezTo>
                      <a:cubicBezTo>
                        <a:pt x="2702" y="103"/>
                        <a:pt x="2218" y="61"/>
                        <a:pt x="1712" y="40"/>
                      </a:cubicBezTo>
                      <a:cubicBezTo>
                        <a:pt x="828" y="4"/>
                        <a:pt x="535" y="2"/>
                        <a:pt x="190" y="0"/>
                      </a:cubicBezTo>
                      <a:cubicBezTo>
                        <a:pt x="192" y="88"/>
                        <a:pt x="121" y="126"/>
                        <a:pt x="113" y="219"/>
                      </a:cubicBezTo>
                      <a:close/>
                      <a:moveTo>
                        <a:pt x="17026" y="1700"/>
                      </a:moveTo>
                      <a:cubicBezTo>
                        <a:pt x="17230" y="1688"/>
                        <a:pt x="17777" y="1975"/>
                        <a:pt x="17802" y="2157"/>
                      </a:cubicBezTo>
                      <a:cubicBezTo>
                        <a:pt x="17823" y="2306"/>
                        <a:pt x="17584" y="2469"/>
                        <a:pt x="17228" y="2548"/>
                      </a:cubicBezTo>
                      <a:cubicBezTo>
                        <a:pt x="17091" y="2579"/>
                        <a:pt x="16878" y="2616"/>
                        <a:pt x="16755" y="2632"/>
                      </a:cubicBezTo>
                      <a:cubicBezTo>
                        <a:pt x="16570" y="2655"/>
                        <a:pt x="16596" y="2639"/>
                        <a:pt x="16910" y="2530"/>
                      </a:cubicBezTo>
                      <a:cubicBezTo>
                        <a:pt x="17344" y="2382"/>
                        <a:pt x="17550" y="2257"/>
                        <a:pt x="17550" y="2143"/>
                      </a:cubicBezTo>
                      <a:cubicBezTo>
                        <a:pt x="17550" y="2042"/>
                        <a:pt x="17334" y="1894"/>
                        <a:pt x="17118" y="1848"/>
                      </a:cubicBezTo>
                      <a:cubicBezTo>
                        <a:pt x="17025" y="1828"/>
                        <a:pt x="16949" y="1788"/>
                        <a:pt x="16949" y="1760"/>
                      </a:cubicBezTo>
                      <a:cubicBezTo>
                        <a:pt x="16949" y="1720"/>
                        <a:pt x="16979" y="1702"/>
                        <a:pt x="17026" y="1700"/>
                      </a:cubicBezTo>
                      <a:close/>
                      <a:moveTo>
                        <a:pt x="22029" y="2558"/>
                      </a:moveTo>
                      <a:cubicBezTo>
                        <a:pt x="22002" y="2558"/>
                        <a:pt x="21990" y="2589"/>
                        <a:pt x="21990" y="2650"/>
                      </a:cubicBezTo>
                      <a:cubicBezTo>
                        <a:pt x="21990" y="2776"/>
                        <a:pt x="21819" y="2941"/>
                        <a:pt x="21533" y="3091"/>
                      </a:cubicBezTo>
                      <a:cubicBezTo>
                        <a:pt x="21257" y="3235"/>
                        <a:pt x="20376" y="3501"/>
                        <a:pt x="18890" y="3888"/>
                      </a:cubicBezTo>
                      <a:cubicBezTo>
                        <a:pt x="18263" y="4051"/>
                        <a:pt x="17706" y="4209"/>
                        <a:pt x="17653" y="4239"/>
                      </a:cubicBezTo>
                      <a:cubicBezTo>
                        <a:pt x="17600" y="4268"/>
                        <a:pt x="17515" y="4292"/>
                        <a:pt x="17463" y="4293"/>
                      </a:cubicBezTo>
                      <a:cubicBezTo>
                        <a:pt x="17410" y="4293"/>
                        <a:pt x="17250" y="4354"/>
                        <a:pt x="17106" y="4428"/>
                      </a:cubicBezTo>
                      <a:cubicBezTo>
                        <a:pt x="16963" y="4501"/>
                        <a:pt x="16803" y="4562"/>
                        <a:pt x="16752" y="4562"/>
                      </a:cubicBezTo>
                      <a:cubicBezTo>
                        <a:pt x="16642" y="4564"/>
                        <a:pt x="16153" y="4813"/>
                        <a:pt x="16022" y="4933"/>
                      </a:cubicBezTo>
                      <a:cubicBezTo>
                        <a:pt x="15567" y="5373"/>
                        <a:pt x="15903" y="5014"/>
                        <a:pt x="15583" y="5313"/>
                      </a:cubicBezTo>
                      <a:cubicBezTo>
                        <a:pt x="15534" y="5395"/>
                        <a:pt x="15448" y="5516"/>
                        <a:pt x="15393" y="5582"/>
                      </a:cubicBezTo>
                      <a:cubicBezTo>
                        <a:pt x="15337" y="5648"/>
                        <a:pt x="15278" y="5782"/>
                        <a:pt x="15261" y="5881"/>
                      </a:cubicBezTo>
                      <a:cubicBezTo>
                        <a:pt x="15127" y="6687"/>
                        <a:pt x="15476" y="7448"/>
                        <a:pt x="16476" y="8530"/>
                      </a:cubicBezTo>
                      <a:cubicBezTo>
                        <a:pt x="17207" y="9322"/>
                        <a:pt x="18596" y="10471"/>
                        <a:pt x="19909" y="11369"/>
                      </a:cubicBezTo>
                      <a:cubicBezTo>
                        <a:pt x="20325" y="11654"/>
                        <a:pt x="20413" y="11693"/>
                        <a:pt x="20638" y="11693"/>
                      </a:cubicBezTo>
                      <a:cubicBezTo>
                        <a:pt x="20778" y="11693"/>
                        <a:pt x="20892" y="11675"/>
                        <a:pt x="20890" y="11652"/>
                      </a:cubicBezTo>
                      <a:cubicBezTo>
                        <a:pt x="20888" y="11630"/>
                        <a:pt x="20505" y="11349"/>
                        <a:pt x="20040" y="11028"/>
                      </a:cubicBezTo>
                      <a:cubicBezTo>
                        <a:pt x="17879" y="9536"/>
                        <a:pt x="16614" y="8246"/>
                        <a:pt x="16260" y="7177"/>
                      </a:cubicBezTo>
                      <a:cubicBezTo>
                        <a:pt x="16024" y="6464"/>
                        <a:pt x="16150" y="5873"/>
                        <a:pt x="16632" y="5439"/>
                      </a:cubicBezTo>
                      <a:cubicBezTo>
                        <a:pt x="16895" y="5202"/>
                        <a:pt x="17181" y="5000"/>
                        <a:pt x="17254" y="5000"/>
                      </a:cubicBezTo>
                      <a:cubicBezTo>
                        <a:pt x="17293" y="5000"/>
                        <a:pt x="17365" y="4954"/>
                        <a:pt x="17415" y="4897"/>
                      </a:cubicBezTo>
                      <a:cubicBezTo>
                        <a:pt x="17464" y="4840"/>
                        <a:pt x="17591" y="4776"/>
                        <a:pt x="17697" y="4756"/>
                      </a:cubicBezTo>
                      <a:cubicBezTo>
                        <a:pt x="17803" y="4735"/>
                        <a:pt x="17972" y="4673"/>
                        <a:pt x="18073" y="4618"/>
                      </a:cubicBezTo>
                      <a:cubicBezTo>
                        <a:pt x="18173" y="4563"/>
                        <a:pt x="18314" y="4507"/>
                        <a:pt x="18386" y="4493"/>
                      </a:cubicBezTo>
                      <a:cubicBezTo>
                        <a:pt x="18458" y="4479"/>
                        <a:pt x="19057" y="4305"/>
                        <a:pt x="19718" y="4105"/>
                      </a:cubicBezTo>
                      <a:cubicBezTo>
                        <a:pt x="22225" y="3346"/>
                        <a:pt x="22609" y="3133"/>
                        <a:pt x="22221" y="2711"/>
                      </a:cubicBezTo>
                      <a:cubicBezTo>
                        <a:pt x="22126" y="2608"/>
                        <a:pt x="22065" y="2557"/>
                        <a:pt x="22029" y="255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3" name="TextBox 86">
              <a:extLst>
                <a:ext uri="{FF2B5EF4-FFF2-40B4-BE49-F238E27FC236}">
                  <a16:creationId xmlns:a16="http://schemas.microsoft.com/office/drawing/2014/main" id="{5358D228-C033-45B2-82D5-5D8DE48FFF99}"/>
                </a:ext>
              </a:extLst>
            </p:cNvPr>
            <p:cNvSpPr txBox="1"/>
            <p:nvPr/>
          </p:nvSpPr>
          <p:spPr>
            <a:xfrm>
              <a:off x="636254" y="6434707"/>
              <a:ext cx="326395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dirty="0">
                  <a:solidFill>
                    <a:schemeClr val="bg1">
                      <a:lumMod val="95000"/>
                    </a:schemeClr>
                  </a:solidFill>
                  <a:latin typeface="Gill Sans MT" panose="020B0502020104020203" pitchFamily="34" charset="0"/>
                </a:rPr>
                <a:t>ARMÉE LUXEMBOURGEOISE</a:t>
              </a:r>
            </a:p>
          </p:txBody>
        </p:sp>
      </p:grpSp>
      <p:pic>
        <p:nvPicPr>
          <p:cNvPr id="22" name="Image 43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BC6F2428-58D4-4604-A2C1-7BE91BF017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371909"/>
            <a:ext cx="761349" cy="507566"/>
          </a:xfrm>
          <a:prstGeom prst="rect">
            <a:avLst/>
          </a:prstGeom>
        </p:spPr>
      </p:pic>
      <p:sp>
        <p:nvSpPr>
          <p:cNvPr id="23" name="TextBox 93">
            <a:extLst>
              <a:ext uri="{FF2B5EF4-FFF2-40B4-BE49-F238E27FC236}">
                <a16:creationId xmlns:a16="http://schemas.microsoft.com/office/drawing/2014/main" id="{06F1BC7F-13F9-4815-AAFB-875AAEDB3480}"/>
              </a:ext>
            </a:extLst>
          </p:cNvPr>
          <p:cNvSpPr txBox="1"/>
          <p:nvPr/>
        </p:nvSpPr>
        <p:spPr>
          <a:xfrm>
            <a:off x="9734853" y="6412670"/>
            <a:ext cx="2404890" cy="415498"/>
          </a:xfrm>
          <a:prstGeom prst="rect">
            <a:avLst/>
          </a:prstGeom>
          <a:solidFill>
            <a:srgbClr val="043205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50" kern="800" spc="3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DÉPARTEMENT</a:t>
            </a:r>
          </a:p>
          <a:p>
            <a:pPr algn="r"/>
            <a:r>
              <a:rPr lang="en-GB" sz="1050" kern="800" spc="3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GESTION DE PROJETS</a:t>
            </a:r>
            <a:endParaRPr lang="en-GB" sz="1050" spc="3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96" y="4386877"/>
            <a:ext cx="1481574" cy="1424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62" y="4007020"/>
            <a:ext cx="3006346" cy="2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1920" y="540549"/>
            <a:ext cx="12244211" cy="68580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62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39F124-CEFD-40BE-9274-8CA092678527}"/>
              </a:ext>
            </a:extLst>
          </p:cNvPr>
          <p:cNvSpPr/>
          <p:nvPr/>
        </p:nvSpPr>
        <p:spPr>
          <a:xfrm>
            <a:off x="0" y="-1"/>
            <a:ext cx="12192000" cy="647111"/>
          </a:xfrm>
          <a:prstGeom prst="rect">
            <a:avLst/>
          </a:prstGeom>
          <a:solidFill>
            <a:srgbClr val="043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Box 85">
            <a:extLst>
              <a:ext uri="{FF2B5EF4-FFF2-40B4-BE49-F238E27FC236}">
                <a16:creationId xmlns:a16="http://schemas.microsoft.com/office/drawing/2014/main" id="{0B5E290F-C3F6-47C1-B493-52292E72437B}"/>
              </a:ext>
            </a:extLst>
          </p:cNvPr>
          <p:cNvSpPr txBox="1"/>
          <p:nvPr/>
        </p:nvSpPr>
        <p:spPr>
          <a:xfrm>
            <a:off x="133547" y="113970"/>
            <a:ext cx="6523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spc="3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What has to be done?</a:t>
            </a:r>
            <a:endParaRPr lang="en-GB" sz="2200" spc="3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90">
            <a:extLst>
              <a:ext uri="{FF2B5EF4-FFF2-40B4-BE49-F238E27FC236}">
                <a16:creationId xmlns:a16="http://schemas.microsoft.com/office/drawing/2014/main" id="{12C6E5FC-75CA-4DED-A5A2-B263FBD8404B}"/>
              </a:ext>
            </a:extLst>
          </p:cNvPr>
          <p:cNvGrpSpPr/>
          <p:nvPr/>
        </p:nvGrpSpPr>
        <p:grpSpPr>
          <a:xfrm>
            <a:off x="-1" y="6368100"/>
            <a:ext cx="12191999" cy="515132"/>
            <a:chOff x="0" y="6368100"/>
            <a:chExt cx="9144000" cy="515132"/>
          </a:xfrm>
          <a:solidFill>
            <a:srgbClr val="043205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343936-4C25-4801-A07A-AF8367A79387}"/>
                </a:ext>
              </a:extLst>
            </p:cNvPr>
            <p:cNvSpPr/>
            <p:nvPr/>
          </p:nvSpPr>
          <p:spPr>
            <a:xfrm>
              <a:off x="0" y="6368100"/>
              <a:ext cx="9144000" cy="51513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946242F-092E-49C6-90B8-CA398EAD66D3}"/>
                </a:ext>
              </a:extLst>
            </p:cNvPr>
            <p:cNvSpPr/>
            <p:nvPr/>
          </p:nvSpPr>
          <p:spPr>
            <a:xfrm>
              <a:off x="0" y="6634163"/>
              <a:ext cx="9144000" cy="245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9" name="Group 94">
              <a:extLst>
                <a:ext uri="{FF2B5EF4-FFF2-40B4-BE49-F238E27FC236}">
                  <a16:creationId xmlns:a16="http://schemas.microsoft.com/office/drawing/2014/main" id="{F1429BDD-15FF-49D5-B357-0EADAFDB56DA}"/>
                </a:ext>
              </a:extLst>
            </p:cNvPr>
            <p:cNvGrpSpPr/>
            <p:nvPr/>
          </p:nvGrpSpPr>
          <p:grpSpPr>
            <a:xfrm>
              <a:off x="8559089" y="6477000"/>
              <a:ext cx="499186" cy="351168"/>
              <a:chOff x="2174911" y="3358072"/>
              <a:chExt cx="20718444" cy="13326277"/>
            </a:xfrm>
            <a:grpFill/>
          </p:grpSpPr>
          <p:sp>
            <p:nvSpPr>
              <p:cNvPr id="80" name="Freeform 95">
                <a:extLst>
                  <a:ext uri="{FF2B5EF4-FFF2-40B4-BE49-F238E27FC236}">
                    <a16:creationId xmlns:a16="http://schemas.microsoft.com/office/drawing/2014/main" id="{7D66D288-98A3-4094-8F13-B9A14D35F58C}"/>
                  </a:ext>
                </a:extLst>
              </p:cNvPr>
              <p:cNvSpPr/>
              <p:nvPr/>
            </p:nvSpPr>
            <p:spPr>
              <a:xfrm>
                <a:off x="2174911" y="3358072"/>
                <a:ext cx="20718444" cy="13326277"/>
              </a:xfrm>
              <a:custGeom>
                <a:avLst/>
                <a:gdLst>
                  <a:gd name="connsiteX0" fmla="*/ 1423832 w 20718427"/>
                  <a:gd name="connsiteY0" fmla="*/ 810237 h 13326264"/>
                  <a:gd name="connsiteX1" fmla="*/ 1068808 w 20718427"/>
                  <a:gd name="connsiteY1" fmla="*/ 1165261 h 13326264"/>
                  <a:gd name="connsiteX2" fmla="*/ 1068808 w 20718427"/>
                  <a:gd name="connsiteY2" fmla="*/ 10860358 h 13326264"/>
                  <a:gd name="connsiteX3" fmla="*/ 1423832 w 20718427"/>
                  <a:gd name="connsiteY3" fmla="*/ 11215382 h 13326264"/>
                  <a:gd name="connsiteX4" fmla="*/ 19294595 w 20718427"/>
                  <a:gd name="connsiteY4" fmla="*/ 11215382 h 13326264"/>
                  <a:gd name="connsiteX5" fmla="*/ 19649619 w 20718427"/>
                  <a:gd name="connsiteY5" fmla="*/ 10860358 h 13326264"/>
                  <a:gd name="connsiteX6" fmla="*/ 19649619 w 20718427"/>
                  <a:gd name="connsiteY6" fmla="*/ 1165261 h 13326264"/>
                  <a:gd name="connsiteX7" fmla="*/ 19294595 w 20718427"/>
                  <a:gd name="connsiteY7" fmla="*/ 810237 h 13326264"/>
                  <a:gd name="connsiteX8" fmla="*/ 383738 w 20718427"/>
                  <a:gd name="connsiteY8" fmla="*/ 0 h 13326264"/>
                  <a:gd name="connsiteX9" fmla="*/ 20334687 w 20718427"/>
                  <a:gd name="connsiteY9" fmla="*/ 0 h 13326264"/>
                  <a:gd name="connsiteX10" fmla="*/ 20718427 w 20718427"/>
                  <a:gd name="connsiteY10" fmla="*/ 383738 h 13326264"/>
                  <a:gd name="connsiteX11" fmla="*/ 20718427 w 20718427"/>
                  <a:gd name="connsiteY11" fmla="*/ 11641881 h 13326264"/>
                  <a:gd name="connsiteX12" fmla="*/ 20334687 w 20718427"/>
                  <a:gd name="connsiteY12" fmla="*/ 12025619 h 13326264"/>
                  <a:gd name="connsiteX13" fmla="*/ 13651556 w 20718427"/>
                  <a:gd name="connsiteY13" fmla="*/ 12025619 h 13326264"/>
                  <a:gd name="connsiteX14" fmla="*/ 13976717 w 20718427"/>
                  <a:gd name="connsiteY14" fmla="*/ 13326264 h 13326264"/>
                  <a:gd name="connsiteX15" fmla="*/ 6741710 w 20718427"/>
                  <a:gd name="connsiteY15" fmla="*/ 13326264 h 13326264"/>
                  <a:gd name="connsiteX16" fmla="*/ 7066872 w 20718427"/>
                  <a:gd name="connsiteY16" fmla="*/ 12025619 h 13326264"/>
                  <a:gd name="connsiteX17" fmla="*/ 383738 w 20718427"/>
                  <a:gd name="connsiteY17" fmla="*/ 12025619 h 13326264"/>
                  <a:gd name="connsiteX18" fmla="*/ 0 w 20718427"/>
                  <a:gd name="connsiteY18" fmla="*/ 11641881 h 13326264"/>
                  <a:gd name="connsiteX19" fmla="*/ 0 w 20718427"/>
                  <a:gd name="connsiteY19" fmla="*/ 383738 h 13326264"/>
                  <a:gd name="connsiteX20" fmla="*/ 383738 w 20718427"/>
                  <a:gd name="connsiteY20" fmla="*/ 0 h 1332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18427" h="13326264">
                    <a:moveTo>
                      <a:pt x="1423832" y="810237"/>
                    </a:moveTo>
                    <a:cubicBezTo>
                      <a:pt x="1227758" y="810237"/>
                      <a:pt x="1068808" y="969187"/>
                      <a:pt x="1068808" y="1165261"/>
                    </a:cubicBezTo>
                    <a:lnTo>
                      <a:pt x="1068808" y="10860358"/>
                    </a:lnTo>
                    <a:cubicBezTo>
                      <a:pt x="1068808" y="11056432"/>
                      <a:pt x="1227758" y="11215382"/>
                      <a:pt x="1423832" y="11215382"/>
                    </a:cubicBezTo>
                    <a:lnTo>
                      <a:pt x="19294595" y="11215382"/>
                    </a:lnTo>
                    <a:cubicBezTo>
                      <a:pt x="19490671" y="11215382"/>
                      <a:pt x="19649619" y="11056432"/>
                      <a:pt x="19649619" y="10860358"/>
                    </a:cubicBezTo>
                    <a:lnTo>
                      <a:pt x="19649619" y="1165261"/>
                    </a:lnTo>
                    <a:cubicBezTo>
                      <a:pt x="19649619" y="969187"/>
                      <a:pt x="19490671" y="810237"/>
                      <a:pt x="19294595" y="810237"/>
                    </a:cubicBezTo>
                    <a:close/>
                    <a:moveTo>
                      <a:pt x="383738" y="0"/>
                    </a:moveTo>
                    <a:lnTo>
                      <a:pt x="20334687" y="0"/>
                    </a:lnTo>
                    <a:cubicBezTo>
                      <a:pt x="20546623" y="0"/>
                      <a:pt x="20718427" y="171805"/>
                      <a:pt x="20718427" y="383738"/>
                    </a:cubicBezTo>
                    <a:lnTo>
                      <a:pt x="20718427" y="11641881"/>
                    </a:lnTo>
                    <a:cubicBezTo>
                      <a:pt x="20718427" y="11853814"/>
                      <a:pt x="20546623" y="12025619"/>
                      <a:pt x="20334687" y="12025619"/>
                    </a:cubicBezTo>
                    <a:lnTo>
                      <a:pt x="13651556" y="12025619"/>
                    </a:lnTo>
                    <a:lnTo>
                      <a:pt x="13976717" y="13326264"/>
                    </a:lnTo>
                    <a:lnTo>
                      <a:pt x="6741710" y="13326264"/>
                    </a:lnTo>
                    <a:lnTo>
                      <a:pt x="7066872" y="12025619"/>
                    </a:lnTo>
                    <a:lnTo>
                      <a:pt x="383738" y="12025619"/>
                    </a:lnTo>
                    <a:cubicBezTo>
                      <a:pt x="171805" y="12025619"/>
                      <a:pt x="0" y="11853814"/>
                      <a:pt x="0" y="11641881"/>
                    </a:cubicBezTo>
                    <a:lnTo>
                      <a:pt x="0" y="383738"/>
                    </a:lnTo>
                    <a:cubicBezTo>
                      <a:pt x="0" y="171805"/>
                      <a:pt x="171805" y="0"/>
                      <a:pt x="3837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2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12">
                <a:extLst>
                  <a:ext uri="{FF2B5EF4-FFF2-40B4-BE49-F238E27FC236}">
                    <a16:creationId xmlns:a16="http://schemas.microsoft.com/office/drawing/2014/main" id="{01A00AE9-36E1-4F81-9FA8-B45B1CB57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7100" y="4608124"/>
                <a:ext cx="17784752" cy="9539616"/>
              </a:xfrm>
              <a:custGeom>
                <a:avLst/>
                <a:gdLst>
                  <a:gd name="T0" fmla="*/ 3212 w 22609"/>
                  <a:gd name="T1" fmla="*/ 335 h 11693"/>
                  <a:gd name="T2" fmla="*/ 11230 w 22609"/>
                  <a:gd name="T3" fmla="*/ 1193 h 11693"/>
                  <a:gd name="T4" fmla="*/ 13513 w 22609"/>
                  <a:gd name="T5" fmla="*/ 2027 h 11693"/>
                  <a:gd name="T6" fmla="*/ 12248 w 22609"/>
                  <a:gd name="T7" fmla="*/ 1359 h 11693"/>
                  <a:gd name="T8" fmla="*/ 14155 w 22609"/>
                  <a:gd name="T9" fmla="*/ 2035 h 11693"/>
                  <a:gd name="T10" fmla="*/ 10290 w 22609"/>
                  <a:gd name="T11" fmla="*/ 2904 h 11693"/>
                  <a:gd name="T12" fmla="*/ 104 w 22609"/>
                  <a:gd name="T13" fmla="*/ 4945 h 11693"/>
                  <a:gd name="T14" fmla="*/ 0 w 22609"/>
                  <a:gd name="T15" fmla="*/ 11620 h 11693"/>
                  <a:gd name="T16" fmla="*/ 623 w 22609"/>
                  <a:gd name="T17" fmla="*/ 11670 h 11693"/>
                  <a:gd name="T18" fmla="*/ 2054 w 22609"/>
                  <a:gd name="T19" fmla="*/ 11666 h 11693"/>
                  <a:gd name="T20" fmla="*/ 4753 w 22609"/>
                  <a:gd name="T21" fmla="*/ 6497 h 11693"/>
                  <a:gd name="T22" fmla="*/ 5838 w 22609"/>
                  <a:gd name="T23" fmla="*/ 5622 h 11693"/>
                  <a:gd name="T24" fmla="*/ 6294 w 22609"/>
                  <a:gd name="T25" fmla="*/ 5326 h 11693"/>
                  <a:gd name="T26" fmla="*/ 6686 w 22609"/>
                  <a:gd name="T27" fmla="*/ 5108 h 11693"/>
                  <a:gd name="T28" fmla="*/ 7825 w 22609"/>
                  <a:gd name="T29" fmla="*/ 4559 h 11693"/>
                  <a:gd name="T30" fmla="*/ 8488 w 22609"/>
                  <a:gd name="T31" fmla="*/ 4320 h 11693"/>
                  <a:gd name="T32" fmla="*/ 10433 w 22609"/>
                  <a:gd name="T33" fmla="*/ 3748 h 11693"/>
                  <a:gd name="T34" fmla="*/ 12484 w 22609"/>
                  <a:gd name="T35" fmla="*/ 3428 h 11693"/>
                  <a:gd name="T36" fmla="*/ 9977 w 22609"/>
                  <a:gd name="T37" fmla="*/ 4075 h 11693"/>
                  <a:gd name="T38" fmla="*/ 8998 w 22609"/>
                  <a:gd name="T39" fmla="*/ 4401 h 11693"/>
                  <a:gd name="T40" fmla="*/ 8029 w 22609"/>
                  <a:gd name="T41" fmla="*/ 4712 h 11693"/>
                  <a:gd name="T42" fmla="*/ 7120 w 22609"/>
                  <a:gd name="T43" fmla="*/ 5185 h 11693"/>
                  <a:gd name="T44" fmla="*/ 6792 w 22609"/>
                  <a:gd name="T45" fmla="*/ 5381 h 11693"/>
                  <a:gd name="T46" fmla="*/ 5977 w 22609"/>
                  <a:gd name="T47" fmla="*/ 5952 h 11693"/>
                  <a:gd name="T48" fmla="*/ 3219 w 22609"/>
                  <a:gd name="T49" fmla="*/ 10061 h 11693"/>
                  <a:gd name="T50" fmla="*/ 19366 w 22609"/>
                  <a:gd name="T51" fmla="*/ 11630 h 11693"/>
                  <a:gd name="T52" fmla="*/ 14729 w 22609"/>
                  <a:gd name="T53" fmla="*/ 6281 h 11693"/>
                  <a:gd name="T54" fmla="*/ 17210 w 22609"/>
                  <a:gd name="T55" fmla="*/ 4103 h 11693"/>
                  <a:gd name="T56" fmla="*/ 18856 w 22609"/>
                  <a:gd name="T57" fmla="*/ 3660 h 11693"/>
                  <a:gd name="T58" fmla="*/ 18820 w 22609"/>
                  <a:gd name="T59" fmla="*/ 1655 h 11693"/>
                  <a:gd name="T60" fmla="*/ 3373 w 22609"/>
                  <a:gd name="T61" fmla="*/ 129 h 11693"/>
                  <a:gd name="T62" fmla="*/ 190 w 22609"/>
                  <a:gd name="T63" fmla="*/ 0 h 11693"/>
                  <a:gd name="T64" fmla="*/ 17026 w 22609"/>
                  <a:gd name="T65" fmla="*/ 1700 h 11693"/>
                  <a:gd name="T66" fmla="*/ 17228 w 22609"/>
                  <a:gd name="T67" fmla="*/ 2548 h 11693"/>
                  <a:gd name="T68" fmla="*/ 16910 w 22609"/>
                  <a:gd name="T69" fmla="*/ 2530 h 11693"/>
                  <a:gd name="T70" fmla="*/ 17118 w 22609"/>
                  <a:gd name="T71" fmla="*/ 1848 h 11693"/>
                  <a:gd name="T72" fmla="*/ 17026 w 22609"/>
                  <a:gd name="T73" fmla="*/ 1700 h 11693"/>
                  <a:gd name="T74" fmla="*/ 21990 w 22609"/>
                  <a:gd name="T75" fmla="*/ 2650 h 11693"/>
                  <a:gd name="T76" fmla="*/ 18890 w 22609"/>
                  <a:gd name="T77" fmla="*/ 3888 h 11693"/>
                  <a:gd name="T78" fmla="*/ 17463 w 22609"/>
                  <a:gd name="T79" fmla="*/ 4293 h 11693"/>
                  <a:gd name="T80" fmla="*/ 16752 w 22609"/>
                  <a:gd name="T81" fmla="*/ 4562 h 11693"/>
                  <a:gd name="T82" fmla="*/ 15583 w 22609"/>
                  <a:gd name="T83" fmla="*/ 5313 h 11693"/>
                  <a:gd name="T84" fmla="*/ 15261 w 22609"/>
                  <a:gd name="T85" fmla="*/ 5881 h 11693"/>
                  <a:gd name="T86" fmla="*/ 19909 w 22609"/>
                  <a:gd name="T87" fmla="*/ 11369 h 11693"/>
                  <a:gd name="T88" fmla="*/ 20890 w 22609"/>
                  <a:gd name="T89" fmla="*/ 11652 h 11693"/>
                  <a:gd name="T90" fmla="*/ 16260 w 22609"/>
                  <a:gd name="T91" fmla="*/ 7177 h 11693"/>
                  <a:gd name="T92" fmla="*/ 17254 w 22609"/>
                  <a:gd name="T93" fmla="*/ 5000 h 11693"/>
                  <a:gd name="T94" fmla="*/ 17697 w 22609"/>
                  <a:gd name="T95" fmla="*/ 4756 h 11693"/>
                  <a:gd name="T96" fmla="*/ 18386 w 22609"/>
                  <a:gd name="T97" fmla="*/ 4493 h 11693"/>
                  <a:gd name="T98" fmla="*/ 22221 w 22609"/>
                  <a:gd name="T99" fmla="*/ 2711 h 1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09" h="11693">
                    <a:moveTo>
                      <a:pt x="113" y="219"/>
                    </a:moveTo>
                    <a:cubicBezTo>
                      <a:pt x="154" y="219"/>
                      <a:pt x="2194" y="258"/>
                      <a:pt x="3212" y="335"/>
                    </a:cubicBezTo>
                    <a:cubicBezTo>
                      <a:pt x="3881" y="362"/>
                      <a:pt x="4505" y="415"/>
                      <a:pt x="5091" y="463"/>
                    </a:cubicBezTo>
                    <a:cubicBezTo>
                      <a:pt x="7052" y="623"/>
                      <a:pt x="10462" y="1029"/>
                      <a:pt x="11230" y="1193"/>
                    </a:cubicBezTo>
                    <a:cubicBezTo>
                      <a:pt x="11886" y="1334"/>
                      <a:pt x="12805" y="1607"/>
                      <a:pt x="13137" y="1761"/>
                    </a:cubicBezTo>
                    <a:cubicBezTo>
                      <a:pt x="13285" y="1828"/>
                      <a:pt x="13454" y="1948"/>
                      <a:pt x="13513" y="2027"/>
                    </a:cubicBezTo>
                    <a:cubicBezTo>
                      <a:pt x="13636" y="2190"/>
                      <a:pt x="13777" y="2214"/>
                      <a:pt x="13826" y="2081"/>
                    </a:cubicBezTo>
                    <a:cubicBezTo>
                      <a:pt x="13896" y="1891"/>
                      <a:pt x="13485" y="1703"/>
                      <a:pt x="12248" y="1359"/>
                    </a:cubicBezTo>
                    <a:cubicBezTo>
                      <a:pt x="11563" y="1169"/>
                      <a:pt x="11605" y="1153"/>
                      <a:pt x="12408" y="1300"/>
                    </a:cubicBezTo>
                    <a:cubicBezTo>
                      <a:pt x="13446" y="1491"/>
                      <a:pt x="14155" y="1789"/>
                      <a:pt x="14155" y="2035"/>
                    </a:cubicBezTo>
                    <a:cubicBezTo>
                      <a:pt x="14155" y="2170"/>
                      <a:pt x="13895" y="2322"/>
                      <a:pt x="13515" y="2409"/>
                    </a:cubicBezTo>
                    <a:cubicBezTo>
                      <a:pt x="12955" y="2536"/>
                      <a:pt x="12344" y="2630"/>
                      <a:pt x="10290" y="2904"/>
                    </a:cubicBezTo>
                    <a:cubicBezTo>
                      <a:pt x="5955" y="3483"/>
                      <a:pt x="3651" y="3935"/>
                      <a:pt x="875" y="4750"/>
                    </a:cubicBezTo>
                    <a:cubicBezTo>
                      <a:pt x="509" y="4858"/>
                      <a:pt x="162" y="4945"/>
                      <a:pt x="104" y="4945"/>
                    </a:cubicBezTo>
                    <a:cubicBezTo>
                      <a:pt x="0" y="4945"/>
                      <a:pt x="0" y="4979"/>
                      <a:pt x="0" y="8283"/>
                    </a:cubicBezTo>
                    <a:lnTo>
                      <a:pt x="0" y="11620"/>
                    </a:lnTo>
                    <a:lnTo>
                      <a:pt x="299" y="11632"/>
                    </a:lnTo>
                    <a:cubicBezTo>
                      <a:pt x="464" y="11639"/>
                      <a:pt x="609" y="11656"/>
                      <a:pt x="623" y="11670"/>
                    </a:cubicBezTo>
                    <a:cubicBezTo>
                      <a:pt x="636" y="11684"/>
                      <a:pt x="963" y="11689"/>
                      <a:pt x="1350" y="11681"/>
                    </a:cubicBezTo>
                    <a:lnTo>
                      <a:pt x="2054" y="11666"/>
                    </a:lnTo>
                    <a:lnTo>
                      <a:pt x="2223" y="10958"/>
                    </a:lnTo>
                    <a:cubicBezTo>
                      <a:pt x="2654" y="9144"/>
                      <a:pt x="3520" y="7618"/>
                      <a:pt x="4753" y="6497"/>
                    </a:cubicBezTo>
                    <a:cubicBezTo>
                      <a:pt x="5384" y="5924"/>
                      <a:pt x="5445" y="5873"/>
                      <a:pt x="5545" y="5840"/>
                    </a:cubicBezTo>
                    <a:cubicBezTo>
                      <a:pt x="5599" y="5822"/>
                      <a:pt x="5732" y="5724"/>
                      <a:pt x="5838" y="5622"/>
                    </a:cubicBezTo>
                    <a:cubicBezTo>
                      <a:pt x="5945" y="5519"/>
                      <a:pt x="6084" y="5436"/>
                      <a:pt x="6147" y="5436"/>
                    </a:cubicBezTo>
                    <a:cubicBezTo>
                      <a:pt x="6215" y="5435"/>
                      <a:pt x="6274" y="5391"/>
                      <a:pt x="6294" y="5326"/>
                    </a:cubicBezTo>
                    <a:cubicBezTo>
                      <a:pt x="6312" y="5266"/>
                      <a:pt x="6390" y="5204"/>
                      <a:pt x="6467" y="5187"/>
                    </a:cubicBezTo>
                    <a:cubicBezTo>
                      <a:pt x="6544" y="5170"/>
                      <a:pt x="6643" y="5135"/>
                      <a:pt x="6686" y="5108"/>
                    </a:cubicBezTo>
                    <a:cubicBezTo>
                      <a:pt x="6870" y="4991"/>
                      <a:pt x="7242" y="4821"/>
                      <a:pt x="7336" y="4810"/>
                    </a:cubicBezTo>
                    <a:cubicBezTo>
                      <a:pt x="7542" y="4666"/>
                      <a:pt x="7544" y="4680"/>
                      <a:pt x="7825" y="4559"/>
                    </a:cubicBezTo>
                    <a:cubicBezTo>
                      <a:pt x="7864" y="4566"/>
                      <a:pt x="7922" y="4549"/>
                      <a:pt x="7956" y="4521"/>
                    </a:cubicBezTo>
                    <a:cubicBezTo>
                      <a:pt x="7990" y="4493"/>
                      <a:pt x="8229" y="4403"/>
                      <a:pt x="8488" y="4320"/>
                    </a:cubicBezTo>
                    <a:cubicBezTo>
                      <a:pt x="8746" y="4237"/>
                      <a:pt x="9161" y="4096"/>
                      <a:pt x="9287" y="4024"/>
                    </a:cubicBezTo>
                    <a:cubicBezTo>
                      <a:pt x="9756" y="3885"/>
                      <a:pt x="9781" y="3874"/>
                      <a:pt x="10433" y="3748"/>
                    </a:cubicBezTo>
                    <a:cubicBezTo>
                      <a:pt x="11325" y="3529"/>
                      <a:pt x="13396" y="3146"/>
                      <a:pt x="13633" y="3156"/>
                    </a:cubicBezTo>
                    <a:cubicBezTo>
                      <a:pt x="13775" y="3162"/>
                      <a:pt x="13730" y="3173"/>
                      <a:pt x="12484" y="3428"/>
                    </a:cubicBezTo>
                    <a:cubicBezTo>
                      <a:pt x="11451" y="3640"/>
                      <a:pt x="10394" y="3900"/>
                      <a:pt x="10321" y="3960"/>
                    </a:cubicBezTo>
                    <a:cubicBezTo>
                      <a:pt x="10289" y="3986"/>
                      <a:pt x="10135" y="4037"/>
                      <a:pt x="9977" y="4075"/>
                    </a:cubicBezTo>
                    <a:cubicBezTo>
                      <a:pt x="9819" y="4112"/>
                      <a:pt x="9626" y="4166"/>
                      <a:pt x="9549" y="4196"/>
                    </a:cubicBezTo>
                    <a:cubicBezTo>
                      <a:pt x="9347" y="4270"/>
                      <a:pt x="9324" y="4283"/>
                      <a:pt x="8998" y="4401"/>
                    </a:cubicBezTo>
                    <a:cubicBezTo>
                      <a:pt x="8565" y="4581"/>
                      <a:pt x="9036" y="4395"/>
                      <a:pt x="8481" y="4570"/>
                    </a:cubicBezTo>
                    <a:cubicBezTo>
                      <a:pt x="8312" y="4632"/>
                      <a:pt x="8109" y="4696"/>
                      <a:pt x="8029" y="4712"/>
                    </a:cubicBezTo>
                    <a:cubicBezTo>
                      <a:pt x="7505" y="4973"/>
                      <a:pt x="7831" y="4813"/>
                      <a:pt x="7372" y="5040"/>
                    </a:cubicBezTo>
                    <a:cubicBezTo>
                      <a:pt x="7295" y="5100"/>
                      <a:pt x="7181" y="5165"/>
                      <a:pt x="7120" y="5185"/>
                    </a:cubicBezTo>
                    <a:cubicBezTo>
                      <a:pt x="7058" y="5205"/>
                      <a:pt x="6980" y="5258"/>
                      <a:pt x="6945" y="5302"/>
                    </a:cubicBezTo>
                    <a:cubicBezTo>
                      <a:pt x="6910" y="5345"/>
                      <a:pt x="6841" y="5381"/>
                      <a:pt x="6792" y="5381"/>
                    </a:cubicBezTo>
                    <a:cubicBezTo>
                      <a:pt x="6742" y="5381"/>
                      <a:pt x="6619" y="5460"/>
                      <a:pt x="6518" y="5557"/>
                    </a:cubicBezTo>
                    <a:cubicBezTo>
                      <a:pt x="6416" y="5655"/>
                      <a:pt x="6174" y="5833"/>
                      <a:pt x="5977" y="5952"/>
                    </a:cubicBezTo>
                    <a:cubicBezTo>
                      <a:pt x="5500" y="6243"/>
                      <a:pt x="4599" y="7178"/>
                      <a:pt x="4221" y="7775"/>
                    </a:cubicBezTo>
                    <a:cubicBezTo>
                      <a:pt x="3739" y="8538"/>
                      <a:pt x="3514" y="9051"/>
                      <a:pt x="3219" y="10061"/>
                    </a:cubicBezTo>
                    <a:cubicBezTo>
                      <a:pt x="3067" y="10582"/>
                      <a:pt x="2896" y="11572"/>
                      <a:pt x="2948" y="11626"/>
                    </a:cubicBezTo>
                    <a:cubicBezTo>
                      <a:pt x="2993" y="11672"/>
                      <a:pt x="19383" y="11677"/>
                      <a:pt x="19366" y="11630"/>
                    </a:cubicBezTo>
                    <a:cubicBezTo>
                      <a:pt x="19359" y="11611"/>
                      <a:pt x="19070" y="11382"/>
                      <a:pt x="18725" y="11122"/>
                    </a:cubicBezTo>
                    <a:cubicBezTo>
                      <a:pt x="16046" y="9095"/>
                      <a:pt x="14729" y="7499"/>
                      <a:pt x="14729" y="6281"/>
                    </a:cubicBezTo>
                    <a:cubicBezTo>
                      <a:pt x="14729" y="5440"/>
                      <a:pt x="15356" y="4783"/>
                      <a:pt x="16610" y="4310"/>
                    </a:cubicBezTo>
                    <a:cubicBezTo>
                      <a:pt x="16883" y="4207"/>
                      <a:pt x="17153" y="4114"/>
                      <a:pt x="17210" y="4103"/>
                    </a:cubicBezTo>
                    <a:cubicBezTo>
                      <a:pt x="17268" y="4092"/>
                      <a:pt x="17386" y="4057"/>
                      <a:pt x="17472" y="4026"/>
                    </a:cubicBezTo>
                    <a:cubicBezTo>
                      <a:pt x="17558" y="3995"/>
                      <a:pt x="18181" y="3830"/>
                      <a:pt x="18856" y="3660"/>
                    </a:cubicBezTo>
                    <a:cubicBezTo>
                      <a:pt x="20830" y="3163"/>
                      <a:pt x="21579" y="2902"/>
                      <a:pt x="21660" y="2682"/>
                    </a:cubicBezTo>
                    <a:cubicBezTo>
                      <a:pt x="21776" y="2366"/>
                      <a:pt x="20746" y="1993"/>
                      <a:pt x="18820" y="1655"/>
                    </a:cubicBezTo>
                    <a:cubicBezTo>
                      <a:pt x="17080" y="1350"/>
                      <a:pt x="14039" y="1135"/>
                      <a:pt x="11674" y="731"/>
                    </a:cubicBezTo>
                    <a:cubicBezTo>
                      <a:pt x="8909" y="502"/>
                      <a:pt x="6145" y="251"/>
                      <a:pt x="3373" y="129"/>
                    </a:cubicBezTo>
                    <a:cubicBezTo>
                      <a:pt x="2702" y="103"/>
                      <a:pt x="2218" y="61"/>
                      <a:pt x="1712" y="40"/>
                    </a:cubicBezTo>
                    <a:cubicBezTo>
                      <a:pt x="828" y="4"/>
                      <a:pt x="535" y="2"/>
                      <a:pt x="190" y="0"/>
                    </a:cubicBezTo>
                    <a:cubicBezTo>
                      <a:pt x="192" y="88"/>
                      <a:pt x="121" y="126"/>
                      <a:pt x="113" y="219"/>
                    </a:cubicBezTo>
                    <a:close/>
                    <a:moveTo>
                      <a:pt x="17026" y="1700"/>
                    </a:moveTo>
                    <a:cubicBezTo>
                      <a:pt x="17230" y="1688"/>
                      <a:pt x="17777" y="1975"/>
                      <a:pt x="17802" y="2157"/>
                    </a:cubicBezTo>
                    <a:cubicBezTo>
                      <a:pt x="17823" y="2306"/>
                      <a:pt x="17584" y="2469"/>
                      <a:pt x="17228" y="2548"/>
                    </a:cubicBezTo>
                    <a:cubicBezTo>
                      <a:pt x="17091" y="2579"/>
                      <a:pt x="16878" y="2616"/>
                      <a:pt x="16755" y="2632"/>
                    </a:cubicBezTo>
                    <a:cubicBezTo>
                      <a:pt x="16570" y="2655"/>
                      <a:pt x="16596" y="2639"/>
                      <a:pt x="16910" y="2530"/>
                    </a:cubicBezTo>
                    <a:cubicBezTo>
                      <a:pt x="17344" y="2382"/>
                      <a:pt x="17550" y="2257"/>
                      <a:pt x="17550" y="2143"/>
                    </a:cubicBezTo>
                    <a:cubicBezTo>
                      <a:pt x="17550" y="2042"/>
                      <a:pt x="17334" y="1894"/>
                      <a:pt x="17118" y="1848"/>
                    </a:cubicBezTo>
                    <a:cubicBezTo>
                      <a:pt x="17025" y="1828"/>
                      <a:pt x="16949" y="1788"/>
                      <a:pt x="16949" y="1760"/>
                    </a:cubicBezTo>
                    <a:cubicBezTo>
                      <a:pt x="16949" y="1720"/>
                      <a:pt x="16979" y="1702"/>
                      <a:pt x="17026" y="1700"/>
                    </a:cubicBezTo>
                    <a:close/>
                    <a:moveTo>
                      <a:pt x="22029" y="2558"/>
                    </a:moveTo>
                    <a:cubicBezTo>
                      <a:pt x="22002" y="2558"/>
                      <a:pt x="21990" y="2589"/>
                      <a:pt x="21990" y="2650"/>
                    </a:cubicBezTo>
                    <a:cubicBezTo>
                      <a:pt x="21990" y="2776"/>
                      <a:pt x="21819" y="2941"/>
                      <a:pt x="21533" y="3091"/>
                    </a:cubicBezTo>
                    <a:cubicBezTo>
                      <a:pt x="21257" y="3235"/>
                      <a:pt x="20376" y="3501"/>
                      <a:pt x="18890" y="3888"/>
                    </a:cubicBezTo>
                    <a:cubicBezTo>
                      <a:pt x="18263" y="4051"/>
                      <a:pt x="17706" y="4209"/>
                      <a:pt x="17653" y="4239"/>
                    </a:cubicBezTo>
                    <a:cubicBezTo>
                      <a:pt x="17600" y="4268"/>
                      <a:pt x="17515" y="4292"/>
                      <a:pt x="17463" y="4293"/>
                    </a:cubicBezTo>
                    <a:cubicBezTo>
                      <a:pt x="17410" y="4293"/>
                      <a:pt x="17250" y="4354"/>
                      <a:pt x="17106" y="4428"/>
                    </a:cubicBezTo>
                    <a:cubicBezTo>
                      <a:pt x="16963" y="4501"/>
                      <a:pt x="16803" y="4562"/>
                      <a:pt x="16752" y="4562"/>
                    </a:cubicBezTo>
                    <a:cubicBezTo>
                      <a:pt x="16642" y="4564"/>
                      <a:pt x="16153" y="4813"/>
                      <a:pt x="16022" y="4933"/>
                    </a:cubicBezTo>
                    <a:cubicBezTo>
                      <a:pt x="15567" y="5373"/>
                      <a:pt x="15903" y="5014"/>
                      <a:pt x="15583" y="5313"/>
                    </a:cubicBezTo>
                    <a:cubicBezTo>
                      <a:pt x="15534" y="5395"/>
                      <a:pt x="15448" y="5516"/>
                      <a:pt x="15393" y="5582"/>
                    </a:cubicBezTo>
                    <a:cubicBezTo>
                      <a:pt x="15337" y="5648"/>
                      <a:pt x="15278" y="5782"/>
                      <a:pt x="15261" y="5881"/>
                    </a:cubicBezTo>
                    <a:cubicBezTo>
                      <a:pt x="15127" y="6687"/>
                      <a:pt x="15476" y="7448"/>
                      <a:pt x="16476" y="8530"/>
                    </a:cubicBezTo>
                    <a:cubicBezTo>
                      <a:pt x="17207" y="9322"/>
                      <a:pt x="18596" y="10471"/>
                      <a:pt x="19909" y="11369"/>
                    </a:cubicBezTo>
                    <a:cubicBezTo>
                      <a:pt x="20325" y="11654"/>
                      <a:pt x="20413" y="11693"/>
                      <a:pt x="20638" y="11693"/>
                    </a:cubicBezTo>
                    <a:cubicBezTo>
                      <a:pt x="20778" y="11693"/>
                      <a:pt x="20892" y="11675"/>
                      <a:pt x="20890" y="11652"/>
                    </a:cubicBezTo>
                    <a:cubicBezTo>
                      <a:pt x="20888" y="11630"/>
                      <a:pt x="20505" y="11349"/>
                      <a:pt x="20040" y="11028"/>
                    </a:cubicBezTo>
                    <a:cubicBezTo>
                      <a:pt x="17879" y="9536"/>
                      <a:pt x="16614" y="8246"/>
                      <a:pt x="16260" y="7177"/>
                    </a:cubicBezTo>
                    <a:cubicBezTo>
                      <a:pt x="16024" y="6464"/>
                      <a:pt x="16150" y="5873"/>
                      <a:pt x="16632" y="5439"/>
                    </a:cubicBezTo>
                    <a:cubicBezTo>
                      <a:pt x="16895" y="5202"/>
                      <a:pt x="17181" y="5000"/>
                      <a:pt x="17254" y="5000"/>
                    </a:cubicBezTo>
                    <a:cubicBezTo>
                      <a:pt x="17293" y="5000"/>
                      <a:pt x="17365" y="4954"/>
                      <a:pt x="17415" y="4897"/>
                    </a:cubicBezTo>
                    <a:cubicBezTo>
                      <a:pt x="17464" y="4840"/>
                      <a:pt x="17591" y="4776"/>
                      <a:pt x="17697" y="4756"/>
                    </a:cubicBezTo>
                    <a:cubicBezTo>
                      <a:pt x="17803" y="4735"/>
                      <a:pt x="17972" y="4673"/>
                      <a:pt x="18073" y="4618"/>
                    </a:cubicBezTo>
                    <a:cubicBezTo>
                      <a:pt x="18173" y="4563"/>
                      <a:pt x="18314" y="4507"/>
                      <a:pt x="18386" y="4493"/>
                    </a:cubicBezTo>
                    <a:cubicBezTo>
                      <a:pt x="18458" y="4479"/>
                      <a:pt x="19057" y="4305"/>
                      <a:pt x="19718" y="4105"/>
                    </a:cubicBezTo>
                    <a:cubicBezTo>
                      <a:pt x="22225" y="3346"/>
                      <a:pt x="22609" y="3133"/>
                      <a:pt x="22221" y="2711"/>
                    </a:cubicBezTo>
                    <a:cubicBezTo>
                      <a:pt x="22126" y="2608"/>
                      <a:pt x="22065" y="2557"/>
                      <a:pt x="22029" y="255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2" name="TextBox 93">
            <a:extLst>
              <a:ext uri="{FF2B5EF4-FFF2-40B4-BE49-F238E27FC236}">
                <a16:creationId xmlns:a16="http://schemas.microsoft.com/office/drawing/2014/main" id="{06F1BC7F-13F9-4815-AAFB-875AAEDB3480}"/>
              </a:ext>
            </a:extLst>
          </p:cNvPr>
          <p:cNvSpPr txBox="1"/>
          <p:nvPr/>
        </p:nvSpPr>
        <p:spPr>
          <a:xfrm>
            <a:off x="9734853" y="6412670"/>
            <a:ext cx="2404890" cy="415498"/>
          </a:xfrm>
          <a:prstGeom prst="rect">
            <a:avLst/>
          </a:prstGeom>
          <a:solidFill>
            <a:srgbClr val="043205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50" kern="800" spc="3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DÉPARTEMENT</a:t>
            </a:r>
          </a:p>
          <a:p>
            <a:pPr algn="r"/>
            <a:r>
              <a:rPr lang="en-GB" sz="1050" kern="800" spc="3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Gestion de </a:t>
            </a:r>
            <a:r>
              <a:rPr lang="en-GB" sz="1050" kern="800" spc="300" dirty="0" err="1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projets</a:t>
            </a:r>
            <a:endParaRPr lang="en-GB" sz="1050" spc="3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2" name="TextBox 86">
            <a:extLst>
              <a:ext uri="{FF2B5EF4-FFF2-40B4-BE49-F238E27FC236}">
                <a16:creationId xmlns:a16="http://schemas.microsoft.com/office/drawing/2014/main" id="{A53888D1-5C1A-47EB-A364-D4DE1B496B58}"/>
              </a:ext>
            </a:extLst>
          </p:cNvPr>
          <p:cNvSpPr txBox="1"/>
          <p:nvPr/>
        </p:nvSpPr>
        <p:spPr>
          <a:xfrm>
            <a:off x="752380" y="6446575"/>
            <a:ext cx="32639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 dirty="0"/>
              <a:t>ARMÉE LUXEMBOURGEOISE</a:t>
            </a:r>
          </a:p>
        </p:txBody>
      </p:sp>
      <p:sp>
        <p:nvSpPr>
          <p:cNvPr id="150" name="ZoneTexte 149">
            <a:hlinkClick r:id="" action="ppaction://noaction"/>
            <a:extLst>
              <a:ext uri="{FF2B5EF4-FFF2-40B4-BE49-F238E27FC236}">
                <a16:creationId xmlns:a16="http://schemas.microsoft.com/office/drawing/2014/main" id="{D956063B-8C5F-4083-BE6A-C5EEC3433029}"/>
              </a:ext>
            </a:extLst>
          </p:cNvPr>
          <p:cNvSpPr txBox="1"/>
          <p:nvPr/>
        </p:nvSpPr>
        <p:spPr>
          <a:xfrm>
            <a:off x="11112642" y="6035943"/>
            <a:ext cx="1079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>
                    <a:lumMod val="85000"/>
                  </a:schemeClr>
                </a:solidFill>
              </a:rPr>
              <a:t>Décisions</a:t>
            </a:r>
          </a:p>
        </p:txBody>
      </p:sp>
      <p:sp>
        <p:nvSpPr>
          <p:cNvPr id="186" name="Oval 19">
            <a:extLst>
              <a:ext uri="{FF2B5EF4-FFF2-40B4-BE49-F238E27FC236}">
                <a16:creationId xmlns:a16="http://schemas.microsoft.com/office/drawing/2014/main" id="{D66995BB-634C-43B8-B9C0-FA7FB8A090AC}"/>
              </a:ext>
            </a:extLst>
          </p:cNvPr>
          <p:cNvSpPr/>
          <p:nvPr/>
        </p:nvSpPr>
        <p:spPr>
          <a:xfrm>
            <a:off x="4770481" y="2950672"/>
            <a:ext cx="1440000" cy="1454400"/>
          </a:xfrm>
          <a:prstGeom prst="ellipse">
            <a:avLst/>
          </a:prstGeom>
          <a:solidFill>
            <a:srgbClr val="91A9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7" name="Oval 20">
            <a:extLst>
              <a:ext uri="{FF2B5EF4-FFF2-40B4-BE49-F238E27FC236}">
                <a16:creationId xmlns:a16="http://schemas.microsoft.com/office/drawing/2014/main" id="{91A71A1A-AA7B-4C3F-B196-1A54C5579C2C}"/>
              </a:ext>
            </a:extLst>
          </p:cNvPr>
          <p:cNvSpPr/>
          <p:nvPr/>
        </p:nvSpPr>
        <p:spPr>
          <a:xfrm>
            <a:off x="4842481" y="3036320"/>
            <a:ext cx="1296000" cy="1296000"/>
          </a:xfrm>
          <a:prstGeom prst="ellipse">
            <a:avLst/>
          </a:prstGeom>
          <a:solidFill>
            <a:srgbClr val="6385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9" name="TextBox 22">
            <a:extLst>
              <a:ext uri="{FF2B5EF4-FFF2-40B4-BE49-F238E27FC236}">
                <a16:creationId xmlns:a16="http://schemas.microsoft.com/office/drawing/2014/main" id="{61757571-2884-4CFC-B339-77F3B276E082}"/>
              </a:ext>
            </a:extLst>
          </p:cNvPr>
          <p:cNvSpPr txBox="1"/>
          <p:nvPr/>
        </p:nvSpPr>
        <p:spPr>
          <a:xfrm>
            <a:off x="4850569" y="3297054"/>
            <a:ext cx="133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b="1" dirty="0" smtClean="0">
                <a:latin typeface="Arial"/>
                <a:cs typeface="Arial" pitchFamily="34" charset="0"/>
              </a:rPr>
              <a:t>Binational Battalion</a:t>
            </a:r>
            <a:endParaRPr lang="ko-KR" altLang="en-US" b="1" dirty="0">
              <a:latin typeface="Arial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24605" y="1253392"/>
            <a:ext cx="8997545" cy="4859216"/>
            <a:chOff x="3324605" y="1253392"/>
            <a:chExt cx="8997545" cy="4859216"/>
          </a:xfrm>
        </p:grpSpPr>
        <p:sp>
          <p:nvSpPr>
            <p:cNvPr id="7" name="Snip Single Corner Rectangle 6"/>
            <p:cNvSpPr/>
            <p:nvPr/>
          </p:nvSpPr>
          <p:spPr>
            <a:xfrm flipH="1">
              <a:off x="7001299" y="4513327"/>
              <a:ext cx="5138439" cy="1267124"/>
            </a:xfrm>
            <a:prstGeom prst="snip1Rect">
              <a:avLst/>
            </a:prstGeom>
            <a:solidFill>
              <a:srgbClr val="91A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324605" y="1253392"/>
              <a:ext cx="8997545" cy="4859216"/>
              <a:chOff x="3324605" y="1253392"/>
              <a:chExt cx="8997545" cy="4859216"/>
            </a:xfrm>
          </p:grpSpPr>
          <p:sp>
            <p:nvSpPr>
              <p:cNvPr id="183" name="Isosceles Triangle 13">
                <a:extLst>
                  <a:ext uri="{FF2B5EF4-FFF2-40B4-BE49-F238E27FC236}">
                    <a16:creationId xmlns:a16="http://schemas.microsoft.com/office/drawing/2014/main" id="{94BFE544-E3EF-45F1-A097-CED2522D0496}"/>
                  </a:ext>
                </a:extLst>
              </p:cNvPr>
              <p:cNvSpPr/>
              <p:nvPr/>
            </p:nvSpPr>
            <p:spPr>
              <a:xfrm rot="18600000">
                <a:off x="6625044" y="3852900"/>
                <a:ext cx="116839" cy="1097280"/>
              </a:xfrm>
              <a:prstGeom prst="triangle">
                <a:avLst/>
              </a:prstGeom>
              <a:solidFill>
                <a:srgbClr val="6385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200" name="Group 33">
                <a:extLst>
                  <a:ext uri="{FF2B5EF4-FFF2-40B4-BE49-F238E27FC236}">
                    <a16:creationId xmlns:a16="http://schemas.microsoft.com/office/drawing/2014/main" id="{FF0FEE29-BCC4-42F2-A830-8F6F5D33827D}"/>
                  </a:ext>
                </a:extLst>
              </p:cNvPr>
              <p:cNvGrpSpPr/>
              <p:nvPr/>
            </p:nvGrpSpPr>
            <p:grpSpPr>
              <a:xfrm>
                <a:off x="7943072" y="4485183"/>
                <a:ext cx="4379078" cy="1323439"/>
                <a:chOff x="2328421" y="4119140"/>
                <a:chExt cx="2796372" cy="1323439"/>
              </a:xfrm>
            </p:grpSpPr>
            <p:sp>
              <p:nvSpPr>
                <p:cNvPr id="201" name="TextBox 34">
                  <a:extLst>
                    <a:ext uri="{FF2B5EF4-FFF2-40B4-BE49-F238E27FC236}">
                      <a16:creationId xmlns:a16="http://schemas.microsoft.com/office/drawing/2014/main" id="{B04CB70D-A171-4DF1-BEAC-FD76CF704566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207665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286"/>
                  <a:endParaRPr lang="en-US" altLang="ko-KR" sz="1200" dirty="0">
                    <a:solidFill>
                      <a:prstClr val="white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202" name="TextBox 35">
                  <a:extLst>
                    <a:ext uri="{FF2B5EF4-FFF2-40B4-BE49-F238E27FC236}">
                      <a16:creationId xmlns:a16="http://schemas.microsoft.com/office/drawing/2014/main" id="{AC9AF849-692A-4422-A67A-CB0F39CCC8D1}"/>
                    </a:ext>
                  </a:extLst>
                </p:cNvPr>
                <p:cNvSpPr txBox="1"/>
                <p:nvPr/>
              </p:nvSpPr>
              <p:spPr>
                <a:xfrm>
                  <a:off x="2328421" y="4119140"/>
                  <a:ext cx="279637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286"/>
                  <a:r>
                    <a:rPr lang="en-US" altLang="ko-KR" sz="1600" b="1" dirty="0" smtClean="0">
                      <a:latin typeface="Arial"/>
                      <a:cs typeface="Arial" pitchFamily="34" charset="0"/>
                    </a:rPr>
                    <a:t>Ammunition:</a:t>
                  </a:r>
                  <a:endParaRPr lang="en-US" altLang="ko-KR" sz="1600" b="1" dirty="0">
                    <a:latin typeface="Arial"/>
                    <a:cs typeface="Arial" pitchFamily="34" charset="0"/>
                  </a:endParaRPr>
                </a:p>
                <a:p>
                  <a:pPr marL="285750" indent="-285750" defTabSz="914286">
                    <a:buFontTx/>
                    <a:buChar char="-"/>
                  </a:pPr>
                  <a:r>
                    <a:rPr lang="en-US" altLang="ko-KR" sz="1600" dirty="0" smtClean="0">
                      <a:latin typeface="Arial"/>
                      <a:cs typeface="Arial" pitchFamily="34" charset="0"/>
                    </a:rPr>
                    <a:t>Big contracts for new types (missiles, time </a:t>
                  </a:r>
                  <a:r>
                    <a:rPr lang="en-US" altLang="ko-KR" sz="1600" dirty="0" err="1" smtClean="0">
                      <a:latin typeface="Arial"/>
                      <a:cs typeface="Arial" pitchFamily="34" charset="0"/>
                    </a:rPr>
                    <a:t>fuze</a:t>
                  </a:r>
                  <a:r>
                    <a:rPr lang="en-US" altLang="ko-KR" sz="1600" dirty="0" smtClean="0">
                      <a:latin typeface="Arial"/>
                      <a:cs typeface="Arial" pitchFamily="34" charset="0"/>
                    </a:rPr>
                    <a:t>, attack drones, …</a:t>
                  </a:r>
                </a:p>
                <a:p>
                  <a:pPr marL="285750" indent="-285750" defTabSz="914286">
                    <a:buFontTx/>
                    <a:buChar char="-"/>
                  </a:pPr>
                  <a:r>
                    <a:rPr lang="en-US" altLang="ko-KR" sz="1600" dirty="0" smtClean="0">
                      <a:latin typeface="Arial"/>
                      <a:cs typeface="Arial" pitchFamily="34" charset="0"/>
                    </a:rPr>
                    <a:t>Big quantities (be prepared for..)</a:t>
                  </a:r>
                </a:p>
                <a:p>
                  <a:pPr marL="285750" indent="-285750" defTabSz="914286">
                    <a:buFontTx/>
                    <a:buChar char="-"/>
                  </a:pPr>
                  <a:r>
                    <a:rPr lang="en-US" altLang="ko-KR" sz="1600" dirty="0" smtClean="0">
                      <a:latin typeface="Arial"/>
                      <a:cs typeface="Arial" pitchFamily="34" charset="0"/>
                    </a:rPr>
                    <a:t>Recycle or disposal after end of shelf live </a:t>
                  </a:r>
                </a:p>
              </p:txBody>
            </p:sp>
          </p:grpSp>
          <p:sp>
            <p:nvSpPr>
              <p:cNvPr id="180" name="Block Arc 9">
                <a:extLst>
                  <a:ext uri="{FF2B5EF4-FFF2-40B4-BE49-F238E27FC236}">
                    <a16:creationId xmlns:a16="http://schemas.microsoft.com/office/drawing/2014/main" id="{0CEAF5D3-F23D-441D-8093-B2B3CF2C77F9}"/>
                  </a:ext>
                </a:extLst>
              </p:cNvPr>
              <p:cNvSpPr/>
              <p:nvPr/>
            </p:nvSpPr>
            <p:spPr>
              <a:xfrm>
                <a:off x="3324605" y="1253392"/>
                <a:ext cx="4859214" cy="4859216"/>
              </a:xfrm>
              <a:prstGeom prst="blockArc">
                <a:avLst>
                  <a:gd name="adj1" fmla="val 1222556"/>
                  <a:gd name="adj2" fmla="val 3573122"/>
                  <a:gd name="adj3" fmla="val 15617"/>
                </a:avLst>
              </a:prstGeom>
              <a:solidFill>
                <a:srgbClr val="6385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42" name="Image 43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BC6F2428-58D4-4604-A2C1-7BE91BF017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9" y="6371909"/>
            <a:ext cx="761349" cy="5075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826" y="3872591"/>
            <a:ext cx="844659" cy="6136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24605" y="976202"/>
            <a:ext cx="8865494" cy="5136406"/>
            <a:chOff x="3324605" y="976202"/>
            <a:chExt cx="8865494" cy="5136406"/>
          </a:xfrm>
        </p:grpSpPr>
        <p:grpSp>
          <p:nvGrpSpPr>
            <p:cNvPr id="2" name="Group 1"/>
            <p:cNvGrpSpPr/>
            <p:nvPr/>
          </p:nvGrpSpPr>
          <p:grpSpPr>
            <a:xfrm>
              <a:off x="3324605" y="1253392"/>
              <a:ext cx="8846030" cy="4859216"/>
              <a:chOff x="3324605" y="1253392"/>
              <a:chExt cx="8846030" cy="4859216"/>
            </a:xfrm>
          </p:grpSpPr>
          <p:sp>
            <p:nvSpPr>
              <p:cNvPr id="175" name="Rectangle 14">
                <a:extLst>
                  <a:ext uri="{FF2B5EF4-FFF2-40B4-BE49-F238E27FC236}">
                    <a16:creationId xmlns:a16="http://schemas.microsoft.com/office/drawing/2014/main" id="{A59D6124-856E-430C-8FD9-2F756564FBE3}"/>
                  </a:ext>
                </a:extLst>
              </p:cNvPr>
              <p:cNvSpPr/>
              <p:nvPr/>
            </p:nvSpPr>
            <p:spPr>
              <a:xfrm>
                <a:off x="7141105" y="1668847"/>
                <a:ext cx="5029530" cy="1197511"/>
              </a:xfrm>
              <a:custGeom>
                <a:avLst/>
                <a:gdLst>
                  <a:gd name="connsiteX0" fmla="*/ 0 w 5029530"/>
                  <a:gd name="connsiteY0" fmla="*/ 0 h 1188719"/>
                  <a:gd name="connsiteX1" fmla="*/ 5029530 w 5029530"/>
                  <a:gd name="connsiteY1" fmla="*/ 0 h 1188719"/>
                  <a:gd name="connsiteX2" fmla="*/ 5029530 w 5029530"/>
                  <a:gd name="connsiteY2" fmla="*/ 1188719 h 1188719"/>
                  <a:gd name="connsiteX3" fmla="*/ 0 w 5029530"/>
                  <a:gd name="connsiteY3" fmla="*/ 1188719 h 1188719"/>
                  <a:gd name="connsiteX4" fmla="*/ 0 w 5029530"/>
                  <a:gd name="connsiteY4" fmla="*/ 0 h 1188719"/>
                  <a:gd name="connsiteX0" fmla="*/ 0 w 5029530"/>
                  <a:gd name="connsiteY0" fmla="*/ 0 h 1197511"/>
                  <a:gd name="connsiteX1" fmla="*/ 5029530 w 5029530"/>
                  <a:gd name="connsiteY1" fmla="*/ 0 h 1197511"/>
                  <a:gd name="connsiteX2" fmla="*/ 5029530 w 5029530"/>
                  <a:gd name="connsiteY2" fmla="*/ 1188719 h 1197511"/>
                  <a:gd name="connsiteX3" fmla="*/ 131885 w 5029530"/>
                  <a:gd name="connsiteY3" fmla="*/ 1197511 h 1197511"/>
                  <a:gd name="connsiteX4" fmla="*/ 0 w 5029530"/>
                  <a:gd name="connsiteY4" fmla="*/ 0 h 1197511"/>
                  <a:gd name="connsiteX0" fmla="*/ 0 w 5029530"/>
                  <a:gd name="connsiteY0" fmla="*/ 0 h 1188719"/>
                  <a:gd name="connsiteX1" fmla="*/ 5029530 w 5029530"/>
                  <a:gd name="connsiteY1" fmla="*/ 0 h 1188719"/>
                  <a:gd name="connsiteX2" fmla="*/ 5029530 w 5029530"/>
                  <a:gd name="connsiteY2" fmla="*/ 1188719 h 1188719"/>
                  <a:gd name="connsiteX3" fmla="*/ 123093 w 5029530"/>
                  <a:gd name="connsiteY3" fmla="*/ 1179926 h 1188719"/>
                  <a:gd name="connsiteX4" fmla="*/ 0 w 5029530"/>
                  <a:gd name="connsiteY4" fmla="*/ 0 h 1188719"/>
                  <a:gd name="connsiteX0" fmla="*/ 0 w 5029530"/>
                  <a:gd name="connsiteY0" fmla="*/ 0 h 1197511"/>
                  <a:gd name="connsiteX1" fmla="*/ 5029530 w 5029530"/>
                  <a:gd name="connsiteY1" fmla="*/ 0 h 1197511"/>
                  <a:gd name="connsiteX2" fmla="*/ 5029530 w 5029530"/>
                  <a:gd name="connsiteY2" fmla="*/ 1188719 h 1197511"/>
                  <a:gd name="connsiteX3" fmla="*/ 131885 w 5029530"/>
                  <a:gd name="connsiteY3" fmla="*/ 1197511 h 1197511"/>
                  <a:gd name="connsiteX4" fmla="*/ 0 w 5029530"/>
                  <a:gd name="connsiteY4" fmla="*/ 0 h 1197511"/>
                  <a:gd name="connsiteX0" fmla="*/ 0 w 5029530"/>
                  <a:gd name="connsiteY0" fmla="*/ 0 h 1197511"/>
                  <a:gd name="connsiteX1" fmla="*/ 5029530 w 5029530"/>
                  <a:gd name="connsiteY1" fmla="*/ 0 h 1197511"/>
                  <a:gd name="connsiteX2" fmla="*/ 5029530 w 5029530"/>
                  <a:gd name="connsiteY2" fmla="*/ 1188719 h 1197511"/>
                  <a:gd name="connsiteX3" fmla="*/ 131885 w 5029530"/>
                  <a:gd name="connsiteY3" fmla="*/ 1197511 h 1197511"/>
                  <a:gd name="connsiteX4" fmla="*/ 0 w 5029530"/>
                  <a:gd name="connsiteY4" fmla="*/ 0 h 119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530" h="1197511">
                    <a:moveTo>
                      <a:pt x="0" y="0"/>
                    </a:moveTo>
                    <a:lnTo>
                      <a:pt x="5029530" y="0"/>
                    </a:lnTo>
                    <a:lnTo>
                      <a:pt x="5029530" y="1188719"/>
                    </a:lnTo>
                    <a:lnTo>
                      <a:pt x="131885" y="1197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8564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Block Arc 7">
                <a:extLst>
                  <a:ext uri="{FF2B5EF4-FFF2-40B4-BE49-F238E27FC236}">
                    <a16:creationId xmlns:a16="http://schemas.microsoft.com/office/drawing/2014/main" id="{526B12CC-0366-4603-B497-0C0B5AA170A0}"/>
                  </a:ext>
                </a:extLst>
              </p:cNvPr>
              <p:cNvSpPr/>
              <p:nvPr/>
            </p:nvSpPr>
            <p:spPr>
              <a:xfrm>
                <a:off x="3324605" y="1253392"/>
                <a:ext cx="4859214" cy="4859216"/>
              </a:xfrm>
              <a:prstGeom prst="blockArc">
                <a:avLst>
                  <a:gd name="adj1" fmla="val 18257751"/>
                  <a:gd name="adj2" fmla="val 20385997"/>
                  <a:gd name="adj3" fmla="val 15553"/>
                </a:avLst>
              </a:prstGeom>
              <a:solidFill>
                <a:srgbClr val="6385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Isosceles Triangle 11">
                <a:extLst>
                  <a:ext uri="{FF2B5EF4-FFF2-40B4-BE49-F238E27FC236}">
                    <a16:creationId xmlns:a16="http://schemas.microsoft.com/office/drawing/2014/main" id="{F7E604F8-F64A-4D13-9EFB-007C1594CB14}"/>
                  </a:ext>
                </a:extLst>
              </p:cNvPr>
              <p:cNvSpPr/>
              <p:nvPr/>
            </p:nvSpPr>
            <p:spPr>
              <a:xfrm rot="13970536">
                <a:off x="6792986" y="1944735"/>
                <a:ext cx="157997" cy="1696556"/>
              </a:xfrm>
              <a:prstGeom prst="triangle">
                <a:avLst/>
              </a:prstGeom>
              <a:solidFill>
                <a:srgbClr val="6385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TextBox 29">
                <a:extLst>
                  <a:ext uri="{FF2B5EF4-FFF2-40B4-BE49-F238E27FC236}">
                    <a16:creationId xmlns:a16="http://schemas.microsoft.com/office/drawing/2014/main" id="{6D14B9EA-8C11-4231-9B59-EEFDEBF4B6D0}"/>
                  </a:ext>
                </a:extLst>
              </p:cNvPr>
              <p:cNvSpPr txBox="1"/>
              <p:nvPr/>
            </p:nvSpPr>
            <p:spPr>
              <a:xfrm>
                <a:off x="7890264" y="1732892"/>
                <a:ext cx="42494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/>
                <a:r>
                  <a:rPr lang="en-US" altLang="ko-KR" sz="1600" b="1" dirty="0" smtClean="0">
                    <a:latin typeface="Arial"/>
                    <a:cs typeface="Arial" pitchFamily="34" charset="0"/>
                  </a:rPr>
                  <a:t>Infrastructure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: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ARLON (barracks) 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SANEM </a:t>
                </a:r>
                <a:r>
                  <a:rPr lang="en-US" altLang="ko-KR" sz="1600" dirty="0">
                    <a:latin typeface="Arial"/>
                    <a:cs typeface="Arial" pitchFamily="34" charset="0"/>
                  </a:rPr>
                  <a:t>(logistics and maintenance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)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Service provider for Maintenance/Security</a:t>
                </a:r>
                <a:endParaRPr lang="ko-KR" altLang="en-US" sz="1600" dirty="0">
                  <a:latin typeface="Arial"/>
                  <a:cs typeface="Arial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6722" y="976202"/>
              <a:ext cx="2033377" cy="98017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324605" y="1253392"/>
            <a:ext cx="9080236" cy="4859216"/>
            <a:chOff x="3324605" y="1253392"/>
            <a:chExt cx="9080236" cy="4859216"/>
          </a:xfrm>
        </p:grpSpPr>
        <p:sp>
          <p:nvSpPr>
            <p:cNvPr id="179" name="Block Arc 8">
              <a:extLst>
                <a:ext uri="{FF2B5EF4-FFF2-40B4-BE49-F238E27FC236}">
                  <a16:creationId xmlns:a16="http://schemas.microsoft.com/office/drawing/2014/main" id="{F30B71ED-E829-4A0F-8479-0FF6048BD664}"/>
                </a:ext>
              </a:extLst>
            </p:cNvPr>
            <p:cNvSpPr/>
            <p:nvPr/>
          </p:nvSpPr>
          <p:spPr>
            <a:xfrm>
              <a:off x="3324605" y="1253392"/>
              <a:ext cx="4859214" cy="4859216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rgbClr val="7597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2" name="Isosceles Triangle 12">
              <a:extLst>
                <a:ext uri="{FF2B5EF4-FFF2-40B4-BE49-F238E27FC236}">
                  <a16:creationId xmlns:a16="http://schemas.microsoft.com/office/drawing/2014/main" id="{777B1256-0AF1-4C29-8626-36A0CECF77F6}"/>
                </a:ext>
              </a:extLst>
            </p:cNvPr>
            <p:cNvSpPr/>
            <p:nvPr/>
          </p:nvSpPr>
          <p:spPr>
            <a:xfrm rot="16200000">
              <a:off x="6851986" y="3101346"/>
              <a:ext cx="92616" cy="1261984"/>
            </a:xfrm>
            <a:prstGeom prst="triangle">
              <a:avLst/>
            </a:prstGeom>
            <a:solidFill>
              <a:srgbClr val="7597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E01534B-0BD4-4979-A18F-DEA5B20CC41E}"/>
                </a:ext>
              </a:extLst>
            </p:cNvPr>
            <p:cNvSpPr/>
            <p:nvPr/>
          </p:nvSpPr>
          <p:spPr>
            <a:xfrm>
              <a:off x="8072449" y="2954794"/>
              <a:ext cx="4082893" cy="1463040"/>
            </a:xfrm>
            <a:prstGeom prst="rect">
              <a:avLst/>
            </a:prstGeom>
            <a:solidFill>
              <a:srgbClr val="759774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7" name="Group 30">
              <a:extLst>
                <a:ext uri="{FF2B5EF4-FFF2-40B4-BE49-F238E27FC236}">
                  <a16:creationId xmlns:a16="http://schemas.microsoft.com/office/drawing/2014/main" id="{6FEF20DB-DAA9-453E-B923-60FBCE26E4EC}"/>
                </a:ext>
              </a:extLst>
            </p:cNvPr>
            <p:cNvGrpSpPr/>
            <p:nvPr/>
          </p:nvGrpSpPr>
          <p:grpSpPr>
            <a:xfrm>
              <a:off x="8158789" y="3145711"/>
              <a:ext cx="3336433" cy="1077218"/>
              <a:chOff x="2497801" y="4339537"/>
              <a:chExt cx="2130564" cy="1077218"/>
            </a:xfrm>
          </p:grpSpPr>
          <p:sp>
            <p:nvSpPr>
              <p:cNvPr id="198" name="TextBox 31">
                <a:extLst>
                  <a:ext uri="{FF2B5EF4-FFF2-40B4-BE49-F238E27FC236}">
                    <a16:creationId xmlns:a16="http://schemas.microsoft.com/office/drawing/2014/main" id="{380D8278-15DA-44BF-9E10-1B947CD48AC1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076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/>
                <a:endParaRPr lang="en-US" altLang="ko-KR" sz="1200" dirty="0">
                  <a:solidFill>
                    <a:prstClr val="white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99" name="TextBox 32">
                <a:extLst>
                  <a:ext uri="{FF2B5EF4-FFF2-40B4-BE49-F238E27FC236}">
                    <a16:creationId xmlns:a16="http://schemas.microsoft.com/office/drawing/2014/main" id="{AEFB28CE-5599-4DF9-8DB9-7F65F30C9089}"/>
                  </a:ext>
                </a:extLst>
              </p:cNvPr>
              <p:cNvSpPr txBox="1"/>
              <p:nvPr/>
            </p:nvSpPr>
            <p:spPr>
              <a:xfrm>
                <a:off x="2497801" y="4339537"/>
                <a:ext cx="20766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/>
                <a:r>
                  <a:rPr lang="en-US" altLang="ko-KR" sz="1600" b="1" dirty="0" smtClean="0">
                    <a:latin typeface="Arial"/>
                    <a:cs typeface="Arial" pitchFamily="34" charset="0"/>
                  </a:rPr>
                  <a:t>Training means: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Simulators to be designed,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Infrastructure,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Maintenance/Service contact</a:t>
                </a:r>
                <a:endParaRPr lang="ko-KR" altLang="en-US" sz="1600" dirty="0"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0619605" y="2869441"/>
              <a:ext cx="1785236" cy="1079146"/>
              <a:chOff x="327921" y="5159091"/>
              <a:chExt cx="1713185" cy="1013180"/>
            </a:xfrm>
          </p:grpSpPr>
          <p:pic>
            <p:nvPicPr>
              <p:cNvPr id="51" name="Picture 3" descr="D:\utilisateurs\s.senthuran\Documents\_AFFAIRES\CABINES GENERIQUES\STB\Images\JAGUAR-SEE-comple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921" y="5172392"/>
                <a:ext cx="1023910" cy="503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3" descr="D:\utilisateurs\s.senthuran\Documents\_AFFAIRES\CABINES GENERIQUES\STB\Images\JAGUAR-SEE-comple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063" y="5159091"/>
                <a:ext cx="1023910" cy="503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3" descr="D:\utilisateurs\s.senthuran\Documents\_AFFAIRES\CABINES GENERIQUES\STB\Images\JAGUAR-SEE-comple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196" y="5642495"/>
                <a:ext cx="1023910" cy="503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3" descr="D:\utilisateurs\s.senthuran\Documents\_AFFAIRES\CABINES GENERIQUES\STB\Images\JAGUAR-SEE-comple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87" y="5668918"/>
                <a:ext cx="1023910" cy="503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191534" y="1190375"/>
            <a:ext cx="7724241" cy="4859216"/>
            <a:chOff x="191534" y="1190375"/>
            <a:chExt cx="7724241" cy="4859216"/>
          </a:xfrm>
        </p:grpSpPr>
        <p:grpSp>
          <p:nvGrpSpPr>
            <p:cNvPr id="14" name="Group 13"/>
            <p:cNvGrpSpPr/>
            <p:nvPr/>
          </p:nvGrpSpPr>
          <p:grpSpPr>
            <a:xfrm>
              <a:off x="191534" y="1190375"/>
              <a:ext cx="7724241" cy="4859216"/>
              <a:chOff x="121288" y="1201308"/>
              <a:chExt cx="7724241" cy="4859216"/>
            </a:xfrm>
          </p:grpSpPr>
          <p:sp>
            <p:nvSpPr>
              <p:cNvPr id="57" name="Snip Single Corner Rectangle 56"/>
              <p:cNvSpPr/>
              <p:nvPr/>
            </p:nvSpPr>
            <p:spPr>
              <a:xfrm>
                <a:off x="121288" y="4458735"/>
                <a:ext cx="3951187" cy="1173378"/>
              </a:xfrm>
              <a:prstGeom prst="snip1Rect">
                <a:avLst/>
              </a:prstGeom>
              <a:solidFill>
                <a:srgbClr val="91A9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13">
                <a:extLst>
                  <a:ext uri="{FF2B5EF4-FFF2-40B4-BE49-F238E27FC236}">
                    <a16:creationId xmlns:a16="http://schemas.microsoft.com/office/drawing/2014/main" id="{94BFE544-E3EF-45F1-A097-CED2522D0496}"/>
                  </a:ext>
                </a:extLst>
              </p:cNvPr>
              <p:cNvSpPr/>
              <p:nvPr/>
            </p:nvSpPr>
            <p:spPr>
              <a:xfrm rot="3518690">
                <a:off x="4286637" y="3806054"/>
                <a:ext cx="142114" cy="1157377"/>
              </a:xfrm>
              <a:prstGeom prst="triangle">
                <a:avLst/>
              </a:prstGeom>
              <a:solidFill>
                <a:srgbClr val="6385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Block Arc 7">
                <a:extLst>
                  <a:ext uri="{FF2B5EF4-FFF2-40B4-BE49-F238E27FC236}">
                    <a16:creationId xmlns:a16="http://schemas.microsoft.com/office/drawing/2014/main" id="{526B12CC-0366-4603-B497-0C0B5AA170A0}"/>
                  </a:ext>
                </a:extLst>
              </p:cNvPr>
              <p:cNvSpPr/>
              <p:nvPr/>
            </p:nvSpPr>
            <p:spPr>
              <a:xfrm rot="10800000">
                <a:off x="2986315" y="1201308"/>
                <a:ext cx="4859214" cy="4859216"/>
              </a:xfrm>
              <a:prstGeom prst="blockArc">
                <a:avLst>
                  <a:gd name="adj1" fmla="val 18257751"/>
                  <a:gd name="adj2" fmla="val 20385997"/>
                  <a:gd name="adj3" fmla="val 15553"/>
                </a:avLst>
              </a:prstGeom>
              <a:solidFill>
                <a:srgbClr val="6385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TextBox 29">
                <a:extLst>
                  <a:ext uri="{FF2B5EF4-FFF2-40B4-BE49-F238E27FC236}">
                    <a16:creationId xmlns:a16="http://schemas.microsoft.com/office/drawing/2014/main" id="{6D14B9EA-8C11-4231-9B59-EEFDEBF4B6D0}"/>
                  </a:ext>
                </a:extLst>
              </p:cNvPr>
              <p:cNvSpPr txBox="1"/>
              <p:nvPr/>
            </p:nvSpPr>
            <p:spPr>
              <a:xfrm>
                <a:off x="286935" y="4606531"/>
                <a:ext cx="33022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/>
                <a:r>
                  <a:rPr lang="en-US" altLang="ko-KR" sz="1600" b="1" dirty="0" smtClean="0">
                    <a:latin typeface="Arial"/>
                    <a:cs typeface="Arial" pitchFamily="34" charset="0"/>
                  </a:rPr>
                  <a:t>Communication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: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COTM/SOT-M on vehicle </a:t>
                </a:r>
                <a:r>
                  <a:rPr lang="en-US" altLang="ko-KR" sz="1600" dirty="0" err="1" smtClean="0">
                    <a:latin typeface="Arial"/>
                    <a:cs typeface="Arial" pitchFamily="34" charset="0"/>
                  </a:rPr>
                  <a:t>plateform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,</a:t>
                </a:r>
              </a:p>
              <a:p>
                <a:pPr defTabSz="914286"/>
                <a:endParaRPr lang="en-US" altLang="ko-KR" sz="1600" dirty="0" smtClean="0">
                  <a:latin typeface="Arial"/>
                  <a:cs typeface="Arial" pitchFamily="34" charset="0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1573" y="5188616"/>
              <a:ext cx="852587" cy="55309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01705" y="974127"/>
            <a:ext cx="7679181" cy="5057459"/>
            <a:chOff x="193644" y="989417"/>
            <a:chExt cx="7679181" cy="5057459"/>
          </a:xfrm>
        </p:grpSpPr>
        <p:grpSp>
          <p:nvGrpSpPr>
            <p:cNvPr id="19" name="Group 18"/>
            <p:cNvGrpSpPr/>
            <p:nvPr/>
          </p:nvGrpSpPr>
          <p:grpSpPr>
            <a:xfrm>
              <a:off x="193644" y="989417"/>
              <a:ext cx="7679181" cy="5057459"/>
              <a:chOff x="193644" y="989417"/>
              <a:chExt cx="7679181" cy="505745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93644" y="1187660"/>
                <a:ext cx="7679181" cy="4859216"/>
                <a:chOff x="193644" y="1187660"/>
                <a:chExt cx="7679181" cy="4859216"/>
              </a:xfrm>
            </p:grpSpPr>
            <p:sp>
              <p:nvSpPr>
                <p:cNvPr id="59" name="Snip Single Corner Rectangle 58"/>
                <p:cNvSpPr/>
                <p:nvPr/>
              </p:nvSpPr>
              <p:spPr>
                <a:xfrm flipV="1">
                  <a:off x="193644" y="1588653"/>
                  <a:ext cx="3918720" cy="1210401"/>
                </a:xfrm>
                <a:prstGeom prst="snip1Rect">
                  <a:avLst/>
                </a:prstGeom>
                <a:solidFill>
                  <a:srgbClr val="91A9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Block Arc 9">
                  <a:extLst>
                    <a:ext uri="{FF2B5EF4-FFF2-40B4-BE49-F238E27FC236}">
                      <a16:creationId xmlns:a16="http://schemas.microsoft.com/office/drawing/2014/main" id="{0CEAF5D3-F23D-441D-8093-B2B3CF2C77F9}"/>
                    </a:ext>
                  </a:extLst>
                </p:cNvPr>
                <p:cNvSpPr/>
                <p:nvPr/>
              </p:nvSpPr>
              <p:spPr>
                <a:xfrm rot="10800000">
                  <a:off x="3013611" y="1187660"/>
                  <a:ext cx="4859214" cy="4859216"/>
                </a:xfrm>
                <a:prstGeom prst="blockArc">
                  <a:avLst>
                    <a:gd name="adj1" fmla="val 1222556"/>
                    <a:gd name="adj2" fmla="val 3386058"/>
                    <a:gd name="adj3" fmla="val 15438"/>
                  </a:avLst>
                </a:prstGeom>
                <a:solidFill>
                  <a:srgbClr val="6385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8" name="Isosceles Triangle 11">
                  <a:extLst>
                    <a:ext uri="{FF2B5EF4-FFF2-40B4-BE49-F238E27FC236}">
                      <a16:creationId xmlns:a16="http://schemas.microsoft.com/office/drawing/2014/main" id="{F7E604F8-F64A-4D13-9EFB-007C1594CB14}"/>
                    </a:ext>
                  </a:extLst>
                </p:cNvPr>
                <p:cNvSpPr/>
                <p:nvPr/>
              </p:nvSpPr>
              <p:spPr>
                <a:xfrm rot="7628495">
                  <a:off x="4173078" y="1761025"/>
                  <a:ext cx="207032" cy="1817515"/>
                </a:xfrm>
                <a:prstGeom prst="triangle">
                  <a:avLst>
                    <a:gd name="adj" fmla="val 39584"/>
                  </a:avLst>
                </a:prstGeom>
                <a:solidFill>
                  <a:srgbClr val="6385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0" name="TextBox 29">
                  <a:extLst>
                    <a:ext uri="{FF2B5EF4-FFF2-40B4-BE49-F238E27FC236}">
                      <a16:creationId xmlns:a16="http://schemas.microsoft.com/office/drawing/2014/main" id="{6D14B9EA-8C11-4231-9B59-EEFDEBF4B6D0}"/>
                    </a:ext>
                  </a:extLst>
                </p:cNvPr>
                <p:cNvSpPr txBox="1"/>
                <p:nvPr/>
              </p:nvSpPr>
              <p:spPr>
                <a:xfrm>
                  <a:off x="287562" y="1655433"/>
                  <a:ext cx="33022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286"/>
                  <a:r>
                    <a:rPr lang="en-US" altLang="ko-KR" sz="1600" b="1" dirty="0" smtClean="0">
                      <a:latin typeface="Arial"/>
                      <a:cs typeface="Arial" pitchFamily="34" charset="0"/>
                    </a:rPr>
                    <a:t>Mobility/Movement</a:t>
                  </a:r>
                  <a:r>
                    <a:rPr lang="en-US" altLang="ko-KR" sz="1600" dirty="0" smtClean="0">
                      <a:latin typeface="Arial"/>
                      <a:cs typeface="Arial" pitchFamily="34" charset="0"/>
                    </a:rPr>
                    <a:t>:</a:t>
                  </a:r>
                </a:p>
                <a:p>
                  <a:pPr marL="285750" indent="-285750" defTabSz="914286">
                    <a:buFontTx/>
                    <a:buChar char="-"/>
                  </a:pPr>
                  <a:r>
                    <a:rPr lang="en-US" altLang="ko-KR" sz="1600" dirty="0">
                      <a:latin typeface="Arial"/>
                      <a:cs typeface="Arial" pitchFamily="34" charset="0"/>
                    </a:rPr>
                    <a:t>r</a:t>
                  </a:r>
                  <a:r>
                    <a:rPr lang="en-US" altLang="ko-KR" sz="1600" dirty="0" smtClean="0">
                      <a:latin typeface="Arial"/>
                      <a:cs typeface="Arial" pitchFamily="34" charset="0"/>
                    </a:rPr>
                    <a:t>ailway </a:t>
                  </a:r>
                </a:p>
                <a:p>
                  <a:pPr marL="285750" indent="-285750" defTabSz="914286">
                    <a:buFontTx/>
                    <a:buChar char="-"/>
                  </a:pPr>
                  <a:r>
                    <a:rPr lang="en-US" altLang="ko-KR" sz="1600" dirty="0" smtClean="0">
                      <a:latin typeface="Arial"/>
                      <a:cs typeface="Arial" pitchFamily="34" charset="0"/>
                    </a:rPr>
                    <a:t>road</a:t>
                  </a:r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1106" y="989417"/>
                <a:ext cx="1330875" cy="836602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51106" y="1964671"/>
              <a:ext cx="1351115" cy="69303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3644" y="1187660"/>
            <a:ext cx="7706477" cy="4859216"/>
            <a:chOff x="193644" y="1187660"/>
            <a:chExt cx="7706477" cy="4859216"/>
          </a:xfrm>
        </p:grpSpPr>
        <p:grpSp>
          <p:nvGrpSpPr>
            <p:cNvPr id="13" name="Group 12"/>
            <p:cNvGrpSpPr/>
            <p:nvPr/>
          </p:nvGrpSpPr>
          <p:grpSpPr>
            <a:xfrm>
              <a:off x="193644" y="1187660"/>
              <a:ext cx="7706477" cy="4859216"/>
              <a:chOff x="193644" y="1187660"/>
              <a:chExt cx="7706477" cy="4859216"/>
            </a:xfrm>
          </p:grpSpPr>
          <p:sp>
            <p:nvSpPr>
              <p:cNvPr id="46" name="Isosceles Triangle 12">
                <a:extLst>
                  <a:ext uri="{FF2B5EF4-FFF2-40B4-BE49-F238E27FC236}">
                    <a16:creationId xmlns:a16="http://schemas.microsoft.com/office/drawing/2014/main" id="{777B1256-0AF1-4C29-8626-36A0CECF77F6}"/>
                  </a:ext>
                </a:extLst>
              </p:cNvPr>
              <p:cNvSpPr/>
              <p:nvPr/>
            </p:nvSpPr>
            <p:spPr>
              <a:xfrm rot="16200000" flipV="1">
                <a:off x="3970512" y="2835182"/>
                <a:ext cx="153603" cy="1521262"/>
              </a:xfrm>
              <a:prstGeom prst="triangle">
                <a:avLst/>
              </a:prstGeom>
              <a:solidFill>
                <a:srgbClr val="7597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01534B-0BD4-4979-A18F-DEA5B20CC41E}"/>
                  </a:ext>
                </a:extLst>
              </p:cNvPr>
              <p:cNvSpPr/>
              <p:nvPr/>
            </p:nvSpPr>
            <p:spPr>
              <a:xfrm>
                <a:off x="193644" y="2893070"/>
                <a:ext cx="2969490" cy="1452479"/>
              </a:xfrm>
              <a:prstGeom prst="rect">
                <a:avLst/>
              </a:prstGeom>
              <a:solidFill>
                <a:srgbClr val="759774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Block Arc 8">
                <a:extLst>
                  <a:ext uri="{FF2B5EF4-FFF2-40B4-BE49-F238E27FC236}">
                    <a16:creationId xmlns:a16="http://schemas.microsoft.com/office/drawing/2014/main" id="{F30B71ED-E829-4A0F-8479-0FF6048BD664}"/>
                  </a:ext>
                </a:extLst>
              </p:cNvPr>
              <p:cNvSpPr/>
              <p:nvPr/>
            </p:nvSpPr>
            <p:spPr>
              <a:xfrm rot="10800000">
                <a:off x="3040907" y="1187660"/>
                <a:ext cx="4859214" cy="4859216"/>
              </a:xfrm>
              <a:prstGeom prst="blockArc">
                <a:avLst>
                  <a:gd name="adj1" fmla="val 20527323"/>
                  <a:gd name="adj2" fmla="val 1045932"/>
                  <a:gd name="adj3" fmla="val 15398"/>
                </a:avLst>
              </a:prstGeom>
              <a:solidFill>
                <a:srgbClr val="7597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TextBox 29">
                <a:extLst>
                  <a:ext uri="{FF2B5EF4-FFF2-40B4-BE49-F238E27FC236}">
                    <a16:creationId xmlns:a16="http://schemas.microsoft.com/office/drawing/2014/main" id="{6D14B9EA-8C11-4231-9B59-EEFDEBF4B6D0}"/>
                  </a:ext>
                </a:extLst>
              </p:cNvPr>
              <p:cNvSpPr txBox="1"/>
              <p:nvPr/>
            </p:nvSpPr>
            <p:spPr>
              <a:xfrm>
                <a:off x="322296" y="2935394"/>
                <a:ext cx="33022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/>
                <a:r>
                  <a:rPr lang="en-US" altLang="ko-KR" sz="1600" b="1" dirty="0" err="1" smtClean="0">
                    <a:latin typeface="Arial"/>
                    <a:cs typeface="Arial" pitchFamily="34" charset="0"/>
                  </a:rPr>
                  <a:t>Sustainement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: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>
                    <a:latin typeface="Arial"/>
                    <a:cs typeface="Arial" pitchFamily="34" charset="0"/>
                  </a:rPr>
                  <a:t>l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ocal reseller,</a:t>
                </a:r>
                <a:endParaRPr lang="en-US" altLang="ko-KR" sz="1600" dirty="0">
                  <a:latin typeface="Arial"/>
                  <a:cs typeface="Arial" pitchFamily="34" charset="0"/>
                </a:endParaRP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>
                    <a:latin typeface="Arial"/>
                    <a:cs typeface="Arial" pitchFamily="34" charset="0"/>
                  </a:rPr>
                  <a:t>s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pecialized maintenance, helpdesks/</a:t>
                </a:r>
                <a:r>
                  <a:rPr lang="en-US" altLang="ko-KR" sz="1600" dirty="0" err="1" smtClean="0">
                    <a:latin typeface="Arial"/>
                    <a:cs typeface="Arial" pitchFamily="34" charset="0"/>
                  </a:rPr>
                  <a:t>industrie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,</a:t>
                </a:r>
              </a:p>
              <a:p>
                <a:pPr marL="285750" indent="-285750" defTabSz="914286">
                  <a:buFontTx/>
                  <a:buChar char="-"/>
                </a:pPr>
                <a:r>
                  <a:rPr lang="en-US" altLang="ko-KR" sz="1600" dirty="0">
                    <a:latin typeface="Arial"/>
                    <a:cs typeface="Arial" pitchFamily="34" charset="0"/>
                  </a:rPr>
                  <a:t>s</a:t>
                </a:r>
                <a:r>
                  <a:rPr lang="en-US" altLang="ko-KR" sz="1600" dirty="0" smtClean="0">
                    <a:latin typeface="Arial"/>
                    <a:cs typeface="Arial" pitchFamily="34" charset="0"/>
                  </a:rPr>
                  <a:t>upport equipment,	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57103" y="3839726"/>
              <a:ext cx="1468989" cy="534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0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fidentiel xmlns="d12dfac6-f73d-48fe-af5c-fbf5a0d7cbcb">true</Confidentiel>
    <Company xmlns="http://schemas.microsoft.com/sharepoint/v3" xsi:nil="true"/>
    <Categorie_x0020_documentaire xmlns="d12dfac6-f73d-48fe-af5c-fbf5a0d7cbcb">Présentations</Categorie_x0020_documentaire>
    <Material xmlns="d12dfac6-f73d-48fe-af5c-fbf5a0d7cbcb" xsi:nil="true"/>
    <_dlc_DocId xmlns="d12dfac6-f73d-48fe-af5c-fbf5a0d7cbcb">DOCID-212064461-23</_dlc_DocId>
    <_dlc_DocIdUrl xmlns="d12dfac6-f73d-48fe-af5c-fbf5a0d7cbcb">
      <Url>https://govbs.msp.etat.lu/bs/Projets/Projets/_layouts/15/DocIdRedir.aspx?ID=DOCID-212064461-23</Url>
      <Description>DOCID-212064461-23</Description>
    </_dlc_DocIdUrl>
    <Aff xmlns="9ccc5ced-adf2-47b3-88b3-6476b1610244">true</Aff>
    <DOTMLPFI xmlns="d12dfac6-f73d-48fe-af5c-fbf5a0d7cbcb"/>
    <IconOverlay xmlns="http://schemas.microsoft.com/sharepoint/v4" xsi:nil="true"/>
    <DOTMLPFI-bis xmlns="d12dfac6-f73d-48fe-af5c-fbf5a0d7cbcb">01-Document</DOTMLPFI-bi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7FA676632004B8BC022E0D0D7772C" ma:contentTypeVersion="3" ma:contentTypeDescription="Create a new document." ma:contentTypeScope="" ma:versionID="d78e682fca5a44b5a5022106f375bbdf">
  <xsd:schema xmlns:xsd="http://www.w3.org/2001/XMLSchema" xmlns:xs="http://www.w3.org/2001/XMLSchema" xmlns:p="http://schemas.microsoft.com/office/2006/metadata/properties" xmlns:ns1="http://schemas.microsoft.com/sharepoint/v3" xmlns:ns2="d12dfac6-f73d-48fe-af5c-fbf5a0d7cbcb" xmlns:ns3="9ccc5ced-adf2-47b3-88b3-6476b1610244" xmlns:ns4="http://schemas.microsoft.com/sharepoint/v4" targetNamespace="http://schemas.microsoft.com/office/2006/metadata/properties" ma:root="true" ma:fieldsID="41ee24cb28f3fd0bb44eacaccb85ab87" ns1:_="" ns2:_="" ns3:_="" ns4:_="">
    <xsd:import namespace="http://schemas.microsoft.com/sharepoint/v3"/>
    <xsd:import namespace="d12dfac6-f73d-48fe-af5c-fbf5a0d7cbcb"/>
    <xsd:import namespace="9ccc5ced-adf2-47b3-88b3-6476b161024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ie_x0020_documentaire" minOccurs="0"/>
                <xsd:element ref="ns1:Company" minOccurs="0"/>
                <xsd:element ref="ns2:Confidentiel" minOccurs="0"/>
                <xsd:element ref="ns2:DOTMLPFI-bis"/>
                <xsd:element ref="ns2:DOTMLPFI" minOccurs="0"/>
                <xsd:element ref="ns2:Material" minOccurs="0"/>
                <xsd:element ref="ns2:_dlc_DocId" minOccurs="0"/>
                <xsd:element ref="ns2:_dlc_DocIdUrl" minOccurs="0"/>
                <xsd:element ref="ns2:_dlc_DocIdPersistId" minOccurs="0"/>
                <xsd:element ref="ns3:Aff" minOccurs="0"/>
                <xsd:element ref="ns2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pany" ma:index="9" nillable="true" ma:displayName="Company" ma:format="Dropdown" ma:internalName="Company">
      <xsd:simpleType>
        <xsd:restriction base="dms:Choice">
          <xsd:enumeration value=""/>
          <xsd:enumeration value="ANDRES Industries"/>
          <xsd:enumeration value="AeroVironment"/>
          <xsd:enumeration value="AirRobot"/>
          <xsd:enumeration value="Army BEL"/>
          <xsd:enumeration value="Army NLD"/>
          <xsd:enumeration value="ATLAS Dynamics"/>
          <xsd:enumeration value="BSS Holland"/>
          <xsd:enumeration value="COMES &amp; Cie S.A."/>
          <xsd:enumeration value="Dostert"/>
          <xsd:enumeration value="Elbit"/>
          <xsd:enumeration value="Empl Fahrzeugwerk GmbH"/>
          <xsd:enumeration value="ESVE.nl"/>
          <xsd:enumeration value="HECKLER &amp; KOCH GMBH"/>
          <xsd:enumeration value="INSITU"/>
          <xsd:enumeration value="KMW"/>
          <xsd:enumeration value="Kongsberg"/>
          <xsd:enumeration value="Lëtzebuerger Arméi"/>
          <xsd:enumeration value="Losberger RDS"/>
          <xsd:enumeration value="Losch"/>
          <xsd:enumeration value="NATO"/>
          <xsd:enumeration value="Palfinger"/>
          <xsd:enumeration value="Schall"/>
          <xsd:enumeration value="Tamlans"/>
          <xsd:enumeration value="Thales"/>
          <xsd:enumeration value="QIOPTIQ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dfac6-f73d-48fe-af5c-fbf5a0d7cbcb" elementFormDefault="qualified">
    <xsd:import namespace="http://schemas.microsoft.com/office/2006/documentManagement/types"/>
    <xsd:import namespace="http://schemas.microsoft.com/office/infopath/2007/PartnerControls"/>
    <xsd:element name="Categorie_x0020_documentaire" ma:index="8" nillable="true" ma:displayName="Catégorie" ma:format="Dropdown" ma:internalName="Categorie_x0020_documentaire">
      <xsd:simpleType>
        <xsd:restriction base="dms:Choice">
          <xsd:enumeration value="Budget"/>
          <xsd:enumeration value="Cahier des Charges"/>
          <xsd:enumeration value="Compte Rendu"/>
          <xsd:enumeration value="Concept"/>
          <xsd:enumeration value="Doctrine Projectmanagment"/>
          <xsd:enumeration value="DOTMLPFI"/>
          <xsd:enumeration value="End User Certificat"/>
          <xsd:enumeration value="Fielding"/>
          <xsd:enumeration value="Initialisation"/>
          <xsd:enumeration value="Life Cycle Management"/>
          <xsd:enumeration value="Mail"/>
          <xsd:enumeration value="Marché négocié"/>
          <xsd:enumeration value="Présentations"/>
          <xsd:enumeration value="Use Case"/>
          <xsd:enumeration value=""/>
        </xsd:restriction>
      </xsd:simpleType>
    </xsd:element>
    <xsd:element name="Confidentiel" ma:index="10" nillable="true" ma:displayName="Confidentiel" ma:default="0" ma:internalName="Confidentiel">
      <xsd:simpleType>
        <xsd:restriction base="dms:Boolean"/>
      </xsd:simpleType>
    </xsd:element>
    <xsd:element name="DOTMLPFI-bis" ma:index="11" ma:displayName="DOTMLPFI" ma:format="Dropdown" ma:internalName="DOTMLPFI_x002d_bis">
      <xsd:simpleType>
        <xsd:restriction base="dms:Choice">
          <xsd:enumeration value="01-Document"/>
          <xsd:enumeration value="02-Organisation"/>
          <xsd:enumeration value="03-Training"/>
          <xsd:enumeration value="04-Material"/>
          <xsd:enumeration value="05-Leadership"/>
          <xsd:enumeration value="06-Personnal"/>
          <xsd:enumeration value="07-Facilities"/>
          <xsd:enumeration value="08-Interoperability"/>
          <xsd:enumeration value="09-Budget"/>
        </xsd:restriction>
      </xsd:simpleType>
    </xsd:element>
    <xsd:element name="DOTMLPFI" ma:index="12" nillable="true" ma:displayName="DOTMLPFI-b" ma:internalName="DOTMLPF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ocument"/>
                    <xsd:enumeration value="Organisation"/>
                    <xsd:enumeration value="Training"/>
                    <xsd:enumeration value="Material"/>
                    <xsd:enumeration value="Leadership"/>
                    <xsd:enumeration value="Personnal"/>
                    <xsd:enumeration value="Facilities"/>
                    <xsd:enumeration value="Interoperability"/>
                    <xsd:enumeration value="Budget"/>
                  </xsd:restriction>
                </xsd:simpleType>
              </xsd:element>
            </xsd:sequence>
          </xsd:extension>
        </xsd:complexContent>
      </xsd:complexType>
    </xsd:element>
    <xsd:element name="Material" ma:index="13" nillable="true" ma:displayName="Material" ma:format="Dropdown" ma:internalName="Material">
      <xsd:simpleType>
        <xsd:restriction base="dms:Choice">
          <xsd:enumeration value="/"/>
          <xsd:enumeration value="Armes"/>
          <xsd:enumeration value="OWS"/>
          <xsd:enumeration value="Radio"/>
          <xsd:enumeration value="RWS"/>
          <xsd:enumeration value="Satellite"/>
          <xsd:enumeration value="Véhicule"/>
          <xsd:enumeration value="Weapon &quot;Clip-on&quot;"/>
          <xsd:enumeration value="Weapon &quot;Stand alone&quot;"/>
          <xsd:enumeration value="Autres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c5ced-adf2-47b3-88b3-6476b1610244" elementFormDefault="qualified">
    <xsd:import namespace="http://schemas.microsoft.com/office/2006/documentManagement/types"/>
    <xsd:import namespace="http://schemas.microsoft.com/office/infopath/2007/PartnerControls"/>
    <xsd:element name="Aff" ma:index="17" nillable="true" ma:displayName="Aff" ma:default="1" ma:internalName="Aff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ADD19D-FB2C-4C2B-9D6A-E08C5C686CC8}">
  <ds:schemaRefs>
    <ds:schemaRef ds:uri="http://purl.org/dc/elements/1.1/"/>
    <ds:schemaRef ds:uri="http://schemas.microsoft.com/office/2006/metadata/properties"/>
    <ds:schemaRef ds:uri="d12dfac6-f73d-48fe-af5c-fbf5a0d7cbcb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ccc5ced-adf2-47b3-88b3-6476b1610244"/>
    <ds:schemaRef ds:uri="http://purl.org/dc/dcmitype/"/>
    <ds:schemaRef ds:uri="http://schemas.microsoft.com/office/infopath/2007/PartnerControls"/>
    <ds:schemaRef ds:uri="http://schemas.microsoft.com/sharepoint/v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A9AA75-4DED-4642-8BDF-D5AA0612B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2dfac6-f73d-48fe-af5c-fbf5a0d7cbcb"/>
    <ds:schemaRef ds:uri="9ccc5ced-adf2-47b3-88b3-6476b161024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0DA7F5-FFC8-402C-8F76-5E0422916FA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673C9B-8277-4AE4-B091-502551D13B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Widescreen</PresentationFormat>
  <Paragraphs>62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</cp:revision>
  <dcterms:created xsi:type="dcterms:W3CDTF">2017-08-25T08:03:18Z</dcterms:created>
  <dcterms:modified xsi:type="dcterms:W3CDTF">2024-10-25T12:38:23Z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0x010100E5D7FA676632004B8BC022E0D0D7772C</vt:lpwstr>
  </property>
  <property fmtid="{D5CDD505-2E9C-101B-9397-08002B2CF9AE}" pid="3" name="_dlc_DocIdItemGuid">
    <vt:lpwstr>2968b7f9-132f-4f3e-bc4f-8e717c237866</vt:lpwstr>
  </property>
</Properties>
</file>