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347" r:id="rId2"/>
    <p:sldId id="367" r:id="rId3"/>
    <p:sldId id="383" r:id="rId4"/>
    <p:sldId id="384" r:id="rId5"/>
    <p:sldId id="380" r:id="rId6"/>
    <p:sldId id="381" r:id="rId7"/>
    <p:sldId id="377" r:id="rId8"/>
    <p:sldId id="391" r:id="rId9"/>
    <p:sldId id="390"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8F215E"/>
    <a:srgbClr val="434B89"/>
    <a:srgbClr val="3D2853"/>
    <a:srgbClr val="B175FF"/>
    <a:srgbClr val="FBF1EF"/>
    <a:srgbClr val="291132"/>
    <a:srgbClr val="878FBF"/>
    <a:srgbClr val="383A3B"/>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6" autoAdjust="0"/>
    <p:restoredTop sz="75837" autoAdjust="0"/>
  </p:normalViewPr>
  <p:slideViewPr>
    <p:cSldViewPr snapToGrid="0">
      <p:cViewPr varScale="1">
        <p:scale>
          <a:sx n="79" d="100"/>
          <a:sy n="79" d="100"/>
        </p:scale>
        <p:origin x="1134" y="78"/>
      </p:cViewPr>
      <p:guideLst>
        <p:guide pos="3817"/>
        <p:guide orient="horz"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836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8367"/>
          </a:xfrm>
          <a:prstGeom prst="rect">
            <a:avLst/>
          </a:prstGeom>
        </p:spPr>
        <p:txBody>
          <a:bodyPr vert="horz" lIns="94851" tIns="47425" rIns="94851" bIns="47425" rtlCol="0"/>
          <a:lstStyle>
            <a:lvl1pPr algn="r">
              <a:defRPr sz="1200"/>
            </a:lvl1pPr>
          </a:lstStyle>
          <a:p>
            <a:fld id="{C0B4B3AC-4D1F-47BA-ACBF-031FD00CE78D}" type="datetimeFigureOut">
              <a:rPr lang="en-US" smtClean="0"/>
              <a:t>15/10/2024</a:t>
            </a:fld>
            <a:endParaRPr lang="en-US"/>
          </a:p>
        </p:txBody>
      </p:sp>
      <p:sp>
        <p:nvSpPr>
          <p:cNvPr id="4" name="Footer Placeholder 3"/>
          <p:cNvSpPr>
            <a:spLocks noGrp="1"/>
          </p:cNvSpPr>
          <p:nvPr>
            <p:ph type="ftr" sz="quarter" idx="2"/>
          </p:nvPr>
        </p:nvSpPr>
        <p:spPr>
          <a:xfrm>
            <a:off x="2" y="9428273"/>
            <a:ext cx="2946275" cy="49836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8273"/>
            <a:ext cx="2946275" cy="498367"/>
          </a:xfrm>
          <a:prstGeom prst="rect">
            <a:avLst/>
          </a:prstGeom>
        </p:spPr>
        <p:txBody>
          <a:bodyPr vert="horz" lIns="94851" tIns="47425" rIns="94851" bIns="47425" rtlCol="0" anchor="b"/>
          <a:lstStyle>
            <a:lvl1pPr algn="r">
              <a:defRPr sz="1200"/>
            </a:lvl1pPr>
          </a:lstStyle>
          <a:p>
            <a:fld id="{1867408E-FC1F-429B-94F6-86A0A71FE483}" type="slidenum">
              <a:rPr lang="en-US" smtClean="0"/>
              <a:t>‹#›</a:t>
            </a:fld>
            <a:endParaRPr lang="en-US"/>
          </a:p>
        </p:txBody>
      </p:sp>
    </p:spTree>
    <p:extLst>
      <p:ext uri="{BB962C8B-B14F-4D97-AF65-F5344CB8AC3E}">
        <p14:creationId xmlns:p14="http://schemas.microsoft.com/office/powerpoint/2010/main" val="368595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6653" tIns="48327" rIns="96653" bIns="48327" rtlCol="0"/>
          <a:lstStyle>
            <a:lvl1pPr algn="l">
              <a:defRPr sz="1200"/>
            </a:lvl1pPr>
          </a:lstStyle>
          <a:p>
            <a:endParaRPr lang="fr-FR"/>
          </a:p>
        </p:txBody>
      </p:sp>
      <p:sp>
        <p:nvSpPr>
          <p:cNvPr id="3" name="Date Placeholder 2"/>
          <p:cNvSpPr>
            <a:spLocks noGrp="1"/>
          </p:cNvSpPr>
          <p:nvPr>
            <p:ph type="dt" idx="1"/>
          </p:nvPr>
        </p:nvSpPr>
        <p:spPr>
          <a:xfrm>
            <a:off x="3850443" y="2"/>
            <a:ext cx="2945659" cy="498055"/>
          </a:xfrm>
          <a:prstGeom prst="rect">
            <a:avLst/>
          </a:prstGeom>
        </p:spPr>
        <p:txBody>
          <a:bodyPr vert="horz" lIns="96653" tIns="48327" rIns="96653" bIns="48327" rtlCol="0"/>
          <a:lstStyle>
            <a:lvl1pPr algn="r">
              <a:defRPr sz="1200"/>
            </a:lvl1pPr>
          </a:lstStyle>
          <a:p>
            <a:fld id="{2746B89F-5302-48B0-9200-107AFCBB004F}" type="datetimeFigureOut">
              <a:rPr lang="fr-FR" smtClean="0"/>
              <a:t>15/10/2024</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53" tIns="48327" rIns="96653" bIns="48327" rtlCol="0" anchor="ctr"/>
          <a:lstStyle/>
          <a:p>
            <a:endParaRPr lang="fr-FR"/>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5"/>
            <a:ext cx="2945659" cy="498054"/>
          </a:xfrm>
          <a:prstGeom prst="rect">
            <a:avLst/>
          </a:prstGeom>
        </p:spPr>
        <p:txBody>
          <a:bodyPr vert="horz" lIns="96653" tIns="48327" rIns="96653" bIns="48327"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6653" tIns="48327" rIns="96653" bIns="48327" rtlCol="0" anchor="b"/>
          <a:lstStyle>
            <a:lvl1pPr algn="r">
              <a:defRPr sz="1200"/>
            </a:lvl1pPr>
          </a:lstStyle>
          <a:p>
            <a:fld id="{A164353F-BE9B-4307-8394-EB66B95985D4}" type="slidenum">
              <a:rPr lang="fr-FR" smtClean="0"/>
              <a:t>‹#›</a:t>
            </a:fld>
            <a:endParaRPr lang="fr-FR"/>
          </a:p>
        </p:txBody>
      </p:sp>
    </p:spTree>
    <p:extLst>
      <p:ext uri="{BB962C8B-B14F-4D97-AF65-F5344CB8AC3E}">
        <p14:creationId xmlns:p14="http://schemas.microsoft.com/office/powerpoint/2010/main" val="16191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yber-range.l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noProof="0" dirty="0"/>
          </a:p>
        </p:txBody>
      </p:sp>
      <p:sp>
        <p:nvSpPr>
          <p:cNvPr id="4" name="Slide Number Placeholder 3"/>
          <p:cNvSpPr>
            <a:spLocks noGrp="1"/>
          </p:cNvSpPr>
          <p:nvPr>
            <p:ph type="sldNum" sz="quarter" idx="10"/>
          </p:nvPr>
        </p:nvSpPr>
        <p:spPr/>
        <p:txBody>
          <a:bodyPr/>
          <a:lstStyle/>
          <a:p>
            <a:fld id="{A164353F-BE9B-4307-8394-EB66B95985D4}" type="slidenum">
              <a:rPr lang="fr-FR" smtClean="0"/>
              <a:t>1</a:t>
            </a:fld>
            <a:endParaRPr lang="fr-FR"/>
          </a:p>
        </p:txBody>
      </p:sp>
    </p:spTree>
    <p:extLst>
      <p:ext uri="{BB962C8B-B14F-4D97-AF65-F5344CB8AC3E}">
        <p14:creationId xmlns:p14="http://schemas.microsoft.com/office/powerpoint/2010/main" val="29324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9342B-E59E-49CF-9D6B-2B26534DA928}" type="slidenum">
              <a:rPr lang="en-US" smtClean="0"/>
              <a:t>3</a:t>
            </a:fld>
            <a:endParaRPr lang="en-US"/>
          </a:p>
        </p:txBody>
      </p:sp>
    </p:spTree>
    <p:extLst>
      <p:ext uri="{BB962C8B-B14F-4D97-AF65-F5344CB8AC3E}">
        <p14:creationId xmlns:p14="http://schemas.microsoft.com/office/powerpoint/2010/main" val="370149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600"/>
              </a:spcBef>
            </a:pPr>
            <a:r>
              <a:rPr lang="en-US" dirty="0"/>
              <a:t>Strategic Goal 2: </a:t>
            </a:r>
            <a:r>
              <a:rPr lang="en-GB" sz="1800" b="1" cap="small" dirty="0">
                <a:effectLst/>
                <a:latin typeface="Calibri Light" panose="020F0302020204030204" pitchFamily="34" charset="0"/>
                <a:ea typeface="Times New Roman" panose="02020603050405020304" pitchFamily="18" charset="0"/>
                <a:cs typeface="Times New Roman" panose="02020603050405020304" pitchFamily="18" charset="0"/>
              </a:rPr>
              <a:t>Capability 1: Mutual needs and capacities and enabling factors identified</a:t>
            </a:r>
          </a:p>
          <a:p>
            <a:pPr algn="just">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Cataloguing of Luxembourg cyber defence industry capability and support of Luxembourgish companies access the international cyber defence market in the defence domain is part of this capability.</a:t>
            </a:r>
          </a:p>
          <a:p>
            <a:endParaRPr lang="en-GB" dirty="0"/>
          </a:p>
        </p:txBody>
      </p:sp>
      <p:sp>
        <p:nvSpPr>
          <p:cNvPr id="4" name="Slide Number Placeholder 3"/>
          <p:cNvSpPr>
            <a:spLocks noGrp="1"/>
          </p:cNvSpPr>
          <p:nvPr>
            <p:ph type="sldNum" sz="quarter" idx="10"/>
          </p:nvPr>
        </p:nvSpPr>
        <p:spPr/>
        <p:txBody>
          <a:bodyPr/>
          <a:lstStyle/>
          <a:p>
            <a:fld id="{D809342B-E59E-49CF-9D6B-2B26534DA928}" type="slidenum">
              <a:rPr lang="en-US" smtClean="0"/>
              <a:t>4</a:t>
            </a:fld>
            <a:endParaRPr lang="en-US"/>
          </a:p>
        </p:txBody>
      </p:sp>
    </p:spTree>
    <p:extLst>
      <p:ext uri="{BB962C8B-B14F-4D97-AF65-F5344CB8AC3E}">
        <p14:creationId xmlns:p14="http://schemas.microsoft.com/office/powerpoint/2010/main" val="39573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t>Cyber Range key facts &amp; contact information: </a:t>
            </a:r>
            <a:r>
              <a:rPr lang="en-US" dirty="0">
                <a:hlinkClick r:id="rId3"/>
              </a:rPr>
              <a:t>https://www.cyber-range.lu/</a:t>
            </a:r>
            <a:r>
              <a:rPr lang="en-US" dirty="0"/>
              <a:t>  </a:t>
            </a:r>
          </a:p>
          <a:p>
            <a:pPr marL="285750" indent="-285750">
              <a:lnSpc>
                <a:spcPct val="150000"/>
              </a:lnSpc>
              <a:buFont typeface="Arial" panose="020B0604020202020204" pitchFamily="34" charset="0"/>
              <a:buChar char="•"/>
            </a:pPr>
            <a:r>
              <a:rPr lang="en-US" dirty="0"/>
              <a:t>Project extension 2025-2030 planned</a:t>
            </a:r>
          </a:p>
          <a:p>
            <a:endParaRPr lang="en-GB" dirty="0"/>
          </a:p>
        </p:txBody>
      </p:sp>
      <p:sp>
        <p:nvSpPr>
          <p:cNvPr id="4" name="Slide Number Placeholder 3"/>
          <p:cNvSpPr>
            <a:spLocks noGrp="1"/>
          </p:cNvSpPr>
          <p:nvPr>
            <p:ph type="sldNum" sz="quarter" idx="10"/>
          </p:nvPr>
        </p:nvSpPr>
        <p:spPr/>
        <p:txBody>
          <a:bodyPr/>
          <a:lstStyle/>
          <a:p>
            <a:fld id="{D809342B-E59E-49CF-9D6B-2B26534DA928}" type="slidenum">
              <a:rPr lang="en-US" smtClean="0"/>
              <a:t>5</a:t>
            </a:fld>
            <a:endParaRPr lang="en-US"/>
          </a:p>
        </p:txBody>
      </p:sp>
    </p:spTree>
    <p:extLst>
      <p:ext uri="{BB962C8B-B14F-4D97-AF65-F5344CB8AC3E}">
        <p14:creationId xmlns:p14="http://schemas.microsoft.com/office/powerpoint/2010/main" val="340404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9342B-E59E-49CF-9D6B-2B26534DA928}" type="slidenum">
              <a:rPr lang="en-US" smtClean="0"/>
              <a:t>6</a:t>
            </a:fld>
            <a:endParaRPr lang="en-US"/>
          </a:p>
        </p:txBody>
      </p:sp>
    </p:spTree>
    <p:extLst>
      <p:ext uri="{BB962C8B-B14F-4D97-AF65-F5344CB8AC3E}">
        <p14:creationId xmlns:p14="http://schemas.microsoft.com/office/powerpoint/2010/main" val="15874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09342B-E59E-49CF-9D6B-2B26534DA928}" type="slidenum">
              <a:rPr lang="en-US" smtClean="0"/>
              <a:t>7</a:t>
            </a:fld>
            <a:endParaRPr lang="en-US"/>
          </a:p>
        </p:txBody>
      </p:sp>
    </p:spTree>
    <p:extLst>
      <p:ext uri="{BB962C8B-B14F-4D97-AF65-F5344CB8AC3E}">
        <p14:creationId xmlns:p14="http://schemas.microsoft.com/office/powerpoint/2010/main" val="31244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809342B-E59E-49CF-9D6B-2B26534DA928}" type="slidenum">
              <a:rPr lang="en-US" smtClean="0"/>
              <a:t>8</a:t>
            </a:fld>
            <a:endParaRPr lang="en-US"/>
          </a:p>
        </p:txBody>
      </p:sp>
    </p:spTree>
    <p:extLst>
      <p:ext uri="{BB962C8B-B14F-4D97-AF65-F5344CB8AC3E}">
        <p14:creationId xmlns:p14="http://schemas.microsoft.com/office/powerpoint/2010/main" val="405695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b-LU" baseline="0" noProof="0" dirty="0"/>
          </a:p>
        </p:txBody>
      </p:sp>
      <p:sp>
        <p:nvSpPr>
          <p:cNvPr id="4" name="Slide Number Placeholder 3"/>
          <p:cNvSpPr>
            <a:spLocks noGrp="1"/>
          </p:cNvSpPr>
          <p:nvPr>
            <p:ph type="sldNum" sz="quarter" idx="10"/>
          </p:nvPr>
        </p:nvSpPr>
        <p:spPr/>
        <p:txBody>
          <a:bodyPr/>
          <a:lstStyle/>
          <a:p>
            <a:fld id="{A164353F-BE9B-4307-8394-EB66B95985D4}" type="slidenum">
              <a:rPr lang="fr-FR" smtClean="0"/>
              <a:t>9</a:t>
            </a:fld>
            <a:endParaRPr lang="fr-FR"/>
          </a:p>
        </p:txBody>
      </p:sp>
    </p:spTree>
    <p:extLst>
      <p:ext uri="{BB962C8B-B14F-4D97-AF65-F5344CB8AC3E}">
        <p14:creationId xmlns:p14="http://schemas.microsoft.com/office/powerpoint/2010/main" val="335642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86F10FD0-3FF8-4EA0-878F-AAB0CF2D8715}"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428276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F10FD0-3FF8-4EA0-878F-AAB0CF2D8715}"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349730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F10FD0-3FF8-4EA0-878F-AAB0CF2D8715}"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302504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F10FD0-3FF8-4EA0-878F-AAB0CF2D8715}"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160867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F10FD0-3FF8-4EA0-878F-AAB0CF2D8715}"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339270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86F10FD0-3FF8-4EA0-878F-AAB0CF2D8715}"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165040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86F10FD0-3FF8-4EA0-878F-AAB0CF2D8715}" type="datetimeFigureOut">
              <a:rPr lang="fr-FR" smtClean="0"/>
              <a:t>15/10/2024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158993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86F10FD0-3FF8-4EA0-878F-AAB0CF2D8715}" type="datetimeFigureOut">
              <a:rPr lang="fr-FR" smtClean="0"/>
              <a:t>15/10/2024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45805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10FD0-3FF8-4EA0-878F-AAB0CF2D8715}" type="datetimeFigureOut">
              <a:rPr lang="fr-FR" smtClean="0"/>
              <a:t>15/10/2024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359700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F10FD0-3FF8-4EA0-878F-AAB0CF2D8715}"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419634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F10FD0-3FF8-4EA0-878F-AAB0CF2D8715}"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39696A-88BE-45D5-B79C-876ACF7EEFC3}" type="slidenum">
              <a:rPr lang="fr-FR" smtClean="0"/>
              <a:t>‹#›</a:t>
            </a:fld>
            <a:endParaRPr lang="fr-FR"/>
          </a:p>
        </p:txBody>
      </p:sp>
    </p:spTree>
    <p:extLst>
      <p:ext uri="{BB962C8B-B14F-4D97-AF65-F5344CB8AC3E}">
        <p14:creationId xmlns:p14="http://schemas.microsoft.com/office/powerpoint/2010/main" val="162175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10FD0-3FF8-4EA0-878F-AAB0CF2D8715}" type="datetimeFigureOut">
              <a:rPr lang="fr-FR" smtClean="0"/>
              <a:t>15/10/2024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696A-88BE-45D5-B79C-876ACF7EEFC3}" type="slidenum">
              <a:rPr lang="fr-FR" smtClean="0"/>
              <a:t>‹#›</a:t>
            </a:fld>
            <a:endParaRPr lang="fr-FR"/>
          </a:p>
        </p:txBody>
      </p:sp>
    </p:spTree>
    <p:extLst>
      <p:ext uri="{BB962C8B-B14F-4D97-AF65-F5344CB8AC3E}">
        <p14:creationId xmlns:p14="http://schemas.microsoft.com/office/powerpoint/2010/main" val="40321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34B8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83A3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83A3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83A3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83A3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83A3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394786" y="5572885"/>
            <a:ext cx="1320584" cy="707886"/>
          </a:xfrm>
          <a:prstGeom prst="rect">
            <a:avLst/>
          </a:prstGeom>
          <a:solidFill>
            <a:schemeClr val="bg1">
              <a:alpha val="30000"/>
            </a:schemeClr>
          </a:solidFill>
        </p:spPr>
        <p:txBody>
          <a:bodyPr wrap="square">
            <a:spAutoFit/>
          </a:bodyPr>
          <a:lstStyle/>
          <a:p>
            <a:r>
              <a:rPr lang="en-US" sz="1600" b="1" dirty="0">
                <a:solidFill>
                  <a:schemeClr val="bg1"/>
                </a:solidFill>
              </a:rPr>
              <a:t>Ben Fetler</a:t>
            </a:r>
          </a:p>
          <a:p>
            <a:r>
              <a:rPr lang="en-US" sz="1200" i="1" dirty="0">
                <a:solidFill>
                  <a:schemeClr val="bg1"/>
                </a:solidFill>
              </a:rPr>
              <a:t>Cyber </a:t>
            </a:r>
            <a:r>
              <a:rPr lang="en-US" sz="1200" i="1" dirty="0" err="1">
                <a:solidFill>
                  <a:schemeClr val="bg1"/>
                </a:solidFill>
              </a:rPr>
              <a:t>Defence</a:t>
            </a:r>
            <a:r>
              <a:rPr lang="en-US" sz="1200" i="1" dirty="0">
                <a:solidFill>
                  <a:schemeClr val="bg1"/>
                </a:solidFill>
              </a:rPr>
              <a:t> Principal Advisor</a:t>
            </a:r>
          </a:p>
        </p:txBody>
      </p:sp>
      <p:sp>
        <p:nvSpPr>
          <p:cNvPr id="18" name="Title 17"/>
          <p:cNvSpPr>
            <a:spLocks noGrp="1"/>
          </p:cNvSpPr>
          <p:nvPr>
            <p:ph type="ctrTitle"/>
          </p:nvPr>
        </p:nvSpPr>
        <p:spPr>
          <a:xfrm>
            <a:off x="6732925" y="2757976"/>
            <a:ext cx="5325762" cy="1892083"/>
          </a:xfrm>
        </p:spPr>
        <p:txBody>
          <a:bodyPr anchor="ctr">
            <a:normAutofit fontScale="90000"/>
          </a:bodyPr>
          <a:lstStyle/>
          <a:p>
            <a:pPr algn="l"/>
            <a:r>
              <a:rPr lang="en-US" sz="6600" b="1" dirty="0">
                <a:solidFill>
                  <a:schemeClr val="bg1"/>
                </a:solidFill>
                <a:latin typeface="+mn-lt"/>
              </a:rPr>
              <a:t>LUXEMBOURG CYBER DEFENCE</a:t>
            </a:r>
          </a:p>
        </p:txBody>
      </p:sp>
      <p:pic>
        <p:nvPicPr>
          <p:cNvPr id="3" name="Picture 2"/>
          <p:cNvPicPr>
            <a:picLocks noChangeAspect="1"/>
          </p:cNvPicPr>
          <p:nvPr/>
        </p:nvPicPr>
        <p:blipFill rotWithShape="1">
          <a:blip r:embed="rId3"/>
          <a:srcRect t="22896" r="432" b="14852"/>
          <a:stretch/>
        </p:blipFill>
        <p:spPr>
          <a:xfrm flipH="1">
            <a:off x="-22303" y="0"/>
            <a:ext cx="12214299" cy="6858000"/>
          </a:xfrm>
          <a:prstGeom prst="rect">
            <a:avLst/>
          </a:prstGeom>
        </p:spPr>
      </p:pic>
      <p:sp>
        <p:nvSpPr>
          <p:cNvPr id="8" name="Title 17"/>
          <p:cNvSpPr txBox="1">
            <a:spLocks/>
          </p:cNvSpPr>
          <p:nvPr/>
        </p:nvSpPr>
        <p:spPr>
          <a:xfrm>
            <a:off x="6799580" y="2856177"/>
            <a:ext cx="5325762" cy="225529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rgbClr val="434B89"/>
                </a:solidFill>
                <a:latin typeface="+mj-lt"/>
                <a:ea typeface="+mj-ea"/>
                <a:cs typeface="+mj-cs"/>
              </a:defRPr>
            </a:lvl1pPr>
          </a:lstStyle>
          <a:p>
            <a:pPr>
              <a:spcAft>
                <a:spcPts val="1200"/>
              </a:spcAft>
            </a:pPr>
            <a:r>
              <a:rPr lang="en-US" sz="5300" b="1" dirty="0">
                <a:solidFill>
                  <a:schemeClr val="bg1"/>
                </a:solidFill>
                <a:ea typeface="Anonymous Pro" panose="02060609030202000504" pitchFamily="49" charset="0"/>
              </a:rPr>
              <a:t>Luxembourg Cyber </a:t>
            </a:r>
            <a:r>
              <a:rPr lang="en-US" sz="5300" b="1" dirty="0" err="1">
                <a:solidFill>
                  <a:schemeClr val="bg1"/>
                </a:solidFill>
                <a:ea typeface="Anonymous Pro" panose="02060609030202000504" pitchFamily="49" charset="0"/>
              </a:rPr>
              <a:t>Defence</a:t>
            </a:r>
            <a:endParaRPr lang="en-US" sz="5300" b="1" dirty="0">
              <a:solidFill>
                <a:schemeClr val="bg1"/>
              </a:solidFill>
              <a:ea typeface="Anonymous Pro" panose="02060609030202000504" pitchFamily="49" charset="0"/>
            </a:endParaRPr>
          </a:p>
          <a:p>
            <a:r>
              <a:rPr lang="en-US" sz="3400" b="1" dirty="0">
                <a:solidFill>
                  <a:schemeClr val="bg1"/>
                </a:solidFill>
                <a:ea typeface="Anonymous Pro" panose="02060609030202000504" pitchFamily="49" charset="0"/>
              </a:rPr>
              <a:t>– 04/11/24 –</a:t>
            </a:r>
            <a:endParaRPr lang="en-US" sz="6600" dirty="0">
              <a:solidFill>
                <a:schemeClr val="bg1"/>
              </a:solidFill>
              <a:ea typeface="Anonymous Pro" panose="02060609030202000504" pitchFamily="49" charset="0"/>
            </a:endParaRPr>
          </a:p>
        </p:txBody>
      </p:sp>
    </p:spTree>
    <p:extLst>
      <p:ext uri="{BB962C8B-B14F-4D97-AF65-F5344CB8AC3E}">
        <p14:creationId xmlns:p14="http://schemas.microsoft.com/office/powerpoint/2010/main" val="243436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Agenda</a:t>
            </a:r>
            <a:endParaRPr lang="en-GB" dirty="0">
              <a:solidFill>
                <a:srgbClr val="1F497D"/>
              </a:solidFill>
            </a:endParaRPr>
          </a:p>
        </p:txBody>
      </p:sp>
      <p:sp>
        <p:nvSpPr>
          <p:cNvPr id="11" name="Rectangle 10"/>
          <p:cNvSpPr/>
          <p:nvPr/>
        </p:nvSpPr>
        <p:spPr>
          <a:xfrm>
            <a:off x="1947421" y="2171933"/>
            <a:ext cx="2667846" cy="400110"/>
          </a:xfrm>
          <a:prstGeom prst="rect">
            <a:avLst/>
          </a:prstGeom>
        </p:spPr>
        <p:txBody>
          <a:bodyPr wrap="none">
            <a:spAutoFit/>
          </a:bodyPr>
          <a:lstStyle/>
          <a:p>
            <a:r>
              <a:rPr lang="en-US" sz="2000" b="1" dirty="0">
                <a:solidFill>
                  <a:srgbClr val="1F497D"/>
                </a:solidFill>
              </a:rPr>
              <a:t>Cyber Defence Strategy</a:t>
            </a:r>
          </a:p>
        </p:txBody>
      </p:sp>
      <p:grpSp>
        <p:nvGrpSpPr>
          <p:cNvPr id="16" name="Group 15"/>
          <p:cNvGrpSpPr/>
          <p:nvPr/>
        </p:nvGrpSpPr>
        <p:grpSpPr>
          <a:xfrm>
            <a:off x="912973" y="2008320"/>
            <a:ext cx="862498" cy="727336"/>
            <a:chOff x="1079608" y="1580559"/>
            <a:chExt cx="862498" cy="727336"/>
          </a:xfrm>
        </p:grpSpPr>
        <p:pic>
          <p:nvPicPr>
            <p:cNvPr id="17" name="Picture 1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8" name="TextBox 17"/>
            <p:cNvSpPr txBox="1"/>
            <p:nvPr/>
          </p:nvSpPr>
          <p:spPr>
            <a:xfrm>
              <a:off x="1120958" y="1682617"/>
              <a:ext cx="431528" cy="523220"/>
            </a:xfrm>
            <a:prstGeom prst="rect">
              <a:avLst/>
            </a:prstGeom>
            <a:noFill/>
          </p:spPr>
          <p:txBody>
            <a:bodyPr wrap="none" rtlCol="0">
              <a:spAutoFit/>
            </a:bodyPr>
            <a:lstStyle/>
            <a:p>
              <a:r>
                <a:rPr lang="fr-FR" sz="2800" b="1" dirty="0">
                  <a:ln w="3175">
                    <a:solidFill>
                      <a:schemeClr val="bg1"/>
                    </a:solidFill>
                  </a:ln>
                  <a:solidFill>
                    <a:srgbClr val="434B89"/>
                  </a:solidFill>
                  <a:latin typeface="Rockwell Extra Bold" panose="02060903040505020403" pitchFamily="18" charset="0"/>
                </a:rPr>
                <a:t>1</a:t>
              </a:r>
            </a:p>
          </p:txBody>
        </p:sp>
      </p:gr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84193" y="0"/>
            <a:ext cx="5107595" cy="6866046"/>
          </a:xfrm>
          <a:prstGeom prst="rect">
            <a:avLst/>
          </a:prstGeom>
        </p:spPr>
      </p:pic>
      <p:sp>
        <p:nvSpPr>
          <p:cNvPr id="27" name="Flowchart: Process 26"/>
          <p:cNvSpPr/>
          <p:nvPr/>
        </p:nvSpPr>
        <p:spPr>
          <a:xfrm>
            <a:off x="7084194" y="0"/>
            <a:ext cx="5078512" cy="6866046"/>
          </a:xfrm>
          <a:prstGeom prst="flowChartProcess">
            <a:avLst/>
          </a:prstGeom>
          <a:gradFill flip="none" rotWithShape="1">
            <a:gsLst>
              <a:gs pos="41000">
                <a:srgbClr val="FFFFFF">
                  <a:alpha val="20000"/>
                </a:srgbClr>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900116" y="3053288"/>
            <a:ext cx="862498" cy="727336"/>
            <a:chOff x="1079608" y="1580559"/>
            <a:chExt cx="862498" cy="727336"/>
          </a:xfrm>
        </p:grpSpPr>
        <p:pic>
          <p:nvPicPr>
            <p:cNvPr id="19" name="Picture 1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20" name="TextBox 19"/>
            <p:cNvSpPr txBox="1"/>
            <p:nvPr/>
          </p:nvSpPr>
          <p:spPr>
            <a:xfrm>
              <a:off x="1120958" y="1682617"/>
              <a:ext cx="431528" cy="523220"/>
            </a:xfrm>
            <a:prstGeom prst="rect">
              <a:avLst/>
            </a:prstGeom>
            <a:noFill/>
          </p:spPr>
          <p:txBody>
            <a:bodyPr wrap="none" rtlCol="0">
              <a:spAutoFit/>
            </a:bodyPr>
            <a:lstStyle/>
            <a:p>
              <a:r>
                <a:rPr lang="fr-FR" sz="2800" b="1" dirty="0">
                  <a:ln w="3175">
                    <a:solidFill>
                      <a:schemeClr val="bg1"/>
                    </a:solidFill>
                  </a:ln>
                  <a:solidFill>
                    <a:srgbClr val="434B89"/>
                  </a:solidFill>
                  <a:latin typeface="Rockwell Extra Bold" panose="02060903040505020403" pitchFamily="18" charset="0"/>
                </a:rPr>
                <a:t>2</a:t>
              </a:r>
            </a:p>
          </p:txBody>
        </p:sp>
      </p:grpSp>
      <p:sp>
        <p:nvSpPr>
          <p:cNvPr id="21" name="Rectangle 20"/>
          <p:cNvSpPr/>
          <p:nvPr/>
        </p:nvSpPr>
        <p:spPr>
          <a:xfrm>
            <a:off x="1947421" y="3190674"/>
            <a:ext cx="3463128" cy="400110"/>
          </a:xfrm>
          <a:prstGeom prst="rect">
            <a:avLst/>
          </a:prstGeom>
        </p:spPr>
        <p:txBody>
          <a:bodyPr wrap="none">
            <a:spAutoFit/>
          </a:bodyPr>
          <a:lstStyle/>
          <a:p>
            <a:r>
              <a:rPr lang="en-US" sz="2000" b="1" dirty="0">
                <a:solidFill>
                  <a:srgbClr val="1F497D"/>
                </a:solidFill>
              </a:rPr>
              <a:t>LUX Cyber </a:t>
            </a:r>
            <a:r>
              <a:rPr lang="en-US" sz="2000" b="1" dirty="0" err="1">
                <a:solidFill>
                  <a:srgbClr val="1F497D"/>
                </a:solidFill>
              </a:rPr>
              <a:t>Defence</a:t>
            </a:r>
            <a:r>
              <a:rPr lang="en-US" sz="2000" b="1" dirty="0">
                <a:solidFill>
                  <a:srgbClr val="1F497D"/>
                </a:solidFill>
              </a:rPr>
              <a:t> capabilities</a:t>
            </a:r>
          </a:p>
        </p:txBody>
      </p:sp>
    </p:spTree>
    <p:extLst>
      <p:ext uri="{BB962C8B-B14F-4D97-AF65-F5344CB8AC3E}">
        <p14:creationId xmlns:p14="http://schemas.microsoft.com/office/powerpoint/2010/main" val="395626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reen Clippi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298469" y="1481236"/>
            <a:ext cx="3599763" cy="504109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480119" y="284403"/>
            <a:ext cx="9840352" cy="1023714"/>
          </a:xfrm>
        </p:spPr>
        <p:txBody>
          <a:bodyPr>
            <a:noAutofit/>
          </a:bodyPr>
          <a:lstStyle/>
          <a:p>
            <a:r>
              <a:rPr lang="en-US" sz="4000" b="1" dirty="0">
                <a:solidFill>
                  <a:srgbClr val="1F497D"/>
                </a:solidFill>
              </a:rPr>
              <a:t>Cyber </a:t>
            </a:r>
            <a:r>
              <a:rPr lang="en-US" sz="4000" b="1" dirty="0" err="1">
                <a:solidFill>
                  <a:srgbClr val="1F497D"/>
                </a:solidFill>
              </a:rPr>
              <a:t>Defence</a:t>
            </a:r>
            <a:r>
              <a:rPr lang="en-US" sz="4000" b="1" dirty="0">
                <a:solidFill>
                  <a:srgbClr val="1F497D"/>
                </a:solidFill>
              </a:rPr>
              <a:t> Strategy</a:t>
            </a:r>
          </a:p>
        </p:txBody>
      </p:sp>
      <p:grpSp>
        <p:nvGrpSpPr>
          <p:cNvPr id="12" name="Group 11"/>
          <p:cNvGrpSpPr/>
          <p:nvPr/>
        </p:nvGrpSpPr>
        <p:grpSpPr>
          <a:xfrm>
            <a:off x="609600" y="500113"/>
            <a:ext cx="862498" cy="727336"/>
            <a:chOff x="1079608" y="1580559"/>
            <a:chExt cx="862498" cy="727336"/>
          </a:xfrm>
        </p:grpSpPr>
        <p:pic>
          <p:nvPicPr>
            <p:cNvPr id="13" name="Picture 1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4" name="TextBox 13"/>
            <p:cNvSpPr txBox="1"/>
            <p:nvPr/>
          </p:nvSpPr>
          <p:spPr>
            <a:xfrm>
              <a:off x="1120958" y="1682617"/>
              <a:ext cx="431528" cy="523220"/>
            </a:xfrm>
            <a:prstGeom prst="rect">
              <a:avLst/>
            </a:prstGeom>
            <a:noFill/>
          </p:spPr>
          <p:txBody>
            <a:bodyPr wrap="none" rtlCol="0">
              <a:spAutoFit/>
            </a:bodyPr>
            <a:lstStyle/>
            <a:p>
              <a:r>
                <a:rPr lang="fr-FR" sz="2800" b="1" dirty="0">
                  <a:ln w="3175">
                    <a:solidFill>
                      <a:schemeClr val="bg1"/>
                    </a:solidFill>
                  </a:ln>
                  <a:solidFill>
                    <a:srgbClr val="434B89"/>
                  </a:solidFill>
                  <a:latin typeface="Rockwell Extra Bold" panose="02060903040505020403" pitchFamily="18" charset="0"/>
                </a:rPr>
                <a:t>1</a:t>
              </a:r>
            </a:p>
          </p:txBody>
        </p:sp>
      </p:grpSp>
      <p:sp>
        <p:nvSpPr>
          <p:cNvPr id="10"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3</a:t>
            </a:fld>
            <a:endParaRPr lang="fr-FR" sz="1400" dirty="0"/>
          </a:p>
        </p:txBody>
      </p:sp>
      <p:sp>
        <p:nvSpPr>
          <p:cNvPr id="17" name="Content Placeholder 5"/>
          <p:cNvSpPr>
            <a:spLocks noGrp="1"/>
          </p:cNvSpPr>
          <p:nvPr>
            <p:ph idx="1"/>
          </p:nvPr>
        </p:nvSpPr>
        <p:spPr>
          <a:xfrm>
            <a:off x="4161964" y="2574758"/>
            <a:ext cx="7834964" cy="3777915"/>
          </a:xfrm>
          <a:prstGeom prst="roundRect">
            <a:avLst/>
          </a:prstGeom>
          <a:solidFill>
            <a:schemeClr val="bg2"/>
          </a:solidFill>
        </p:spPr>
        <p:txBody>
          <a:bodyPr>
            <a:noAutofit/>
          </a:bodyPr>
          <a:lstStyle/>
          <a:p>
            <a:pPr marL="0" indent="0" algn="ctr">
              <a:buNone/>
              <a:defRPr/>
            </a:pPr>
            <a:r>
              <a:rPr lang="en-GB" sz="2400" b="1" dirty="0"/>
              <a:t>Key elements</a:t>
            </a:r>
          </a:p>
          <a:p>
            <a:pPr>
              <a:defRPr/>
            </a:pPr>
            <a:r>
              <a:rPr lang="en-GB" sz="2400" dirty="0"/>
              <a:t>Have one of NATO and EU’s most cyber secure Defences</a:t>
            </a:r>
          </a:p>
          <a:p>
            <a:pPr>
              <a:defRPr/>
            </a:pPr>
            <a:r>
              <a:rPr lang="en-GB" sz="2400" dirty="0"/>
              <a:t>Strengthen LUX reputation as a reliable partner for international organisations</a:t>
            </a:r>
          </a:p>
          <a:p>
            <a:pPr>
              <a:defRPr/>
            </a:pPr>
            <a:r>
              <a:rPr lang="en-GB" sz="2400" dirty="0"/>
              <a:t>Become a reference point for relevant national actors in the cyberspace domain</a:t>
            </a:r>
          </a:p>
        </p:txBody>
      </p:sp>
      <p:sp>
        <p:nvSpPr>
          <p:cNvPr id="18" name="TextBox 17"/>
          <p:cNvSpPr txBox="1"/>
          <p:nvPr/>
        </p:nvSpPr>
        <p:spPr>
          <a:xfrm>
            <a:off x="6649659" y="1765405"/>
            <a:ext cx="2810576" cy="510778"/>
          </a:xfrm>
          <a:prstGeom prst="roundRect">
            <a:avLst/>
          </a:prstGeom>
          <a:solidFill>
            <a:srgbClr val="434B89"/>
          </a:solidFill>
        </p:spPr>
        <p:txBody>
          <a:bodyPr wrap="square" rtlCol="0">
            <a:spAutoFit/>
          </a:bodyPr>
          <a:lstStyle/>
          <a:p>
            <a:r>
              <a:rPr lang="en-GB" sz="2400" b="1" dirty="0">
                <a:solidFill>
                  <a:schemeClr val="bg1"/>
                </a:solidFill>
              </a:rPr>
              <a:t>Long-term objective</a:t>
            </a:r>
          </a:p>
        </p:txBody>
      </p:sp>
      <p:sp>
        <p:nvSpPr>
          <p:cNvPr id="19" name="Rectangle 18">
            <a:extLst>
              <a:ext uri="{FF2B5EF4-FFF2-40B4-BE49-F238E27FC236}">
                <a16:creationId xmlns:a16="http://schemas.microsoft.com/office/drawing/2014/main" id="{151E1BB4-AFA8-431F-88B4-49D5501AFAFA}"/>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spTree>
    <p:extLst>
      <p:ext uri="{BB962C8B-B14F-4D97-AF65-F5344CB8AC3E}">
        <p14:creationId xmlns:p14="http://schemas.microsoft.com/office/powerpoint/2010/main" val="149415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48" y="335674"/>
            <a:ext cx="9840352" cy="1023714"/>
          </a:xfrm>
        </p:spPr>
        <p:txBody>
          <a:bodyPr>
            <a:noAutofit/>
          </a:bodyPr>
          <a:lstStyle/>
          <a:p>
            <a:r>
              <a:rPr lang="en-US" sz="4000" b="1" dirty="0">
                <a:solidFill>
                  <a:srgbClr val="1F497D"/>
                </a:solidFill>
              </a:rPr>
              <a:t>Cyber </a:t>
            </a:r>
            <a:r>
              <a:rPr lang="en-US" sz="4000" b="1" dirty="0" err="1">
                <a:solidFill>
                  <a:srgbClr val="1F497D"/>
                </a:solidFill>
              </a:rPr>
              <a:t>Defence</a:t>
            </a:r>
            <a:r>
              <a:rPr lang="en-US" sz="4000" b="1" dirty="0">
                <a:solidFill>
                  <a:srgbClr val="1F497D"/>
                </a:solidFill>
              </a:rPr>
              <a:t> Strategy</a:t>
            </a:r>
          </a:p>
        </p:txBody>
      </p:sp>
      <p:grpSp>
        <p:nvGrpSpPr>
          <p:cNvPr id="12" name="Group 11"/>
          <p:cNvGrpSpPr/>
          <p:nvPr/>
        </p:nvGrpSpPr>
        <p:grpSpPr>
          <a:xfrm>
            <a:off x="609600" y="500113"/>
            <a:ext cx="862498" cy="727336"/>
            <a:chOff x="1079608" y="1580559"/>
            <a:chExt cx="862498" cy="727336"/>
          </a:xfrm>
        </p:grpSpPr>
        <p:pic>
          <p:nvPicPr>
            <p:cNvPr id="13" name="Picture 1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4" name="TextBox 13"/>
            <p:cNvSpPr txBox="1"/>
            <p:nvPr/>
          </p:nvSpPr>
          <p:spPr>
            <a:xfrm>
              <a:off x="1120958" y="1682617"/>
              <a:ext cx="431528" cy="523220"/>
            </a:xfrm>
            <a:prstGeom prst="rect">
              <a:avLst/>
            </a:prstGeom>
            <a:noFill/>
          </p:spPr>
          <p:txBody>
            <a:bodyPr wrap="none" rtlCol="0">
              <a:spAutoFit/>
            </a:bodyPr>
            <a:lstStyle/>
            <a:p>
              <a:r>
                <a:rPr lang="fr-FR" sz="2800" b="1" dirty="0">
                  <a:ln w="3175">
                    <a:solidFill>
                      <a:schemeClr val="bg1"/>
                    </a:solidFill>
                  </a:ln>
                  <a:solidFill>
                    <a:srgbClr val="434B89"/>
                  </a:solidFill>
                  <a:latin typeface="Rockwell Extra Bold" panose="02060903040505020403" pitchFamily="18" charset="0"/>
                </a:rPr>
                <a:t>1</a:t>
              </a:r>
            </a:p>
          </p:txBody>
        </p:sp>
      </p:grpSp>
      <p:sp>
        <p:nvSpPr>
          <p:cNvPr id="10"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4</a:t>
            </a:fld>
            <a:endParaRPr lang="fr-FR" sz="1400" dirty="0"/>
          </a:p>
        </p:txBody>
      </p:sp>
      <p:sp>
        <p:nvSpPr>
          <p:cNvPr id="19" name="Isosceles Triangle 18"/>
          <p:cNvSpPr/>
          <p:nvPr/>
        </p:nvSpPr>
        <p:spPr>
          <a:xfrm rot="18679614">
            <a:off x="8553028" y="2370061"/>
            <a:ext cx="1050515" cy="1965366"/>
          </a:xfrm>
          <a:prstGeom prst="triangle">
            <a:avLst/>
          </a:prstGeom>
          <a:solidFill>
            <a:srgbClr val="87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0" name="Isosceles Triangle 19"/>
          <p:cNvSpPr/>
          <p:nvPr/>
        </p:nvSpPr>
        <p:spPr>
          <a:xfrm rot="20682837">
            <a:off x="6407544" y="2607513"/>
            <a:ext cx="1314000" cy="3405091"/>
          </a:xfrm>
          <a:prstGeom prst="triangle">
            <a:avLst/>
          </a:prstGeom>
          <a:solidFill>
            <a:srgbClr val="87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1" name="Isosceles Triangle 20"/>
          <p:cNvSpPr/>
          <p:nvPr/>
        </p:nvSpPr>
        <p:spPr>
          <a:xfrm rot="1376246">
            <a:off x="4282345" y="2617598"/>
            <a:ext cx="906410" cy="2336284"/>
          </a:xfrm>
          <a:prstGeom prst="triangle">
            <a:avLst/>
          </a:prstGeom>
          <a:solidFill>
            <a:srgbClr val="87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2" name="Isosceles Triangle 21"/>
          <p:cNvSpPr/>
          <p:nvPr/>
        </p:nvSpPr>
        <p:spPr>
          <a:xfrm rot="3242315">
            <a:off x="2354245" y="2333046"/>
            <a:ext cx="806603" cy="1887569"/>
          </a:xfrm>
          <a:prstGeom prst="triangle">
            <a:avLst/>
          </a:prstGeom>
          <a:solidFill>
            <a:srgbClr val="87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Content Placeholder 5"/>
          <p:cNvSpPr txBox="1">
            <a:spLocks/>
          </p:cNvSpPr>
          <p:nvPr/>
        </p:nvSpPr>
        <p:spPr>
          <a:xfrm>
            <a:off x="7979016" y="3344389"/>
            <a:ext cx="4037629" cy="1152000"/>
          </a:xfrm>
          <a:prstGeom prst="round2DiagRect">
            <a:avLst/>
          </a:prstGeom>
          <a:solidFill>
            <a:srgbClr val="878FBF"/>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GB" sz="1800" b="1" dirty="0">
                <a:solidFill>
                  <a:schemeClr val="bg1"/>
                </a:solidFill>
              </a:rPr>
              <a:t>“</a:t>
            </a:r>
            <a:r>
              <a:rPr lang="en-GB" sz="1800" b="1" dirty="0" err="1">
                <a:solidFill>
                  <a:schemeClr val="bg1"/>
                </a:solidFill>
              </a:rPr>
              <a:t>CyberFutures</a:t>
            </a:r>
            <a:r>
              <a:rPr lang="en-GB" sz="1800" b="1" dirty="0">
                <a:solidFill>
                  <a:schemeClr val="bg1"/>
                </a:solidFill>
              </a:rPr>
              <a:t>” landscape mapped, priorities identified and research programmes underway</a:t>
            </a:r>
          </a:p>
        </p:txBody>
      </p:sp>
      <p:sp>
        <p:nvSpPr>
          <p:cNvPr id="24" name="Round Diagonal Corner Rectangle 23"/>
          <p:cNvSpPr/>
          <p:nvPr/>
        </p:nvSpPr>
        <p:spPr>
          <a:xfrm>
            <a:off x="123710" y="3158058"/>
            <a:ext cx="2936822" cy="1152000"/>
          </a:xfrm>
          <a:prstGeom prst="round2DiagRect">
            <a:avLst/>
          </a:prstGeom>
          <a:solidFill>
            <a:srgbClr val="878FBF"/>
          </a:solidFill>
        </p:spPr>
        <p:txBody>
          <a:bodyPr wrap="square" anchor="ctr">
            <a:noAutofit/>
          </a:bodyPr>
          <a:lstStyle/>
          <a:p>
            <a:pPr algn="ctr" fontAlgn="auto">
              <a:spcAft>
                <a:spcPts val="0"/>
              </a:spcAft>
              <a:buNone/>
              <a:defRPr/>
            </a:pPr>
            <a:r>
              <a:rPr lang="en-GB" b="1" dirty="0">
                <a:solidFill>
                  <a:schemeClr val="bg1"/>
                </a:solidFill>
              </a:rPr>
              <a:t>A skilled and motivated workforce</a:t>
            </a:r>
          </a:p>
        </p:txBody>
      </p:sp>
      <p:sp>
        <p:nvSpPr>
          <p:cNvPr id="25" name="Round Diagonal Corner Rectangle 24"/>
          <p:cNvSpPr/>
          <p:nvPr/>
        </p:nvSpPr>
        <p:spPr>
          <a:xfrm>
            <a:off x="5296801" y="5007118"/>
            <a:ext cx="4411021" cy="1152000"/>
          </a:xfrm>
          <a:prstGeom prst="round2DiagRect">
            <a:avLst/>
          </a:prstGeom>
          <a:solidFill>
            <a:srgbClr val="878FBF"/>
          </a:solidFill>
        </p:spPr>
        <p:txBody>
          <a:bodyPr wrap="square" anchor="ctr">
            <a:noAutofit/>
          </a:bodyPr>
          <a:lstStyle/>
          <a:p>
            <a:pPr algn="ctr">
              <a:defRPr/>
            </a:pPr>
            <a:r>
              <a:rPr lang="en-GB" b="1" dirty="0">
                <a:solidFill>
                  <a:schemeClr val="bg1"/>
                </a:solidFill>
              </a:rPr>
              <a:t>Cyber defence integrated in all Luxembourg Defence activities, assets and culture</a:t>
            </a:r>
          </a:p>
        </p:txBody>
      </p:sp>
      <p:sp>
        <p:nvSpPr>
          <p:cNvPr id="26" name="Round Diagonal Corner Rectangle 25"/>
          <p:cNvSpPr/>
          <p:nvPr/>
        </p:nvSpPr>
        <p:spPr>
          <a:xfrm>
            <a:off x="1370961" y="4543139"/>
            <a:ext cx="3423641" cy="1152000"/>
          </a:xfrm>
          <a:prstGeom prst="round2DiagRect">
            <a:avLst/>
          </a:prstGeom>
          <a:solidFill>
            <a:srgbClr val="878FBF"/>
          </a:solidFill>
        </p:spPr>
        <p:txBody>
          <a:bodyPr wrap="square" anchor="ctr">
            <a:noAutofit/>
          </a:bodyPr>
          <a:lstStyle/>
          <a:p>
            <a:pPr algn="ctr">
              <a:defRPr/>
            </a:pPr>
            <a:r>
              <a:rPr lang="en-GB" b="1" dirty="0">
                <a:solidFill>
                  <a:schemeClr val="bg1"/>
                </a:solidFill>
              </a:rPr>
              <a:t>Strong national and international cyber cooperation</a:t>
            </a:r>
          </a:p>
        </p:txBody>
      </p:sp>
      <p:sp>
        <p:nvSpPr>
          <p:cNvPr id="27" name="TextBox 26"/>
          <p:cNvSpPr txBox="1"/>
          <p:nvPr/>
        </p:nvSpPr>
        <p:spPr>
          <a:xfrm>
            <a:off x="4876469" y="1529706"/>
            <a:ext cx="2120437" cy="408623"/>
          </a:xfrm>
          <a:prstGeom prst="roundRect">
            <a:avLst/>
          </a:prstGeom>
          <a:solidFill>
            <a:srgbClr val="434B89"/>
          </a:solidFill>
        </p:spPr>
        <p:txBody>
          <a:bodyPr wrap="none" rtlCol="0">
            <a:spAutoFit/>
          </a:bodyPr>
          <a:lstStyle/>
          <a:p>
            <a:r>
              <a:rPr lang="en-GB" b="1" dirty="0">
                <a:solidFill>
                  <a:schemeClr val="bg1"/>
                </a:solidFill>
              </a:rPr>
              <a:t>Long-term objective</a:t>
            </a:r>
          </a:p>
        </p:txBody>
      </p:sp>
      <p:sp>
        <p:nvSpPr>
          <p:cNvPr id="28" name="TextBox 27"/>
          <p:cNvSpPr txBox="1"/>
          <p:nvPr/>
        </p:nvSpPr>
        <p:spPr>
          <a:xfrm>
            <a:off x="2254848" y="2350525"/>
            <a:ext cx="2021950" cy="369332"/>
          </a:xfrm>
          <a:prstGeom prst="rect">
            <a:avLst/>
          </a:prstGeom>
          <a:solidFill>
            <a:srgbClr val="8F215E"/>
          </a:solidFill>
        </p:spPr>
        <p:txBody>
          <a:bodyPr wrap="square" rtlCol="0">
            <a:spAutoFit/>
          </a:bodyPr>
          <a:lstStyle/>
          <a:p>
            <a:pPr algn="ctr"/>
            <a:r>
              <a:rPr lang="en-GB" b="1" dirty="0">
                <a:solidFill>
                  <a:schemeClr val="bg1"/>
                </a:solidFill>
              </a:rPr>
              <a:t>Strategic Goal SG1</a:t>
            </a:r>
          </a:p>
        </p:txBody>
      </p:sp>
      <p:sp>
        <p:nvSpPr>
          <p:cNvPr id="29" name="TextBox 28"/>
          <p:cNvSpPr txBox="1"/>
          <p:nvPr/>
        </p:nvSpPr>
        <p:spPr>
          <a:xfrm>
            <a:off x="4934449" y="2349764"/>
            <a:ext cx="576000" cy="369332"/>
          </a:xfrm>
          <a:prstGeom prst="rect">
            <a:avLst/>
          </a:prstGeom>
          <a:solidFill>
            <a:srgbClr val="8F215E"/>
          </a:solidFill>
        </p:spPr>
        <p:txBody>
          <a:bodyPr wrap="square" rtlCol="0">
            <a:spAutoFit/>
          </a:bodyPr>
          <a:lstStyle/>
          <a:p>
            <a:pPr algn="ctr"/>
            <a:r>
              <a:rPr lang="en-GB" b="1" dirty="0">
                <a:solidFill>
                  <a:schemeClr val="bg1"/>
                </a:solidFill>
              </a:rPr>
              <a:t>SG2</a:t>
            </a:r>
          </a:p>
        </p:txBody>
      </p:sp>
      <p:sp>
        <p:nvSpPr>
          <p:cNvPr id="30" name="TextBox 29"/>
          <p:cNvSpPr txBox="1"/>
          <p:nvPr/>
        </p:nvSpPr>
        <p:spPr>
          <a:xfrm>
            <a:off x="6435144" y="2349764"/>
            <a:ext cx="576000" cy="369332"/>
          </a:xfrm>
          <a:prstGeom prst="rect">
            <a:avLst/>
          </a:prstGeom>
          <a:solidFill>
            <a:srgbClr val="8F215E"/>
          </a:solidFill>
        </p:spPr>
        <p:txBody>
          <a:bodyPr wrap="square" rtlCol="0">
            <a:spAutoFit/>
          </a:bodyPr>
          <a:lstStyle/>
          <a:p>
            <a:pPr algn="ctr"/>
            <a:r>
              <a:rPr lang="en-GB" b="1" dirty="0">
                <a:solidFill>
                  <a:schemeClr val="bg1"/>
                </a:solidFill>
              </a:rPr>
              <a:t>SG3</a:t>
            </a:r>
          </a:p>
        </p:txBody>
      </p:sp>
      <p:sp>
        <p:nvSpPr>
          <p:cNvPr id="31" name="TextBox 30"/>
          <p:cNvSpPr txBox="1"/>
          <p:nvPr/>
        </p:nvSpPr>
        <p:spPr>
          <a:xfrm>
            <a:off x="7979016" y="2348671"/>
            <a:ext cx="576000" cy="369332"/>
          </a:xfrm>
          <a:prstGeom prst="rect">
            <a:avLst/>
          </a:prstGeom>
          <a:solidFill>
            <a:srgbClr val="8F215E"/>
          </a:solidFill>
        </p:spPr>
        <p:txBody>
          <a:bodyPr wrap="square" rtlCol="0">
            <a:spAutoFit/>
          </a:bodyPr>
          <a:lstStyle/>
          <a:p>
            <a:pPr algn="ctr"/>
            <a:r>
              <a:rPr lang="en-GB" b="1" dirty="0">
                <a:solidFill>
                  <a:schemeClr val="bg1"/>
                </a:solidFill>
              </a:rPr>
              <a:t>SG4</a:t>
            </a:r>
          </a:p>
        </p:txBody>
      </p:sp>
      <p:cxnSp>
        <p:nvCxnSpPr>
          <p:cNvPr id="32" name="Straight Arrow Connector 31"/>
          <p:cNvCxnSpPr>
            <a:endCxn id="28" idx="0"/>
          </p:cNvCxnSpPr>
          <p:nvPr/>
        </p:nvCxnSpPr>
        <p:spPr>
          <a:xfrm flipH="1">
            <a:off x="3265823" y="1938329"/>
            <a:ext cx="2695404" cy="412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endCxn id="29" idx="0"/>
          </p:cNvCxnSpPr>
          <p:nvPr/>
        </p:nvCxnSpPr>
        <p:spPr>
          <a:xfrm flipH="1">
            <a:off x="5222449" y="1938329"/>
            <a:ext cx="738778" cy="411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30" idx="0"/>
          </p:cNvCxnSpPr>
          <p:nvPr/>
        </p:nvCxnSpPr>
        <p:spPr>
          <a:xfrm>
            <a:off x="5961225" y="1938329"/>
            <a:ext cx="761919" cy="411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endCxn id="31" idx="0"/>
          </p:cNvCxnSpPr>
          <p:nvPr/>
        </p:nvCxnSpPr>
        <p:spPr>
          <a:xfrm>
            <a:off x="5961225" y="1938329"/>
            <a:ext cx="2305791" cy="410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421D2615-43AF-4B51-A2A9-830E5C99309C}"/>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spTree>
    <p:extLst>
      <p:ext uri="{BB962C8B-B14F-4D97-AF65-F5344CB8AC3E}">
        <p14:creationId xmlns:p14="http://schemas.microsoft.com/office/powerpoint/2010/main" val="358999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48" y="335674"/>
            <a:ext cx="9840352" cy="1023714"/>
          </a:xfrm>
        </p:spPr>
        <p:txBody>
          <a:bodyPr>
            <a:noAutofit/>
          </a:bodyPr>
          <a:lstStyle/>
          <a:p>
            <a:r>
              <a:rPr lang="en-US" sz="4000" b="1" dirty="0">
                <a:solidFill>
                  <a:srgbClr val="1F497D"/>
                </a:solidFill>
              </a:rPr>
              <a:t>Luxembourg Cyber Range</a:t>
            </a:r>
          </a:p>
        </p:txBody>
      </p:sp>
      <p:grpSp>
        <p:nvGrpSpPr>
          <p:cNvPr id="12" name="Group 11"/>
          <p:cNvGrpSpPr/>
          <p:nvPr/>
        </p:nvGrpSpPr>
        <p:grpSpPr>
          <a:xfrm>
            <a:off x="609600" y="500113"/>
            <a:ext cx="862498" cy="727336"/>
            <a:chOff x="1079608" y="1580559"/>
            <a:chExt cx="862498" cy="727336"/>
          </a:xfrm>
        </p:grpSpPr>
        <p:pic>
          <p:nvPicPr>
            <p:cNvPr id="13" name="Picture 1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4" name="TextBox 13"/>
            <p:cNvSpPr txBox="1"/>
            <p:nvPr/>
          </p:nvSpPr>
          <p:spPr>
            <a:xfrm>
              <a:off x="1120958" y="1682617"/>
              <a:ext cx="431528" cy="523220"/>
            </a:xfrm>
            <a:prstGeom prst="rect">
              <a:avLst/>
            </a:prstGeom>
            <a:noFill/>
          </p:spPr>
          <p:txBody>
            <a:bodyPr wrap="none" rtlCol="0">
              <a:spAutoFit/>
            </a:bodyPr>
            <a:lstStyle/>
            <a:p>
              <a:r>
                <a:rPr lang="en-US" sz="2800" b="1" dirty="0">
                  <a:ln w="3175">
                    <a:solidFill>
                      <a:schemeClr val="bg1"/>
                    </a:solidFill>
                  </a:ln>
                  <a:solidFill>
                    <a:srgbClr val="434B89"/>
                  </a:solidFill>
                  <a:latin typeface="Rockwell Extra Bold" panose="02060903040505020403" pitchFamily="18" charset="0"/>
                </a:rPr>
                <a:t>2</a:t>
              </a:r>
              <a:endParaRPr lang="fr-FR" sz="2800" b="1" dirty="0">
                <a:ln w="3175">
                  <a:solidFill>
                    <a:schemeClr val="bg1"/>
                  </a:solidFill>
                </a:ln>
                <a:solidFill>
                  <a:srgbClr val="434B89"/>
                </a:solidFill>
                <a:latin typeface="Rockwell Extra Bold" panose="02060903040505020403" pitchFamily="18" charset="0"/>
              </a:endParaRPr>
            </a:p>
          </p:txBody>
        </p:sp>
      </p:grpSp>
      <p:sp>
        <p:nvSpPr>
          <p:cNvPr id="10"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5</a:t>
            </a:fld>
            <a:endParaRPr lang="fr-FR" sz="14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497580" y="1606692"/>
            <a:ext cx="4993230" cy="1318256"/>
          </a:xfrm>
        </p:spPr>
      </p:pic>
      <p:sp>
        <p:nvSpPr>
          <p:cNvPr id="11" name="Rectangle 10">
            <a:extLst>
              <a:ext uri="{FF2B5EF4-FFF2-40B4-BE49-F238E27FC236}">
                <a16:creationId xmlns:a16="http://schemas.microsoft.com/office/drawing/2014/main" id="{C7275E6C-D890-5249-B8C7-686EE96553A4}"/>
              </a:ext>
            </a:extLst>
          </p:cNvPr>
          <p:cNvSpPr/>
          <p:nvPr/>
        </p:nvSpPr>
        <p:spPr>
          <a:xfrm>
            <a:off x="255090" y="3176408"/>
            <a:ext cx="11306423" cy="769441"/>
          </a:xfrm>
          <a:prstGeom prst="rect">
            <a:avLst/>
          </a:prstGeom>
        </p:spPr>
        <p:txBody>
          <a:bodyPr wrap="square">
            <a:spAutoFit/>
          </a:bodyPr>
          <a:lstStyle/>
          <a:p>
            <a:pPr algn="ctr" fontAlgn="auto">
              <a:spcAft>
                <a:spcPts val="0"/>
              </a:spcAft>
              <a:buNone/>
              <a:defRPr/>
            </a:pPr>
            <a:r>
              <a:rPr lang="en-GB" sz="2400" b="1" dirty="0">
                <a:solidFill>
                  <a:srgbClr val="8F215E"/>
                </a:solidFill>
                <a:ea typeface="Anonymous Pro" panose="02060609030202000504" pitchFamily="49" charset="0"/>
              </a:rPr>
              <a:t>Simulation platform </a:t>
            </a:r>
            <a:r>
              <a:rPr lang="en-GB" sz="2000" dirty="0">
                <a:solidFill>
                  <a:srgbClr val="3D2853"/>
                </a:solidFill>
                <a:ea typeface="Anonymous Pro" panose="02060609030202000504" pitchFamily="49" charset="0"/>
              </a:rPr>
              <a:t>that replicates a real environment allowing teams responsible for the security of IT infrastructures to train and develop their expertise.</a:t>
            </a:r>
          </a:p>
        </p:txBody>
      </p:sp>
      <p:sp>
        <p:nvSpPr>
          <p:cNvPr id="15" name="Rectangle 14"/>
          <p:cNvSpPr/>
          <p:nvPr/>
        </p:nvSpPr>
        <p:spPr>
          <a:xfrm>
            <a:off x="4029357" y="3985761"/>
            <a:ext cx="3757888" cy="461665"/>
          </a:xfrm>
          <a:prstGeom prst="rect">
            <a:avLst/>
          </a:prstGeom>
        </p:spPr>
        <p:txBody>
          <a:bodyPr wrap="none">
            <a:spAutoFit/>
          </a:bodyPr>
          <a:lstStyle/>
          <a:p>
            <a:pPr algn="just" fontAlgn="auto">
              <a:spcAft>
                <a:spcPts val="0"/>
              </a:spcAft>
              <a:buNone/>
              <a:defRPr/>
            </a:pPr>
            <a:r>
              <a:rPr lang="en-GB" sz="2400" b="1" dirty="0">
                <a:solidFill>
                  <a:srgbClr val="8F215E"/>
                </a:solidFill>
                <a:ea typeface="Anonymous Pro" panose="02060609030202000504" pitchFamily="49" charset="0"/>
              </a:rPr>
              <a:t>Mainly used for 3 scenarios:</a:t>
            </a:r>
          </a:p>
        </p:txBody>
      </p:sp>
      <p:pic>
        <p:nvPicPr>
          <p:cNvPr id="22" name="Picture 21"/>
          <p:cNvPicPr>
            <a:picLocks noChangeAspect="1"/>
          </p:cNvPicPr>
          <p:nvPr/>
        </p:nvPicPr>
        <p:blipFill rotWithShape="1">
          <a:blip r:embed="rId5"/>
          <a:srcRect l="15129" r="22815" b="17552"/>
          <a:stretch/>
        </p:blipFill>
        <p:spPr>
          <a:xfrm>
            <a:off x="0" y="4443468"/>
            <a:ext cx="3071406" cy="2420470"/>
          </a:xfrm>
          <a:prstGeom prst="rect">
            <a:avLst/>
          </a:prstGeom>
        </p:spPr>
      </p:pic>
      <p:pic>
        <p:nvPicPr>
          <p:cNvPr id="23" name="Picture 22"/>
          <p:cNvPicPr>
            <a:picLocks noChangeAspect="1"/>
          </p:cNvPicPr>
          <p:nvPr/>
        </p:nvPicPr>
        <p:blipFill rotWithShape="1">
          <a:blip r:embed="rId6">
            <a:lum bright="20000" contrast="20000"/>
          </a:blip>
          <a:srcRect b="23021"/>
          <a:stretch/>
        </p:blipFill>
        <p:spPr>
          <a:xfrm>
            <a:off x="3071406" y="4443467"/>
            <a:ext cx="5269351" cy="2420470"/>
          </a:xfrm>
          <a:prstGeom prst="rect">
            <a:avLst/>
          </a:prstGeom>
        </p:spPr>
      </p:pic>
      <p:pic>
        <p:nvPicPr>
          <p:cNvPr id="24" name="Picture 23"/>
          <p:cNvPicPr>
            <a:picLocks noChangeAspect="1"/>
          </p:cNvPicPr>
          <p:nvPr/>
        </p:nvPicPr>
        <p:blipFill rotWithShape="1">
          <a:blip r:embed="rId7"/>
          <a:srcRect r="8588" b="9373"/>
          <a:stretch/>
        </p:blipFill>
        <p:spPr>
          <a:xfrm>
            <a:off x="8328882" y="4443468"/>
            <a:ext cx="3867076" cy="2420470"/>
          </a:xfrm>
          <a:prstGeom prst="rect">
            <a:avLst/>
          </a:prstGeom>
        </p:spPr>
      </p:pic>
      <p:sp>
        <p:nvSpPr>
          <p:cNvPr id="25" name="Rectangle 24"/>
          <p:cNvSpPr/>
          <p:nvPr/>
        </p:nvSpPr>
        <p:spPr>
          <a:xfrm>
            <a:off x="149703" y="4431592"/>
            <a:ext cx="2772000" cy="582462"/>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Training</a:t>
            </a:r>
          </a:p>
        </p:txBody>
      </p:sp>
      <p:sp>
        <p:nvSpPr>
          <p:cNvPr id="26" name="Rectangle 25"/>
          <p:cNvSpPr/>
          <p:nvPr/>
        </p:nvSpPr>
        <p:spPr>
          <a:xfrm>
            <a:off x="4320081" y="4446294"/>
            <a:ext cx="2772000" cy="582462"/>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Exercises</a:t>
            </a:r>
          </a:p>
        </p:txBody>
      </p:sp>
      <p:sp>
        <p:nvSpPr>
          <p:cNvPr id="27" name="Rectangle 26"/>
          <p:cNvSpPr/>
          <p:nvPr/>
        </p:nvSpPr>
        <p:spPr>
          <a:xfrm>
            <a:off x="8876420" y="4446294"/>
            <a:ext cx="2772000" cy="582462"/>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Security testing</a:t>
            </a:r>
          </a:p>
        </p:txBody>
      </p:sp>
      <p:sp>
        <p:nvSpPr>
          <p:cNvPr id="17" name="Rectangle 16">
            <a:extLst>
              <a:ext uri="{FF2B5EF4-FFF2-40B4-BE49-F238E27FC236}">
                <a16:creationId xmlns:a16="http://schemas.microsoft.com/office/drawing/2014/main" id="{A9A15806-016A-4156-BB45-FAC0920B547C}"/>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spTree>
    <p:extLst>
      <p:ext uri="{BB962C8B-B14F-4D97-AF65-F5344CB8AC3E}">
        <p14:creationId xmlns:p14="http://schemas.microsoft.com/office/powerpoint/2010/main" val="336877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48" y="282657"/>
            <a:ext cx="9840352" cy="1023714"/>
          </a:xfrm>
        </p:spPr>
        <p:txBody>
          <a:bodyPr>
            <a:noAutofit/>
          </a:bodyPr>
          <a:lstStyle/>
          <a:p>
            <a:r>
              <a:rPr lang="en-US" sz="4000" b="1" dirty="0">
                <a:solidFill>
                  <a:srgbClr val="1F497D"/>
                </a:solidFill>
              </a:rPr>
              <a:t>LUX Cyber </a:t>
            </a:r>
            <a:r>
              <a:rPr lang="en-US" sz="4000" b="1" dirty="0" err="1">
                <a:solidFill>
                  <a:srgbClr val="1F497D"/>
                </a:solidFill>
              </a:rPr>
              <a:t>Defence</a:t>
            </a:r>
            <a:r>
              <a:rPr lang="en-US" sz="4000" b="1" dirty="0">
                <a:solidFill>
                  <a:srgbClr val="1F497D"/>
                </a:solidFill>
              </a:rPr>
              <a:t> Cloud</a:t>
            </a:r>
          </a:p>
        </p:txBody>
      </p:sp>
      <p:grpSp>
        <p:nvGrpSpPr>
          <p:cNvPr id="12" name="Group 11"/>
          <p:cNvGrpSpPr/>
          <p:nvPr/>
        </p:nvGrpSpPr>
        <p:grpSpPr>
          <a:xfrm>
            <a:off x="609600" y="447096"/>
            <a:ext cx="862498" cy="727336"/>
            <a:chOff x="1079608" y="1580559"/>
            <a:chExt cx="862498" cy="727336"/>
          </a:xfrm>
        </p:grpSpPr>
        <p:pic>
          <p:nvPicPr>
            <p:cNvPr id="13" name="Picture 1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4" name="TextBox 13"/>
            <p:cNvSpPr txBox="1"/>
            <p:nvPr/>
          </p:nvSpPr>
          <p:spPr>
            <a:xfrm>
              <a:off x="1120958" y="1682617"/>
              <a:ext cx="431528" cy="523220"/>
            </a:xfrm>
            <a:prstGeom prst="rect">
              <a:avLst/>
            </a:prstGeom>
            <a:noFill/>
          </p:spPr>
          <p:txBody>
            <a:bodyPr wrap="none" rtlCol="0">
              <a:spAutoFit/>
            </a:bodyPr>
            <a:lstStyle/>
            <a:p>
              <a:r>
                <a:rPr lang="en-US" sz="2800" b="1" dirty="0">
                  <a:ln w="3175">
                    <a:solidFill>
                      <a:schemeClr val="bg1"/>
                    </a:solidFill>
                  </a:ln>
                  <a:solidFill>
                    <a:srgbClr val="434B89"/>
                  </a:solidFill>
                  <a:latin typeface="Rockwell Extra Bold" panose="02060903040505020403" pitchFamily="18" charset="0"/>
                </a:rPr>
                <a:t>2</a:t>
              </a:r>
              <a:endParaRPr lang="fr-FR" sz="2800" b="1" dirty="0">
                <a:ln w="3175">
                  <a:solidFill>
                    <a:schemeClr val="bg1"/>
                  </a:solidFill>
                </a:ln>
                <a:solidFill>
                  <a:srgbClr val="434B89"/>
                </a:solidFill>
                <a:latin typeface="Rockwell Extra Bold" panose="02060903040505020403" pitchFamily="18" charset="0"/>
              </a:endParaRPr>
            </a:p>
          </p:txBody>
        </p:sp>
      </p:grpSp>
      <p:sp>
        <p:nvSpPr>
          <p:cNvPr id="10"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6</a:t>
            </a:fld>
            <a:endParaRPr lang="fr-FR" sz="1400" dirty="0"/>
          </a:p>
        </p:txBody>
      </p:sp>
      <p:sp>
        <p:nvSpPr>
          <p:cNvPr id="11" name="Rectangle 10">
            <a:extLst>
              <a:ext uri="{FF2B5EF4-FFF2-40B4-BE49-F238E27FC236}">
                <a16:creationId xmlns:a16="http://schemas.microsoft.com/office/drawing/2014/main" id="{4340BDE0-B441-40D5-AB86-5162E8C5FC3C}"/>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sp>
        <p:nvSpPr>
          <p:cNvPr id="27" name="Content Placeholder 2"/>
          <p:cNvSpPr txBox="1">
            <a:spLocks/>
          </p:cNvSpPr>
          <p:nvPr/>
        </p:nvSpPr>
        <p:spPr>
          <a:xfrm>
            <a:off x="495300" y="1929509"/>
            <a:ext cx="3683000" cy="791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8F215E"/>
                </a:solidFill>
                <a:effectLst/>
                <a:uLnTx/>
                <a:uFillTx/>
                <a:latin typeface="Calibri" panose="020F0502020204030204"/>
                <a:ea typeface="+mn-ea"/>
                <a:cs typeface="+mn-cs"/>
              </a:rPr>
              <a:t>Resilient multi-technology, multi-tenant private cloud hosted on NATO Ground in Luxembourg.</a:t>
            </a:r>
            <a:endParaRPr kumimoji="0" lang="en-GB" sz="1800" b="1" i="0" u="none" strike="noStrike" kern="1200" cap="none" spc="0" normalizeH="0" baseline="0" noProof="0" dirty="0">
              <a:ln>
                <a:noFill/>
              </a:ln>
              <a:solidFill>
                <a:srgbClr val="8F215E"/>
              </a:solidFill>
              <a:effectLst/>
              <a:uLnTx/>
              <a:uFillTx/>
              <a:latin typeface="Calibri" panose="020F0502020204030204"/>
              <a:ea typeface="+mn-ea"/>
              <a:cs typeface="+mn-cs"/>
            </a:endParaRPr>
          </a:p>
        </p:txBody>
      </p:sp>
      <p:sp>
        <p:nvSpPr>
          <p:cNvPr id="28" name="Freeform 533">
            <a:extLst>
              <a:ext uri="{FF2B5EF4-FFF2-40B4-BE49-F238E27FC236}">
                <a16:creationId xmlns:a16="http://schemas.microsoft.com/office/drawing/2014/main" id="{C4A1C38E-C093-7843-B844-84EF9733F6CE}"/>
              </a:ext>
            </a:extLst>
          </p:cNvPr>
          <p:cNvSpPr>
            <a:spLocks noChangeArrowheads="1"/>
          </p:cNvSpPr>
          <p:nvPr/>
        </p:nvSpPr>
        <p:spPr bwMode="auto">
          <a:xfrm>
            <a:off x="4178299" y="2345137"/>
            <a:ext cx="545413" cy="483389"/>
          </a:xfrm>
          <a:custGeom>
            <a:avLst/>
            <a:gdLst>
              <a:gd name="T0" fmla="*/ 19 w 658"/>
              <a:gd name="T1" fmla="*/ 21 h 386"/>
              <a:gd name="T2" fmla="*/ 0 w 658"/>
              <a:gd name="T3" fmla="*/ 21 h 386"/>
              <a:gd name="T4" fmla="*/ 2 w 658"/>
              <a:gd name="T5" fmla="*/ 0 h 386"/>
              <a:gd name="T6" fmla="*/ 20 w 658"/>
              <a:gd name="T7" fmla="*/ 1 h 386"/>
              <a:gd name="T8" fmla="*/ 19 w 658"/>
              <a:gd name="T9" fmla="*/ 21 h 386"/>
              <a:gd name="T10" fmla="*/ 264 w 658"/>
              <a:gd name="T11" fmla="*/ 30 h 386"/>
              <a:gd name="T12" fmla="*/ 141 w 658"/>
              <a:gd name="T13" fmla="*/ 25 h 386"/>
              <a:gd name="T14" fmla="*/ 142 w 658"/>
              <a:gd name="T15" fmla="*/ 5 h 386"/>
              <a:gd name="T16" fmla="*/ 265 w 658"/>
              <a:gd name="T17" fmla="*/ 10 h 386"/>
              <a:gd name="T18" fmla="*/ 264 w 658"/>
              <a:gd name="T19" fmla="*/ 30 h 386"/>
              <a:gd name="T20" fmla="*/ 508 w 658"/>
              <a:gd name="T21" fmla="*/ 40 h 386"/>
              <a:gd name="T22" fmla="*/ 386 w 658"/>
              <a:gd name="T23" fmla="*/ 35 h 386"/>
              <a:gd name="T24" fmla="*/ 387 w 658"/>
              <a:gd name="T25" fmla="*/ 15 h 386"/>
              <a:gd name="T26" fmla="*/ 509 w 658"/>
              <a:gd name="T27" fmla="*/ 19 h 386"/>
              <a:gd name="T28" fmla="*/ 508 w 658"/>
              <a:gd name="T29" fmla="*/ 40 h 386"/>
              <a:gd name="T30" fmla="*/ 657 w 658"/>
              <a:gd name="T31" fmla="*/ 140 h 386"/>
              <a:gd name="T32" fmla="*/ 636 w 658"/>
              <a:gd name="T33" fmla="*/ 140 h 386"/>
              <a:gd name="T34" fmla="*/ 636 w 658"/>
              <a:gd name="T35" fmla="*/ 44 h 386"/>
              <a:gd name="T36" fmla="*/ 630 w 658"/>
              <a:gd name="T37" fmla="*/ 44 h 386"/>
              <a:gd name="T38" fmla="*/ 632 w 658"/>
              <a:gd name="T39" fmla="*/ 24 h 386"/>
              <a:gd name="T40" fmla="*/ 657 w 658"/>
              <a:gd name="T41" fmla="*/ 24 h 386"/>
              <a:gd name="T42" fmla="*/ 657 w 658"/>
              <a:gd name="T43" fmla="*/ 140 h 386"/>
              <a:gd name="T44" fmla="*/ 657 w 658"/>
              <a:gd name="T45" fmla="*/ 385 h 386"/>
              <a:gd name="T46" fmla="*/ 636 w 658"/>
              <a:gd name="T47" fmla="*/ 385 h 386"/>
              <a:gd name="T48" fmla="*/ 636 w 658"/>
              <a:gd name="T49" fmla="*/ 263 h 386"/>
              <a:gd name="T50" fmla="*/ 657 w 658"/>
              <a:gd name="T51" fmla="*/ 263 h 386"/>
              <a:gd name="T52" fmla="*/ 657 w 658"/>
              <a:gd name="T53"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86">
                <a:moveTo>
                  <a:pt x="19" y="21"/>
                </a:moveTo>
                <a:lnTo>
                  <a:pt x="0" y="21"/>
                </a:lnTo>
                <a:lnTo>
                  <a:pt x="2" y="0"/>
                </a:lnTo>
                <a:lnTo>
                  <a:pt x="20" y="1"/>
                </a:lnTo>
                <a:lnTo>
                  <a:pt x="19" y="21"/>
                </a:lnTo>
                <a:close/>
                <a:moveTo>
                  <a:pt x="264" y="30"/>
                </a:moveTo>
                <a:lnTo>
                  <a:pt x="141" y="25"/>
                </a:lnTo>
                <a:lnTo>
                  <a:pt x="142" y="5"/>
                </a:lnTo>
                <a:lnTo>
                  <a:pt x="265" y="10"/>
                </a:lnTo>
                <a:lnTo>
                  <a:pt x="264" y="30"/>
                </a:lnTo>
                <a:close/>
                <a:moveTo>
                  <a:pt x="508" y="40"/>
                </a:moveTo>
                <a:lnTo>
                  <a:pt x="386" y="35"/>
                </a:lnTo>
                <a:lnTo>
                  <a:pt x="387" y="15"/>
                </a:lnTo>
                <a:lnTo>
                  <a:pt x="509" y="19"/>
                </a:lnTo>
                <a:lnTo>
                  <a:pt x="508" y="40"/>
                </a:lnTo>
                <a:close/>
                <a:moveTo>
                  <a:pt x="657" y="140"/>
                </a:moveTo>
                <a:lnTo>
                  <a:pt x="636" y="140"/>
                </a:lnTo>
                <a:lnTo>
                  <a:pt x="636" y="44"/>
                </a:lnTo>
                <a:lnTo>
                  <a:pt x="630" y="44"/>
                </a:lnTo>
                <a:lnTo>
                  <a:pt x="632" y="24"/>
                </a:lnTo>
                <a:lnTo>
                  <a:pt x="657" y="24"/>
                </a:lnTo>
                <a:lnTo>
                  <a:pt x="657" y="140"/>
                </a:lnTo>
                <a:close/>
                <a:moveTo>
                  <a:pt x="657" y="385"/>
                </a:moveTo>
                <a:lnTo>
                  <a:pt x="636" y="385"/>
                </a:lnTo>
                <a:lnTo>
                  <a:pt x="636" y="263"/>
                </a:lnTo>
                <a:lnTo>
                  <a:pt x="657" y="263"/>
                </a:lnTo>
                <a:lnTo>
                  <a:pt x="657" y="385"/>
                </a:lnTo>
                <a:close/>
              </a:path>
            </a:pathLst>
          </a:custGeom>
          <a:solidFill>
            <a:srgbClr val="4454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29" name="Rectangle 28"/>
          <p:cNvSpPr/>
          <p:nvPr/>
        </p:nvSpPr>
        <p:spPr>
          <a:xfrm>
            <a:off x="7746667" y="4646602"/>
            <a:ext cx="3807921" cy="1200329"/>
          </a:xfrm>
          <a:prstGeom prst="rect">
            <a:avLst/>
          </a:prstGeom>
        </p:spPr>
        <p:txBody>
          <a:bodyPr wrap="square">
            <a:spAutoFit/>
          </a:bodyPr>
          <a:lstStyle/>
          <a:p>
            <a:pPr algn="ctr" defTabSz="914400"/>
            <a:r>
              <a:rPr lang="en-GB" b="1" dirty="0">
                <a:solidFill>
                  <a:srgbClr val="8F215E"/>
                </a:solidFill>
                <a:latin typeface="Calibri" panose="020F0502020204030204"/>
              </a:rPr>
              <a:t>Owned by Luxembourg Defence and operated with the support of NSPA</a:t>
            </a:r>
            <a:r>
              <a:rPr lang="en-GB" dirty="0">
                <a:solidFill>
                  <a:prstClr val="black"/>
                </a:solidFill>
                <a:latin typeface="Calibri" panose="020F0502020204030204"/>
              </a:rPr>
              <a:t> (in charge of acquisition, implementation and exploitation/maintenance).</a:t>
            </a:r>
          </a:p>
        </p:txBody>
      </p:sp>
      <p:sp>
        <p:nvSpPr>
          <p:cNvPr id="30" name="Rectangle 29"/>
          <p:cNvSpPr/>
          <p:nvPr/>
        </p:nvSpPr>
        <p:spPr>
          <a:xfrm>
            <a:off x="7048500" y="2075004"/>
            <a:ext cx="4305300" cy="646331"/>
          </a:xfrm>
          <a:prstGeom prst="rect">
            <a:avLst/>
          </a:prstGeom>
        </p:spPr>
        <p:txBody>
          <a:bodyPr wrap="square">
            <a:spAutoFit/>
          </a:bodyPr>
          <a:lstStyle/>
          <a:p>
            <a:pPr algn="ctr" defTabSz="914400"/>
            <a:r>
              <a:rPr lang="en-GB" dirty="0">
                <a:solidFill>
                  <a:prstClr val="black"/>
                </a:solidFill>
                <a:latin typeface="Calibri" panose="020F0502020204030204"/>
              </a:rPr>
              <a:t>Provides the ability </a:t>
            </a:r>
            <a:r>
              <a:rPr lang="en-GB" b="1" dirty="0">
                <a:solidFill>
                  <a:srgbClr val="8F215E"/>
                </a:solidFill>
                <a:latin typeface="Calibri" panose="020F0502020204030204"/>
              </a:rPr>
              <a:t>to store and process sensitive and classified data.</a:t>
            </a:r>
            <a:endParaRPr lang="en-GB" dirty="0">
              <a:solidFill>
                <a:prstClr val="black"/>
              </a:solidFill>
              <a:latin typeface="Calibri" panose="020F0502020204030204"/>
            </a:endParaRPr>
          </a:p>
        </p:txBody>
      </p:sp>
      <p:sp>
        <p:nvSpPr>
          <p:cNvPr id="31" name="Rectangle 30"/>
          <p:cNvSpPr/>
          <p:nvPr/>
        </p:nvSpPr>
        <p:spPr>
          <a:xfrm>
            <a:off x="214144" y="4785102"/>
            <a:ext cx="3964156" cy="1200329"/>
          </a:xfrm>
          <a:prstGeom prst="rect">
            <a:avLst/>
          </a:prstGeom>
        </p:spPr>
        <p:txBody>
          <a:bodyPr wrap="square">
            <a:spAutoFit/>
          </a:bodyPr>
          <a:lstStyle/>
          <a:p>
            <a:pPr algn="ctr" defTabSz="914400"/>
            <a:endParaRPr lang="en-GB" b="1" dirty="0">
              <a:solidFill>
                <a:srgbClr val="8F215E"/>
              </a:solidFill>
              <a:latin typeface="Calibri" panose="020F0502020204030204"/>
            </a:endParaRPr>
          </a:p>
          <a:p>
            <a:pPr algn="ctr" defTabSz="914400"/>
            <a:r>
              <a:rPr lang="en-GB" b="1" dirty="0">
                <a:solidFill>
                  <a:srgbClr val="8F215E"/>
                </a:solidFill>
                <a:latin typeface="Calibri" panose="020F0502020204030204"/>
              </a:rPr>
              <a:t>Dynamic provision of storage and computing capacities </a:t>
            </a:r>
            <a:r>
              <a:rPr lang="en-GB" dirty="0">
                <a:solidFill>
                  <a:prstClr val="black"/>
                </a:solidFill>
                <a:latin typeface="Calibri" panose="020F0502020204030204"/>
              </a:rPr>
              <a:t>according to the needs of the beneficiaries.</a:t>
            </a:r>
          </a:p>
        </p:txBody>
      </p:sp>
      <p:sp>
        <p:nvSpPr>
          <p:cNvPr id="32" name="Freeform 532">
            <a:extLst>
              <a:ext uri="{FF2B5EF4-FFF2-40B4-BE49-F238E27FC236}">
                <a16:creationId xmlns:a16="http://schemas.microsoft.com/office/drawing/2014/main" id="{6C4846D2-E0D4-264C-A611-2983D87E054F}"/>
              </a:ext>
            </a:extLst>
          </p:cNvPr>
          <p:cNvSpPr>
            <a:spLocks noChangeArrowheads="1"/>
          </p:cNvSpPr>
          <p:nvPr/>
        </p:nvSpPr>
        <p:spPr bwMode="auto">
          <a:xfrm>
            <a:off x="6096000" y="2411980"/>
            <a:ext cx="818466" cy="483389"/>
          </a:xfrm>
          <a:custGeom>
            <a:avLst/>
            <a:gdLst>
              <a:gd name="T0" fmla="*/ 637 w 657"/>
              <a:gd name="T1" fmla="*/ 21 h 386"/>
              <a:gd name="T2" fmla="*/ 636 w 657"/>
              <a:gd name="T3" fmla="*/ 1 h 386"/>
              <a:gd name="T4" fmla="*/ 655 w 657"/>
              <a:gd name="T5" fmla="*/ 0 h 386"/>
              <a:gd name="T6" fmla="*/ 656 w 657"/>
              <a:gd name="T7" fmla="*/ 21 h 386"/>
              <a:gd name="T8" fmla="*/ 637 w 657"/>
              <a:gd name="T9" fmla="*/ 21 h 386"/>
              <a:gd name="T10" fmla="*/ 392 w 657"/>
              <a:gd name="T11" fmla="*/ 30 h 386"/>
              <a:gd name="T12" fmla="*/ 392 w 657"/>
              <a:gd name="T13" fmla="*/ 10 h 386"/>
              <a:gd name="T14" fmla="*/ 514 w 657"/>
              <a:gd name="T15" fmla="*/ 5 h 386"/>
              <a:gd name="T16" fmla="*/ 515 w 657"/>
              <a:gd name="T17" fmla="*/ 25 h 386"/>
              <a:gd name="T18" fmla="*/ 392 w 657"/>
              <a:gd name="T19" fmla="*/ 30 h 386"/>
              <a:gd name="T20" fmla="*/ 148 w 657"/>
              <a:gd name="T21" fmla="*/ 40 h 386"/>
              <a:gd name="T22" fmla="*/ 147 w 657"/>
              <a:gd name="T23" fmla="*/ 19 h 386"/>
              <a:gd name="T24" fmla="*/ 269 w 657"/>
              <a:gd name="T25" fmla="*/ 15 h 386"/>
              <a:gd name="T26" fmla="*/ 270 w 657"/>
              <a:gd name="T27" fmla="*/ 35 h 386"/>
              <a:gd name="T28" fmla="*/ 148 w 657"/>
              <a:gd name="T29" fmla="*/ 40 h 386"/>
              <a:gd name="T30" fmla="*/ 20 w 657"/>
              <a:gd name="T31" fmla="*/ 140 h 386"/>
              <a:gd name="T32" fmla="*/ 0 w 657"/>
              <a:gd name="T33" fmla="*/ 140 h 386"/>
              <a:gd name="T34" fmla="*/ 0 w 657"/>
              <a:gd name="T35" fmla="*/ 24 h 386"/>
              <a:gd name="T36" fmla="*/ 25 w 657"/>
              <a:gd name="T37" fmla="*/ 24 h 386"/>
              <a:gd name="T38" fmla="*/ 26 w 657"/>
              <a:gd name="T39" fmla="*/ 44 h 386"/>
              <a:gd name="T40" fmla="*/ 20 w 657"/>
              <a:gd name="T41" fmla="*/ 44 h 386"/>
              <a:gd name="T42" fmla="*/ 20 w 657"/>
              <a:gd name="T43" fmla="*/ 140 h 386"/>
              <a:gd name="T44" fmla="*/ 20 w 657"/>
              <a:gd name="T45" fmla="*/ 385 h 386"/>
              <a:gd name="T46" fmla="*/ 0 w 657"/>
              <a:gd name="T47" fmla="*/ 385 h 386"/>
              <a:gd name="T48" fmla="*/ 0 w 657"/>
              <a:gd name="T49" fmla="*/ 263 h 386"/>
              <a:gd name="T50" fmla="*/ 20 w 657"/>
              <a:gd name="T51" fmla="*/ 263 h 386"/>
              <a:gd name="T52" fmla="*/ 20 w 657"/>
              <a:gd name="T53"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7" h="386">
                <a:moveTo>
                  <a:pt x="637" y="21"/>
                </a:moveTo>
                <a:lnTo>
                  <a:pt x="636" y="1"/>
                </a:lnTo>
                <a:lnTo>
                  <a:pt x="655" y="0"/>
                </a:lnTo>
                <a:lnTo>
                  <a:pt x="656" y="21"/>
                </a:lnTo>
                <a:lnTo>
                  <a:pt x="637" y="21"/>
                </a:lnTo>
                <a:close/>
                <a:moveTo>
                  <a:pt x="392" y="30"/>
                </a:moveTo>
                <a:lnTo>
                  <a:pt x="392" y="10"/>
                </a:lnTo>
                <a:lnTo>
                  <a:pt x="514" y="5"/>
                </a:lnTo>
                <a:lnTo>
                  <a:pt x="515" y="25"/>
                </a:lnTo>
                <a:lnTo>
                  <a:pt x="392" y="30"/>
                </a:lnTo>
                <a:close/>
                <a:moveTo>
                  <a:pt x="148" y="40"/>
                </a:moveTo>
                <a:lnTo>
                  <a:pt x="147" y="19"/>
                </a:lnTo>
                <a:lnTo>
                  <a:pt x="269" y="15"/>
                </a:lnTo>
                <a:lnTo>
                  <a:pt x="270" y="35"/>
                </a:lnTo>
                <a:lnTo>
                  <a:pt x="148" y="40"/>
                </a:lnTo>
                <a:close/>
                <a:moveTo>
                  <a:pt x="20" y="140"/>
                </a:moveTo>
                <a:lnTo>
                  <a:pt x="0" y="140"/>
                </a:lnTo>
                <a:lnTo>
                  <a:pt x="0" y="24"/>
                </a:lnTo>
                <a:lnTo>
                  <a:pt x="25" y="24"/>
                </a:lnTo>
                <a:lnTo>
                  <a:pt x="26" y="44"/>
                </a:lnTo>
                <a:lnTo>
                  <a:pt x="20" y="44"/>
                </a:lnTo>
                <a:lnTo>
                  <a:pt x="20" y="140"/>
                </a:lnTo>
                <a:close/>
                <a:moveTo>
                  <a:pt x="20" y="385"/>
                </a:moveTo>
                <a:lnTo>
                  <a:pt x="0" y="385"/>
                </a:lnTo>
                <a:lnTo>
                  <a:pt x="0" y="263"/>
                </a:lnTo>
                <a:lnTo>
                  <a:pt x="20" y="263"/>
                </a:lnTo>
                <a:lnTo>
                  <a:pt x="20" y="385"/>
                </a:lnTo>
                <a:close/>
              </a:path>
            </a:pathLst>
          </a:custGeom>
          <a:solidFill>
            <a:srgbClr val="4454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34" name="Freeform 531">
            <a:extLst>
              <a:ext uri="{FF2B5EF4-FFF2-40B4-BE49-F238E27FC236}">
                <a16:creationId xmlns:a16="http://schemas.microsoft.com/office/drawing/2014/main" id="{33F73027-5ACE-EA4D-9831-B9729F7E798B}"/>
              </a:ext>
            </a:extLst>
          </p:cNvPr>
          <p:cNvSpPr>
            <a:spLocks noChangeArrowheads="1"/>
          </p:cNvSpPr>
          <p:nvPr/>
        </p:nvSpPr>
        <p:spPr bwMode="auto">
          <a:xfrm>
            <a:off x="6505233" y="4785102"/>
            <a:ext cx="818462" cy="483389"/>
          </a:xfrm>
          <a:custGeom>
            <a:avLst/>
            <a:gdLst>
              <a:gd name="T0" fmla="*/ 20 w 657"/>
              <a:gd name="T1" fmla="*/ 122 h 386"/>
              <a:gd name="T2" fmla="*/ 0 w 657"/>
              <a:gd name="T3" fmla="*/ 122 h 386"/>
              <a:gd name="T4" fmla="*/ 0 w 657"/>
              <a:gd name="T5" fmla="*/ 0 h 386"/>
              <a:gd name="T6" fmla="*/ 20 w 657"/>
              <a:gd name="T7" fmla="*/ 0 h 386"/>
              <a:gd name="T8" fmla="*/ 20 w 657"/>
              <a:gd name="T9" fmla="*/ 122 h 386"/>
              <a:gd name="T10" fmla="*/ 25 w 657"/>
              <a:gd name="T11" fmla="*/ 362 h 386"/>
              <a:gd name="T12" fmla="*/ 0 w 657"/>
              <a:gd name="T13" fmla="*/ 362 h 386"/>
              <a:gd name="T14" fmla="*/ 0 w 657"/>
              <a:gd name="T15" fmla="*/ 245 h 386"/>
              <a:gd name="T16" fmla="*/ 20 w 657"/>
              <a:gd name="T17" fmla="*/ 245 h 386"/>
              <a:gd name="T18" fmla="*/ 20 w 657"/>
              <a:gd name="T19" fmla="*/ 341 h 386"/>
              <a:gd name="T20" fmla="*/ 26 w 657"/>
              <a:gd name="T21" fmla="*/ 342 h 386"/>
              <a:gd name="T22" fmla="*/ 25 w 657"/>
              <a:gd name="T23" fmla="*/ 362 h 386"/>
              <a:gd name="T24" fmla="*/ 269 w 657"/>
              <a:gd name="T25" fmla="*/ 372 h 386"/>
              <a:gd name="T26" fmla="*/ 148 w 657"/>
              <a:gd name="T27" fmla="*/ 367 h 386"/>
              <a:gd name="T28" fmla="*/ 148 w 657"/>
              <a:gd name="T29" fmla="*/ 346 h 386"/>
              <a:gd name="T30" fmla="*/ 271 w 657"/>
              <a:gd name="T31" fmla="*/ 351 h 386"/>
              <a:gd name="T32" fmla="*/ 269 w 657"/>
              <a:gd name="T33" fmla="*/ 372 h 386"/>
              <a:gd name="T34" fmla="*/ 514 w 657"/>
              <a:gd name="T35" fmla="*/ 380 h 386"/>
              <a:gd name="T36" fmla="*/ 392 w 657"/>
              <a:gd name="T37" fmla="*/ 376 h 386"/>
              <a:gd name="T38" fmla="*/ 393 w 657"/>
              <a:gd name="T39" fmla="*/ 356 h 386"/>
              <a:gd name="T40" fmla="*/ 514 w 657"/>
              <a:gd name="T41" fmla="*/ 360 h 386"/>
              <a:gd name="T42" fmla="*/ 514 w 657"/>
              <a:gd name="T43" fmla="*/ 380 h 386"/>
              <a:gd name="T44" fmla="*/ 655 w 657"/>
              <a:gd name="T45" fmla="*/ 385 h 386"/>
              <a:gd name="T46" fmla="*/ 636 w 657"/>
              <a:gd name="T47" fmla="*/ 385 h 386"/>
              <a:gd name="T48" fmla="*/ 637 w 657"/>
              <a:gd name="T49" fmla="*/ 365 h 386"/>
              <a:gd name="T50" fmla="*/ 656 w 657"/>
              <a:gd name="T51" fmla="*/ 365 h 386"/>
              <a:gd name="T52" fmla="*/ 655 w 657"/>
              <a:gd name="T53"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7" h="386">
                <a:moveTo>
                  <a:pt x="20" y="122"/>
                </a:moveTo>
                <a:lnTo>
                  <a:pt x="0" y="122"/>
                </a:lnTo>
                <a:lnTo>
                  <a:pt x="0" y="0"/>
                </a:lnTo>
                <a:lnTo>
                  <a:pt x="20" y="0"/>
                </a:lnTo>
                <a:lnTo>
                  <a:pt x="20" y="122"/>
                </a:lnTo>
                <a:close/>
                <a:moveTo>
                  <a:pt x="25" y="362"/>
                </a:moveTo>
                <a:lnTo>
                  <a:pt x="0" y="362"/>
                </a:lnTo>
                <a:lnTo>
                  <a:pt x="0" y="245"/>
                </a:lnTo>
                <a:lnTo>
                  <a:pt x="20" y="245"/>
                </a:lnTo>
                <a:lnTo>
                  <a:pt x="20" y="341"/>
                </a:lnTo>
                <a:lnTo>
                  <a:pt x="26" y="342"/>
                </a:lnTo>
                <a:lnTo>
                  <a:pt x="25" y="362"/>
                </a:lnTo>
                <a:close/>
                <a:moveTo>
                  <a:pt x="269" y="372"/>
                </a:moveTo>
                <a:lnTo>
                  <a:pt x="148" y="367"/>
                </a:lnTo>
                <a:lnTo>
                  <a:pt x="148" y="346"/>
                </a:lnTo>
                <a:lnTo>
                  <a:pt x="271" y="351"/>
                </a:lnTo>
                <a:lnTo>
                  <a:pt x="269" y="372"/>
                </a:lnTo>
                <a:close/>
                <a:moveTo>
                  <a:pt x="514" y="380"/>
                </a:moveTo>
                <a:lnTo>
                  <a:pt x="392" y="376"/>
                </a:lnTo>
                <a:lnTo>
                  <a:pt x="393" y="356"/>
                </a:lnTo>
                <a:lnTo>
                  <a:pt x="514" y="360"/>
                </a:lnTo>
                <a:lnTo>
                  <a:pt x="514" y="380"/>
                </a:lnTo>
                <a:close/>
                <a:moveTo>
                  <a:pt x="655" y="385"/>
                </a:moveTo>
                <a:lnTo>
                  <a:pt x="636" y="385"/>
                </a:lnTo>
                <a:lnTo>
                  <a:pt x="637" y="365"/>
                </a:lnTo>
                <a:lnTo>
                  <a:pt x="656" y="365"/>
                </a:lnTo>
                <a:lnTo>
                  <a:pt x="655" y="385"/>
                </a:lnTo>
                <a:close/>
              </a:path>
            </a:pathLst>
          </a:custGeom>
          <a:solidFill>
            <a:srgbClr val="4454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sp>
        <p:nvSpPr>
          <p:cNvPr id="35" name="Freeform 529">
            <a:extLst>
              <a:ext uri="{FF2B5EF4-FFF2-40B4-BE49-F238E27FC236}">
                <a16:creationId xmlns:a16="http://schemas.microsoft.com/office/drawing/2014/main" id="{95B4E73F-6AC3-3845-97EE-B7B978E12A51}"/>
              </a:ext>
            </a:extLst>
          </p:cNvPr>
          <p:cNvSpPr>
            <a:spLocks noChangeArrowheads="1"/>
          </p:cNvSpPr>
          <p:nvPr/>
        </p:nvSpPr>
        <p:spPr bwMode="auto">
          <a:xfrm>
            <a:off x="4386780" y="4881009"/>
            <a:ext cx="818462" cy="483389"/>
          </a:xfrm>
          <a:custGeom>
            <a:avLst/>
            <a:gdLst>
              <a:gd name="T0" fmla="*/ 656 w 657"/>
              <a:gd name="T1" fmla="*/ 122 h 386"/>
              <a:gd name="T2" fmla="*/ 635 w 657"/>
              <a:gd name="T3" fmla="*/ 122 h 386"/>
              <a:gd name="T4" fmla="*/ 635 w 657"/>
              <a:gd name="T5" fmla="*/ 0 h 386"/>
              <a:gd name="T6" fmla="*/ 656 w 657"/>
              <a:gd name="T7" fmla="*/ 0 h 386"/>
              <a:gd name="T8" fmla="*/ 656 w 657"/>
              <a:gd name="T9" fmla="*/ 122 h 386"/>
              <a:gd name="T10" fmla="*/ 630 w 657"/>
              <a:gd name="T11" fmla="*/ 362 h 386"/>
              <a:gd name="T12" fmla="*/ 630 w 657"/>
              <a:gd name="T13" fmla="*/ 342 h 386"/>
              <a:gd name="T14" fmla="*/ 635 w 657"/>
              <a:gd name="T15" fmla="*/ 341 h 386"/>
              <a:gd name="T16" fmla="*/ 635 w 657"/>
              <a:gd name="T17" fmla="*/ 245 h 386"/>
              <a:gd name="T18" fmla="*/ 656 w 657"/>
              <a:gd name="T19" fmla="*/ 245 h 386"/>
              <a:gd name="T20" fmla="*/ 656 w 657"/>
              <a:gd name="T21" fmla="*/ 362 h 386"/>
              <a:gd name="T22" fmla="*/ 630 w 657"/>
              <a:gd name="T23" fmla="*/ 362 h 386"/>
              <a:gd name="T24" fmla="*/ 386 w 657"/>
              <a:gd name="T25" fmla="*/ 372 h 386"/>
              <a:gd name="T26" fmla="*/ 385 w 657"/>
              <a:gd name="T27" fmla="*/ 351 h 386"/>
              <a:gd name="T28" fmla="*/ 507 w 657"/>
              <a:gd name="T29" fmla="*/ 346 h 386"/>
              <a:gd name="T30" fmla="*/ 508 w 657"/>
              <a:gd name="T31" fmla="*/ 367 h 386"/>
              <a:gd name="T32" fmla="*/ 386 w 657"/>
              <a:gd name="T33" fmla="*/ 372 h 386"/>
              <a:gd name="T34" fmla="*/ 141 w 657"/>
              <a:gd name="T35" fmla="*/ 380 h 386"/>
              <a:gd name="T36" fmla="*/ 140 w 657"/>
              <a:gd name="T37" fmla="*/ 360 h 386"/>
              <a:gd name="T38" fmla="*/ 263 w 657"/>
              <a:gd name="T39" fmla="*/ 356 h 386"/>
              <a:gd name="T40" fmla="*/ 263 w 657"/>
              <a:gd name="T41" fmla="*/ 376 h 386"/>
              <a:gd name="T42" fmla="*/ 141 w 657"/>
              <a:gd name="T43" fmla="*/ 380 h 386"/>
              <a:gd name="T44" fmla="*/ 1 w 657"/>
              <a:gd name="T45" fmla="*/ 385 h 386"/>
              <a:gd name="T46" fmla="*/ 0 w 657"/>
              <a:gd name="T47" fmla="*/ 365 h 386"/>
              <a:gd name="T48" fmla="*/ 18 w 657"/>
              <a:gd name="T49" fmla="*/ 365 h 386"/>
              <a:gd name="T50" fmla="*/ 19 w 657"/>
              <a:gd name="T51" fmla="*/ 385 h 386"/>
              <a:gd name="T52" fmla="*/ 1 w 657"/>
              <a:gd name="T53"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7" h="386">
                <a:moveTo>
                  <a:pt x="656" y="122"/>
                </a:moveTo>
                <a:lnTo>
                  <a:pt x="635" y="122"/>
                </a:lnTo>
                <a:lnTo>
                  <a:pt x="635" y="0"/>
                </a:lnTo>
                <a:lnTo>
                  <a:pt x="656" y="0"/>
                </a:lnTo>
                <a:lnTo>
                  <a:pt x="656" y="122"/>
                </a:lnTo>
                <a:close/>
                <a:moveTo>
                  <a:pt x="630" y="362"/>
                </a:moveTo>
                <a:lnTo>
                  <a:pt x="630" y="342"/>
                </a:lnTo>
                <a:lnTo>
                  <a:pt x="635" y="341"/>
                </a:lnTo>
                <a:lnTo>
                  <a:pt x="635" y="245"/>
                </a:lnTo>
                <a:lnTo>
                  <a:pt x="656" y="245"/>
                </a:lnTo>
                <a:lnTo>
                  <a:pt x="656" y="362"/>
                </a:lnTo>
                <a:lnTo>
                  <a:pt x="630" y="362"/>
                </a:lnTo>
                <a:close/>
                <a:moveTo>
                  <a:pt x="386" y="372"/>
                </a:moveTo>
                <a:lnTo>
                  <a:pt x="385" y="351"/>
                </a:lnTo>
                <a:lnTo>
                  <a:pt x="507" y="346"/>
                </a:lnTo>
                <a:lnTo>
                  <a:pt x="508" y="367"/>
                </a:lnTo>
                <a:lnTo>
                  <a:pt x="386" y="372"/>
                </a:lnTo>
                <a:close/>
                <a:moveTo>
                  <a:pt x="141" y="380"/>
                </a:moveTo>
                <a:lnTo>
                  <a:pt x="140" y="360"/>
                </a:lnTo>
                <a:lnTo>
                  <a:pt x="263" y="356"/>
                </a:lnTo>
                <a:lnTo>
                  <a:pt x="263" y="376"/>
                </a:lnTo>
                <a:lnTo>
                  <a:pt x="141" y="380"/>
                </a:lnTo>
                <a:close/>
                <a:moveTo>
                  <a:pt x="1" y="385"/>
                </a:moveTo>
                <a:lnTo>
                  <a:pt x="0" y="365"/>
                </a:lnTo>
                <a:lnTo>
                  <a:pt x="18" y="365"/>
                </a:lnTo>
                <a:lnTo>
                  <a:pt x="19" y="385"/>
                </a:lnTo>
                <a:lnTo>
                  <a:pt x="1" y="385"/>
                </a:lnTo>
                <a:close/>
              </a:path>
            </a:pathLst>
          </a:custGeom>
          <a:solidFill>
            <a:srgbClr val="4454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prstClr val="black"/>
              </a:solidFill>
              <a:effectLst/>
              <a:uLnTx/>
              <a:uFillTx/>
              <a:latin typeface="Poppins" pitchFamily="2" charset="77"/>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430" y="2894639"/>
            <a:ext cx="5218514" cy="1609968"/>
          </a:xfrm>
          <a:prstGeom prst="rect">
            <a:avLst/>
          </a:prstGeom>
        </p:spPr>
      </p:pic>
    </p:spTree>
    <p:extLst>
      <p:ext uri="{BB962C8B-B14F-4D97-AF65-F5344CB8AC3E}">
        <p14:creationId xmlns:p14="http://schemas.microsoft.com/office/powerpoint/2010/main" val="305934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7</a:t>
            </a:fld>
            <a:endParaRPr lang="fr-FR" sz="1400" dirty="0"/>
          </a:p>
        </p:txBody>
      </p:sp>
      <p:sp>
        <p:nvSpPr>
          <p:cNvPr id="4" name="TextBox 3"/>
          <p:cNvSpPr txBox="1"/>
          <p:nvPr/>
        </p:nvSpPr>
        <p:spPr>
          <a:xfrm>
            <a:off x="890074" y="1561144"/>
            <a:ext cx="11087100" cy="2677656"/>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Objective: Focus on the legal and political aspects at the intersection of digital and network technologies such as privacy, data protection, cybercrime, cyber defense, contract law, Intellectual property law, and human rights.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Will carry out research, teaching and outreach activities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
        <p:nvSpPr>
          <p:cNvPr id="10" name="Title 1"/>
          <p:cNvSpPr>
            <a:spLocks noGrp="1"/>
          </p:cNvSpPr>
          <p:nvPr>
            <p:ph type="title"/>
          </p:nvPr>
        </p:nvSpPr>
        <p:spPr>
          <a:xfrm>
            <a:off x="1513448" y="282657"/>
            <a:ext cx="9840352" cy="1023714"/>
          </a:xfrm>
        </p:spPr>
        <p:txBody>
          <a:bodyPr>
            <a:noAutofit/>
          </a:bodyPr>
          <a:lstStyle/>
          <a:p>
            <a:r>
              <a:rPr lang="en-US" sz="4000" b="1" dirty="0">
                <a:solidFill>
                  <a:srgbClr val="1F497D"/>
                </a:solidFill>
              </a:rPr>
              <a:t>Chair in Cyber Policy (University of Luxembourg)</a:t>
            </a:r>
          </a:p>
        </p:txBody>
      </p:sp>
      <p:grpSp>
        <p:nvGrpSpPr>
          <p:cNvPr id="11" name="Group 10"/>
          <p:cNvGrpSpPr/>
          <p:nvPr/>
        </p:nvGrpSpPr>
        <p:grpSpPr>
          <a:xfrm>
            <a:off x="609600" y="447096"/>
            <a:ext cx="862498" cy="727336"/>
            <a:chOff x="1079608" y="1580559"/>
            <a:chExt cx="862498" cy="727336"/>
          </a:xfrm>
        </p:grpSpPr>
        <p:pic>
          <p:nvPicPr>
            <p:cNvPr id="12" name="Picture 1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7" name="TextBox 16"/>
            <p:cNvSpPr txBox="1"/>
            <p:nvPr/>
          </p:nvSpPr>
          <p:spPr>
            <a:xfrm>
              <a:off x="1120958" y="1682617"/>
              <a:ext cx="431528" cy="523220"/>
            </a:xfrm>
            <a:prstGeom prst="rect">
              <a:avLst/>
            </a:prstGeom>
            <a:noFill/>
          </p:spPr>
          <p:txBody>
            <a:bodyPr wrap="none" rtlCol="0">
              <a:spAutoFit/>
            </a:bodyPr>
            <a:lstStyle/>
            <a:p>
              <a:r>
                <a:rPr lang="en-US" sz="2800" b="1" dirty="0">
                  <a:ln w="3175">
                    <a:solidFill>
                      <a:schemeClr val="bg1"/>
                    </a:solidFill>
                  </a:ln>
                  <a:solidFill>
                    <a:srgbClr val="434B89"/>
                  </a:solidFill>
                  <a:latin typeface="Rockwell Extra Bold" panose="02060903040505020403" pitchFamily="18" charset="0"/>
                </a:rPr>
                <a:t>2</a:t>
              </a:r>
              <a:endParaRPr lang="fr-FR" sz="2800" b="1" dirty="0">
                <a:ln w="3175">
                  <a:solidFill>
                    <a:schemeClr val="bg1"/>
                  </a:solidFill>
                </a:ln>
                <a:solidFill>
                  <a:srgbClr val="434B89"/>
                </a:solidFill>
                <a:latin typeface="Rockwell Extra Bold" panose="02060903040505020403" pitchFamily="18" charset="0"/>
              </a:endParaRPr>
            </a:p>
          </p:txBody>
        </p:sp>
      </p:grpSp>
      <p:grpSp>
        <p:nvGrpSpPr>
          <p:cNvPr id="3" name="Group 2"/>
          <p:cNvGrpSpPr/>
          <p:nvPr/>
        </p:nvGrpSpPr>
        <p:grpSpPr>
          <a:xfrm>
            <a:off x="1445815" y="4329369"/>
            <a:ext cx="9300370" cy="1942450"/>
            <a:chOff x="1213103" y="4329369"/>
            <a:chExt cx="9300370" cy="1942450"/>
          </a:xfrm>
        </p:grpSpPr>
        <p:pic>
          <p:nvPicPr>
            <p:cNvPr id="18" name="Picture 17"/>
            <p:cNvPicPr>
              <a:picLocks noChangeAspect="1"/>
            </p:cNvPicPr>
            <p:nvPr/>
          </p:nvPicPr>
          <p:blipFill>
            <a:blip r:embed="rId4"/>
            <a:stretch>
              <a:fillRect/>
            </a:stretch>
          </p:blipFill>
          <p:spPr>
            <a:xfrm>
              <a:off x="4178293" y="4339997"/>
              <a:ext cx="2159632" cy="1931822"/>
            </a:xfrm>
            <a:prstGeom prst="rect">
              <a:avLst/>
            </a:prstGeom>
          </p:spPr>
        </p:pic>
        <p:pic>
          <p:nvPicPr>
            <p:cNvPr id="19" name="Picture 18"/>
            <p:cNvPicPr>
              <a:picLocks noChangeAspect="1"/>
            </p:cNvPicPr>
            <p:nvPr/>
          </p:nvPicPr>
          <p:blipFill>
            <a:blip r:embed="rId5"/>
            <a:stretch>
              <a:fillRect/>
            </a:stretch>
          </p:blipFill>
          <p:spPr>
            <a:xfrm>
              <a:off x="6337925" y="5035660"/>
              <a:ext cx="1615903" cy="645277"/>
            </a:xfrm>
            <a:prstGeom prst="rect">
              <a:avLst/>
            </a:prstGeom>
          </p:spPr>
        </p:pic>
        <p:pic>
          <p:nvPicPr>
            <p:cNvPr id="2" name="Picture 1"/>
            <p:cNvPicPr>
              <a:picLocks noChangeAspect="1"/>
            </p:cNvPicPr>
            <p:nvPr/>
          </p:nvPicPr>
          <p:blipFill>
            <a:blip r:embed="rId6"/>
            <a:stretch>
              <a:fillRect/>
            </a:stretch>
          </p:blipFill>
          <p:spPr>
            <a:xfrm>
              <a:off x="8608473" y="4366819"/>
              <a:ext cx="1905000" cy="1905000"/>
            </a:xfrm>
            <a:prstGeom prst="rect">
              <a:avLst/>
            </a:prstGeom>
          </p:spPr>
        </p:pic>
        <p:pic>
          <p:nvPicPr>
            <p:cNvPr id="5" name="Picture 4"/>
            <p:cNvPicPr>
              <a:picLocks noChangeAspect="1"/>
            </p:cNvPicPr>
            <p:nvPr/>
          </p:nvPicPr>
          <p:blipFill>
            <a:blip r:embed="rId7"/>
            <a:stretch>
              <a:fillRect/>
            </a:stretch>
          </p:blipFill>
          <p:spPr>
            <a:xfrm>
              <a:off x="1213103" y="4329369"/>
              <a:ext cx="2589933" cy="1942450"/>
            </a:xfrm>
            <a:prstGeom prst="rect">
              <a:avLst/>
            </a:prstGeom>
          </p:spPr>
        </p:pic>
      </p:grpSp>
      <p:sp>
        <p:nvSpPr>
          <p:cNvPr id="13" name="Rectangle 12">
            <a:extLst>
              <a:ext uri="{FF2B5EF4-FFF2-40B4-BE49-F238E27FC236}">
                <a16:creationId xmlns:a16="http://schemas.microsoft.com/office/drawing/2014/main" id="{FA4D79B4-A607-4A2B-9455-0A0172BC0311}"/>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spTree>
    <p:extLst>
      <p:ext uri="{BB962C8B-B14F-4D97-AF65-F5344CB8AC3E}">
        <p14:creationId xmlns:p14="http://schemas.microsoft.com/office/powerpoint/2010/main" val="25545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11561513" y="6528816"/>
            <a:ext cx="630487" cy="329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2E43AE-30F9-4E81-BDB5-7D865FCC711E}" type="slidenum">
              <a:rPr lang="fr-FR" sz="1400" smtClean="0"/>
              <a:pPr/>
              <a:t>8</a:t>
            </a:fld>
            <a:endParaRPr lang="fr-FR" sz="1400" dirty="0"/>
          </a:p>
        </p:txBody>
      </p:sp>
      <p:sp>
        <p:nvSpPr>
          <p:cNvPr id="4" name="TextBox 3"/>
          <p:cNvSpPr txBox="1"/>
          <p:nvPr/>
        </p:nvSpPr>
        <p:spPr>
          <a:xfrm>
            <a:off x="890074" y="1561144"/>
            <a:ext cx="11087100" cy="2923877"/>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Objective: Strengthen and increase Luxembourg's capacity to meet national and international challenges such as cyberthreats, and also create the skills needed to develop innovative cybersecurity and </a:t>
            </a:r>
            <a:r>
              <a:rPr lang="en-US" sz="2400" dirty="0" err="1"/>
              <a:t>cyberdefense</a:t>
            </a:r>
            <a:r>
              <a:rPr lang="en-US" sz="2400" dirty="0"/>
              <a:t> solutions.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Support the government’s Cybersecurity Strategy IV and Cyber Defence Strategy through research, technology transfer, and education</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p:txBody>
      </p:sp>
      <p:sp>
        <p:nvSpPr>
          <p:cNvPr id="10" name="Title 1"/>
          <p:cNvSpPr>
            <a:spLocks noGrp="1"/>
          </p:cNvSpPr>
          <p:nvPr>
            <p:ph type="title"/>
          </p:nvPr>
        </p:nvSpPr>
        <p:spPr>
          <a:xfrm>
            <a:off x="1513448" y="282657"/>
            <a:ext cx="9840352" cy="1023714"/>
          </a:xfrm>
        </p:spPr>
        <p:txBody>
          <a:bodyPr>
            <a:noAutofit/>
          </a:bodyPr>
          <a:lstStyle/>
          <a:p>
            <a:r>
              <a:rPr lang="en-US" sz="4000" b="1" dirty="0" err="1">
                <a:solidFill>
                  <a:srgbClr val="1F497D"/>
                </a:solidFill>
              </a:rPr>
              <a:t>CyberHub</a:t>
            </a:r>
            <a:r>
              <a:rPr lang="en-US" sz="4000" b="1" dirty="0">
                <a:solidFill>
                  <a:srgbClr val="1F497D"/>
                </a:solidFill>
              </a:rPr>
              <a:t> (University of Luxembourg)</a:t>
            </a:r>
          </a:p>
        </p:txBody>
      </p:sp>
      <p:grpSp>
        <p:nvGrpSpPr>
          <p:cNvPr id="11" name="Group 10"/>
          <p:cNvGrpSpPr/>
          <p:nvPr/>
        </p:nvGrpSpPr>
        <p:grpSpPr>
          <a:xfrm>
            <a:off x="609600" y="447096"/>
            <a:ext cx="862498" cy="727336"/>
            <a:chOff x="1079608" y="1580559"/>
            <a:chExt cx="862498" cy="727336"/>
          </a:xfrm>
        </p:grpSpPr>
        <p:pic>
          <p:nvPicPr>
            <p:cNvPr id="12" name="Picture 1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9608" y="1580559"/>
              <a:ext cx="862498" cy="727336"/>
            </a:xfrm>
            <a:prstGeom prst="rect">
              <a:avLst/>
            </a:prstGeom>
          </p:spPr>
        </p:pic>
        <p:sp>
          <p:nvSpPr>
            <p:cNvPr id="17" name="TextBox 16"/>
            <p:cNvSpPr txBox="1"/>
            <p:nvPr/>
          </p:nvSpPr>
          <p:spPr>
            <a:xfrm>
              <a:off x="1120958" y="1682617"/>
              <a:ext cx="431528" cy="523220"/>
            </a:xfrm>
            <a:prstGeom prst="rect">
              <a:avLst/>
            </a:prstGeom>
            <a:noFill/>
          </p:spPr>
          <p:txBody>
            <a:bodyPr wrap="none" rtlCol="0">
              <a:spAutoFit/>
            </a:bodyPr>
            <a:lstStyle/>
            <a:p>
              <a:r>
                <a:rPr lang="en-US" sz="2800" b="1" dirty="0">
                  <a:ln w="3175">
                    <a:solidFill>
                      <a:schemeClr val="bg1"/>
                    </a:solidFill>
                  </a:ln>
                  <a:solidFill>
                    <a:srgbClr val="434B89"/>
                  </a:solidFill>
                  <a:latin typeface="Rockwell Extra Bold" panose="02060903040505020403" pitchFamily="18" charset="0"/>
                </a:rPr>
                <a:t>2</a:t>
              </a:r>
              <a:endParaRPr lang="fr-FR" sz="2800" b="1" dirty="0">
                <a:ln w="3175">
                  <a:solidFill>
                    <a:schemeClr val="bg1"/>
                  </a:solidFill>
                </a:ln>
                <a:solidFill>
                  <a:srgbClr val="434B89"/>
                </a:solidFill>
                <a:latin typeface="Rockwell Extra Bold" panose="02060903040505020403" pitchFamily="18" charset="0"/>
              </a:endParaRPr>
            </a:p>
          </p:txBody>
        </p:sp>
      </p:grpSp>
      <p:sp>
        <p:nvSpPr>
          <p:cNvPr id="13" name="Rectangle 12">
            <a:extLst>
              <a:ext uri="{FF2B5EF4-FFF2-40B4-BE49-F238E27FC236}">
                <a16:creationId xmlns:a16="http://schemas.microsoft.com/office/drawing/2014/main" id="{FA4D79B4-A607-4A2B-9455-0A0172BC0311}"/>
              </a:ext>
            </a:extLst>
          </p:cNvPr>
          <p:cNvSpPr/>
          <p:nvPr/>
        </p:nvSpPr>
        <p:spPr>
          <a:xfrm>
            <a:off x="8620018" y="88370"/>
            <a:ext cx="3254760" cy="461665"/>
          </a:xfrm>
          <a:prstGeom prst="rect">
            <a:avLst/>
          </a:prstGeom>
          <a:noFill/>
        </p:spPr>
        <p:txBody>
          <a:bodyPr wrap="square">
            <a:spAutoFit/>
          </a:bodyPr>
          <a:lstStyle/>
          <a:p>
            <a:pPr algn="ctr"/>
            <a:r>
              <a:rPr lang="en-US" sz="2400" b="1" dirty="0">
                <a:latin typeface="+mj-lt"/>
                <a:ea typeface="Anonymous Pro" panose="02060609030202000504" pitchFamily="49" charset="0"/>
              </a:rPr>
              <a:t>LIMITED DISTRIBUTION</a:t>
            </a:r>
          </a:p>
        </p:txBody>
      </p:sp>
      <p:grpSp>
        <p:nvGrpSpPr>
          <p:cNvPr id="6" name="Group 5"/>
          <p:cNvGrpSpPr/>
          <p:nvPr/>
        </p:nvGrpSpPr>
        <p:grpSpPr>
          <a:xfrm>
            <a:off x="2882816" y="4185620"/>
            <a:ext cx="7067637" cy="1931822"/>
            <a:chOff x="2492000" y="3746233"/>
            <a:chExt cx="7067637" cy="1931822"/>
          </a:xfrm>
        </p:grpSpPr>
        <p:pic>
          <p:nvPicPr>
            <p:cNvPr id="18" name="Picture 17"/>
            <p:cNvPicPr>
              <a:picLocks noChangeAspect="1"/>
            </p:cNvPicPr>
            <p:nvPr/>
          </p:nvPicPr>
          <p:blipFill>
            <a:blip r:embed="rId4"/>
            <a:stretch>
              <a:fillRect/>
            </a:stretch>
          </p:blipFill>
          <p:spPr>
            <a:xfrm>
              <a:off x="2492000" y="3746233"/>
              <a:ext cx="2159632" cy="193182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2075" y="3973965"/>
              <a:ext cx="1465729" cy="1465729"/>
            </a:xfrm>
            <a:prstGeom prst="rect">
              <a:avLst/>
            </a:prstGeom>
          </p:spPr>
        </p:pic>
        <p:pic>
          <p:nvPicPr>
            <p:cNvPr id="3" name="Picture 2"/>
            <p:cNvPicPr>
              <a:picLocks noChangeAspect="1"/>
            </p:cNvPicPr>
            <p:nvPr/>
          </p:nvPicPr>
          <p:blipFill rotWithShape="1">
            <a:blip r:embed="rId6"/>
            <a:srcRect l="19986" t="31190" r="16877" b="36719"/>
            <a:stretch/>
          </p:blipFill>
          <p:spPr>
            <a:xfrm>
              <a:off x="6472053" y="4224801"/>
              <a:ext cx="3087584" cy="964056"/>
            </a:xfrm>
            <a:prstGeom prst="rect">
              <a:avLst/>
            </a:prstGeom>
          </p:spPr>
        </p:pic>
      </p:grpSp>
    </p:spTree>
    <p:extLst>
      <p:ext uri="{BB962C8B-B14F-4D97-AF65-F5344CB8AC3E}">
        <p14:creationId xmlns:p14="http://schemas.microsoft.com/office/powerpoint/2010/main" val="305522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39" r="5948"/>
          <a:stretch/>
        </p:blipFill>
        <p:spPr>
          <a:xfrm>
            <a:off x="0" y="0"/>
            <a:ext cx="12192000" cy="6862134"/>
          </a:xfrm>
          <a:prstGeom prst="rect">
            <a:avLst/>
          </a:prstGeom>
          <a:effectLst>
            <a:softEdge rad="0"/>
          </a:effectLst>
        </p:spPr>
      </p:pic>
      <p:sp>
        <p:nvSpPr>
          <p:cNvPr id="7" name="TextBox 6"/>
          <p:cNvSpPr txBox="1"/>
          <p:nvPr/>
        </p:nvSpPr>
        <p:spPr>
          <a:xfrm>
            <a:off x="0" y="3721446"/>
            <a:ext cx="12192000" cy="707886"/>
          </a:xfrm>
          <a:prstGeom prst="rect">
            <a:avLst/>
          </a:prstGeom>
          <a:noFill/>
        </p:spPr>
        <p:txBody>
          <a:bodyPr wrap="square" rtlCol="0">
            <a:spAutoFit/>
          </a:bodyPr>
          <a:lstStyle/>
          <a:p>
            <a:pPr algn="ctr"/>
            <a:r>
              <a:rPr lang="en-US" sz="4000" dirty="0">
                <a:solidFill>
                  <a:schemeClr val="bg1"/>
                </a:solidFill>
                <a:latin typeface="Anonymous Pro" panose="02060609030202000504" pitchFamily="49" charset="0"/>
                <a:ea typeface="Anonymous Pro" panose="02060609030202000504" pitchFamily="49" charset="0"/>
              </a:rPr>
              <a:t>THANK YOU</a:t>
            </a:r>
          </a:p>
        </p:txBody>
      </p:sp>
      <p:sp>
        <p:nvSpPr>
          <p:cNvPr id="8" name="Title 7"/>
          <p:cNvSpPr>
            <a:spLocks noGrp="1"/>
          </p:cNvSpPr>
          <p:nvPr>
            <p:ph type="ctrTitle"/>
          </p:nvPr>
        </p:nvSpPr>
        <p:spPr>
          <a:xfrm>
            <a:off x="1524000" y="1496440"/>
            <a:ext cx="9144000" cy="1918043"/>
          </a:xfrm>
        </p:spPr>
        <p:txBody>
          <a:bodyPr/>
          <a:lstStyle/>
          <a:p>
            <a:r>
              <a:rPr lang="en-US" b="1" dirty="0">
                <a:solidFill>
                  <a:schemeClr val="bg1"/>
                </a:solidFill>
                <a:latin typeface="Anonymous Pro" panose="02060609030202000504" pitchFamily="49" charset="0"/>
                <a:ea typeface="Anonymous Pro" panose="02060609030202000504" pitchFamily="49" charset="0"/>
                <a:cs typeface="Calibri" panose="020F0502020204030204" pitchFamily="34" charset="0"/>
              </a:rPr>
              <a:t>LUXEMBOURG</a:t>
            </a:r>
            <a:r>
              <a:rPr lang="en-US" b="1" baseline="0" dirty="0">
                <a:solidFill>
                  <a:schemeClr val="bg1"/>
                </a:solidFill>
                <a:latin typeface="Anonymous Pro" panose="02060609030202000504" pitchFamily="49" charset="0"/>
                <a:ea typeface="Anonymous Pro" panose="02060609030202000504" pitchFamily="49" charset="0"/>
                <a:cs typeface="Calibri" panose="020F0502020204030204" pitchFamily="34" charset="0"/>
              </a:rPr>
              <a:t> </a:t>
            </a:r>
            <a:br>
              <a:rPr lang="en-US" b="1" baseline="0" dirty="0">
                <a:solidFill>
                  <a:schemeClr val="bg1"/>
                </a:solidFill>
                <a:latin typeface="Anonymous Pro" panose="02060609030202000504" pitchFamily="49" charset="0"/>
                <a:ea typeface="Anonymous Pro" panose="02060609030202000504" pitchFamily="49" charset="0"/>
                <a:cs typeface="Calibri" panose="020F0502020204030204" pitchFamily="34" charset="0"/>
              </a:rPr>
            </a:br>
            <a:r>
              <a:rPr lang="en-US" b="1" baseline="0" dirty="0">
                <a:solidFill>
                  <a:schemeClr val="bg1"/>
                </a:solidFill>
                <a:latin typeface="Anonymous Pro" panose="02060609030202000504" pitchFamily="49" charset="0"/>
                <a:ea typeface="Anonymous Pro" panose="02060609030202000504" pitchFamily="49" charset="0"/>
                <a:cs typeface="Calibri" panose="020F0502020204030204" pitchFamily="34" charset="0"/>
              </a:rPr>
              <a:t>CYBER DEFENCE</a:t>
            </a:r>
            <a:endParaRPr lang="en-US" b="1" dirty="0">
              <a:solidFill>
                <a:schemeClr val="bg1"/>
              </a:solidFill>
              <a:latin typeface="Anonymous Pro" panose="02060609030202000504" pitchFamily="49" charset="0"/>
              <a:ea typeface="Anonymous Pro" panose="02060609030202000504" pitchFamily="49" charset="0"/>
              <a:cs typeface="Calibri" panose="020F0502020204030204" pitchFamily="34" charset="0"/>
            </a:endParaRPr>
          </a:p>
        </p:txBody>
      </p:sp>
      <p:sp>
        <p:nvSpPr>
          <p:cNvPr id="3" name="Rectangle 2">
            <a:extLst>
              <a:ext uri="{FF2B5EF4-FFF2-40B4-BE49-F238E27FC236}">
                <a16:creationId xmlns:a16="http://schemas.microsoft.com/office/drawing/2014/main" id="{B2500C37-8889-63D8-8E84-524D3619482C}"/>
              </a:ext>
            </a:extLst>
          </p:cNvPr>
          <p:cNvSpPr/>
          <p:nvPr/>
        </p:nvSpPr>
        <p:spPr>
          <a:xfrm>
            <a:off x="0" y="4760483"/>
            <a:ext cx="12192000" cy="1620870"/>
          </a:xfrm>
          <a:prstGeom prst="rect">
            <a:avLst/>
          </a:prstGeom>
          <a:solidFill>
            <a:schemeClr val="bg1">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668D457-8070-B9CA-D1B2-3D046FF6A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8829" y="5039610"/>
            <a:ext cx="3814342" cy="1239193"/>
          </a:xfrm>
          <a:prstGeom prst="rect">
            <a:avLst/>
          </a:prstGeom>
        </p:spPr>
      </p:pic>
    </p:spTree>
    <p:extLst>
      <p:ext uri="{BB962C8B-B14F-4D97-AF65-F5344CB8AC3E}">
        <p14:creationId xmlns:p14="http://schemas.microsoft.com/office/powerpoint/2010/main" val="105163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Widescreen</PresentationFormat>
  <Paragraphs>78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Anonymous Pro</vt:lpstr>
      <vt:lpstr>Arial</vt:lpstr>
      <vt:lpstr>Calibri</vt:lpstr>
      <vt:lpstr>Calibri Light</vt:lpstr>
      <vt:lpstr>Poppins</vt:lpstr>
      <vt:lpstr>Rockwell Extra Bold</vt:lpstr>
      <vt:lpstr>Office Theme</vt:lpstr>
      <vt:lpstr>LUXEMBOURG CYBER DEFENCE</vt:lpstr>
      <vt:lpstr>Agenda</vt:lpstr>
      <vt:lpstr>Cyber Defence Strategy</vt:lpstr>
      <vt:lpstr>Cyber Defence Strategy</vt:lpstr>
      <vt:lpstr>Luxembourg Cyber Range</vt:lpstr>
      <vt:lpstr>LUX Cyber Defence Cloud</vt:lpstr>
      <vt:lpstr>Chair in Cyber Policy (University of Luxembourg)</vt:lpstr>
      <vt:lpstr>CyberHub (University of Luxembourg)</vt:lpstr>
      <vt:lpstr>LUXEMBOURG  CYBER DEFENCE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2024-03-21T06:28:12Z</dcterms:created>
  <dcterms:modified xsi:type="dcterms:W3CDTF">2024-10-15T09:20:16Z</dcterms:modified>
</cp:coreProperties>
</file>