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323" r:id="rId2"/>
    <p:sldId id="318" r:id="rId3"/>
    <p:sldId id="315" r:id="rId4"/>
    <p:sldId id="320" r:id="rId5"/>
    <p:sldId id="317" r:id="rId6"/>
    <p:sldId id="319" r:id="rId7"/>
    <p:sldId id="326" r:id="rId8"/>
    <p:sldId id="327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98673"/>
    <a:srgbClr val="C0AE9A"/>
    <a:srgbClr val="8F86A6"/>
    <a:srgbClr val="DAE6DE"/>
    <a:srgbClr val="E3E4E9"/>
    <a:srgbClr val="EAEBEE"/>
    <a:srgbClr val="D6D8E0"/>
    <a:srgbClr val="00C491"/>
    <a:srgbClr val="48C0D8"/>
    <a:srgbClr val="B4A98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204" autoAdjust="0"/>
    <p:restoredTop sz="96252" autoAdjust="0"/>
  </p:normalViewPr>
  <p:slideViewPr>
    <p:cSldViewPr snapToGrid="0">
      <p:cViewPr>
        <p:scale>
          <a:sx n="106" d="100"/>
          <a:sy n="106" d="100"/>
        </p:scale>
        <p:origin x="108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391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50530C-0381-47AE-8CE2-5222A08B736A}" type="datetimeFigureOut">
              <a:rPr lang="en-US" smtClean="0"/>
              <a:t>10/31/2024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89BD4-C6AA-4ED7-A20B-AAC734DC0EC1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5073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FD0B6E-C516-4522-BF04-06EAFD551F2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88822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aseline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FD0B6E-C516-4522-BF04-06EAFD551F2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305129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FD0B6E-C516-4522-BF04-06EAFD551F2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526995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fontAlgn="base"/>
            <a:endParaRPr lang="en-U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FD0B6E-C516-4522-BF04-06EAFD551F2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030536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0916B4-5067-46AC-BF30-F24E811FACBE}" type="slidenum">
              <a:rPr lang="fr-FR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10935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0916B4-5067-46AC-BF30-F24E811FACBE}" type="slidenum">
              <a:rPr lang="fr-FR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46417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indent="0" eaLnBrk="1" hangingPunct="1">
              <a:spcBef>
                <a:spcPct val="0"/>
              </a:spcBef>
              <a:buFontTx/>
              <a:buNone/>
            </a:pPr>
            <a:endParaRPr lang="en-US" altLang="en-US" dirty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E10916B4-5067-46AC-BF30-F24E811FACBE}" type="slidenum">
              <a:rPr lang="fr-FR" altLang="en-US" smtClean="0">
                <a:latin typeface="Calibri" panose="020F050202020403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alt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234979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sz="1200" baseline="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9FD0B6E-C516-4522-BF04-06EAFD551F26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2158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211552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6158"/>
            <a:ext cx="8229600" cy="65784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Tx/>
              <a:defRPr>
                <a:solidFill>
                  <a:schemeClr val="tx1"/>
                </a:solidFill>
              </a:defRPr>
            </a:lvl1pPr>
            <a:lvl2pPr marL="457200" indent="-182880">
              <a:buClrTx/>
              <a:buFont typeface="Courier New" panose="02070309020205020404" pitchFamily="49" charset="0"/>
              <a:buChar char="o"/>
              <a:defRPr>
                <a:solidFill>
                  <a:schemeClr val="tx1"/>
                </a:solidFill>
              </a:defRPr>
            </a:lvl2pPr>
            <a:lvl3pPr marL="731520" indent="-182880">
              <a:buClrTx/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</a:defRPr>
            </a:lvl3pPr>
            <a:lvl4pPr marL="1005840" indent="-182880">
              <a:buClrTx/>
              <a:buFont typeface="Wingdings" panose="05000000000000000000" pitchFamily="2" charset="2"/>
              <a:buChar char="Ø"/>
              <a:defRPr>
                <a:solidFill>
                  <a:schemeClr val="tx1"/>
                </a:solidFill>
              </a:defRPr>
            </a:lvl4pPr>
            <a:lvl5pPr marL="1188720" indent="-137160">
              <a:buClrTx/>
              <a:buFont typeface="Wingdings" panose="05000000000000000000" pitchFamily="2" charset="2"/>
              <a:buChar char="ü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629153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07660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47075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315572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8341118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876150" y="6503822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067150" y="6503822"/>
            <a:ext cx="1066800" cy="329184"/>
          </a:xfrm>
          <a:prstGeom prst="rect">
            <a:avLst/>
          </a:prstGeom>
        </p:spPr>
        <p:txBody>
          <a:bodyPr/>
          <a:lstStyle/>
          <a:p>
            <a:fld id="{1A2E43AE-30F9-4E81-BDB5-7D865FCC711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2056302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288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2000">
              <a:schemeClr val="accent1">
                <a:lumMod val="5000"/>
                <a:lumOff val="9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189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848300"/>
            <a:ext cx="8229600" cy="6757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-8253" y="6503822"/>
            <a:ext cx="9144000" cy="365760"/>
          </a:xfrm>
          <a:prstGeom prst="rect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760093" y="94801"/>
            <a:ext cx="1351894" cy="385853"/>
          </a:xfrm>
          <a:prstGeom prst="rect">
            <a:avLst/>
          </a:prstGeom>
        </p:spPr>
      </p:pic>
      <p:pic>
        <p:nvPicPr>
          <p:cNvPr id="13" name="Picture 5"/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251208" y="58287"/>
            <a:ext cx="1371600" cy="781050"/>
          </a:xfrm>
          <a:prstGeom prst="rect">
            <a:avLst/>
          </a:prstGeom>
        </p:spPr>
      </p:pic>
      <p:sp>
        <p:nvSpPr>
          <p:cNvPr id="14" name="TextBox 6"/>
          <p:cNvSpPr txBox="1"/>
          <p:nvPr userDrawn="1"/>
        </p:nvSpPr>
        <p:spPr>
          <a:xfrm>
            <a:off x="820321" y="101026"/>
            <a:ext cx="209223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fr-FR" sz="800" dirty="0">
                <a:latin typeface="+mj-lt"/>
                <a:cs typeface="Times New Roman" panose="02020603050405020304" pitchFamily="18" charset="0"/>
              </a:rPr>
              <a:t>LE GOUVERNEMENT</a:t>
            </a:r>
          </a:p>
          <a:p>
            <a:pPr algn="l"/>
            <a:r>
              <a:rPr lang="fr-FR" sz="800" dirty="0">
                <a:latin typeface="+mj-lt"/>
                <a:cs typeface="Times New Roman" panose="02020603050405020304" pitchFamily="18" charset="0"/>
              </a:rPr>
              <a:t>DU GRAND-DUCHE DE Luxembourg</a:t>
            </a:r>
          </a:p>
          <a:p>
            <a:pPr algn="l"/>
            <a:r>
              <a:rPr lang="fr-FR" sz="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Ministère des Affaires étrangères</a:t>
            </a:r>
          </a:p>
          <a:p>
            <a:pPr algn="l"/>
            <a:r>
              <a:rPr lang="fr-FR" sz="800" dirty="0">
                <a:solidFill>
                  <a:srgbClr val="C00000"/>
                </a:solidFill>
                <a:latin typeface="+mj-lt"/>
                <a:cs typeface="Times New Roman" panose="02020603050405020304" pitchFamily="18" charset="0"/>
              </a:rPr>
              <a:t>et européennes – Direction de la Défense</a:t>
            </a:r>
          </a:p>
        </p:txBody>
      </p:sp>
    </p:spTree>
    <p:extLst>
      <p:ext uri="{BB962C8B-B14F-4D97-AF65-F5344CB8AC3E}">
        <p14:creationId xmlns:p14="http://schemas.microsoft.com/office/powerpoint/2010/main" val="3841173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Tx/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Tx/>
        <a:buSzPct val="85000"/>
        <a:buFont typeface="Courier New" panose="02070309020205020404" pitchFamily="49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Tx/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Tx/>
        <a:buFont typeface="Wingdings" panose="05000000000000000000" pitchFamily="2" charset="2"/>
        <a:buChar char="Ø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Tx/>
        <a:buSzPct val="100000"/>
        <a:buFont typeface="Wingdings" panose="05000000000000000000" pitchFamily="2" charset="2"/>
        <a:buChar char="ü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ziliz.guerin@mae.etat.lu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mailto:Aziliz.guerin@mae.etat.lu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E9C9-157E-FBA6-F3FC-E0F3876F8428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8062664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BE" sz="3600" b="1" dirty="0"/>
              <a:t>1st Luxembourg Defence </a:t>
            </a:r>
            <a:r>
              <a:rPr lang="fr-BE" sz="3600" b="1" dirty="0" err="1"/>
              <a:t>Technology</a:t>
            </a:r>
            <a:r>
              <a:rPr lang="fr-BE" sz="3600" b="1" dirty="0"/>
              <a:t> &amp; Innovation Day</a:t>
            </a:r>
            <a:endParaRPr lang="en-US" sz="1050" b="1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5A540-86C3-DA41-A135-BEDD309D6C8A}"/>
              </a:ext>
            </a:extLst>
          </p:cNvPr>
          <p:cNvSpPr txBox="1">
            <a:spLocks/>
          </p:cNvSpPr>
          <p:nvPr/>
        </p:nvSpPr>
        <p:spPr>
          <a:xfrm>
            <a:off x="685800" y="3505200"/>
            <a:ext cx="7702624" cy="2804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Tx/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Tx/>
              <a:buSzPct val="85000"/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Tx/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Tx/>
              <a:buFont typeface="Wingdings" panose="05000000000000000000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Tx/>
              <a:buSzPct val="100000"/>
              <a:buFont typeface="Wingdings" panose="05000000000000000000" pitchFamily="2" charset="2"/>
              <a:buChar char="ü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Overview of the EU </a:t>
            </a:r>
            <a:r>
              <a:rPr lang="en-US" dirty="0" err="1"/>
              <a:t>defence</a:t>
            </a:r>
            <a:r>
              <a:rPr lang="en-US" dirty="0"/>
              <a:t> industrial landscape</a:t>
            </a:r>
          </a:p>
          <a:p>
            <a:pPr marL="0" indent="0" algn="ctr">
              <a:buNone/>
            </a:pPr>
            <a:r>
              <a:rPr lang="en-US" sz="1800" dirty="0"/>
              <a:t>4</a:t>
            </a:r>
            <a:r>
              <a:rPr lang="en-US" sz="1800" baseline="30000" dirty="0"/>
              <a:t>th </a:t>
            </a:r>
            <a:r>
              <a:rPr lang="en-US" sz="1800" dirty="0"/>
              <a:t>of November 2024</a:t>
            </a:r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r>
              <a:rPr lang="fr-LU" sz="1600" dirty="0"/>
              <a:t>Direction de la Défense (MAEED)</a:t>
            </a:r>
            <a:endParaRPr lang="en-US" sz="1600" dirty="0"/>
          </a:p>
          <a:p>
            <a:pPr marL="0" indent="0" algn="r">
              <a:buNone/>
            </a:pPr>
            <a:r>
              <a:rPr lang="en-US" sz="1600" dirty="0"/>
              <a:t>Aziliz GUÉRIN, </a:t>
            </a:r>
            <a:r>
              <a:rPr lang="en-US" sz="1600" dirty="0" err="1"/>
              <a:t>Attachée</a:t>
            </a:r>
            <a:r>
              <a:rPr lang="en-US" sz="1600" dirty="0"/>
              <a:t> for EDA &amp; Defence industry</a:t>
            </a:r>
          </a:p>
          <a:p>
            <a:pPr marL="0" indent="0" algn="r">
              <a:buNone/>
            </a:pPr>
            <a:r>
              <a:rPr lang="en-US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aziliz.guerin@mae.etat.lu</a:t>
            </a:r>
            <a:endParaRPr lang="en-US" sz="1600" dirty="0"/>
          </a:p>
        </p:txBody>
      </p:sp>
      <p:cxnSp>
        <p:nvCxnSpPr>
          <p:cNvPr id="4" name="Straight Connector 10">
            <a:extLst>
              <a:ext uri="{FF2B5EF4-FFF2-40B4-BE49-F238E27FC236}">
                <a16:creationId xmlns:a16="http://schemas.microsoft.com/office/drawing/2014/main" id="{0A8127A3-C36B-ACC5-B583-6EFC8F156202}"/>
              </a:ext>
            </a:extLst>
          </p:cNvPr>
          <p:cNvCxnSpPr/>
          <p:nvPr/>
        </p:nvCxnSpPr>
        <p:spPr>
          <a:xfrm>
            <a:off x="539750" y="3239683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1998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358;p19">
            <a:extLst>
              <a:ext uri="{FF2B5EF4-FFF2-40B4-BE49-F238E27FC236}">
                <a16:creationId xmlns:a16="http://schemas.microsoft.com/office/drawing/2014/main" id="{E936DC71-9510-1303-D2D7-BBD79AC30535}"/>
              </a:ext>
            </a:extLst>
          </p:cNvPr>
          <p:cNvSpPr/>
          <p:nvPr/>
        </p:nvSpPr>
        <p:spPr>
          <a:xfrm>
            <a:off x="-162789" y="3160068"/>
            <a:ext cx="1658129" cy="801159"/>
          </a:xfrm>
          <a:custGeom>
            <a:avLst/>
            <a:gdLst/>
            <a:ahLst/>
            <a:cxnLst/>
            <a:rect l="l" t="t" r="r" b="b"/>
            <a:pathLst>
              <a:path w="53389" h="25796" extrusionOk="0">
                <a:moveTo>
                  <a:pt x="50844" y="0"/>
                </a:moveTo>
                <a:cubicBezTo>
                  <a:pt x="48772" y="0"/>
                  <a:pt x="38253" y="543"/>
                  <a:pt x="26588" y="10770"/>
                </a:cubicBezTo>
                <a:cubicBezTo>
                  <a:pt x="23611" y="13390"/>
                  <a:pt x="14538" y="21331"/>
                  <a:pt x="2227" y="21331"/>
                </a:cubicBezTo>
                <a:cubicBezTo>
                  <a:pt x="989" y="21331"/>
                  <a:pt x="1" y="22331"/>
                  <a:pt x="1" y="23569"/>
                </a:cubicBezTo>
                <a:cubicBezTo>
                  <a:pt x="1" y="24796"/>
                  <a:pt x="989" y="25796"/>
                  <a:pt x="2227" y="25796"/>
                </a:cubicBezTo>
                <a:cubicBezTo>
                  <a:pt x="3787" y="25796"/>
                  <a:pt x="7419" y="25796"/>
                  <a:pt x="12252" y="24296"/>
                </a:cubicBezTo>
                <a:cubicBezTo>
                  <a:pt x="18098" y="22486"/>
                  <a:pt x="23909" y="19057"/>
                  <a:pt x="29528" y="14128"/>
                </a:cubicBezTo>
                <a:cubicBezTo>
                  <a:pt x="35446" y="8949"/>
                  <a:pt x="40970" y="6591"/>
                  <a:pt x="44566" y="5531"/>
                </a:cubicBezTo>
                <a:cubicBezTo>
                  <a:pt x="48006" y="4515"/>
                  <a:pt x="50382" y="4459"/>
                  <a:pt x="50901" y="4459"/>
                </a:cubicBezTo>
                <a:cubicBezTo>
                  <a:pt x="50966" y="4459"/>
                  <a:pt x="51002" y="4460"/>
                  <a:pt x="51007" y="4460"/>
                </a:cubicBezTo>
                <a:cubicBezTo>
                  <a:pt x="51044" y="4462"/>
                  <a:pt x="51080" y="4463"/>
                  <a:pt x="51116" y="4463"/>
                </a:cubicBezTo>
                <a:cubicBezTo>
                  <a:pt x="52294" y="4463"/>
                  <a:pt x="53271" y="3530"/>
                  <a:pt x="53329" y="2341"/>
                </a:cubicBezTo>
                <a:cubicBezTo>
                  <a:pt x="53389" y="1102"/>
                  <a:pt x="52436" y="55"/>
                  <a:pt x="51198" y="7"/>
                </a:cubicBezTo>
                <a:cubicBezTo>
                  <a:pt x="51157" y="5"/>
                  <a:pt x="51037" y="0"/>
                  <a:pt x="5084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457200" y="866775"/>
            <a:ext cx="8229600" cy="6572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sz="2400" b="1" dirty="0"/>
              <a:t>Timeline of EU </a:t>
            </a:r>
            <a:r>
              <a:rPr lang="fr-BE" sz="2400" b="1" dirty="0" err="1"/>
              <a:t>defence</a:t>
            </a:r>
            <a:r>
              <a:rPr lang="fr-BE" sz="2400" b="1" dirty="0"/>
              <a:t> </a:t>
            </a:r>
            <a:r>
              <a:rPr lang="fr-BE" sz="2400" b="1" dirty="0" err="1"/>
              <a:t>industrial</a:t>
            </a:r>
            <a:r>
              <a:rPr lang="fr-BE" sz="2400" b="1" dirty="0"/>
              <a:t> actions</a:t>
            </a:r>
            <a:endParaRPr lang="en-US" sz="2800" b="1" dirty="0"/>
          </a:p>
        </p:txBody>
      </p:sp>
      <p:cxnSp>
        <p:nvCxnSpPr>
          <p:cNvPr id="11" name="Straight Connector 10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355;p19">
            <a:extLst>
              <a:ext uri="{FF2B5EF4-FFF2-40B4-BE49-F238E27FC236}">
                <a16:creationId xmlns:a16="http://schemas.microsoft.com/office/drawing/2014/main" id="{67D27D46-F486-773B-61A8-F45DD28C620E}"/>
              </a:ext>
            </a:extLst>
          </p:cNvPr>
          <p:cNvSpPr/>
          <p:nvPr/>
        </p:nvSpPr>
        <p:spPr>
          <a:xfrm>
            <a:off x="7520336" y="3145726"/>
            <a:ext cx="1658098" cy="801159"/>
          </a:xfrm>
          <a:custGeom>
            <a:avLst/>
            <a:gdLst/>
            <a:ahLst/>
            <a:cxnLst/>
            <a:rect l="l" t="t" r="r" b="b"/>
            <a:pathLst>
              <a:path w="53388" h="25796" extrusionOk="0">
                <a:moveTo>
                  <a:pt x="2535" y="0"/>
                </a:moveTo>
                <a:cubicBezTo>
                  <a:pt x="2341" y="0"/>
                  <a:pt x="2221" y="5"/>
                  <a:pt x="2179" y="7"/>
                </a:cubicBezTo>
                <a:cubicBezTo>
                  <a:pt x="953" y="55"/>
                  <a:pt x="0" y="1102"/>
                  <a:pt x="48" y="2341"/>
                </a:cubicBezTo>
                <a:cubicBezTo>
                  <a:pt x="106" y="3530"/>
                  <a:pt x="1083" y="4463"/>
                  <a:pt x="2272" y="4463"/>
                </a:cubicBezTo>
                <a:cubicBezTo>
                  <a:pt x="2308" y="4463"/>
                  <a:pt x="2345" y="4462"/>
                  <a:pt x="2382" y="4460"/>
                </a:cubicBezTo>
                <a:cubicBezTo>
                  <a:pt x="2384" y="4460"/>
                  <a:pt x="2418" y="4459"/>
                  <a:pt x="2480" y="4459"/>
                </a:cubicBezTo>
                <a:cubicBezTo>
                  <a:pt x="2983" y="4459"/>
                  <a:pt x="5362" y="4515"/>
                  <a:pt x="8823" y="5531"/>
                </a:cubicBezTo>
                <a:cubicBezTo>
                  <a:pt x="12418" y="6591"/>
                  <a:pt x="17931" y="8949"/>
                  <a:pt x="23848" y="14128"/>
                </a:cubicBezTo>
                <a:cubicBezTo>
                  <a:pt x="29480" y="19057"/>
                  <a:pt x="35290" y="22486"/>
                  <a:pt x="41136" y="24296"/>
                </a:cubicBezTo>
                <a:cubicBezTo>
                  <a:pt x="45970" y="25796"/>
                  <a:pt x="49602" y="25796"/>
                  <a:pt x="51161" y="25796"/>
                </a:cubicBezTo>
                <a:cubicBezTo>
                  <a:pt x="52388" y="25796"/>
                  <a:pt x="53388" y="24796"/>
                  <a:pt x="53388" y="23569"/>
                </a:cubicBezTo>
                <a:cubicBezTo>
                  <a:pt x="53388" y="22331"/>
                  <a:pt x="52388" y="21331"/>
                  <a:pt x="51161" y="21331"/>
                </a:cubicBezTo>
                <a:cubicBezTo>
                  <a:pt x="48113" y="21331"/>
                  <a:pt x="38838" y="21331"/>
                  <a:pt x="26789" y="10770"/>
                </a:cubicBezTo>
                <a:cubicBezTo>
                  <a:pt x="15124" y="543"/>
                  <a:pt x="4615" y="0"/>
                  <a:pt x="2535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" name="Google Shape;356;p19">
            <a:extLst>
              <a:ext uri="{FF2B5EF4-FFF2-40B4-BE49-F238E27FC236}">
                <a16:creationId xmlns:a16="http://schemas.microsoft.com/office/drawing/2014/main" id="{5FCFA07E-9EE6-AF97-F149-A23E8E314DEB}"/>
              </a:ext>
            </a:extLst>
          </p:cNvPr>
          <p:cNvSpPr/>
          <p:nvPr/>
        </p:nvSpPr>
        <p:spPr>
          <a:xfrm>
            <a:off x="6006096" y="3145726"/>
            <a:ext cx="1658098" cy="801159"/>
          </a:xfrm>
          <a:custGeom>
            <a:avLst/>
            <a:gdLst/>
            <a:ahLst/>
            <a:cxnLst/>
            <a:rect l="l" t="t" r="r" b="b"/>
            <a:pathLst>
              <a:path w="53388" h="25796" extrusionOk="0">
                <a:moveTo>
                  <a:pt x="50844" y="0"/>
                </a:moveTo>
                <a:cubicBezTo>
                  <a:pt x="48771" y="0"/>
                  <a:pt x="38252" y="543"/>
                  <a:pt x="26587" y="10770"/>
                </a:cubicBezTo>
                <a:cubicBezTo>
                  <a:pt x="23610" y="13390"/>
                  <a:pt x="14538" y="21331"/>
                  <a:pt x="2227" y="21331"/>
                </a:cubicBezTo>
                <a:cubicBezTo>
                  <a:pt x="988" y="21331"/>
                  <a:pt x="0" y="22331"/>
                  <a:pt x="0" y="23569"/>
                </a:cubicBezTo>
                <a:cubicBezTo>
                  <a:pt x="0" y="24796"/>
                  <a:pt x="988" y="25796"/>
                  <a:pt x="2227" y="25796"/>
                </a:cubicBezTo>
                <a:cubicBezTo>
                  <a:pt x="3786" y="25796"/>
                  <a:pt x="7418" y="25796"/>
                  <a:pt x="12252" y="24296"/>
                </a:cubicBezTo>
                <a:cubicBezTo>
                  <a:pt x="18098" y="22486"/>
                  <a:pt x="23908" y="19057"/>
                  <a:pt x="29528" y="14128"/>
                </a:cubicBezTo>
                <a:cubicBezTo>
                  <a:pt x="35445" y="8949"/>
                  <a:pt x="40970" y="6591"/>
                  <a:pt x="44565" y="5531"/>
                </a:cubicBezTo>
                <a:cubicBezTo>
                  <a:pt x="48005" y="4515"/>
                  <a:pt x="50381" y="4459"/>
                  <a:pt x="50900" y="4459"/>
                </a:cubicBezTo>
                <a:cubicBezTo>
                  <a:pt x="50965" y="4459"/>
                  <a:pt x="51001" y="4460"/>
                  <a:pt x="51007" y="4460"/>
                </a:cubicBezTo>
                <a:cubicBezTo>
                  <a:pt x="51043" y="4462"/>
                  <a:pt x="51079" y="4463"/>
                  <a:pt x="51115" y="4463"/>
                </a:cubicBezTo>
                <a:cubicBezTo>
                  <a:pt x="52294" y="4463"/>
                  <a:pt x="53270" y="3530"/>
                  <a:pt x="53328" y="2341"/>
                </a:cubicBezTo>
                <a:cubicBezTo>
                  <a:pt x="53388" y="1102"/>
                  <a:pt x="52435" y="55"/>
                  <a:pt x="51197" y="7"/>
                </a:cubicBezTo>
                <a:cubicBezTo>
                  <a:pt x="51156" y="5"/>
                  <a:pt x="51037" y="0"/>
                  <a:pt x="5084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" name="Google Shape;357;p19">
            <a:extLst>
              <a:ext uri="{FF2B5EF4-FFF2-40B4-BE49-F238E27FC236}">
                <a16:creationId xmlns:a16="http://schemas.microsoft.com/office/drawing/2014/main" id="{9BB02799-E739-8369-B77B-FAEAC5F0597D}"/>
              </a:ext>
            </a:extLst>
          </p:cNvPr>
          <p:cNvSpPr/>
          <p:nvPr/>
        </p:nvSpPr>
        <p:spPr>
          <a:xfrm>
            <a:off x="4488161" y="3145726"/>
            <a:ext cx="1658098" cy="801159"/>
          </a:xfrm>
          <a:custGeom>
            <a:avLst/>
            <a:gdLst/>
            <a:ahLst/>
            <a:cxnLst/>
            <a:rect l="l" t="t" r="r" b="b"/>
            <a:pathLst>
              <a:path w="53388" h="25796" extrusionOk="0">
                <a:moveTo>
                  <a:pt x="2535" y="0"/>
                </a:moveTo>
                <a:cubicBezTo>
                  <a:pt x="2341" y="0"/>
                  <a:pt x="2220" y="5"/>
                  <a:pt x="2179" y="7"/>
                </a:cubicBezTo>
                <a:cubicBezTo>
                  <a:pt x="953" y="55"/>
                  <a:pt x="0" y="1102"/>
                  <a:pt x="48" y="2341"/>
                </a:cubicBezTo>
                <a:cubicBezTo>
                  <a:pt x="105" y="3530"/>
                  <a:pt x="1082" y="4463"/>
                  <a:pt x="2271" y="4463"/>
                </a:cubicBezTo>
                <a:cubicBezTo>
                  <a:pt x="2308" y="4463"/>
                  <a:pt x="2344" y="4462"/>
                  <a:pt x="2381" y="4460"/>
                </a:cubicBezTo>
                <a:cubicBezTo>
                  <a:pt x="2384" y="4460"/>
                  <a:pt x="2417" y="4459"/>
                  <a:pt x="2480" y="4459"/>
                </a:cubicBezTo>
                <a:cubicBezTo>
                  <a:pt x="2983" y="4459"/>
                  <a:pt x="5362" y="4515"/>
                  <a:pt x="8823" y="5531"/>
                </a:cubicBezTo>
                <a:cubicBezTo>
                  <a:pt x="12418" y="6591"/>
                  <a:pt x="17931" y="8949"/>
                  <a:pt x="23848" y="14128"/>
                </a:cubicBezTo>
                <a:cubicBezTo>
                  <a:pt x="29480" y="19057"/>
                  <a:pt x="35290" y="22486"/>
                  <a:pt x="41136" y="24296"/>
                </a:cubicBezTo>
                <a:cubicBezTo>
                  <a:pt x="45970" y="25796"/>
                  <a:pt x="49601" y="25796"/>
                  <a:pt x="51161" y="25796"/>
                </a:cubicBezTo>
                <a:cubicBezTo>
                  <a:pt x="52388" y="25796"/>
                  <a:pt x="53388" y="24796"/>
                  <a:pt x="53388" y="23569"/>
                </a:cubicBezTo>
                <a:cubicBezTo>
                  <a:pt x="53388" y="22331"/>
                  <a:pt x="52388" y="21331"/>
                  <a:pt x="51161" y="21331"/>
                </a:cubicBezTo>
                <a:cubicBezTo>
                  <a:pt x="48113" y="21331"/>
                  <a:pt x="38838" y="21331"/>
                  <a:pt x="26789" y="10770"/>
                </a:cubicBezTo>
                <a:cubicBezTo>
                  <a:pt x="15124" y="543"/>
                  <a:pt x="4615" y="0"/>
                  <a:pt x="2535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" name="Explosion : 8 points 15">
            <a:extLst>
              <a:ext uri="{FF2B5EF4-FFF2-40B4-BE49-F238E27FC236}">
                <a16:creationId xmlns:a16="http://schemas.microsoft.com/office/drawing/2014/main" id="{A813E7CC-3D09-1310-D757-D9093F26B92D}"/>
              </a:ext>
            </a:extLst>
          </p:cNvPr>
          <p:cNvSpPr/>
          <p:nvPr/>
        </p:nvSpPr>
        <p:spPr>
          <a:xfrm>
            <a:off x="2453387" y="3461732"/>
            <a:ext cx="1105301" cy="801159"/>
          </a:xfrm>
          <a:prstGeom prst="irregularSeal1">
            <a:avLst/>
          </a:prstGeom>
          <a:solidFill>
            <a:schemeClr val="accent2">
              <a:lumMod val="60000"/>
              <a:lumOff val="40000"/>
            </a:schemeClr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Google Shape;358;p19">
            <a:extLst>
              <a:ext uri="{FF2B5EF4-FFF2-40B4-BE49-F238E27FC236}">
                <a16:creationId xmlns:a16="http://schemas.microsoft.com/office/drawing/2014/main" id="{B4AF361B-B04E-34B5-80B6-956EC4CD7937}"/>
              </a:ext>
            </a:extLst>
          </p:cNvPr>
          <p:cNvSpPr/>
          <p:nvPr/>
        </p:nvSpPr>
        <p:spPr>
          <a:xfrm>
            <a:off x="2973890" y="3145726"/>
            <a:ext cx="1658129" cy="801159"/>
          </a:xfrm>
          <a:custGeom>
            <a:avLst/>
            <a:gdLst/>
            <a:ahLst/>
            <a:cxnLst/>
            <a:rect l="l" t="t" r="r" b="b"/>
            <a:pathLst>
              <a:path w="53389" h="25796" extrusionOk="0">
                <a:moveTo>
                  <a:pt x="50844" y="0"/>
                </a:moveTo>
                <a:cubicBezTo>
                  <a:pt x="48772" y="0"/>
                  <a:pt x="38253" y="543"/>
                  <a:pt x="26588" y="10770"/>
                </a:cubicBezTo>
                <a:cubicBezTo>
                  <a:pt x="23611" y="13390"/>
                  <a:pt x="14538" y="21331"/>
                  <a:pt x="2227" y="21331"/>
                </a:cubicBezTo>
                <a:cubicBezTo>
                  <a:pt x="989" y="21331"/>
                  <a:pt x="1" y="22331"/>
                  <a:pt x="1" y="23569"/>
                </a:cubicBezTo>
                <a:cubicBezTo>
                  <a:pt x="1" y="24796"/>
                  <a:pt x="989" y="25796"/>
                  <a:pt x="2227" y="25796"/>
                </a:cubicBezTo>
                <a:cubicBezTo>
                  <a:pt x="3787" y="25796"/>
                  <a:pt x="7419" y="25796"/>
                  <a:pt x="12252" y="24296"/>
                </a:cubicBezTo>
                <a:cubicBezTo>
                  <a:pt x="18098" y="22486"/>
                  <a:pt x="23909" y="19057"/>
                  <a:pt x="29528" y="14128"/>
                </a:cubicBezTo>
                <a:cubicBezTo>
                  <a:pt x="35446" y="8949"/>
                  <a:pt x="40970" y="6591"/>
                  <a:pt x="44566" y="5531"/>
                </a:cubicBezTo>
                <a:cubicBezTo>
                  <a:pt x="48006" y="4515"/>
                  <a:pt x="50382" y="4459"/>
                  <a:pt x="50901" y="4459"/>
                </a:cubicBezTo>
                <a:cubicBezTo>
                  <a:pt x="50966" y="4459"/>
                  <a:pt x="51002" y="4460"/>
                  <a:pt x="51007" y="4460"/>
                </a:cubicBezTo>
                <a:cubicBezTo>
                  <a:pt x="51044" y="4462"/>
                  <a:pt x="51080" y="4463"/>
                  <a:pt x="51116" y="4463"/>
                </a:cubicBezTo>
                <a:cubicBezTo>
                  <a:pt x="52294" y="4463"/>
                  <a:pt x="53271" y="3530"/>
                  <a:pt x="53329" y="2341"/>
                </a:cubicBezTo>
                <a:cubicBezTo>
                  <a:pt x="53389" y="1102"/>
                  <a:pt x="52436" y="55"/>
                  <a:pt x="51198" y="7"/>
                </a:cubicBezTo>
                <a:cubicBezTo>
                  <a:pt x="51157" y="5"/>
                  <a:pt x="51037" y="0"/>
                  <a:pt x="50844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359;p19">
            <a:extLst>
              <a:ext uri="{FF2B5EF4-FFF2-40B4-BE49-F238E27FC236}">
                <a16:creationId xmlns:a16="http://schemas.microsoft.com/office/drawing/2014/main" id="{55E02BAF-EDA4-3053-4B26-C54736CD3567}"/>
              </a:ext>
            </a:extLst>
          </p:cNvPr>
          <p:cNvSpPr/>
          <p:nvPr/>
        </p:nvSpPr>
        <p:spPr>
          <a:xfrm>
            <a:off x="1455582" y="3145726"/>
            <a:ext cx="1658502" cy="801159"/>
          </a:xfrm>
          <a:custGeom>
            <a:avLst/>
            <a:gdLst/>
            <a:ahLst/>
            <a:cxnLst/>
            <a:rect l="l" t="t" r="r" b="b"/>
            <a:pathLst>
              <a:path w="53401" h="25796" extrusionOk="0">
                <a:moveTo>
                  <a:pt x="2548" y="0"/>
                </a:moveTo>
                <a:cubicBezTo>
                  <a:pt x="2354" y="0"/>
                  <a:pt x="2233" y="5"/>
                  <a:pt x="2192" y="7"/>
                </a:cubicBezTo>
                <a:cubicBezTo>
                  <a:pt x="965" y="55"/>
                  <a:pt x="1" y="1102"/>
                  <a:pt x="60" y="2341"/>
                </a:cubicBezTo>
                <a:cubicBezTo>
                  <a:pt x="118" y="3530"/>
                  <a:pt x="1095" y="4463"/>
                  <a:pt x="2284" y="4463"/>
                </a:cubicBezTo>
                <a:cubicBezTo>
                  <a:pt x="2321" y="4463"/>
                  <a:pt x="2357" y="4462"/>
                  <a:pt x="2394" y="4460"/>
                </a:cubicBezTo>
                <a:cubicBezTo>
                  <a:pt x="2397" y="4460"/>
                  <a:pt x="2430" y="4459"/>
                  <a:pt x="2493" y="4459"/>
                </a:cubicBezTo>
                <a:cubicBezTo>
                  <a:pt x="2996" y="4459"/>
                  <a:pt x="5375" y="4515"/>
                  <a:pt x="8835" y="5531"/>
                </a:cubicBezTo>
                <a:cubicBezTo>
                  <a:pt x="12431" y="6591"/>
                  <a:pt x="17944" y="8949"/>
                  <a:pt x="23861" y="14128"/>
                </a:cubicBezTo>
                <a:cubicBezTo>
                  <a:pt x="29493" y="19057"/>
                  <a:pt x="35303" y="22486"/>
                  <a:pt x="41149" y="24296"/>
                </a:cubicBezTo>
                <a:cubicBezTo>
                  <a:pt x="45983" y="25796"/>
                  <a:pt x="49614" y="25796"/>
                  <a:pt x="51174" y="25796"/>
                </a:cubicBezTo>
                <a:cubicBezTo>
                  <a:pt x="52400" y="25796"/>
                  <a:pt x="53400" y="24796"/>
                  <a:pt x="53400" y="23569"/>
                </a:cubicBezTo>
                <a:cubicBezTo>
                  <a:pt x="53400" y="22331"/>
                  <a:pt x="52400" y="21331"/>
                  <a:pt x="51174" y="21331"/>
                </a:cubicBezTo>
                <a:cubicBezTo>
                  <a:pt x="48126" y="21331"/>
                  <a:pt x="38851" y="21331"/>
                  <a:pt x="26802" y="10770"/>
                </a:cubicBezTo>
                <a:cubicBezTo>
                  <a:pt x="15137" y="543"/>
                  <a:pt x="4628" y="0"/>
                  <a:pt x="2548" y="0"/>
                </a:cubicBezTo>
                <a:close/>
              </a:path>
            </a:pathLst>
          </a:cu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" name="Google Shape;360;p19">
            <a:extLst>
              <a:ext uri="{FF2B5EF4-FFF2-40B4-BE49-F238E27FC236}">
                <a16:creationId xmlns:a16="http://schemas.microsoft.com/office/drawing/2014/main" id="{6B3814FE-125A-E8C0-99C2-D32EDA22F5C3}"/>
              </a:ext>
            </a:extLst>
          </p:cNvPr>
          <p:cNvGrpSpPr/>
          <p:nvPr/>
        </p:nvGrpSpPr>
        <p:grpSpPr>
          <a:xfrm>
            <a:off x="2357220" y="2219889"/>
            <a:ext cx="1263576" cy="2249590"/>
            <a:chOff x="1611888" y="1448167"/>
            <a:chExt cx="1263576" cy="2249590"/>
          </a:xfrm>
        </p:grpSpPr>
        <p:sp>
          <p:nvSpPr>
            <p:cNvPr id="10" name="Google Shape;361;p19">
              <a:extLst>
                <a:ext uri="{FF2B5EF4-FFF2-40B4-BE49-F238E27FC236}">
                  <a16:creationId xmlns:a16="http://schemas.microsoft.com/office/drawing/2014/main" id="{B4881BE2-D033-4441-315A-ADEAD70FEEAA}"/>
                </a:ext>
              </a:extLst>
            </p:cNvPr>
            <p:cNvSpPr/>
            <p:nvPr/>
          </p:nvSpPr>
          <p:spPr>
            <a:xfrm>
              <a:off x="1771186" y="3409282"/>
              <a:ext cx="944598" cy="288475"/>
            </a:xfrm>
            <a:custGeom>
              <a:avLst/>
              <a:gdLst/>
              <a:ahLst/>
              <a:cxnLst/>
              <a:rect l="l" t="t" r="r" b="b"/>
              <a:pathLst>
                <a:path w="29791" h="9098" extrusionOk="0">
                  <a:moveTo>
                    <a:pt x="4549" y="1"/>
                  </a:moveTo>
                  <a:cubicBezTo>
                    <a:pt x="2037" y="1"/>
                    <a:pt x="1" y="2037"/>
                    <a:pt x="1" y="4549"/>
                  </a:cubicBezTo>
                  <a:cubicBezTo>
                    <a:pt x="1" y="7061"/>
                    <a:pt x="2037" y="9097"/>
                    <a:pt x="4549" y="9097"/>
                  </a:cubicBezTo>
                  <a:lnTo>
                    <a:pt x="25242" y="9097"/>
                  </a:lnTo>
                  <a:cubicBezTo>
                    <a:pt x="27754" y="9097"/>
                    <a:pt x="29790" y="7061"/>
                    <a:pt x="29790" y="4549"/>
                  </a:cubicBezTo>
                  <a:cubicBezTo>
                    <a:pt x="29790" y="2037"/>
                    <a:pt x="27754" y="1"/>
                    <a:pt x="25242" y="1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2022</a:t>
              </a:r>
              <a:endParaRPr sz="15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12" name="Google Shape;362;p19">
              <a:extLst>
                <a:ext uri="{FF2B5EF4-FFF2-40B4-BE49-F238E27FC236}">
                  <a16:creationId xmlns:a16="http://schemas.microsoft.com/office/drawing/2014/main" id="{AA47A4EA-FE94-3B54-BA68-9E7C4668995B}"/>
                </a:ext>
              </a:extLst>
            </p:cNvPr>
            <p:cNvSpPr/>
            <p:nvPr/>
          </p:nvSpPr>
          <p:spPr>
            <a:xfrm>
              <a:off x="2098120" y="2965400"/>
              <a:ext cx="291107" cy="291487"/>
            </a:xfrm>
            <a:custGeom>
              <a:avLst/>
              <a:gdLst/>
              <a:ahLst/>
              <a:cxnLst/>
              <a:rect l="l" t="t" r="r" b="b"/>
              <a:pathLst>
                <a:path w="9181" h="9193" extrusionOk="0">
                  <a:moveTo>
                    <a:pt x="4585" y="1"/>
                  </a:moveTo>
                  <a:cubicBezTo>
                    <a:pt x="2049" y="1"/>
                    <a:pt x="1" y="2061"/>
                    <a:pt x="1" y="4597"/>
                  </a:cubicBezTo>
                  <a:cubicBezTo>
                    <a:pt x="1" y="7133"/>
                    <a:pt x="2049" y="9192"/>
                    <a:pt x="4585" y="9192"/>
                  </a:cubicBezTo>
                  <a:cubicBezTo>
                    <a:pt x="7121" y="9192"/>
                    <a:pt x="9180" y="7133"/>
                    <a:pt x="9180" y="4597"/>
                  </a:cubicBezTo>
                  <a:cubicBezTo>
                    <a:pt x="9180" y="2061"/>
                    <a:pt x="7121" y="1"/>
                    <a:pt x="4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363;p19">
              <a:extLst>
                <a:ext uri="{FF2B5EF4-FFF2-40B4-BE49-F238E27FC236}">
                  <a16:creationId xmlns:a16="http://schemas.microsoft.com/office/drawing/2014/main" id="{CF4BF346-127B-B9A7-A8AE-E071A65FB0A0}"/>
                </a:ext>
              </a:extLst>
            </p:cNvPr>
            <p:cNvSpPr/>
            <p:nvPr/>
          </p:nvSpPr>
          <p:spPr>
            <a:xfrm>
              <a:off x="2165340" y="3032968"/>
              <a:ext cx="156318" cy="156350"/>
            </a:xfrm>
            <a:custGeom>
              <a:avLst/>
              <a:gdLst/>
              <a:ahLst/>
              <a:cxnLst/>
              <a:rect l="l" t="t" r="r" b="b"/>
              <a:pathLst>
                <a:path w="4930" h="4931" extrusionOk="0">
                  <a:moveTo>
                    <a:pt x="2465" y="1"/>
                  </a:moveTo>
                  <a:cubicBezTo>
                    <a:pt x="1107" y="1"/>
                    <a:pt x="0" y="1108"/>
                    <a:pt x="0" y="2466"/>
                  </a:cubicBezTo>
                  <a:cubicBezTo>
                    <a:pt x="0" y="3823"/>
                    <a:pt x="1107" y="4930"/>
                    <a:pt x="2465" y="4930"/>
                  </a:cubicBezTo>
                  <a:cubicBezTo>
                    <a:pt x="3822" y="4930"/>
                    <a:pt x="4929" y="3823"/>
                    <a:pt x="4929" y="2466"/>
                  </a:cubicBezTo>
                  <a:cubicBezTo>
                    <a:pt x="4929" y="1108"/>
                    <a:pt x="3822" y="1"/>
                    <a:pt x="2465" y="1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364;p19">
              <a:extLst>
                <a:ext uri="{FF2B5EF4-FFF2-40B4-BE49-F238E27FC236}">
                  <a16:creationId xmlns:a16="http://schemas.microsoft.com/office/drawing/2014/main" id="{0B39C054-AA3A-17FD-C989-F5CCE28AE172}"/>
                </a:ext>
              </a:extLst>
            </p:cNvPr>
            <p:cNvSpPr/>
            <p:nvPr/>
          </p:nvSpPr>
          <p:spPr>
            <a:xfrm>
              <a:off x="1611888" y="1448167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20" y="1"/>
                  </a:moveTo>
                  <a:cubicBezTo>
                    <a:pt x="8918" y="1"/>
                    <a:pt x="0" y="8930"/>
                    <a:pt x="0" y="19932"/>
                  </a:cubicBezTo>
                  <a:cubicBezTo>
                    <a:pt x="0" y="30933"/>
                    <a:pt x="8918" y="39863"/>
                    <a:pt x="19920" y="39863"/>
                  </a:cubicBezTo>
                  <a:cubicBezTo>
                    <a:pt x="30933" y="39863"/>
                    <a:pt x="39851" y="30933"/>
                    <a:pt x="39851" y="19932"/>
                  </a:cubicBezTo>
                  <a:cubicBezTo>
                    <a:pt x="39851" y="8930"/>
                    <a:pt x="30933" y="1"/>
                    <a:pt x="19920" y="1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365;p19">
              <a:extLst>
                <a:ext uri="{FF2B5EF4-FFF2-40B4-BE49-F238E27FC236}">
                  <a16:creationId xmlns:a16="http://schemas.microsoft.com/office/drawing/2014/main" id="{A731144B-0E8D-D166-D90C-445EFDEC91AC}"/>
                </a:ext>
              </a:extLst>
            </p:cNvPr>
            <p:cNvSpPr/>
            <p:nvPr/>
          </p:nvSpPr>
          <p:spPr>
            <a:xfrm>
              <a:off x="1699464" y="1535743"/>
              <a:ext cx="1088423" cy="1088804"/>
            </a:xfrm>
            <a:custGeom>
              <a:avLst/>
              <a:gdLst/>
              <a:ahLst/>
              <a:cxnLst/>
              <a:rect l="l" t="t" r="r" b="b"/>
              <a:pathLst>
                <a:path w="34327" h="34339" extrusionOk="0">
                  <a:moveTo>
                    <a:pt x="17158" y="1"/>
                  </a:moveTo>
                  <a:cubicBezTo>
                    <a:pt x="7680" y="1"/>
                    <a:pt x="1" y="7692"/>
                    <a:pt x="1" y="17170"/>
                  </a:cubicBezTo>
                  <a:cubicBezTo>
                    <a:pt x="1" y="26647"/>
                    <a:pt x="7680" y="34338"/>
                    <a:pt x="17158" y="34338"/>
                  </a:cubicBezTo>
                  <a:cubicBezTo>
                    <a:pt x="26635" y="34338"/>
                    <a:pt x="34326" y="26647"/>
                    <a:pt x="34326" y="17170"/>
                  </a:cubicBezTo>
                  <a:cubicBezTo>
                    <a:pt x="34326" y="7692"/>
                    <a:pt x="26635" y="1"/>
                    <a:pt x="171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24/02/2022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Russia’s invasion of Ukraine</a:t>
              </a:r>
              <a:endParaRPr sz="12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19" name="Google Shape;369;p19">
            <a:extLst>
              <a:ext uri="{FF2B5EF4-FFF2-40B4-BE49-F238E27FC236}">
                <a16:creationId xmlns:a16="http://schemas.microsoft.com/office/drawing/2014/main" id="{5CE14AFE-BC15-4425-D66C-6E517BE116F2}"/>
              </a:ext>
            </a:extLst>
          </p:cNvPr>
          <p:cNvGrpSpPr/>
          <p:nvPr/>
        </p:nvGrpSpPr>
        <p:grpSpPr>
          <a:xfrm>
            <a:off x="3832958" y="2583447"/>
            <a:ext cx="1451706" cy="2466908"/>
            <a:chOff x="3161964" y="1851425"/>
            <a:chExt cx="1263576" cy="2249579"/>
          </a:xfrm>
        </p:grpSpPr>
        <p:sp>
          <p:nvSpPr>
            <p:cNvPr id="20" name="Google Shape;370;p19">
              <a:extLst>
                <a:ext uri="{FF2B5EF4-FFF2-40B4-BE49-F238E27FC236}">
                  <a16:creationId xmlns:a16="http://schemas.microsoft.com/office/drawing/2014/main" id="{A7634A3D-A339-844D-D309-AF5D17B9D0AD}"/>
                </a:ext>
              </a:extLst>
            </p:cNvPr>
            <p:cNvSpPr/>
            <p:nvPr/>
          </p:nvSpPr>
          <p:spPr>
            <a:xfrm>
              <a:off x="3321262" y="1851425"/>
              <a:ext cx="944598" cy="288443"/>
            </a:xfrm>
            <a:custGeom>
              <a:avLst/>
              <a:gdLst/>
              <a:ahLst/>
              <a:cxnLst/>
              <a:rect l="l" t="t" r="r" b="b"/>
              <a:pathLst>
                <a:path w="29791" h="9097" extrusionOk="0">
                  <a:moveTo>
                    <a:pt x="4549" y="0"/>
                  </a:moveTo>
                  <a:cubicBezTo>
                    <a:pt x="2037" y="0"/>
                    <a:pt x="1" y="2036"/>
                    <a:pt x="1" y="4548"/>
                  </a:cubicBezTo>
                  <a:cubicBezTo>
                    <a:pt x="1" y="7061"/>
                    <a:pt x="2037" y="9096"/>
                    <a:pt x="4549" y="9096"/>
                  </a:cubicBezTo>
                  <a:lnTo>
                    <a:pt x="25242" y="9096"/>
                  </a:lnTo>
                  <a:cubicBezTo>
                    <a:pt x="27754" y="9096"/>
                    <a:pt x="29790" y="7061"/>
                    <a:pt x="29790" y="4548"/>
                  </a:cubicBezTo>
                  <a:cubicBezTo>
                    <a:pt x="29790" y="2036"/>
                    <a:pt x="27754" y="0"/>
                    <a:pt x="25242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2022</a:t>
              </a:r>
              <a:endParaRPr sz="15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1" name="Google Shape;371;p19">
              <a:extLst>
                <a:ext uri="{FF2B5EF4-FFF2-40B4-BE49-F238E27FC236}">
                  <a16:creationId xmlns:a16="http://schemas.microsoft.com/office/drawing/2014/main" id="{2412375D-6D16-001E-9349-01CCF2CD5EB7}"/>
                </a:ext>
              </a:extLst>
            </p:cNvPr>
            <p:cNvSpPr/>
            <p:nvPr/>
          </p:nvSpPr>
          <p:spPr>
            <a:xfrm>
              <a:off x="3648196" y="2292282"/>
              <a:ext cx="291107" cy="291487"/>
            </a:xfrm>
            <a:custGeom>
              <a:avLst/>
              <a:gdLst/>
              <a:ahLst/>
              <a:cxnLst/>
              <a:rect l="l" t="t" r="r" b="b"/>
              <a:pathLst>
                <a:path w="9181" h="9193" extrusionOk="0">
                  <a:moveTo>
                    <a:pt x="4585" y="1"/>
                  </a:moveTo>
                  <a:cubicBezTo>
                    <a:pt x="2049" y="1"/>
                    <a:pt x="1" y="2061"/>
                    <a:pt x="1" y="4597"/>
                  </a:cubicBezTo>
                  <a:cubicBezTo>
                    <a:pt x="1" y="7133"/>
                    <a:pt x="2049" y="9193"/>
                    <a:pt x="4585" y="9193"/>
                  </a:cubicBezTo>
                  <a:cubicBezTo>
                    <a:pt x="7121" y="9193"/>
                    <a:pt x="9180" y="7133"/>
                    <a:pt x="9180" y="4597"/>
                  </a:cubicBezTo>
                  <a:cubicBezTo>
                    <a:pt x="9180" y="2061"/>
                    <a:pt x="7121" y="1"/>
                    <a:pt x="4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372;p19">
              <a:extLst>
                <a:ext uri="{FF2B5EF4-FFF2-40B4-BE49-F238E27FC236}">
                  <a16:creationId xmlns:a16="http://schemas.microsoft.com/office/drawing/2014/main" id="{C0F7D30E-74C8-2926-E8E2-FFB3E91FA65F}"/>
                </a:ext>
              </a:extLst>
            </p:cNvPr>
            <p:cNvSpPr/>
            <p:nvPr/>
          </p:nvSpPr>
          <p:spPr>
            <a:xfrm>
              <a:off x="3715415" y="2359883"/>
              <a:ext cx="156318" cy="156318"/>
            </a:xfrm>
            <a:custGeom>
              <a:avLst/>
              <a:gdLst/>
              <a:ahLst/>
              <a:cxnLst/>
              <a:rect l="l" t="t" r="r" b="b"/>
              <a:pathLst>
                <a:path w="4930" h="4930" extrusionOk="0">
                  <a:moveTo>
                    <a:pt x="2465" y="0"/>
                  </a:moveTo>
                  <a:cubicBezTo>
                    <a:pt x="1107" y="0"/>
                    <a:pt x="0" y="1107"/>
                    <a:pt x="0" y="2465"/>
                  </a:cubicBezTo>
                  <a:cubicBezTo>
                    <a:pt x="0" y="3822"/>
                    <a:pt x="1107" y="4929"/>
                    <a:pt x="2465" y="4929"/>
                  </a:cubicBezTo>
                  <a:cubicBezTo>
                    <a:pt x="3822" y="4929"/>
                    <a:pt x="4929" y="3822"/>
                    <a:pt x="4929" y="2465"/>
                  </a:cubicBezTo>
                  <a:cubicBezTo>
                    <a:pt x="4929" y="1107"/>
                    <a:pt x="3822" y="0"/>
                    <a:pt x="24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373;p19">
              <a:extLst>
                <a:ext uri="{FF2B5EF4-FFF2-40B4-BE49-F238E27FC236}">
                  <a16:creationId xmlns:a16="http://schemas.microsoft.com/office/drawing/2014/main" id="{7FFAB449-985C-F8F2-7C2B-29E6D0197532}"/>
                </a:ext>
              </a:extLst>
            </p:cNvPr>
            <p:cNvSpPr/>
            <p:nvPr/>
          </p:nvSpPr>
          <p:spPr>
            <a:xfrm>
              <a:off x="3161964" y="2837048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20" y="1"/>
                  </a:moveTo>
                  <a:cubicBezTo>
                    <a:pt x="8918" y="1"/>
                    <a:pt x="1" y="8930"/>
                    <a:pt x="1" y="19932"/>
                  </a:cubicBezTo>
                  <a:cubicBezTo>
                    <a:pt x="1" y="30933"/>
                    <a:pt x="8918" y="39863"/>
                    <a:pt x="19920" y="39863"/>
                  </a:cubicBezTo>
                  <a:cubicBezTo>
                    <a:pt x="30933" y="39863"/>
                    <a:pt x="39851" y="30933"/>
                    <a:pt x="39851" y="19932"/>
                  </a:cubicBezTo>
                  <a:cubicBezTo>
                    <a:pt x="39851" y="8930"/>
                    <a:pt x="30933" y="1"/>
                    <a:pt x="199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374;p19">
              <a:extLst>
                <a:ext uri="{FF2B5EF4-FFF2-40B4-BE49-F238E27FC236}">
                  <a16:creationId xmlns:a16="http://schemas.microsoft.com/office/drawing/2014/main" id="{F649B5E5-79D7-AACB-0379-762F3AC4583B}"/>
                </a:ext>
              </a:extLst>
            </p:cNvPr>
            <p:cNvSpPr/>
            <p:nvPr/>
          </p:nvSpPr>
          <p:spPr>
            <a:xfrm>
              <a:off x="3249540" y="2924624"/>
              <a:ext cx="1088423" cy="1088804"/>
            </a:xfrm>
            <a:custGeom>
              <a:avLst/>
              <a:gdLst/>
              <a:ahLst/>
              <a:cxnLst/>
              <a:rect l="l" t="t" r="r" b="b"/>
              <a:pathLst>
                <a:path w="34327" h="34339" extrusionOk="0">
                  <a:moveTo>
                    <a:pt x="17158" y="1"/>
                  </a:moveTo>
                  <a:cubicBezTo>
                    <a:pt x="7680" y="1"/>
                    <a:pt x="1" y="7692"/>
                    <a:pt x="1" y="17170"/>
                  </a:cubicBezTo>
                  <a:cubicBezTo>
                    <a:pt x="1" y="26647"/>
                    <a:pt x="7680" y="34338"/>
                    <a:pt x="17158" y="34338"/>
                  </a:cubicBezTo>
                  <a:cubicBezTo>
                    <a:pt x="26635" y="34338"/>
                    <a:pt x="34326" y="26647"/>
                    <a:pt x="34326" y="17170"/>
                  </a:cubicBezTo>
                  <a:cubicBezTo>
                    <a:pt x="34326" y="7692"/>
                    <a:pt x="26635" y="1"/>
                    <a:pt x="171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18/05/2022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Defence Investment Gap Analysis</a:t>
              </a:r>
              <a:endParaRPr sz="12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26" name="Google Shape;376;p19">
            <a:extLst>
              <a:ext uri="{FF2B5EF4-FFF2-40B4-BE49-F238E27FC236}">
                <a16:creationId xmlns:a16="http://schemas.microsoft.com/office/drawing/2014/main" id="{A13C123A-CB6D-2FD0-8210-28BD331B83EC}"/>
              </a:ext>
            </a:extLst>
          </p:cNvPr>
          <p:cNvGrpSpPr/>
          <p:nvPr/>
        </p:nvGrpSpPr>
        <p:grpSpPr>
          <a:xfrm>
            <a:off x="5460384" y="2219889"/>
            <a:ext cx="1263956" cy="2249590"/>
            <a:chOff x="4715052" y="1448167"/>
            <a:chExt cx="1263956" cy="2249590"/>
          </a:xfrm>
        </p:grpSpPr>
        <p:sp>
          <p:nvSpPr>
            <p:cNvPr id="27" name="Google Shape;377;p19">
              <a:extLst>
                <a:ext uri="{FF2B5EF4-FFF2-40B4-BE49-F238E27FC236}">
                  <a16:creationId xmlns:a16="http://schemas.microsoft.com/office/drawing/2014/main" id="{A6437BD2-B1D6-D0E9-564B-7DB229492324}"/>
                </a:ext>
              </a:extLst>
            </p:cNvPr>
            <p:cNvSpPr/>
            <p:nvPr/>
          </p:nvSpPr>
          <p:spPr>
            <a:xfrm>
              <a:off x="4874762" y="3409282"/>
              <a:ext cx="944566" cy="288475"/>
            </a:xfrm>
            <a:custGeom>
              <a:avLst/>
              <a:gdLst/>
              <a:ahLst/>
              <a:cxnLst/>
              <a:rect l="l" t="t" r="r" b="b"/>
              <a:pathLst>
                <a:path w="29790" h="9098" extrusionOk="0">
                  <a:moveTo>
                    <a:pt x="4548" y="1"/>
                  </a:moveTo>
                  <a:cubicBezTo>
                    <a:pt x="2036" y="1"/>
                    <a:pt x="0" y="2037"/>
                    <a:pt x="0" y="4549"/>
                  </a:cubicBezTo>
                  <a:cubicBezTo>
                    <a:pt x="0" y="7061"/>
                    <a:pt x="2036" y="9097"/>
                    <a:pt x="4548" y="9097"/>
                  </a:cubicBezTo>
                  <a:lnTo>
                    <a:pt x="25241" y="9097"/>
                  </a:lnTo>
                  <a:cubicBezTo>
                    <a:pt x="27754" y="9097"/>
                    <a:pt x="29790" y="7061"/>
                    <a:pt x="29790" y="4549"/>
                  </a:cubicBezTo>
                  <a:cubicBezTo>
                    <a:pt x="29790" y="2037"/>
                    <a:pt x="27754" y="1"/>
                    <a:pt x="25241" y="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2023</a:t>
              </a:r>
              <a:endParaRPr sz="15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28" name="Google Shape;378;p19">
              <a:extLst>
                <a:ext uri="{FF2B5EF4-FFF2-40B4-BE49-F238E27FC236}">
                  <a16:creationId xmlns:a16="http://schemas.microsoft.com/office/drawing/2014/main" id="{51EB593E-0CAE-714F-D50E-D832D2355251}"/>
                </a:ext>
              </a:extLst>
            </p:cNvPr>
            <p:cNvSpPr/>
            <p:nvPr/>
          </p:nvSpPr>
          <p:spPr>
            <a:xfrm>
              <a:off x="5201315" y="2965400"/>
              <a:ext cx="291455" cy="291487"/>
            </a:xfrm>
            <a:custGeom>
              <a:avLst/>
              <a:gdLst/>
              <a:ahLst/>
              <a:cxnLst/>
              <a:rect l="l" t="t" r="r" b="b"/>
              <a:pathLst>
                <a:path w="9192" h="9193" extrusionOk="0">
                  <a:moveTo>
                    <a:pt x="4596" y="1"/>
                  </a:moveTo>
                  <a:cubicBezTo>
                    <a:pt x="2060" y="1"/>
                    <a:pt x="0" y="2061"/>
                    <a:pt x="0" y="4597"/>
                  </a:cubicBezTo>
                  <a:cubicBezTo>
                    <a:pt x="0" y="7133"/>
                    <a:pt x="2060" y="9192"/>
                    <a:pt x="4596" y="9192"/>
                  </a:cubicBezTo>
                  <a:cubicBezTo>
                    <a:pt x="7132" y="9192"/>
                    <a:pt x="9192" y="7133"/>
                    <a:pt x="9192" y="4597"/>
                  </a:cubicBezTo>
                  <a:cubicBezTo>
                    <a:pt x="9192" y="2061"/>
                    <a:pt x="7132" y="1"/>
                    <a:pt x="45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379;p19">
              <a:extLst>
                <a:ext uri="{FF2B5EF4-FFF2-40B4-BE49-F238E27FC236}">
                  <a16:creationId xmlns:a16="http://schemas.microsoft.com/office/drawing/2014/main" id="{AE944952-C4DE-0676-161A-9C9D7CEDEFDE}"/>
                </a:ext>
              </a:extLst>
            </p:cNvPr>
            <p:cNvSpPr/>
            <p:nvPr/>
          </p:nvSpPr>
          <p:spPr>
            <a:xfrm>
              <a:off x="5268884" y="3032968"/>
              <a:ext cx="156318" cy="156350"/>
            </a:xfrm>
            <a:custGeom>
              <a:avLst/>
              <a:gdLst/>
              <a:ahLst/>
              <a:cxnLst/>
              <a:rect l="l" t="t" r="r" b="b"/>
              <a:pathLst>
                <a:path w="4930" h="4931" extrusionOk="0">
                  <a:moveTo>
                    <a:pt x="2465" y="1"/>
                  </a:moveTo>
                  <a:cubicBezTo>
                    <a:pt x="1108" y="1"/>
                    <a:pt x="0" y="1108"/>
                    <a:pt x="0" y="2466"/>
                  </a:cubicBezTo>
                  <a:cubicBezTo>
                    <a:pt x="0" y="3823"/>
                    <a:pt x="1108" y="4930"/>
                    <a:pt x="2465" y="4930"/>
                  </a:cubicBezTo>
                  <a:cubicBezTo>
                    <a:pt x="3822" y="4930"/>
                    <a:pt x="4929" y="3823"/>
                    <a:pt x="4929" y="2466"/>
                  </a:cubicBezTo>
                  <a:cubicBezTo>
                    <a:pt x="4929" y="1108"/>
                    <a:pt x="3822" y="1"/>
                    <a:pt x="2465" y="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80;p19">
              <a:extLst>
                <a:ext uri="{FF2B5EF4-FFF2-40B4-BE49-F238E27FC236}">
                  <a16:creationId xmlns:a16="http://schemas.microsoft.com/office/drawing/2014/main" id="{156B9A4A-F2D5-36FC-E649-3F70E1E6C053}"/>
                </a:ext>
              </a:extLst>
            </p:cNvPr>
            <p:cNvSpPr/>
            <p:nvPr/>
          </p:nvSpPr>
          <p:spPr>
            <a:xfrm>
              <a:off x="4715052" y="1448167"/>
              <a:ext cx="1263956" cy="1263956"/>
            </a:xfrm>
            <a:custGeom>
              <a:avLst/>
              <a:gdLst/>
              <a:ahLst/>
              <a:cxnLst/>
              <a:rect l="l" t="t" r="r" b="b"/>
              <a:pathLst>
                <a:path w="39863" h="39863" extrusionOk="0">
                  <a:moveTo>
                    <a:pt x="19932" y="1"/>
                  </a:moveTo>
                  <a:cubicBezTo>
                    <a:pt x="8931" y="1"/>
                    <a:pt x="1" y="8930"/>
                    <a:pt x="1" y="19932"/>
                  </a:cubicBezTo>
                  <a:cubicBezTo>
                    <a:pt x="1" y="30933"/>
                    <a:pt x="8931" y="39863"/>
                    <a:pt x="19932" y="39863"/>
                  </a:cubicBezTo>
                  <a:cubicBezTo>
                    <a:pt x="30933" y="39863"/>
                    <a:pt x="39863" y="30933"/>
                    <a:pt x="39863" y="19932"/>
                  </a:cubicBezTo>
                  <a:cubicBezTo>
                    <a:pt x="39863" y="8930"/>
                    <a:pt x="30933" y="1"/>
                    <a:pt x="19932" y="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81;p19">
              <a:extLst>
                <a:ext uri="{FF2B5EF4-FFF2-40B4-BE49-F238E27FC236}">
                  <a16:creationId xmlns:a16="http://schemas.microsoft.com/office/drawing/2014/main" id="{B0107F3C-8512-CC15-F8FC-0EF0D7934912}"/>
                </a:ext>
              </a:extLst>
            </p:cNvPr>
            <p:cNvSpPr/>
            <p:nvPr/>
          </p:nvSpPr>
          <p:spPr>
            <a:xfrm>
              <a:off x="4802659" y="1535743"/>
              <a:ext cx="1088772" cy="1088804"/>
            </a:xfrm>
            <a:custGeom>
              <a:avLst/>
              <a:gdLst/>
              <a:ahLst/>
              <a:cxnLst/>
              <a:rect l="l" t="t" r="r" b="b"/>
              <a:pathLst>
                <a:path w="34338" h="34339" extrusionOk="0">
                  <a:moveTo>
                    <a:pt x="17169" y="1"/>
                  </a:moveTo>
                  <a:cubicBezTo>
                    <a:pt x="7692" y="1"/>
                    <a:pt x="0" y="7692"/>
                    <a:pt x="0" y="17170"/>
                  </a:cubicBezTo>
                  <a:cubicBezTo>
                    <a:pt x="0" y="26647"/>
                    <a:pt x="7692" y="34338"/>
                    <a:pt x="17169" y="34338"/>
                  </a:cubicBezTo>
                  <a:cubicBezTo>
                    <a:pt x="26646" y="34338"/>
                    <a:pt x="34338" y="26647"/>
                    <a:pt x="34338" y="17170"/>
                  </a:cubicBezTo>
                  <a:cubicBezTo>
                    <a:pt x="34338" y="7692"/>
                    <a:pt x="26646" y="1"/>
                    <a:pt x="171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July 2023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ASAP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endParaRPr lang="en" sz="1200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October 2023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EDIRPA</a:t>
              </a:r>
            </a:p>
          </p:txBody>
        </p:sp>
      </p:grpSp>
      <p:grpSp>
        <p:nvGrpSpPr>
          <p:cNvPr id="33" name="Google Shape;383;p19">
            <a:extLst>
              <a:ext uri="{FF2B5EF4-FFF2-40B4-BE49-F238E27FC236}">
                <a16:creationId xmlns:a16="http://schemas.microsoft.com/office/drawing/2014/main" id="{2835D349-5EE2-A668-583C-6E49ED6DB411}"/>
              </a:ext>
            </a:extLst>
          </p:cNvPr>
          <p:cNvGrpSpPr/>
          <p:nvPr/>
        </p:nvGrpSpPr>
        <p:grpSpPr>
          <a:xfrm>
            <a:off x="6956976" y="2623147"/>
            <a:ext cx="1289683" cy="2192787"/>
            <a:chOff x="6268552" y="1851425"/>
            <a:chExt cx="1263576" cy="2249579"/>
          </a:xfrm>
        </p:grpSpPr>
        <p:sp>
          <p:nvSpPr>
            <p:cNvPr id="34" name="Google Shape;384;p19">
              <a:extLst>
                <a:ext uri="{FF2B5EF4-FFF2-40B4-BE49-F238E27FC236}">
                  <a16:creationId xmlns:a16="http://schemas.microsoft.com/office/drawing/2014/main" id="{3F0A72EF-A28E-E83F-AB49-8C437F333B5B}"/>
                </a:ext>
              </a:extLst>
            </p:cNvPr>
            <p:cNvSpPr/>
            <p:nvPr/>
          </p:nvSpPr>
          <p:spPr>
            <a:xfrm>
              <a:off x="6428230" y="1851425"/>
              <a:ext cx="944566" cy="288443"/>
            </a:xfrm>
            <a:custGeom>
              <a:avLst/>
              <a:gdLst/>
              <a:ahLst/>
              <a:cxnLst/>
              <a:rect l="l" t="t" r="r" b="b"/>
              <a:pathLst>
                <a:path w="29790" h="9097" extrusionOk="0">
                  <a:moveTo>
                    <a:pt x="4549" y="0"/>
                  </a:moveTo>
                  <a:cubicBezTo>
                    <a:pt x="2036" y="0"/>
                    <a:pt x="0" y="2036"/>
                    <a:pt x="0" y="4548"/>
                  </a:cubicBezTo>
                  <a:cubicBezTo>
                    <a:pt x="0" y="7061"/>
                    <a:pt x="2036" y="9096"/>
                    <a:pt x="4549" y="9096"/>
                  </a:cubicBezTo>
                  <a:lnTo>
                    <a:pt x="25242" y="9096"/>
                  </a:lnTo>
                  <a:cubicBezTo>
                    <a:pt x="27754" y="9096"/>
                    <a:pt x="29790" y="7061"/>
                    <a:pt x="29790" y="4548"/>
                  </a:cubicBezTo>
                  <a:cubicBezTo>
                    <a:pt x="29790" y="2036"/>
                    <a:pt x="27754" y="0"/>
                    <a:pt x="25242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2024</a:t>
              </a:r>
              <a:endParaRPr sz="15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35" name="Google Shape;385;p19">
              <a:extLst>
                <a:ext uri="{FF2B5EF4-FFF2-40B4-BE49-F238E27FC236}">
                  <a16:creationId xmlns:a16="http://schemas.microsoft.com/office/drawing/2014/main" id="{E49F062C-DBB9-51C9-97AD-2BE404C79A41}"/>
                </a:ext>
              </a:extLst>
            </p:cNvPr>
            <p:cNvSpPr/>
            <p:nvPr/>
          </p:nvSpPr>
          <p:spPr>
            <a:xfrm>
              <a:off x="6754784" y="2292282"/>
              <a:ext cx="291455" cy="291487"/>
            </a:xfrm>
            <a:custGeom>
              <a:avLst/>
              <a:gdLst/>
              <a:ahLst/>
              <a:cxnLst/>
              <a:rect l="l" t="t" r="r" b="b"/>
              <a:pathLst>
                <a:path w="9192" h="9193" extrusionOk="0">
                  <a:moveTo>
                    <a:pt x="4596" y="1"/>
                  </a:moveTo>
                  <a:cubicBezTo>
                    <a:pt x="2060" y="1"/>
                    <a:pt x="0" y="2061"/>
                    <a:pt x="0" y="4597"/>
                  </a:cubicBezTo>
                  <a:cubicBezTo>
                    <a:pt x="0" y="7133"/>
                    <a:pt x="2060" y="9193"/>
                    <a:pt x="4596" y="9193"/>
                  </a:cubicBezTo>
                  <a:cubicBezTo>
                    <a:pt x="7132" y="9193"/>
                    <a:pt x="9192" y="7133"/>
                    <a:pt x="9192" y="4597"/>
                  </a:cubicBezTo>
                  <a:cubicBezTo>
                    <a:pt x="9192" y="2061"/>
                    <a:pt x="7132" y="1"/>
                    <a:pt x="459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86;p19">
              <a:extLst>
                <a:ext uri="{FF2B5EF4-FFF2-40B4-BE49-F238E27FC236}">
                  <a16:creationId xmlns:a16="http://schemas.microsoft.com/office/drawing/2014/main" id="{FBCEE2A6-F607-132D-F2D0-60CE422BCC83}"/>
                </a:ext>
              </a:extLst>
            </p:cNvPr>
            <p:cNvSpPr/>
            <p:nvPr/>
          </p:nvSpPr>
          <p:spPr>
            <a:xfrm>
              <a:off x="6822352" y="2359883"/>
              <a:ext cx="156318" cy="156318"/>
            </a:xfrm>
            <a:custGeom>
              <a:avLst/>
              <a:gdLst/>
              <a:ahLst/>
              <a:cxnLst/>
              <a:rect l="l" t="t" r="r" b="b"/>
              <a:pathLst>
                <a:path w="4930" h="4930" extrusionOk="0">
                  <a:moveTo>
                    <a:pt x="2465" y="0"/>
                  </a:moveTo>
                  <a:cubicBezTo>
                    <a:pt x="1108" y="0"/>
                    <a:pt x="1" y="1107"/>
                    <a:pt x="1" y="2465"/>
                  </a:cubicBezTo>
                  <a:cubicBezTo>
                    <a:pt x="1" y="3822"/>
                    <a:pt x="1108" y="4929"/>
                    <a:pt x="2465" y="4929"/>
                  </a:cubicBezTo>
                  <a:cubicBezTo>
                    <a:pt x="3822" y="4929"/>
                    <a:pt x="4930" y="3822"/>
                    <a:pt x="4930" y="2465"/>
                  </a:cubicBezTo>
                  <a:cubicBezTo>
                    <a:pt x="4930" y="1107"/>
                    <a:pt x="3822" y="0"/>
                    <a:pt x="2465" y="0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87;p19">
              <a:extLst>
                <a:ext uri="{FF2B5EF4-FFF2-40B4-BE49-F238E27FC236}">
                  <a16:creationId xmlns:a16="http://schemas.microsoft.com/office/drawing/2014/main" id="{26118CC3-D9B5-B1FA-CE76-47D2924581F3}"/>
                </a:ext>
              </a:extLst>
            </p:cNvPr>
            <p:cNvSpPr/>
            <p:nvPr/>
          </p:nvSpPr>
          <p:spPr>
            <a:xfrm>
              <a:off x="6268552" y="2837048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31" y="1"/>
                  </a:moveTo>
                  <a:cubicBezTo>
                    <a:pt x="8918" y="1"/>
                    <a:pt x="0" y="8930"/>
                    <a:pt x="0" y="19932"/>
                  </a:cubicBezTo>
                  <a:cubicBezTo>
                    <a:pt x="0" y="30933"/>
                    <a:pt x="8918" y="39863"/>
                    <a:pt x="19931" y="39863"/>
                  </a:cubicBezTo>
                  <a:cubicBezTo>
                    <a:pt x="30932" y="39863"/>
                    <a:pt x="39850" y="30933"/>
                    <a:pt x="39850" y="19932"/>
                  </a:cubicBezTo>
                  <a:cubicBezTo>
                    <a:pt x="39850" y="8930"/>
                    <a:pt x="30932" y="1"/>
                    <a:pt x="19931" y="1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8;p19">
              <a:extLst>
                <a:ext uri="{FF2B5EF4-FFF2-40B4-BE49-F238E27FC236}">
                  <a16:creationId xmlns:a16="http://schemas.microsoft.com/office/drawing/2014/main" id="{29BA133F-B850-15B0-E341-9042E6E9869E}"/>
                </a:ext>
              </a:extLst>
            </p:cNvPr>
            <p:cNvSpPr/>
            <p:nvPr/>
          </p:nvSpPr>
          <p:spPr>
            <a:xfrm>
              <a:off x="6356127" y="2924624"/>
              <a:ext cx="1088392" cy="1088804"/>
            </a:xfrm>
            <a:custGeom>
              <a:avLst/>
              <a:gdLst/>
              <a:ahLst/>
              <a:cxnLst/>
              <a:rect l="l" t="t" r="r" b="b"/>
              <a:pathLst>
                <a:path w="34326" h="34339" extrusionOk="0">
                  <a:moveTo>
                    <a:pt x="17169" y="1"/>
                  </a:moveTo>
                  <a:cubicBezTo>
                    <a:pt x="7692" y="1"/>
                    <a:pt x="0" y="7692"/>
                    <a:pt x="0" y="17170"/>
                  </a:cubicBezTo>
                  <a:cubicBezTo>
                    <a:pt x="0" y="26647"/>
                    <a:pt x="7692" y="34338"/>
                    <a:pt x="17169" y="34338"/>
                  </a:cubicBezTo>
                  <a:cubicBezTo>
                    <a:pt x="26646" y="34338"/>
                    <a:pt x="34326" y="26647"/>
                    <a:pt x="34326" y="17170"/>
                  </a:cubicBezTo>
                  <a:cubicBezTo>
                    <a:pt x="34326" y="7692"/>
                    <a:pt x="26646" y="1"/>
                    <a:pt x="171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4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05/03/2024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4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EDIS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4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+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4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EDIP</a:t>
              </a:r>
              <a:endParaRPr sz="14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grpSp>
        <p:nvGrpSpPr>
          <p:cNvPr id="49" name="Google Shape;369;p19">
            <a:extLst>
              <a:ext uri="{FF2B5EF4-FFF2-40B4-BE49-F238E27FC236}">
                <a16:creationId xmlns:a16="http://schemas.microsoft.com/office/drawing/2014/main" id="{732F3FCF-64B4-DD8E-C947-E0D94B81D764}"/>
              </a:ext>
            </a:extLst>
          </p:cNvPr>
          <p:cNvGrpSpPr/>
          <p:nvPr/>
        </p:nvGrpSpPr>
        <p:grpSpPr>
          <a:xfrm>
            <a:off x="914366" y="2673916"/>
            <a:ext cx="1327305" cy="2120737"/>
            <a:chOff x="3223300" y="1859255"/>
            <a:chExt cx="1263576" cy="2170832"/>
          </a:xfrm>
        </p:grpSpPr>
        <p:sp>
          <p:nvSpPr>
            <p:cNvPr id="50" name="Google Shape;370;p19">
              <a:extLst>
                <a:ext uri="{FF2B5EF4-FFF2-40B4-BE49-F238E27FC236}">
                  <a16:creationId xmlns:a16="http://schemas.microsoft.com/office/drawing/2014/main" id="{753F24C6-5752-613F-3B7D-11937450D12A}"/>
                </a:ext>
              </a:extLst>
            </p:cNvPr>
            <p:cNvSpPr/>
            <p:nvPr/>
          </p:nvSpPr>
          <p:spPr>
            <a:xfrm>
              <a:off x="3304713" y="1859255"/>
              <a:ext cx="944598" cy="288443"/>
            </a:xfrm>
            <a:custGeom>
              <a:avLst/>
              <a:gdLst/>
              <a:ahLst/>
              <a:cxnLst/>
              <a:rect l="l" t="t" r="r" b="b"/>
              <a:pathLst>
                <a:path w="29791" h="9097" extrusionOk="0">
                  <a:moveTo>
                    <a:pt x="4549" y="0"/>
                  </a:moveTo>
                  <a:cubicBezTo>
                    <a:pt x="2037" y="0"/>
                    <a:pt x="1" y="2036"/>
                    <a:pt x="1" y="4548"/>
                  </a:cubicBezTo>
                  <a:cubicBezTo>
                    <a:pt x="1" y="7061"/>
                    <a:pt x="2037" y="9096"/>
                    <a:pt x="4549" y="9096"/>
                  </a:cubicBezTo>
                  <a:lnTo>
                    <a:pt x="25242" y="9096"/>
                  </a:lnTo>
                  <a:cubicBezTo>
                    <a:pt x="27754" y="9096"/>
                    <a:pt x="29790" y="7061"/>
                    <a:pt x="29790" y="4548"/>
                  </a:cubicBezTo>
                  <a:cubicBezTo>
                    <a:pt x="29790" y="2036"/>
                    <a:pt x="27754" y="0"/>
                    <a:pt x="25242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500" dirty="0">
                  <a:solidFill>
                    <a:srgbClr val="FFFFFF"/>
                  </a:solidFill>
                  <a:latin typeface="Fira Sans Extra Condensed Medium"/>
                  <a:ea typeface="Fira Sans Extra Condensed Medium"/>
                  <a:cs typeface="Fira Sans Extra Condensed Medium"/>
                  <a:sym typeface="Fira Sans Extra Condensed Medium"/>
                </a:rPr>
                <a:t>2021</a:t>
              </a:r>
              <a:endParaRPr sz="1500" dirty="0">
                <a:solidFill>
                  <a:srgbClr val="FFFFFF"/>
                </a:solidFill>
                <a:latin typeface="Fira Sans Extra Condensed Medium"/>
                <a:ea typeface="Fira Sans Extra Condensed Medium"/>
                <a:cs typeface="Fira Sans Extra Condensed Medium"/>
                <a:sym typeface="Fira Sans Extra Condensed Medium"/>
              </a:endParaRPr>
            </a:p>
          </p:txBody>
        </p:sp>
        <p:sp>
          <p:nvSpPr>
            <p:cNvPr id="51" name="Google Shape;371;p19">
              <a:extLst>
                <a:ext uri="{FF2B5EF4-FFF2-40B4-BE49-F238E27FC236}">
                  <a16:creationId xmlns:a16="http://schemas.microsoft.com/office/drawing/2014/main" id="{64B2D7A9-4987-F103-A6C0-C84708292663}"/>
                </a:ext>
              </a:extLst>
            </p:cNvPr>
            <p:cNvSpPr/>
            <p:nvPr/>
          </p:nvSpPr>
          <p:spPr>
            <a:xfrm>
              <a:off x="3648196" y="2292282"/>
              <a:ext cx="291107" cy="291487"/>
            </a:xfrm>
            <a:custGeom>
              <a:avLst/>
              <a:gdLst/>
              <a:ahLst/>
              <a:cxnLst/>
              <a:rect l="l" t="t" r="r" b="b"/>
              <a:pathLst>
                <a:path w="9181" h="9193" extrusionOk="0">
                  <a:moveTo>
                    <a:pt x="4585" y="1"/>
                  </a:moveTo>
                  <a:cubicBezTo>
                    <a:pt x="2049" y="1"/>
                    <a:pt x="1" y="2061"/>
                    <a:pt x="1" y="4597"/>
                  </a:cubicBezTo>
                  <a:cubicBezTo>
                    <a:pt x="1" y="7133"/>
                    <a:pt x="2049" y="9193"/>
                    <a:pt x="4585" y="9193"/>
                  </a:cubicBezTo>
                  <a:cubicBezTo>
                    <a:pt x="7121" y="9193"/>
                    <a:pt x="9180" y="7133"/>
                    <a:pt x="9180" y="4597"/>
                  </a:cubicBezTo>
                  <a:cubicBezTo>
                    <a:pt x="9180" y="2061"/>
                    <a:pt x="7121" y="1"/>
                    <a:pt x="458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372;p19">
              <a:extLst>
                <a:ext uri="{FF2B5EF4-FFF2-40B4-BE49-F238E27FC236}">
                  <a16:creationId xmlns:a16="http://schemas.microsoft.com/office/drawing/2014/main" id="{A651CF5B-DF62-2657-6E58-84A2A926CD52}"/>
                </a:ext>
              </a:extLst>
            </p:cNvPr>
            <p:cNvSpPr/>
            <p:nvPr/>
          </p:nvSpPr>
          <p:spPr>
            <a:xfrm>
              <a:off x="3715415" y="2359883"/>
              <a:ext cx="156318" cy="156318"/>
            </a:xfrm>
            <a:custGeom>
              <a:avLst/>
              <a:gdLst/>
              <a:ahLst/>
              <a:cxnLst/>
              <a:rect l="l" t="t" r="r" b="b"/>
              <a:pathLst>
                <a:path w="4930" h="4930" extrusionOk="0">
                  <a:moveTo>
                    <a:pt x="2465" y="0"/>
                  </a:moveTo>
                  <a:cubicBezTo>
                    <a:pt x="1107" y="0"/>
                    <a:pt x="0" y="1107"/>
                    <a:pt x="0" y="2465"/>
                  </a:cubicBezTo>
                  <a:cubicBezTo>
                    <a:pt x="0" y="3822"/>
                    <a:pt x="1107" y="4929"/>
                    <a:pt x="2465" y="4929"/>
                  </a:cubicBezTo>
                  <a:cubicBezTo>
                    <a:pt x="3822" y="4929"/>
                    <a:pt x="4929" y="3822"/>
                    <a:pt x="4929" y="2465"/>
                  </a:cubicBezTo>
                  <a:cubicBezTo>
                    <a:pt x="4929" y="1107"/>
                    <a:pt x="3822" y="0"/>
                    <a:pt x="2465" y="0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373;p19">
              <a:extLst>
                <a:ext uri="{FF2B5EF4-FFF2-40B4-BE49-F238E27FC236}">
                  <a16:creationId xmlns:a16="http://schemas.microsoft.com/office/drawing/2014/main" id="{EA825B8B-98B1-1270-986B-D1C29096E230}"/>
                </a:ext>
              </a:extLst>
            </p:cNvPr>
            <p:cNvSpPr/>
            <p:nvPr/>
          </p:nvSpPr>
          <p:spPr>
            <a:xfrm>
              <a:off x="3223300" y="2766131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20" y="1"/>
                  </a:moveTo>
                  <a:cubicBezTo>
                    <a:pt x="8918" y="1"/>
                    <a:pt x="1" y="8930"/>
                    <a:pt x="1" y="19932"/>
                  </a:cubicBezTo>
                  <a:cubicBezTo>
                    <a:pt x="1" y="30933"/>
                    <a:pt x="8918" y="39863"/>
                    <a:pt x="19920" y="39863"/>
                  </a:cubicBezTo>
                  <a:cubicBezTo>
                    <a:pt x="30933" y="39863"/>
                    <a:pt x="39851" y="30933"/>
                    <a:pt x="39851" y="19932"/>
                  </a:cubicBezTo>
                  <a:cubicBezTo>
                    <a:pt x="39851" y="8930"/>
                    <a:pt x="30933" y="1"/>
                    <a:pt x="19920" y="1"/>
                  </a:cubicBezTo>
                  <a:close/>
                </a:path>
              </a:pathLst>
            </a:custGeom>
            <a:solidFill>
              <a:schemeClr val="accent6">
                <a:lumMod val="40000"/>
                <a:lumOff val="6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374;p19">
              <a:extLst>
                <a:ext uri="{FF2B5EF4-FFF2-40B4-BE49-F238E27FC236}">
                  <a16:creationId xmlns:a16="http://schemas.microsoft.com/office/drawing/2014/main" id="{CA292160-4494-CA1E-68F9-2511CB2E9384}"/>
                </a:ext>
              </a:extLst>
            </p:cNvPr>
            <p:cNvSpPr/>
            <p:nvPr/>
          </p:nvSpPr>
          <p:spPr>
            <a:xfrm>
              <a:off x="3310876" y="2853706"/>
              <a:ext cx="1088423" cy="1088804"/>
            </a:xfrm>
            <a:custGeom>
              <a:avLst/>
              <a:gdLst/>
              <a:ahLst/>
              <a:cxnLst/>
              <a:rect l="l" t="t" r="r" b="b"/>
              <a:pathLst>
                <a:path w="34327" h="34339" extrusionOk="0">
                  <a:moveTo>
                    <a:pt x="17158" y="1"/>
                  </a:moveTo>
                  <a:cubicBezTo>
                    <a:pt x="7680" y="1"/>
                    <a:pt x="1" y="7692"/>
                    <a:pt x="1" y="17170"/>
                  </a:cubicBezTo>
                  <a:cubicBezTo>
                    <a:pt x="1" y="26647"/>
                    <a:pt x="7680" y="34338"/>
                    <a:pt x="17158" y="34338"/>
                  </a:cubicBezTo>
                  <a:cubicBezTo>
                    <a:pt x="26635" y="34338"/>
                    <a:pt x="34326" y="26647"/>
                    <a:pt x="34326" y="17170"/>
                  </a:cubicBezTo>
                  <a:cubicBezTo>
                    <a:pt x="34326" y="7692"/>
                    <a:pt x="26635" y="1"/>
                    <a:pt x="171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01/01/2021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</a:t>
              </a:r>
              <a:r>
                <a:rPr lang="fr-FR" sz="1200" b="1" dirty="0" err="1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uropean</a:t>
              </a:r>
              <a:r>
                <a:rPr lang="fr-FR" sz="12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 Defence </a:t>
              </a:r>
              <a:r>
                <a:rPr lang="fr-FR" sz="1200" b="1" dirty="0" err="1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fund</a:t>
              </a:r>
              <a:endParaRPr lang="en" sz="12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7237205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866158"/>
            <a:ext cx="8229600" cy="657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LU" sz="2400" b="1" dirty="0">
                <a:solidFill>
                  <a:srgbClr val="1F497D"/>
                </a:solidFill>
              </a:rPr>
              <a:t>EU Strategic Policy document</a:t>
            </a:r>
            <a:endParaRPr lang="en-US" sz="2400" b="1" i="1" u="sng" dirty="0">
              <a:solidFill>
                <a:srgbClr val="1F497D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/>
          <p:cNvSpPr/>
          <p:nvPr/>
        </p:nvSpPr>
        <p:spPr>
          <a:xfrm>
            <a:off x="92873" y="5818936"/>
            <a:ext cx="4125167" cy="154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9A1DD6E-A134-83A0-77F5-FF735FAA3269}"/>
              </a:ext>
            </a:extLst>
          </p:cNvPr>
          <p:cNvSpPr/>
          <p:nvPr/>
        </p:nvSpPr>
        <p:spPr>
          <a:xfrm>
            <a:off x="1" y="6144222"/>
            <a:ext cx="4673262" cy="3303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800" b="1" dirty="0">
                <a:solidFill>
                  <a:schemeClr val="tx1"/>
                </a:solidFill>
              </a:rPr>
              <a:t>	</a:t>
            </a:r>
          </a:p>
        </p:txBody>
      </p:sp>
      <p:grpSp>
        <p:nvGrpSpPr>
          <p:cNvPr id="18" name="Google Shape;369;p19">
            <a:extLst>
              <a:ext uri="{FF2B5EF4-FFF2-40B4-BE49-F238E27FC236}">
                <a16:creationId xmlns:a16="http://schemas.microsoft.com/office/drawing/2014/main" id="{E25F4EE7-EA15-D65E-EC18-E06495329C97}"/>
              </a:ext>
            </a:extLst>
          </p:cNvPr>
          <p:cNvGrpSpPr/>
          <p:nvPr/>
        </p:nvGrpSpPr>
        <p:grpSpPr>
          <a:xfrm>
            <a:off x="364957" y="1676536"/>
            <a:ext cx="1626542" cy="1516560"/>
            <a:chOff x="3161964" y="2837048"/>
            <a:chExt cx="1263576" cy="1263956"/>
          </a:xfrm>
        </p:grpSpPr>
        <p:sp>
          <p:nvSpPr>
            <p:cNvPr id="24" name="Google Shape;373;p19">
              <a:extLst>
                <a:ext uri="{FF2B5EF4-FFF2-40B4-BE49-F238E27FC236}">
                  <a16:creationId xmlns:a16="http://schemas.microsoft.com/office/drawing/2014/main" id="{86C5B4F3-8263-25A3-E9DC-11B1A2885FB8}"/>
                </a:ext>
              </a:extLst>
            </p:cNvPr>
            <p:cNvSpPr/>
            <p:nvPr/>
          </p:nvSpPr>
          <p:spPr>
            <a:xfrm>
              <a:off x="3161964" y="2837048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20" y="1"/>
                  </a:moveTo>
                  <a:cubicBezTo>
                    <a:pt x="8918" y="1"/>
                    <a:pt x="1" y="8930"/>
                    <a:pt x="1" y="19932"/>
                  </a:cubicBezTo>
                  <a:cubicBezTo>
                    <a:pt x="1" y="30933"/>
                    <a:pt x="8918" y="39863"/>
                    <a:pt x="19920" y="39863"/>
                  </a:cubicBezTo>
                  <a:cubicBezTo>
                    <a:pt x="30933" y="39863"/>
                    <a:pt x="39851" y="30933"/>
                    <a:pt x="39851" y="19932"/>
                  </a:cubicBezTo>
                  <a:cubicBezTo>
                    <a:pt x="39851" y="8930"/>
                    <a:pt x="30933" y="1"/>
                    <a:pt x="19920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374;p19">
              <a:extLst>
                <a:ext uri="{FF2B5EF4-FFF2-40B4-BE49-F238E27FC236}">
                  <a16:creationId xmlns:a16="http://schemas.microsoft.com/office/drawing/2014/main" id="{54BE5172-8307-F003-441A-725C4740D934}"/>
                </a:ext>
              </a:extLst>
            </p:cNvPr>
            <p:cNvSpPr/>
            <p:nvPr/>
          </p:nvSpPr>
          <p:spPr>
            <a:xfrm>
              <a:off x="3249540" y="2924624"/>
              <a:ext cx="1088423" cy="1088804"/>
            </a:xfrm>
            <a:custGeom>
              <a:avLst/>
              <a:gdLst/>
              <a:ahLst/>
              <a:cxnLst/>
              <a:rect l="l" t="t" r="r" b="b"/>
              <a:pathLst>
                <a:path w="34327" h="34339" extrusionOk="0">
                  <a:moveTo>
                    <a:pt x="17158" y="1"/>
                  </a:moveTo>
                  <a:cubicBezTo>
                    <a:pt x="7680" y="1"/>
                    <a:pt x="1" y="7692"/>
                    <a:pt x="1" y="17170"/>
                  </a:cubicBezTo>
                  <a:cubicBezTo>
                    <a:pt x="1" y="26647"/>
                    <a:pt x="7680" y="34338"/>
                    <a:pt x="17158" y="34338"/>
                  </a:cubicBezTo>
                  <a:cubicBezTo>
                    <a:pt x="26635" y="34338"/>
                    <a:pt x="34326" y="26647"/>
                    <a:pt x="34326" y="17170"/>
                  </a:cubicBezTo>
                  <a:cubicBezTo>
                    <a:pt x="34326" y="7692"/>
                    <a:pt x="26635" y="1"/>
                    <a:pt x="1715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18/05/2022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Defence Investment Gap Analysis</a:t>
              </a:r>
              <a:endParaRPr sz="16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pic>
        <p:nvPicPr>
          <p:cNvPr id="42" name="Image 41">
            <a:extLst>
              <a:ext uri="{FF2B5EF4-FFF2-40B4-BE49-F238E27FC236}">
                <a16:creationId xmlns:a16="http://schemas.microsoft.com/office/drawing/2014/main" id="{903C419D-2294-BBC6-34C1-4397C61FE200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26129"/>
          <a:stretch/>
        </p:blipFill>
        <p:spPr>
          <a:xfrm>
            <a:off x="364956" y="4549608"/>
            <a:ext cx="6645444" cy="1856717"/>
          </a:xfrm>
          <a:prstGeom prst="rect">
            <a:avLst/>
          </a:prstGeom>
        </p:spPr>
      </p:pic>
      <p:grpSp>
        <p:nvGrpSpPr>
          <p:cNvPr id="39" name="Groupe 38">
            <a:extLst>
              <a:ext uri="{FF2B5EF4-FFF2-40B4-BE49-F238E27FC236}">
                <a16:creationId xmlns:a16="http://schemas.microsoft.com/office/drawing/2014/main" id="{C6AF73B4-2E94-4760-E096-5A84FDCA8F58}"/>
              </a:ext>
            </a:extLst>
          </p:cNvPr>
          <p:cNvGrpSpPr/>
          <p:nvPr/>
        </p:nvGrpSpPr>
        <p:grpSpPr>
          <a:xfrm>
            <a:off x="4470738" y="1791686"/>
            <a:ext cx="4022182" cy="2589813"/>
            <a:chOff x="3816220" y="2447175"/>
            <a:chExt cx="4349470" cy="3001422"/>
          </a:xfrm>
        </p:grpSpPr>
        <p:pic>
          <p:nvPicPr>
            <p:cNvPr id="37" name="Image 36">
              <a:extLst>
                <a:ext uri="{FF2B5EF4-FFF2-40B4-BE49-F238E27FC236}">
                  <a16:creationId xmlns:a16="http://schemas.microsoft.com/office/drawing/2014/main" id="{CAA47E12-6E3C-45EC-D5E2-6FE8909F8005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816220" y="2447175"/>
              <a:ext cx="4349470" cy="3001422"/>
            </a:xfrm>
            <a:prstGeom prst="rect">
              <a:avLst/>
            </a:prstGeom>
          </p:spPr>
        </p:pic>
        <p:sp>
          <p:nvSpPr>
            <p:cNvPr id="38" name="Rectangle 37">
              <a:extLst>
                <a:ext uri="{FF2B5EF4-FFF2-40B4-BE49-F238E27FC236}">
                  <a16:creationId xmlns:a16="http://schemas.microsoft.com/office/drawing/2014/main" id="{C4F5BFAA-C985-366A-5773-950735716866}"/>
                </a:ext>
              </a:extLst>
            </p:cNvPr>
            <p:cNvSpPr/>
            <p:nvPr/>
          </p:nvSpPr>
          <p:spPr>
            <a:xfrm>
              <a:off x="3816220" y="2447175"/>
              <a:ext cx="3648270" cy="461657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sp>
        <p:nvSpPr>
          <p:cNvPr id="35" name="ZoneTexte 34">
            <a:extLst>
              <a:ext uri="{FF2B5EF4-FFF2-40B4-BE49-F238E27FC236}">
                <a16:creationId xmlns:a16="http://schemas.microsoft.com/office/drawing/2014/main" id="{035D1B79-CF6A-5FF6-8C07-CDEBB25D793F}"/>
              </a:ext>
            </a:extLst>
          </p:cNvPr>
          <p:cNvSpPr txBox="1"/>
          <p:nvPr/>
        </p:nvSpPr>
        <p:spPr>
          <a:xfrm>
            <a:off x="4673263" y="1789675"/>
            <a:ext cx="3715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ira Sans Extra Condensed"/>
              </a:rPr>
              <a:t>Insufficient </a:t>
            </a:r>
            <a:r>
              <a:rPr lang="en-US" b="1" dirty="0" err="1">
                <a:latin typeface="Fira Sans Extra Condensed"/>
              </a:rPr>
              <a:t>defence</a:t>
            </a:r>
            <a:r>
              <a:rPr lang="en-US" b="1" dirty="0">
                <a:latin typeface="Fira Sans Extra Condensed"/>
              </a:rPr>
              <a:t> expenditure</a:t>
            </a:r>
          </a:p>
        </p:txBody>
      </p:sp>
      <p:sp>
        <p:nvSpPr>
          <p:cNvPr id="43" name="ZoneTexte 42">
            <a:extLst>
              <a:ext uri="{FF2B5EF4-FFF2-40B4-BE49-F238E27FC236}">
                <a16:creationId xmlns:a16="http://schemas.microsoft.com/office/drawing/2014/main" id="{19214AC0-2CE0-BC50-23F6-361238A70D1D}"/>
              </a:ext>
            </a:extLst>
          </p:cNvPr>
          <p:cNvSpPr txBox="1"/>
          <p:nvPr/>
        </p:nvSpPr>
        <p:spPr>
          <a:xfrm>
            <a:off x="457200" y="4110561"/>
            <a:ext cx="37150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latin typeface="Fira Sans Extra Condensed"/>
              </a:rPr>
              <a:t>Addressing capability gaps</a:t>
            </a:r>
          </a:p>
        </p:txBody>
      </p:sp>
    </p:spTree>
    <p:extLst>
      <p:ext uri="{BB962C8B-B14F-4D97-AF65-F5344CB8AC3E}">
        <p14:creationId xmlns:p14="http://schemas.microsoft.com/office/powerpoint/2010/main" val="941984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457200" y="866158"/>
            <a:ext cx="8229600" cy="6578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  <a:defRPr/>
            </a:pPr>
            <a:r>
              <a:rPr lang="fr-LU" sz="2400" b="1" dirty="0">
                <a:solidFill>
                  <a:srgbClr val="1F497D"/>
                </a:solidFill>
              </a:rPr>
              <a:t>EU Programmes</a:t>
            </a:r>
            <a:endParaRPr lang="en-US" sz="2400" b="1" u="sng" dirty="0">
              <a:solidFill>
                <a:srgbClr val="1F497D"/>
              </a:solidFill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oogle Shape;376;p19">
            <a:extLst>
              <a:ext uri="{FF2B5EF4-FFF2-40B4-BE49-F238E27FC236}">
                <a16:creationId xmlns:a16="http://schemas.microsoft.com/office/drawing/2014/main" id="{D7A78CB1-5460-037B-9225-21FFFE8DED0E}"/>
              </a:ext>
            </a:extLst>
          </p:cNvPr>
          <p:cNvGrpSpPr/>
          <p:nvPr/>
        </p:nvGrpSpPr>
        <p:grpSpPr>
          <a:xfrm>
            <a:off x="369940" y="1662597"/>
            <a:ext cx="1621558" cy="1530499"/>
            <a:chOff x="4715052" y="1448167"/>
            <a:chExt cx="1263956" cy="1263956"/>
          </a:xfrm>
        </p:grpSpPr>
        <p:sp>
          <p:nvSpPr>
            <p:cNvPr id="4" name="Google Shape;380;p19">
              <a:extLst>
                <a:ext uri="{FF2B5EF4-FFF2-40B4-BE49-F238E27FC236}">
                  <a16:creationId xmlns:a16="http://schemas.microsoft.com/office/drawing/2014/main" id="{D87F7F11-DB7D-4E63-3344-FCF209C3EE86}"/>
                </a:ext>
              </a:extLst>
            </p:cNvPr>
            <p:cNvSpPr/>
            <p:nvPr/>
          </p:nvSpPr>
          <p:spPr>
            <a:xfrm>
              <a:off x="4715052" y="1448167"/>
              <a:ext cx="1263956" cy="1263956"/>
            </a:xfrm>
            <a:custGeom>
              <a:avLst/>
              <a:gdLst/>
              <a:ahLst/>
              <a:cxnLst/>
              <a:rect l="l" t="t" r="r" b="b"/>
              <a:pathLst>
                <a:path w="39863" h="39863" extrusionOk="0">
                  <a:moveTo>
                    <a:pt x="19932" y="1"/>
                  </a:moveTo>
                  <a:cubicBezTo>
                    <a:pt x="8931" y="1"/>
                    <a:pt x="1" y="8930"/>
                    <a:pt x="1" y="19932"/>
                  </a:cubicBezTo>
                  <a:cubicBezTo>
                    <a:pt x="1" y="30933"/>
                    <a:pt x="8931" y="39863"/>
                    <a:pt x="19932" y="39863"/>
                  </a:cubicBezTo>
                  <a:cubicBezTo>
                    <a:pt x="30933" y="39863"/>
                    <a:pt x="39863" y="30933"/>
                    <a:pt x="39863" y="19932"/>
                  </a:cubicBezTo>
                  <a:cubicBezTo>
                    <a:pt x="39863" y="8930"/>
                    <a:pt x="30933" y="1"/>
                    <a:pt x="19932" y="1"/>
                  </a:cubicBezTo>
                  <a:close/>
                </a:path>
              </a:pathLst>
            </a:custGeom>
            <a:solidFill>
              <a:schemeClr val="accent3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000"/>
            </a:p>
          </p:txBody>
        </p:sp>
        <p:sp>
          <p:nvSpPr>
            <p:cNvPr id="6" name="Google Shape;381;p19">
              <a:extLst>
                <a:ext uri="{FF2B5EF4-FFF2-40B4-BE49-F238E27FC236}">
                  <a16:creationId xmlns:a16="http://schemas.microsoft.com/office/drawing/2014/main" id="{A8223A62-FEB4-5F62-2EB8-B7CA02D95AB3}"/>
                </a:ext>
              </a:extLst>
            </p:cNvPr>
            <p:cNvSpPr/>
            <p:nvPr/>
          </p:nvSpPr>
          <p:spPr>
            <a:xfrm>
              <a:off x="4802659" y="1535743"/>
              <a:ext cx="1088772" cy="1088804"/>
            </a:xfrm>
            <a:custGeom>
              <a:avLst/>
              <a:gdLst/>
              <a:ahLst/>
              <a:cxnLst/>
              <a:rect l="l" t="t" r="r" b="b"/>
              <a:pathLst>
                <a:path w="34338" h="34339" extrusionOk="0">
                  <a:moveTo>
                    <a:pt x="17169" y="1"/>
                  </a:moveTo>
                  <a:cubicBezTo>
                    <a:pt x="7692" y="1"/>
                    <a:pt x="0" y="7692"/>
                    <a:pt x="0" y="17170"/>
                  </a:cubicBezTo>
                  <a:cubicBezTo>
                    <a:pt x="0" y="26647"/>
                    <a:pt x="7692" y="34338"/>
                    <a:pt x="17169" y="34338"/>
                  </a:cubicBezTo>
                  <a:cubicBezTo>
                    <a:pt x="26646" y="34338"/>
                    <a:pt x="34338" y="26647"/>
                    <a:pt x="34338" y="17170"/>
                  </a:cubicBezTo>
                  <a:cubicBezTo>
                    <a:pt x="34338" y="7692"/>
                    <a:pt x="26646" y="1"/>
                    <a:pt x="171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July 2023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ASAP</a:t>
              </a:r>
              <a:endParaRPr lang="en" sz="1600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October 2023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16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EDIRPA</a:t>
              </a:r>
            </a:p>
          </p:txBody>
        </p:sp>
      </p:grpSp>
      <p:sp>
        <p:nvSpPr>
          <p:cNvPr id="8" name="Hexagone 7">
            <a:extLst>
              <a:ext uri="{FF2B5EF4-FFF2-40B4-BE49-F238E27FC236}">
                <a16:creationId xmlns:a16="http://schemas.microsoft.com/office/drawing/2014/main" id="{5E2D1A77-D71F-6B4C-679F-ADD169FB4657}"/>
              </a:ext>
            </a:extLst>
          </p:cNvPr>
          <p:cNvSpPr/>
          <p:nvPr/>
        </p:nvSpPr>
        <p:spPr>
          <a:xfrm>
            <a:off x="2822345" y="2650390"/>
            <a:ext cx="1778000" cy="736595"/>
          </a:xfrm>
          <a:prstGeom prst="hexagon">
            <a:avLst/>
          </a:prstGeom>
          <a:solidFill>
            <a:srgbClr val="C0AE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€500</a:t>
            </a:r>
          </a:p>
          <a:p>
            <a:pPr algn="ctr"/>
            <a:r>
              <a:rPr lang="en-US" dirty="0"/>
              <a:t>million</a:t>
            </a:r>
            <a:endParaRPr lang="fr-FR" dirty="0"/>
          </a:p>
        </p:txBody>
      </p:sp>
      <p:sp>
        <p:nvSpPr>
          <p:cNvPr id="9" name="Hexagone 8">
            <a:extLst>
              <a:ext uri="{FF2B5EF4-FFF2-40B4-BE49-F238E27FC236}">
                <a16:creationId xmlns:a16="http://schemas.microsoft.com/office/drawing/2014/main" id="{3759BD0D-7720-AEDE-D1B9-1239461ACFF0}"/>
              </a:ext>
            </a:extLst>
          </p:cNvPr>
          <p:cNvSpPr/>
          <p:nvPr/>
        </p:nvSpPr>
        <p:spPr>
          <a:xfrm>
            <a:off x="6264587" y="2663091"/>
            <a:ext cx="1778000" cy="736595"/>
          </a:xfrm>
          <a:prstGeom prst="hexagon">
            <a:avLst/>
          </a:prstGeom>
          <a:solidFill>
            <a:srgbClr val="8F86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€310</a:t>
            </a:r>
          </a:p>
          <a:p>
            <a:pPr algn="ctr"/>
            <a:r>
              <a:rPr lang="en-US" dirty="0"/>
              <a:t>million</a:t>
            </a:r>
            <a:endParaRPr lang="fr-FR" dirty="0"/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DEC0584D-D69D-5B0E-88EB-79AED920F15D}"/>
              </a:ext>
            </a:extLst>
          </p:cNvPr>
          <p:cNvSpPr txBox="1"/>
          <p:nvPr/>
        </p:nvSpPr>
        <p:spPr>
          <a:xfrm>
            <a:off x="2221319" y="1663119"/>
            <a:ext cx="2980053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A98673"/>
                </a:solidFill>
                <a:latin typeface="Fira Sans Extra Condensed" panose="020B0503050000020004" pitchFamily="34" charset="0"/>
              </a:rPr>
              <a:t>ASAP</a:t>
            </a:r>
            <a:endParaRPr lang="en-US" sz="2800" b="1" dirty="0">
              <a:solidFill>
                <a:srgbClr val="A98673"/>
              </a:solidFill>
              <a:latin typeface="Fira Sans Extra Condensed" panose="020B0503050000020004" pitchFamily="34" charset="0"/>
            </a:endParaRPr>
          </a:p>
          <a:p>
            <a:pPr algn="ctr"/>
            <a:r>
              <a:rPr lang="en-US" sz="1400" dirty="0">
                <a:latin typeface="Fira Sans Extra Condensed" panose="020B0503050000020004" pitchFamily="34" charset="0"/>
              </a:rPr>
              <a:t>Support of Ammunition production</a:t>
            </a:r>
            <a:endParaRPr lang="fr-FR" dirty="0">
              <a:latin typeface="Fira Sans Extra Condensed" panose="020B0503050000020004" pitchFamily="34" charset="0"/>
            </a:endParaRP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FFE5D60-52C0-0E63-F69B-A89DBB007225}"/>
              </a:ext>
            </a:extLst>
          </p:cNvPr>
          <p:cNvSpPr txBox="1"/>
          <p:nvPr/>
        </p:nvSpPr>
        <p:spPr>
          <a:xfrm>
            <a:off x="5789155" y="1663119"/>
            <a:ext cx="2841215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8F86A6"/>
                </a:solidFill>
                <a:latin typeface="Fira Sans Extra Condensed" panose="020B0503050000020004" pitchFamily="34" charset="0"/>
              </a:rPr>
              <a:t>EDIRPA</a:t>
            </a:r>
            <a:endParaRPr lang="en-US" sz="2000" b="1" dirty="0">
              <a:solidFill>
                <a:srgbClr val="8F86A6"/>
              </a:solidFill>
              <a:latin typeface="Fira Sans Extra Condensed" panose="020B0503050000020004" pitchFamily="34" charset="0"/>
            </a:endParaRPr>
          </a:p>
          <a:p>
            <a:pPr algn="ctr"/>
            <a:r>
              <a:rPr lang="en-US" sz="1400" dirty="0">
                <a:latin typeface="Fira Sans Extra Condensed" panose="020B0503050000020004" pitchFamily="34" charset="0"/>
              </a:rPr>
              <a:t>European Defence industrial reinforcement through procurement</a:t>
            </a:r>
            <a:endParaRPr lang="fr-FR" sz="1400" dirty="0">
              <a:latin typeface="Fira Sans Extra Condensed" panose="020B0503050000020004" pitchFamily="34" charset="0"/>
            </a:endParaRP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5DD74BB6-D423-ABE5-33D9-3FC140AC02CE}"/>
              </a:ext>
            </a:extLst>
          </p:cNvPr>
          <p:cNvSpPr txBox="1"/>
          <p:nvPr/>
        </p:nvSpPr>
        <p:spPr>
          <a:xfrm>
            <a:off x="1996414" y="3374287"/>
            <a:ext cx="3532545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700" dirty="0">
                <a:latin typeface="Fira Sans Extra Condensed" panose="020B0503050000020004" pitchFamily="34" charset="0"/>
              </a:rPr>
              <a:t>For </a:t>
            </a:r>
            <a:r>
              <a:rPr lang="en-US" sz="1700" b="1" dirty="0">
                <a:latin typeface="Fira Sans Extra Condensed" panose="020B0503050000020004" pitchFamily="34" charset="0"/>
              </a:rPr>
              <a:t>EU Industry</a:t>
            </a:r>
            <a:endParaRPr lang="en-US" sz="1700" dirty="0">
              <a:latin typeface="Fira Sans Extra Condensed" panose="020B05030500000200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en-US" sz="1700" dirty="0">
                <a:latin typeface="Fira Sans Extra Condensed" panose="020B0503050000020004" pitchFamily="34" charset="0"/>
              </a:rPr>
              <a:t>Support </a:t>
            </a:r>
            <a:r>
              <a:rPr lang="en-US" sz="1700" b="1" dirty="0">
                <a:latin typeface="Fira Sans Extra Condensed" panose="020B0503050000020004" pitchFamily="34" charset="0"/>
              </a:rPr>
              <a:t>ramping up </a:t>
            </a:r>
            <a:r>
              <a:rPr lang="en-US" sz="1700" dirty="0">
                <a:latin typeface="Fira Sans Extra Condensed" panose="020B0503050000020004" pitchFamily="34" charset="0"/>
              </a:rPr>
              <a:t>ammunition production</a:t>
            </a:r>
            <a:endParaRPr lang="en-US" sz="1700" b="1" dirty="0">
              <a:latin typeface="Fira Sans Extra Condensed" panose="020B05030500000200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en-US" sz="1700" b="1" dirty="0">
                <a:latin typeface="Fira Sans Extra Condensed" panose="020B0503050000020004" pitchFamily="34" charset="0"/>
              </a:rPr>
              <a:t>Replenish</a:t>
            </a:r>
            <a:r>
              <a:rPr lang="en-US" sz="1700" dirty="0">
                <a:latin typeface="Fira Sans Extra Condensed" panose="020B0503050000020004" pitchFamily="34" charset="0"/>
              </a:rPr>
              <a:t> </a:t>
            </a:r>
            <a:r>
              <a:rPr lang="en-US" sz="1700" dirty="0" err="1">
                <a:latin typeface="Fira Sans Extra Condensed" panose="020B0503050000020004" pitchFamily="34" charset="0"/>
              </a:rPr>
              <a:t>defence</a:t>
            </a:r>
            <a:r>
              <a:rPr lang="en-US" sz="1700" dirty="0">
                <a:latin typeface="Fira Sans Extra Condensed" panose="020B0503050000020004" pitchFamily="34" charset="0"/>
              </a:rPr>
              <a:t> stockpiles + deliver to Ukraine</a:t>
            </a:r>
          </a:p>
          <a:p>
            <a:pPr algn="ctr">
              <a:spcAft>
                <a:spcPts val="1200"/>
              </a:spcAft>
            </a:pPr>
            <a:r>
              <a:rPr lang="en-US" sz="1700" b="1" dirty="0">
                <a:latin typeface="Fira Sans Extra Condensed" panose="020B0503050000020004" pitchFamily="34" charset="0"/>
              </a:rPr>
              <a:t>31 projects </a:t>
            </a:r>
            <a:r>
              <a:rPr lang="en-US" sz="1700" dirty="0">
                <a:latin typeface="Fira Sans Extra Condensed" panose="020B0503050000020004" pitchFamily="34" charset="0"/>
              </a:rPr>
              <a:t>funded in 15 MS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0C7B8C39-5EF8-E1DB-1ED6-47D76ED058F7}"/>
              </a:ext>
            </a:extLst>
          </p:cNvPr>
          <p:cNvSpPr txBox="1"/>
          <p:nvPr/>
        </p:nvSpPr>
        <p:spPr>
          <a:xfrm>
            <a:off x="5387314" y="3391440"/>
            <a:ext cx="353254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1700" dirty="0">
                <a:latin typeface="Fira Sans Extra Condensed" panose="020B0503050000020004" pitchFamily="34" charset="0"/>
              </a:rPr>
              <a:t>For </a:t>
            </a:r>
            <a:r>
              <a:rPr lang="en-US" sz="1700" b="1" dirty="0">
                <a:latin typeface="Fira Sans Extra Condensed" panose="020B0503050000020004" pitchFamily="34" charset="0"/>
              </a:rPr>
              <a:t>Member States</a:t>
            </a:r>
            <a:endParaRPr lang="en-US" sz="1700" dirty="0">
              <a:latin typeface="Fira Sans Extra Condensed" panose="020B05030500000200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1700" dirty="0">
                <a:latin typeface="Fira Sans Extra Condensed" panose="020B0503050000020004" pitchFamily="34" charset="0"/>
              </a:rPr>
              <a:t>Incentivize </a:t>
            </a:r>
            <a:r>
              <a:rPr lang="en-US" sz="1700" b="1" dirty="0">
                <a:latin typeface="Fira Sans Extra Condensed" panose="020B0503050000020004" pitchFamily="34" charset="0"/>
              </a:rPr>
              <a:t>joint procurement</a:t>
            </a:r>
            <a:endParaRPr lang="en-US" sz="1700" dirty="0">
              <a:latin typeface="Fira Sans Extra Condensed" panose="020B0503050000020004" pitchFamily="34" charset="0"/>
            </a:endParaRPr>
          </a:p>
          <a:p>
            <a:pPr algn="ctr">
              <a:spcBef>
                <a:spcPts val="1200"/>
              </a:spcBef>
            </a:pPr>
            <a:r>
              <a:rPr lang="en-US" sz="1700" b="1" dirty="0">
                <a:latin typeface="Fira Sans Extra Condensed" panose="020B0503050000020004" pitchFamily="34" charset="0"/>
              </a:rPr>
              <a:t>Replenish</a:t>
            </a:r>
            <a:r>
              <a:rPr lang="en-US" sz="1700" dirty="0">
                <a:latin typeface="Fira Sans Extra Condensed" panose="020B0503050000020004" pitchFamily="34" charset="0"/>
              </a:rPr>
              <a:t> </a:t>
            </a:r>
            <a:r>
              <a:rPr lang="en-US" sz="1700" dirty="0" err="1">
                <a:latin typeface="Fira Sans Extra Condensed" panose="020B0503050000020004" pitchFamily="34" charset="0"/>
              </a:rPr>
              <a:t>defence</a:t>
            </a:r>
            <a:r>
              <a:rPr lang="en-US" sz="1700" dirty="0">
                <a:latin typeface="Fira Sans Extra Condensed" panose="020B0503050000020004" pitchFamily="34" charset="0"/>
              </a:rPr>
              <a:t> stockpiles + deliver to Ukraine</a:t>
            </a:r>
          </a:p>
          <a:p>
            <a:pPr algn="ctr">
              <a:spcBef>
                <a:spcPts val="1200"/>
              </a:spcBef>
            </a:pPr>
            <a:r>
              <a:rPr lang="fr-FR" sz="1700" dirty="0">
                <a:solidFill>
                  <a:srgbClr val="FF0000"/>
                </a:solidFill>
                <a:latin typeface="Fira Sans Extra Condensed" panose="020B0503050000020004" pitchFamily="34" charset="0"/>
              </a:rPr>
              <a:t>No </a:t>
            </a:r>
            <a:r>
              <a:rPr lang="fr-FR" sz="1700" dirty="0" err="1">
                <a:solidFill>
                  <a:srgbClr val="FF0000"/>
                </a:solidFill>
                <a:latin typeface="Fira Sans Extra Condensed" panose="020B0503050000020004" pitchFamily="34" charset="0"/>
              </a:rPr>
              <a:t>outcome</a:t>
            </a:r>
            <a:r>
              <a:rPr lang="fr-FR" sz="1700" dirty="0">
                <a:solidFill>
                  <a:srgbClr val="FF0000"/>
                </a:solidFill>
                <a:latin typeface="Fira Sans Extra Condensed" panose="020B0503050000020004" pitchFamily="34" charset="0"/>
              </a:rPr>
              <a:t> </a:t>
            </a:r>
            <a:r>
              <a:rPr lang="fr-FR" sz="1700" dirty="0" err="1">
                <a:solidFill>
                  <a:srgbClr val="FF0000"/>
                </a:solidFill>
                <a:latin typeface="Fira Sans Extra Condensed" panose="020B0503050000020004" pitchFamily="34" charset="0"/>
              </a:rPr>
              <a:t>yet</a:t>
            </a:r>
            <a:endParaRPr lang="en-US" sz="1700" dirty="0">
              <a:solidFill>
                <a:srgbClr val="FF0000"/>
              </a:solidFill>
              <a:latin typeface="Fira Sans Extra Condensed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65553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6775"/>
            <a:ext cx="8229600" cy="6572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sz="2400" b="1" dirty="0"/>
              <a:t>2024 – </a:t>
            </a:r>
            <a:r>
              <a:rPr lang="fr-BE" sz="2400" b="1" dirty="0" err="1"/>
              <a:t>Where</a:t>
            </a:r>
            <a:r>
              <a:rPr lang="fr-BE" sz="2400" b="1" dirty="0"/>
              <a:t> do </a:t>
            </a:r>
            <a:r>
              <a:rPr lang="fr-BE" sz="2400" b="1" dirty="0" err="1"/>
              <a:t>we</a:t>
            </a:r>
            <a:r>
              <a:rPr lang="fr-BE" sz="2400" b="1" dirty="0"/>
              <a:t> stand?</a:t>
            </a:r>
            <a:endParaRPr lang="en-US" sz="2800" b="1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048625" y="6524625"/>
            <a:ext cx="10668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51560E-64D9-44CB-BD7C-5833E39890E9}" type="slidenum">
              <a:rPr lang="fr-FR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fr-FR" altLang="en-US">
              <a:solidFill>
                <a:srgbClr val="FFFFFF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7890B164-DEB3-D232-B804-0B5DE8015E09}"/>
              </a:ext>
            </a:extLst>
          </p:cNvPr>
          <p:cNvSpPr txBox="1"/>
          <p:nvPr/>
        </p:nvSpPr>
        <p:spPr>
          <a:xfrm>
            <a:off x="4702173" y="2181221"/>
            <a:ext cx="418465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0" i="0" dirty="0">
                <a:solidFill>
                  <a:srgbClr val="1E1E1F"/>
                </a:solidFill>
                <a:effectLst/>
                <a:latin typeface="Fira Sans Extra Condensed" panose="020B0503050000020004" pitchFamily="34" charset="0"/>
              </a:rPr>
              <a:t>Manufacturing capability &amp; </a:t>
            </a:r>
            <a:r>
              <a:rPr lang="en-US" b="1" dirty="0">
                <a:latin typeface="Fira Sans Extra Condensed" panose="020B0503050000020004" pitchFamily="34" charset="0"/>
              </a:rPr>
              <a:t>production</a:t>
            </a:r>
            <a:r>
              <a:rPr lang="en-US" dirty="0">
                <a:latin typeface="Fira Sans Extra Condensed" panose="020B0503050000020004" pitchFamily="34" charset="0"/>
              </a:rPr>
              <a:t> </a:t>
            </a:r>
            <a:r>
              <a:rPr lang="en-US" b="1" dirty="0">
                <a:latin typeface="Fira Sans Extra Condensed" panose="020B0503050000020004" pitchFamily="34" charset="0"/>
              </a:rPr>
              <a:t>capacity</a:t>
            </a:r>
            <a:r>
              <a:rPr lang="en-US" dirty="0">
                <a:latin typeface="Fira Sans Extra Condensed" panose="020B0503050000020004" pitchFamily="34" charset="0"/>
              </a:rPr>
              <a:t> too low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Lack of cooperation</a:t>
            </a:r>
            <a:r>
              <a:rPr lang="en-US" dirty="0">
                <a:latin typeface="Fira Sans Extra Condensed" panose="020B0503050000020004" pitchFamily="34" charset="0"/>
              </a:rPr>
              <a:t>/joint procurement among Member States</a:t>
            </a:r>
          </a:p>
          <a:p>
            <a:pPr algn="ctr"/>
            <a:endParaRPr lang="en-US" b="1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Long-term contracts </a:t>
            </a:r>
            <a:r>
              <a:rPr lang="en-US" dirty="0">
                <a:latin typeface="Fira Sans Extra Condensed" panose="020B0503050000020004" pitchFamily="34" charset="0"/>
              </a:rPr>
              <a:t>and orders missing</a:t>
            </a:r>
          </a:p>
          <a:p>
            <a:pPr algn="ctr"/>
            <a:endParaRPr lang="en-US" b="1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Dependency</a:t>
            </a:r>
            <a:r>
              <a:rPr lang="en-US" dirty="0">
                <a:latin typeface="Fira Sans Extra Condensed" panose="020B0503050000020004" pitchFamily="34" charset="0"/>
              </a:rPr>
              <a:t> from non-EU actors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Access-to-finance</a:t>
            </a:r>
            <a:r>
              <a:rPr lang="en-US" dirty="0">
                <a:latin typeface="Fira Sans Extra Condensed" panose="020B0503050000020004" pitchFamily="34" charset="0"/>
              </a:rPr>
              <a:t>, EIB funding limited, private banks reluctant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dirty="0">
                <a:latin typeface="Fira Sans Extra Condensed" panose="020B0503050000020004" pitchFamily="34" charset="0"/>
              </a:rPr>
              <a:t>EU </a:t>
            </a:r>
            <a:r>
              <a:rPr lang="en-US" dirty="0" err="1">
                <a:latin typeface="Fira Sans Extra Condensed" panose="020B0503050000020004" pitchFamily="34" charset="0"/>
              </a:rPr>
              <a:t>defence</a:t>
            </a:r>
            <a:r>
              <a:rPr lang="en-US" dirty="0">
                <a:latin typeface="Fira Sans Extra Condensed" panose="020B0503050000020004" pitchFamily="34" charset="0"/>
              </a:rPr>
              <a:t> industrial </a:t>
            </a:r>
            <a:r>
              <a:rPr lang="en-US" b="1" dirty="0">
                <a:latin typeface="Fira Sans Extra Condensed" panose="020B0503050000020004" pitchFamily="34" charset="0"/>
              </a:rPr>
              <a:t>competitivity</a:t>
            </a:r>
            <a:r>
              <a:rPr lang="en-US" dirty="0">
                <a:latin typeface="Fira Sans Extra Condensed" panose="020B0503050000020004" pitchFamily="34" charset="0"/>
              </a:rPr>
              <a:t> at risk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E733292D-D341-F0CE-0473-F56C4F50796D}"/>
              </a:ext>
            </a:extLst>
          </p:cNvPr>
          <p:cNvSpPr txBox="1"/>
          <p:nvPr/>
        </p:nvSpPr>
        <p:spPr>
          <a:xfrm>
            <a:off x="279400" y="2181221"/>
            <a:ext cx="4425949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Boosting EU </a:t>
            </a:r>
            <a:r>
              <a:rPr lang="en-US" b="1" dirty="0" err="1">
                <a:latin typeface="Fira Sans Extra Condensed" panose="020B0503050000020004" pitchFamily="34" charset="0"/>
              </a:rPr>
              <a:t>defence</a:t>
            </a:r>
            <a:r>
              <a:rPr lang="en-US" b="1" dirty="0">
                <a:latin typeface="Fira Sans Extra Condensed" panose="020B0503050000020004" pitchFamily="34" charset="0"/>
              </a:rPr>
              <a:t> budgets </a:t>
            </a:r>
            <a:r>
              <a:rPr lang="en-US" dirty="0">
                <a:latin typeface="Fira Sans Extra Condensed" panose="020B0503050000020004" pitchFamily="34" charset="0"/>
              </a:rPr>
              <a:t>(€290 bn in 2025) 2022: LU = 2</a:t>
            </a:r>
            <a:r>
              <a:rPr lang="en-US" baseline="30000" dirty="0">
                <a:latin typeface="Fira Sans Extra Condensed" panose="020B0503050000020004" pitchFamily="34" charset="0"/>
              </a:rPr>
              <a:t>nd</a:t>
            </a:r>
            <a:r>
              <a:rPr lang="en-US" dirty="0">
                <a:latin typeface="Fira Sans Extra Condensed" panose="020B0503050000020004" pitchFamily="34" charset="0"/>
              </a:rPr>
              <a:t> highest increase (+28%)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Breaking taboos </a:t>
            </a:r>
            <a:r>
              <a:rPr lang="en-US" dirty="0">
                <a:latin typeface="Fira Sans Extra Condensed" panose="020B0503050000020004" pitchFamily="34" charset="0"/>
              </a:rPr>
              <a:t>on investing in arms production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dirty="0">
                <a:latin typeface="Fira Sans Extra Condensed" panose="020B0503050000020004" pitchFamily="34" charset="0"/>
              </a:rPr>
              <a:t>Opening up of </a:t>
            </a:r>
            <a:r>
              <a:rPr lang="en-US" b="1" dirty="0">
                <a:latin typeface="Fira Sans Extra Condensed" panose="020B0503050000020004" pitchFamily="34" charset="0"/>
              </a:rPr>
              <a:t>EIB</a:t>
            </a:r>
            <a:r>
              <a:rPr lang="en-US" dirty="0">
                <a:latin typeface="Fira Sans Extra Condensed" panose="020B0503050000020004" pitchFamily="34" charset="0"/>
              </a:rPr>
              <a:t> lending rules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Supply chain </a:t>
            </a:r>
            <a:r>
              <a:rPr lang="en-US" dirty="0">
                <a:latin typeface="Fira Sans Extra Condensed" panose="020B0503050000020004" pitchFamily="34" charset="0"/>
              </a:rPr>
              <a:t>of chips and critical raw materials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First EU strategy </a:t>
            </a:r>
            <a:r>
              <a:rPr lang="en-US" dirty="0">
                <a:latin typeface="Fira Sans Extra Condensed" panose="020B0503050000020004" pitchFamily="34" charset="0"/>
              </a:rPr>
              <a:t>for </a:t>
            </a:r>
            <a:r>
              <a:rPr lang="en-US" dirty="0" err="1">
                <a:latin typeface="Fira Sans Extra Condensed" panose="020B0503050000020004" pitchFamily="34" charset="0"/>
              </a:rPr>
              <a:t>defence</a:t>
            </a:r>
            <a:r>
              <a:rPr lang="en-US" dirty="0">
                <a:latin typeface="Fira Sans Extra Condensed" panose="020B0503050000020004" pitchFamily="34" charset="0"/>
              </a:rPr>
              <a:t> industry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dirty="0">
                <a:latin typeface="Fira Sans Extra Condensed" panose="020B0503050000020004" pitchFamily="34" charset="0"/>
              </a:rPr>
              <a:t>First EU </a:t>
            </a:r>
            <a:r>
              <a:rPr lang="en-US" dirty="0" err="1">
                <a:latin typeface="Fira Sans Extra Condensed" panose="020B0503050000020004" pitchFamily="34" charset="0"/>
              </a:rPr>
              <a:t>defence</a:t>
            </a:r>
            <a:r>
              <a:rPr lang="en-US" dirty="0">
                <a:latin typeface="Fira Sans Extra Condensed" panose="020B0503050000020004" pitchFamily="34" charset="0"/>
              </a:rPr>
              <a:t> industry toolbox</a:t>
            </a: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030BECC6-9F86-689B-B513-CC91C7571076}"/>
              </a:ext>
            </a:extLst>
          </p:cNvPr>
          <p:cNvSpPr txBox="1"/>
          <p:nvPr/>
        </p:nvSpPr>
        <p:spPr>
          <a:xfrm>
            <a:off x="539750" y="1540768"/>
            <a:ext cx="3905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00B050"/>
                </a:solidFill>
              </a:rPr>
              <a:t>(+)</a:t>
            </a:r>
            <a:endParaRPr lang="fr-FR" sz="2800" b="1" dirty="0">
              <a:solidFill>
                <a:srgbClr val="00B050"/>
              </a:solidFill>
            </a:endParaRP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8F135F3F-BB01-28E9-0599-0F0FAA6FB51E}"/>
              </a:ext>
            </a:extLst>
          </p:cNvPr>
          <p:cNvSpPr txBox="1"/>
          <p:nvPr/>
        </p:nvSpPr>
        <p:spPr>
          <a:xfrm>
            <a:off x="4702173" y="1540768"/>
            <a:ext cx="390525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</a:rPr>
              <a:t>(-)</a:t>
            </a:r>
            <a:endParaRPr lang="fr-FR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4776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6775"/>
            <a:ext cx="8229600" cy="6572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sz="2400" b="1" dirty="0" err="1"/>
              <a:t>What’s</a:t>
            </a:r>
            <a:r>
              <a:rPr lang="fr-BE" sz="2400" b="1" dirty="0"/>
              <a:t> </a:t>
            </a:r>
            <a:r>
              <a:rPr lang="fr-BE" sz="2400" b="1" dirty="0" err="1"/>
              <a:t>coming</a:t>
            </a:r>
            <a:r>
              <a:rPr lang="fr-BE" sz="2400" b="1" dirty="0"/>
              <a:t>?</a:t>
            </a:r>
            <a:endParaRPr lang="en-US" sz="2800" b="1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048625" y="6524625"/>
            <a:ext cx="10668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51560E-64D9-44CB-BD7C-5833E39890E9}" type="slidenum">
              <a:rPr lang="fr-FR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6</a:t>
            </a:fld>
            <a:endParaRPr lang="fr-FR" altLang="en-US">
              <a:solidFill>
                <a:srgbClr val="FFFFFF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7" name="Google Shape;383;p19">
            <a:extLst>
              <a:ext uri="{FF2B5EF4-FFF2-40B4-BE49-F238E27FC236}">
                <a16:creationId xmlns:a16="http://schemas.microsoft.com/office/drawing/2014/main" id="{CE2FCBFF-0028-DD47-ADFC-FACD0DD04E45}"/>
              </a:ext>
            </a:extLst>
          </p:cNvPr>
          <p:cNvGrpSpPr/>
          <p:nvPr/>
        </p:nvGrpSpPr>
        <p:grpSpPr>
          <a:xfrm>
            <a:off x="364957" y="1676535"/>
            <a:ext cx="1626542" cy="1516560"/>
            <a:chOff x="6268552" y="2837048"/>
            <a:chExt cx="1263576" cy="1263956"/>
          </a:xfrm>
        </p:grpSpPr>
        <p:sp>
          <p:nvSpPr>
            <p:cNvPr id="48" name="Google Shape;387;p19">
              <a:extLst>
                <a:ext uri="{FF2B5EF4-FFF2-40B4-BE49-F238E27FC236}">
                  <a16:creationId xmlns:a16="http://schemas.microsoft.com/office/drawing/2014/main" id="{58ADF088-D643-9797-26E5-F2FFCB7FBCDC}"/>
                </a:ext>
              </a:extLst>
            </p:cNvPr>
            <p:cNvSpPr/>
            <p:nvPr/>
          </p:nvSpPr>
          <p:spPr>
            <a:xfrm>
              <a:off x="6268552" y="2837048"/>
              <a:ext cx="1263576" cy="1263956"/>
            </a:xfrm>
            <a:custGeom>
              <a:avLst/>
              <a:gdLst/>
              <a:ahLst/>
              <a:cxnLst/>
              <a:rect l="l" t="t" r="r" b="b"/>
              <a:pathLst>
                <a:path w="39851" h="39863" extrusionOk="0">
                  <a:moveTo>
                    <a:pt x="19931" y="1"/>
                  </a:moveTo>
                  <a:cubicBezTo>
                    <a:pt x="8918" y="1"/>
                    <a:pt x="0" y="8930"/>
                    <a:pt x="0" y="19932"/>
                  </a:cubicBezTo>
                  <a:cubicBezTo>
                    <a:pt x="0" y="30933"/>
                    <a:pt x="8918" y="39863"/>
                    <a:pt x="19931" y="39863"/>
                  </a:cubicBezTo>
                  <a:cubicBezTo>
                    <a:pt x="30932" y="39863"/>
                    <a:pt x="39850" y="30933"/>
                    <a:pt x="39850" y="19932"/>
                  </a:cubicBezTo>
                  <a:cubicBezTo>
                    <a:pt x="39850" y="8930"/>
                    <a:pt x="30932" y="1"/>
                    <a:pt x="19931" y="1"/>
                  </a:cubicBezTo>
                  <a:close/>
                </a:path>
              </a:pathLst>
            </a:custGeom>
            <a:solidFill>
              <a:schemeClr val="accent3">
                <a:lumMod val="5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388;p19">
              <a:extLst>
                <a:ext uri="{FF2B5EF4-FFF2-40B4-BE49-F238E27FC236}">
                  <a16:creationId xmlns:a16="http://schemas.microsoft.com/office/drawing/2014/main" id="{C1877CA1-7010-E697-D412-B6E6F7E57BD3}"/>
                </a:ext>
              </a:extLst>
            </p:cNvPr>
            <p:cNvSpPr/>
            <p:nvPr/>
          </p:nvSpPr>
          <p:spPr>
            <a:xfrm>
              <a:off x="6356127" y="2924624"/>
              <a:ext cx="1088392" cy="1088804"/>
            </a:xfrm>
            <a:custGeom>
              <a:avLst/>
              <a:gdLst/>
              <a:ahLst/>
              <a:cxnLst/>
              <a:rect l="l" t="t" r="r" b="b"/>
              <a:pathLst>
                <a:path w="34326" h="34339" extrusionOk="0">
                  <a:moveTo>
                    <a:pt x="17169" y="1"/>
                  </a:moveTo>
                  <a:cubicBezTo>
                    <a:pt x="7692" y="1"/>
                    <a:pt x="0" y="7692"/>
                    <a:pt x="0" y="17170"/>
                  </a:cubicBezTo>
                  <a:cubicBezTo>
                    <a:pt x="0" y="26647"/>
                    <a:pt x="7692" y="34338"/>
                    <a:pt x="17169" y="34338"/>
                  </a:cubicBezTo>
                  <a:cubicBezTo>
                    <a:pt x="26646" y="34338"/>
                    <a:pt x="34326" y="26647"/>
                    <a:pt x="34326" y="17170"/>
                  </a:cubicBezTo>
                  <a:cubicBezTo>
                    <a:pt x="34326" y="7692"/>
                    <a:pt x="26646" y="1"/>
                    <a:pt x="1716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05/03/2024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EDIS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+</a:t>
              </a:r>
            </a:p>
            <a:p>
              <a:pPr marL="0" lvl="0" indent="0" algn="ctr" rtl="0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-US" sz="1600" b="1" dirty="0">
                  <a:latin typeface="Fira Sans Extra Condensed"/>
                  <a:ea typeface="Fira Sans Extra Condensed"/>
                  <a:cs typeface="Fira Sans Extra Condensed"/>
                  <a:sym typeface="Fira Sans Extra Condensed"/>
                </a:rPr>
                <a:t>EDIP</a:t>
              </a:r>
              <a:endParaRPr sz="1400" b="1" dirty="0">
                <a:latin typeface="Fira Sans Extra Condensed"/>
                <a:ea typeface="Fira Sans Extra Condensed"/>
                <a:cs typeface="Fira Sans Extra Condensed"/>
                <a:sym typeface="Fira Sans Extra Condensed"/>
              </a:endParaRPr>
            </a:p>
          </p:txBody>
        </p:sp>
      </p:grpSp>
      <p:sp>
        <p:nvSpPr>
          <p:cNvPr id="50" name="Hexagone 49">
            <a:extLst>
              <a:ext uri="{FF2B5EF4-FFF2-40B4-BE49-F238E27FC236}">
                <a16:creationId xmlns:a16="http://schemas.microsoft.com/office/drawing/2014/main" id="{C51E7C98-36E5-B58F-6A65-E1530C2104DC}"/>
              </a:ext>
            </a:extLst>
          </p:cNvPr>
          <p:cNvSpPr/>
          <p:nvPr/>
        </p:nvSpPr>
        <p:spPr>
          <a:xfrm>
            <a:off x="2885285" y="2432190"/>
            <a:ext cx="1778000" cy="736595"/>
          </a:xfrm>
          <a:prstGeom prst="hexagon">
            <a:avLst/>
          </a:prstGeom>
          <a:solidFill>
            <a:srgbClr val="C0AE9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Policy document</a:t>
            </a:r>
          </a:p>
        </p:txBody>
      </p:sp>
      <p:sp>
        <p:nvSpPr>
          <p:cNvPr id="51" name="Hexagone 50">
            <a:extLst>
              <a:ext uri="{FF2B5EF4-FFF2-40B4-BE49-F238E27FC236}">
                <a16:creationId xmlns:a16="http://schemas.microsoft.com/office/drawing/2014/main" id="{70B53E2A-B290-8BD4-8C5E-0266BFA89EBB}"/>
              </a:ext>
            </a:extLst>
          </p:cNvPr>
          <p:cNvSpPr/>
          <p:nvPr/>
        </p:nvSpPr>
        <p:spPr>
          <a:xfrm>
            <a:off x="6340784" y="2432189"/>
            <a:ext cx="1778000" cy="736595"/>
          </a:xfrm>
          <a:prstGeom prst="hexagon">
            <a:avLst/>
          </a:prstGeom>
          <a:solidFill>
            <a:srgbClr val="8F86A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/>
              <a:t>€1,5</a:t>
            </a:r>
          </a:p>
          <a:p>
            <a:pPr algn="ctr"/>
            <a:r>
              <a:rPr lang="en-US" dirty="0"/>
              <a:t>billion</a:t>
            </a:r>
            <a:endParaRPr lang="fr-FR" dirty="0"/>
          </a:p>
        </p:txBody>
      </p:sp>
      <p:sp>
        <p:nvSpPr>
          <p:cNvPr id="52" name="ZoneTexte 51">
            <a:extLst>
              <a:ext uri="{FF2B5EF4-FFF2-40B4-BE49-F238E27FC236}">
                <a16:creationId xmlns:a16="http://schemas.microsoft.com/office/drawing/2014/main" id="{75BBC8A9-4499-58E5-8DE1-BDF942B10AEA}"/>
              </a:ext>
            </a:extLst>
          </p:cNvPr>
          <p:cNvSpPr txBox="1"/>
          <p:nvPr/>
        </p:nvSpPr>
        <p:spPr>
          <a:xfrm>
            <a:off x="2447617" y="1621133"/>
            <a:ext cx="276410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A98673"/>
                </a:solidFill>
                <a:latin typeface="Fira Sans Extra Condensed" panose="020B0503050000020004" pitchFamily="34" charset="0"/>
              </a:rPr>
              <a:t>EDIS</a:t>
            </a:r>
          </a:p>
          <a:p>
            <a:pPr algn="ctr"/>
            <a:r>
              <a:rPr lang="en-US" sz="1400" dirty="0">
                <a:latin typeface="Fira Sans Extra Condensed" panose="020B0503050000020004" pitchFamily="34" charset="0"/>
              </a:rPr>
              <a:t>European Defence industrial strategy</a:t>
            </a:r>
            <a:endParaRPr lang="fr-FR" sz="1200" dirty="0">
              <a:latin typeface="Fira Sans Extra Condensed" panose="020B0503050000020004" pitchFamily="34" charset="0"/>
            </a:endParaRPr>
          </a:p>
        </p:txBody>
      </p:sp>
      <p:sp>
        <p:nvSpPr>
          <p:cNvPr id="55" name="ZoneTexte 54">
            <a:extLst>
              <a:ext uri="{FF2B5EF4-FFF2-40B4-BE49-F238E27FC236}">
                <a16:creationId xmlns:a16="http://schemas.microsoft.com/office/drawing/2014/main" id="{7D2CF33A-A941-CF96-058B-4F7C98B79DDA}"/>
              </a:ext>
            </a:extLst>
          </p:cNvPr>
          <p:cNvSpPr txBox="1"/>
          <p:nvPr/>
        </p:nvSpPr>
        <p:spPr>
          <a:xfrm>
            <a:off x="5753859" y="1609164"/>
            <a:ext cx="295185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rgbClr val="8F86A6"/>
                </a:solidFill>
                <a:latin typeface="Fira Sans Extra Condensed" panose="020B0503050000020004" pitchFamily="34" charset="0"/>
              </a:rPr>
              <a:t>EDIP</a:t>
            </a:r>
          </a:p>
          <a:p>
            <a:pPr algn="ctr"/>
            <a:r>
              <a:rPr lang="en-US" sz="1400" dirty="0">
                <a:latin typeface="Fira Sans Extra Condensed" panose="020B0503050000020004" pitchFamily="34" charset="0"/>
              </a:rPr>
              <a:t>European Defence industry </a:t>
            </a:r>
            <a:r>
              <a:rPr lang="en-US" sz="1400" dirty="0" err="1">
                <a:latin typeface="Fira Sans Extra Condensed" panose="020B0503050000020004" pitchFamily="34" charset="0"/>
              </a:rPr>
              <a:t>Programme</a:t>
            </a:r>
            <a:endParaRPr lang="fr-FR" sz="1200" dirty="0">
              <a:latin typeface="Fira Sans Extra Condensed" panose="020B0503050000020004" pitchFamily="34" charset="0"/>
            </a:endParaRPr>
          </a:p>
        </p:txBody>
      </p:sp>
      <p:sp>
        <p:nvSpPr>
          <p:cNvPr id="56" name="ZoneTexte 55">
            <a:extLst>
              <a:ext uri="{FF2B5EF4-FFF2-40B4-BE49-F238E27FC236}">
                <a16:creationId xmlns:a16="http://schemas.microsoft.com/office/drawing/2014/main" id="{546883BE-ADB3-D981-A066-07CB6F335749}"/>
              </a:ext>
            </a:extLst>
          </p:cNvPr>
          <p:cNvSpPr txBox="1"/>
          <p:nvPr/>
        </p:nvSpPr>
        <p:spPr>
          <a:xfrm>
            <a:off x="2147614" y="3283084"/>
            <a:ext cx="3220270" cy="23852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700" dirty="0">
                <a:latin typeface="Fira Sans Extra Condensed" panose="020B0503050000020004" pitchFamily="34" charset="0"/>
              </a:rPr>
              <a:t>Strengthen the </a:t>
            </a:r>
            <a:r>
              <a:rPr lang="en-US" sz="1700" b="1" dirty="0">
                <a:latin typeface="Fira Sans Extra Condensed" panose="020B0503050000020004" pitchFamily="34" charset="0"/>
              </a:rPr>
              <a:t>competitiveness</a:t>
            </a:r>
            <a:r>
              <a:rPr lang="en-US" sz="1700" dirty="0">
                <a:latin typeface="Fira Sans Extra Condensed" panose="020B0503050000020004" pitchFamily="34" charset="0"/>
              </a:rPr>
              <a:t> of the EDTIB</a:t>
            </a:r>
            <a:endParaRPr lang="en-US" sz="1700" b="1" dirty="0">
              <a:latin typeface="Fira Sans Extra Condensed" panose="020B0503050000020004" pitchFamily="34" charset="0"/>
            </a:endParaRPr>
          </a:p>
          <a:p>
            <a:pPr algn="ctr">
              <a:spcAft>
                <a:spcPts val="1200"/>
              </a:spcAft>
            </a:pPr>
            <a:r>
              <a:rPr lang="en-US" sz="1700" b="1" dirty="0">
                <a:latin typeface="Fira Sans Extra Condensed" panose="020B0503050000020004" pitchFamily="34" charset="0"/>
              </a:rPr>
              <a:t>Indicators </a:t>
            </a:r>
            <a:r>
              <a:rPr lang="en-US" sz="1700" dirty="0">
                <a:latin typeface="Fira Sans Extra Condensed" panose="020B0503050000020004" pitchFamily="34" charset="0"/>
              </a:rPr>
              <a:t>to boost collaborative actions &amp; joint procurement</a:t>
            </a:r>
          </a:p>
          <a:p>
            <a:pPr algn="ctr">
              <a:spcAft>
                <a:spcPts val="1200"/>
              </a:spcAft>
            </a:pPr>
            <a:r>
              <a:rPr lang="en-US" sz="1700" dirty="0">
                <a:latin typeface="Fira Sans Extra Condensed" panose="020B0503050000020004" pitchFamily="34" charset="0"/>
              </a:rPr>
              <a:t>Mainstream </a:t>
            </a:r>
            <a:r>
              <a:rPr lang="en-US" sz="1700" dirty="0" err="1">
                <a:latin typeface="Fira Sans Extra Condensed" panose="020B0503050000020004" pitchFamily="34" charset="0"/>
              </a:rPr>
              <a:t>defence</a:t>
            </a:r>
            <a:r>
              <a:rPr lang="en-US" sz="1700" dirty="0">
                <a:latin typeface="Fira Sans Extra Condensed" panose="020B0503050000020004" pitchFamily="34" charset="0"/>
              </a:rPr>
              <a:t> readiness </a:t>
            </a:r>
            <a:r>
              <a:rPr lang="en-US" sz="1700" b="1" dirty="0">
                <a:latin typeface="Fira Sans Extra Condensed" panose="020B0503050000020004" pitchFamily="34" charset="0"/>
              </a:rPr>
              <a:t>culture</a:t>
            </a:r>
          </a:p>
          <a:p>
            <a:pPr algn="ctr">
              <a:spcAft>
                <a:spcPts val="1200"/>
              </a:spcAft>
            </a:pPr>
            <a:endParaRPr lang="en-US" sz="1700" dirty="0">
              <a:latin typeface="Fira Sans Extra Condensed" panose="020B0503050000020004" pitchFamily="34" charset="0"/>
            </a:endParaRP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0FDB7FFE-0AEE-CC29-EA5A-146A24E78182}"/>
              </a:ext>
            </a:extLst>
          </p:cNvPr>
          <p:cNvSpPr txBox="1"/>
          <p:nvPr/>
        </p:nvSpPr>
        <p:spPr>
          <a:xfrm>
            <a:off x="5753859" y="3283084"/>
            <a:ext cx="3074845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en-US" sz="1700" b="1" dirty="0">
                <a:latin typeface="Fira Sans Extra Condensed" panose="020B0503050000020004" pitchFamily="34" charset="0"/>
              </a:rPr>
              <a:t>Financial support </a:t>
            </a:r>
            <a:r>
              <a:rPr lang="en-US" sz="1700" dirty="0">
                <a:latin typeface="Fira Sans Extra Condensed" panose="020B0503050000020004" pitchFamily="34" charset="0"/>
              </a:rPr>
              <a:t>to boost investment</a:t>
            </a:r>
          </a:p>
          <a:p>
            <a:pPr algn="ctr">
              <a:spcAft>
                <a:spcPts val="1200"/>
              </a:spcAft>
            </a:pPr>
            <a:r>
              <a:rPr lang="en-US" sz="1700" dirty="0">
                <a:latin typeface="Fira Sans Extra Condensed" panose="020B0503050000020004" pitchFamily="34" charset="0"/>
              </a:rPr>
              <a:t>Sustain long-term support to </a:t>
            </a:r>
            <a:r>
              <a:rPr lang="en-US" sz="1700" b="1" dirty="0">
                <a:latin typeface="Fira Sans Extra Condensed" panose="020B0503050000020004" pitchFamily="34" charset="0"/>
              </a:rPr>
              <a:t>Ukraine</a:t>
            </a:r>
          </a:p>
          <a:p>
            <a:pPr algn="ctr">
              <a:spcAft>
                <a:spcPts val="1200"/>
              </a:spcAft>
            </a:pPr>
            <a:r>
              <a:rPr lang="en-US" sz="1700" b="1" dirty="0">
                <a:latin typeface="Fira Sans Extra Condensed" panose="020B0503050000020004" pitchFamily="34" charset="0"/>
              </a:rPr>
              <a:t>Security of supply </a:t>
            </a:r>
            <a:r>
              <a:rPr lang="en-US" sz="1700" dirty="0">
                <a:latin typeface="Fira Sans Extra Condensed" panose="020B0503050000020004" pitchFamily="34" charset="0"/>
              </a:rPr>
              <a:t>regime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818F46D3-F753-A44C-7F17-C678F15FE9EA}"/>
              </a:ext>
            </a:extLst>
          </p:cNvPr>
          <p:cNvSpPr/>
          <p:nvPr/>
        </p:nvSpPr>
        <p:spPr>
          <a:xfrm>
            <a:off x="6129231" y="5105544"/>
            <a:ext cx="2324100" cy="7059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700" dirty="0">
                <a:solidFill>
                  <a:srgbClr val="FF0000"/>
                </a:solidFill>
                <a:latin typeface="Fira Sans Extra Condensed" panose="020B0503050000020004" pitchFamily="34" charset="0"/>
              </a:rPr>
              <a:t>Currently under negotiation by MS/EP</a:t>
            </a:r>
            <a:endParaRPr lang="fr-FR" sz="1700" dirty="0">
              <a:solidFill>
                <a:srgbClr val="FF0000"/>
              </a:solidFill>
              <a:latin typeface="Fira Sans Extra Condensed" panose="020B05030500000200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69934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66775"/>
            <a:ext cx="8229600" cy="657225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BE" sz="2400" b="1" dirty="0" err="1"/>
              <a:t>What’s</a:t>
            </a:r>
            <a:r>
              <a:rPr lang="fr-BE" sz="2400" b="1" dirty="0"/>
              <a:t> </a:t>
            </a:r>
            <a:r>
              <a:rPr lang="fr-BE" sz="2400" b="1" dirty="0" err="1"/>
              <a:t>left</a:t>
            </a:r>
            <a:r>
              <a:rPr lang="fr-BE" sz="2400" b="1" dirty="0"/>
              <a:t> to do - in a </a:t>
            </a:r>
            <a:r>
              <a:rPr lang="fr-BE" sz="2400" b="1" dirty="0" err="1"/>
              <a:t>nutshell</a:t>
            </a:r>
            <a:r>
              <a:rPr lang="fr-BE" sz="2400" b="1" dirty="0"/>
              <a:t>?</a:t>
            </a:r>
            <a:endParaRPr lang="en-US" sz="2800" b="1" dirty="0"/>
          </a:p>
        </p:txBody>
      </p:sp>
      <p:sp>
        <p:nvSpPr>
          <p:cNvPr id="13316" name="Slide Number Placeholder 3"/>
          <p:cNvSpPr>
            <a:spLocks noGrp="1"/>
          </p:cNvSpPr>
          <p:nvPr>
            <p:ph type="sldNum" sz="quarter" idx="4294967295"/>
          </p:nvPr>
        </p:nvSpPr>
        <p:spPr bwMode="auto">
          <a:xfrm>
            <a:off x="8048625" y="6524625"/>
            <a:ext cx="1066800" cy="33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F51560E-64D9-44CB-BD7C-5833E39890E9}" type="slidenum">
              <a:rPr lang="fr-FR" altLang="en-US" smtClean="0">
                <a:solidFill>
                  <a:srgbClr val="FFFFFF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7</a:t>
            </a:fld>
            <a:endParaRPr lang="fr-FR" altLang="en-US">
              <a:solidFill>
                <a:srgbClr val="FFFFFF"/>
              </a:solidFill>
            </a:endParaRPr>
          </a:p>
        </p:txBody>
      </p:sp>
      <p:cxnSp>
        <p:nvCxnSpPr>
          <p:cNvPr id="30" name="Straight Connector 29"/>
          <p:cNvCxnSpPr/>
          <p:nvPr/>
        </p:nvCxnSpPr>
        <p:spPr>
          <a:xfrm>
            <a:off x="539750" y="1524000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Google Shape;429;p22">
            <a:extLst>
              <a:ext uri="{FF2B5EF4-FFF2-40B4-BE49-F238E27FC236}">
                <a16:creationId xmlns:a16="http://schemas.microsoft.com/office/drawing/2014/main" id="{98EB9604-CAB7-F975-6A13-2992B8B89274}"/>
              </a:ext>
            </a:extLst>
          </p:cNvPr>
          <p:cNvSpPr/>
          <p:nvPr/>
        </p:nvSpPr>
        <p:spPr>
          <a:xfrm>
            <a:off x="184954" y="1978567"/>
            <a:ext cx="3012931" cy="3759502"/>
          </a:xfrm>
          <a:prstGeom prst="ellipse">
            <a:avLst/>
          </a:prstGeom>
          <a:gradFill flip="none" rotWithShape="1">
            <a:gsLst>
              <a:gs pos="2000">
                <a:schemeClr val="bg1">
                  <a:lumMod val="95000"/>
                </a:schemeClr>
              </a:gs>
              <a:gs pos="100000">
                <a:schemeClr val="accent1">
                  <a:lumMod val="40000"/>
                  <a:lumOff val="60000"/>
                </a:schemeClr>
              </a:gs>
            </a:gsLst>
            <a:lin ang="5400000" scaled="1"/>
            <a:tileRect/>
          </a:gradFill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EDTIB</a:t>
            </a:r>
            <a:r>
              <a:rPr lang="en-US" dirty="0">
                <a:latin typeface="Fira Sans Extra Condensed" panose="020B0503050000020004" pitchFamily="34" charset="0"/>
              </a:rPr>
              <a:t> to </a:t>
            </a:r>
            <a:r>
              <a:rPr lang="en-US" b="1" dirty="0">
                <a:latin typeface="Fira Sans Extra Condensed" panose="020B0503050000020004" pitchFamily="34" charset="0"/>
              </a:rPr>
              <a:t>produce</a:t>
            </a:r>
            <a:r>
              <a:rPr lang="en-US" dirty="0">
                <a:latin typeface="Fira Sans Extra Condensed" panose="020B0503050000020004" pitchFamily="34" charset="0"/>
              </a:rPr>
              <a:t> sufficiently and in time to </a:t>
            </a:r>
            <a:r>
              <a:rPr lang="en-US" b="1" dirty="0">
                <a:latin typeface="Fira Sans Extra Condensed" panose="020B0503050000020004" pitchFamily="34" charset="0"/>
              </a:rPr>
              <a:t>provide</a:t>
            </a:r>
            <a:r>
              <a:rPr lang="en-US" dirty="0">
                <a:latin typeface="Fira Sans Extra Condensed" panose="020B0503050000020004" pitchFamily="34" charset="0"/>
              </a:rPr>
              <a:t> the MS with the required capabilities</a:t>
            </a: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endParaRPr lang="en-US" dirty="0">
              <a:latin typeface="Fira Sans Extra Condensed" panose="020B0503050000020004" pitchFamily="34" charset="0"/>
            </a:endParaRPr>
          </a:p>
          <a:p>
            <a:pPr algn="ctr"/>
            <a:r>
              <a:rPr lang="en-US" b="1" dirty="0">
                <a:latin typeface="Fira Sans Extra Condensed" panose="020B0503050000020004" pitchFamily="34" charset="0"/>
              </a:rPr>
              <a:t>EU</a:t>
            </a:r>
            <a:r>
              <a:rPr lang="fr-FR" b="1" dirty="0">
                <a:latin typeface="Fira Sans Extra Condensed" panose="020B0503050000020004" pitchFamily="34" charset="0"/>
              </a:rPr>
              <a:t> </a:t>
            </a:r>
            <a:r>
              <a:rPr lang="fr-FR" b="1" dirty="0" err="1">
                <a:latin typeface="Fira Sans Extra Condensed" panose="020B0503050000020004" pitchFamily="34" charset="0"/>
              </a:rPr>
              <a:t>defence</a:t>
            </a:r>
            <a:r>
              <a:rPr lang="fr-FR" b="1" dirty="0">
                <a:latin typeface="Fira Sans Extra Condensed" panose="020B0503050000020004" pitchFamily="34" charset="0"/>
              </a:rPr>
              <a:t> </a:t>
            </a:r>
            <a:r>
              <a:rPr lang="fr-FR" b="1" dirty="0" err="1">
                <a:latin typeface="Fira Sans Extra Condensed" panose="020B0503050000020004" pitchFamily="34" charset="0"/>
              </a:rPr>
              <a:t>readiness</a:t>
            </a:r>
            <a:r>
              <a:rPr lang="fr-FR" b="1" dirty="0">
                <a:latin typeface="Fira Sans Extra Condensed" panose="020B0503050000020004" pitchFamily="34" charset="0"/>
              </a:rPr>
              <a:t> and </a:t>
            </a:r>
            <a:r>
              <a:rPr lang="fr-FR" b="1" dirty="0" err="1">
                <a:latin typeface="Fira Sans Extra Condensed" panose="020B0503050000020004" pitchFamily="34" charset="0"/>
              </a:rPr>
              <a:t>preapredness</a:t>
            </a:r>
            <a:r>
              <a:rPr lang="fr-FR" b="1" dirty="0">
                <a:latin typeface="Fira Sans Extra Condensed" panose="020B0503050000020004" pitchFamily="34" charset="0"/>
              </a:rPr>
              <a:t> </a:t>
            </a:r>
            <a:r>
              <a:rPr lang="fr-FR" dirty="0">
                <a:latin typeface="Fira Sans Extra Condensed" panose="020B0503050000020004" pitchFamily="34" charset="0"/>
              </a:rPr>
              <a:t>to </a:t>
            </a:r>
            <a:r>
              <a:rPr lang="fr-FR" dirty="0" err="1">
                <a:latin typeface="Fira Sans Extra Condensed" panose="020B0503050000020004" pitchFamily="34" charset="0"/>
              </a:rPr>
              <a:t>handle</a:t>
            </a:r>
            <a:r>
              <a:rPr lang="fr-FR" dirty="0">
                <a:latin typeface="Fira Sans Extra Condensed" panose="020B0503050000020004" pitchFamily="34" charset="0"/>
              </a:rPr>
              <a:t> </a:t>
            </a:r>
            <a:r>
              <a:rPr lang="fr-FR" dirty="0" err="1">
                <a:latin typeface="Fira Sans Extra Condensed" panose="020B0503050000020004" pitchFamily="34" charset="0"/>
              </a:rPr>
              <a:t>threats</a:t>
            </a:r>
            <a:r>
              <a:rPr lang="fr-FR" dirty="0">
                <a:latin typeface="Fira Sans Extra Condensed" panose="020B0503050000020004" pitchFamily="34" charset="0"/>
              </a:rPr>
              <a:t> and </a:t>
            </a:r>
            <a:r>
              <a:rPr lang="fr-FR" dirty="0" err="1">
                <a:latin typeface="Fira Sans Extra Condensed" panose="020B0503050000020004" pitchFamily="34" charset="0"/>
              </a:rPr>
              <a:t>ensure</a:t>
            </a:r>
            <a:r>
              <a:rPr lang="fr-FR" dirty="0">
                <a:latin typeface="Fira Sans Extra Condensed" panose="020B0503050000020004" pitchFamily="34" charset="0"/>
              </a:rPr>
              <a:t> </a:t>
            </a:r>
            <a:r>
              <a:rPr lang="fr-FR" dirty="0" err="1">
                <a:latin typeface="Fira Sans Extra Condensed" panose="020B0503050000020004" pitchFamily="34" charset="0"/>
              </a:rPr>
              <a:t>own</a:t>
            </a:r>
            <a:r>
              <a:rPr lang="fr-FR" dirty="0">
                <a:latin typeface="Fira Sans Extra Condensed" panose="020B0503050000020004" pitchFamily="34" charset="0"/>
              </a:rPr>
              <a:t> </a:t>
            </a:r>
            <a:r>
              <a:rPr lang="fr-FR" dirty="0" err="1">
                <a:latin typeface="Fira Sans Extra Condensed" panose="020B0503050000020004" pitchFamily="34" charset="0"/>
              </a:rPr>
              <a:t>security</a:t>
            </a:r>
            <a:endParaRPr lang="en-US" dirty="0">
              <a:latin typeface="Fira Sans Extra Condensed" panose="020B0503050000020004" pitchFamily="34" charset="0"/>
            </a:endParaRPr>
          </a:p>
        </p:txBody>
      </p:sp>
      <p:sp>
        <p:nvSpPr>
          <p:cNvPr id="7" name="Google Shape;432;p22">
            <a:extLst>
              <a:ext uri="{FF2B5EF4-FFF2-40B4-BE49-F238E27FC236}">
                <a16:creationId xmlns:a16="http://schemas.microsoft.com/office/drawing/2014/main" id="{BB73A6C0-871A-D0E8-31A3-D0E46D285FF5}"/>
              </a:ext>
            </a:extLst>
          </p:cNvPr>
          <p:cNvSpPr/>
          <p:nvPr/>
        </p:nvSpPr>
        <p:spPr>
          <a:xfrm>
            <a:off x="4513850" y="2262675"/>
            <a:ext cx="3874500" cy="427200"/>
          </a:xfrm>
          <a:prstGeom prst="roundRect">
            <a:avLst>
              <a:gd name="adj" fmla="val 50000"/>
            </a:avLst>
          </a:prstGeom>
          <a:solidFill>
            <a:srgbClr val="A986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900" dirty="0">
                <a:solidFill>
                  <a:schemeClr val="tx1"/>
                </a:solidFill>
                <a:latin typeface="Fira Sans Extra Condensed" panose="020B0503050000020004" pitchFamily="34" charset="0"/>
              </a:rPr>
              <a:t>Reduce fragmentation</a:t>
            </a:r>
            <a:endParaRPr lang="fr-FR" sz="1900" dirty="0">
              <a:solidFill>
                <a:schemeClr val="tx1"/>
              </a:solidFill>
              <a:latin typeface="Fira Sans Extra Condensed" panose="020B0503050000020004" pitchFamily="34" charset="0"/>
            </a:endParaRPr>
          </a:p>
        </p:txBody>
      </p:sp>
      <p:cxnSp>
        <p:nvCxnSpPr>
          <p:cNvPr id="8" name="Google Shape;433;p22">
            <a:extLst>
              <a:ext uri="{FF2B5EF4-FFF2-40B4-BE49-F238E27FC236}">
                <a16:creationId xmlns:a16="http://schemas.microsoft.com/office/drawing/2014/main" id="{6925ADB6-1B9E-223A-A082-4D35C5446CB0}"/>
              </a:ext>
            </a:extLst>
          </p:cNvPr>
          <p:cNvCxnSpPr>
            <a:cxnSpLocks/>
            <a:stCxn id="7" idx="1"/>
            <a:endCxn id="9" idx="6"/>
          </p:cNvCxnSpPr>
          <p:nvPr/>
        </p:nvCxnSpPr>
        <p:spPr>
          <a:xfrm flipH="1">
            <a:off x="3056183" y="2476275"/>
            <a:ext cx="1457667" cy="400581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9" name="Google Shape;434;p22">
            <a:extLst>
              <a:ext uri="{FF2B5EF4-FFF2-40B4-BE49-F238E27FC236}">
                <a16:creationId xmlns:a16="http://schemas.microsoft.com/office/drawing/2014/main" id="{668FDA07-C309-DB45-BF13-245E4B244291}"/>
              </a:ext>
            </a:extLst>
          </p:cNvPr>
          <p:cNvSpPr/>
          <p:nvPr/>
        </p:nvSpPr>
        <p:spPr>
          <a:xfrm>
            <a:off x="2962883" y="2830206"/>
            <a:ext cx="93300" cy="93300"/>
          </a:xfrm>
          <a:prstGeom prst="ellipse">
            <a:avLst/>
          </a:prstGeom>
          <a:solidFill>
            <a:srgbClr val="A9867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435;p22">
            <a:extLst>
              <a:ext uri="{FF2B5EF4-FFF2-40B4-BE49-F238E27FC236}">
                <a16:creationId xmlns:a16="http://schemas.microsoft.com/office/drawing/2014/main" id="{A4277D1C-F5F3-F05F-F841-FFB2CFD11E9C}"/>
              </a:ext>
            </a:extLst>
          </p:cNvPr>
          <p:cNvSpPr/>
          <p:nvPr/>
        </p:nvSpPr>
        <p:spPr>
          <a:xfrm>
            <a:off x="4513850" y="2955867"/>
            <a:ext cx="3874500" cy="427200"/>
          </a:xfrm>
          <a:prstGeom prst="roundRect">
            <a:avLst>
              <a:gd name="adj" fmla="val 50000"/>
            </a:avLst>
          </a:prstGeom>
          <a:solidFill>
            <a:srgbClr val="C0AE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900" dirty="0">
                <a:solidFill>
                  <a:schemeClr val="tx1"/>
                </a:solidFill>
                <a:latin typeface="Fira Sans Extra Condensed" panose="020B0503050000020004" pitchFamily="34" charset="0"/>
              </a:rPr>
              <a:t>Increase joint procurement</a:t>
            </a:r>
            <a:endParaRPr lang="fr-FR" sz="1900" dirty="0">
              <a:solidFill>
                <a:schemeClr val="tx1"/>
              </a:solidFill>
              <a:latin typeface="Fira Sans Extra Condensed" panose="020B0503050000020004" pitchFamily="34" charset="0"/>
            </a:endParaRPr>
          </a:p>
        </p:txBody>
      </p:sp>
      <p:cxnSp>
        <p:nvCxnSpPr>
          <p:cNvPr id="11" name="Google Shape;436;p22">
            <a:extLst>
              <a:ext uri="{FF2B5EF4-FFF2-40B4-BE49-F238E27FC236}">
                <a16:creationId xmlns:a16="http://schemas.microsoft.com/office/drawing/2014/main" id="{7F018C53-175E-D750-D4C6-D64140494D43}"/>
              </a:ext>
            </a:extLst>
          </p:cNvPr>
          <p:cNvCxnSpPr>
            <a:cxnSpLocks/>
            <a:stCxn id="10" idx="1"/>
            <a:endCxn id="12" idx="6"/>
          </p:cNvCxnSpPr>
          <p:nvPr/>
        </p:nvCxnSpPr>
        <p:spPr>
          <a:xfrm flipH="1">
            <a:off x="3209832" y="3169467"/>
            <a:ext cx="1304018" cy="232797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2" name="Google Shape;437;p22">
            <a:extLst>
              <a:ext uri="{FF2B5EF4-FFF2-40B4-BE49-F238E27FC236}">
                <a16:creationId xmlns:a16="http://schemas.microsoft.com/office/drawing/2014/main" id="{28991297-1466-AED3-9136-CD9A41F542F3}"/>
              </a:ext>
            </a:extLst>
          </p:cNvPr>
          <p:cNvSpPr/>
          <p:nvPr/>
        </p:nvSpPr>
        <p:spPr>
          <a:xfrm>
            <a:off x="3116532" y="3355614"/>
            <a:ext cx="93300" cy="93300"/>
          </a:xfrm>
          <a:prstGeom prst="ellipse">
            <a:avLst/>
          </a:prstGeom>
          <a:solidFill>
            <a:srgbClr val="C0AE9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" name="Google Shape;438;p22">
            <a:extLst>
              <a:ext uri="{FF2B5EF4-FFF2-40B4-BE49-F238E27FC236}">
                <a16:creationId xmlns:a16="http://schemas.microsoft.com/office/drawing/2014/main" id="{0AF3E2CE-B554-7F78-FE60-C0DB2E30F4E8}"/>
              </a:ext>
            </a:extLst>
          </p:cNvPr>
          <p:cNvSpPr/>
          <p:nvPr/>
        </p:nvSpPr>
        <p:spPr>
          <a:xfrm>
            <a:off x="4513849" y="4341969"/>
            <a:ext cx="3874499" cy="427200"/>
          </a:xfrm>
          <a:prstGeom prst="roundRect">
            <a:avLst>
              <a:gd name="adj" fmla="val 50000"/>
            </a:avLst>
          </a:prstGeom>
          <a:solidFill>
            <a:srgbClr val="DAE6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900" dirty="0">
                <a:solidFill>
                  <a:schemeClr val="tx1"/>
                </a:solidFill>
                <a:latin typeface="Fira Sans Extra Condensed" panose="020B0503050000020004" pitchFamily="34" charset="0"/>
              </a:rPr>
              <a:t>Reduce dependency on non-EU supply</a:t>
            </a:r>
            <a:endParaRPr lang="fr-FR" sz="1900" dirty="0">
              <a:solidFill>
                <a:schemeClr val="tx1"/>
              </a:solidFill>
              <a:latin typeface="Fira Sans Extra Condensed" panose="020B0503050000020004" pitchFamily="34" charset="0"/>
            </a:endParaRPr>
          </a:p>
        </p:txBody>
      </p:sp>
      <p:cxnSp>
        <p:nvCxnSpPr>
          <p:cNvPr id="14" name="Google Shape;439;p22">
            <a:extLst>
              <a:ext uri="{FF2B5EF4-FFF2-40B4-BE49-F238E27FC236}">
                <a16:creationId xmlns:a16="http://schemas.microsoft.com/office/drawing/2014/main" id="{3520AFF5-7CD9-BFDC-62F6-25474667E4D7}"/>
              </a:ext>
            </a:extLst>
          </p:cNvPr>
          <p:cNvCxnSpPr>
            <a:cxnSpLocks/>
            <a:stCxn id="13" idx="1"/>
            <a:endCxn id="15" idx="6"/>
          </p:cNvCxnSpPr>
          <p:nvPr/>
        </p:nvCxnSpPr>
        <p:spPr>
          <a:xfrm flipH="1" flipV="1">
            <a:off x="3209832" y="4353833"/>
            <a:ext cx="1304017" cy="201736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15" name="Google Shape;440;p22">
            <a:extLst>
              <a:ext uri="{FF2B5EF4-FFF2-40B4-BE49-F238E27FC236}">
                <a16:creationId xmlns:a16="http://schemas.microsoft.com/office/drawing/2014/main" id="{71F9F749-5A37-41C0-B87F-FA2F4E841F73}"/>
              </a:ext>
            </a:extLst>
          </p:cNvPr>
          <p:cNvSpPr/>
          <p:nvPr/>
        </p:nvSpPr>
        <p:spPr>
          <a:xfrm>
            <a:off x="3116532" y="4307183"/>
            <a:ext cx="93300" cy="93300"/>
          </a:xfrm>
          <a:prstGeom prst="ellipse">
            <a:avLst/>
          </a:prstGeom>
          <a:solidFill>
            <a:srgbClr val="DAE6D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" name="Google Shape;441;p22">
            <a:extLst>
              <a:ext uri="{FF2B5EF4-FFF2-40B4-BE49-F238E27FC236}">
                <a16:creationId xmlns:a16="http://schemas.microsoft.com/office/drawing/2014/main" id="{CFADD1B8-6F0E-2462-1CC7-07B44931551B}"/>
              </a:ext>
            </a:extLst>
          </p:cNvPr>
          <p:cNvSpPr/>
          <p:nvPr/>
        </p:nvSpPr>
        <p:spPr>
          <a:xfrm>
            <a:off x="4513850" y="3648918"/>
            <a:ext cx="3874500" cy="427200"/>
          </a:xfrm>
          <a:prstGeom prst="roundRect">
            <a:avLst>
              <a:gd name="adj" fmla="val 50000"/>
            </a:avLst>
          </a:prstGeom>
          <a:solidFill>
            <a:srgbClr val="8F86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900" dirty="0">
                <a:solidFill>
                  <a:schemeClr val="tx1"/>
                </a:solidFill>
                <a:latin typeface="Fira Sans Extra Condensed" panose="020B0503050000020004" pitchFamily="34" charset="0"/>
              </a:rPr>
              <a:t>Boost funding &amp; access-to-finance</a:t>
            </a:r>
            <a:endParaRPr lang="fr-FR" sz="1900" dirty="0">
              <a:solidFill>
                <a:schemeClr val="tx1"/>
              </a:solidFill>
              <a:latin typeface="Fira Sans Extra Condensed" panose="020B0503050000020004" pitchFamily="34" charset="0"/>
            </a:endParaRPr>
          </a:p>
        </p:txBody>
      </p:sp>
      <p:cxnSp>
        <p:nvCxnSpPr>
          <p:cNvPr id="19" name="Google Shape;442;p22">
            <a:extLst>
              <a:ext uri="{FF2B5EF4-FFF2-40B4-BE49-F238E27FC236}">
                <a16:creationId xmlns:a16="http://schemas.microsoft.com/office/drawing/2014/main" id="{D9AD402B-D00E-4F2F-DD32-3A417095DAE0}"/>
              </a:ext>
            </a:extLst>
          </p:cNvPr>
          <p:cNvCxnSpPr>
            <a:cxnSpLocks/>
            <a:stCxn id="18" idx="1"/>
            <a:endCxn id="20" idx="6"/>
          </p:cNvCxnSpPr>
          <p:nvPr/>
        </p:nvCxnSpPr>
        <p:spPr>
          <a:xfrm flipH="1">
            <a:off x="3256482" y="3862518"/>
            <a:ext cx="1257368" cy="9954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0" name="Google Shape;443;p22">
            <a:extLst>
              <a:ext uri="{FF2B5EF4-FFF2-40B4-BE49-F238E27FC236}">
                <a16:creationId xmlns:a16="http://schemas.microsoft.com/office/drawing/2014/main" id="{C0A3FCCB-7F23-CDBC-2B7E-8C7F4E20BCD9}"/>
              </a:ext>
            </a:extLst>
          </p:cNvPr>
          <p:cNvSpPr/>
          <p:nvPr/>
        </p:nvSpPr>
        <p:spPr>
          <a:xfrm>
            <a:off x="3163182" y="3825822"/>
            <a:ext cx="93300" cy="93300"/>
          </a:xfrm>
          <a:prstGeom prst="ellipse">
            <a:avLst/>
          </a:prstGeom>
          <a:solidFill>
            <a:srgbClr val="8F86A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444;p22">
            <a:extLst>
              <a:ext uri="{FF2B5EF4-FFF2-40B4-BE49-F238E27FC236}">
                <a16:creationId xmlns:a16="http://schemas.microsoft.com/office/drawing/2014/main" id="{5E520811-A48E-A089-933E-C88F643D2688}"/>
              </a:ext>
            </a:extLst>
          </p:cNvPr>
          <p:cNvSpPr/>
          <p:nvPr/>
        </p:nvSpPr>
        <p:spPr>
          <a:xfrm>
            <a:off x="4513850" y="5035020"/>
            <a:ext cx="3874498" cy="427200"/>
          </a:xfrm>
          <a:prstGeom prst="roundRect">
            <a:avLst>
              <a:gd name="adj" fmla="val 50000"/>
            </a:avLst>
          </a:prstGeom>
          <a:solidFill>
            <a:srgbClr val="E3E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algn="ctr">
              <a:buClr>
                <a:schemeClr val="dk1"/>
              </a:buClr>
              <a:buSzPts val="1100"/>
            </a:pPr>
            <a:r>
              <a:rPr lang="en-US" sz="1900" dirty="0">
                <a:solidFill>
                  <a:schemeClr val="tx1"/>
                </a:solidFill>
                <a:latin typeface="Fira Sans Extra Condensed" panose="020B0503050000020004" pitchFamily="34" charset="0"/>
              </a:rPr>
              <a:t>Increase procurement from the EDTIB</a:t>
            </a:r>
            <a:endParaRPr lang="fr-FR" sz="1900" dirty="0">
              <a:solidFill>
                <a:schemeClr val="tx1"/>
              </a:solidFill>
              <a:latin typeface="Fira Sans Extra Condensed" panose="020B0503050000020004" pitchFamily="34" charset="0"/>
            </a:endParaRPr>
          </a:p>
        </p:txBody>
      </p:sp>
      <p:cxnSp>
        <p:nvCxnSpPr>
          <p:cNvPr id="23" name="Google Shape;445;p22">
            <a:extLst>
              <a:ext uri="{FF2B5EF4-FFF2-40B4-BE49-F238E27FC236}">
                <a16:creationId xmlns:a16="http://schemas.microsoft.com/office/drawing/2014/main" id="{1D8A7A7D-0678-6022-0B4A-F369815C8C35}"/>
              </a:ext>
            </a:extLst>
          </p:cNvPr>
          <p:cNvCxnSpPr>
            <a:cxnSpLocks/>
            <a:stCxn id="22" idx="1"/>
            <a:endCxn id="24" idx="6"/>
          </p:cNvCxnSpPr>
          <p:nvPr/>
        </p:nvCxnSpPr>
        <p:spPr>
          <a:xfrm flipH="1" flipV="1">
            <a:off x="3056183" y="4848416"/>
            <a:ext cx="1457667" cy="400204"/>
          </a:xfrm>
          <a:prstGeom prst="straightConnector1">
            <a:avLst/>
          </a:pr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4" name="Google Shape;446;p22">
            <a:extLst>
              <a:ext uri="{FF2B5EF4-FFF2-40B4-BE49-F238E27FC236}">
                <a16:creationId xmlns:a16="http://schemas.microsoft.com/office/drawing/2014/main" id="{639450C7-9D3E-0ACE-4A8B-66F41DC12495}"/>
              </a:ext>
            </a:extLst>
          </p:cNvPr>
          <p:cNvSpPr/>
          <p:nvPr/>
        </p:nvSpPr>
        <p:spPr>
          <a:xfrm>
            <a:off x="2962883" y="4801766"/>
            <a:ext cx="93300" cy="93300"/>
          </a:xfrm>
          <a:prstGeom prst="ellipse">
            <a:avLst/>
          </a:prstGeom>
          <a:solidFill>
            <a:srgbClr val="E3E4E9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Flèche : bas 53">
            <a:extLst>
              <a:ext uri="{FF2B5EF4-FFF2-40B4-BE49-F238E27FC236}">
                <a16:creationId xmlns:a16="http://schemas.microsoft.com/office/drawing/2014/main" id="{B0926270-BD54-B311-98DF-5A0338DEEDAF}"/>
              </a:ext>
            </a:extLst>
          </p:cNvPr>
          <p:cNvSpPr/>
          <p:nvPr/>
        </p:nvSpPr>
        <p:spPr>
          <a:xfrm>
            <a:off x="1517549" y="3806957"/>
            <a:ext cx="308128" cy="434711"/>
          </a:xfrm>
          <a:prstGeom prst="downArrow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solidFill>
                  <a:sysClr val="windowText" lastClr="000000"/>
                </a:solidFill>
              </a:ln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6332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DE9C9-157E-FBA6-F3FC-E0F3876F8428}"/>
              </a:ext>
            </a:extLst>
          </p:cNvPr>
          <p:cNvSpPr txBox="1">
            <a:spLocks/>
          </p:cNvSpPr>
          <p:nvPr/>
        </p:nvSpPr>
        <p:spPr>
          <a:xfrm>
            <a:off x="685800" y="1371600"/>
            <a:ext cx="8062664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BE" sz="3600" dirty="0" err="1"/>
              <a:t>Thank</a:t>
            </a:r>
            <a:r>
              <a:rPr lang="fr-BE" sz="3600" dirty="0"/>
              <a:t> </a:t>
            </a:r>
            <a:r>
              <a:rPr lang="fr-BE" sz="3600" dirty="0" err="1"/>
              <a:t>you</a:t>
            </a:r>
            <a:r>
              <a:rPr lang="fr-BE" sz="3600" dirty="0"/>
              <a:t> !</a:t>
            </a:r>
            <a:endParaRPr lang="en-US" sz="105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05A540-86C3-DA41-A135-BEDD309D6C8A}"/>
              </a:ext>
            </a:extLst>
          </p:cNvPr>
          <p:cNvSpPr txBox="1">
            <a:spLocks/>
          </p:cNvSpPr>
          <p:nvPr/>
        </p:nvSpPr>
        <p:spPr>
          <a:xfrm>
            <a:off x="685800" y="3505200"/>
            <a:ext cx="7702624" cy="28041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spcBef>
                <a:spcPct val="20000"/>
              </a:spcBef>
              <a:buClrTx/>
              <a:buSzPct val="85000"/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spcBef>
                <a:spcPct val="20000"/>
              </a:spcBef>
              <a:buClrTx/>
              <a:buSzPct val="85000"/>
              <a:buFont typeface="Courier New" panose="02070309020205020404" pitchFamily="49" charset="0"/>
              <a:buChar char="o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spcBef>
                <a:spcPct val="20000"/>
              </a:spcBef>
              <a:buClrTx/>
              <a:buSzPct val="90000"/>
              <a:buFont typeface="Wingdings" panose="05000000000000000000" pitchFamily="2" charset="2"/>
              <a:buChar char="§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spcBef>
                <a:spcPct val="20000"/>
              </a:spcBef>
              <a:buClrTx/>
              <a:buFont typeface="Wingdings" panose="05000000000000000000" pitchFamily="2" charset="2"/>
              <a:buChar char="Ø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88720" indent="-137160" algn="l" defTabSz="914400" rtl="0" eaLnBrk="1" latinLnBrk="0" hangingPunct="1">
              <a:spcBef>
                <a:spcPct val="20000"/>
              </a:spcBef>
              <a:buClrTx/>
              <a:buSzPct val="100000"/>
              <a:buFont typeface="Wingdings" panose="05000000000000000000" pitchFamily="2" charset="2"/>
              <a:buChar char="ü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37160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55448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92024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dirty="0"/>
              <a:t>Overview of the EU </a:t>
            </a:r>
            <a:r>
              <a:rPr lang="en-US" dirty="0" err="1"/>
              <a:t>defence</a:t>
            </a:r>
            <a:r>
              <a:rPr lang="en-US" dirty="0"/>
              <a:t> industrial landscape</a:t>
            </a:r>
          </a:p>
          <a:p>
            <a:pPr marL="0" indent="0" algn="ctr">
              <a:buNone/>
            </a:pPr>
            <a:r>
              <a:rPr lang="en-US" sz="1800" dirty="0"/>
              <a:t>4</a:t>
            </a:r>
            <a:r>
              <a:rPr lang="en-US" sz="1800" baseline="30000" dirty="0"/>
              <a:t>th </a:t>
            </a:r>
            <a:r>
              <a:rPr lang="en-US" sz="1800" dirty="0"/>
              <a:t>of November 2024</a:t>
            </a:r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endParaRPr lang="en-US" sz="2000" dirty="0"/>
          </a:p>
          <a:p>
            <a:pPr marL="0" indent="0" algn="r">
              <a:buNone/>
            </a:pPr>
            <a:r>
              <a:rPr lang="fr-LU" sz="1600" dirty="0"/>
              <a:t>Direction de la Défense (MAEED)</a:t>
            </a:r>
            <a:endParaRPr lang="en-US" sz="1600" dirty="0"/>
          </a:p>
          <a:p>
            <a:pPr marL="0" indent="0" algn="r">
              <a:buNone/>
            </a:pPr>
            <a:r>
              <a:rPr lang="en-US" sz="1600" dirty="0"/>
              <a:t>Aziliz GUÉRIN, </a:t>
            </a:r>
            <a:r>
              <a:rPr lang="en-US" sz="1600" dirty="0" err="1"/>
              <a:t>Attachée</a:t>
            </a:r>
            <a:r>
              <a:rPr lang="en-US" sz="1600" dirty="0"/>
              <a:t> for EDA &amp; Defence industry</a:t>
            </a:r>
          </a:p>
          <a:p>
            <a:pPr marL="0" indent="0" algn="r">
              <a:buNone/>
            </a:pPr>
            <a:r>
              <a:rPr lang="en-US" sz="1600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aziliz.guerin@mae.etat.lu</a:t>
            </a:r>
            <a:endParaRPr lang="en-US" sz="1600" dirty="0"/>
          </a:p>
        </p:txBody>
      </p:sp>
      <p:cxnSp>
        <p:nvCxnSpPr>
          <p:cNvPr id="4" name="Straight Connector 10">
            <a:extLst>
              <a:ext uri="{FF2B5EF4-FFF2-40B4-BE49-F238E27FC236}">
                <a16:creationId xmlns:a16="http://schemas.microsoft.com/office/drawing/2014/main" id="{0A8127A3-C36B-ACC5-B583-6EFC8F156202}"/>
              </a:ext>
            </a:extLst>
          </p:cNvPr>
          <p:cNvCxnSpPr/>
          <p:nvPr/>
        </p:nvCxnSpPr>
        <p:spPr>
          <a:xfrm>
            <a:off x="539750" y="3239683"/>
            <a:ext cx="78486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3204136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426</Words>
  <Application>Microsoft Office PowerPoint</Application>
  <PresentationFormat>Affichage à l'écran (4:3)</PresentationFormat>
  <Paragraphs>131</Paragraphs>
  <Slides>8</Slides>
  <Notes>8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Courier New</vt:lpstr>
      <vt:lpstr>Fira Sans Extra Condensed</vt:lpstr>
      <vt:lpstr>Fira Sans Extra Condensed Medium</vt:lpstr>
      <vt:lpstr>Wingdings</vt:lpstr>
      <vt:lpstr>Clarity</vt:lpstr>
      <vt:lpstr>Présentation PowerPoint</vt:lpstr>
      <vt:lpstr>Timeline of EU defence industrial actions</vt:lpstr>
      <vt:lpstr>Présentation PowerPoint</vt:lpstr>
      <vt:lpstr>Présentation PowerPoint</vt:lpstr>
      <vt:lpstr>2024 – Where do we stand?</vt:lpstr>
      <vt:lpstr>What’s coming?</vt:lpstr>
      <vt:lpstr>What’s left to do - in a nutshell?</vt:lpstr>
      <vt:lpstr>Présentation PowerPoint</vt:lpstr>
    </vt:vector>
  </TitlesOfParts>
  <Company>CTIE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Point de situation       FONDS Européen DE Défense ATHENA ELIGIBILITE OTAN</dc:title>
  <dc:creator>Aziliz Guérin</dc:creator>
  <cp:lastModifiedBy>Aziliz Guérin</cp:lastModifiedBy>
  <cp:revision>128</cp:revision>
  <dcterms:created xsi:type="dcterms:W3CDTF">2020-12-14T20:49:18Z</dcterms:created>
  <dcterms:modified xsi:type="dcterms:W3CDTF">2024-10-31T18:53:36Z</dcterms:modified>
</cp:coreProperties>
</file>