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2"/>
  </p:sldMasterIdLst>
  <p:notesMasterIdLst>
    <p:notesMasterId r:id="rId16"/>
  </p:notesMasterIdLst>
  <p:handoutMasterIdLst>
    <p:handoutMasterId r:id="rId17"/>
  </p:handoutMasterIdLst>
  <p:sldIdLst>
    <p:sldId id="257" r:id="rId3"/>
    <p:sldId id="305" r:id="rId4"/>
    <p:sldId id="477" r:id="rId5"/>
    <p:sldId id="488" r:id="rId6"/>
    <p:sldId id="276" r:id="rId7"/>
    <p:sldId id="484" r:id="rId8"/>
    <p:sldId id="485" r:id="rId9"/>
    <p:sldId id="486" r:id="rId10"/>
    <p:sldId id="487" r:id="rId11"/>
    <p:sldId id="480" r:id="rId12"/>
    <p:sldId id="481" r:id="rId13"/>
    <p:sldId id="339" r:id="rId14"/>
    <p:sldId id="474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C1D00C4-9150-4C11-AD25-C49AFF7D9B4F}">
          <p14:sldIdLst>
            <p14:sldId id="257"/>
            <p14:sldId id="305"/>
            <p14:sldId id="477"/>
            <p14:sldId id="488"/>
            <p14:sldId id="276"/>
            <p14:sldId id="484"/>
            <p14:sldId id="485"/>
            <p14:sldId id="486"/>
            <p14:sldId id="487"/>
            <p14:sldId id="480"/>
            <p14:sldId id="481"/>
            <p14:sldId id="339"/>
            <p14:sldId id="4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tcher Fiona" initials="BF" lastIdx="8" clrIdx="0">
    <p:extLst>
      <p:ext uri="{19B8F6BF-5375-455C-9EA6-DF929625EA0E}">
        <p15:presenceInfo xmlns:p15="http://schemas.microsoft.com/office/powerpoint/2012/main" userId="Butcher Fio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52" autoAdjust="0"/>
    <p:restoredTop sz="73870" autoAdjust="0"/>
  </p:normalViewPr>
  <p:slideViewPr>
    <p:cSldViewPr snapToGrid="0">
      <p:cViewPr varScale="1">
        <p:scale>
          <a:sx n="81" d="100"/>
          <a:sy n="81" d="100"/>
        </p:scale>
        <p:origin x="123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2772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SUPPORT FOR NATO</a:t>
            </a:r>
          </a:p>
        </c:rich>
      </c:tx>
      <c:layout>
        <c:manualLayout>
          <c:xMode val="edge"/>
          <c:yMode val="edge"/>
          <c:x val="0.25240621457855267"/>
          <c:y val="0.89659582101640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010894290238874"/>
          <c:y val="4.9549722895011521E-2"/>
          <c:w val="0.57978211419522241"/>
          <c:h val="0.7549581989152617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SUPPORT FOR NATO</a:t>
            </a:r>
          </a:p>
        </c:rich>
      </c:tx>
      <c:layout>
        <c:manualLayout>
          <c:xMode val="edge"/>
          <c:yMode val="edge"/>
          <c:x val="0.25240621457855267"/>
          <c:y val="0.89659582101640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010894290238874"/>
          <c:y val="4.9549722895011521E-2"/>
          <c:w val="0.57978211419522241"/>
          <c:h val="0.7549581989152617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SUPPORT FOR NATO</a:t>
            </a:r>
          </a:p>
        </c:rich>
      </c:tx>
      <c:layout>
        <c:manualLayout>
          <c:xMode val="edge"/>
          <c:yMode val="edge"/>
          <c:x val="0.25240621457855267"/>
          <c:y val="0.89659582101640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010894290238874"/>
          <c:y val="4.9549722895011521E-2"/>
          <c:w val="0.57978211419522241"/>
          <c:h val="0.7549581989152617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DFAC-1F3D-4643-B581-48C54E9C7207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15DF8-0A12-466C-96BF-086FB6D2D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200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0DA35-61E7-4292-A6ED-06EC323994C0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682F-0CDC-4501-BD8A-16F67B07A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21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4D78C2CB-92DE-CC40-B566-DF0687972C3D}" type="slidenum">
              <a:rPr lang="x-none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1</a:t>
            </a:fld>
            <a:endParaRPr lang="x-non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71164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682F-0CDC-4501-BD8A-16F67B07AAE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388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682F-0CDC-4501-BD8A-16F67B07AAE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248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07A9-8195-48A5-8A3F-FBD364D0FDE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3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4D78C2CB-92DE-CC40-B566-DF0687972C3D}" type="slidenum">
              <a:rPr lang="x-none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13</a:t>
            </a:fld>
            <a:endParaRPr lang="x-non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153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682F-0CDC-4501-BD8A-16F67B07AAE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589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682F-0CDC-4501-BD8A-16F67B07AA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332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682F-0CDC-4501-BD8A-16F67B07AA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08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682F-0CDC-4501-BD8A-16F67B07AAE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890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682F-0CDC-4501-BD8A-16F67B07AAE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34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682F-0CDC-4501-BD8A-16F67B07AAE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757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682F-0CDC-4501-BD8A-16F67B07AAE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883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682F-0CDC-4501-BD8A-16F67B07AAE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2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EE69DA8-BCF7-694F-B1AD-16A00BB0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86587" y="4314694"/>
            <a:ext cx="5761413" cy="1519393"/>
          </a:xfrm>
          <a:noFill/>
          <a:ln w="25400">
            <a:noFill/>
          </a:ln>
          <a:effectLst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5454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 </a:t>
            </a:r>
            <a:endParaRPr 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/>
        </p:nvSpPr>
        <p:spPr>
          <a:xfrm>
            <a:off x="1499263" y="4483862"/>
            <a:ext cx="45719" cy="1643051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21D610-C921-4645-94DC-BE9CD8D3A5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834087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x-none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E6CAAC-B629-E548-B330-A9FD0C5792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5601A6-C54D-FA46-96D8-A2AAFAD3FB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837238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x-none" dirty="0"/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20313900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0786-AD54-6A4B-8BA6-F028206B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3173412"/>
            <a:ext cx="3347815" cy="29559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1607-8469-3646-8B93-EA9401D701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9" y="2438256"/>
            <a:ext cx="3347814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0BD1BB-4F76-EA48-8500-4B586D72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A10ADEA-8541-5B43-B7EA-A39366AB1A9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13903" y="3173412"/>
            <a:ext cx="3347815" cy="29559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6C39F72-553D-D64C-9D1D-AA635EB41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13904" y="2438256"/>
            <a:ext cx="3347814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2530195-F13F-B04D-A745-E6A53976FAC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1869" y="3173412"/>
            <a:ext cx="3347815" cy="29559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413D92C-A42C-2A46-98A0-B29B40B50B2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711870" y="2438256"/>
            <a:ext cx="3347814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4E23829-47DA-2C44-AED6-17CED3230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9A77119-278E-9C47-87E6-D91C61F6D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88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0786-AD54-6A4B-8BA6-F028206B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1772816"/>
            <a:ext cx="5157787" cy="16561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1607-8469-3646-8B93-EA9401D701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1037660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1697A-3AFB-364E-8BF8-A7DD7A410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8350" y="1772816"/>
            <a:ext cx="5183188" cy="16561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34B3D56-08AA-4A47-9152-DA7E97C05A2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848350" y="1037660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19221D1-052C-5D40-8511-336429F936D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5938" y="4476260"/>
            <a:ext cx="5157787" cy="16561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20B8056-8C88-0746-A769-F1530B55EF3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5938" y="3741104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0A01FA02-3A50-1046-81FF-94E3ADF0CF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48350" y="4476260"/>
            <a:ext cx="5183188" cy="16561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97670B0-9EC5-7C4B-98A8-A7C9409148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848350" y="3741104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7AB4C84-30B5-7C4B-9D27-50F642A26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19B5221-A9B0-7940-9FF9-F60966C812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903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2B32-4B01-E647-A789-75D4BB3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765-45C9-C441-81D1-86CB0B7C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CF2AE-CAF3-054A-AF03-271ECC7E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743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1ED6DF-FF59-A74E-833B-F2FCF86C8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C2BAE2-C0DF-D646-B902-64573BF7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326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1ED6DF-FF59-A74E-833B-F2FCF86C8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C2BAE2-C0DF-D646-B902-64573BF7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07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25">
            <a:extLst>
              <a:ext uri="{FF2B5EF4-FFF2-40B4-BE49-F238E27FC236}">
                <a16:creationId xmlns:a16="http://schemas.microsoft.com/office/drawing/2014/main" id="{660AF5F3-395B-C04B-B7C0-C4E21B5E2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763028"/>
              </p:ext>
            </p:extLst>
          </p:nvPr>
        </p:nvGraphicFramePr>
        <p:xfrm>
          <a:off x="6097441" y="2651917"/>
          <a:ext cx="4398818" cy="337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70CDD05-2C9D-AD41-B946-3A22CC6FEF45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1267690" y="2651918"/>
            <a:ext cx="4398818" cy="3378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52B32-4B01-E647-A789-75D4BB3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765-45C9-C441-81D1-86CB0B7C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CF2AE-CAF3-054A-AF03-271ECC7E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10" name="Content Placeholder 25">
            <a:extLst>
              <a:ext uri="{FF2B5EF4-FFF2-40B4-BE49-F238E27FC236}">
                <a16:creationId xmlns:a16="http://schemas.microsoft.com/office/drawing/2014/main" id="{87F10C19-9C47-5B46-97A2-15131427E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506592"/>
              </p:ext>
            </p:extLst>
          </p:nvPr>
        </p:nvGraphicFramePr>
        <p:xfrm>
          <a:off x="1267691" y="2651917"/>
          <a:ext cx="4398818" cy="337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25">
            <a:extLst>
              <a:ext uri="{FF2B5EF4-FFF2-40B4-BE49-F238E27FC236}">
                <a16:creationId xmlns:a16="http://schemas.microsoft.com/office/drawing/2014/main" id="{9FF65E60-B7E9-7D4F-826B-05ACAD2E5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278159"/>
              </p:ext>
            </p:extLst>
          </p:nvPr>
        </p:nvGraphicFramePr>
        <p:xfrm>
          <a:off x="6097441" y="2651917"/>
          <a:ext cx="4398818" cy="337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E548A333-8913-584B-A4DE-084F4804C6DF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097441" y="2651916"/>
            <a:ext cx="4398817" cy="3378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39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2B32-4B01-E647-A789-75D4BB3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765-45C9-C441-81D1-86CB0B7C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CF2AE-CAF3-054A-AF03-271ECC7E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EBA310F8-DC7A-BC43-9251-362ABFCAC01D}"/>
              </a:ext>
            </a:extLst>
          </p:cNvPr>
          <p:cNvSpPr>
            <a:spLocks noGrp="1"/>
          </p:cNvSpPr>
          <p:nvPr>
            <p:ph type="dgm" sz="quarter" idx="18"/>
          </p:nvPr>
        </p:nvSpPr>
        <p:spPr>
          <a:xfrm>
            <a:off x="515938" y="2996952"/>
            <a:ext cx="11160125" cy="1800000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icon to add SmartArt graphic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85900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50A1-80AA-4540-867E-9337914D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33" y="124777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92917-C80D-0645-B785-B6B129FA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66813"/>
            <a:ext cx="6172200" cy="49625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E5D54-8724-9B4C-B479-706A97DF7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233" y="23177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1662CC6-465C-4A42-BFF8-83D38E994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18D5C7-803B-E84A-BEDB-AFCEC6FE9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43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4C744-C537-8445-893C-CE55E502E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136E74-530E-CF40-8523-50A97C1F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33" y="124777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72D5FD3-AE2B-3F45-BEB0-B180C05E5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233" y="23177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37A7F5-EE0D-7146-BDF7-6B4C160EB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AD4BF7A-9D8E-134C-93D6-6AAD43A51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07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9" y="1089024"/>
            <a:ext cx="10088894" cy="4679951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8894" h="4679951">
                <a:moveTo>
                  <a:pt x="0" y="0"/>
                </a:moveTo>
                <a:lnTo>
                  <a:pt x="10088894" y="10510"/>
                </a:lnTo>
                <a:cubicBezTo>
                  <a:pt x="10086138" y="267009"/>
                  <a:pt x="10072871" y="2215673"/>
                  <a:pt x="10070115" y="2472172"/>
                </a:cubicBezTo>
                <a:lnTo>
                  <a:pt x="5376643" y="2484494"/>
                </a:lnTo>
                <a:lnTo>
                  <a:pt x="5371990" y="4679951"/>
                </a:lnTo>
                <a:lnTo>
                  <a:pt x="0" y="4679951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/>
              <a:t>Choose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8D8AE4-C68B-F147-A1AE-DC7E19D6F874}"/>
              </a:ext>
            </a:extLst>
          </p:cNvPr>
          <p:cNvSpPr/>
          <p:nvPr/>
        </p:nvSpPr>
        <p:spPr>
          <a:xfrm>
            <a:off x="6436659" y="3675529"/>
            <a:ext cx="4966447" cy="2312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836988"/>
            <a:ext cx="502443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1625" y="4536234"/>
            <a:ext cx="5024438" cy="145218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E610F55-BE30-1144-94A8-7CBE71D41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F71E887-6FEA-674A-A086-6C6D3F763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7505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33057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/>
        </p:nvSpPr>
        <p:spPr>
          <a:xfrm>
            <a:off x="1486563" y="5551437"/>
            <a:ext cx="58419" cy="469851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5CB0752-21B1-A34E-B93A-0196D833F5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578894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x-none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90E08BF-0A63-C042-B2C9-0A31520903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582045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x-none" dirty="0"/>
              <a:t>LABEL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E9DA405-B2C8-9248-9FD6-56437D2FB9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134045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9" y="1089024"/>
            <a:ext cx="10088894" cy="4679951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10078465 w 10088894"/>
              <a:gd name="connsiteY3" fmla="*/ 4674539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10078465 w 10088894"/>
              <a:gd name="connsiteY3" fmla="*/ 4674539 h 4679951"/>
              <a:gd name="connsiteX4" fmla="*/ 0 w 10088894"/>
              <a:gd name="connsiteY4" fmla="*/ 4679951 h 4679951"/>
              <a:gd name="connsiteX5" fmla="*/ 0 w 10088894"/>
              <a:gd name="connsiteY5" fmla="*/ 0 h 46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8894" h="4679951">
                <a:moveTo>
                  <a:pt x="0" y="0"/>
                </a:moveTo>
                <a:lnTo>
                  <a:pt x="10088894" y="10510"/>
                </a:lnTo>
                <a:cubicBezTo>
                  <a:pt x="10086138" y="267009"/>
                  <a:pt x="10072871" y="2215673"/>
                  <a:pt x="10070115" y="2472172"/>
                </a:cubicBezTo>
                <a:cubicBezTo>
                  <a:pt x="10072898" y="3206294"/>
                  <a:pt x="10075682" y="3940417"/>
                  <a:pt x="10078465" y="4674539"/>
                </a:cubicBezTo>
                <a:lnTo>
                  <a:pt x="0" y="4679951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/>
              <a:t>Choose picture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E610F55-BE30-1144-94A8-7CBE71D41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F71E887-6FEA-674A-A086-6C6D3F763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650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617540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4316786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735" y="3605033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2735" y="4304279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2008B75-392B-1A41-81B9-B8F1B8A2A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F2AC46F-A001-3448-8143-A28C03D45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2052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617540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4709933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735" y="3605033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2735" y="4697426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4CB97AA-9189-3C45-98CD-178295F25D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7" y="4338884"/>
            <a:ext cx="4602161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x-none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2148FE-A34A-5E44-A0E3-FF3BECC7A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0876" y="4338884"/>
            <a:ext cx="4602161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x-none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13CB47B-AEEC-094C-A57F-100EACC17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295F0B-E73E-2F44-8AD2-948678D00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2262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04C343-087C-524F-830F-3969246D07E5}"/>
              </a:ext>
            </a:extLst>
          </p:cNvPr>
          <p:cNvSpPr/>
          <p:nvPr/>
        </p:nvSpPr>
        <p:spPr>
          <a:xfrm>
            <a:off x="6240877" y="3428999"/>
            <a:ext cx="4824412" cy="2704921"/>
          </a:xfrm>
          <a:prstGeom prst="rect">
            <a:avLst/>
          </a:prstGeom>
          <a:solidFill>
            <a:srgbClr val="001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7F2593-0F80-E145-BAF0-C444627EEA99}"/>
              </a:ext>
            </a:extLst>
          </p:cNvPr>
          <p:cNvSpPr/>
          <p:nvPr/>
        </p:nvSpPr>
        <p:spPr>
          <a:xfrm>
            <a:off x="515939" y="3428999"/>
            <a:ext cx="4824412" cy="2717428"/>
          </a:xfrm>
          <a:prstGeom prst="rect">
            <a:avLst/>
          </a:prstGeom>
          <a:solidFill>
            <a:srgbClr val="001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517" y="3617540"/>
            <a:ext cx="4495329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AFD8ED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517" y="4709933"/>
            <a:ext cx="4495329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3313" y="3605033"/>
            <a:ext cx="443521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AFD8ED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13" y="4697426"/>
            <a:ext cx="4435218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4CB97AA-9189-3C45-98CD-178295F25D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6516" y="4338884"/>
            <a:ext cx="4469395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x-none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2148FE-A34A-5E44-A0E3-FF3BECC7A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3311" y="4338884"/>
            <a:ext cx="4435217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x-none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D57E253-7FE0-8F4F-A844-1990B4ED3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3FBBF50-0C91-5247-9CFE-37D8091E4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0139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04C343-087C-524F-830F-3969246D07E5}"/>
              </a:ext>
            </a:extLst>
          </p:cNvPr>
          <p:cNvSpPr/>
          <p:nvPr/>
        </p:nvSpPr>
        <p:spPr>
          <a:xfrm>
            <a:off x="6240877" y="3428999"/>
            <a:ext cx="4824412" cy="2704921"/>
          </a:xfrm>
          <a:prstGeom prst="rect">
            <a:avLst/>
          </a:prstGeom>
          <a:solidFill>
            <a:srgbClr val="001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7F2593-0F80-E145-BAF0-C444627EEA99}"/>
              </a:ext>
            </a:extLst>
          </p:cNvPr>
          <p:cNvSpPr/>
          <p:nvPr/>
        </p:nvSpPr>
        <p:spPr>
          <a:xfrm>
            <a:off x="515939" y="3428999"/>
            <a:ext cx="4824412" cy="2717428"/>
          </a:xfrm>
          <a:prstGeom prst="rect">
            <a:avLst/>
          </a:prstGeom>
          <a:solidFill>
            <a:srgbClr val="001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517" y="3617540"/>
            <a:ext cx="4495329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AFD8ED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517" y="4314261"/>
            <a:ext cx="4495329" cy="219729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3313" y="3605033"/>
            <a:ext cx="443521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AFD8ED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13" y="4314262"/>
            <a:ext cx="4435218" cy="21847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657737D-F015-CB41-A2DC-45E2C68A3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B7B6367-8A58-E94C-A551-20BF4CCAB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4391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8D8AE4-C68B-F147-A1AE-DC7E19D6F874}"/>
              </a:ext>
            </a:extLst>
          </p:cNvPr>
          <p:cNvSpPr/>
          <p:nvPr/>
        </p:nvSpPr>
        <p:spPr>
          <a:xfrm>
            <a:off x="515938" y="2321766"/>
            <a:ext cx="11160125" cy="3447209"/>
          </a:xfrm>
          <a:prstGeom prst="rect">
            <a:avLst/>
          </a:prstGeom>
          <a:solidFill>
            <a:srgbClr val="002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3031052"/>
            <a:ext cx="502443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AAC2DA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755649"/>
            <a:ext cx="5040313" cy="145218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9F1B3-37EE-E548-B284-431ED768190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2200" y="1760629"/>
            <a:ext cx="4550317" cy="3447209"/>
          </a:xfrm>
          <a:solidFill>
            <a:srgbClr val="AFD8ED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BE" dirty="0"/>
              <a:t>Choose picture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96993-E15E-4940-A9BC-7ED7BAAD10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641585"/>
            <a:ext cx="3003550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GB" dirty="0"/>
              <a:t>INSIGHT</a:t>
            </a:r>
            <a:endParaRPr lang="x-none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3251F8B-F318-5F44-B782-0A1B78572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8648030-9CF7-004F-82B0-682CBA02C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968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88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8D8AE4-C68B-F147-A1AE-DC7E19D6F874}"/>
              </a:ext>
            </a:extLst>
          </p:cNvPr>
          <p:cNvSpPr/>
          <p:nvPr/>
        </p:nvSpPr>
        <p:spPr>
          <a:xfrm>
            <a:off x="515939" y="1705395"/>
            <a:ext cx="5580062" cy="3447209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1D39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4284" y="2636912"/>
            <a:ext cx="10044113" cy="11234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FD8ED"/>
              </a:buClr>
              <a:buSzTx/>
              <a:buFontTx/>
              <a:buNone/>
              <a:tabLst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FD8ED"/>
              </a:buClr>
              <a:buSzTx/>
              <a:buFontTx/>
              <a:buNone/>
              <a:tabLst/>
              <a:defRPr/>
            </a:pPr>
            <a:r>
              <a:rPr lang="en-GB" dirty="0"/>
              <a:t>Quote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96993-E15E-4940-A9BC-7ED7BAAD10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1504" y="3979918"/>
            <a:ext cx="4354100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US" dirty="0">
                <a:effectLst/>
              </a:rPr>
              <a:t>NATO SECRETARY GENERAL JENS STOLTENBERG</a:t>
            </a:r>
            <a:endParaRPr lang="x-non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461205-76E3-1645-BAEA-9824F907EE9C}"/>
              </a:ext>
            </a:extLst>
          </p:cNvPr>
          <p:cNvSpPr/>
          <p:nvPr/>
        </p:nvSpPr>
        <p:spPr>
          <a:xfrm>
            <a:off x="1236216" y="4161488"/>
            <a:ext cx="323280" cy="45719"/>
          </a:xfrm>
          <a:prstGeom prst="rect">
            <a:avLst/>
          </a:prstGeom>
          <a:solidFill>
            <a:srgbClr val="45A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B4289-0019-7E40-8571-C42EF6AEA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16" y="1936345"/>
            <a:ext cx="457200" cy="40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9A5C46-AE34-7245-A4D1-EAA774A73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905" y="4578999"/>
            <a:ext cx="457200" cy="4064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B4FD6F2-1834-E84C-AE9F-F790780A9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2259B1D-626B-0445-B9CA-501D4CE9A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513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88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C7540FA-DACD-CE4A-ACC0-6B27872E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0" y="2996952"/>
            <a:ext cx="9024318" cy="1325563"/>
          </a:xfrm>
        </p:spPr>
        <p:txBody>
          <a:bodyPr/>
          <a:lstStyle>
            <a:lvl1pPr>
              <a:defRPr>
                <a:solidFill>
                  <a:srgbClr val="AFD8ED"/>
                </a:solidFill>
              </a:defRPr>
            </a:lvl1pPr>
          </a:lstStyle>
          <a:p>
            <a:r>
              <a:rPr lang="en-GB" dirty="0"/>
              <a:t>Contact us</a:t>
            </a:r>
            <a:endParaRPr lang="x-non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0C143-DA3B-4448-9677-16B52934BB82}"/>
              </a:ext>
            </a:extLst>
          </p:cNvPr>
          <p:cNvSpPr/>
          <p:nvPr/>
        </p:nvSpPr>
        <p:spPr>
          <a:xfrm>
            <a:off x="1319684" y="4350170"/>
            <a:ext cx="64666" cy="769003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F9B224A-DD06-D343-A646-2D5EC1098C25}"/>
              </a:ext>
            </a:extLst>
          </p:cNvPr>
          <p:cNvSpPr txBox="1">
            <a:spLocks/>
          </p:cNvSpPr>
          <p:nvPr/>
        </p:nvSpPr>
        <p:spPr>
          <a:xfrm>
            <a:off x="1617984" y="4350171"/>
            <a:ext cx="832511" cy="413728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E-MAIL</a:t>
            </a:r>
            <a:endParaRPr lang="x-none" sz="1200" dirty="0">
              <a:solidFill>
                <a:srgbClr val="45A4D6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9E80EC9-8B27-EE41-9371-7D76F496AAE4}"/>
              </a:ext>
            </a:extLst>
          </p:cNvPr>
          <p:cNvSpPr txBox="1">
            <a:spLocks/>
          </p:cNvSpPr>
          <p:nvPr/>
        </p:nvSpPr>
        <p:spPr>
          <a:xfrm>
            <a:off x="1617984" y="4705446"/>
            <a:ext cx="832511" cy="413728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i="0" dirty="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PHONE</a:t>
            </a:r>
            <a:endParaRPr lang="x-none" sz="1200" b="0" i="0" dirty="0">
              <a:solidFill>
                <a:srgbClr val="45A4D6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510BFC-7967-9A42-8BDB-BFB3BEAC4429}"/>
              </a:ext>
            </a:extLst>
          </p:cNvPr>
          <p:cNvSpPr txBox="1"/>
          <p:nvPr/>
        </p:nvSpPr>
        <p:spPr>
          <a:xfrm>
            <a:off x="3160207" y="5290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61FBFD3-0C7E-6944-839E-23CE2A39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1088" y="4337729"/>
            <a:ext cx="3887787" cy="3429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/>
              <a:t>John.doe@nato.int</a:t>
            </a:r>
            <a:endParaRPr lang="x-none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48D2D7B9-9719-5948-A695-3E51EFFC12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4714542"/>
            <a:ext cx="3887787" cy="3429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+32 (0)475 12 34 56</a:t>
            </a:r>
            <a:endParaRPr lang="x-none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B634A37-9158-B44C-BD04-1C623BBE9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C5CCA6E-E857-D343-9DF5-20B5F4BA6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03B6A470-1EA8-F746-9468-B69996E0DEAA}"/>
              </a:ext>
            </a:extLst>
          </p:cNvPr>
          <p:cNvSpPr txBox="1">
            <a:spLocks/>
          </p:cNvSpPr>
          <p:nvPr/>
        </p:nvSpPr>
        <p:spPr>
          <a:xfrm>
            <a:off x="1439862" y="180000"/>
            <a:ext cx="540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000" kern="1200">
                <a:solidFill>
                  <a:srgbClr val="383838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SCIENCE</a:t>
            </a:r>
            <a:r>
              <a:rPr lang="en-US" altLang="en-US" baseline="0" dirty="0">
                <a:solidFill>
                  <a:schemeClr val="bg1">
                    <a:lumMod val="95000"/>
                  </a:schemeClr>
                </a:solidFill>
              </a:rPr>
              <a:t> &amp; TECHNOLOGY ORGANIZATION</a:t>
            </a:r>
            <a:endParaRPr lang="en-GB" altLang="en-US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OFFICE</a:t>
            </a:r>
            <a:r>
              <a:rPr lang="en-US" altLang="en-US" baseline="0" dirty="0">
                <a:solidFill>
                  <a:schemeClr val="bg1">
                    <a:lumMod val="95000"/>
                  </a:schemeClr>
                </a:solidFill>
              </a:rPr>
              <a:t> OF THE CHIEF SCIENTIST</a:t>
            </a:r>
            <a:endParaRPr lang="en-GB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728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- Dark">
    <p:bg>
      <p:bgPr>
        <a:solidFill>
          <a:srgbClr val="001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AFD8E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69DA8-BCF7-694F-B1AD-16A00BB0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86587" y="4314694"/>
            <a:ext cx="5761413" cy="874313"/>
          </a:xfrm>
          <a:noFill/>
          <a:ln w="25400">
            <a:noFill/>
          </a:ln>
          <a:effectLst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F0F4F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 </a:t>
            </a:r>
            <a:endParaRPr 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99263" y="4483862"/>
            <a:ext cx="45719" cy="1643051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D0BB9A1-3CA7-0341-8982-29D7CEE2B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834087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0F4F8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x-none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B7AF234C-DAB3-CC46-8E4B-405085B6F1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837238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x-none" dirty="0"/>
              <a:t>LABEL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B48B4BE8-597B-0046-A030-B3891F45CE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3B6A470-1EA8-F746-9468-B69996E0DEAA}"/>
              </a:ext>
            </a:extLst>
          </p:cNvPr>
          <p:cNvSpPr txBox="1">
            <a:spLocks/>
          </p:cNvSpPr>
          <p:nvPr userDrawn="1"/>
        </p:nvSpPr>
        <p:spPr>
          <a:xfrm>
            <a:off x="1439862" y="180000"/>
            <a:ext cx="540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000" kern="1200">
                <a:solidFill>
                  <a:srgbClr val="383838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SCIENCE</a:t>
            </a:r>
            <a:r>
              <a:rPr lang="en-US" altLang="en-US" baseline="0" dirty="0">
                <a:solidFill>
                  <a:schemeClr val="bg1">
                    <a:lumMod val="95000"/>
                  </a:schemeClr>
                </a:solidFill>
              </a:rPr>
              <a:t> &amp; TECHNOLOGY ORGANIZATION</a:t>
            </a:r>
            <a:endParaRPr lang="en-GB" altLang="en-US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OFFICE</a:t>
            </a:r>
            <a:r>
              <a:rPr lang="en-US" altLang="en-US" baseline="0" dirty="0">
                <a:solidFill>
                  <a:schemeClr val="bg1">
                    <a:lumMod val="95000"/>
                  </a:schemeClr>
                </a:solidFill>
              </a:rPr>
              <a:t> OF THE CHIEF SCIENTIST</a:t>
            </a:r>
            <a:endParaRPr lang="en-GB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25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Dark">
    <p:bg>
      <p:bgPr>
        <a:solidFill>
          <a:srgbClr val="001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AFD8E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69DA8-BCF7-694F-B1AD-16A00BB0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86587" y="4314694"/>
            <a:ext cx="5761413" cy="874313"/>
          </a:xfrm>
          <a:noFill/>
          <a:ln w="25400">
            <a:noFill/>
          </a:ln>
          <a:effectLst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F0F4F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 </a:t>
            </a:r>
            <a:endParaRPr 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/>
        </p:nvSpPr>
        <p:spPr>
          <a:xfrm>
            <a:off x="1499263" y="4483862"/>
            <a:ext cx="45719" cy="1643051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D0BB9A1-3CA7-0341-8982-29D7CEE2B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834087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0F4F8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x-none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B7AF234C-DAB3-CC46-8E4B-405085B6F1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837238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x-none" dirty="0"/>
              <a:t>LABEL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B48B4BE8-597B-0046-A030-B3891F45CE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3B6A470-1EA8-F746-9468-B69996E0DEAA}"/>
              </a:ext>
            </a:extLst>
          </p:cNvPr>
          <p:cNvSpPr txBox="1">
            <a:spLocks/>
          </p:cNvSpPr>
          <p:nvPr/>
        </p:nvSpPr>
        <p:spPr>
          <a:xfrm>
            <a:off x="1439862" y="180000"/>
            <a:ext cx="540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000" kern="1200">
                <a:solidFill>
                  <a:srgbClr val="383838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SCIENCE</a:t>
            </a:r>
            <a:r>
              <a:rPr lang="en-US" altLang="en-US" baseline="0" dirty="0">
                <a:solidFill>
                  <a:schemeClr val="bg1">
                    <a:lumMod val="95000"/>
                  </a:schemeClr>
                </a:solidFill>
              </a:rPr>
              <a:t> &amp; TECHNOLOGY ORGANIZATION</a:t>
            </a:r>
            <a:endParaRPr lang="en-GB" altLang="en-US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OFFICE</a:t>
            </a:r>
            <a:r>
              <a:rPr lang="en-US" altLang="en-US" baseline="0" dirty="0">
                <a:solidFill>
                  <a:schemeClr val="bg1">
                    <a:lumMod val="95000"/>
                  </a:schemeClr>
                </a:solidFill>
              </a:rPr>
              <a:t> OF THE CHIEF SCIENTIST</a:t>
            </a:r>
            <a:endParaRPr lang="en-GB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99263" y="4483862"/>
            <a:ext cx="45719" cy="1643051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03B6A470-1EA8-F746-9468-B69996E0DEAA}"/>
              </a:ext>
            </a:extLst>
          </p:cNvPr>
          <p:cNvSpPr txBox="1">
            <a:spLocks/>
          </p:cNvSpPr>
          <p:nvPr userDrawn="1"/>
        </p:nvSpPr>
        <p:spPr>
          <a:xfrm>
            <a:off x="1439862" y="180000"/>
            <a:ext cx="540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000" kern="1200">
                <a:solidFill>
                  <a:srgbClr val="383838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SCIENCE</a:t>
            </a:r>
            <a:r>
              <a:rPr lang="en-US" altLang="en-US" baseline="0" dirty="0">
                <a:solidFill>
                  <a:schemeClr val="bg1">
                    <a:lumMod val="95000"/>
                  </a:schemeClr>
                </a:solidFill>
              </a:rPr>
              <a:t> &amp; TECHNOLOGY ORGANIZATION</a:t>
            </a:r>
            <a:endParaRPr lang="en-GB" altLang="en-US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OFFICE</a:t>
            </a:r>
            <a:r>
              <a:rPr lang="en-US" altLang="en-US" baseline="0" dirty="0">
                <a:solidFill>
                  <a:schemeClr val="bg1">
                    <a:lumMod val="95000"/>
                  </a:schemeClr>
                </a:solidFill>
              </a:rPr>
              <a:t> OF THE CHIEF SCIENTIST</a:t>
            </a:r>
            <a:endParaRPr lang="en-GB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398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- Dark">
    <p:bg>
      <p:bgPr>
        <a:solidFill>
          <a:srgbClr val="001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33057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AFD8E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/>
        </p:nvSpPr>
        <p:spPr>
          <a:xfrm>
            <a:off x="1487489" y="5589240"/>
            <a:ext cx="57494" cy="393744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83EE20C-AAAD-0E46-8D16-931DCEBEB9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578894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0F4F8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x-none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ED0381FC-A6F2-6941-BE1B-0BAB619E2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582045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x-none" dirty="0"/>
              <a:t>LABEL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979B6F6-617E-8547-A144-C62BF97DA4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B6A470-1EA8-F746-9468-B69996E0DEAA}"/>
              </a:ext>
            </a:extLst>
          </p:cNvPr>
          <p:cNvSpPr txBox="1">
            <a:spLocks/>
          </p:cNvSpPr>
          <p:nvPr/>
        </p:nvSpPr>
        <p:spPr>
          <a:xfrm>
            <a:off x="1439862" y="180000"/>
            <a:ext cx="540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000" kern="1200">
                <a:solidFill>
                  <a:srgbClr val="383838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SCIENCE</a:t>
            </a:r>
            <a:r>
              <a:rPr lang="en-US" altLang="en-US" baseline="0" dirty="0">
                <a:solidFill>
                  <a:schemeClr val="bg1">
                    <a:lumMod val="95000"/>
                  </a:schemeClr>
                </a:solidFill>
              </a:rPr>
              <a:t> &amp; TECHNOLOGY ORGANIZATION</a:t>
            </a:r>
            <a:endParaRPr lang="en-GB" altLang="en-US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OFFICE</a:t>
            </a:r>
            <a:r>
              <a:rPr lang="en-US" altLang="en-US" baseline="0" dirty="0">
                <a:solidFill>
                  <a:schemeClr val="bg1">
                    <a:lumMod val="95000"/>
                  </a:schemeClr>
                </a:solidFill>
              </a:rPr>
              <a:t> OF THE CHIEF SCIENTIST</a:t>
            </a:r>
            <a:endParaRPr lang="en-GB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022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87768-FD67-8849-9497-B615192C46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969841"/>
            <a:ext cx="677242" cy="813217"/>
          </a:xfrm>
        </p:spPr>
        <p:txBody>
          <a:bodyPr/>
          <a:lstStyle>
            <a:lvl1pPr marL="0" indent="0">
              <a:buNone/>
              <a:defRPr sz="2400">
                <a:solidFill>
                  <a:srgbClr val="45A4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7540FA-DACD-CE4A-ACC0-6B27872E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668005"/>
            <a:ext cx="902431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9237EC-B723-E145-9FEB-3C6B83BB1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0797ED-47D5-2A4E-B24E-5FCCC52FD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3B6A470-1EA8-F746-9468-B69996E0DEAA}"/>
              </a:ext>
            </a:extLst>
          </p:cNvPr>
          <p:cNvSpPr txBox="1">
            <a:spLocks/>
          </p:cNvSpPr>
          <p:nvPr/>
        </p:nvSpPr>
        <p:spPr>
          <a:xfrm>
            <a:off x="1439862" y="180000"/>
            <a:ext cx="540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000" kern="1200">
                <a:solidFill>
                  <a:srgbClr val="383838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SCIENCE</a:t>
            </a:r>
            <a:r>
              <a:rPr lang="en-US" altLang="en-US" baseline="0" dirty="0">
                <a:solidFill>
                  <a:schemeClr val="bg1">
                    <a:lumMod val="95000"/>
                  </a:schemeClr>
                </a:solidFill>
              </a:rPr>
              <a:t> &amp; TECHNOLOGY ORGANIZATION</a:t>
            </a:r>
            <a:endParaRPr lang="en-GB" altLang="en-US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OFFICE</a:t>
            </a:r>
            <a:r>
              <a:rPr lang="en-US" altLang="en-US" baseline="0" dirty="0">
                <a:solidFill>
                  <a:schemeClr val="bg1">
                    <a:lumMod val="95000"/>
                  </a:schemeClr>
                </a:solidFill>
              </a:rPr>
              <a:t> OF THE CHIEF SCIENTIST</a:t>
            </a:r>
            <a:endParaRPr lang="en-GB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035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bg>
      <p:bgPr>
        <a:solidFill>
          <a:srgbClr val="001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87768-FD67-8849-9497-B615192C46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969841"/>
            <a:ext cx="677242" cy="813217"/>
          </a:xfrm>
        </p:spPr>
        <p:txBody>
          <a:bodyPr/>
          <a:lstStyle>
            <a:lvl1pPr marL="0" indent="0">
              <a:buNone/>
              <a:defRPr sz="2400">
                <a:solidFill>
                  <a:srgbClr val="45A4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7540FA-DACD-CE4A-ACC0-6B27872E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668005"/>
            <a:ext cx="902431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9237EC-B723-E145-9FEB-3C6B83BB1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0797ED-47D5-2A4E-B24E-5FCCC52FD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2FC3AB-A2AF-024F-9780-93A175278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03B6A470-1EA8-F746-9468-B69996E0DEAA}"/>
              </a:ext>
            </a:extLst>
          </p:cNvPr>
          <p:cNvSpPr txBox="1">
            <a:spLocks/>
          </p:cNvSpPr>
          <p:nvPr/>
        </p:nvSpPr>
        <p:spPr>
          <a:xfrm>
            <a:off x="1439862" y="180000"/>
            <a:ext cx="540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000" kern="1200">
                <a:solidFill>
                  <a:srgbClr val="383838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SCIENCE</a:t>
            </a:r>
            <a:r>
              <a:rPr lang="en-US" altLang="en-US" baseline="0" dirty="0">
                <a:solidFill>
                  <a:schemeClr val="bg1">
                    <a:lumMod val="95000"/>
                  </a:schemeClr>
                </a:solidFill>
              </a:rPr>
              <a:t> &amp; TECHNOLOGY ORGANIZATION</a:t>
            </a:r>
            <a:endParaRPr lang="en-GB" altLang="en-US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OFFICE</a:t>
            </a:r>
            <a:r>
              <a:rPr lang="en-US" altLang="en-US" baseline="0" dirty="0">
                <a:solidFill>
                  <a:schemeClr val="bg1">
                    <a:lumMod val="95000"/>
                  </a:schemeClr>
                </a:solidFill>
              </a:rPr>
              <a:t> OF THE CHIEF SCIENTIST</a:t>
            </a:r>
            <a:endParaRPr lang="en-GB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096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6B05-4B85-5D48-9A5B-15D5D64A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3C0B6-E809-9541-968A-C17FB0308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FD8ED"/>
              </a:buClr>
              <a:defRPr sz="2400"/>
            </a:lvl1pPr>
            <a:lvl2pPr>
              <a:buClr>
                <a:srgbClr val="AFD8ED"/>
              </a:buClr>
              <a:defRPr sz="2000"/>
            </a:lvl2pPr>
            <a:lvl3pPr>
              <a:buClr>
                <a:srgbClr val="AFD8ED"/>
              </a:buClr>
              <a:defRPr sz="1800"/>
            </a:lvl3pPr>
            <a:lvl4pPr>
              <a:buClr>
                <a:srgbClr val="AFD8ED"/>
              </a:buClr>
              <a:defRPr sz="1600"/>
            </a:lvl4pPr>
            <a:lvl5pPr>
              <a:buClr>
                <a:srgbClr val="AFD8ED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231140-1CFD-604E-9043-CF24B588C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15A3FA-235C-F948-BBCC-D89F48F72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029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D866-E399-4749-A091-29E354D8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FE3B6-0510-964C-9271-434C25AE8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2438256"/>
            <a:ext cx="5181600" cy="36910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9ADC8-A008-C44B-A3C2-64236DA17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9938" y="2438256"/>
            <a:ext cx="5181600" cy="36910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51194-E9EE-7540-8E8B-9209365E91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NATO UNCLASSIFIED Releasable to ______________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2A7FA-1418-1A42-9C50-41C0E64A4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9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0786-AD54-6A4B-8BA6-F028206B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3173412"/>
            <a:ext cx="5157787" cy="29559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1607-8469-3646-8B93-EA9401D701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438256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1697A-3AFB-364E-8BF8-A7DD7A410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8350" y="3173412"/>
            <a:ext cx="5183188" cy="29559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0BD1BB-4F76-EA48-8500-4B586D72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34B3D56-08AA-4A47-9152-DA7E97C05A2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848350" y="2438256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70AD413-BADD-CC44-B7AA-EA88967685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8696" y="6308725"/>
            <a:ext cx="4114800" cy="365125"/>
          </a:xfrm>
        </p:spPr>
        <p:txBody>
          <a:bodyPr/>
          <a:lstStyle/>
          <a:p>
            <a:r>
              <a:rPr lang="en-GB"/>
              <a:t>NATO UNCLASSIFIED Releasable to ______________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F3BEDC5-2F3C-A544-87B2-874948386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80297" y="6308725"/>
            <a:ext cx="2743200" cy="365125"/>
          </a:xfrm>
        </p:spPr>
        <p:txBody>
          <a:bodyPr/>
          <a:lstStyle/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6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C04C9-B501-5D48-A805-4935DC0B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BC9A9-7B8B-8241-9B15-3E47EEDD0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438256"/>
            <a:ext cx="10515600" cy="3691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</a:t>
            </a:r>
            <a:r>
              <a:rPr lang="en-GB" dirty="0" err="1"/>
              <a:t>leve</a:t>
            </a:r>
            <a:endParaRPr lang="en-GB" dirty="0"/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C20A6-FE70-C243-AE15-9AFDDCD85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NATO UNCLASSIFIED Releasable to ______________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C6B1-4B05-8D4F-B57F-AF4A120D8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55DCC590-6D41-46CD-B3FF-33304A63AFA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3B6A470-1EA8-F746-9468-B69996E0DEAA}"/>
              </a:ext>
            </a:extLst>
          </p:cNvPr>
          <p:cNvSpPr txBox="1">
            <a:spLocks/>
          </p:cNvSpPr>
          <p:nvPr/>
        </p:nvSpPr>
        <p:spPr>
          <a:xfrm>
            <a:off x="1439862" y="180000"/>
            <a:ext cx="540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000" kern="1200">
                <a:solidFill>
                  <a:srgbClr val="383838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545454"/>
                </a:solidFill>
              </a:rPr>
              <a:t>SCIENCE</a:t>
            </a:r>
            <a:r>
              <a:rPr lang="en-US" altLang="en-US" baseline="0" dirty="0">
                <a:solidFill>
                  <a:srgbClr val="545454"/>
                </a:solidFill>
              </a:rPr>
              <a:t> &amp; TECHNOLOGY ORGANIZATION</a:t>
            </a:r>
            <a:endParaRPr lang="en-GB" altLang="en-US" dirty="0">
              <a:solidFill>
                <a:srgbClr val="545454"/>
              </a:solidFill>
            </a:endParaRPr>
          </a:p>
          <a:p>
            <a:pPr>
              <a:defRPr/>
            </a:pPr>
            <a:r>
              <a:rPr lang="en-US" altLang="en-US" dirty="0">
                <a:solidFill>
                  <a:srgbClr val="545454"/>
                </a:solidFill>
              </a:rPr>
              <a:t>OFFICE</a:t>
            </a:r>
            <a:r>
              <a:rPr lang="en-US" altLang="en-US" baseline="0" dirty="0">
                <a:solidFill>
                  <a:srgbClr val="545454"/>
                </a:solidFill>
              </a:rPr>
              <a:t> OF THE CHIEF SCIENTIST</a:t>
            </a:r>
            <a:endParaRPr lang="en-GB" altLang="en-US" dirty="0">
              <a:solidFill>
                <a:srgbClr val="545454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FF32FE-B776-D64E-8231-AA0AE3826357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02" y="180000"/>
            <a:ext cx="1031291" cy="80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3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60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aramond" panose="02020404030301010803" pitchFamily="18" charset="0"/>
          <a:ea typeface="Noto Serif" panose="02020600060500020200" pitchFamily="18" charset="0"/>
          <a:cs typeface="Noto Serif" panose="02020600060500020200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AFD8ED"/>
        </a:buClr>
        <a:buFont typeface="Wingdings" pitchFamily="2" charset="2"/>
        <a:buChar char="§"/>
        <a:defRPr sz="24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20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18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16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Arial" panose="020B0604020202020204" pitchFamily="34" charset="0"/>
        <a:buChar char="•"/>
        <a:defRPr sz="1800" kern="1200">
          <a:solidFill>
            <a:srgbClr val="383838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pos="7355">
          <p15:clr>
            <a:srgbClr val="F26B43"/>
          </p15:clr>
        </p15:guide>
        <p15:guide id="3" orient="horz" pos="300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pos="121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119">
          <p15:clr>
            <a:srgbClr val="F26B43"/>
          </p15:clr>
        </p15:guide>
        <p15:guide id="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19" y="1923442"/>
            <a:ext cx="10829437" cy="3305758"/>
          </a:xfrm>
        </p:spPr>
        <p:txBody>
          <a:bodyPr>
            <a:normAutofit/>
          </a:bodyPr>
          <a:lstStyle/>
          <a:p>
            <a:r>
              <a:rPr lang="it-IT" dirty="0"/>
              <a:t>NATO</a:t>
            </a:r>
            <a:br>
              <a:rPr lang="it-IT" dirty="0"/>
            </a:br>
            <a:r>
              <a:rPr lang="it-IT" i="1" dirty="0"/>
              <a:t>Science &amp; Technology Organization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4D39AA-8A52-E843-AE93-15EEAF0573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9436" y="5560606"/>
            <a:ext cx="4981012" cy="5780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Capt. Salvatore CALABRO’</a:t>
            </a:r>
            <a:endParaRPr lang="en-GB" alt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OCS Advice Section, Head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6570" y="0"/>
            <a:ext cx="8055429" cy="4097885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</p:pic>
    </p:spTree>
    <p:extLst>
      <p:ext uri="{BB962C8B-B14F-4D97-AF65-F5344CB8AC3E}">
        <p14:creationId xmlns:p14="http://schemas.microsoft.com/office/powerpoint/2010/main" val="64554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9448800" y="6308725"/>
            <a:ext cx="2743200" cy="365125"/>
          </a:xfrm>
        </p:spPr>
        <p:txBody>
          <a:bodyPr/>
          <a:lstStyle/>
          <a:p>
            <a:fld id="{55DCC590-6D41-46CD-B3FF-33304A63AFAA}" type="slidenum">
              <a:rPr lang="en-GB" smtClean="0"/>
              <a:t>10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BA04C8-66B7-4B25-813D-A5D7C454DC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1" t="13777" r="4203" b="6591"/>
          <a:stretch/>
        </p:blipFill>
        <p:spPr>
          <a:xfrm>
            <a:off x="639800" y="2283434"/>
            <a:ext cx="8620314" cy="41801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AA4C879-E2E5-409E-B5A4-246A006C0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/>
              <a:t>https://www.sto.nato.int/Pages/contactus.aspx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5423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9448800" y="6308725"/>
            <a:ext cx="2743200" cy="365125"/>
          </a:xfrm>
        </p:spPr>
        <p:txBody>
          <a:bodyPr/>
          <a:lstStyle/>
          <a:p>
            <a:fld id="{55DCC590-6D41-46CD-B3FF-33304A63AFAA}" type="slidenum">
              <a:rPr lang="en-GB" smtClean="0"/>
              <a:t>11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AA4C879-E2E5-409E-B5A4-246A006C0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/>
              <a:t>https://www.sto.nato.int/Pages/contactus.aspx</a:t>
            </a:r>
            <a:endParaRPr lang="en-GB" sz="3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280CDA-7EE6-455E-A077-07A304C636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0462" y="2136723"/>
            <a:ext cx="8932863" cy="447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16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0DCF31-011A-4C99-A86E-C07B720164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812" y="910054"/>
            <a:ext cx="2160236" cy="30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C98AA5-6B22-4D7C-BE68-33B351A3D1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02" y="1475267"/>
            <a:ext cx="2179229" cy="30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2C561C-9280-49A9-B055-1258C64357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632" y="910054"/>
            <a:ext cx="2152670" cy="306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ABE42C-DE63-404A-9B13-11D9A783F0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8451" y="2532130"/>
            <a:ext cx="2174211" cy="306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6C0CF2-B5A9-4556-8883-5F28D4A31E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0643" y="2780579"/>
            <a:ext cx="2153584" cy="306000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2B23BA-1F27-4DA6-B1AF-A0D21DAC470E}"/>
              </a:ext>
            </a:extLst>
          </p:cNvPr>
          <p:cNvSpPr txBox="1">
            <a:spLocks/>
          </p:cNvSpPr>
          <p:nvPr/>
        </p:nvSpPr>
        <p:spPr>
          <a:xfrm>
            <a:off x="9448800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000" b="0" i="0" kern="120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DCC590-6D41-46CD-B3FF-33304A63AFAA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D07AFC-5E25-4939-BE22-085C0BE5053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9970" y="1631384"/>
            <a:ext cx="2169632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6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3">
            <a:extLst>
              <a:ext uri="{FF2B5EF4-FFF2-40B4-BE49-F238E27FC236}">
                <a16:creationId xmlns:a16="http://schemas.microsoft.com/office/drawing/2014/main" id="{16B0F706-A2EA-3946-BC69-19753748A262}"/>
              </a:ext>
            </a:extLst>
          </p:cNvPr>
          <p:cNvSpPr txBox="1">
            <a:spLocks/>
          </p:cNvSpPr>
          <p:nvPr/>
        </p:nvSpPr>
        <p:spPr>
          <a:xfrm>
            <a:off x="1743431" y="4469324"/>
            <a:ext cx="7124121" cy="1167117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AFD8ED"/>
              </a:buClr>
              <a:buFont typeface="Wingdings" pitchFamily="2" charset="2"/>
              <a:buNone/>
              <a:defRPr sz="1800" kern="1200">
                <a:solidFill>
                  <a:srgbClr val="F0F4F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2000" kern="1200">
                <a:solidFill>
                  <a:srgbClr val="38383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800" kern="1200">
                <a:solidFill>
                  <a:srgbClr val="38383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600" kern="1200">
                <a:solidFill>
                  <a:srgbClr val="38383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6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/>
              <a:t>Capt. Salvatore CALABRO’</a:t>
            </a: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2800" dirty="0"/>
              <a:t>OCS Advice Branch, Head</a:t>
            </a: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calabro.salvatore@hq.nato.int</a:t>
            </a:r>
            <a:endParaRPr lang="x-none" sz="2800" dirty="0"/>
          </a:p>
        </p:txBody>
      </p:sp>
      <p:pic>
        <p:nvPicPr>
          <p:cNvPr id="11" name="Picture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1"/>
            <a:ext cx="7924800" cy="4031432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</p:pic>
      <p:sp>
        <p:nvSpPr>
          <p:cNvPr id="9" name="Subtitle 3">
            <a:extLst>
              <a:ext uri="{FF2B5EF4-FFF2-40B4-BE49-F238E27FC236}">
                <a16:creationId xmlns:a16="http://schemas.microsoft.com/office/drawing/2014/main" id="{04FDEEA2-AEF1-4CE5-B626-FBFE64D70FFE}"/>
              </a:ext>
            </a:extLst>
          </p:cNvPr>
          <p:cNvSpPr txBox="1">
            <a:spLocks/>
          </p:cNvSpPr>
          <p:nvPr/>
        </p:nvSpPr>
        <p:spPr>
          <a:xfrm>
            <a:off x="596555" y="2116170"/>
            <a:ext cx="8757510" cy="1106454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lIns="91440" tIns="45720" rIns="91440" bIns="45720" rtlCol="0" anchor="t">
            <a:noAutofit/>
          </a:bodyPr>
          <a:lstStyle>
            <a:defPPr>
              <a:defRPr lang="x-none"/>
            </a:defPPr>
            <a:lvl1pPr indent="0">
              <a:lnSpc>
                <a:spcPct val="150000"/>
              </a:lnSpc>
              <a:spcBef>
                <a:spcPts val="1000"/>
              </a:spcBef>
              <a:buClr>
                <a:srgbClr val="AFD8ED"/>
              </a:buClr>
              <a:buFont typeface="Wingdings" pitchFamily="2" charset="2"/>
              <a:buNone/>
              <a:defRPr sz="4000">
                <a:solidFill>
                  <a:srgbClr val="FFFF00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indent="0" algn="ctr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2000">
                <a:solidFill>
                  <a:srgbClr val="38383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indent="0" algn="ctr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>
                <a:solidFill>
                  <a:srgbClr val="38383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indent="0" algn="ctr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600">
                <a:solidFill>
                  <a:srgbClr val="38383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indent="0" algn="ctr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6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it-IT" dirty="0"/>
              <a:t>NATO</a:t>
            </a:r>
          </a:p>
          <a:p>
            <a:r>
              <a:rPr lang="it-IT" dirty="0"/>
              <a:t>Science &amp; Technology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2191513"/>
            <a:ext cx="11186067" cy="3870469"/>
          </a:xfrm>
        </p:spPr>
        <p:txBody>
          <a:bodyPr numCol="1">
            <a:noAutofit/>
          </a:bodyPr>
          <a:lstStyle/>
          <a:p>
            <a:r>
              <a:rPr lang="en-GB" sz="3600" dirty="0"/>
              <a:t>What is STO</a:t>
            </a:r>
          </a:p>
          <a:p>
            <a:r>
              <a:rPr lang="en-GB" sz="3600" dirty="0"/>
              <a:t>Topics</a:t>
            </a:r>
          </a:p>
          <a:p>
            <a:r>
              <a:rPr lang="en-GB" sz="3600" dirty="0"/>
              <a:t>Examples</a:t>
            </a:r>
          </a:p>
          <a:p>
            <a:pPr marL="261938" indent="-261938">
              <a:buNone/>
            </a:pPr>
            <a:r>
              <a:rPr lang="en-US" sz="3600" dirty="0"/>
              <a:t>	</a:t>
            </a:r>
          </a:p>
          <a:p>
            <a:pPr marL="538163" lvl="1" indent="-5381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</a:pP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9448800" y="6308725"/>
            <a:ext cx="2743200" cy="365125"/>
          </a:xfrm>
        </p:spPr>
        <p:txBody>
          <a:bodyPr/>
          <a:lstStyle/>
          <a:p>
            <a:fld id="{55DCC590-6D41-46CD-B3FF-33304A63AFAA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486" y="-63765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3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832077"/>
          </a:xfrm>
        </p:spPr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STO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9448800" y="6308725"/>
            <a:ext cx="2743200" cy="365125"/>
          </a:xfrm>
        </p:spPr>
        <p:txBody>
          <a:bodyPr/>
          <a:lstStyle/>
          <a:p>
            <a:fld id="{55DCC590-6D41-46CD-B3FF-33304A63AFAA}" type="slidenum">
              <a:rPr lang="en-GB" smtClean="0"/>
              <a:t>3</a:t>
            </a:fld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486" y="-63765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7CEFF35E-B657-4E5E-9F74-FF01A0506C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771" y="2032420"/>
            <a:ext cx="11255030" cy="4276305"/>
          </a:xfrm>
        </p:spPr>
      </p:pic>
    </p:spTree>
    <p:extLst>
      <p:ext uri="{BB962C8B-B14F-4D97-AF65-F5344CB8AC3E}">
        <p14:creationId xmlns:p14="http://schemas.microsoft.com/office/powerpoint/2010/main" val="2611273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013" y="462841"/>
            <a:ext cx="10515600" cy="1325563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accent4"/>
              </a:buClr>
            </a:pPr>
            <a:r>
              <a:rPr lang="it-IT" dirty="0"/>
              <a:t>NATO </a:t>
            </a:r>
            <a:r>
              <a:rPr lang="it-IT" dirty="0" err="1"/>
              <a:t>adopted</a:t>
            </a:r>
            <a:r>
              <a:rPr lang="it-IT" dirty="0"/>
              <a:t> </a:t>
            </a:r>
            <a:r>
              <a:rPr lang="it-IT" dirty="0" err="1"/>
              <a:t>EDTs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9448800" y="6308725"/>
            <a:ext cx="2743200" cy="365125"/>
          </a:xfrm>
        </p:spPr>
        <p:txBody>
          <a:bodyPr/>
          <a:lstStyle/>
          <a:p>
            <a:fld id="{55DCC590-6D41-46CD-B3FF-33304A63AFAA}" type="slidenum">
              <a:rPr lang="en-GB" smtClean="0"/>
              <a:t>4</a:t>
            </a:fld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486" y="-63765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1028" name="Picture 4" descr="alt_5G_next_generation_telecommunications_networks_across_NATO">
            <a:extLst>
              <a:ext uri="{FF2B5EF4-FFF2-40B4-BE49-F238E27FC236}">
                <a16:creationId xmlns:a16="http://schemas.microsoft.com/office/drawing/2014/main" id="{CAA3510F-8AD7-4503-BDE9-FA92BF4B1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6660" y="5067781"/>
            <a:ext cx="2023514" cy="115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3D4C44-1C83-40F1-BB45-CDFDA4C44381}"/>
              </a:ext>
            </a:extLst>
          </p:cNvPr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8813" y="5067781"/>
            <a:ext cx="2016000" cy="115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5B1C20-B113-4B41-89CE-A7AA37D4A927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1299" y="1762109"/>
            <a:ext cx="2016000" cy="115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8CAE23-DA67-4D09-982C-6C5A9D073EA1}"/>
              </a:ext>
            </a:extLst>
          </p:cNvPr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6660" y="1762109"/>
            <a:ext cx="2016000" cy="115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E7838F-FE7A-4584-B1CA-603DA80AED31}"/>
              </a:ext>
            </a:extLst>
          </p:cNvPr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8" y="1762109"/>
            <a:ext cx="2016000" cy="115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F9FB0D-0F5F-44E3-9BC0-EF499D57647D}"/>
              </a:ext>
            </a:extLst>
          </p:cNvPr>
          <p:cNvPicPr>
            <a:picLocks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9" y="3414945"/>
            <a:ext cx="2016000" cy="115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58B7C8-BBA0-434B-A5B7-CC595306E403}"/>
              </a:ext>
            </a:extLst>
          </p:cNvPr>
          <p:cNvPicPr>
            <a:picLocks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170813" y="2980311"/>
            <a:ext cx="1152000" cy="201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4B2A59-4F52-4CAE-A649-12F83F107FB3}"/>
              </a:ext>
            </a:extLst>
          </p:cNvPr>
          <p:cNvPicPr>
            <a:picLocks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6660" y="3414945"/>
            <a:ext cx="2016000" cy="115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AFF8E4-F30F-4D9D-9EC1-DCDF95D31108}"/>
              </a:ext>
            </a:extLst>
          </p:cNvPr>
          <p:cNvPicPr>
            <a:picLocks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8" y="5067781"/>
            <a:ext cx="2016000" cy="115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9B3BE5-5404-444E-B908-D15EDA6A915D}"/>
              </a:ext>
            </a:extLst>
          </p:cNvPr>
          <p:cNvSpPr txBox="1"/>
          <p:nvPr/>
        </p:nvSpPr>
        <p:spPr bwMode="auto">
          <a:xfrm>
            <a:off x="771390" y="2919385"/>
            <a:ext cx="1505096" cy="31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GB" sz="1200" b="1" i="0" dirty="0">
                <a:solidFill>
                  <a:srgbClr val="545454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Artificial Intelligence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14E910-2D24-4BD1-9CDB-6918BCCA3365}"/>
              </a:ext>
            </a:extLst>
          </p:cNvPr>
          <p:cNvSpPr txBox="1"/>
          <p:nvPr/>
        </p:nvSpPr>
        <p:spPr bwMode="auto">
          <a:xfrm>
            <a:off x="4986751" y="2919385"/>
            <a:ext cx="1505096" cy="31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GB" sz="1200" b="1" i="0" dirty="0">
                <a:solidFill>
                  <a:srgbClr val="545454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Autonomous Systems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CC1DB5-DEC6-454E-B6CB-E91F538DB4C4}"/>
              </a:ext>
            </a:extLst>
          </p:cNvPr>
          <p:cNvSpPr txBox="1"/>
          <p:nvPr/>
        </p:nvSpPr>
        <p:spPr bwMode="auto">
          <a:xfrm>
            <a:off x="9202112" y="2912997"/>
            <a:ext cx="1505096" cy="31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GB" sz="1200" b="1" i="0" dirty="0">
                <a:solidFill>
                  <a:srgbClr val="545454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Space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6ADF50-83D3-4ECD-916D-5BE10B26E966}"/>
              </a:ext>
            </a:extLst>
          </p:cNvPr>
          <p:cNvSpPr txBox="1"/>
          <p:nvPr/>
        </p:nvSpPr>
        <p:spPr bwMode="auto">
          <a:xfrm>
            <a:off x="744465" y="4551213"/>
            <a:ext cx="1505096" cy="31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GB" sz="1200" b="1" i="0" dirty="0" err="1">
                <a:solidFill>
                  <a:srgbClr val="545454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Hypersonics</a:t>
            </a:r>
            <a:endParaRPr lang="en-GB" sz="1200" b="1" i="0" dirty="0">
              <a:solidFill>
                <a:srgbClr val="545454"/>
              </a:solidFill>
              <a:latin typeface="+mj-lt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D6D7BB-3DE5-4B5D-9181-24E1B36872DC}"/>
              </a:ext>
            </a:extLst>
          </p:cNvPr>
          <p:cNvSpPr txBox="1"/>
          <p:nvPr/>
        </p:nvSpPr>
        <p:spPr bwMode="auto">
          <a:xfrm>
            <a:off x="4377196" y="4551213"/>
            <a:ext cx="2681925" cy="31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GB" sz="1200" b="1" i="0" dirty="0">
                <a:solidFill>
                  <a:srgbClr val="545454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Biotechnology and Human Enhancement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0569BD-9F32-4C39-A09E-6EA0D9F36E67}"/>
              </a:ext>
            </a:extLst>
          </p:cNvPr>
          <p:cNvSpPr txBox="1"/>
          <p:nvPr/>
        </p:nvSpPr>
        <p:spPr bwMode="auto">
          <a:xfrm>
            <a:off x="9175187" y="4544825"/>
            <a:ext cx="1505096" cy="31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GB" sz="1200" b="1" i="0" dirty="0">
                <a:solidFill>
                  <a:srgbClr val="545454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Quantum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ADF95A-20A9-4780-881B-E36D4F1A7699}"/>
              </a:ext>
            </a:extLst>
          </p:cNvPr>
          <p:cNvSpPr txBox="1"/>
          <p:nvPr/>
        </p:nvSpPr>
        <p:spPr bwMode="auto">
          <a:xfrm>
            <a:off x="232373" y="6219781"/>
            <a:ext cx="2583129" cy="31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GB" sz="1200" b="1" i="0" dirty="0">
                <a:solidFill>
                  <a:srgbClr val="545454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Novel Materials and Manufacturing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8B6E3F-A06F-4FB8-83A4-6C135C5F685F}"/>
              </a:ext>
            </a:extLst>
          </p:cNvPr>
          <p:cNvSpPr txBox="1"/>
          <p:nvPr/>
        </p:nvSpPr>
        <p:spPr bwMode="auto">
          <a:xfrm>
            <a:off x="4845562" y="6219781"/>
            <a:ext cx="1787473" cy="31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GB" sz="1200" b="1" i="0" dirty="0">
                <a:solidFill>
                  <a:srgbClr val="545454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Energy and Propulsion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A87114-EEC1-4CE7-A4BF-4FFEB8C538DA}"/>
              </a:ext>
            </a:extLst>
          </p:cNvPr>
          <p:cNvSpPr txBox="1"/>
          <p:nvPr/>
        </p:nvSpPr>
        <p:spPr bwMode="auto">
          <a:xfrm>
            <a:off x="8489276" y="6207902"/>
            <a:ext cx="2930767" cy="31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GB" sz="1200" b="1" i="0" dirty="0">
                <a:solidFill>
                  <a:srgbClr val="545454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Next-Generation Communications Networks</a:t>
            </a:r>
          </a:p>
        </p:txBody>
      </p:sp>
    </p:spTree>
    <p:extLst>
      <p:ext uri="{BB962C8B-B14F-4D97-AF65-F5344CB8AC3E}">
        <p14:creationId xmlns:p14="http://schemas.microsoft.com/office/powerpoint/2010/main" val="255186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accent4"/>
              </a:buClr>
            </a:pPr>
            <a:r>
              <a:rPr lang="it-IT" dirty="0"/>
              <a:t>S&amp;T impact on Security and Defence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2191513"/>
            <a:ext cx="11186067" cy="3870469"/>
          </a:xfrm>
        </p:spPr>
        <p:txBody>
          <a:bodyPr numCol="1">
            <a:noAutofit/>
          </a:bodyPr>
          <a:lstStyle/>
          <a:p>
            <a:pPr marL="540000" indent="-540000"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dirty="0"/>
              <a:t>Climate Change &amp; Security  </a:t>
            </a:r>
          </a:p>
          <a:p>
            <a:pPr marL="540000" indent="-540000"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dirty="0"/>
              <a:t>Resilience</a:t>
            </a:r>
          </a:p>
          <a:p>
            <a:pPr marL="540000" indent="-540000"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dirty="0"/>
              <a:t>CBRN</a:t>
            </a:r>
          </a:p>
          <a:p>
            <a:pPr marL="540000" indent="-540000"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dirty="0"/>
              <a:t>Critical Undersea Infrastructure</a:t>
            </a:r>
          </a:p>
          <a:p>
            <a:pPr marL="540000" indent="-540000"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dirty="0"/>
              <a:t>Research Security and Integrity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9448800" y="6308725"/>
            <a:ext cx="2743200" cy="365125"/>
          </a:xfrm>
        </p:spPr>
        <p:txBody>
          <a:bodyPr/>
          <a:lstStyle/>
          <a:p>
            <a:fld id="{55DCC590-6D41-46CD-B3FF-33304A63AFAA}" type="slidenum">
              <a:rPr lang="en-GB" smtClean="0"/>
              <a:t>5</a:t>
            </a:fld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486" y="-63765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0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832077"/>
          </a:xfrm>
        </p:spPr>
        <p:txBody>
          <a:bodyPr/>
          <a:lstStyle/>
          <a:p>
            <a:r>
              <a:rPr lang="it-IT" dirty="0" err="1"/>
              <a:t>Examples</a:t>
            </a:r>
            <a:r>
              <a:rPr lang="it-IT" dirty="0"/>
              <a:t> - Space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4145F4-650D-451F-BF7E-9F78ACD9B4D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1409102"/>
              </p:ext>
            </p:extLst>
          </p:nvPr>
        </p:nvGraphicFramePr>
        <p:xfrm>
          <a:off x="642551" y="2099469"/>
          <a:ext cx="9325330" cy="434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851">
                  <a:extLst>
                    <a:ext uri="{9D8B030D-6E8A-4147-A177-3AD203B41FA5}">
                      <a16:colId xmlns:a16="http://schemas.microsoft.com/office/drawing/2014/main" val="1061277017"/>
                    </a:ext>
                  </a:extLst>
                </a:gridCol>
                <a:gridCol w="842156">
                  <a:extLst>
                    <a:ext uri="{9D8B030D-6E8A-4147-A177-3AD203B41FA5}">
                      <a16:colId xmlns:a16="http://schemas.microsoft.com/office/drawing/2014/main" val="2502491229"/>
                    </a:ext>
                  </a:extLst>
                </a:gridCol>
                <a:gridCol w="5402118">
                  <a:extLst>
                    <a:ext uri="{9D8B030D-6E8A-4147-A177-3AD203B41FA5}">
                      <a16:colId xmlns:a16="http://schemas.microsoft.com/office/drawing/2014/main" val="1412096929"/>
                    </a:ext>
                  </a:extLst>
                </a:gridCol>
                <a:gridCol w="1376205">
                  <a:extLst>
                    <a:ext uri="{9D8B030D-6E8A-4147-A177-3AD203B41FA5}">
                      <a16:colId xmlns:a16="http://schemas.microsoft.com/office/drawing/2014/main" val="1359558039"/>
                    </a:ext>
                  </a:extLst>
                </a:gridCol>
              </a:tblGrid>
              <a:tr h="3006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</a:rPr>
                        <a:t>Activity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</a:rPr>
                        <a:t>Type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>
                          <a:effectLst/>
                        </a:rPr>
                        <a:t>Title</a:t>
                      </a:r>
                      <a:endParaRPr lang="en-GB" sz="2000" b="1" i="0" u="none" strike="noStrike">
                        <a:solidFill>
                          <a:srgbClr val="FFFFFF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</a:rPr>
                        <a:t>Start Date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6464693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AVT-387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</a:rPr>
                        <a:t>RTG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Common Research Wind Tunnels for CFD Verification and Validation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01/01/2024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7469222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</a:rPr>
                        <a:t>AVT-406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RTG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Innovative Solutions for Micro-Propulsion Systems for Small Spacecraft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01/01/2024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9045166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AVT-SCI-405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RTG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Conceptual Aggregated Design of Hypersonic Glide Vehicle (HGV)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01/01/2024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7760809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SET-340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RTG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Multistatic RF Sensing for Enhanced Space Domain Awareness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04/03/2024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5062976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SCI-SET-355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RTG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Cross-Panel Collaborative Experimentation for Improved Space Situational Awareness (SSA)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06/03/2024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5601761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SET-338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RTG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Assessment of Navigation with and without GNSS for Military Applications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19/06/2024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9961980"/>
                  </a:ext>
                </a:extLst>
              </a:tr>
              <a:tr h="3006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SCI-357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RTG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Comparison of Allied Nations Space Strategies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</a:rPr>
                        <a:t>11/12/2024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793168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9448800" y="6308725"/>
            <a:ext cx="2743200" cy="365125"/>
          </a:xfrm>
        </p:spPr>
        <p:txBody>
          <a:bodyPr/>
          <a:lstStyle/>
          <a:p>
            <a:fld id="{55DCC590-6D41-46CD-B3FF-33304A63AFAA}" type="slidenum">
              <a:rPr lang="en-GB" smtClean="0"/>
              <a:t>6</a:t>
            </a:fld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486" y="-63765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6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832077"/>
          </a:xfrm>
        </p:spPr>
        <p:txBody>
          <a:bodyPr/>
          <a:lstStyle/>
          <a:p>
            <a:r>
              <a:rPr lang="it-IT" dirty="0" err="1"/>
              <a:t>Examples</a:t>
            </a:r>
            <a:r>
              <a:rPr lang="it-IT" dirty="0"/>
              <a:t> - Cyber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4145F4-650D-451F-BF7E-9F78ACD9B4D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9705825"/>
              </p:ext>
            </p:extLst>
          </p:nvPr>
        </p:nvGraphicFramePr>
        <p:xfrm>
          <a:off x="642551" y="2099469"/>
          <a:ext cx="9325330" cy="3714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851">
                  <a:extLst>
                    <a:ext uri="{9D8B030D-6E8A-4147-A177-3AD203B41FA5}">
                      <a16:colId xmlns:a16="http://schemas.microsoft.com/office/drawing/2014/main" val="1061277017"/>
                    </a:ext>
                  </a:extLst>
                </a:gridCol>
                <a:gridCol w="842156">
                  <a:extLst>
                    <a:ext uri="{9D8B030D-6E8A-4147-A177-3AD203B41FA5}">
                      <a16:colId xmlns:a16="http://schemas.microsoft.com/office/drawing/2014/main" val="2502491229"/>
                    </a:ext>
                  </a:extLst>
                </a:gridCol>
                <a:gridCol w="5402118">
                  <a:extLst>
                    <a:ext uri="{9D8B030D-6E8A-4147-A177-3AD203B41FA5}">
                      <a16:colId xmlns:a16="http://schemas.microsoft.com/office/drawing/2014/main" val="1412096929"/>
                    </a:ext>
                  </a:extLst>
                </a:gridCol>
                <a:gridCol w="1376205">
                  <a:extLst>
                    <a:ext uri="{9D8B030D-6E8A-4147-A177-3AD203B41FA5}">
                      <a16:colId xmlns:a16="http://schemas.microsoft.com/office/drawing/2014/main" val="1359558039"/>
                    </a:ext>
                  </a:extLst>
                </a:gridCol>
              </a:tblGrid>
              <a:tr h="3006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</a:rPr>
                        <a:t>Activity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</a:rPr>
                        <a:t>Type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>
                          <a:effectLst/>
                        </a:rPr>
                        <a:t>Title</a:t>
                      </a:r>
                      <a:endParaRPr lang="en-GB" sz="2000" b="1" i="0" u="none" strike="noStrike">
                        <a:solidFill>
                          <a:srgbClr val="FFFFFF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</a:rPr>
                        <a:t>Date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6464693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SAS-190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RSY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Enhancing Energy Security Resilience, Capabilities and Interoperability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7469222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SAS-191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RTC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Nordic Pine 2024: Hybrid Threats to Renewable Energy Systems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02/2024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9045166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SAS-MSG-ET-FP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RSY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Measuring the Operational Effectiveness of Software-Intensive Military Platforms in Cyber and Electronic Warfare Environments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07/2024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7760809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IST-228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RSM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Classified Military Communication and Information Systems Research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07/2024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5062976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SAS-198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RTC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Nordic Pine 2025: hybrid threats to renewable energy systems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5601761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9448800" y="6308725"/>
            <a:ext cx="2743200" cy="365125"/>
          </a:xfrm>
        </p:spPr>
        <p:txBody>
          <a:bodyPr/>
          <a:lstStyle/>
          <a:p>
            <a:fld id="{55DCC590-6D41-46CD-B3FF-33304A63AFAA}" type="slidenum">
              <a:rPr lang="en-GB" smtClean="0"/>
              <a:t>7</a:t>
            </a:fld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486" y="-63765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2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832077"/>
          </a:xfrm>
        </p:spPr>
        <p:txBody>
          <a:bodyPr/>
          <a:lstStyle/>
          <a:p>
            <a:r>
              <a:rPr lang="it-IT" dirty="0" err="1"/>
              <a:t>Examples</a:t>
            </a:r>
            <a:r>
              <a:rPr lang="it-IT" dirty="0"/>
              <a:t> - AI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4145F4-650D-451F-BF7E-9F78ACD9B4D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38174441"/>
              </p:ext>
            </p:extLst>
          </p:nvPr>
        </p:nvGraphicFramePr>
        <p:xfrm>
          <a:off x="642551" y="2099469"/>
          <a:ext cx="9325330" cy="45947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851">
                  <a:extLst>
                    <a:ext uri="{9D8B030D-6E8A-4147-A177-3AD203B41FA5}">
                      <a16:colId xmlns:a16="http://schemas.microsoft.com/office/drawing/2014/main" val="1061277017"/>
                    </a:ext>
                  </a:extLst>
                </a:gridCol>
                <a:gridCol w="842156">
                  <a:extLst>
                    <a:ext uri="{9D8B030D-6E8A-4147-A177-3AD203B41FA5}">
                      <a16:colId xmlns:a16="http://schemas.microsoft.com/office/drawing/2014/main" val="2502491229"/>
                    </a:ext>
                  </a:extLst>
                </a:gridCol>
                <a:gridCol w="5402118">
                  <a:extLst>
                    <a:ext uri="{9D8B030D-6E8A-4147-A177-3AD203B41FA5}">
                      <a16:colId xmlns:a16="http://schemas.microsoft.com/office/drawing/2014/main" val="1412096929"/>
                    </a:ext>
                  </a:extLst>
                </a:gridCol>
                <a:gridCol w="1376205">
                  <a:extLst>
                    <a:ext uri="{9D8B030D-6E8A-4147-A177-3AD203B41FA5}">
                      <a16:colId xmlns:a16="http://schemas.microsoft.com/office/drawing/2014/main" val="1359558039"/>
                    </a:ext>
                  </a:extLst>
                </a:gridCol>
              </a:tblGrid>
              <a:tr h="3006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</a:rPr>
                        <a:t>Activity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</a:rPr>
                        <a:t>Type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>
                          <a:effectLst/>
                        </a:rPr>
                        <a:t>Title</a:t>
                      </a:r>
                      <a:endParaRPr lang="en-GB" sz="2000" b="1" i="0" u="none" strike="noStrike">
                        <a:solidFill>
                          <a:srgbClr val="FFFFFF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</a:rPr>
                        <a:t>Start Date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6464693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AVT-411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RSM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Machine Learning and Artificial Intelligence for Military Vehicle Design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7469222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SCI-MSG-ET-067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Countering Autonomy/AI Threats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01/01/2024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9045166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IST-ET-127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Explainable AI in decision support systems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04/04/2024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7760809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HFM-MSG-ET-218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Artificial Intelligence in Military Training and Education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17/04/2024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5062976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IST-221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RTG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Defense against adversarial attacks on machine learning systems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16/05/2024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5601761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SAS-200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RTG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AI tools for Operational Planning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01/09/2024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9961980"/>
                  </a:ext>
                </a:extLst>
              </a:tr>
              <a:tr h="3006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SET-343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RTG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Using Simulation to Train AI for Automated Scene Understanding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09/09/2024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793168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9448800" y="6308725"/>
            <a:ext cx="2743200" cy="365125"/>
          </a:xfrm>
        </p:spPr>
        <p:txBody>
          <a:bodyPr/>
          <a:lstStyle/>
          <a:p>
            <a:fld id="{55DCC590-6D41-46CD-B3FF-33304A63AFAA}" type="slidenum">
              <a:rPr lang="en-GB" smtClean="0"/>
              <a:t>8</a:t>
            </a:fld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486" y="-63765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7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832077"/>
          </a:xfrm>
        </p:spPr>
        <p:txBody>
          <a:bodyPr>
            <a:normAutofit/>
          </a:bodyPr>
          <a:lstStyle/>
          <a:p>
            <a:r>
              <a:rPr lang="it-IT" dirty="0" err="1"/>
              <a:t>Examples</a:t>
            </a:r>
            <a:r>
              <a:rPr lang="it-IT" dirty="0"/>
              <a:t> – NMAM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4145F4-650D-451F-BF7E-9F78ACD9B4D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6709124"/>
              </p:ext>
            </p:extLst>
          </p:nvPr>
        </p:nvGraphicFramePr>
        <p:xfrm>
          <a:off x="642551" y="2099469"/>
          <a:ext cx="9325330" cy="4316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851">
                  <a:extLst>
                    <a:ext uri="{9D8B030D-6E8A-4147-A177-3AD203B41FA5}">
                      <a16:colId xmlns:a16="http://schemas.microsoft.com/office/drawing/2014/main" val="1061277017"/>
                    </a:ext>
                  </a:extLst>
                </a:gridCol>
                <a:gridCol w="842156">
                  <a:extLst>
                    <a:ext uri="{9D8B030D-6E8A-4147-A177-3AD203B41FA5}">
                      <a16:colId xmlns:a16="http://schemas.microsoft.com/office/drawing/2014/main" val="2502491229"/>
                    </a:ext>
                  </a:extLst>
                </a:gridCol>
                <a:gridCol w="5402118">
                  <a:extLst>
                    <a:ext uri="{9D8B030D-6E8A-4147-A177-3AD203B41FA5}">
                      <a16:colId xmlns:a16="http://schemas.microsoft.com/office/drawing/2014/main" val="1412096929"/>
                    </a:ext>
                  </a:extLst>
                </a:gridCol>
                <a:gridCol w="1376205">
                  <a:extLst>
                    <a:ext uri="{9D8B030D-6E8A-4147-A177-3AD203B41FA5}">
                      <a16:colId xmlns:a16="http://schemas.microsoft.com/office/drawing/2014/main" val="1359558039"/>
                    </a:ext>
                  </a:extLst>
                </a:gridCol>
              </a:tblGrid>
              <a:tr h="3006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</a:rPr>
                        <a:t>Activity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</a:rPr>
                        <a:t>Type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>
                          <a:effectLst/>
                        </a:rPr>
                        <a:t>Title</a:t>
                      </a:r>
                      <a:endParaRPr lang="en-GB" sz="2000" b="1" i="0" u="none" strike="noStrike">
                        <a:solidFill>
                          <a:srgbClr val="FFFFFF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</a:rPr>
                        <a:t>Start Date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Inte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6464693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AVT-342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RTG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Interoperability of Additive Manufacturing in NATO operations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01/01/2021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7469222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AVT-384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RSM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Novel Materials and Manufacturing in Military Vehicle Design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01/01/2023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9045166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HFM-ET-204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Additive Manufacturing to Support Forward Deployed Medical Forces- Printable On-Demand Medical Capabilities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02/04/2024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7760809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AVT-ET-249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Novel two-dimensional and Related Materials for Military Applications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01/07/2024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5062976"/>
                  </a:ext>
                </a:extLst>
              </a:tr>
              <a:tr h="601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HFM-391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RTG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Biomanufacturing of National Security Materials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15/09/2024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9961980"/>
                  </a:ext>
                </a:extLst>
              </a:tr>
              <a:tr h="3006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AVT-SET-417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RTG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Materials for Thermal Infrared Camouflage – Development and Characterization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01/01/2025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793168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9448800" y="6308725"/>
            <a:ext cx="2743200" cy="365125"/>
          </a:xfrm>
        </p:spPr>
        <p:txBody>
          <a:bodyPr/>
          <a:lstStyle/>
          <a:p>
            <a:fld id="{55DCC590-6D41-46CD-B3FF-33304A63AFAA}" type="slidenum">
              <a:rPr lang="en-GB" smtClean="0"/>
              <a:t>9</a:t>
            </a:fld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486" y="-63765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83006"/>
      </p:ext>
    </p:extLst>
  </p:cSld>
  <p:clrMapOvr>
    <a:masterClrMapping/>
  </p:clrMapOvr>
</p:sld>
</file>

<file path=ppt/theme/theme1.xml><?xml version="1.0" encoding="utf-8"?>
<a:theme xmlns:a="http://schemas.openxmlformats.org/drawingml/2006/main" name="NATO Presentation template">
  <a:themeElements>
    <a:clrScheme name="International Military Staff">
      <a:dk1>
        <a:srgbClr val="0D0D0D"/>
      </a:dk1>
      <a:lt1>
        <a:srgbClr val="FFFFFF"/>
      </a:lt1>
      <a:dk2>
        <a:srgbClr val="024689"/>
      </a:dk2>
      <a:lt2>
        <a:srgbClr val="E7E6E6"/>
      </a:lt2>
      <a:accent1>
        <a:srgbClr val="024689"/>
      </a:accent1>
      <a:accent2>
        <a:srgbClr val="118ACB"/>
      </a:accent2>
      <a:accent3>
        <a:srgbClr val="88C3E3"/>
      </a:accent3>
      <a:accent4>
        <a:srgbClr val="023364"/>
      </a:accent4>
      <a:accent5>
        <a:srgbClr val="035CB5"/>
      </a:accent5>
      <a:accent6>
        <a:srgbClr val="1DA3ED"/>
      </a:accent6>
      <a:hlink>
        <a:srgbClr val="00499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r="http://schemas.openxmlformats.org/officeDocument/2006/relationships" xmlns:p="http://schemas.openxmlformats.org/presentationml/2006/main"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>
        <a:spAutoFit/>
      </a:bodyPr>
      <a:lstStyle>
        <a:defPPr algn="l" eaLnBrk="1" hangingPunct="1">
          <a:lnSpc>
            <a:spcPct val="130000"/>
          </a:lnSpc>
          <a:defRPr sz="1000" b="0" i="0" dirty="0">
            <a:solidFill>
              <a:srgbClr val="545454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itus xmlns="http://schemas.titus.com/TitusProperties/">
  <TitusGUID xmlns="">cd15ebf3-315a-46a6-9abc-d7ff1cd17d4d</TitusGUID>
  <TitusMetadata xmlns="">eyJucyI6Imh0dHA6XC9cL3d3dy50aXR1cy5jb21cL25zXC9uYXRvIiwicHJvcHMiOlt7Im4iOiJPd25lcnNoaXAiLCJ2YWxzIjpbeyJ2YWx1ZSI6Ik5vbmUgKFB1YmxpYykifV19LHsibiI6IkNsYXNzaWZpY2F0aW9uIiwidmFscyI6W119LHsibiI6IlJlbGVhc2FiaWxpdHkiLCJ2YWxzIjpbXX0seyJuIjoiT25seSIsInZhbHMiOltdfSx7Im4iOiJMaW1pdGVkIiwidmFscyI6W119LHsibiI6IkFkbWluaXN0cmF0aXZlTWFya2luZ3MiLCJ2YWxzIjpbXX1dfQ==</TitusMetadata>
</titus>
</file>

<file path=customXml/itemProps1.xml><?xml version="1.0" encoding="utf-8"?>
<ds:datastoreItem xmlns:ds="http://schemas.openxmlformats.org/officeDocument/2006/customXml" ds:itemID="{5540CFA7-AF78-4AD8-84C6-6591306F3E6E}">
  <ds:schemaRefs>
    <ds:schemaRef ds:uri="http://schemas.titus.com/TitusProperties/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NATO-STO-OCS-PowerPoint-Template</Template>
  <TotalTime>5409</TotalTime>
  <Words>464</Words>
  <Application>Microsoft Office PowerPoint</Application>
  <PresentationFormat>Widescreen</PresentationFormat>
  <Paragraphs>176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Inter</vt:lpstr>
      <vt:lpstr>Noto Sans</vt:lpstr>
      <vt:lpstr>Noto Serif</vt:lpstr>
      <vt:lpstr>Orpheus Pro Medium</vt:lpstr>
      <vt:lpstr>Source Sans Pro</vt:lpstr>
      <vt:lpstr>Wingdings</vt:lpstr>
      <vt:lpstr>NATO Presentation template</vt:lpstr>
      <vt:lpstr>NATO Science &amp; Technology Organization</vt:lpstr>
      <vt:lpstr>Agenda</vt:lpstr>
      <vt:lpstr>What is STO</vt:lpstr>
      <vt:lpstr>NATO adopted EDTs</vt:lpstr>
      <vt:lpstr>S&amp;T impact on Security and Defence</vt:lpstr>
      <vt:lpstr>Examples - Space</vt:lpstr>
      <vt:lpstr>Examples - Cyber</vt:lpstr>
      <vt:lpstr>Examples - AI</vt:lpstr>
      <vt:lpstr>Examples – NMAM</vt:lpstr>
      <vt:lpstr>https://www.sto.nato.int/Pages/contactus.aspx</vt:lpstr>
      <vt:lpstr>https://www.sto.nato.int/Pages/contactus.aspx</vt:lpstr>
      <vt:lpstr>PowerPoint Presentation</vt:lpstr>
      <vt:lpstr>PowerPoint Presentation</vt:lpstr>
    </vt:vector>
  </TitlesOfParts>
  <Company>NATO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Lucia Angelo</dc:creator>
  <cp:lastModifiedBy>Calabro Salvatore</cp:lastModifiedBy>
  <cp:revision>150</cp:revision>
  <dcterms:created xsi:type="dcterms:W3CDTF">2024-02-22T09:36:51Z</dcterms:created>
  <dcterms:modified xsi:type="dcterms:W3CDTF">2024-10-28T12:41:07Z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cd15ebf3-315a-46a6-9abc-d7ff1cd17d4d</vt:lpwstr>
  </property>
  <property fmtid="{D5CDD505-2E9C-101B-9397-08002B2CF9AE}" pid="3" name="Ownership">
    <vt:lpwstr>None (Public)</vt:lpwstr>
  </property>
  <property fmtid="{D5CDD505-2E9C-101B-9397-08002B2CF9AE}" pid="4" name="TitusOriginalClassifier">
    <vt:lpwstr>delucia.angelo</vt:lpwstr>
  </property>
</Properties>
</file>