
<file path=[Content_Types].xml><?xml version="1.0" encoding="utf-8"?>
<Types xmlns="http://schemas.openxmlformats.org/package/2006/content-types">
  <Default Extension="jpe" ContentType="image/jpeg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3.xml" ContentType="application/vnd.openxmlformats-officedocument.theme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theme/theme4.xml" ContentType="application/vnd.openxmlformats-officedocument.theme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theme/theme5.xml" ContentType="application/vnd.openxmlformats-officedocument.theme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theme/theme6.xml" ContentType="application/vnd.openxmlformats-officedocument.theme+xml"/>
  <Override PartName="/ppt/theme/theme7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4" r:id="rId1"/>
    <p:sldMasterId id="2147483648" r:id="rId2"/>
    <p:sldMasterId id="2147483666" r:id="rId3"/>
    <p:sldMasterId id="2147483679" r:id="rId4"/>
    <p:sldMasterId id="2147483656" r:id="rId5"/>
    <p:sldMasterId id="2147483660" r:id="rId6"/>
  </p:sldMasterIdLst>
  <p:notesMasterIdLst>
    <p:notesMasterId r:id="rId27"/>
  </p:notesMasterIdLst>
  <p:sldIdLst>
    <p:sldId id="256" r:id="rId7"/>
    <p:sldId id="267" r:id="rId8"/>
    <p:sldId id="273" r:id="rId9"/>
    <p:sldId id="275" r:id="rId10"/>
    <p:sldId id="278" r:id="rId11"/>
    <p:sldId id="279" r:id="rId12"/>
    <p:sldId id="276" r:id="rId13"/>
    <p:sldId id="290" r:id="rId14"/>
    <p:sldId id="289" r:id="rId15"/>
    <p:sldId id="298" r:id="rId16"/>
    <p:sldId id="308" r:id="rId17"/>
    <p:sldId id="299" r:id="rId18"/>
    <p:sldId id="307" r:id="rId19"/>
    <p:sldId id="293" r:id="rId20"/>
    <p:sldId id="304" r:id="rId21"/>
    <p:sldId id="305" r:id="rId22"/>
    <p:sldId id="294" r:id="rId23"/>
    <p:sldId id="295" r:id="rId24"/>
    <p:sldId id="296" r:id="rId25"/>
    <p:sldId id="309" r:id="rId26"/>
  </p:sldIdLst>
  <p:sldSz cx="12192000" cy="6858000"/>
  <p:notesSz cx="6858000" cy="9144000"/>
  <p:custDataLst>
    <p:tags r:id="rId28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Rob Waite" initials="RW" lastIdx="1" clrIdx="0">
    <p:extLst>
      <p:ext uri="{19B8F6BF-5375-455C-9EA6-DF929625EA0E}">
        <p15:presenceInfo xmlns:p15="http://schemas.microsoft.com/office/powerpoint/2012/main" userId="c6fedd134bf4fdc4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66B3"/>
    <a:srgbClr val="0A012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2" d="100"/>
          <a:sy n="62" d="100"/>
        </p:scale>
        <p:origin x="788" y="4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slide" Target="slides/slide20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5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33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0.xml"/><Relationship Id="rId20" Type="http://schemas.openxmlformats.org/officeDocument/2006/relationships/slide" Target="slides/slide14.xml"/><Relationship Id="rId29" Type="http://schemas.openxmlformats.org/officeDocument/2006/relationships/commentAuthors" Target="commentAuthor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32" Type="http://schemas.openxmlformats.org/officeDocument/2006/relationships/theme" Target="theme/theme1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tags" Target="tags/tag1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31" Type="http://schemas.openxmlformats.org/officeDocument/2006/relationships/viewProps" Target="view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notesMaster" Target="notesMasters/notesMaster1.xml"/><Relationship Id="rId30" Type="http://schemas.openxmlformats.org/officeDocument/2006/relationships/presProps" Target="presProps.xml"/><Relationship Id="rId8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BEA9644-8C53-43D4-BFD2-4AC4B8EAB7FD}" type="datetimeFigureOut">
              <a:rPr lang="en-US" smtClean="0"/>
              <a:t>10/23/2023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0554C04-AC34-4810-984E-111252AA68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32821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cid:image003.jpg@01D69AF3.D148FC00" TargetMode="External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7311077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E0EC93-9E61-FD1F-632B-B2D40D1D6F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81BC32A-6A0F-46EC-E34D-E274A992D9D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0568A1F-E235-560D-C8FE-3FBD75B75B5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9712FCC-865D-D035-470D-5D853AB8321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7A7978A-CCA0-C9A1-D6B3-BD64BCF31B9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CB6C077-3281-F263-56AB-181D7E08A7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BDA8EC-C0AE-43FC-A4A1-964EDDB68BAF}" type="datetimeFigureOut">
              <a:rPr lang="en-US" smtClean="0"/>
              <a:t>10/23/2023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E30A7CE3-D17C-BB65-A9F8-22FBDC230C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8A11156-D236-5657-F176-DA4AE8EC07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2D28C6-BD24-420D-9C28-A2C037F007D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72141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80FFE5-728F-37BE-4DCB-A306EAF436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05F64CC-0CC5-7CDB-9454-A9420B889C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BDA8EC-C0AE-43FC-A4A1-964EDDB68BAF}" type="datetimeFigureOut">
              <a:rPr lang="en-US" smtClean="0"/>
              <a:t>10/23/2023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AD8B96D-2B46-83BF-C547-FFF09C9B6B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7D6DA33-C5BF-E8BB-9737-D2AEF105CD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2D28C6-BD24-420D-9C28-A2C037F007D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36650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7D6B5E5-3E91-FDCD-9245-6D28122C27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BDA8EC-C0AE-43FC-A4A1-964EDDB68BAF}" type="datetimeFigureOut">
              <a:rPr lang="en-US" smtClean="0"/>
              <a:t>10/23/2023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8664D31-59DD-CEC8-DFE9-712FBC321A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807A4DA-27B5-E856-EDF2-69167CF3AC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2D28C6-BD24-420D-9C28-A2C037F007D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186198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042181-9E99-31A0-B723-5B88C1B45E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20DD94F-7F55-8093-5622-17D65FB6CF3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2DC9807-9FCA-F317-FADA-05342D79903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905840F-93B0-C8E2-2A60-1F41C8900E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BDA8EC-C0AE-43FC-A4A1-964EDDB68BAF}" type="datetimeFigureOut">
              <a:rPr lang="en-US" smtClean="0"/>
              <a:t>10/23/2023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E27CA8E-411C-57E7-8EF8-76F8E71A34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847E432-97A3-B00B-7E3E-8929A3229F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2D28C6-BD24-420D-9C28-A2C037F007D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594568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EFCB71-050E-9319-8774-F473A18057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CBE9836-7F10-0D89-79BE-28322793E4A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324188F-F62D-8573-C079-706C8325CBF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65F9A56-B0C3-5694-80E4-E5360F6AD6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BDA8EC-C0AE-43FC-A4A1-964EDDB68BAF}" type="datetimeFigureOut">
              <a:rPr lang="en-US" smtClean="0"/>
              <a:t>10/23/2023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BD6DB06-1219-7B62-5FDC-822B5A4FE1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8D9F839-F134-755C-B37B-18798C35F9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2D28C6-BD24-420D-9C28-A2C037F007D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501839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A225F8-C25B-92A8-D2BE-563D60692F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0EDD976-D505-9DE5-071D-BF9C294B053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42B412B-5C9F-D621-5E93-BCF7AE110B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BDA8EC-C0AE-43FC-A4A1-964EDDB68BAF}" type="datetimeFigureOut">
              <a:rPr lang="en-US" smtClean="0"/>
              <a:t>10/23/2023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482E69-D206-93CC-5DA1-11A7B52D0C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1A384B-1D02-7F79-41D9-B842281BF0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2D28C6-BD24-420D-9C28-A2C037F007D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60039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B3199214-E8C3-A55C-02D7-132F3EA7141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7FD1131-17C2-5ABE-A9C6-F97A500EAAC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F258E29-132F-C177-D186-05DB29CAEA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BDA8EC-C0AE-43FC-A4A1-964EDDB68BAF}" type="datetimeFigureOut">
              <a:rPr lang="en-US" smtClean="0"/>
              <a:t>10/23/2023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06CB7BE-ED9E-8D37-8AA4-39CD02A151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539B3CE-8AFE-D53F-FF7F-7BCD643DFB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2D28C6-BD24-420D-9C28-A2C037F007D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774152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FF44E4-40B0-9CAF-A9B9-B3DB8DD632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D6CA7FA-EF9E-4EA2-20F3-12DEAB48B0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BDA8EC-C0AE-43FC-A4A1-964EDDB68BAF}" type="datetimeFigureOut">
              <a:rPr lang="en-US" smtClean="0"/>
              <a:t>10/23/2023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C254C0D-057D-E786-CF3F-37CE6500B9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5F7AC62-388F-3B8D-E5BB-8B38A01C89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2D28C6-BD24-420D-9C28-A2C037F007D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715455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B8F1C7-0CF0-53D2-DD20-6A14E8A55F7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62089E8-EE37-4E8C-C387-ECD30FC4E2F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B45A629-A837-BF26-EC71-2E96B5FAC1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F6DD19-45A6-4BF7-8FC7-FA6488FFF63E}" type="datetimeFigureOut">
              <a:rPr lang="en-US" smtClean="0"/>
              <a:t>10/23/2023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7BDF1E3-96EF-3299-722E-B6AAD26481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AC5C661-6729-0F30-F20B-ABD57F9158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FF0C8C-697F-4DE0-920C-E1BA356C14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289019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BF3E67-0442-282E-122D-3AE4C219AA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F5CC78B-EE91-6928-4F89-A921022A8DE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B70A66D-B6FC-A19C-DCCE-5132EEC23E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F6DD19-45A6-4BF7-8FC7-FA6488FFF63E}" type="datetimeFigureOut">
              <a:rPr lang="en-US" smtClean="0"/>
              <a:t>10/23/2023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24A47C-0A2F-A71D-EEEE-353FE21EB7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E6C4516-505F-E63B-F507-81677A8386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FF0C8C-697F-4DE0-920C-E1BA356C14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39084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>
  <p:cSld name="Title Slide">
    <p:bg>
      <p:bgPr>
        <a:solidFill>
          <a:schemeClr val="tx1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1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" y="0"/>
            <a:ext cx="3503084" cy="4230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Image 1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88917" y="2628900"/>
            <a:ext cx="3503083" cy="4229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Image 1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52519" y="6054725"/>
            <a:ext cx="2321983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824000" y="2481872"/>
            <a:ext cx="8400000" cy="1265731"/>
          </a:xfrm>
        </p:spPr>
        <p:txBody>
          <a:bodyPr anchor="b">
            <a:spAutoFit/>
          </a:bodyPr>
          <a:lstStyle>
            <a:lvl1pPr>
              <a:lnSpc>
                <a:spcPts val="4500"/>
              </a:lnSpc>
              <a:defRPr sz="4500" cap="all" baseline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4000" y="3805203"/>
            <a:ext cx="8400000" cy="352233"/>
          </a:xfrm>
        </p:spPr>
        <p:txBody>
          <a:bodyPr>
            <a:spAutoFit/>
          </a:bodyPr>
          <a:lstStyle>
            <a:lvl1pPr marL="0" indent="0" algn="l">
              <a:lnSpc>
                <a:spcPts val="2000"/>
              </a:lnSpc>
              <a:spcBef>
                <a:spcPts val="0"/>
              </a:spcBef>
              <a:buNone/>
              <a:defRPr sz="1800" baseline="0">
                <a:solidFill>
                  <a:schemeClr val="bg1"/>
                </a:solidFill>
                <a:latin typeface="Calibri" panose="020F0502020204030204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8" name="Date Placeholder 3"/>
          <p:cNvSpPr>
            <a:spLocks noGrp="1"/>
          </p:cNvSpPr>
          <p:nvPr>
            <p:ph type="dt" sz="half" idx="10"/>
          </p:nvPr>
        </p:nvSpPr>
        <p:spPr>
          <a:xfrm>
            <a:off x="537635" y="6411917"/>
            <a:ext cx="1555749" cy="24447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>
                <a:solidFill>
                  <a:schemeClr val="bg1"/>
                </a:solidFill>
              </a:rPr>
              <a:t>November 2018</a:t>
            </a:r>
            <a:endParaRPr lang="en-GB" dirty="0">
              <a:solidFill>
                <a:schemeClr val="bg1"/>
              </a:solidFill>
            </a:endParaRPr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093384" y="6413604"/>
            <a:ext cx="6239933" cy="244475"/>
          </a:xfrm>
        </p:spPr>
        <p:txBody>
          <a:bodyPr/>
          <a:lstStyle>
            <a:lvl1pPr>
              <a:defRPr baseline="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Africa Academy for Tax and Financial Crime Investigation</a:t>
            </a:r>
          </a:p>
        </p:txBody>
      </p:sp>
      <p:grpSp>
        <p:nvGrpSpPr>
          <p:cNvPr id="12" name="Group 4">
            <a:extLst>
              <a:ext uri="{FF2B5EF4-FFF2-40B4-BE49-F238E27FC236}">
                <a16:creationId xmlns:a16="http://schemas.microsoft.com/office/drawing/2014/main" id="{CDC2867D-09EA-4368-81F5-A68A7F9452D7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681567" y="431801"/>
            <a:ext cx="922867" cy="1439863"/>
            <a:chOff x="322" y="272"/>
            <a:chExt cx="436" cy="907"/>
          </a:xfrm>
        </p:grpSpPr>
        <p:sp>
          <p:nvSpPr>
            <p:cNvPr id="13" name="AutoShape 3">
              <a:extLst>
                <a:ext uri="{FF2B5EF4-FFF2-40B4-BE49-F238E27FC236}">
                  <a16:creationId xmlns:a16="http://schemas.microsoft.com/office/drawing/2014/main" id="{CB13C4FF-55AC-4F0E-92E1-D9DE9F619A9A}"/>
                </a:ext>
              </a:extLst>
            </p:cNvPr>
            <p:cNvSpPr>
              <a:spLocks noChangeAspect="1" noChangeArrowheads="1" noTextEdit="1"/>
            </p:cNvSpPr>
            <p:nvPr/>
          </p:nvSpPr>
          <p:spPr bwMode="auto">
            <a:xfrm>
              <a:off x="322" y="272"/>
              <a:ext cx="436" cy="9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800" dirty="0"/>
            </a:p>
          </p:txBody>
        </p:sp>
        <p:sp>
          <p:nvSpPr>
            <p:cNvPr id="14" name="Freeform 5">
              <a:extLst>
                <a:ext uri="{FF2B5EF4-FFF2-40B4-BE49-F238E27FC236}">
                  <a16:creationId xmlns:a16="http://schemas.microsoft.com/office/drawing/2014/main" id="{880569A9-DD5B-4DC5-8116-B8E79D73EAEA}"/>
                </a:ext>
              </a:extLst>
            </p:cNvPr>
            <p:cNvSpPr>
              <a:spLocks/>
            </p:cNvSpPr>
            <p:nvPr/>
          </p:nvSpPr>
          <p:spPr bwMode="auto">
            <a:xfrm>
              <a:off x="322" y="272"/>
              <a:ext cx="214" cy="454"/>
            </a:xfrm>
            <a:custGeom>
              <a:avLst/>
              <a:gdLst>
                <a:gd name="T0" fmla="*/ 0 w 1958"/>
                <a:gd name="T1" fmla="*/ 0 h 4156"/>
                <a:gd name="T2" fmla="*/ 0 w 1958"/>
                <a:gd name="T3" fmla="*/ 0 h 4156"/>
                <a:gd name="T4" fmla="*/ 0 w 1958"/>
                <a:gd name="T5" fmla="*/ 2006 h 4156"/>
                <a:gd name="T6" fmla="*/ 1335 w 1958"/>
                <a:gd name="T7" fmla="*/ 4156 h 4156"/>
                <a:gd name="T8" fmla="*/ 1958 w 1958"/>
                <a:gd name="T9" fmla="*/ 3152 h 4156"/>
                <a:gd name="T10" fmla="*/ 0 w 1958"/>
                <a:gd name="T11" fmla="*/ 0 h 41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958" h="4156">
                  <a:moveTo>
                    <a:pt x="0" y="0"/>
                  </a:moveTo>
                  <a:lnTo>
                    <a:pt x="0" y="0"/>
                  </a:lnTo>
                  <a:lnTo>
                    <a:pt x="0" y="2006"/>
                  </a:lnTo>
                  <a:lnTo>
                    <a:pt x="1335" y="4156"/>
                  </a:lnTo>
                  <a:lnTo>
                    <a:pt x="1958" y="315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2D050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800" dirty="0"/>
            </a:p>
          </p:txBody>
        </p:sp>
        <p:sp>
          <p:nvSpPr>
            <p:cNvPr id="15" name="Freeform 6">
              <a:extLst>
                <a:ext uri="{FF2B5EF4-FFF2-40B4-BE49-F238E27FC236}">
                  <a16:creationId xmlns:a16="http://schemas.microsoft.com/office/drawing/2014/main" id="{B2537147-E121-4467-A2BA-2D28E962B530}"/>
                </a:ext>
              </a:extLst>
            </p:cNvPr>
            <p:cNvSpPr>
              <a:spLocks/>
            </p:cNvSpPr>
            <p:nvPr/>
          </p:nvSpPr>
          <p:spPr bwMode="auto">
            <a:xfrm>
              <a:off x="322" y="616"/>
              <a:ext cx="214" cy="564"/>
            </a:xfrm>
            <a:custGeom>
              <a:avLst/>
              <a:gdLst>
                <a:gd name="T0" fmla="*/ 0 w 1958"/>
                <a:gd name="T1" fmla="*/ 3154 h 5162"/>
                <a:gd name="T2" fmla="*/ 0 w 1958"/>
                <a:gd name="T3" fmla="*/ 3154 h 5162"/>
                <a:gd name="T4" fmla="*/ 0 w 1958"/>
                <a:gd name="T5" fmla="*/ 5162 h 5162"/>
                <a:gd name="T6" fmla="*/ 1958 w 1958"/>
                <a:gd name="T7" fmla="*/ 2008 h 5162"/>
                <a:gd name="T8" fmla="*/ 1958 w 1958"/>
                <a:gd name="T9" fmla="*/ 0 h 5162"/>
                <a:gd name="T10" fmla="*/ 0 w 1958"/>
                <a:gd name="T11" fmla="*/ 3154 h 51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958" h="5162">
                  <a:moveTo>
                    <a:pt x="0" y="3154"/>
                  </a:moveTo>
                  <a:lnTo>
                    <a:pt x="0" y="3154"/>
                  </a:lnTo>
                  <a:lnTo>
                    <a:pt x="0" y="5162"/>
                  </a:lnTo>
                  <a:lnTo>
                    <a:pt x="1958" y="2008"/>
                  </a:lnTo>
                  <a:lnTo>
                    <a:pt x="1958" y="0"/>
                  </a:lnTo>
                  <a:lnTo>
                    <a:pt x="0" y="3154"/>
                  </a:lnTo>
                  <a:close/>
                </a:path>
              </a:pathLst>
            </a:custGeom>
            <a:solidFill>
              <a:srgbClr val="727272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800" dirty="0"/>
            </a:p>
          </p:txBody>
        </p:sp>
        <p:sp>
          <p:nvSpPr>
            <p:cNvPr id="16" name="Freeform 7">
              <a:extLst>
                <a:ext uri="{FF2B5EF4-FFF2-40B4-BE49-F238E27FC236}">
                  <a16:creationId xmlns:a16="http://schemas.microsoft.com/office/drawing/2014/main" id="{C48876D3-AA47-4FF7-B613-05CB75AE2F0E}"/>
                </a:ext>
              </a:extLst>
            </p:cNvPr>
            <p:cNvSpPr>
              <a:spLocks/>
            </p:cNvSpPr>
            <p:nvPr/>
          </p:nvSpPr>
          <p:spPr bwMode="auto">
            <a:xfrm>
              <a:off x="545" y="272"/>
              <a:ext cx="215" cy="454"/>
            </a:xfrm>
            <a:custGeom>
              <a:avLst/>
              <a:gdLst>
                <a:gd name="T0" fmla="*/ 1958 w 1958"/>
                <a:gd name="T1" fmla="*/ 3152 h 4156"/>
                <a:gd name="T2" fmla="*/ 1958 w 1958"/>
                <a:gd name="T3" fmla="*/ 3152 h 4156"/>
                <a:gd name="T4" fmla="*/ 0 w 1958"/>
                <a:gd name="T5" fmla="*/ 0 h 4156"/>
                <a:gd name="T6" fmla="*/ 0 w 1958"/>
                <a:gd name="T7" fmla="*/ 2006 h 4156"/>
                <a:gd name="T8" fmla="*/ 1335 w 1958"/>
                <a:gd name="T9" fmla="*/ 4156 h 4156"/>
                <a:gd name="T10" fmla="*/ 1958 w 1958"/>
                <a:gd name="T11" fmla="*/ 3152 h 41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958" h="4156">
                  <a:moveTo>
                    <a:pt x="1958" y="3152"/>
                  </a:moveTo>
                  <a:lnTo>
                    <a:pt x="1958" y="3152"/>
                  </a:lnTo>
                  <a:lnTo>
                    <a:pt x="0" y="0"/>
                  </a:lnTo>
                  <a:lnTo>
                    <a:pt x="0" y="2006"/>
                  </a:lnTo>
                  <a:lnTo>
                    <a:pt x="1335" y="4156"/>
                  </a:lnTo>
                  <a:lnTo>
                    <a:pt x="1958" y="3152"/>
                  </a:lnTo>
                  <a:close/>
                </a:path>
              </a:pathLst>
            </a:custGeom>
            <a:solidFill>
              <a:srgbClr val="92D050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800" dirty="0"/>
            </a:p>
          </p:txBody>
        </p:sp>
        <p:sp>
          <p:nvSpPr>
            <p:cNvPr id="17" name="Freeform 8">
              <a:extLst>
                <a:ext uri="{FF2B5EF4-FFF2-40B4-BE49-F238E27FC236}">
                  <a16:creationId xmlns:a16="http://schemas.microsoft.com/office/drawing/2014/main" id="{C325B22A-93F1-4F70-A23A-EC3C8DDC7030}"/>
                </a:ext>
              </a:extLst>
            </p:cNvPr>
            <p:cNvSpPr>
              <a:spLocks/>
            </p:cNvSpPr>
            <p:nvPr/>
          </p:nvSpPr>
          <p:spPr bwMode="auto">
            <a:xfrm>
              <a:off x="545" y="616"/>
              <a:ext cx="215" cy="564"/>
            </a:xfrm>
            <a:custGeom>
              <a:avLst/>
              <a:gdLst>
                <a:gd name="T0" fmla="*/ 0 w 1958"/>
                <a:gd name="T1" fmla="*/ 3154 h 5162"/>
                <a:gd name="T2" fmla="*/ 0 w 1958"/>
                <a:gd name="T3" fmla="*/ 3154 h 5162"/>
                <a:gd name="T4" fmla="*/ 0 w 1958"/>
                <a:gd name="T5" fmla="*/ 5162 h 5162"/>
                <a:gd name="T6" fmla="*/ 1958 w 1958"/>
                <a:gd name="T7" fmla="*/ 2008 h 5162"/>
                <a:gd name="T8" fmla="*/ 1958 w 1958"/>
                <a:gd name="T9" fmla="*/ 0 h 5162"/>
                <a:gd name="T10" fmla="*/ 0 w 1958"/>
                <a:gd name="T11" fmla="*/ 3154 h 51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958" h="5162">
                  <a:moveTo>
                    <a:pt x="0" y="3154"/>
                  </a:moveTo>
                  <a:lnTo>
                    <a:pt x="0" y="3154"/>
                  </a:lnTo>
                  <a:lnTo>
                    <a:pt x="0" y="5162"/>
                  </a:lnTo>
                  <a:lnTo>
                    <a:pt x="1958" y="2008"/>
                  </a:lnTo>
                  <a:lnTo>
                    <a:pt x="1958" y="0"/>
                  </a:lnTo>
                  <a:lnTo>
                    <a:pt x="0" y="3154"/>
                  </a:lnTo>
                  <a:close/>
                </a:path>
              </a:pathLst>
            </a:custGeom>
            <a:solidFill>
              <a:srgbClr val="727272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800" dirty="0"/>
            </a:p>
          </p:txBody>
        </p:sp>
      </p:grpSp>
      <p:pic>
        <p:nvPicPr>
          <p:cNvPr id="18" name="Picture 17">
            <a:extLst>
              <a:ext uri="{FF2B5EF4-FFF2-40B4-BE49-F238E27FC236}">
                <a16:creationId xmlns:a16="http://schemas.microsoft.com/office/drawing/2014/main" id="{F5CA077B-9DB4-4D2A-9E08-CBADB66D182A}"/>
              </a:ext>
            </a:extLst>
          </p:cNvPr>
          <p:cNvPicPr/>
          <p:nvPr userDrawn="1"/>
        </p:nvPicPr>
        <p:blipFill>
          <a:blip r:embed="rId5" r:link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1300" y="646664"/>
            <a:ext cx="7645400" cy="82867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52744548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F9F1D5-C6E0-2835-F6E3-39BB5CD61D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0966C6C-BA34-3259-4115-926B3B50D3E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13D9559-3A8F-3D72-CFEB-DF553A65DE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F6DD19-45A6-4BF7-8FC7-FA6488FFF63E}" type="datetimeFigureOut">
              <a:rPr lang="en-US" smtClean="0"/>
              <a:t>10/23/2023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59AADA0-3016-9223-F38F-6B81ABD1C4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5D1AEFC-EA57-B8FF-EF09-733A1AA11D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FF0C8C-697F-4DE0-920C-E1BA356C14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949228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069AA8-68DE-A3CF-1E4A-578D6B6241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673658E-DFDA-603F-27F2-7D1FB826A78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95C7500-EC97-793E-86A0-CF688C2AD87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3B891F4-504A-D648-FDCB-45015823C2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F6DD19-45A6-4BF7-8FC7-FA6488FFF63E}" type="datetimeFigureOut">
              <a:rPr lang="en-US" smtClean="0"/>
              <a:t>10/23/2023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D2AAC05-5C93-4CCD-A8DC-29D82D001F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14836D8-B616-37C5-7E67-6E8CD1BDC2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FF0C8C-697F-4DE0-920C-E1BA356C14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941324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87CD3E-759A-DDEB-75A5-A3E684DFE4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33E15A5-CD49-735B-3282-7A0620B227A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287CB7D-12AA-D409-8BF5-8EE67ACF5C3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F98994D-F771-808C-48B3-3700DCB43D3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1F62D14-B3AE-2E2F-08EE-6F8A3AF12CA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F5E6405-61A4-0494-AF61-9B0240A777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F6DD19-45A6-4BF7-8FC7-FA6488FFF63E}" type="datetimeFigureOut">
              <a:rPr lang="en-US" smtClean="0"/>
              <a:t>10/23/2023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2DC1E7D-ACD0-1516-8FE4-F560695614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8AE7A50B-274C-F933-7EF3-9E71E2D1EB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FF0C8C-697F-4DE0-920C-E1BA356C14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333526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046606-07DF-F3A5-619B-EDA3544498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7135002-D6DF-02A8-A349-502E905EB6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F6DD19-45A6-4BF7-8FC7-FA6488FFF63E}" type="datetimeFigureOut">
              <a:rPr lang="en-US" smtClean="0"/>
              <a:t>10/23/2023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F154EE6-661F-BA6A-9ABE-9A24B0625C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1A2CB86-560A-AED7-016F-4C05226492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FF0C8C-697F-4DE0-920C-E1BA356C14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642107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80B7C4A-37AA-7584-2654-9851AFEE63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F6DD19-45A6-4BF7-8FC7-FA6488FFF63E}" type="datetimeFigureOut">
              <a:rPr lang="en-US" smtClean="0"/>
              <a:t>10/23/2023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D7767A0-2663-C8F1-62F8-E4327BA351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4E307B2-7E7A-5B79-F267-6ED356A27A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FF0C8C-697F-4DE0-920C-E1BA356C14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6752037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2BE3B5-2FBE-2DE6-EC3F-701DB2894A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CC1C78C-7C4B-EC0D-8D38-B796C0B7A4E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8ED12F7-C2C8-44CB-F773-3F6C4105488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377C9F4-E412-256D-74ED-38EC3E23C7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F6DD19-45A6-4BF7-8FC7-FA6488FFF63E}" type="datetimeFigureOut">
              <a:rPr lang="en-US" smtClean="0"/>
              <a:t>10/23/2023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2F7EC4E-A297-DB67-23DA-18FECB3E03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B837986-E7B7-94EC-D4D2-42EC27CD50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FF0C8C-697F-4DE0-920C-E1BA356C14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3147109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10AF66-4838-E741-72A8-4F472647E8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6BB7CC9-A8E2-C33A-93E8-A60844EFF5F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AEB3997-A12B-0E45-5E42-9E82404CAA9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59451BF-FA6F-1F44-F291-5448E5946A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F6DD19-45A6-4BF7-8FC7-FA6488FFF63E}" type="datetimeFigureOut">
              <a:rPr lang="en-US" smtClean="0"/>
              <a:t>10/23/2023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77DE015-C136-9007-8172-9EE7171C81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4979C2F-9B2C-FE03-15CB-B1536B76AD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FF0C8C-697F-4DE0-920C-E1BA356C14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577327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F6FA6D-E930-628F-8B7C-A3D0568F23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A430B1D-A98C-99F0-EE57-F524DDA380E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B4C424E-EECD-BB4F-A3E8-3AEBD9208C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F6DD19-45A6-4BF7-8FC7-FA6488FFF63E}" type="datetimeFigureOut">
              <a:rPr lang="en-US" smtClean="0"/>
              <a:t>10/23/2023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2D38BAE-047B-6837-723A-463B42D24C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AF4270F-CA05-F588-411A-ECEA1CA392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FF0C8C-697F-4DE0-920C-E1BA356C14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4293883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DE8A6E4-89CF-7A91-47E6-5765BA8DEA0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0C0BFDC-4753-7817-0606-461DC4F464E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047ECD8-85B2-6ABE-C255-7B965344A5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F6DD19-45A6-4BF7-8FC7-FA6488FFF63E}" type="datetimeFigureOut">
              <a:rPr lang="en-US" smtClean="0"/>
              <a:t>10/23/2023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F0ACB9D-D6F0-D35A-08FD-1AAF10805A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FB95385-D5A5-DE9D-6611-88D9BE7AE4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FF0C8C-697F-4DE0-920C-E1BA356C14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4613007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D8D2CC-5D0F-92CB-03DA-09C4172BA8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464DBCA-C9FD-78E4-16C0-7911A67E2F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F6DD19-45A6-4BF7-8FC7-FA6488FFF63E}" type="datetimeFigureOut">
              <a:rPr lang="en-US" smtClean="0"/>
              <a:t>10/23/2023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62756AB-4C1A-38E1-B31C-CFFDC14859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CEE5D95-A8D4-B477-86D4-18D0B53DA7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FF0C8C-697F-4DE0-920C-E1BA356C14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67244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934635-0A04-4FF8-8FA6-38D0E8D011D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B127D92-16D6-4708-BB4C-9F3537C9585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61029349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934635-0A04-4FF8-8FA6-38D0E8D011D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B127D92-16D6-4708-BB4C-9F3537C9585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973363784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FA08EB-6CB7-4EEE-A3B8-4185EE81DC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4D45E78-9398-481B-A59E-17B5603FC5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3894040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312199328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55925622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934635-0A04-4FF8-8FA6-38D0E8D011D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B127D92-16D6-4708-BB4C-9F3537C9585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86024793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FA08EB-6CB7-4EEE-A3B8-4185EE81DC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4D45E78-9398-481B-A59E-17B5603FC5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3894040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18263920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35728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FA08EB-6CB7-4EEE-A3B8-4185EE81DC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4D45E78-9398-481B-A59E-17B5603FC5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3894040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26373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173982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F8B6BA-8976-948C-1C29-0E19E730E9C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90D4FAA-3668-4484-4FC1-2E7103C89CF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9A58895-C27F-1E75-D15B-8730E54E95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BDA8EC-C0AE-43FC-A4A1-964EDDB68BAF}" type="datetimeFigureOut">
              <a:rPr lang="en-US" smtClean="0"/>
              <a:t>10/23/2023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75E69C5-B879-85ED-2B33-4470384B64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41C8457-B2E4-661E-F9D8-586CAF2298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2D28C6-BD24-420D-9C28-A2C037F007D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8254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535FA0-56BD-BB21-90DF-8187CE007C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0AE53EF-A0F4-A094-A074-B11C08989A6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3501838-C433-15AE-4C3E-5789DAD414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BDA8EC-C0AE-43FC-A4A1-964EDDB68BAF}" type="datetimeFigureOut">
              <a:rPr lang="en-US" smtClean="0"/>
              <a:t>10/23/2023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C011A5C-C23B-4789-5FB0-57FCF19AA5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065F66F-4E86-7F7C-C878-4CAB7D9070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2D28C6-BD24-420D-9C28-A2C037F007D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32587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D63A9F-7A9B-F96B-B0EF-1C0CAA1D75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D8C36B3-8950-191A-ADC6-114DDDCB64C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DB2AF21-B501-5737-9C49-FF407053D3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BDA8EC-C0AE-43FC-A4A1-964EDDB68BAF}" type="datetimeFigureOut">
              <a:rPr lang="en-US" smtClean="0"/>
              <a:t>10/23/2023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85A8B4F-A190-2367-8FD1-CAF3F2B4A4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21D1BE7-723B-1F8B-F8D9-AE2782039D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2D28C6-BD24-420D-9C28-A2C037F007D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06188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DF3B9D-1A7F-2FDD-B69D-A121101C8D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608D1F0-AF81-DF96-BE6B-490C7399C03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BDFBA08-80C7-81AB-B0CC-40614843FF5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5547160-996F-3CAE-00E0-CDA1150F7E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BDA8EC-C0AE-43FC-A4A1-964EDDB68BAF}" type="datetimeFigureOut">
              <a:rPr lang="en-US" smtClean="0"/>
              <a:t>10/23/2023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5D976AD-AC68-48EF-2481-DD89A92554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AE06C22-91B4-19FF-7573-0630644AA1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2D28C6-BD24-420D-9C28-A2C037F007D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12845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Relationship Id="rId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3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8.xml"/><Relationship Id="rId7" Type="http://schemas.openxmlformats.org/officeDocument/2006/relationships/slideLayout" Target="../slideLayouts/slideLayout12.xml"/><Relationship Id="rId12" Type="http://schemas.openxmlformats.org/officeDocument/2006/relationships/slideLayout" Target="../slideLayouts/slideLayout17.xml"/><Relationship Id="rId2" Type="http://schemas.openxmlformats.org/officeDocument/2006/relationships/slideLayout" Target="../slideLayouts/slideLayout7.xml"/><Relationship Id="rId1" Type="http://schemas.openxmlformats.org/officeDocument/2006/relationships/slideLayout" Target="../slideLayouts/slideLayout6.xml"/><Relationship Id="rId6" Type="http://schemas.openxmlformats.org/officeDocument/2006/relationships/slideLayout" Target="../slideLayouts/slideLayout11.xml"/><Relationship Id="rId11" Type="http://schemas.openxmlformats.org/officeDocument/2006/relationships/slideLayout" Target="../slideLayouts/slideLayout16.xml"/><Relationship Id="rId5" Type="http://schemas.openxmlformats.org/officeDocument/2006/relationships/slideLayout" Target="../slideLayouts/slideLayout10.xml"/><Relationship Id="rId10" Type="http://schemas.openxmlformats.org/officeDocument/2006/relationships/slideLayout" Target="../slideLayouts/slideLayout15.xml"/><Relationship Id="rId4" Type="http://schemas.openxmlformats.org/officeDocument/2006/relationships/slideLayout" Target="../slideLayouts/slideLayout9.xml"/><Relationship Id="rId9" Type="http://schemas.openxmlformats.org/officeDocument/2006/relationships/slideLayout" Target="../slideLayouts/slideLayout14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5.xml"/><Relationship Id="rId13" Type="http://schemas.openxmlformats.org/officeDocument/2006/relationships/theme" Target="../theme/theme4.xml"/><Relationship Id="rId3" Type="http://schemas.openxmlformats.org/officeDocument/2006/relationships/slideLayout" Target="../slideLayouts/slideLayout20.xml"/><Relationship Id="rId7" Type="http://schemas.openxmlformats.org/officeDocument/2006/relationships/slideLayout" Target="../slideLayouts/slideLayout24.xml"/><Relationship Id="rId12" Type="http://schemas.openxmlformats.org/officeDocument/2006/relationships/slideLayout" Target="../slideLayouts/slideLayout29.xml"/><Relationship Id="rId2" Type="http://schemas.openxmlformats.org/officeDocument/2006/relationships/slideLayout" Target="../slideLayouts/slideLayout19.xml"/><Relationship Id="rId1" Type="http://schemas.openxmlformats.org/officeDocument/2006/relationships/slideLayout" Target="../slideLayouts/slideLayout18.xml"/><Relationship Id="rId6" Type="http://schemas.openxmlformats.org/officeDocument/2006/relationships/slideLayout" Target="../slideLayouts/slideLayout23.xml"/><Relationship Id="rId11" Type="http://schemas.openxmlformats.org/officeDocument/2006/relationships/slideLayout" Target="../slideLayouts/slideLayout28.xml"/><Relationship Id="rId5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7.xml"/><Relationship Id="rId4" Type="http://schemas.openxmlformats.org/officeDocument/2006/relationships/slideLayout" Target="../slideLayouts/slideLayout21.xml"/><Relationship Id="rId9" Type="http://schemas.openxmlformats.org/officeDocument/2006/relationships/slideLayout" Target="../slideLayouts/slideLayout26.xml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2.xml"/><Relationship Id="rId2" Type="http://schemas.openxmlformats.org/officeDocument/2006/relationships/slideLayout" Target="../slideLayouts/slideLayout31.xml"/><Relationship Id="rId1" Type="http://schemas.openxmlformats.org/officeDocument/2006/relationships/slideLayout" Target="../slideLayouts/slideLayout30.xml"/><Relationship Id="rId5" Type="http://schemas.openxmlformats.org/officeDocument/2006/relationships/image" Target="../media/image5.png"/><Relationship Id="rId4" Type="http://schemas.openxmlformats.org/officeDocument/2006/relationships/theme" Target="../theme/theme5.xml"/></Relationships>
</file>

<file path=ppt/slideMasters/_rels/slideMaster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5.xml"/><Relationship Id="rId2" Type="http://schemas.openxmlformats.org/officeDocument/2006/relationships/slideLayout" Target="../slideLayouts/slideLayout34.xml"/><Relationship Id="rId1" Type="http://schemas.openxmlformats.org/officeDocument/2006/relationships/slideLayout" Target="../slideLayouts/slideLayout33.xml"/><Relationship Id="rId5" Type="http://schemas.openxmlformats.org/officeDocument/2006/relationships/image" Target="../media/image5.png"/><Relationship Id="rId4" Type="http://schemas.openxmlformats.org/officeDocument/2006/relationships/theme" Target="../theme/theme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359EA21-E3E2-4AEC-8C66-20FA5B2A10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D653968-59BD-40D3-9EF7-D6624254C70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140672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5" r:id="rId1"/>
    <p:sldLayoutId id="2147483692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Poppins ExtraBold" panose="00000900000000000000" pitchFamily="50" charset="0"/>
          <a:ea typeface="+mj-ea"/>
          <a:cs typeface="Poppins ExtraBold" panose="00000900000000000000" pitchFamily="50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Poppins" panose="00000500000000000000" pitchFamily="50" charset="0"/>
          <a:ea typeface="+mn-ea"/>
          <a:cs typeface="Poppins" panose="00000500000000000000" pitchFamily="50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Poppins" panose="00000500000000000000" pitchFamily="50" charset="0"/>
          <a:ea typeface="+mn-ea"/>
          <a:cs typeface="Poppins" panose="00000500000000000000" pitchFamily="50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Poppins" panose="00000500000000000000" pitchFamily="50" charset="0"/>
          <a:ea typeface="+mn-ea"/>
          <a:cs typeface="Poppins" panose="00000500000000000000" pitchFamily="50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Poppins" panose="00000500000000000000" pitchFamily="50" charset="0"/>
          <a:ea typeface="+mn-ea"/>
          <a:cs typeface="Poppins" panose="00000500000000000000" pitchFamily="50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Poppins" panose="00000500000000000000" pitchFamily="50" charset="0"/>
          <a:ea typeface="+mn-ea"/>
          <a:cs typeface="Poppins" panose="00000500000000000000" pitchFamily="50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4E05425-4828-497C-8C60-64F5CD5C42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FA5CCD4-C3F1-4EC9-9F50-0610FE1A9C4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398734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1452999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5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Poppins Black" panose="00000A00000000000000" pitchFamily="50" charset="0"/>
          <a:ea typeface="+mj-ea"/>
          <a:cs typeface="Poppins Black" panose="00000A00000000000000" pitchFamily="50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Poppins" panose="00000500000000000000" pitchFamily="50" charset="0"/>
          <a:ea typeface="+mn-ea"/>
          <a:cs typeface="Poppins" panose="00000500000000000000" pitchFamily="50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Poppins" panose="00000500000000000000" pitchFamily="50" charset="0"/>
          <a:ea typeface="+mn-ea"/>
          <a:cs typeface="Poppins" panose="00000500000000000000" pitchFamily="50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Poppins" panose="00000500000000000000" pitchFamily="50" charset="0"/>
          <a:ea typeface="+mn-ea"/>
          <a:cs typeface="Poppins" panose="00000500000000000000" pitchFamily="50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Poppins" panose="00000500000000000000" pitchFamily="50" charset="0"/>
          <a:ea typeface="+mn-ea"/>
          <a:cs typeface="Poppins" panose="00000500000000000000" pitchFamily="50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Poppins" panose="00000500000000000000" pitchFamily="50" charset="0"/>
          <a:ea typeface="+mn-ea"/>
          <a:cs typeface="Poppins" panose="00000500000000000000" pitchFamily="50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AA9D6D0-51BB-7A7B-06A4-D6B82B3BFA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D65F409-3516-DE30-5EE0-EA15741AB17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2623FEC-9A73-CAC8-A0BC-BB1053632A7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BDA8EC-C0AE-43FC-A4A1-964EDDB68BAF}" type="datetimeFigureOut">
              <a:rPr lang="en-US" smtClean="0"/>
              <a:t>10/23/2023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C03F5D9-4E35-8DFB-D126-46415E0DA6A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7908F0D-EA7D-94CB-2E24-E5557D0C0AD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2D28C6-BD24-420D-9C28-A2C037F007D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5090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68" r:id="rId2"/>
    <p:sldLayoutId id="2147483669" r:id="rId3"/>
    <p:sldLayoutId id="2147483670" r:id="rId4"/>
    <p:sldLayoutId id="2147483671" r:id="rId5"/>
    <p:sldLayoutId id="2147483672" r:id="rId6"/>
    <p:sldLayoutId id="2147483673" r:id="rId7"/>
    <p:sldLayoutId id="2147483674" r:id="rId8"/>
    <p:sldLayoutId id="2147483675" r:id="rId9"/>
    <p:sldLayoutId id="2147483676" r:id="rId10"/>
    <p:sldLayoutId id="2147483677" r:id="rId11"/>
    <p:sldLayoutId id="2147483678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DFE0942-ACA8-AF32-6CEA-0823A473A8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B5B9C82-D69A-C622-A655-709C3B08F07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18588C9-9C39-4C31-2388-88B35DF77D5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6F6DD19-45A6-4BF7-8FC7-FA6488FFF63E}" type="datetimeFigureOut">
              <a:rPr lang="en-US" smtClean="0"/>
              <a:t>10/23/2023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572D321-DFDB-87B0-6B03-D3AE55BA547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C9F311B-5441-3470-E6B4-AA3B00A51CE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9FF0C8C-697F-4DE0-920C-E1BA356C14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89534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0" r:id="rId1"/>
    <p:sldLayoutId id="2147483681" r:id="rId2"/>
    <p:sldLayoutId id="2147483682" r:id="rId3"/>
    <p:sldLayoutId id="2147483683" r:id="rId4"/>
    <p:sldLayoutId id="2147483684" r:id="rId5"/>
    <p:sldLayoutId id="2147483685" r:id="rId6"/>
    <p:sldLayoutId id="2147483686" r:id="rId7"/>
    <p:sldLayoutId id="2147483687" r:id="rId8"/>
    <p:sldLayoutId id="2147483688" r:id="rId9"/>
    <p:sldLayoutId id="2147483689" r:id="rId10"/>
    <p:sldLayoutId id="2147483690" r:id="rId11"/>
    <p:sldLayoutId id="2147483691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0A012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4E05425-4828-497C-8C60-64F5CD5C42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FA5CCD4-C3F1-4EC9-9F50-0610FE1A9C4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398734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8D216B4-EAD6-494C-AD05-EF5132F98BE0}"/>
              </a:ext>
            </a:extLst>
          </p:cNvPr>
          <p:cNvSpPr txBox="1"/>
          <p:nvPr userDrawn="1"/>
        </p:nvSpPr>
        <p:spPr>
          <a:xfrm>
            <a:off x="837172" y="6169248"/>
            <a:ext cx="2878301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sz="3200" b="1" dirty="0">
                <a:solidFill>
                  <a:schemeClr val="bg1"/>
                </a:solidFill>
                <a:latin typeface="Poppins" panose="00000500000000000000" pitchFamily="50" charset="0"/>
                <a:cs typeface="Poppins" panose="00000500000000000000" pitchFamily="50" charset="0"/>
              </a:rPr>
              <a:t>GENTIUM </a:t>
            </a:r>
            <a:r>
              <a:rPr lang="en-GB" sz="3200" b="1" dirty="0">
                <a:solidFill>
                  <a:schemeClr val="bg1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UK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FFB612F6-831E-4D14-A6E5-6663F0B4598D}"/>
              </a:ext>
            </a:extLst>
          </p:cNvPr>
          <p:cNvSpPr txBox="1"/>
          <p:nvPr userDrawn="1"/>
        </p:nvSpPr>
        <p:spPr>
          <a:xfrm>
            <a:off x="10622650" y="6364470"/>
            <a:ext cx="1457450" cy="4154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GB" sz="1050" dirty="0">
                <a:solidFill>
                  <a:schemeClr val="bg1"/>
                </a:solidFill>
                <a:latin typeface="Poppins Light" panose="00000400000000000000" pitchFamily="50" charset="0"/>
                <a:cs typeface="Poppins Light" panose="00000400000000000000" pitchFamily="50" charset="0"/>
              </a:rPr>
              <a:t>© Gentium UK</a:t>
            </a:r>
          </a:p>
          <a:p>
            <a:pPr algn="r"/>
            <a:r>
              <a:rPr lang="en-GB" sz="1050" dirty="0">
                <a:solidFill>
                  <a:schemeClr val="bg1"/>
                </a:solidFill>
                <a:latin typeface="Poppins Light" panose="00000400000000000000" pitchFamily="50" charset="0"/>
                <a:cs typeface="Poppins Light" panose="00000400000000000000" pitchFamily="50" charset="0"/>
              </a:rPr>
              <a:t>All Rights Reserved </a:t>
            </a:r>
          </a:p>
        </p:txBody>
      </p:sp>
      <p:pic>
        <p:nvPicPr>
          <p:cNvPr id="4" name="Picture 3" descr="Logo, icon&#10;&#10;Description automatically generated">
            <a:extLst>
              <a:ext uri="{FF2B5EF4-FFF2-40B4-BE49-F238E27FC236}">
                <a16:creationId xmlns:a16="http://schemas.microsoft.com/office/drawing/2014/main" id="{8F69FE3A-EB35-40FA-8B68-6C01E78F2E23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900" y="5970270"/>
            <a:ext cx="787416" cy="787416"/>
          </a:xfrm>
          <a:prstGeom prst="rect">
            <a:avLst/>
          </a:prstGeom>
        </p:spPr>
      </p:pic>
      <p:pic>
        <p:nvPicPr>
          <p:cNvPr id="5" name="Picture 4" descr="Logo, icon&#10;&#10;Description automatically generated">
            <a:extLst>
              <a:ext uri="{FF2B5EF4-FFF2-40B4-BE49-F238E27FC236}">
                <a16:creationId xmlns:a16="http://schemas.microsoft.com/office/drawing/2014/main" id="{4983067D-B1CE-4877-A27C-DC716F489679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alphaModFix amt="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365709">
            <a:off x="6065627" y="139092"/>
            <a:ext cx="6858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594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7" r:id="rId1"/>
    <p:sldLayoutId id="2147483658" r:id="rId2"/>
    <p:sldLayoutId id="2147483659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bg1"/>
          </a:solidFill>
          <a:latin typeface="Poppins Black" panose="00000A00000000000000" pitchFamily="50" charset="0"/>
          <a:ea typeface="+mj-ea"/>
          <a:cs typeface="Poppins Black" panose="00000A00000000000000" pitchFamily="50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bg1"/>
          </a:solidFill>
          <a:latin typeface="Poppins" panose="00000500000000000000" pitchFamily="50" charset="0"/>
          <a:ea typeface="+mn-ea"/>
          <a:cs typeface="Poppins" panose="00000500000000000000" pitchFamily="50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bg1"/>
          </a:solidFill>
          <a:latin typeface="Poppins" panose="00000500000000000000" pitchFamily="50" charset="0"/>
          <a:ea typeface="+mn-ea"/>
          <a:cs typeface="Poppins" panose="00000500000000000000" pitchFamily="50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Poppins" panose="00000500000000000000" pitchFamily="50" charset="0"/>
          <a:ea typeface="+mn-ea"/>
          <a:cs typeface="Poppins" panose="00000500000000000000" pitchFamily="50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bg1"/>
          </a:solidFill>
          <a:latin typeface="Poppins" panose="00000500000000000000" pitchFamily="50" charset="0"/>
          <a:ea typeface="+mn-ea"/>
          <a:cs typeface="Poppins" panose="00000500000000000000" pitchFamily="50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bg1"/>
          </a:solidFill>
          <a:latin typeface="Poppins" panose="00000500000000000000" pitchFamily="50" charset="0"/>
          <a:ea typeface="+mn-ea"/>
          <a:cs typeface="Poppins" panose="00000500000000000000" pitchFamily="50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0066B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4E05425-4828-497C-8C60-64F5CD5C42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FA5CCD4-C3F1-4EC9-9F50-0610FE1A9C4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398734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8D216B4-EAD6-494C-AD05-EF5132F98BE0}"/>
              </a:ext>
            </a:extLst>
          </p:cNvPr>
          <p:cNvSpPr txBox="1"/>
          <p:nvPr userDrawn="1"/>
        </p:nvSpPr>
        <p:spPr>
          <a:xfrm>
            <a:off x="837172" y="6169248"/>
            <a:ext cx="2878301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sz="3200" b="1" dirty="0">
                <a:solidFill>
                  <a:schemeClr val="bg1"/>
                </a:solidFill>
                <a:latin typeface="Poppins" panose="00000500000000000000" pitchFamily="50" charset="0"/>
                <a:cs typeface="Poppins" panose="00000500000000000000" pitchFamily="50" charset="0"/>
              </a:rPr>
              <a:t>GENTIUM </a:t>
            </a:r>
            <a:r>
              <a:rPr lang="en-GB" sz="3200" b="1" dirty="0">
                <a:solidFill>
                  <a:schemeClr val="bg1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UK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FFB612F6-831E-4D14-A6E5-6663F0B4598D}"/>
              </a:ext>
            </a:extLst>
          </p:cNvPr>
          <p:cNvSpPr txBox="1"/>
          <p:nvPr userDrawn="1"/>
        </p:nvSpPr>
        <p:spPr>
          <a:xfrm>
            <a:off x="10622650" y="6364470"/>
            <a:ext cx="1457450" cy="4154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GB" sz="1050" dirty="0">
                <a:solidFill>
                  <a:schemeClr val="bg1"/>
                </a:solidFill>
                <a:latin typeface="Poppins Light" panose="00000400000000000000" pitchFamily="50" charset="0"/>
                <a:cs typeface="Poppins Light" panose="00000400000000000000" pitchFamily="50" charset="0"/>
              </a:rPr>
              <a:t>© Gentium UK</a:t>
            </a:r>
          </a:p>
          <a:p>
            <a:pPr algn="r"/>
            <a:r>
              <a:rPr lang="en-GB" sz="1050" dirty="0">
                <a:solidFill>
                  <a:schemeClr val="bg1"/>
                </a:solidFill>
                <a:latin typeface="Poppins Light" panose="00000400000000000000" pitchFamily="50" charset="0"/>
                <a:cs typeface="Poppins Light" panose="00000400000000000000" pitchFamily="50" charset="0"/>
              </a:rPr>
              <a:t>All Rights Reserved </a:t>
            </a:r>
          </a:p>
        </p:txBody>
      </p:sp>
      <p:pic>
        <p:nvPicPr>
          <p:cNvPr id="4" name="Picture 3" descr="Logo, icon&#10;&#10;Description automatically generated">
            <a:extLst>
              <a:ext uri="{FF2B5EF4-FFF2-40B4-BE49-F238E27FC236}">
                <a16:creationId xmlns:a16="http://schemas.microsoft.com/office/drawing/2014/main" id="{8F69FE3A-EB35-40FA-8B68-6C01E78F2E23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900" y="5970270"/>
            <a:ext cx="787416" cy="787416"/>
          </a:xfrm>
          <a:prstGeom prst="rect">
            <a:avLst/>
          </a:prstGeom>
        </p:spPr>
      </p:pic>
      <p:pic>
        <p:nvPicPr>
          <p:cNvPr id="5" name="Picture 4" descr="Logo, icon&#10;&#10;Description automatically generated">
            <a:extLst>
              <a:ext uri="{FF2B5EF4-FFF2-40B4-BE49-F238E27FC236}">
                <a16:creationId xmlns:a16="http://schemas.microsoft.com/office/drawing/2014/main" id="{4983067D-B1CE-4877-A27C-DC716F489679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alphaModFix amt="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365709">
            <a:off x="6065627" y="139092"/>
            <a:ext cx="6858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20712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bg1"/>
          </a:solidFill>
          <a:latin typeface="Poppins Black" panose="00000A00000000000000" pitchFamily="50" charset="0"/>
          <a:ea typeface="+mj-ea"/>
          <a:cs typeface="Poppins Black" panose="00000A00000000000000" pitchFamily="50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bg1"/>
          </a:solidFill>
          <a:latin typeface="Poppins" panose="00000500000000000000" pitchFamily="50" charset="0"/>
          <a:ea typeface="+mn-ea"/>
          <a:cs typeface="Poppins" panose="00000500000000000000" pitchFamily="50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bg1"/>
          </a:solidFill>
          <a:latin typeface="Poppins" panose="00000500000000000000" pitchFamily="50" charset="0"/>
          <a:ea typeface="+mn-ea"/>
          <a:cs typeface="Poppins" panose="00000500000000000000" pitchFamily="50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Poppins" panose="00000500000000000000" pitchFamily="50" charset="0"/>
          <a:ea typeface="+mn-ea"/>
          <a:cs typeface="Poppins" panose="00000500000000000000" pitchFamily="50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bg1"/>
          </a:solidFill>
          <a:latin typeface="Poppins" panose="00000500000000000000" pitchFamily="50" charset="0"/>
          <a:ea typeface="+mn-ea"/>
          <a:cs typeface="Poppins" panose="00000500000000000000" pitchFamily="50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bg1"/>
          </a:solidFill>
          <a:latin typeface="Poppins" panose="00000500000000000000" pitchFamily="50" charset="0"/>
          <a:ea typeface="+mn-ea"/>
          <a:cs typeface="Poppins" panose="00000500000000000000" pitchFamily="50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courses.lumenlearning.com/boundless-finance/chapter/rules-and-rights-of-common-and-preferred-stock/" TargetMode="External"/><Relationship Id="rId2" Type="http://schemas.openxmlformats.org/officeDocument/2006/relationships/image" Target="../media/image14.jpe"/><Relationship Id="rId1" Type="http://schemas.openxmlformats.org/officeDocument/2006/relationships/slideLayout" Target="../slideLayouts/slideLayout4.xml"/><Relationship Id="rId4" Type="http://schemas.openxmlformats.org/officeDocument/2006/relationships/hyperlink" Target="https://creativecommons.org/licenses/by-sa/3.0/" TargetMode="Externa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pexels.com/photo/brown-hourglass-on-brown-wooden-table-1178684/" TargetMode="External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peoplematters.in/article/lets-talk-talent/how-hr-is-a-key-enabler-of-organizational-transformation-14586" TargetMode="External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4.xml"/><Relationship Id="rId4" Type="http://schemas.openxmlformats.org/officeDocument/2006/relationships/hyperlink" Target="https://creativecommons.org/licenses/by-nc-sa/3.0/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allthetropes.org/wiki/Army_of_Lawyers" TargetMode="External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lickr.com/photos/kirt_edblom/30760612277/" TargetMode="External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westafricancareers.com/top-ten-companies-to-work-for-in-nigeria/" TargetMode="External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://theconversation.com/its-time-to-increase-shareholder-voices-inside-the-boardroom-36272" TargetMode="External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4.xml"/><Relationship Id="rId4" Type="http://schemas.openxmlformats.org/officeDocument/2006/relationships/hyperlink" Target="https://creativecommons.org/licenses/by-nd/3.0/" TargetMode="Externa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033584" y="5354083"/>
            <a:ext cx="6300000" cy="605294"/>
          </a:xfrm>
        </p:spPr>
        <p:txBody>
          <a:bodyPr/>
          <a:lstStyle/>
          <a:p>
            <a:r>
              <a:rPr lang="en-US" b="1" dirty="0"/>
              <a:t>Douglas Sloan</a:t>
            </a:r>
          </a:p>
          <a:p>
            <a:r>
              <a:rPr lang="en-US" b="1" dirty="0"/>
              <a:t>October 2023</a:t>
            </a:r>
          </a:p>
        </p:txBody>
      </p:sp>
      <p:sp>
        <p:nvSpPr>
          <p:cNvPr id="4" name="Title 2"/>
          <p:cNvSpPr>
            <a:spLocks noGrp="1"/>
          </p:cNvSpPr>
          <p:nvPr>
            <p:ph type="ctrTitle"/>
          </p:nvPr>
        </p:nvSpPr>
        <p:spPr>
          <a:xfrm>
            <a:off x="1822580" y="3147910"/>
            <a:ext cx="8584163" cy="1217128"/>
          </a:xfrm>
        </p:spPr>
        <p:txBody>
          <a:bodyPr/>
          <a:lstStyle/>
          <a:p>
            <a:pPr algn="ctr"/>
            <a:r>
              <a:rPr lang="en-US" sz="3200" b="1" dirty="0"/>
              <a:t>Corporate Structures &amp; ENABLERS and THEIR context in financial crime</a:t>
            </a:r>
            <a:endParaRPr lang="en-US" sz="2800" b="1" dirty="0"/>
          </a:p>
        </p:txBody>
      </p:sp>
    </p:spTree>
    <p:extLst>
      <p:ext uri="{BB962C8B-B14F-4D97-AF65-F5344CB8AC3E}">
        <p14:creationId xmlns:p14="http://schemas.microsoft.com/office/powerpoint/2010/main" val="98688259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04812C46-200A-4DEB-A05E-3ED6C68C23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9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Text&#10;&#10;Description automatically generated">
            <a:extLst>
              <a:ext uri="{FF2B5EF4-FFF2-40B4-BE49-F238E27FC236}">
                <a16:creationId xmlns:a16="http://schemas.microsoft.com/office/drawing/2014/main" id="{A4B4E66F-C74F-B832-546A-376CE2DCB5E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rcRect l="3367" r="4281" b="2"/>
          <a:stretch/>
        </p:blipFill>
        <p:spPr>
          <a:xfrm>
            <a:off x="2522356" y="10"/>
            <a:ext cx="9669642" cy="6857990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D1EA859B-E555-4109-94F3-6700E046E0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7390263" cy="68580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B22DB59-1AE7-0F5E-4E2D-FB2282DA2B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3822189" cy="1899912"/>
          </a:xfrm>
        </p:spPr>
        <p:txBody>
          <a:bodyPr>
            <a:normAutofit/>
          </a:bodyPr>
          <a:lstStyle/>
          <a:p>
            <a:r>
              <a:rPr lang="en-US" sz="4000"/>
              <a:t>Minimum Ownership Percentages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F31AC1E-A741-9132-2471-AB40A3EB12F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265037"/>
            <a:ext cx="3822189" cy="3742762"/>
          </a:xfrm>
        </p:spPr>
        <p:txBody>
          <a:bodyPr>
            <a:noAutofit/>
          </a:bodyPr>
          <a:lstStyle/>
          <a:p>
            <a:r>
              <a:rPr lang="en-US" sz="2400" dirty="0"/>
              <a:t>Many banks set a minimum threshold of 25% or more for low-risk clients and 10% or more for high-risk clients. </a:t>
            </a:r>
          </a:p>
          <a:p>
            <a:pPr marL="0" indent="0">
              <a:buNone/>
            </a:pPr>
            <a:endParaRPr lang="en-US" sz="2400" dirty="0"/>
          </a:p>
          <a:p>
            <a:r>
              <a:rPr lang="en-US" sz="2400" dirty="0"/>
              <a:t>Criminals and facilitators know this and structure ownership around this.  </a:t>
            </a:r>
          </a:p>
          <a:p>
            <a:endParaRPr lang="en-US" sz="2400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9FD9FC2-2CCD-3C49-4403-8B2F6575E951}"/>
              </a:ext>
            </a:extLst>
          </p:cNvPr>
          <p:cNvSpPr txBox="1"/>
          <p:nvPr/>
        </p:nvSpPr>
        <p:spPr>
          <a:xfrm>
            <a:off x="9884956" y="6657945"/>
            <a:ext cx="2307042" cy="200055"/>
          </a:xfrm>
          <a:prstGeom prst="rect">
            <a:avLst/>
          </a:prstGeom>
          <a:solidFill>
            <a:srgbClr val="000000"/>
          </a:solidFill>
        </p:spPr>
        <p:txBody>
          <a:bodyPr wrap="none" rtlCol="0">
            <a:spAutoFit/>
          </a:bodyPr>
          <a:lstStyle/>
          <a:p>
            <a:pPr algn="r">
              <a:spcAft>
                <a:spcPts val="600"/>
              </a:spcAft>
            </a:pPr>
            <a:r>
              <a:rPr lang="en-US" sz="700">
                <a:solidFill>
                  <a:srgbClr val="FFFFFF"/>
                </a:solidFill>
                <a:hlinkClick r:id="rId3" tooltip="https://courses.lumenlearning.com/boundless-finance/chapter/rules-and-rights-of-common-and-preferred-stock/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This Photo</a:t>
            </a:r>
            <a:r>
              <a:rPr lang="en-US" sz="700">
                <a:solidFill>
                  <a:srgbClr val="FFFFFF"/>
                </a:solidFill>
              </a:rPr>
              <a:t> by Unknown Author is licensed under </a:t>
            </a:r>
            <a:r>
              <a:rPr lang="en-US" sz="700">
                <a:solidFill>
                  <a:srgbClr val="FFFFFF"/>
                </a:solidFill>
                <a:hlinkClick r:id="rId4" tooltip="https://creativecommons.org/licenses/by-sa/3.0/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CC BY-SA</a:t>
            </a:r>
            <a:endParaRPr lang="en-US" sz="70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4692877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C3D1C564-68B6-95D1-CB1E-09A0FB827C30}"/>
              </a:ext>
            </a:extLst>
          </p:cNvPr>
          <p:cNvSpPr/>
          <p:nvPr/>
        </p:nvSpPr>
        <p:spPr>
          <a:xfrm>
            <a:off x="3115734" y="3445934"/>
            <a:ext cx="982133" cy="541867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3F248FF-4D17-62EA-A102-05C393F02D61}"/>
              </a:ext>
            </a:extLst>
          </p:cNvPr>
          <p:cNvSpPr/>
          <p:nvPr/>
        </p:nvSpPr>
        <p:spPr>
          <a:xfrm>
            <a:off x="3115732" y="5592229"/>
            <a:ext cx="982133" cy="541867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1B6FD497-6D78-5573-D325-A92715C9769A}"/>
              </a:ext>
            </a:extLst>
          </p:cNvPr>
          <p:cNvSpPr/>
          <p:nvPr/>
        </p:nvSpPr>
        <p:spPr>
          <a:xfrm>
            <a:off x="6485466" y="4538133"/>
            <a:ext cx="982133" cy="541867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AF2E9139-DB26-6F15-6C85-04EE7AB60995}"/>
              </a:ext>
            </a:extLst>
          </p:cNvPr>
          <p:cNvSpPr/>
          <p:nvPr/>
        </p:nvSpPr>
        <p:spPr>
          <a:xfrm>
            <a:off x="4842933" y="4538133"/>
            <a:ext cx="982133" cy="541867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EC6CC251-CD87-808F-66D5-0881329EE7AF}"/>
              </a:ext>
            </a:extLst>
          </p:cNvPr>
          <p:cNvSpPr/>
          <p:nvPr/>
        </p:nvSpPr>
        <p:spPr>
          <a:xfrm>
            <a:off x="3115733" y="4508499"/>
            <a:ext cx="982133" cy="541867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3A5ABCF5-55A4-6D05-A3A2-0F919BD16537}"/>
              </a:ext>
            </a:extLst>
          </p:cNvPr>
          <p:cNvSpPr/>
          <p:nvPr/>
        </p:nvSpPr>
        <p:spPr>
          <a:xfrm>
            <a:off x="3115733" y="2429935"/>
            <a:ext cx="982133" cy="541867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146B6F2B-2758-98BA-F881-28AB06CA6EA9}"/>
              </a:ext>
            </a:extLst>
          </p:cNvPr>
          <p:cNvSpPr/>
          <p:nvPr/>
        </p:nvSpPr>
        <p:spPr>
          <a:xfrm>
            <a:off x="3115733" y="1413936"/>
            <a:ext cx="982133" cy="541867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69BDE657-32C0-B733-99EE-16184C64E843}"/>
              </a:ext>
            </a:extLst>
          </p:cNvPr>
          <p:cNvSpPr/>
          <p:nvPr/>
        </p:nvSpPr>
        <p:spPr>
          <a:xfrm>
            <a:off x="1540934" y="1943098"/>
            <a:ext cx="982133" cy="541867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Smiley Face 12">
            <a:extLst>
              <a:ext uri="{FF2B5EF4-FFF2-40B4-BE49-F238E27FC236}">
                <a16:creationId xmlns:a16="http://schemas.microsoft.com/office/drawing/2014/main" id="{6EF5E185-D42F-2096-1873-EAD6F056CF64}"/>
              </a:ext>
            </a:extLst>
          </p:cNvPr>
          <p:cNvSpPr/>
          <p:nvPr/>
        </p:nvSpPr>
        <p:spPr>
          <a:xfrm>
            <a:off x="3327399" y="397937"/>
            <a:ext cx="558800" cy="541867"/>
          </a:xfrm>
          <a:prstGeom prst="smileyFac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Smiley Face 13">
            <a:extLst>
              <a:ext uri="{FF2B5EF4-FFF2-40B4-BE49-F238E27FC236}">
                <a16:creationId xmlns:a16="http://schemas.microsoft.com/office/drawing/2014/main" id="{107DA820-F053-E3D4-D8AB-35172D2D6EF1}"/>
              </a:ext>
            </a:extLst>
          </p:cNvPr>
          <p:cNvSpPr/>
          <p:nvPr/>
        </p:nvSpPr>
        <p:spPr>
          <a:xfrm>
            <a:off x="8127999" y="4544483"/>
            <a:ext cx="558800" cy="541867"/>
          </a:xfrm>
          <a:prstGeom prst="smileyFac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Smiley Face 14">
            <a:extLst>
              <a:ext uri="{FF2B5EF4-FFF2-40B4-BE49-F238E27FC236}">
                <a16:creationId xmlns:a16="http://schemas.microsoft.com/office/drawing/2014/main" id="{1885C536-10E1-4CAB-8C66-DA130C385DFC}"/>
              </a:ext>
            </a:extLst>
          </p:cNvPr>
          <p:cNvSpPr/>
          <p:nvPr/>
        </p:nvSpPr>
        <p:spPr>
          <a:xfrm>
            <a:off x="5054599" y="3450169"/>
            <a:ext cx="558800" cy="541867"/>
          </a:xfrm>
          <a:prstGeom prst="smileyFac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Smiley Face 15">
            <a:extLst>
              <a:ext uri="{FF2B5EF4-FFF2-40B4-BE49-F238E27FC236}">
                <a16:creationId xmlns:a16="http://schemas.microsoft.com/office/drawing/2014/main" id="{CB9B608C-E53A-908A-19C2-6C1C7FD184C8}"/>
              </a:ext>
            </a:extLst>
          </p:cNvPr>
          <p:cNvSpPr/>
          <p:nvPr/>
        </p:nvSpPr>
        <p:spPr>
          <a:xfrm>
            <a:off x="6697132" y="3462348"/>
            <a:ext cx="558800" cy="541867"/>
          </a:xfrm>
          <a:prstGeom prst="smileyFac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Smiley Face 16">
            <a:extLst>
              <a:ext uri="{FF2B5EF4-FFF2-40B4-BE49-F238E27FC236}">
                <a16:creationId xmlns:a16="http://schemas.microsoft.com/office/drawing/2014/main" id="{814F0C68-EF29-62ED-40D9-1A397DFEB50E}"/>
              </a:ext>
            </a:extLst>
          </p:cNvPr>
          <p:cNvSpPr/>
          <p:nvPr/>
        </p:nvSpPr>
        <p:spPr>
          <a:xfrm>
            <a:off x="1320800" y="5592228"/>
            <a:ext cx="558800" cy="541867"/>
          </a:xfrm>
          <a:prstGeom prst="smileyFac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3D90F661-3CBE-B82F-5521-3B8903EA8DA0}"/>
              </a:ext>
            </a:extLst>
          </p:cNvPr>
          <p:cNvSpPr/>
          <p:nvPr/>
        </p:nvSpPr>
        <p:spPr>
          <a:xfrm>
            <a:off x="6485466" y="5630332"/>
            <a:ext cx="982133" cy="541867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47385046-6F74-6144-E7BC-CCAC7DAAA296}"/>
              </a:ext>
            </a:extLst>
          </p:cNvPr>
          <p:cNvSpPr/>
          <p:nvPr/>
        </p:nvSpPr>
        <p:spPr>
          <a:xfrm>
            <a:off x="1540933" y="3018367"/>
            <a:ext cx="982133" cy="541867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7D7A5A17-76D0-7E83-BF61-99A363F625B9}"/>
              </a:ext>
            </a:extLst>
          </p:cNvPr>
          <p:cNvSpPr/>
          <p:nvPr/>
        </p:nvSpPr>
        <p:spPr>
          <a:xfrm>
            <a:off x="1540933" y="4140201"/>
            <a:ext cx="982133" cy="541867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219DC3D7-9EA1-7DC1-0B5E-E70663E1356A}"/>
              </a:ext>
            </a:extLst>
          </p:cNvPr>
          <p:cNvSpPr/>
          <p:nvPr/>
        </p:nvSpPr>
        <p:spPr>
          <a:xfrm>
            <a:off x="5714999" y="2429934"/>
            <a:ext cx="982133" cy="541867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CFFB60D8-9EB7-AB02-8010-FD3C4556708E}"/>
              </a:ext>
            </a:extLst>
          </p:cNvPr>
          <p:cNvSpPr txBox="1"/>
          <p:nvPr/>
        </p:nvSpPr>
        <p:spPr>
          <a:xfrm>
            <a:off x="6851332" y="2378100"/>
            <a:ext cx="374076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Incorporated LLC July 22, 2017 Florida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536282ED-4F27-4872-EF25-6EF225992299}"/>
              </a:ext>
            </a:extLst>
          </p:cNvPr>
          <p:cNvSpPr txBox="1"/>
          <p:nvPr/>
        </p:nvSpPr>
        <p:spPr>
          <a:xfrm>
            <a:off x="6851332" y="2747432"/>
            <a:ext cx="40354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Incorporated LLC May 15, 2017 Delaware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7DCA72B7-9705-15DF-9B43-64A92B12B09D}"/>
              </a:ext>
            </a:extLst>
          </p:cNvPr>
          <p:cNvSpPr txBox="1"/>
          <p:nvPr/>
        </p:nvSpPr>
        <p:spPr>
          <a:xfrm>
            <a:off x="8823602" y="4423832"/>
            <a:ext cx="187262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DOB Dec. 7, 1970 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C5882D43-6648-5F64-29FE-825B3A924359}"/>
              </a:ext>
            </a:extLst>
          </p:cNvPr>
          <p:cNvSpPr txBox="1"/>
          <p:nvPr/>
        </p:nvSpPr>
        <p:spPr>
          <a:xfrm>
            <a:off x="8823602" y="4753002"/>
            <a:ext cx="20631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DOB March 5, 1968 </a:t>
            </a:r>
          </a:p>
        </p:txBody>
      </p:sp>
      <p:cxnSp>
        <p:nvCxnSpPr>
          <p:cNvPr id="27" name="Connector: Elbow 26">
            <a:extLst>
              <a:ext uri="{FF2B5EF4-FFF2-40B4-BE49-F238E27FC236}">
                <a16:creationId xmlns:a16="http://schemas.microsoft.com/office/drawing/2014/main" id="{DE4AF0C8-5F78-9515-4EEB-98AA5BD728F7}"/>
              </a:ext>
            </a:extLst>
          </p:cNvPr>
          <p:cNvCxnSpPr>
            <a:cxnSpLocks/>
            <a:stCxn id="11" idx="2"/>
            <a:endCxn id="10" idx="0"/>
          </p:cNvCxnSpPr>
          <p:nvPr/>
        </p:nvCxnSpPr>
        <p:spPr>
          <a:xfrm rot="5400000">
            <a:off x="3369734" y="2192869"/>
            <a:ext cx="474132" cy="12700"/>
          </a:xfrm>
          <a:prstGeom prst="bentConnector3">
            <a:avLst>
              <a:gd name="adj1" fmla="val 50000"/>
            </a:avLst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Connector: Elbow 27">
            <a:extLst>
              <a:ext uri="{FF2B5EF4-FFF2-40B4-BE49-F238E27FC236}">
                <a16:creationId xmlns:a16="http://schemas.microsoft.com/office/drawing/2014/main" id="{A82C112D-0389-B83F-A2D1-286E9D32800B}"/>
              </a:ext>
            </a:extLst>
          </p:cNvPr>
          <p:cNvCxnSpPr>
            <a:cxnSpLocks/>
            <a:stCxn id="13" idx="4"/>
            <a:endCxn id="11" idx="0"/>
          </p:cNvCxnSpPr>
          <p:nvPr/>
        </p:nvCxnSpPr>
        <p:spPr>
          <a:xfrm rot="16200000" flipH="1">
            <a:off x="3369733" y="1176869"/>
            <a:ext cx="474132" cy="1"/>
          </a:xfrm>
          <a:prstGeom prst="bentConnector3">
            <a:avLst>
              <a:gd name="adj1" fmla="val 50000"/>
            </a:avLst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Connector: Elbow 28">
            <a:extLst>
              <a:ext uri="{FF2B5EF4-FFF2-40B4-BE49-F238E27FC236}">
                <a16:creationId xmlns:a16="http://schemas.microsoft.com/office/drawing/2014/main" id="{461CB47E-70F3-F280-66E8-2156A620EC05}"/>
              </a:ext>
            </a:extLst>
          </p:cNvPr>
          <p:cNvCxnSpPr>
            <a:cxnSpLocks/>
            <a:stCxn id="9" idx="2"/>
            <a:endCxn id="6" idx="0"/>
          </p:cNvCxnSpPr>
          <p:nvPr/>
        </p:nvCxnSpPr>
        <p:spPr>
          <a:xfrm rot="5400000">
            <a:off x="3335869" y="5321297"/>
            <a:ext cx="541863" cy="1"/>
          </a:xfrm>
          <a:prstGeom prst="bentConnector3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Connector: Elbow 35">
            <a:extLst>
              <a:ext uri="{FF2B5EF4-FFF2-40B4-BE49-F238E27FC236}">
                <a16:creationId xmlns:a16="http://schemas.microsoft.com/office/drawing/2014/main" id="{7C23FA23-7D20-452F-FCA6-FC97A065E48D}"/>
              </a:ext>
            </a:extLst>
          </p:cNvPr>
          <p:cNvCxnSpPr>
            <a:cxnSpLocks/>
            <a:stCxn id="10" idx="2"/>
            <a:endCxn id="5" idx="0"/>
          </p:cNvCxnSpPr>
          <p:nvPr/>
        </p:nvCxnSpPr>
        <p:spPr>
          <a:xfrm rot="16200000" flipH="1">
            <a:off x="3369734" y="3208867"/>
            <a:ext cx="474132" cy="1"/>
          </a:xfrm>
          <a:prstGeom prst="bentConnector3">
            <a:avLst>
              <a:gd name="adj1" fmla="val 50000"/>
            </a:avLst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Connector: Elbow 38">
            <a:extLst>
              <a:ext uri="{FF2B5EF4-FFF2-40B4-BE49-F238E27FC236}">
                <a16:creationId xmlns:a16="http://schemas.microsoft.com/office/drawing/2014/main" id="{2E5EED11-6552-672A-C111-E62DEC5F8DE1}"/>
              </a:ext>
            </a:extLst>
          </p:cNvPr>
          <p:cNvCxnSpPr>
            <a:cxnSpLocks/>
            <a:stCxn id="5" idx="2"/>
            <a:endCxn id="9" idx="0"/>
          </p:cNvCxnSpPr>
          <p:nvPr/>
        </p:nvCxnSpPr>
        <p:spPr>
          <a:xfrm rot="5400000">
            <a:off x="3346452" y="4248150"/>
            <a:ext cx="520698" cy="1"/>
          </a:xfrm>
          <a:prstGeom prst="bentConnector3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Connector: Elbow 41">
            <a:extLst>
              <a:ext uri="{FF2B5EF4-FFF2-40B4-BE49-F238E27FC236}">
                <a16:creationId xmlns:a16="http://schemas.microsoft.com/office/drawing/2014/main" id="{C8E244DD-9615-9C9B-82F7-F1CEC3A046E1}"/>
              </a:ext>
            </a:extLst>
          </p:cNvPr>
          <p:cNvCxnSpPr>
            <a:cxnSpLocks/>
            <a:stCxn id="20" idx="2"/>
            <a:endCxn id="12" idx="1"/>
          </p:cNvCxnSpPr>
          <p:nvPr/>
        </p:nvCxnSpPr>
        <p:spPr>
          <a:xfrm rot="5400000" flipH="1">
            <a:off x="552449" y="3202517"/>
            <a:ext cx="2468036" cy="491066"/>
          </a:xfrm>
          <a:prstGeom prst="bentConnector4">
            <a:avLst>
              <a:gd name="adj1" fmla="val -9262"/>
              <a:gd name="adj2" fmla="val 146552"/>
            </a:avLst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Connector: Elbow 44">
            <a:extLst>
              <a:ext uri="{FF2B5EF4-FFF2-40B4-BE49-F238E27FC236}">
                <a16:creationId xmlns:a16="http://schemas.microsoft.com/office/drawing/2014/main" id="{BDBDCBDF-D031-714A-EB1D-AA212CA39ED6}"/>
              </a:ext>
            </a:extLst>
          </p:cNvPr>
          <p:cNvCxnSpPr>
            <a:cxnSpLocks/>
            <a:stCxn id="13" idx="2"/>
            <a:endCxn id="20" idx="3"/>
          </p:cNvCxnSpPr>
          <p:nvPr/>
        </p:nvCxnSpPr>
        <p:spPr>
          <a:xfrm rot="10800000" flipV="1">
            <a:off x="2523067" y="668871"/>
            <a:ext cx="804333" cy="3742264"/>
          </a:xfrm>
          <a:prstGeom prst="bentConnector3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Connector: Elbow 47">
            <a:extLst>
              <a:ext uri="{FF2B5EF4-FFF2-40B4-BE49-F238E27FC236}">
                <a16:creationId xmlns:a16="http://schemas.microsoft.com/office/drawing/2014/main" id="{73EBD461-20FE-C890-FD07-25A1E29D1088}"/>
              </a:ext>
            </a:extLst>
          </p:cNvPr>
          <p:cNvCxnSpPr>
            <a:cxnSpLocks/>
            <a:stCxn id="12" idx="2"/>
            <a:endCxn id="19" idx="0"/>
          </p:cNvCxnSpPr>
          <p:nvPr/>
        </p:nvCxnSpPr>
        <p:spPr>
          <a:xfrm rot="5400000">
            <a:off x="1765300" y="2751666"/>
            <a:ext cx="533402" cy="1"/>
          </a:xfrm>
          <a:prstGeom prst="bentConnector3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Connector: Elbow 50">
            <a:extLst>
              <a:ext uri="{FF2B5EF4-FFF2-40B4-BE49-F238E27FC236}">
                <a16:creationId xmlns:a16="http://schemas.microsoft.com/office/drawing/2014/main" id="{1EA2BB0D-AA4C-1747-9669-C43EE941F92A}"/>
              </a:ext>
            </a:extLst>
          </p:cNvPr>
          <p:cNvCxnSpPr>
            <a:cxnSpLocks/>
            <a:stCxn id="19" idx="2"/>
            <a:endCxn id="20" idx="0"/>
          </p:cNvCxnSpPr>
          <p:nvPr/>
        </p:nvCxnSpPr>
        <p:spPr>
          <a:xfrm rot="5400000">
            <a:off x="1742017" y="3850217"/>
            <a:ext cx="579967" cy="12700"/>
          </a:xfrm>
          <a:prstGeom prst="bentConnector3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Connector: Elbow 54">
            <a:extLst>
              <a:ext uri="{FF2B5EF4-FFF2-40B4-BE49-F238E27FC236}">
                <a16:creationId xmlns:a16="http://schemas.microsoft.com/office/drawing/2014/main" id="{A09628C8-DD5A-6587-DCB3-7C13DFD901C9}"/>
              </a:ext>
            </a:extLst>
          </p:cNvPr>
          <p:cNvCxnSpPr>
            <a:cxnSpLocks/>
            <a:stCxn id="8" idx="2"/>
            <a:endCxn id="6" idx="3"/>
          </p:cNvCxnSpPr>
          <p:nvPr/>
        </p:nvCxnSpPr>
        <p:spPr>
          <a:xfrm rot="5400000">
            <a:off x="4324352" y="4853514"/>
            <a:ext cx="783163" cy="1236135"/>
          </a:xfrm>
          <a:prstGeom prst="bentConnector2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Connector: Elbow 57">
            <a:extLst>
              <a:ext uri="{FF2B5EF4-FFF2-40B4-BE49-F238E27FC236}">
                <a16:creationId xmlns:a16="http://schemas.microsoft.com/office/drawing/2014/main" id="{928B190D-305F-AF2A-FC08-B78B3539FE07}"/>
              </a:ext>
            </a:extLst>
          </p:cNvPr>
          <p:cNvCxnSpPr>
            <a:cxnSpLocks/>
            <a:stCxn id="17" idx="6"/>
            <a:endCxn id="6" idx="1"/>
          </p:cNvCxnSpPr>
          <p:nvPr/>
        </p:nvCxnSpPr>
        <p:spPr>
          <a:xfrm>
            <a:off x="1879600" y="5863162"/>
            <a:ext cx="1236132" cy="1"/>
          </a:xfrm>
          <a:prstGeom prst="bentConnector3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Connector: Elbow 60">
            <a:extLst>
              <a:ext uri="{FF2B5EF4-FFF2-40B4-BE49-F238E27FC236}">
                <a16:creationId xmlns:a16="http://schemas.microsoft.com/office/drawing/2014/main" id="{B735DE9C-CCF2-504F-7AED-9DE25272F761}"/>
              </a:ext>
            </a:extLst>
          </p:cNvPr>
          <p:cNvCxnSpPr>
            <a:cxnSpLocks/>
            <a:stCxn id="21" idx="2"/>
            <a:endCxn id="7" idx="1"/>
          </p:cNvCxnSpPr>
          <p:nvPr/>
        </p:nvCxnSpPr>
        <p:spPr>
          <a:xfrm rot="16200000" flipH="1">
            <a:off x="5427133" y="3750734"/>
            <a:ext cx="1837266" cy="279400"/>
          </a:xfrm>
          <a:prstGeom prst="bentConnector2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Connector: Elbow 63">
            <a:extLst>
              <a:ext uri="{FF2B5EF4-FFF2-40B4-BE49-F238E27FC236}">
                <a16:creationId xmlns:a16="http://schemas.microsoft.com/office/drawing/2014/main" id="{E38CE2DA-E001-9054-065D-DF9BBC884F99}"/>
              </a:ext>
            </a:extLst>
          </p:cNvPr>
          <p:cNvCxnSpPr>
            <a:cxnSpLocks/>
            <a:stCxn id="13" idx="6"/>
            <a:endCxn id="21" idx="0"/>
          </p:cNvCxnSpPr>
          <p:nvPr/>
        </p:nvCxnSpPr>
        <p:spPr>
          <a:xfrm>
            <a:off x="3886199" y="668871"/>
            <a:ext cx="2319867" cy="1761063"/>
          </a:xfrm>
          <a:prstGeom prst="bentConnector2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Connector: Elbow 66">
            <a:extLst>
              <a:ext uri="{FF2B5EF4-FFF2-40B4-BE49-F238E27FC236}">
                <a16:creationId xmlns:a16="http://schemas.microsoft.com/office/drawing/2014/main" id="{192AABAC-8097-3221-1682-0BC8C802014B}"/>
              </a:ext>
            </a:extLst>
          </p:cNvPr>
          <p:cNvCxnSpPr>
            <a:cxnSpLocks/>
            <a:stCxn id="15" idx="4"/>
            <a:endCxn id="8" idx="0"/>
          </p:cNvCxnSpPr>
          <p:nvPr/>
        </p:nvCxnSpPr>
        <p:spPr>
          <a:xfrm rot="16200000" flipH="1">
            <a:off x="5060951" y="4265083"/>
            <a:ext cx="546097" cy="1"/>
          </a:xfrm>
          <a:prstGeom prst="bentConnector3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Connector: Elbow 69">
            <a:extLst>
              <a:ext uri="{FF2B5EF4-FFF2-40B4-BE49-F238E27FC236}">
                <a16:creationId xmlns:a16="http://schemas.microsoft.com/office/drawing/2014/main" id="{08F9BBBE-CCB9-3DEC-0833-3542C7BABF2B}"/>
              </a:ext>
            </a:extLst>
          </p:cNvPr>
          <p:cNvCxnSpPr>
            <a:cxnSpLocks/>
            <a:stCxn id="7" idx="2"/>
            <a:endCxn id="18" idx="0"/>
          </p:cNvCxnSpPr>
          <p:nvPr/>
        </p:nvCxnSpPr>
        <p:spPr>
          <a:xfrm rot="5400000">
            <a:off x="6701367" y="5355166"/>
            <a:ext cx="550332" cy="12700"/>
          </a:xfrm>
          <a:prstGeom prst="bentConnector3">
            <a:avLst>
              <a:gd name="adj1" fmla="val 50000"/>
            </a:avLst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Connector: Elbow 73">
            <a:extLst>
              <a:ext uri="{FF2B5EF4-FFF2-40B4-BE49-F238E27FC236}">
                <a16:creationId xmlns:a16="http://schemas.microsoft.com/office/drawing/2014/main" id="{39F09146-5934-4CC6-0711-7B001D7744CD}"/>
              </a:ext>
            </a:extLst>
          </p:cNvPr>
          <p:cNvCxnSpPr>
            <a:cxnSpLocks/>
            <a:stCxn id="16" idx="4"/>
            <a:endCxn id="7" idx="0"/>
          </p:cNvCxnSpPr>
          <p:nvPr/>
        </p:nvCxnSpPr>
        <p:spPr>
          <a:xfrm rot="16200000" flipH="1">
            <a:off x="6709573" y="4271173"/>
            <a:ext cx="533918" cy="1"/>
          </a:xfrm>
          <a:prstGeom prst="bentConnector3">
            <a:avLst>
              <a:gd name="adj1" fmla="val 50000"/>
            </a:avLst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7" name="Connector: Elbow 76">
            <a:extLst>
              <a:ext uri="{FF2B5EF4-FFF2-40B4-BE49-F238E27FC236}">
                <a16:creationId xmlns:a16="http://schemas.microsoft.com/office/drawing/2014/main" id="{3D4556E7-F13D-695E-6829-86FEB8A1AB56}"/>
              </a:ext>
            </a:extLst>
          </p:cNvPr>
          <p:cNvCxnSpPr>
            <a:cxnSpLocks/>
            <a:stCxn id="14" idx="4"/>
            <a:endCxn id="18" idx="3"/>
          </p:cNvCxnSpPr>
          <p:nvPr/>
        </p:nvCxnSpPr>
        <p:spPr>
          <a:xfrm rot="5400000">
            <a:off x="7530041" y="5023908"/>
            <a:ext cx="814916" cy="939800"/>
          </a:xfrm>
          <a:prstGeom prst="bentConnector2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0" name="Connector: Elbow 79">
            <a:extLst>
              <a:ext uri="{FF2B5EF4-FFF2-40B4-BE49-F238E27FC236}">
                <a16:creationId xmlns:a16="http://schemas.microsoft.com/office/drawing/2014/main" id="{5440BD97-E235-E505-2BC3-54044AB920A9}"/>
              </a:ext>
            </a:extLst>
          </p:cNvPr>
          <p:cNvCxnSpPr>
            <a:cxnSpLocks/>
            <a:stCxn id="18" idx="2"/>
            <a:endCxn id="6" idx="2"/>
          </p:cNvCxnSpPr>
          <p:nvPr/>
        </p:nvCxnSpPr>
        <p:spPr>
          <a:xfrm rot="5400000" flipH="1">
            <a:off x="5272614" y="4468281"/>
            <a:ext cx="38103" cy="3369734"/>
          </a:xfrm>
          <a:prstGeom prst="bentConnector3">
            <a:avLst>
              <a:gd name="adj1" fmla="val -599953"/>
            </a:avLst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3" name="TextBox 82">
            <a:extLst>
              <a:ext uri="{FF2B5EF4-FFF2-40B4-BE49-F238E27FC236}">
                <a16:creationId xmlns:a16="http://schemas.microsoft.com/office/drawing/2014/main" id="{D78DA355-6E99-7AD3-6BCB-071E9521DED5}"/>
              </a:ext>
            </a:extLst>
          </p:cNvPr>
          <p:cNvSpPr txBox="1"/>
          <p:nvPr/>
        </p:nvSpPr>
        <p:spPr>
          <a:xfrm>
            <a:off x="3644926" y="3055955"/>
            <a:ext cx="5838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51%</a:t>
            </a:r>
          </a:p>
        </p:txBody>
      </p:sp>
      <p:sp>
        <p:nvSpPr>
          <p:cNvPr id="84" name="TextBox 83">
            <a:extLst>
              <a:ext uri="{FF2B5EF4-FFF2-40B4-BE49-F238E27FC236}">
                <a16:creationId xmlns:a16="http://schemas.microsoft.com/office/drawing/2014/main" id="{A0E23252-ECAA-D38C-8EA4-E4365DDBB1C5}"/>
              </a:ext>
            </a:extLst>
          </p:cNvPr>
          <p:cNvSpPr txBox="1"/>
          <p:nvPr/>
        </p:nvSpPr>
        <p:spPr>
          <a:xfrm>
            <a:off x="3643877" y="2056889"/>
            <a:ext cx="5838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51%</a:t>
            </a:r>
          </a:p>
        </p:txBody>
      </p:sp>
      <p:sp>
        <p:nvSpPr>
          <p:cNvPr id="85" name="TextBox 84">
            <a:extLst>
              <a:ext uri="{FF2B5EF4-FFF2-40B4-BE49-F238E27FC236}">
                <a16:creationId xmlns:a16="http://schemas.microsoft.com/office/drawing/2014/main" id="{864FA317-05D5-57AE-DB45-9D4EE5D90CF5}"/>
              </a:ext>
            </a:extLst>
          </p:cNvPr>
          <p:cNvSpPr txBox="1"/>
          <p:nvPr/>
        </p:nvSpPr>
        <p:spPr>
          <a:xfrm>
            <a:off x="3606800" y="4072982"/>
            <a:ext cx="5838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51%</a:t>
            </a:r>
          </a:p>
        </p:txBody>
      </p:sp>
      <p:sp>
        <p:nvSpPr>
          <p:cNvPr id="86" name="TextBox 85">
            <a:extLst>
              <a:ext uri="{FF2B5EF4-FFF2-40B4-BE49-F238E27FC236}">
                <a16:creationId xmlns:a16="http://schemas.microsoft.com/office/drawing/2014/main" id="{AC25FBE5-E41B-7DDC-74D4-953D8073A38A}"/>
              </a:ext>
            </a:extLst>
          </p:cNvPr>
          <p:cNvSpPr txBox="1"/>
          <p:nvPr/>
        </p:nvSpPr>
        <p:spPr>
          <a:xfrm>
            <a:off x="3660728" y="5136630"/>
            <a:ext cx="5838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51%</a:t>
            </a:r>
          </a:p>
        </p:txBody>
      </p:sp>
      <p:sp>
        <p:nvSpPr>
          <p:cNvPr id="87" name="TextBox 86">
            <a:extLst>
              <a:ext uri="{FF2B5EF4-FFF2-40B4-BE49-F238E27FC236}">
                <a16:creationId xmlns:a16="http://schemas.microsoft.com/office/drawing/2014/main" id="{A5776E3B-E020-1E13-23BE-742131FF4D28}"/>
              </a:ext>
            </a:extLst>
          </p:cNvPr>
          <p:cNvSpPr txBox="1"/>
          <p:nvPr/>
        </p:nvSpPr>
        <p:spPr>
          <a:xfrm>
            <a:off x="4099302" y="6402916"/>
            <a:ext cx="5838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15%</a:t>
            </a:r>
          </a:p>
        </p:txBody>
      </p:sp>
      <p:sp>
        <p:nvSpPr>
          <p:cNvPr id="88" name="TextBox 87">
            <a:extLst>
              <a:ext uri="{FF2B5EF4-FFF2-40B4-BE49-F238E27FC236}">
                <a16:creationId xmlns:a16="http://schemas.microsoft.com/office/drawing/2014/main" id="{679B9585-C625-C7DF-C0B8-88721BA38B4D}"/>
              </a:ext>
            </a:extLst>
          </p:cNvPr>
          <p:cNvSpPr txBox="1"/>
          <p:nvPr/>
        </p:nvSpPr>
        <p:spPr>
          <a:xfrm>
            <a:off x="2032000" y="5901265"/>
            <a:ext cx="5838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15%</a:t>
            </a:r>
          </a:p>
        </p:txBody>
      </p:sp>
      <p:sp>
        <p:nvSpPr>
          <p:cNvPr id="89" name="TextBox 88">
            <a:extLst>
              <a:ext uri="{FF2B5EF4-FFF2-40B4-BE49-F238E27FC236}">
                <a16:creationId xmlns:a16="http://schemas.microsoft.com/office/drawing/2014/main" id="{753156B1-94C4-DBFC-39FA-52D5DCFFF659}"/>
              </a:ext>
            </a:extLst>
          </p:cNvPr>
          <p:cNvSpPr txBox="1"/>
          <p:nvPr/>
        </p:nvSpPr>
        <p:spPr>
          <a:xfrm>
            <a:off x="4788479" y="5493831"/>
            <a:ext cx="5838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19%</a:t>
            </a:r>
          </a:p>
        </p:txBody>
      </p:sp>
      <p:sp>
        <p:nvSpPr>
          <p:cNvPr id="90" name="TextBox 89">
            <a:extLst>
              <a:ext uri="{FF2B5EF4-FFF2-40B4-BE49-F238E27FC236}">
                <a16:creationId xmlns:a16="http://schemas.microsoft.com/office/drawing/2014/main" id="{D41181BF-1276-A859-CCC7-92ED4FF160DE}"/>
              </a:ext>
            </a:extLst>
          </p:cNvPr>
          <p:cNvSpPr txBox="1"/>
          <p:nvPr/>
        </p:nvSpPr>
        <p:spPr>
          <a:xfrm>
            <a:off x="511285" y="3190902"/>
            <a:ext cx="70083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100%</a:t>
            </a:r>
          </a:p>
        </p:txBody>
      </p:sp>
      <p:sp>
        <p:nvSpPr>
          <p:cNvPr id="91" name="TextBox 90">
            <a:extLst>
              <a:ext uri="{FF2B5EF4-FFF2-40B4-BE49-F238E27FC236}">
                <a16:creationId xmlns:a16="http://schemas.microsoft.com/office/drawing/2014/main" id="{77D1B085-E974-A3CE-AD6D-38DAE8072461}"/>
              </a:ext>
            </a:extLst>
          </p:cNvPr>
          <p:cNvSpPr txBox="1"/>
          <p:nvPr/>
        </p:nvSpPr>
        <p:spPr>
          <a:xfrm>
            <a:off x="5477450" y="850901"/>
            <a:ext cx="70083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100%</a:t>
            </a:r>
          </a:p>
        </p:txBody>
      </p:sp>
      <p:sp>
        <p:nvSpPr>
          <p:cNvPr id="92" name="TextBox 91">
            <a:extLst>
              <a:ext uri="{FF2B5EF4-FFF2-40B4-BE49-F238E27FC236}">
                <a16:creationId xmlns:a16="http://schemas.microsoft.com/office/drawing/2014/main" id="{F8A6E220-33D9-2F81-D249-3657A4882932}"/>
              </a:ext>
            </a:extLst>
          </p:cNvPr>
          <p:cNvSpPr txBox="1"/>
          <p:nvPr/>
        </p:nvSpPr>
        <p:spPr>
          <a:xfrm>
            <a:off x="1320800" y="2622061"/>
            <a:ext cx="70083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100%</a:t>
            </a:r>
          </a:p>
        </p:txBody>
      </p:sp>
      <p:sp>
        <p:nvSpPr>
          <p:cNvPr id="93" name="TextBox 92">
            <a:extLst>
              <a:ext uri="{FF2B5EF4-FFF2-40B4-BE49-F238E27FC236}">
                <a16:creationId xmlns:a16="http://schemas.microsoft.com/office/drawing/2014/main" id="{403FB11D-72A8-F0E8-7A72-507644B01033}"/>
              </a:ext>
            </a:extLst>
          </p:cNvPr>
          <p:cNvSpPr txBox="1"/>
          <p:nvPr/>
        </p:nvSpPr>
        <p:spPr>
          <a:xfrm>
            <a:off x="2473314" y="1040364"/>
            <a:ext cx="4667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2%</a:t>
            </a:r>
          </a:p>
        </p:txBody>
      </p:sp>
      <p:cxnSp>
        <p:nvCxnSpPr>
          <p:cNvPr id="94" name="Connector: Elbow 93">
            <a:extLst>
              <a:ext uri="{FF2B5EF4-FFF2-40B4-BE49-F238E27FC236}">
                <a16:creationId xmlns:a16="http://schemas.microsoft.com/office/drawing/2014/main" id="{E09352FF-AF04-77DF-7C05-635BAAF9FE3E}"/>
              </a:ext>
            </a:extLst>
          </p:cNvPr>
          <p:cNvCxnSpPr>
            <a:cxnSpLocks/>
            <a:stCxn id="14" idx="2"/>
            <a:endCxn id="7" idx="3"/>
          </p:cNvCxnSpPr>
          <p:nvPr/>
        </p:nvCxnSpPr>
        <p:spPr>
          <a:xfrm rot="10800000">
            <a:off x="7467599" y="4809067"/>
            <a:ext cx="660400" cy="6350"/>
          </a:xfrm>
          <a:prstGeom prst="bentConnector3">
            <a:avLst>
              <a:gd name="adj1" fmla="val 50000"/>
            </a:avLst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0" name="TextBox 99">
            <a:extLst>
              <a:ext uri="{FF2B5EF4-FFF2-40B4-BE49-F238E27FC236}">
                <a16:creationId xmlns:a16="http://schemas.microsoft.com/office/drawing/2014/main" id="{2790C081-A6BB-CA73-BD27-4DBCCB839167}"/>
              </a:ext>
            </a:extLst>
          </p:cNvPr>
          <p:cNvSpPr txBox="1"/>
          <p:nvPr/>
        </p:nvSpPr>
        <p:spPr>
          <a:xfrm>
            <a:off x="6982883" y="4071975"/>
            <a:ext cx="5838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49%</a:t>
            </a:r>
          </a:p>
        </p:txBody>
      </p:sp>
      <p:sp>
        <p:nvSpPr>
          <p:cNvPr id="101" name="TextBox 100">
            <a:extLst>
              <a:ext uri="{FF2B5EF4-FFF2-40B4-BE49-F238E27FC236}">
                <a16:creationId xmlns:a16="http://schemas.microsoft.com/office/drawing/2014/main" id="{1C2B923D-DEEA-E9BC-48CB-593B3D7D3C9D}"/>
              </a:ext>
            </a:extLst>
          </p:cNvPr>
          <p:cNvSpPr txBox="1"/>
          <p:nvPr/>
        </p:nvSpPr>
        <p:spPr>
          <a:xfrm>
            <a:off x="7544185" y="4410100"/>
            <a:ext cx="5838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49%</a:t>
            </a:r>
          </a:p>
        </p:txBody>
      </p:sp>
      <p:sp>
        <p:nvSpPr>
          <p:cNvPr id="102" name="TextBox 101">
            <a:extLst>
              <a:ext uri="{FF2B5EF4-FFF2-40B4-BE49-F238E27FC236}">
                <a16:creationId xmlns:a16="http://schemas.microsoft.com/office/drawing/2014/main" id="{5847193A-0C7D-F683-118A-3EF056BA3807}"/>
              </a:ext>
            </a:extLst>
          </p:cNvPr>
          <p:cNvSpPr txBox="1"/>
          <p:nvPr/>
        </p:nvSpPr>
        <p:spPr>
          <a:xfrm>
            <a:off x="1494560" y="3751818"/>
            <a:ext cx="5838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98%</a:t>
            </a:r>
          </a:p>
        </p:txBody>
      </p:sp>
      <p:sp>
        <p:nvSpPr>
          <p:cNvPr id="103" name="TextBox 102">
            <a:extLst>
              <a:ext uri="{FF2B5EF4-FFF2-40B4-BE49-F238E27FC236}">
                <a16:creationId xmlns:a16="http://schemas.microsoft.com/office/drawing/2014/main" id="{BCE3496E-1CFB-A113-65EC-53C01B007E64}"/>
              </a:ext>
            </a:extLst>
          </p:cNvPr>
          <p:cNvSpPr txBox="1"/>
          <p:nvPr/>
        </p:nvSpPr>
        <p:spPr>
          <a:xfrm>
            <a:off x="6201605" y="3029467"/>
            <a:ext cx="4667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2%</a:t>
            </a:r>
          </a:p>
        </p:txBody>
      </p:sp>
      <p:sp>
        <p:nvSpPr>
          <p:cNvPr id="105" name="TextBox 104">
            <a:extLst>
              <a:ext uri="{FF2B5EF4-FFF2-40B4-BE49-F238E27FC236}">
                <a16:creationId xmlns:a16="http://schemas.microsoft.com/office/drawing/2014/main" id="{17504EF7-BA3D-3A22-7C54-A4B0C49574B5}"/>
              </a:ext>
            </a:extLst>
          </p:cNvPr>
          <p:cNvSpPr txBox="1"/>
          <p:nvPr/>
        </p:nvSpPr>
        <p:spPr>
          <a:xfrm>
            <a:off x="4637759" y="4015318"/>
            <a:ext cx="70083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100%</a:t>
            </a:r>
          </a:p>
        </p:txBody>
      </p:sp>
      <p:sp>
        <p:nvSpPr>
          <p:cNvPr id="106" name="TextBox 105">
            <a:extLst>
              <a:ext uri="{FF2B5EF4-FFF2-40B4-BE49-F238E27FC236}">
                <a16:creationId xmlns:a16="http://schemas.microsoft.com/office/drawing/2014/main" id="{BB320F2A-E8B7-C4EC-1B00-A34B33537469}"/>
              </a:ext>
            </a:extLst>
          </p:cNvPr>
          <p:cNvSpPr txBox="1"/>
          <p:nvPr/>
        </p:nvSpPr>
        <p:spPr>
          <a:xfrm>
            <a:off x="6993463" y="5143549"/>
            <a:ext cx="5838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50%</a:t>
            </a:r>
          </a:p>
        </p:txBody>
      </p:sp>
      <p:sp>
        <p:nvSpPr>
          <p:cNvPr id="107" name="TextBox 106">
            <a:extLst>
              <a:ext uri="{FF2B5EF4-FFF2-40B4-BE49-F238E27FC236}">
                <a16:creationId xmlns:a16="http://schemas.microsoft.com/office/drawing/2014/main" id="{61458BE7-1C6D-6A41-6E74-3C2EAF704562}"/>
              </a:ext>
            </a:extLst>
          </p:cNvPr>
          <p:cNvSpPr txBox="1"/>
          <p:nvPr/>
        </p:nvSpPr>
        <p:spPr>
          <a:xfrm>
            <a:off x="7878040" y="5393268"/>
            <a:ext cx="5838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50%</a:t>
            </a:r>
          </a:p>
        </p:txBody>
      </p:sp>
      <p:sp>
        <p:nvSpPr>
          <p:cNvPr id="108" name="TextBox 107">
            <a:extLst>
              <a:ext uri="{FF2B5EF4-FFF2-40B4-BE49-F238E27FC236}">
                <a16:creationId xmlns:a16="http://schemas.microsoft.com/office/drawing/2014/main" id="{2553D03F-92A0-725E-5CB0-3B21AF9D585F}"/>
              </a:ext>
            </a:extLst>
          </p:cNvPr>
          <p:cNvSpPr txBox="1"/>
          <p:nvPr/>
        </p:nvSpPr>
        <p:spPr>
          <a:xfrm>
            <a:off x="6993463" y="600351"/>
            <a:ext cx="460587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/>
              <a:t>Complex Ownership Structure</a:t>
            </a:r>
          </a:p>
        </p:txBody>
      </p:sp>
    </p:spTree>
    <p:extLst>
      <p:ext uri="{BB962C8B-B14F-4D97-AF65-F5344CB8AC3E}">
        <p14:creationId xmlns:p14="http://schemas.microsoft.com/office/powerpoint/2010/main" val="6246769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04812C46-200A-4DEB-A05E-3ED6C68C23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A digital balance scale using circles">
            <a:extLst>
              <a:ext uri="{FF2B5EF4-FFF2-40B4-BE49-F238E27FC236}">
                <a16:creationId xmlns:a16="http://schemas.microsoft.com/office/drawing/2014/main" id="{4E0E8472-5480-31B2-CB77-F261A08BCF6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8657" r="6039" b="1"/>
          <a:stretch/>
        </p:blipFill>
        <p:spPr>
          <a:xfrm>
            <a:off x="1" y="10"/>
            <a:ext cx="9669642" cy="6857990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D1EA859B-E555-4109-94F3-6700E046E0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5125019" y="0"/>
            <a:ext cx="7066978" cy="68580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B22DB59-1AE7-0F5E-4E2D-FB2282DA2B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31610" y="365125"/>
            <a:ext cx="4270923" cy="1899912"/>
          </a:xfrm>
        </p:spPr>
        <p:txBody>
          <a:bodyPr>
            <a:normAutofit/>
          </a:bodyPr>
          <a:lstStyle/>
          <a:p>
            <a:r>
              <a:rPr lang="en-US" sz="3100"/>
              <a:t>Circumventing Minimum Ownership Percentages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F31AC1E-A741-9132-2471-AB40A3EB12F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531610" y="2434201"/>
            <a:ext cx="4270923" cy="3742762"/>
          </a:xfrm>
        </p:spPr>
        <p:txBody>
          <a:bodyPr>
            <a:noAutofit/>
          </a:bodyPr>
          <a:lstStyle/>
          <a:p>
            <a:r>
              <a:rPr lang="en-US" sz="2400" dirty="0"/>
              <a:t>Diffused Ownership</a:t>
            </a:r>
          </a:p>
          <a:p>
            <a:r>
              <a:rPr lang="en-US" sz="2400" dirty="0"/>
              <a:t>Rigged Voting </a:t>
            </a:r>
          </a:p>
          <a:p>
            <a:r>
              <a:rPr lang="en-US" sz="2400" dirty="0"/>
              <a:t>Circular Ownership</a:t>
            </a:r>
          </a:p>
          <a:p>
            <a:r>
              <a:rPr lang="en-US" sz="2400" dirty="0"/>
              <a:t>Separating ownership from control</a:t>
            </a:r>
          </a:p>
          <a:p>
            <a:pPr lvl="1"/>
            <a:r>
              <a:rPr lang="en-US" dirty="0"/>
              <a:t>Powers of attorney</a:t>
            </a:r>
          </a:p>
          <a:p>
            <a:pPr lvl="1"/>
            <a:r>
              <a:rPr lang="en-US" dirty="0"/>
              <a:t>Contractual arrangements</a:t>
            </a:r>
          </a:p>
          <a:p>
            <a:pPr lvl="1"/>
            <a:r>
              <a:rPr lang="en-US" dirty="0"/>
              <a:t>Using financial products and services</a:t>
            </a:r>
          </a:p>
          <a:p>
            <a:endParaRPr lang="en-US" sz="2400" dirty="0"/>
          </a:p>
          <a:p>
            <a:endParaRPr lang="en-US" sz="2400" dirty="0"/>
          </a:p>
          <a:p>
            <a:endParaRPr lang="en-US" sz="2400" dirty="0"/>
          </a:p>
          <a:p>
            <a:pPr marL="0" indent="0">
              <a:buNone/>
            </a:pPr>
            <a:endParaRPr lang="en-US" sz="2400" dirty="0"/>
          </a:p>
          <a:p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72992223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22DB59-1AE7-0F5E-4E2D-FB2282DA2B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Abusive Ownership of Partnerships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F31AC1E-A741-9132-2471-AB40A3EB12F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20826"/>
            <a:ext cx="10515600" cy="2323042"/>
          </a:xfrm>
        </p:spPr>
        <p:txBody>
          <a:bodyPr>
            <a:normAutofit/>
          </a:bodyPr>
          <a:lstStyle/>
          <a:p>
            <a:r>
              <a:rPr lang="en-US" sz="3200" dirty="0"/>
              <a:t>Spirit of the law violated even if technically not a violation.  </a:t>
            </a:r>
          </a:p>
          <a:p>
            <a:r>
              <a:rPr lang="en-US" sz="3200" dirty="0"/>
              <a:t>Chances are the reason is unacceptable for AML reasons</a:t>
            </a:r>
            <a:endParaRPr lang="en-US" sz="2800" dirty="0"/>
          </a:p>
          <a:p>
            <a:pPr marL="0" indent="0">
              <a:buNone/>
            </a:pPr>
            <a:endParaRPr lang="en-US" sz="3200" dirty="0"/>
          </a:p>
          <a:p>
            <a:pPr marL="0" indent="0">
              <a:buNone/>
            </a:pPr>
            <a:endParaRPr lang="en-US" sz="3200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F881C8E3-036B-465F-3338-E552006EB604}"/>
              </a:ext>
            </a:extLst>
          </p:cNvPr>
          <p:cNvSpPr/>
          <p:nvPr/>
        </p:nvSpPr>
        <p:spPr>
          <a:xfrm>
            <a:off x="4715933" y="3870855"/>
            <a:ext cx="1931529" cy="897467"/>
          </a:xfrm>
          <a:prstGeom prst="rect">
            <a:avLst/>
          </a:pr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1A2D7EE3-5B7A-FE12-756C-19933CF0DCB0}"/>
              </a:ext>
            </a:extLst>
          </p:cNvPr>
          <p:cNvSpPr/>
          <p:nvPr/>
        </p:nvSpPr>
        <p:spPr>
          <a:xfrm>
            <a:off x="4715932" y="5337174"/>
            <a:ext cx="1931530" cy="897467"/>
          </a:xfrm>
          <a:prstGeom prst="rect">
            <a:avLst/>
          </a:pr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7EA467D1-B286-0562-7346-E1ECF02DB361}"/>
              </a:ext>
            </a:extLst>
          </p:cNvPr>
          <p:cNvSpPr/>
          <p:nvPr/>
        </p:nvSpPr>
        <p:spPr>
          <a:xfrm>
            <a:off x="8119532" y="4550835"/>
            <a:ext cx="1642533" cy="897467"/>
          </a:xfrm>
          <a:prstGeom prst="rect">
            <a:avLst/>
          </a:pr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Smiley Face 6">
            <a:extLst>
              <a:ext uri="{FF2B5EF4-FFF2-40B4-BE49-F238E27FC236}">
                <a16:creationId xmlns:a16="http://schemas.microsoft.com/office/drawing/2014/main" id="{C69C62BD-CFDE-93C4-B726-4141DCDF0CFD}"/>
              </a:ext>
            </a:extLst>
          </p:cNvPr>
          <p:cNvSpPr/>
          <p:nvPr/>
        </p:nvSpPr>
        <p:spPr>
          <a:xfrm>
            <a:off x="2429935" y="4550835"/>
            <a:ext cx="694267" cy="646331"/>
          </a:xfrm>
          <a:prstGeom prst="smileyFace">
            <a:avLst/>
          </a:pr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F2052A3-340A-C2A1-DECC-CF428D56CE0F}"/>
              </a:ext>
            </a:extLst>
          </p:cNvPr>
          <p:cNvSpPr txBox="1"/>
          <p:nvPr/>
        </p:nvSpPr>
        <p:spPr>
          <a:xfrm>
            <a:off x="4748673" y="4089554"/>
            <a:ext cx="189878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/>
              <a:t>Holding Company </a:t>
            </a:r>
          </a:p>
          <a:p>
            <a:pPr algn="ctr"/>
            <a:r>
              <a:rPr lang="en-US" dirty="0"/>
              <a:t>A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B463299-D8C7-F8B8-DCCA-470AAE84F577}"/>
              </a:ext>
            </a:extLst>
          </p:cNvPr>
          <p:cNvSpPr txBox="1"/>
          <p:nvPr/>
        </p:nvSpPr>
        <p:spPr>
          <a:xfrm>
            <a:off x="1202267" y="4582365"/>
            <a:ext cx="111440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/>
              <a:t>John Doe,</a:t>
            </a:r>
          </a:p>
          <a:p>
            <a:pPr algn="ctr"/>
            <a:r>
              <a:rPr lang="en-US" dirty="0"/>
              <a:t>UBO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E3275A27-A357-D701-77B6-113E5E195069}"/>
              </a:ext>
            </a:extLst>
          </p:cNvPr>
          <p:cNvSpPr txBox="1"/>
          <p:nvPr/>
        </p:nvSpPr>
        <p:spPr>
          <a:xfrm>
            <a:off x="4706902" y="5448302"/>
            <a:ext cx="193153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Holding Company </a:t>
            </a:r>
          </a:p>
          <a:p>
            <a:pPr algn="ctr"/>
            <a:r>
              <a:rPr lang="en-US" dirty="0"/>
              <a:t>B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4C99EEA-C7E5-8EEB-1780-3E266DC58B4B}"/>
              </a:ext>
            </a:extLst>
          </p:cNvPr>
          <p:cNvSpPr txBox="1"/>
          <p:nvPr/>
        </p:nvSpPr>
        <p:spPr>
          <a:xfrm>
            <a:off x="8372084" y="4814902"/>
            <a:ext cx="113742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/>
              <a:t>Entity S.A.</a:t>
            </a:r>
          </a:p>
        </p:txBody>
      </p:sp>
      <p:cxnSp>
        <p:nvCxnSpPr>
          <p:cNvPr id="13" name="Connector: Elbow 12">
            <a:extLst>
              <a:ext uri="{FF2B5EF4-FFF2-40B4-BE49-F238E27FC236}">
                <a16:creationId xmlns:a16="http://schemas.microsoft.com/office/drawing/2014/main" id="{5886ACA3-D612-D787-EFC7-5DE4BA74B3BA}"/>
              </a:ext>
            </a:extLst>
          </p:cNvPr>
          <p:cNvCxnSpPr>
            <a:cxnSpLocks/>
            <a:stCxn id="4" idx="3"/>
            <a:endCxn id="6" idx="1"/>
          </p:cNvCxnSpPr>
          <p:nvPr/>
        </p:nvCxnSpPr>
        <p:spPr>
          <a:xfrm>
            <a:off x="6647462" y="4319589"/>
            <a:ext cx="1472070" cy="679980"/>
          </a:xfrm>
          <a:prstGeom prst="bentConnector3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Connector: Elbow 13">
            <a:extLst>
              <a:ext uri="{FF2B5EF4-FFF2-40B4-BE49-F238E27FC236}">
                <a16:creationId xmlns:a16="http://schemas.microsoft.com/office/drawing/2014/main" id="{C1AED395-8318-BAE1-F3A9-B9B1A9E00BFA}"/>
              </a:ext>
            </a:extLst>
          </p:cNvPr>
          <p:cNvCxnSpPr>
            <a:cxnSpLocks/>
            <a:stCxn id="7" idx="6"/>
            <a:endCxn id="10" idx="1"/>
          </p:cNvCxnSpPr>
          <p:nvPr/>
        </p:nvCxnSpPr>
        <p:spPr>
          <a:xfrm>
            <a:off x="3124202" y="4874001"/>
            <a:ext cx="1582700" cy="897467"/>
          </a:xfrm>
          <a:prstGeom prst="bentConnector3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Connector: Elbow 19">
            <a:extLst>
              <a:ext uri="{FF2B5EF4-FFF2-40B4-BE49-F238E27FC236}">
                <a16:creationId xmlns:a16="http://schemas.microsoft.com/office/drawing/2014/main" id="{B947D8DE-4F8B-C018-B411-08F0FC09D525}"/>
              </a:ext>
            </a:extLst>
          </p:cNvPr>
          <p:cNvCxnSpPr>
            <a:cxnSpLocks/>
            <a:stCxn id="7" idx="6"/>
          </p:cNvCxnSpPr>
          <p:nvPr/>
        </p:nvCxnSpPr>
        <p:spPr>
          <a:xfrm flipV="1">
            <a:off x="3124202" y="4290645"/>
            <a:ext cx="1582700" cy="583356"/>
          </a:xfrm>
          <a:prstGeom prst="bentConnector3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Connector: Elbow 22">
            <a:extLst>
              <a:ext uri="{FF2B5EF4-FFF2-40B4-BE49-F238E27FC236}">
                <a16:creationId xmlns:a16="http://schemas.microsoft.com/office/drawing/2014/main" id="{3209ABB2-0A04-50BF-A77F-1B18F79539F5}"/>
              </a:ext>
            </a:extLst>
          </p:cNvPr>
          <p:cNvCxnSpPr>
            <a:cxnSpLocks/>
            <a:stCxn id="5" idx="3"/>
            <a:endCxn id="6" idx="1"/>
          </p:cNvCxnSpPr>
          <p:nvPr/>
        </p:nvCxnSpPr>
        <p:spPr>
          <a:xfrm flipV="1">
            <a:off x="6647462" y="4999569"/>
            <a:ext cx="1472070" cy="786339"/>
          </a:xfrm>
          <a:prstGeom prst="bentConnector3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2704400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09588DA8-065E-4F6F-8EFD-43104AB2E0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C4285719-470E-454C-AF62-8323075F1F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CD9FE4EF-C4D8-49A0-B2FF-81D8DB7D8A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4" y="1410082"/>
            <a:ext cx="6858000" cy="4037836"/>
          </a:xfrm>
          <a:prstGeom prst="rect">
            <a:avLst/>
          </a:prstGeom>
          <a:gradFill>
            <a:gsLst>
              <a:gs pos="8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4300840D-0A0B-4512-BACA-B439D5B9C5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5" y="1420219"/>
            <a:ext cx="6857999" cy="4037839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46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D2B78728-A580-49A7-84F9-6EF6F583AD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767923" y="3588085"/>
            <a:ext cx="2501979" cy="4037841"/>
          </a:xfrm>
          <a:prstGeom prst="rect">
            <a:avLst/>
          </a:prstGeom>
          <a:gradFill>
            <a:gsLst>
              <a:gs pos="2000">
                <a:schemeClr val="accent1">
                  <a:alpha val="29000"/>
                </a:schemeClr>
              </a:gs>
              <a:gs pos="100000">
                <a:srgbClr val="000000">
                  <a:alpha val="30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38FAA1A1-D861-433F-88FA-1E9D6FD31D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635413">
            <a:off x="-501737" y="969718"/>
            <a:ext cx="3900357" cy="4178958"/>
          </a:xfrm>
          <a:custGeom>
            <a:avLst/>
            <a:gdLst>
              <a:gd name="connsiteX0" fmla="*/ 2432225 w 3900357"/>
              <a:gd name="connsiteY0" fmla="*/ 93939 h 4178958"/>
              <a:gd name="connsiteX1" fmla="*/ 3900357 w 3900357"/>
              <a:gd name="connsiteY1" fmla="*/ 2089479 h 4178958"/>
              <a:gd name="connsiteX2" fmla="*/ 1810878 w 3900357"/>
              <a:gd name="connsiteY2" fmla="*/ 4178958 h 4178958"/>
              <a:gd name="connsiteX3" fmla="*/ 78249 w 3900357"/>
              <a:gd name="connsiteY3" fmla="*/ 3257727 h 4178958"/>
              <a:gd name="connsiteX4" fmla="*/ 0 w 3900357"/>
              <a:gd name="connsiteY4" fmla="*/ 3128923 h 4178958"/>
              <a:gd name="connsiteX5" fmla="*/ 831324 w 3900357"/>
              <a:gd name="connsiteY5" fmla="*/ 244281 h 4178958"/>
              <a:gd name="connsiteX6" fmla="*/ 997559 w 3900357"/>
              <a:gd name="connsiteY6" fmla="*/ 164202 h 4178958"/>
              <a:gd name="connsiteX7" fmla="*/ 1810878 w 3900357"/>
              <a:gd name="connsiteY7" fmla="*/ 0 h 4178958"/>
              <a:gd name="connsiteX8" fmla="*/ 2432225 w 3900357"/>
              <a:gd name="connsiteY8" fmla="*/ 93939 h 4178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900357" h="4178958">
                <a:moveTo>
                  <a:pt x="2432225" y="93939"/>
                </a:moveTo>
                <a:cubicBezTo>
                  <a:pt x="3282786" y="358491"/>
                  <a:pt x="3900357" y="1151865"/>
                  <a:pt x="3900357" y="2089479"/>
                </a:cubicBezTo>
                <a:cubicBezTo>
                  <a:pt x="3900357" y="3243466"/>
                  <a:pt x="2964865" y="4178958"/>
                  <a:pt x="1810878" y="4178958"/>
                </a:cubicBezTo>
                <a:cubicBezTo>
                  <a:pt x="1089636" y="4178958"/>
                  <a:pt x="453744" y="3813531"/>
                  <a:pt x="78249" y="3257727"/>
                </a:cubicBezTo>
                <a:lnTo>
                  <a:pt x="0" y="3128923"/>
                </a:lnTo>
                <a:lnTo>
                  <a:pt x="831324" y="244281"/>
                </a:lnTo>
                <a:lnTo>
                  <a:pt x="997559" y="164202"/>
                </a:lnTo>
                <a:cubicBezTo>
                  <a:pt x="1247540" y="58468"/>
                  <a:pt x="1522381" y="0"/>
                  <a:pt x="1810878" y="0"/>
                </a:cubicBezTo>
                <a:cubicBezTo>
                  <a:pt x="2027251" y="0"/>
                  <a:pt x="2235942" y="32888"/>
                  <a:pt x="2432225" y="93939"/>
                </a:cubicBezTo>
                <a:close/>
              </a:path>
            </a:pathLst>
          </a:custGeom>
          <a:gradFill>
            <a:gsLst>
              <a:gs pos="29000">
                <a:srgbClr val="000000">
                  <a:alpha val="0"/>
                </a:srgbClr>
              </a:gs>
              <a:gs pos="100000">
                <a:schemeClr val="accent1">
                  <a:alpha val="43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8D71EDA1-87BF-4D5D-AB79-F346FD1927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93" y="1399943"/>
            <a:ext cx="6858003" cy="4037835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lumMod val="60000"/>
                  <a:lumOff val="40000"/>
                  <a:alpha val="11000"/>
                </a:schemeClr>
              </a:gs>
            </a:gsLst>
            <a:lin ang="7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B22DB59-1AE7-0F5E-4E2D-FB2282DA2B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6722" y="586855"/>
            <a:ext cx="3201366" cy="3387497"/>
          </a:xfrm>
        </p:spPr>
        <p:txBody>
          <a:bodyPr anchor="b">
            <a:normAutofit/>
          </a:bodyPr>
          <a:lstStyle/>
          <a:p>
            <a:pPr algn="r"/>
            <a:r>
              <a:rPr lang="en-US" sz="3100">
                <a:solidFill>
                  <a:srgbClr val="FFFFFF"/>
                </a:solidFill>
              </a:rPr>
              <a:t>Identification &amp; Verification - Entities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F31AC1E-A741-9132-2471-AB40A3EB12F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35711" y="1022013"/>
            <a:ext cx="6555347" cy="5546047"/>
          </a:xfrm>
        </p:spPr>
        <p:txBody>
          <a:bodyPr anchor="ctr">
            <a:noAutofit/>
          </a:bodyPr>
          <a:lstStyle/>
          <a:p>
            <a:r>
              <a:rPr lang="en-US" sz="2400" dirty="0"/>
              <a:t>All entities, ownership structure and control persons</a:t>
            </a:r>
          </a:p>
          <a:p>
            <a:r>
              <a:rPr lang="en-US" sz="2400" dirty="0"/>
              <a:t>All nominee shareholders</a:t>
            </a:r>
          </a:p>
          <a:p>
            <a:r>
              <a:rPr lang="en-US" sz="2400" dirty="0"/>
              <a:t>All nominee directors</a:t>
            </a:r>
          </a:p>
          <a:p>
            <a:r>
              <a:rPr lang="en-US" sz="2400" dirty="0"/>
              <a:t>Senior officers and control persons</a:t>
            </a:r>
          </a:p>
          <a:p>
            <a:r>
              <a:rPr lang="en-US" sz="2400" dirty="0"/>
              <a:t>Source, verification and date of such should be properly documented including:</a:t>
            </a:r>
          </a:p>
          <a:p>
            <a:pPr lvl="1"/>
            <a:r>
              <a:rPr lang="en-US" dirty="0"/>
              <a:t>Corporate registries</a:t>
            </a:r>
          </a:p>
          <a:p>
            <a:pPr lvl="1"/>
            <a:r>
              <a:rPr lang="en-US" dirty="0"/>
              <a:t>Lawyers and notaries</a:t>
            </a:r>
          </a:p>
          <a:p>
            <a:pPr lvl="1"/>
            <a:r>
              <a:rPr lang="en-US" dirty="0"/>
              <a:t>Articles of formation</a:t>
            </a:r>
          </a:p>
          <a:p>
            <a:pPr lvl="1"/>
            <a:r>
              <a:rPr lang="en-US" dirty="0"/>
              <a:t>Corporate resolutions</a:t>
            </a:r>
          </a:p>
          <a:p>
            <a:r>
              <a:rPr lang="en-US" sz="2400" dirty="0"/>
              <a:t>Note names of external lawyers, business formation companies, auditing firms, business service providers</a:t>
            </a:r>
          </a:p>
          <a:p>
            <a:pPr marL="0" indent="0">
              <a:buNone/>
            </a:pPr>
            <a:endParaRPr lang="en-US" sz="2400" dirty="0"/>
          </a:p>
          <a:p>
            <a:pPr marL="0" indent="0">
              <a:buNone/>
            </a:pP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13756258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ADFF83D3-43E3-C6E0-6835-5AEEF0332790}"/>
              </a:ext>
            </a:extLst>
          </p:cNvPr>
          <p:cNvSpPr txBox="1"/>
          <p:nvPr/>
        </p:nvSpPr>
        <p:spPr>
          <a:xfrm>
            <a:off x="3486157" y="360508"/>
            <a:ext cx="602209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/>
              <a:t>Special Challenges of Trusts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40E4C86C-4B4B-CD99-198D-BA6DCE8B3D45}"/>
              </a:ext>
            </a:extLst>
          </p:cNvPr>
          <p:cNvSpPr/>
          <p:nvPr/>
        </p:nvSpPr>
        <p:spPr>
          <a:xfrm>
            <a:off x="3636435" y="3184766"/>
            <a:ext cx="1507066" cy="931333"/>
          </a:xfrm>
          <a:prstGeom prst="rect">
            <a:avLst/>
          </a:pr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82A75B3-09BD-FC54-1966-E2B46FE9C4EA}"/>
              </a:ext>
            </a:extLst>
          </p:cNvPr>
          <p:cNvSpPr txBox="1"/>
          <p:nvPr/>
        </p:nvSpPr>
        <p:spPr>
          <a:xfrm>
            <a:off x="3579284" y="5030253"/>
            <a:ext cx="1676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/>
              <a:t>Trust (Discretionary)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CEBEE29F-D5F8-7219-A890-DC4A3373A8D0}"/>
              </a:ext>
            </a:extLst>
          </p:cNvPr>
          <p:cNvSpPr/>
          <p:nvPr/>
        </p:nvSpPr>
        <p:spPr>
          <a:xfrm>
            <a:off x="3636435" y="4968938"/>
            <a:ext cx="1507066" cy="931333"/>
          </a:xfrm>
          <a:prstGeom prst="rect">
            <a:avLst/>
          </a:pr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3E83465-FD34-D9B4-4B94-F49751EC069B}"/>
              </a:ext>
            </a:extLst>
          </p:cNvPr>
          <p:cNvSpPr txBox="1"/>
          <p:nvPr/>
        </p:nvSpPr>
        <p:spPr>
          <a:xfrm>
            <a:off x="3551768" y="3258446"/>
            <a:ext cx="1676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/>
              <a:t>Corporate Trustee</a:t>
            </a:r>
          </a:p>
        </p:txBody>
      </p:sp>
      <p:sp>
        <p:nvSpPr>
          <p:cNvPr id="7" name="Smiley Face 6">
            <a:extLst>
              <a:ext uri="{FF2B5EF4-FFF2-40B4-BE49-F238E27FC236}">
                <a16:creationId xmlns:a16="http://schemas.microsoft.com/office/drawing/2014/main" id="{351F8D7B-B5B3-5181-9949-635DE7338548}"/>
              </a:ext>
            </a:extLst>
          </p:cNvPr>
          <p:cNvSpPr/>
          <p:nvPr/>
        </p:nvSpPr>
        <p:spPr>
          <a:xfrm>
            <a:off x="9031816" y="5066121"/>
            <a:ext cx="694267" cy="646331"/>
          </a:xfrm>
          <a:prstGeom prst="smileyFace">
            <a:avLst/>
          </a:pr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DB360B61-D94C-95EC-616C-9AF89C83A21D}"/>
              </a:ext>
            </a:extLst>
          </p:cNvPr>
          <p:cNvSpPr/>
          <p:nvPr/>
        </p:nvSpPr>
        <p:spPr>
          <a:xfrm>
            <a:off x="7473950" y="5073687"/>
            <a:ext cx="846667" cy="646331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Hexagon 8">
            <a:extLst>
              <a:ext uri="{FF2B5EF4-FFF2-40B4-BE49-F238E27FC236}">
                <a16:creationId xmlns:a16="http://schemas.microsoft.com/office/drawing/2014/main" id="{70820512-F682-AC79-29F1-DAE5D04C56E4}"/>
              </a:ext>
            </a:extLst>
          </p:cNvPr>
          <p:cNvSpPr/>
          <p:nvPr/>
        </p:nvSpPr>
        <p:spPr>
          <a:xfrm>
            <a:off x="10586658" y="5111438"/>
            <a:ext cx="694267" cy="646331"/>
          </a:xfrm>
          <a:prstGeom prst="hexagon">
            <a:avLst/>
          </a:pr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6C83C56D-8735-4A36-2AA7-F3425B35265A}"/>
              </a:ext>
            </a:extLst>
          </p:cNvPr>
          <p:cNvSpPr txBox="1"/>
          <p:nvPr/>
        </p:nvSpPr>
        <p:spPr>
          <a:xfrm>
            <a:off x="10471450" y="6031103"/>
            <a:ext cx="95410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Purpose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6B2AF196-4496-E422-6A9D-D67A24A485A4}"/>
              </a:ext>
            </a:extLst>
          </p:cNvPr>
          <p:cNvSpPr txBox="1"/>
          <p:nvPr/>
        </p:nvSpPr>
        <p:spPr>
          <a:xfrm>
            <a:off x="7593046" y="6020993"/>
            <a:ext cx="72757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Entity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950FFE6F-9D2C-45B6-55A1-B2D8B8B6C32B}"/>
              </a:ext>
            </a:extLst>
          </p:cNvPr>
          <p:cNvSpPr txBox="1"/>
          <p:nvPr/>
        </p:nvSpPr>
        <p:spPr>
          <a:xfrm>
            <a:off x="8967105" y="6024442"/>
            <a:ext cx="82368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Person</a:t>
            </a:r>
          </a:p>
        </p:txBody>
      </p:sp>
      <p:sp>
        <p:nvSpPr>
          <p:cNvPr id="13" name="Arrow: Right 12">
            <a:extLst>
              <a:ext uri="{FF2B5EF4-FFF2-40B4-BE49-F238E27FC236}">
                <a16:creationId xmlns:a16="http://schemas.microsoft.com/office/drawing/2014/main" id="{DB4D6B2D-283A-18F9-0FAB-B2A81A37E96C}"/>
              </a:ext>
            </a:extLst>
          </p:cNvPr>
          <p:cNvSpPr/>
          <p:nvPr/>
        </p:nvSpPr>
        <p:spPr>
          <a:xfrm>
            <a:off x="5541435" y="5030253"/>
            <a:ext cx="1507066" cy="718068"/>
          </a:xfrm>
          <a:prstGeom prst="rightArrow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Smiley Face 13">
            <a:extLst>
              <a:ext uri="{FF2B5EF4-FFF2-40B4-BE49-F238E27FC236}">
                <a16:creationId xmlns:a16="http://schemas.microsoft.com/office/drawing/2014/main" id="{A06F3CAD-6522-9A2F-8ABF-43AD4487ED29}"/>
              </a:ext>
            </a:extLst>
          </p:cNvPr>
          <p:cNvSpPr/>
          <p:nvPr/>
        </p:nvSpPr>
        <p:spPr>
          <a:xfrm>
            <a:off x="4042834" y="1951071"/>
            <a:ext cx="694267" cy="646331"/>
          </a:xfrm>
          <a:prstGeom prst="smileyFace">
            <a:avLst/>
          </a:pr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Smiley Face 14">
            <a:extLst>
              <a:ext uri="{FF2B5EF4-FFF2-40B4-BE49-F238E27FC236}">
                <a16:creationId xmlns:a16="http://schemas.microsoft.com/office/drawing/2014/main" id="{6ADE67B8-4F84-93C4-83C6-C55F42EC50C8}"/>
              </a:ext>
            </a:extLst>
          </p:cNvPr>
          <p:cNvSpPr/>
          <p:nvPr/>
        </p:nvSpPr>
        <p:spPr>
          <a:xfrm>
            <a:off x="1603377" y="5101990"/>
            <a:ext cx="694267" cy="646331"/>
          </a:xfrm>
          <a:prstGeom prst="smileyFace">
            <a:avLst/>
          </a:pr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Smiley Face 15">
            <a:extLst>
              <a:ext uri="{FF2B5EF4-FFF2-40B4-BE49-F238E27FC236}">
                <a16:creationId xmlns:a16="http://schemas.microsoft.com/office/drawing/2014/main" id="{0540560E-30C2-FE6F-3553-7C00B6AA8F90}"/>
              </a:ext>
            </a:extLst>
          </p:cNvPr>
          <p:cNvSpPr/>
          <p:nvPr/>
        </p:nvSpPr>
        <p:spPr>
          <a:xfrm>
            <a:off x="1603376" y="1951070"/>
            <a:ext cx="694267" cy="646331"/>
          </a:xfrm>
          <a:prstGeom prst="smileyFace">
            <a:avLst/>
          </a:pr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Smiley Face 16">
            <a:extLst>
              <a:ext uri="{FF2B5EF4-FFF2-40B4-BE49-F238E27FC236}">
                <a16:creationId xmlns:a16="http://schemas.microsoft.com/office/drawing/2014/main" id="{C04BA5AE-08E1-D928-1A43-E3504CDDDAAA}"/>
              </a:ext>
            </a:extLst>
          </p:cNvPr>
          <p:cNvSpPr/>
          <p:nvPr/>
        </p:nvSpPr>
        <p:spPr>
          <a:xfrm>
            <a:off x="1603376" y="3937434"/>
            <a:ext cx="694267" cy="646331"/>
          </a:xfrm>
          <a:prstGeom prst="smileyFace">
            <a:avLst/>
          </a:pr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CEB4CE04-282A-5A86-DCD1-FBDA4EA43414}"/>
              </a:ext>
            </a:extLst>
          </p:cNvPr>
          <p:cNvSpPr txBox="1"/>
          <p:nvPr/>
        </p:nvSpPr>
        <p:spPr>
          <a:xfrm>
            <a:off x="281067" y="5832562"/>
            <a:ext cx="169333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Economic Settlor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88459606-48D7-5A46-372E-72D08F809DBE}"/>
              </a:ext>
            </a:extLst>
          </p:cNvPr>
          <p:cNvSpPr txBox="1"/>
          <p:nvPr/>
        </p:nvSpPr>
        <p:spPr>
          <a:xfrm>
            <a:off x="1395945" y="3465766"/>
            <a:ext cx="169333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Legal Settlor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225E95B1-2F72-0115-46FA-F58EAF242197}"/>
              </a:ext>
            </a:extLst>
          </p:cNvPr>
          <p:cNvSpPr txBox="1"/>
          <p:nvPr/>
        </p:nvSpPr>
        <p:spPr>
          <a:xfrm>
            <a:off x="1103842" y="1442878"/>
            <a:ext cx="169333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Protector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851936CF-59EF-7B68-D1B2-8776C6C95218}"/>
              </a:ext>
            </a:extLst>
          </p:cNvPr>
          <p:cNvSpPr txBox="1"/>
          <p:nvPr/>
        </p:nvSpPr>
        <p:spPr>
          <a:xfrm>
            <a:off x="3456517" y="1437388"/>
            <a:ext cx="169333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Director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F47B43AC-BBEB-844F-138F-021EEAC468FE}"/>
              </a:ext>
            </a:extLst>
          </p:cNvPr>
          <p:cNvSpPr txBox="1"/>
          <p:nvPr/>
        </p:nvSpPr>
        <p:spPr>
          <a:xfrm>
            <a:off x="8532281" y="4286936"/>
            <a:ext cx="169333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Beneficiary(-</a:t>
            </a:r>
            <a:r>
              <a:rPr lang="en-US" dirty="0" err="1"/>
              <a:t>ies</a:t>
            </a:r>
            <a:r>
              <a:rPr lang="en-US" dirty="0"/>
              <a:t>)</a:t>
            </a:r>
          </a:p>
        </p:txBody>
      </p:sp>
      <p:cxnSp>
        <p:nvCxnSpPr>
          <p:cNvPr id="24" name="Connector: Elbow 23">
            <a:extLst>
              <a:ext uri="{FF2B5EF4-FFF2-40B4-BE49-F238E27FC236}">
                <a16:creationId xmlns:a16="http://schemas.microsoft.com/office/drawing/2014/main" id="{1C39F8D2-B4ED-A657-50E3-CA9A602A34C2}"/>
              </a:ext>
            </a:extLst>
          </p:cNvPr>
          <p:cNvCxnSpPr>
            <a:cxnSpLocks/>
            <a:stCxn id="15" idx="6"/>
            <a:endCxn id="5" idx="2"/>
          </p:cNvCxnSpPr>
          <p:nvPr/>
        </p:nvCxnSpPr>
        <p:spPr>
          <a:xfrm>
            <a:off x="2297644" y="5425156"/>
            <a:ext cx="2092324" cy="475115"/>
          </a:xfrm>
          <a:prstGeom prst="bentConnector4">
            <a:avLst>
              <a:gd name="adj1" fmla="val 31993"/>
              <a:gd name="adj2" fmla="val 148115"/>
            </a:avLst>
          </a:prstGeom>
          <a:ln w="57150">
            <a:solidFill>
              <a:schemeClr val="accent6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Connector: Elbow 24">
            <a:extLst>
              <a:ext uri="{FF2B5EF4-FFF2-40B4-BE49-F238E27FC236}">
                <a16:creationId xmlns:a16="http://schemas.microsoft.com/office/drawing/2014/main" id="{DE772A50-1B0D-2193-9C90-C877D12EE25F}"/>
              </a:ext>
            </a:extLst>
          </p:cNvPr>
          <p:cNvCxnSpPr>
            <a:cxnSpLocks/>
            <a:stCxn id="17" idx="6"/>
            <a:endCxn id="5" idx="1"/>
          </p:cNvCxnSpPr>
          <p:nvPr/>
        </p:nvCxnSpPr>
        <p:spPr>
          <a:xfrm>
            <a:off x="2297643" y="4260600"/>
            <a:ext cx="1338792" cy="1174005"/>
          </a:xfrm>
          <a:prstGeom prst="bentConnector3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Connector: Elbow 27">
            <a:extLst>
              <a:ext uri="{FF2B5EF4-FFF2-40B4-BE49-F238E27FC236}">
                <a16:creationId xmlns:a16="http://schemas.microsoft.com/office/drawing/2014/main" id="{9CF3A9E0-4F91-4E6B-8904-C7FB04691BBF}"/>
              </a:ext>
            </a:extLst>
          </p:cNvPr>
          <p:cNvCxnSpPr>
            <a:cxnSpLocks/>
            <a:stCxn id="16" idx="6"/>
            <a:endCxn id="14" idx="2"/>
          </p:cNvCxnSpPr>
          <p:nvPr/>
        </p:nvCxnSpPr>
        <p:spPr>
          <a:xfrm>
            <a:off x="2297643" y="2274236"/>
            <a:ext cx="1745191" cy="1"/>
          </a:xfrm>
          <a:prstGeom prst="bentConnector3">
            <a:avLst>
              <a:gd name="adj1" fmla="val 50000"/>
            </a:avLst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Connector: Elbow 31">
            <a:extLst>
              <a:ext uri="{FF2B5EF4-FFF2-40B4-BE49-F238E27FC236}">
                <a16:creationId xmlns:a16="http://schemas.microsoft.com/office/drawing/2014/main" id="{E15186A2-D74A-2373-BC47-B13C5A034267}"/>
              </a:ext>
            </a:extLst>
          </p:cNvPr>
          <p:cNvCxnSpPr>
            <a:cxnSpLocks/>
            <a:stCxn id="14" idx="4"/>
            <a:endCxn id="6" idx="0"/>
          </p:cNvCxnSpPr>
          <p:nvPr/>
        </p:nvCxnSpPr>
        <p:spPr>
          <a:xfrm rot="5400000">
            <a:off x="4059446" y="2927924"/>
            <a:ext cx="661044" cy="12700"/>
          </a:xfrm>
          <a:prstGeom prst="bentConnector3">
            <a:avLst>
              <a:gd name="adj1" fmla="val 50000"/>
            </a:avLst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Connector: Elbow 34">
            <a:extLst>
              <a:ext uri="{FF2B5EF4-FFF2-40B4-BE49-F238E27FC236}">
                <a16:creationId xmlns:a16="http://schemas.microsoft.com/office/drawing/2014/main" id="{074162D3-4B5C-9F1A-9CD3-2E8B4D951167}"/>
              </a:ext>
            </a:extLst>
          </p:cNvPr>
          <p:cNvCxnSpPr>
            <a:cxnSpLocks/>
            <a:stCxn id="3" idx="2"/>
            <a:endCxn id="5" idx="0"/>
          </p:cNvCxnSpPr>
          <p:nvPr/>
        </p:nvCxnSpPr>
        <p:spPr>
          <a:xfrm rot="5400000">
            <a:off x="3963549" y="4542518"/>
            <a:ext cx="852839" cy="12700"/>
          </a:xfrm>
          <a:prstGeom prst="bentConnector3">
            <a:avLst>
              <a:gd name="adj1" fmla="val 50000"/>
            </a:avLst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Connector: Elbow 37">
            <a:extLst>
              <a:ext uri="{FF2B5EF4-FFF2-40B4-BE49-F238E27FC236}">
                <a16:creationId xmlns:a16="http://schemas.microsoft.com/office/drawing/2014/main" id="{065236D8-495B-E1CF-31C4-D5BF5347EE68}"/>
              </a:ext>
            </a:extLst>
          </p:cNvPr>
          <p:cNvCxnSpPr>
            <a:cxnSpLocks/>
            <a:stCxn id="15" idx="2"/>
            <a:endCxn id="16" idx="2"/>
          </p:cNvCxnSpPr>
          <p:nvPr/>
        </p:nvCxnSpPr>
        <p:spPr>
          <a:xfrm rot="10800000">
            <a:off x="1603377" y="2274236"/>
            <a:ext cx="1" cy="3150920"/>
          </a:xfrm>
          <a:prstGeom prst="bentConnector3">
            <a:avLst>
              <a:gd name="adj1" fmla="val 22860100000"/>
            </a:avLst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" name="Rectangle 47">
            <a:extLst>
              <a:ext uri="{FF2B5EF4-FFF2-40B4-BE49-F238E27FC236}">
                <a16:creationId xmlns:a16="http://schemas.microsoft.com/office/drawing/2014/main" id="{C87D9AB5-D315-2747-3DCF-1E0BD04C3398}"/>
              </a:ext>
            </a:extLst>
          </p:cNvPr>
          <p:cNvSpPr/>
          <p:nvPr/>
        </p:nvSpPr>
        <p:spPr>
          <a:xfrm>
            <a:off x="7213600" y="4656268"/>
            <a:ext cx="4436533" cy="1822625"/>
          </a:xfrm>
          <a:prstGeom prst="rect">
            <a:avLst/>
          </a:prstGeom>
          <a:noFill/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49" name="Connector: Elbow 48">
            <a:extLst>
              <a:ext uri="{FF2B5EF4-FFF2-40B4-BE49-F238E27FC236}">
                <a16:creationId xmlns:a16="http://schemas.microsoft.com/office/drawing/2014/main" id="{34E097EC-D293-E0E8-140A-820F59B5A1C8}"/>
              </a:ext>
            </a:extLst>
          </p:cNvPr>
          <p:cNvCxnSpPr>
            <a:cxnSpLocks/>
            <a:stCxn id="48" idx="2"/>
            <a:endCxn id="15" idx="4"/>
          </p:cNvCxnSpPr>
          <p:nvPr/>
        </p:nvCxnSpPr>
        <p:spPr>
          <a:xfrm rot="5400000" flipH="1">
            <a:off x="5325903" y="2372929"/>
            <a:ext cx="730572" cy="7481356"/>
          </a:xfrm>
          <a:prstGeom prst="bentConnector3">
            <a:avLst>
              <a:gd name="adj1" fmla="val -31291"/>
            </a:avLst>
          </a:prstGeom>
          <a:ln w="57150">
            <a:solidFill>
              <a:schemeClr val="accent6"/>
            </a:solidFill>
            <a:prstDash val="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7697454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ADFF83D3-43E3-C6E0-6835-5AEEF0332790}"/>
              </a:ext>
            </a:extLst>
          </p:cNvPr>
          <p:cNvSpPr txBox="1"/>
          <p:nvPr/>
        </p:nvSpPr>
        <p:spPr>
          <a:xfrm>
            <a:off x="1384103" y="308784"/>
            <a:ext cx="684232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/>
              <a:t>UBO/Beneficiary Identification 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40E4C86C-4B4B-CD99-198D-BA6DCE8B3D45}"/>
              </a:ext>
            </a:extLst>
          </p:cNvPr>
          <p:cNvSpPr/>
          <p:nvPr/>
        </p:nvSpPr>
        <p:spPr>
          <a:xfrm>
            <a:off x="2127252" y="4755720"/>
            <a:ext cx="1507066" cy="931333"/>
          </a:xfrm>
          <a:prstGeom prst="rect">
            <a:avLst/>
          </a:pr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82A75B3-09BD-FC54-1966-E2B46FE9C4EA}"/>
              </a:ext>
            </a:extLst>
          </p:cNvPr>
          <p:cNvSpPr txBox="1"/>
          <p:nvPr/>
        </p:nvSpPr>
        <p:spPr>
          <a:xfrm>
            <a:off x="8581067" y="5130294"/>
            <a:ext cx="1676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/>
              <a:t>Trust 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CEBEE29F-D5F8-7219-A890-DC4A3373A8D0}"/>
              </a:ext>
            </a:extLst>
          </p:cNvPr>
          <p:cNvSpPr/>
          <p:nvPr/>
        </p:nvSpPr>
        <p:spPr>
          <a:xfrm>
            <a:off x="8647112" y="4849294"/>
            <a:ext cx="1507066" cy="931333"/>
          </a:xfrm>
          <a:prstGeom prst="rect">
            <a:avLst/>
          </a:pr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Smiley Face 6">
            <a:extLst>
              <a:ext uri="{FF2B5EF4-FFF2-40B4-BE49-F238E27FC236}">
                <a16:creationId xmlns:a16="http://schemas.microsoft.com/office/drawing/2014/main" id="{351F8D7B-B5B3-5181-9949-635DE7338548}"/>
              </a:ext>
            </a:extLst>
          </p:cNvPr>
          <p:cNvSpPr/>
          <p:nvPr/>
        </p:nvSpPr>
        <p:spPr>
          <a:xfrm>
            <a:off x="10741024" y="1543039"/>
            <a:ext cx="694267" cy="646331"/>
          </a:xfrm>
          <a:prstGeom prst="smileyFace">
            <a:avLst/>
          </a:pr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6C83C56D-8735-4A36-2AA7-F3425B35265A}"/>
              </a:ext>
            </a:extLst>
          </p:cNvPr>
          <p:cNvSpPr txBox="1"/>
          <p:nvPr/>
        </p:nvSpPr>
        <p:spPr>
          <a:xfrm>
            <a:off x="8420821" y="983307"/>
            <a:ext cx="199689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Owners (each 20%)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6B2AF196-4496-E422-6A9D-D67A24A485A4}"/>
              </a:ext>
            </a:extLst>
          </p:cNvPr>
          <p:cNvSpPr txBox="1"/>
          <p:nvPr/>
        </p:nvSpPr>
        <p:spPr>
          <a:xfrm>
            <a:off x="8877774" y="3243107"/>
            <a:ext cx="108298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Company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950FFE6F-9D2C-45B6-55A1-B2D8B8B6C32B}"/>
              </a:ext>
            </a:extLst>
          </p:cNvPr>
          <p:cNvSpPr txBox="1"/>
          <p:nvPr/>
        </p:nvSpPr>
        <p:spPr>
          <a:xfrm>
            <a:off x="8967105" y="6024442"/>
            <a:ext cx="82368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Person</a:t>
            </a:r>
          </a:p>
        </p:txBody>
      </p:sp>
      <p:sp>
        <p:nvSpPr>
          <p:cNvPr id="14" name="Smiley Face 13">
            <a:extLst>
              <a:ext uri="{FF2B5EF4-FFF2-40B4-BE49-F238E27FC236}">
                <a16:creationId xmlns:a16="http://schemas.microsoft.com/office/drawing/2014/main" id="{A06F3CAD-6522-9A2F-8ABF-43AD4487ED29}"/>
              </a:ext>
            </a:extLst>
          </p:cNvPr>
          <p:cNvSpPr/>
          <p:nvPr/>
        </p:nvSpPr>
        <p:spPr>
          <a:xfrm>
            <a:off x="9878480" y="1523387"/>
            <a:ext cx="694267" cy="646331"/>
          </a:xfrm>
          <a:prstGeom prst="smileyFace">
            <a:avLst/>
          </a:pr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Smiley Face 14">
            <a:extLst>
              <a:ext uri="{FF2B5EF4-FFF2-40B4-BE49-F238E27FC236}">
                <a16:creationId xmlns:a16="http://schemas.microsoft.com/office/drawing/2014/main" id="{6ADE67B8-4F84-93C4-83C6-C55F42EC50C8}"/>
              </a:ext>
            </a:extLst>
          </p:cNvPr>
          <p:cNvSpPr/>
          <p:nvPr/>
        </p:nvSpPr>
        <p:spPr>
          <a:xfrm>
            <a:off x="2437871" y="3205674"/>
            <a:ext cx="694267" cy="646331"/>
          </a:xfrm>
          <a:prstGeom prst="smileyFace">
            <a:avLst/>
          </a:pr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Smiley Face 15">
            <a:extLst>
              <a:ext uri="{FF2B5EF4-FFF2-40B4-BE49-F238E27FC236}">
                <a16:creationId xmlns:a16="http://schemas.microsoft.com/office/drawing/2014/main" id="{0540560E-30C2-FE6F-3553-7C00B6AA8F90}"/>
              </a:ext>
            </a:extLst>
          </p:cNvPr>
          <p:cNvSpPr/>
          <p:nvPr/>
        </p:nvSpPr>
        <p:spPr>
          <a:xfrm>
            <a:off x="9040281" y="1543039"/>
            <a:ext cx="694267" cy="646331"/>
          </a:xfrm>
          <a:prstGeom prst="smileyFace">
            <a:avLst/>
          </a:pr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Smiley Face 16">
            <a:extLst>
              <a:ext uri="{FF2B5EF4-FFF2-40B4-BE49-F238E27FC236}">
                <a16:creationId xmlns:a16="http://schemas.microsoft.com/office/drawing/2014/main" id="{C04BA5AE-08E1-D928-1A43-E3504CDDDAAA}"/>
              </a:ext>
            </a:extLst>
          </p:cNvPr>
          <p:cNvSpPr/>
          <p:nvPr/>
        </p:nvSpPr>
        <p:spPr>
          <a:xfrm>
            <a:off x="7304091" y="1543038"/>
            <a:ext cx="694267" cy="646331"/>
          </a:xfrm>
          <a:prstGeom prst="smileyFace">
            <a:avLst/>
          </a:pr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F47B43AC-BBEB-844F-138F-021EEAC468FE}"/>
              </a:ext>
            </a:extLst>
          </p:cNvPr>
          <p:cNvSpPr txBox="1"/>
          <p:nvPr/>
        </p:nvSpPr>
        <p:spPr>
          <a:xfrm>
            <a:off x="10364460" y="3243107"/>
            <a:ext cx="169333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Beneficiary</a:t>
            </a:r>
          </a:p>
        </p:txBody>
      </p:sp>
      <p:cxnSp>
        <p:nvCxnSpPr>
          <p:cNvPr id="25" name="Connector: Elbow 24">
            <a:extLst>
              <a:ext uri="{FF2B5EF4-FFF2-40B4-BE49-F238E27FC236}">
                <a16:creationId xmlns:a16="http://schemas.microsoft.com/office/drawing/2014/main" id="{DE772A50-1B0D-2193-9C90-C877D12EE25F}"/>
              </a:ext>
            </a:extLst>
          </p:cNvPr>
          <p:cNvCxnSpPr>
            <a:cxnSpLocks/>
            <a:stCxn id="48" idx="2"/>
            <a:endCxn id="5" idx="0"/>
          </p:cNvCxnSpPr>
          <p:nvPr/>
        </p:nvCxnSpPr>
        <p:spPr>
          <a:xfrm rot="5400000">
            <a:off x="8884924" y="4333573"/>
            <a:ext cx="1031442" cy="12700"/>
          </a:xfrm>
          <a:prstGeom prst="bentConnector3">
            <a:avLst>
              <a:gd name="adj1" fmla="val 50000"/>
            </a:avLst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Connector: Elbow 27">
            <a:extLst>
              <a:ext uri="{FF2B5EF4-FFF2-40B4-BE49-F238E27FC236}">
                <a16:creationId xmlns:a16="http://schemas.microsoft.com/office/drawing/2014/main" id="{9CF3A9E0-4F91-4E6B-8904-C7FB04691BBF}"/>
              </a:ext>
            </a:extLst>
          </p:cNvPr>
          <p:cNvCxnSpPr>
            <a:cxnSpLocks/>
            <a:stCxn id="17" idx="4"/>
            <a:endCxn id="48" idx="0"/>
          </p:cNvCxnSpPr>
          <p:nvPr/>
        </p:nvCxnSpPr>
        <p:spPr>
          <a:xfrm rot="16200000" flipH="1">
            <a:off x="8074535" y="1766059"/>
            <a:ext cx="902801" cy="1749420"/>
          </a:xfrm>
          <a:prstGeom prst="bentConnector3">
            <a:avLst>
              <a:gd name="adj1" fmla="val 50000"/>
            </a:avLst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Connector: Elbow 31">
            <a:extLst>
              <a:ext uri="{FF2B5EF4-FFF2-40B4-BE49-F238E27FC236}">
                <a16:creationId xmlns:a16="http://schemas.microsoft.com/office/drawing/2014/main" id="{E15186A2-D74A-2373-BC47-B13C5A034267}"/>
              </a:ext>
            </a:extLst>
          </p:cNvPr>
          <p:cNvCxnSpPr>
            <a:cxnSpLocks/>
            <a:stCxn id="14" idx="4"/>
            <a:endCxn id="48" idx="0"/>
          </p:cNvCxnSpPr>
          <p:nvPr/>
        </p:nvCxnSpPr>
        <p:spPr>
          <a:xfrm rot="5400000">
            <a:off x="9351904" y="2218460"/>
            <a:ext cx="922452" cy="824969"/>
          </a:xfrm>
          <a:prstGeom prst="bentConnector3">
            <a:avLst>
              <a:gd name="adj1" fmla="val 50000"/>
            </a:avLst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Connector: Elbow 34">
            <a:extLst>
              <a:ext uri="{FF2B5EF4-FFF2-40B4-BE49-F238E27FC236}">
                <a16:creationId xmlns:a16="http://schemas.microsoft.com/office/drawing/2014/main" id="{074162D3-4B5C-9F1A-9CD3-2E8B4D951167}"/>
              </a:ext>
            </a:extLst>
          </p:cNvPr>
          <p:cNvCxnSpPr>
            <a:cxnSpLocks/>
            <a:stCxn id="34" idx="4"/>
            <a:endCxn id="48" idx="0"/>
          </p:cNvCxnSpPr>
          <p:nvPr/>
        </p:nvCxnSpPr>
        <p:spPr>
          <a:xfrm rot="16200000" flipH="1">
            <a:off x="8526253" y="2217778"/>
            <a:ext cx="921698" cy="827086"/>
          </a:xfrm>
          <a:prstGeom prst="bentConnector3">
            <a:avLst>
              <a:gd name="adj1" fmla="val 50000"/>
            </a:avLst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Connector: Elbow 37">
            <a:extLst>
              <a:ext uri="{FF2B5EF4-FFF2-40B4-BE49-F238E27FC236}">
                <a16:creationId xmlns:a16="http://schemas.microsoft.com/office/drawing/2014/main" id="{065236D8-495B-E1CF-31C4-D5BF5347EE68}"/>
              </a:ext>
            </a:extLst>
          </p:cNvPr>
          <p:cNvCxnSpPr>
            <a:cxnSpLocks/>
            <a:stCxn id="7" idx="4"/>
            <a:endCxn id="48" idx="0"/>
          </p:cNvCxnSpPr>
          <p:nvPr/>
        </p:nvCxnSpPr>
        <p:spPr>
          <a:xfrm rot="5400000">
            <a:off x="9793002" y="1797014"/>
            <a:ext cx="902800" cy="1687513"/>
          </a:xfrm>
          <a:prstGeom prst="bentConnector3">
            <a:avLst>
              <a:gd name="adj1" fmla="val 50000"/>
            </a:avLst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" name="Rectangle 47">
            <a:extLst>
              <a:ext uri="{FF2B5EF4-FFF2-40B4-BE49-F238E27FC236}">
                <a16:creationId xmlns:a16="http://schemas.microsoft.com/office/drawing/2014/main" id="{C87D9AB5-D315-2747-3DCF-1E0BD04C3398}"/>
              </a:ext>
            </a:extLst>
          </p:cNvPr>
          <p:cNvSpPr/>
          <p:nvPr/>
        </p:nvSpPr>
        <p:spPr>
          <a:xfrm>
            <a:off x="8522758" y="3092170"/>
            <a:ext cx="1755774" cy="725682"/>
          </a:xfrm>
          <a:prstGeom prst="rect">
            <a:avLst/>
          </a:prstGeom>
          <a:noFill/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Smiley Face 33">
            <a:extLst>
              <a:ext uri="{FF2B5EF4-FFF2-40B4-BE49-F238E27FC236}">
                <a16:creationId xmlns:a16="http://schemas.microsoft.com/office/drawing/2014/main" id="{6D27B7A6-2841-3B94-5BE6-6B8A8A8AA91B}"/>
              </a:ext>
            </a:extLst>
          </p:cNvPr>
          <p:cNvSpPr/>
          <p:nvPr/>
        </p:nvSpPr>
        <p:spPr>
          <a:xfrm>
            <a:off x="8226425" y="1524141"/>
            <a:ext cx="694267" cy="646331"/>
          </a:xfrm>
          <a:prstGeom prst="smileyFace">
            <a:avLst/>
          </a:pr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59" name="Connector: Elbow 58">
            <a:extLst>
              <a:ext uri="{FF2B5EF4-FFF2-40B4-BE49-F238E27FC236}">
                <a16:creationId xmlns:a16="http://schemas.microsoft.com/office/drawing/2014/main" id="{49E69583-F02D-602C-A4CD-5D433DA630C5}"/>
              </a:ext>
            </a:extLst>
          </p:cNvPr>
          <p:cNvCxnSpPr>
            <a:cxnSpLocks/>
            <a:stCxn id="85" idx="4"/>
            <a:endCxn id="3" idx="0"/>
          </p:cNvCxnSpPr>
          <p:nvPr/>
        </p:nvCxnSpPr>
        <p:spPr>
          <a:xfrm rot="16200000" flipH="1">
            <a:off x="1575178" y="3450112"/>
            <a:ext cx="893611" cy="1717604"/>
          </a:xfrm>
          <a:prstGeom prst="bentConnector3">
            <a:avLst>
              <a:gd name="adj1" fmla="val 50000"/>
            </a:avLst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Connector: Elbow 59">
            <a:extLst>
              <a:ext uri="{FF2B5EF4-FFF2-40B4-BE49-F238E27FC236}">
                <a16:creationId xmlns:a16="http://schemas.microsoft.com/office/drawing/2014/main" id="{0C0A72FE-808B-BCC0-7D00-7AEF4E0C8478}"/>
              </a:ext>
            </a:extLst>
          </p:cNvPr>
          <p:cNvCxnSpPr>
            <a:cxnSpLocks/>
            <a:stCxn id="16" idx="4"/>
            <a:endCxn id="48" idx="0"/>
          </p:cNvCxnSpPr>
          <p:nvPr/>
        </p:nvCxnSpPr>
        <p:spPr>
          <a:xfrm rot="16200000" flipH="1">
            <a:off x="8942630" y="2634155"/>
            <a:ext cx="902800" cy="13230"/>
          </a:xfrm>
          <a:prstGeom prst="bentConnector3">
            <a:avLst>
              <a:gd name="adj1" fmla="val 50000"/>
            </a:avLst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9" name="Connector: Elbow 78">
            <a:extLst>
              <a:ext uri="{FF2B5EF4-FFF2-40B4-BE49-F238E27FC236}">
                <a16:creationId xmlns:a16="http://schemas.microsoft.com/office/drawing/2014/main" id="{01A91B7F-6F9F-B426-9A29-C1593E1C0D95}"/>
              </a:ext>
            </a:extLst>
          </p:cNvPr>
          <p:cNvCxnSpPr>
            <a:cxnSpLocks/>
            <a:stCxn id="82" idx="4"/>
            <a:endCxn id="3" idx="0"/>
          </p:cNvCxnSpPr>
          <p:nvPr/>
        </p:nvCxnSpPr>
        <p:spPr>
          <a:xfrm rot="16200000" flipH="1">
            <a:off x="1995992" y="3870926"/>
            <a:ext cx="893611" cy="875975"/>
          </a:xfrm>
          <a:prstGeom prst="bentConnector3">
            <a:avLst>
              <a:gd name="adj1" fmla="val 50000"/>
            </a:avLst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0" name="TextBox 79">
            <a:extLst>
              <a:ext uri="{FF2B5EF4-FFF2-40B4-BE49-F238E27FC236}">
                <a16:creationId xmlns:a16="http://schemas.microsoft.com/office/drawing/2014/main" id="{EA85875D-1FA9-9367-0495-4685BE4F90C7}"/>
              </a:ext>
            </a:extLst>
          </p:cNvPr>
          <p:cNvSpPr txBox="1"/>
          <p:nvPr/>
        </p:nvSpPr>
        <p:spPr>
          <a:xfrm>
            <a:off x="2027770" y="5036721"/>
            <a:ext cx="1676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/>
              <a:t>Trust </a:t>
            </a:r>
          </a:p>
        </p:txBody>
      </p:sp>
      <p:sp>
        <p:nvSpPr>
          <p:cNvPr id="81" name="Smiley Face 80">
            <a:extLst>
              <a:ext uri="{FF2B5EF4-FFF2-40B4-BE49-F238E27FC236}">
                <a16:creationId xmlns:a16="http://schemas.microsoft.com/office/drawing/2014/main" id="{3EF76951-5BCA-0D70-6C10-83A10C3472CF}"/>
              </a:ext>
            </a:extLst>
          </p:cNvPr>
          <p:cNvSpPr/>
          <p:nvPr/>
        </p:nvSpPr>
        <p:spPr>
          <a:xfrm>
            <a:off x="3247229" y="3205673"/>
            <a:ext cx="694267" cy="646331"/>
          </a:xfrm>
          <a:prstGeom prst="smileyFace">
            <a:avLst/>
          </a:pr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2" name="Smiley Face 81">
            <a:extLst>
              <a:ext uri="{FF2B5EF4-FFF2-40B4-BE49-F238E27FC236}">
                <a16:creationId xmlns:a16="http://schemas.microsoft.com/office/drawing/2014/main" id="{3B5CFBCE-9165-73B0-D826-5E245BC1707A}"/>
              </a:ext>
            </a:extLst>
          </p:cNvPr>
          <p:cNvSpPr/>
          <p:nvPr/>
        </p:nvSpPr>
        <p:spPr>
          <a:xfrm>
            <a:off x="1657676" y="3215778"/>
            <a:ext cx="694267" cy="646331"/>
          </a:xfrm>
          <a:prstGeom prst="smileyFace">
            <a:avLst/>
          </a:pr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5" name="Smiley Face 84">
            <a:extLst>
              <a:ext uri="{FF2B5EF4-FFF2-40B4-BE49-F238E27FC236}">
                <a16:creationId xmlns:a16="http://schemas.microsoft.com/office/drawing/2014/main" id="{254066A1-ED96-DF0D-AD82-464D490790A8}"/>
              </a:ext>
            </a:extLst>
          </p:cNvPr>
          <p:cNvSpPr/>
          <p:nvPr/>
        </p:nvSpPr>
        <p:spPr>
          <a:xfrm>
            <a:off x="816047" y="3215778"/>
            <a:ext cx="694267" cy="646331"/>
          </a:xfrm>
          <a:prstGeom prst="smileyFace">
            <a:avLst/>
          </a:pr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6" name="Smiley Face 85">
            <a:extLst>
              <a:ext uri="{FF2B5EF4-FFF2-40B4-BE49-F238E27FC236}">
                <a16:creationId xmlns:a16="http://schemas.microsoft.com/office/drawing/2014/main" id="{95A77C61-67D3-A07F-E84B-F7DA012B9AAD}"/>
              </a:ext>
            </a:extLst>
          </p:cNvPr>
          <p:cNvSpPr/>
          <p:nvPr/>
        </p:nvSpPr>
        <p:spPr>
          <a:xfrm>
            <a:off x="4088858" y="3205672"/>
            <a:ext cx="694267" cy="646331"/>
          </a:xfrm>
          <a:prstGeom prst="smileyFace">
            <a:avLst/>
          </a:pr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90" name="Connector: Elbow 89">
            <a:extLst>
              <a:ext uri="{FF2B5EF4-FFF2-40B4-BE49-F238E27FC236}">
                <a16:creationId xmlns:a16="http://schemas.microsoft.com/office/drawing/2014/main" id="{6DC0C210-8385-2612-7858-826A415BEE15}"/>
              </a:ext>
            </a:extLst>
          </p:cNvPr>
          <p:cNvCxnSpPr>
            <a:cxnSpLocks/>
            <a:stCxn id="86" idx="4"/>
            <a:endCxn id="3" idx="0"/>
          </p:cNvCxnSpPr>
          <p:nvPr/>
        </p:nvCxnSpPr>
        <p:spPr>
          <a:xfrm rot="5400000">
            <a:off x="3206531" y="3526258"/>
            <a:ext cx="903717" cy="1555207"/>
          </a:xfrm>
          <a:prstGeom prst="bentConnector3">
            <a:avLst>
              <a:gd name="adj1" fmla="val 50000"/>
            </a:avLst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2" name="Connector: Elbow 91">
            <a:extLst>
              <a:ext uri="{FF2B5EF4-FFF2-40B4-BE49-F238E27FC236}">
                <a16:creationId xmlns:a16="http://schemas.microsoft.com/office/drawing/2014/main" id="{B6E9B926-F0F6-071E-BF8C-A2221A2C92CB}"/>
              </a:ext>
            </a:extLst>
          </p:cNvPr>
          <p:cNvCxnSpPr>
            <a:cxnSpLocks/>
            <a:stCxn id="81" idx="4"/>
            <a:endCxn id="3" idx="0"/>
          </p:cNvCxnSpPr>
          <p:nvPr/>
        </p:nvCxnSpPr>
        <p:spPr>
          <a:xfrm rot="5400000">
            <a:off x="2785716" y="3947073"/>
            <a:ext cx="903716" cy="713578"/>
          </a:xfrm>
          <a:prstGeom prst="bentConnector3">
            <a:avLst>
              <a:gd name="adj1" fmla="val 50000"/>
            </a:avLst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3" name="Connector: Elbow 92">
            <a:extLst>
              <a:ext uri="{FF2B5EF4-FFF2-40B4-BE49-F238E27FC236}">
                <a16:creationId xmlns:a16="http://schemas.microsoft.com/office/drawing/2014/main" id="{E2453A8B-607C-303E-02BD-7120E7F4AC30}"/>
              </a:ext>
            </a:extLst>
          </p:cNvPr>
          <p:cNvCxnSpPr>
            <a:cxnSpLocks/>
            <a:stCxn id="15" idx="4"/>
            <a:endCxn id="3" idx="0"/>
          </p:cNvCxnSpPr>
          <p:nvPr/>
        </p:nvCxnSpPr>
        <p:spPr>
          <a:xfrm rot="16200000" flipH="1">
            <a:off x="2381038" y="4255972"/>
            <a:ext cx="903715" cy="95780"/>
          </a:xfrm>
          <a:prstGeom prst="bentConnector3">
            <a:avLst>
              <a:gd name="adj1" fmla="val 50000"/>
            </a:avLst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0" name="TextBox 99">
            <a:extLst>
              <a:ext uri="{FF2B5EF4-FFF2-40B4-BE49-F238E27FC236}">
                <a16:creationId xmlns:a16="http://schemas.microsoft.com/office/drawing/2014/main" id="{36B8A046-7675-E255-406C-8AA607D5F960}"/>
              </a:ext>
            </a:extLst>
          </p:cNvPr>
          <p:cNvSpPr txBox="1"/>
          <p:nvPr/>
        </p:nvSpPr>
        <p:spPr>
          <a:xfrm>
            <a:off x="2091534" y="2477833"/>
            <a:ext cx="169333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Beneficiaries</a:t>
            </a:r>
          </a:p>
        </p:txBody>
      </p:sp>
    </p:spTree>
    <p:extLst>
      <p:ext uri="{BB962C8B-B14F-4D97-AF65-F5344CB8AC3E}">
        <p14:creationId xmlns:p14="http://schemas.microsoft.com/office/powerpoint/2010/main" val="122930598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09588DA8-065E-4F6F-8EFD-43104AB2E0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C4285719-470E-454C-AF62-8323075F1F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CD9FE4EF-C4D8-49A0-B2FF-81D8DB7D8A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4" y="1410082"/>
            <a:ext cx="6858000" cy="4037836"/>
          </a:xfrm>
          <a:prstGeom prst="rect">
            <a:avLst/>
          </a:prstGeom>
          <a:gradFill>
            <a:gsLst>
              <a:gs pos="8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4300840D-0A0B-4512-BACA-B439D5B9C5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5" y="1420219"/>
            <a:ext cx="6857999" cy="4037839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46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D2B78728-A580-49A7-84F9-6EF6F583AD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767923" y="3588085"/>
            <a:ext cx="2501979" cy="4037841"/>
          </a:xfrm>
          <a:prstGeom prst="rect">
            <a:avLst/>
          </a:prstGeom>
          <a:gradFill>
            <a:gsLst>
              <a:gs pos="2000">
                <a:schemeClr val="accent1">
                  <a:alpha val="29000"/>
                </a:schemeClr>
              </a:gs>
              <a:gs pos="100000">
                <a:srgbClr val="000000">
                  <a:alpha val="30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38FAA1A1-D861-433F-88FA-1E9D6FD31D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635413">
            <a:off x="-501737" y="969718"/>
            <a:ext cx="3900357" cy="4178958"/>
          </a:xfrm>
          <a:custGeom>
            <a:avLst/>
            <a:gdLst>
              <a:gd name="connsiteX0" fmla="*/ 2432225 w 3900357"/>
              <a:gd name="connsiteY0" fmla="*/ 93939 h 4178958"/>
              <a:gd name="connsiteX1" fmla="*/ 3900357 w 3900357"/>
              <a:gd name="connsiteY1" fmla="*/ 2089479 h 4178958"/>
              <a:gd name="connsiteX2" fmla="*/ 1810878 w 3900357"/>
              <a:gd name="connsiteY2" fmla="*/ 4178958 h 4178958"/>
              <a:gd name="connsiteX3" fmla="*/ 78249 w 3900357"/>
              <a:gd name="connsiteY3" fmla="*/ 3257727 h 4178958"/>
              <a:gd name="connsiteX4" fmla="*/ 0 w 3900357"/>
              <a:gd name="connsiteY4" fmla="*/ 3128923 h 4178958"/>
              <a:gd name="connsiteX5" fmla="*/ 831324 w 3900357"/>
              <a:gd name="connsiteY5" fmla="*/ 244281 h 4178958"/>
              <a:gd name="connsiteX6" fmla="*/ 997559 w 3900357"/>
              <a:gd name="connsiteY6" fmla="*/ 164202 h 4178958"/>
              <a:gd name="connsiteX7" fmla="*/ 1810878 w 3900357"/>
              <a:gd name="connsiteY7" fmla="*/ 0 h 4178958"/>
              <a:gd name="connsiteX8" fmla="*/ 2432225 w 3900357"/>
              <a:gd name="connsiteY8" fmla="*/ 93939 h 4178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900357" h="4178958">
                <a:moveTo>
                  <a:pt x="2432225" y="93939"/>
                </a:moveTo>
                <a:cubicBezTo>
                  <a:pt x="3282786" y="358491"/>
                  <a:pt x="3900357" y="1151865"/>
                  <a:pt x="3900357" y="2089479"/>
                </a:cubicBezTo>
                <a:cubicBezTo>
                  <a:pt x="3900357" y="3243466"/>
                  <a:pt x="2964865" y="4178958"/>
                  <a:pt x="1810878" y="4178958"/>
                </a:cubicBezTo>
                <a:cubicBezTo>
                  <a:pt x="1089636" y="4178958"/>
                  <a:pt x="453744" y="3813531"/>
                  <a:pt x="78249" y="3257727"/>
                </a:cubicBezTo>
                <a:lnTo>
                  <a:pt x="0" y="3128923"/>
                </a:lnTo>
                <a:lnTo>
                  <a:pt x="831324" y="244281"/>
                </a:lnTo>
                <a:lnTo>
                  <a:pt x="997559" y="164202"/>
                </a:lnTo>
                <a:cubicBezTo>
                  <a:pt x="1247540" y="58468"/>
                  <a:pt x="1522381" y="0"/>
                  <a:pt x="1810878" y="0"/>
                </a:cubicBezTo>
                <a:cubicBezTo>
                  <a:pt x="2027251" y="0"/>
                  <a:pt x="2235942" y="32888"/>
                  <a:pt x="2432225" y="93939"/>
                </a:cubicBezTo>
                <a:close/>
              </a:path>
            </a:pathLst>
          </a:custGeom>
          <a:gradFill>
            <a:gsLst>
              <a:gs pos="29000">
                <a:srgbClr val="000000">
                  <a:alpha val="0"/>
                </a:srgbClr>
              </a:gs>
              <a:gs pos="100000">
                <a:schemeClr val="accent1">
                  <a:alpha val="43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8D71EDA1-87BF-4D5D-AB79-F346FD1927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93" y="1399943"/>
            <a:ext cx="6858003" cy="4037835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lumMod val="60000"/>
                  <a:lumOff val="40000"/>
                  <a:alpha val="11000"/>
                </a:schemeClr>
              </a:gs>
            </a:gsLst>
            <a:lin ang="7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B22DB59-1AE7-0F5E-4E2D-FB2282DA2B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6722" y="586855"/>
            <a:ext cx="3201366" cy="3387497"/>
          </a:xfrm>
        </p:spPr>
        <p:txBody>
          <a:bodyPr anchor="b">
            <a:normAutofit/>
          </a:bodyPr>
          <a:lstStyle/>
          <a:p>
            <a:pPr algn="r"/>
            <a:r>
              <a:rPr lang="en-US" sz="3100">
                <a:solidFill>
                  <a:srgbClr val="FFFFFF"/>
                </a:solidFill>
              </a:rPr>
              <a:t>Identification &amp; Verification - Trusts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F31AC1E-A741-9132-2471-AB40A3EB12F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98858" y="920413"/>
            <a:ext cx="6555347" cy="5546047"/>
          </a:xfrm>
        </p:spPr>
        <p:txBody>
          <a:bodyPr anchor="ctr">
            <a:normAutofit lnSpcReduction="10000"/>
          </a:bodyPr>
          <a:lstStyle/>
          <a:p>
            <a:pPr marL="0" indent="0">
              <a:buNone/>
            </a:pPr>
            <a:r>
              <a:rPr lang="en-US" sz="3200" dirty="0"/>
              <a:t>FATF recommends the identification of all parties to a trust.  All persons of trust structure including</a:t>
            </a:r>
          </a:p>
          <a:p>
            <a:pPr lvl="1"/>
            <a:r>
              <a:rPr lang="en-US" sz="3200" dirty="0"/>
              <a:t>Trustees</a:t>
            </a:r>
          </a:p>
          <a:p>
            <a:pPr lvl="1"/>
            <a:r>
              <a:rPr lang="en-US" sz="3200" dirty="0"/>
              <a:t>Directors</a:t>
            </a:r>
          </a:p>
          <a:p>
            <a:pPr lvl="1"/>
            <a:r>
              <a:rPr lang="en-US" sz="3200" dirty="0"/>
              <a:t>Beneficiaries</a:t>
            </a:r>
          </a:p>
          <a:p>
            <a:pPr lvl="1"/>
            <a:r>
              <a:rPr lang="en-US" sz="3200" dirty="0"/>
              <a:t>Settlors</a:t>
            </a:r>
          </a:p>
          <a:p>
            <a:pPr lvl="1"/>
            <a:r>
              <a:rPr lang="en-US" sz="3200" dirty="0"/>
              <a:t>Protector</a:t>
            </a:r>
          </a:p>
          <a:p>
            <a:pPr lvl="1"/>
            <a:r>
              <a:rPr lang="en-US" sz="3200" dirty="0"/>
              <a:t>Any other person with effective control over a trust. </a:t>
            </a:r>
          </a:p>
          <a:p>
            <a:pPr marL="0" indent="0">
              <a:buNone/>
            </a:pPr>
            <a:endParaRPr lang="en-US" sz="3200" dirty="0"/>
          </a:p>
          <a:p>
            <a:pPr marL="0" indent="0">
              <a:buNone/>
            </a:pP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406132660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3" name="Rectangle 12">
            <a:extLst>
              <a:ext uri="{FF2B5EF4-FFF2-40B4-BE49-F238E27FC236}">
                <a16:creationId xmlns:a16="http://schemas.microsoft.com/office/drawing/2014/main" id="{04812C46-200A-4DEB-A05E-3ED6C68C23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 descr="A trophy on a table&#10;&#10;Description automatically generated with low confidence">
            <a:extLst>
              <a:ext uri="{FF2B5EF4-FFF2-40B4-BE49-F238E27FC236}">
                <a16:creationId xmlns:a16="http://schemas.microsoft.com/office/drawing/2014/main" id="{3F15D428-80EB-1E40-B484-144C9E1B026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rcRect t="5436"/>
          <a:stretch/>
        </p:blipFill>
        <p:spPr>
          <a:xfrm>
            <a:off x="1" y="10"/>
            <a:ext cx="8974666" cy="6857990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D1EA859B-E555-4109-94F3-6700E046E0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5125019" y="0"/>
            <a:ext cx="7066978" cy="68580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B22DB59-1AE7-0F5E-4E2D-FB2282DA2B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31610" y="267145"/>
            <a:ext cx="3822189" cy="1899912"/>
          </a:xfrm>
        </p:spPr>
        <p:txBody>
          <a:bodyPr>
            <a:normAutofit/>
          </a:bodyPr>
          <a:lstStyle/>
          <a:p>
            <a:r>
              <a:rPr lang="en-US" sz="4000" dirty="0"/>
              <a:t>Periodic Reviews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F31AC1E-A741-9132-2471-AB40A3EB12F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4475" y="1841535"/>
            <a:ext cx="5915153" cy="3742762"/>
          </a:xfrm>
        </p:spPr>
        <p:txBody>
          <a:bodyPr>
            <a:noAutofit/>
          </a:bodyPr>
          <a:lstStyle/>
          <a:p>
            <a:r>
              <a:rPr lang="en-US" sz="2400" dirty="0"/>
              <a:t>Periodic reviews must include all changes to ownership and ownership structures  [Note:  Many corporate registries are not regularly updated].</a:t>
            </a:r>
          </a:p>
          <a:p>
            <a:pPr marL="0" indent="0">
              <a:buNone/>
            </a:pPr>
            <a:r>
              <a:rPr lang="en-US" sz="2400" dirty="0"/>
              <a:t> </a:t>
            </a:r>
          </a:p>
          <a:p>
            <a:r>
              <a:rPr lang="en-US" sz="2400" dirty="0"/>
              <a:t>Clients must notify banks promptly of any and all changes</a:t>
            </a:r>
          </a:p>
          <a:p>
            <a:pPr marL="0" indent="0">
              <a:buNone/>
            </a:pPr>
            <a:endParaRPr lang="en-US" sz="2400" dirty="0"/>
          </a:p>
          <a:p>
            <a:r>
              <a:rPr lang="en-US" sz="2400" dirty="0"/>
              <a:t>Banks must develop policies and procedures within their KYC programs addressing this as well as client’s failure to comply. </a:t>
            </a:r>
          </a:p>
          <a:p>
            <a:pPr marL="0" indent="0">
              <a:buNone/>
            </a:pPr>
            <a:endParaRPr lang="en-US" sz="2400" dirty="0"/>
          </a:p>
          <a:p>
            <a:pPr marL="0" indent="0">
              <a:buNone/>
            </a:pP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81645544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04812C46-200A-4DEB-A05E-3ED6C68C23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Angled shot of pen on a graph">
            <a:extLst>
              <a:ext uri="{FF2B5EF4-FFF2-40B4-BE49-F238E27FC236}">
                <a16:creationId xmlns:a16="http://schemas.microsoft.com/office/drawing/2014/main" id="{0247EB73-325F-157E-3689-BA4E1384B72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5882" b="-1"/>
          <a:stretch/>
        </p:blipFill>
        <p:spPr>
          <a:xfrm>
            <a:off x="0" y="10"/>
            <a:ext cx="9669642" cy="6857990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D1EA859B-E555-4109-94F3-6700E046E0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5125019" y="0"/>
            <a:ext cx="7066978" cy="68580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B22DB59-1AE7-0F5E-4E2D-FB2282DA2B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10400" y="148612"/>
            <a:ext cx="4502403" cy="1899912"/>
          </a:xfrm>
        </p:spPr>
        <p:txBody>
          <a:bodyPr>
            <a:normAutofit/>
          </a:bodyPr>
          <a:lstStyle/>
          <a:p>
            <a:r>
              <a:rPr lang="en-US" sz="4000" dirty="0"/>
              <a:t>Other Issues – Bearer Shares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F31AC1E-A741-9132-2471-AB40A3EB12F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31467" y="2048524"/>
            <a:ext cx="5721603" cy="4389932"/>
          </a:xfrm>
        </p:spPr>
        <p:txBody>
          <a:bodyPr>
            <a:noAutofit/>
          </a:bodyPr>
          <a:lstStyle/>
          <a:p>
            <a:r>
              <a:rPr lang="en-US" dirty="0"/>
              <a:t>Is corporate ownership established through bearer shares?</a:t>
            </a:r>
          </a:p>
          <a:p>
            <a:r>
              <a:rPr lang="en-US" dirty="0"/>
              <a:t>Are bearer shares issued at any given level of an ownership chain?</a:t>
            </a:r>
          </a:p>
          <a:p>
            <a:r>
              <a:rPr lang="en-US" dirty="0"/>
              <a:t>What policies, controls and checks exist at the financial institution?  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1736555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2C61293E-6EBE-43EF-A52C-9BEBFD7679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CB0400E-4B35-A77A-0520-22201B76C2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97762" y="329184"/>
            <a:ext cx="6251110" cy="1783080"/>
          </a:xfrm>
        </p:spPr>
        <p:txBody>
          <a:bodyPr anchor="b">
            <a:normAutofit/>
          </a:bodyPr>
          <a:lstStyle/>
          <a:p>
            <a:r>
              <a:rPr lang="en-US" sz="5000"/>
              <a:t>Types of Enablers &amp; Their Methods</a:t>
            </a:r>
          </a:p>
        </p:txBody>
      </p:sp>
      <p:pic>
        <p:nvPicPr>
          <p:cNvPr id="5" name="Picture 4" descr="A closeup of a key and a keyhole">
            <a:extLst>
              <a:ext uri="{FF2B5EF4-FFF2-40B4-BE49-F238E27FC236}">
                <a16:creationId xmlns:a16="http://schemas.microsoft.com/office/drawing/2014/main" id="{DB23539B-5E76-7121-0A8D-C04B60FE7B3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1452" r="3387"/>
          <a:stretch/>
        </p:blipFill>
        <p:spPr>
          <a:xfrm>
            <a:off x="1" y="10"/>
            <a:ext cx="4657344" cy="6857990"/>
          </a:xfrm>
          <a:custGeom>
            <a:avLst/>
            <a:gdLst/>
            <a:ahLst/>
            <a:cxnLst/>
            <a:rect l="l" t="t" r="r" b="b"/>
            <a:pathLst>
              <a:path w="4657344" h="6858000">
                <a:moveTo>
                  <a:pt x="0" y="0"/>
                </a:moveTo>
                <a:lnTo>
                  <a:pt x="3429755" y="0"/>
                </a:lnTo>
                <a:lnTo>
                  <a:pt x="3526016" y="148742"/>
                </a:lnTo>
                <a:cubicBezTo>
                  <a:pt x="3657740" y="365513"/>
                  <a:pt x="3777402" y="589569"/>
                  <a:pt x="3886489" y="819975"/>
                </a:cubicBezTo>
                <a:cubicBezTo>
                  <a:pt x="3891856" y="833492"/>
                  <a:pt x="3900663" y="845393"/>
                  <a:pt x="3912049" y="854514"/>
                </a:cubicBezTo>
                <a:cubicBezTo>
                  <a:pt x="3897352" y="819849"/>
                  <a:pt x="3883037" y="784928"/>
                  <a:pt x="3868083" y="750263"/>
                </a:cubicBezTo>
                <a:cubicBezTo>
                  <a:pt x="3806989" y="608712"/>
                  <a:pt x="3742478" y="469145"/>
                  <a:pt x="3674155" y="331786"/>
                </a:cubicBezTo>
                <a:lnTo>
                  <a:pt x="3496656" y="0"/>
                </a:lnTo>
                <a:lnTo>
                  <a:pt x="3554371" y="0"/>
                </a:lnTo>
                <a:lnTo>
                  <a:pt x="3661621" y="196614"/>
                </a:lnTo>
                <a:cubicBezTo>
                  <a:pt x="3856899" y="573253"/>
                  <a:pt x="4021071" y="966066"/>
                  <a:pt x="4161279" y="1371196"/>
                </a:cubicBezTo>
                <a:cubicBezTo>
                  <a:pt x="4379525" y="2007265"/>
                  <a:pt x="4530141" y="2664286"/>
                  <a:pt x="4610660" y="3331516"/>
                </a:cubicBezTo>
                <a:cubicBezTo>
                  <a:pt x="4652837" y="3672965"/>
                  <a:pt x="4671625" y="4013908"/>
                  <a:pt x="4645040" y="4357388"/>
                </a:cubicBezTo>
                <a:cubicBezTo>
                  <a:pt x="4613599" y="4758899"/>
                  <a:pt x="4566181" y="5157998"/>
                  <a:pt x="4485789" y="5552906"/>
                </a:cubicBezTo>
                <a:cubicBezTo>
                  <a:pt x="4397121" y="5988893"/>
                  <a:pt x="4276748" y="6414594"/>
                  <a:pt x="4117769" y="6828295"/>
                </a:cubicBezTo>
                <a:lnTo>
                  <a:pt x="4105288" y="6858000"/>
                </a:lnTo>
                <a:lnTo>
                  <a:pt x="4052520" y="6858000"/>
                </a:lnTo>
                <a:lnTo>
                  <a:pt x="4059369" y="6841549"/>
                </a:lnTo>
                <a:cubicBezTo>
                  <a:pt x="4147276" y="6614016"/>
                  <a:pt x="4224193" y="6380817"/>
                  <a:pt x="4291518" y="6142729"/>
                </a:cubicBezTo>
                <a:cubicBezTo>
                  <a:pt x="4350055" y="5935370"/>
                  <a:pt x="4393256" y="5723695"/>
                  <a:pt x="4443357" y="5513923"/>
                </a:cubicBezTo>
                <a:cubicBezTo>
                  <a:pt x="4444541" y="5502788"/>
                  <a:pt x="4445137" y="5491601"/>
                  <a:pt x="4445146" y="5480401"/>
                </a:cubicBezTo>
                <a:cubicBezTo>
                  <a:pt x="4408465" y="5607635"/>
                  <a:pt x="4379196" y="5719759"/>
                  <a:pt x="4344559" y="5830359"/>
                </a:cubicBezTo>
                <a:cubicBezTo>
                  <a:pt x="4254261" y="6118381"/>
                  <a:pt x="4150112" y="6398531"/>
                  <a:pt x="4031702" y="6670527"/>
                </a:cubicBezTo>
                <a:lnTo>
                  <a:pt x="3943824" y="6858000"/>
                </a:lnTo>
                <a:lnTo>
                  <a:pt x="0" y="6858000"/>
                </a:lnTo>
                <a:close/>
              </a:path>
            </a:pathLst>
          </a:custGeom>
        </p:spPr>
      </p:pic>
      <p:sp>
        <p:nvSpPr>
          <p:cNvPr id="11" name="sketchy line">
            <a:extLst>
              <a:ext uri="{FF2B5EF4-FFF2-40B4-BE49-F238E27FC236}">
                <a16:creationId xmlns:a16="http://schemas.microsoft.com/office/drawing/2014/main" id="{21540236-BFD5-4A9D-8840-4703E7F768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297762" y="2374947"/>
            <a:ext cx="4243589" cy="18288"/>
          </a:xfrm>
          <a:custGeom>
            <a:avLst/>
            <a:gdLst>
              <a:gd name="connsiteX0" fmla="*/ 0 w 4243589"/>
              <a:gd name="connsiteY0" fmla="*/ 0 h 18288"/>
              <a:gd name="connsiteX1" fmla="*/ 478919 w 4243589"/>
              <a:gd name="connsiteY1" fmla="*/ 0 h 18288"/>
              <a:gd name="connsiteX2" fmla="*/ 957839 w 4243589"/>
              <a:gd name="connsiteY2" fmla="*/ 0 h 18288"/>
              <a:gd name="connsiteX3" fmla="*/ 1521630 w 4243589"/>
              <a:gd name="connsiteY3" fmla="*/ 0 h 18288"/>
              <a:gd name="connsiteX4" fmla="*/ 2212729 w 4243589"/>
              <a:gd name="connsiteY4" fmla="*/ 0 h 18288"/>
              <a:gd name="connsiteX5" fmla="*/ 2734084 w 4243589"/>
              <a:gd name="connsiteY5" fmla="*/ 0 h 18288"/>
              <a:gd name="connsiteX6" fmla="*/ 3255439 w 4243589"/>
              <a:gd name="connsiteY6" fmla="*/ 0 h 18288"/>
              <a:gd name="connsiteX7" fmla="*/ 4243589 w 4243589"/>
              <a:gd name="connsiteY7" fmla="*/ 0 h 18288"/>
              <a:gd name="connsiteX8" fmla="*/ 4243589 w 4243589"/>
              <a:gd name="connsiteY8" fmla="*/ 18288 h 18288"/>
              <a:gd name="connsiteX9" fmla="*/ 3594926 w 4243589"/>
              <a:gd name="connsiteY9" fmla="*/ 18288 h 18288"/>
              <a:gd name="connsiteX10" fmla="*/ 3073571 w 4243589"/>
              <a:gd name="connsiteY10" fmla="*/ 18288 h 18288"/>
              <a:gd name="connsiteX11" fmla="*/ 2552216 w 4243589"/>
              <a:gd name="connsiteY11" fmla="*/ 18288 h 18288"/>
              <a:gd name="connsiteX12" fmla="*/ 1903553 w 4243589"/>
              <a:gd name="connsiteY12" fmla="*/ 18288 h 18288"/>
              <a:gd name="connsiteX13" fmla="*/ 1212454 w 4243589"/>
              <a:gd name="connsiteY13" fmla="*/ 18288 h 18288"/>
              <a:gd name="connsiteX14" fmla="*/ 733535 w 4243589"/>
              <a:gd name="connsiteY14" fmla="*/ 18288 h 18288"/>
              <a:gd name="connsiteX15" fmla="*/ 0 w 4243589"/>
              <a:gd name="connsiteY15" fmla="*/ 18288 h 18288"/>
              <a:gd name="connsiteX16" fmla="*/ 0 w 4243589"/>
              <a:gd name="connsiteY16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243589" h="18288" fill="none" extrusionOk="0">
                <a:moveTo>
                  <a:pt x="0" y="0"/>
                </a:moveTo>
                <a:cubicBezTo>
                  <a:pt x="213395" y="-21006"/>
                  <a:pt x="307421" y="-18116"/>
                  <a:pt x="478919" y="0"/>
                </a:cubicBezTo>
                <a:cubicBezTo>
                  <a:pt x="650417" y="18116"/>
                  <a:pt x="831092" y="-21237"/>
                  <a:pt x="957839" y="0"/>
                </a:cubicBezTo>
                <a:cubicBezTo>
                  <a:pt x="1084586" y="21237"/>
                  <a:pt x="1301682" y="25124"/>
                  <a:pt x="1521630" y="0"/>
                </a:cubicBezTo>
                <a:cubicBezTo>
                  <a:pt x="1741578" y="-25124"/>
                  <a:pt x="1970269" y="-29139"/>
                  <a:pt x="2212729" y="0"/>
                </a:cubicBezTo>
                <a:cubicBezTo>
                  <a:pt x="2455189" y="29139"/>
                  <a:pt x="2558847" y="-4796"/>
                  <a:pt x="2734084" y="0"/>
                </a:cubicBezTo>
                <a:cubicBezTo>
                  <a:pt x="2909321" y="4796"/>
                  <a:pt x="3097217" y="-13409"/>
                  <a:pt x="3255439" y="0"/>
                </a:cubicBezTo>
                <a:cubicBezTo>
                  <a:pt x="3413662" y="13409"/>
                  <a:pt x="3979999" y="-10121"/>
                  <a:pt x="4243589" y="0"/>
                </a:cubicBezTo>
                <a:cubicBezTo>
                  <a:pt x="4244484" y="8974"/>
                  <a:pt x="4243043" y="9359"/>
                  <a:pt x="4243589" y="18288"/>
                </a:cubicBezTo>
                <a:cubicBezTo>
                  <a:pt x="4058777" y="31246"/>
                  <a:pt x="3910348" y="3158"/>
                  <a:pt x="3594926" y="18288"/>
                </a:cubicBezTo>
                <a:cubicBezTo>
                  <a:pt x="3279504" y="33418"/>
                  <a:pt x="3319955" y="-3977"/>
                  <a:pt x="3073571" y="18288"/>
                </a:cubicBezTo>
                <a:cubicBezTo>
                  <a:pt x="2827187" y="40553"/>
                  <a:pt x="2767387" y="1863"/>
                  <a:pt x="2552216" y="18288"/>
                </a:cubicBezTo>
                <a:cubicBezTo>
                  <a:pt x="2337046" y="34713"/>
                  <a:pt x="2181871" y="19527"/>
                  <a:pt x="1903553" y="18288"/>
                </a:cubicBezTo>
                <a:cubicBezTo>
                  <a:pt x="1625235" y="17049"/>
                  <a:pt x="1557672" y="24174"/>
                  <a:pt x="1212454" y="18288"/>
                </a:cubicBezTo>
                <a:cubicBezTo>
                  <a:pt x="867236" y="12402"/>
                  <a:pt x="874382" y="15627"/>
                  <a:pt x="733535" y="18288"/>
                </a:cubicBezTo>
                <a:cubicBezTo>
                  <a:pt x="592688" y="20949"/>
                  <a:pt x="183477" y="14753"/>
                  <a:pt x="0" y="18288"/>
                </a:cubicBezTo>
                <a:cubicBezTo>
                  <a:pt x="-229" y="14222"/>
                  <a:pt x="509" y="5816"/>
                  <a:pt x="0" y="0"/>
                </a:cubicBezTo>
                <a:close/>
              </a:path>
              <a:path w="4243589" h="18288" stroke="0" extrusionOk="0">
                <a:moveTo>
                  <a:pt x="0" y="0"/>
                </a:moveTo>
                <a:cubicBezTo>
                  <a:pt x="143690" y="16630"/>
                  <a:pt x="266667" y="14847"/>
                  <a:pt x="521355" y="0"/>
                </a:cubicBezTo>
                <a:cubicBezTo>
                  <a:pt x="776043" y="-14847"/>
                  <a:pt x="814491" y="-17363"/>
                  <a:pt x="1000275" y="0"/>
                </a:cubicBezTo>
                <a:cubicBezTo>
                  <a:pt x="1186059" y="17363"/>
                  <a:pt x="1352504" y="-23507"/>
                  <a:pt x="1521630" y="0"/>
                </a:cubicBezTo>
                <a:cubicBezTo>
                  <a:pt x="1690756" y="23507"/>
                  <a:pt x="1889525" y="5871"/>
                  <a:pt x="2127857" y="0"/>
                </a:cubicBezTo>
                <a:cubicBezTo>
                  <a:pt x="2366189" y="-5871"/>
                  <a:pt x="2620628" y="-27997"/>
                  <a:pt x="2776520" y="0"/>
                </a:cubicBezTo>
                <a:cubicBezTo>
                  <a:pt x="2932412" y="27997"/>
                  <a:pt x="3131683" y="-25073"/>
                  <a:pt x="3467618" y="0"/>
                </a:cubicBezTo>
                <a:cubicBezTo>
                  <a:pt x="3803553" y="25073"/>
                  <a:pt x="4017371" y="3071"/>
                  <a:pt x="4243589" y="0"/>
                </a:cubicBezTo>
                <a:cubicBezTo>
                  <a:pt x="4243134" y="6162"/>
                  <a:pt x="4243492" y="11775"/>
                  <a:pt x="4243589" y="18288"/>
                </a:cubicBezTo>
                <a:cubicBezTo>
                  <a:pt x="4017834" y="-5779"/>
                  <a:pt x="3834586" y="13376"/>
                  <a:pt x="3594926" y="18288"/>
                </a:cubicBezTo>
                <a:cubicBezTo>
                  <a:pt x="3355266" y="23200"/>
                  <a:pt x="3204179" y="2869"/>
                  <a:pt x="2903827" y="18288"/>
                </a:cubicBezTo>
                <a:cubicBezTo>
                  <a:pt x="2603475" y="33707"/>
                  <a:pt x="2526187" y="46187"/>
                  <a:pt x="2212729" y="18288"/>
                </a:cubicBezTo>
                <a:cubicBezTo>
                  <a:pt x="1899271" y="-9611"/>
                  <a:pt x="1966289" y="29692"/>
                  <a:pt x="1733809" y="18288"/>
                </a:cubicBezTo>
                <a:cubicBezTo>
                  <a:pt x="1501329" y="6884"/>
                  <a:pt x="1343612" y="12492"/>
                  <a:pt x="1085146" y="18288"/>
                </a:cubicBezTo>
                <a:cubicBezTo>
                  <a:pt x="826680" y="24084"/>
                  <a:pt x="778184" y="35607"/>
                  <a:pt x="521355" y="18288"/>
                </a:cubicBezTo>
                <a:cubicBezTo>
                  <a:pt x="264526" y="969"/>
                  <a:pt x="120277" y="4268"/>
                  <a:pt x="0" y="18288"/>
                </a:cubicBezTo>
                <a:cubicBezTo>
                  <a:pt x="766" y="10800"/>
                  <a:pt x="-457" y="818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B14023A-A06A-5DD2-F640-C4DF83CF6E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97762" y="2706624"/>
            <a:ext cx="6251110" cy="3483864"/>
          </a:xfrm>
        </p:spPr>
        <p:txBody>
          <a:bodyPr>
            <a:normAutofit/>
          </a:bodyPr>
          <a:lstStyle/>
          <a:p>
            <a:pPr marL="457200" indent="-457200">
              <a:buFont typeface="Arial" panose="020B0604020202020204" pitchFamily="34" charset="0"/>
              <a:buChar char="•"/>
              <a:defRPr/>
            </a:pPr>
            <a:r>
              <a:rPr lang="en-US" dirty="0"/>
              <a:t>Key is lack of transparency</a:t>
            </a:r>
          </a:p>
          <a:p>
            <a:pPr marL="457200" indent="-457200">
              <a:buFont typeface="Arial" panose="020B0604020202020204" pitchFamily="34" charset="0"/>
              <a:buChar char="•"/>
              <a:defRPr/>
            </a:pPr>
            <a:r>
              <a:rPr lang="en-US" dirty="0"/>
              <a:t>Remove the true owners as far away from the assets as possible.</a:t>
            </a:r>
          </a:p>
          <a:p>
            <a:pPr marL="457200" indent="-457200">
              <a:buFont typeface="Arial" panose="020B0604020202020204" pitchFamily="34" charset="0"/>
              <a:buChar char="•"/>
              <a:defRPr/>
            </a:pPr>
            <a:r>
              <a:rPr lang="en-US" dirty="0"/>
              <a:t>Disguise or obscure the nature and purpose of transactions to facilitate crime </a:t>
            </a:r>
          </a:p>
        </p:txBody>
      </p:sp>
    </p:spTree>
    <p:extLst>
      <p:ext uri="{BB962C8B-B14F-4D97-AF65-F5344CB8AC3E}">
        <p14:creationId xmlns:p14="http://schemas.microsoft.com/office/powerpoint/2010/main" val="300073859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6"/>
          <p:cNvSpPr>
            <a:spLocks noGrp="1"/>
          </p:cNvSpPr>
          <p:nvPr>
            <p:ph idx="1"/>
          </p:nvPr>
        </p:nvSpPr>
        <p:spPr>
          <a:xfrm>
            <a:off x="825500" y="1457325"/>
            <a:ext cx="10515600" cy="3894040"/>
          </a:xfrm>
        </p:spPr>
        <p:txBody>
          <a:bodyPr>
            <a:normAutofit/>
          </a:bodyPr>
          <a:lstStyle/>
          <a:p>
            <a:pPr marL="4762" lvl="2" indent="0" algn="ctr">
              <a:buNone/>
            </a:pPr>
            <a:endParaRPr lang="en-GB" sz="2400" b="1" dirty="0">
              <a:solidFill>
                <a:srgbClr val="0018A8"/>
              </a:solidFill>
              <a:ea typeface="ＭＳ Ｐゴシック" pitchFamily="34" charset="-128"/>
            </a:endParaRPr>
          </a:p>
          <a:p>
            <a:pPr marL="4762" lvl="2" indent="0" algn="ctr">
              <a:buNone/>
            </a:pPr>
            <a:endParaRPr lang="en-GB" sz="2400" b="1" dirty="0">
              <a:solidFill>
                <a:srgbClr val="0018A8"/>
              </a:solidFill>
              <a:ea typeface="ＭＳ Ｐゴシック" pitchFamily="34" charset="-128"/>
            </a:endParaRPr>
          </a:p>
          <a:p>
            <a:pPr marL="4762" lvl="2" indent="0" algn="ctr">
              <a:buNone/>
            </a:pPr>
            <a:r>
              <a:rPr lang="en-GB" sz="2400" b="1" dirty="0">
                <a:solidFill>
                  <a:srgbClr val="0018A8"/>
                </a:solidFill>
                <a:ea typeface="ＭＳ Ｐゴシック" pitchFamily="34" charset="-128"/>
              </a:rPr>
              <a:t>Douglas A. Sloan</a:t>
            </a:r>
          </a:p>
          <a:p>
            <a:pPr marL="4762" lvl="2" indent="0" algn="ctr">
              <a:buNone/>
            </a:pPr>
            <a:endParaRPr lang="en-GB" sz="2400" b="1" dirty="0">
              <a:solidFill>
                <a:srgbClr val="0018A8"/>
              </a:solidFill>
              <a:ea typeface="ＭＳ Ｐゴシック" pitchFamily="34" charset="-128"/>
            </a:endParaRPr>
          </a:p>
          <a:p>
            <a:pPr marL="4762" lvl="2" indent="0" algn="ctr">
              <a:buNone/>
            </a:pPr>
            <a:r>
              <a:rPr lang="en-GB" sz="2400" b="1" dirty="0">
                <a:solidFill>
                  <a:srgbClr val="0018A8"/>
                </a:solidFill>
                <a:ea typeface="ＭＳ Ｐゴシック" pitchFamily="34" charset="-128"/>
              </a:rPr>
              <a:t>Catamount Huntsman</a:t>
            </a:r>
          </a:p>
          <a:p>
            <a:pPr marL="4762" lvl="2" indent="0" algn="ctr">
              <a:buNone/>
            </a:pPr>
            <a:endParaRPr lang="en-GB" sz="2400" b="1" dirty="0">
              <a:solidFill>
                <a:srgbClr val="0018A8"/>
              </a:solidFill>
              <a:ea typeface="ＭＳ Ｐゴシック" pitchFamily="34" charset="-128"/>
            </a:endParaRPr>
          </a:p>
          <a:p>
            <a:pPr marL="4762" lvl="2" indent="0" algn="ctr">
              <a:buNone/>
            </a:pPr>
            <a:r>
              <a:rPr lang="en-GB" sz="2400" b="1" dirty="0">
                <a:solidFill>
                  <a:srgbClr val="0018A8"/>
                </a:solidFill>
                <a:ea typeface="ＭＳ Ｐゴシック" pitchFamily="34" charset="-128"/>
              </a:rPr>
              <a:t>DASloan@outlook.com</a:t>
            </a:r>
          </a:p>
          <a:p>
            <a:pPr marL="4762" lvl="2" indent="0" algn="ctr">
              <a:buNone/>
            </a:pPr>
            <a:endParaRPr lang="en-GB" sz="2400" b="1" dirty="0">
              <a:solidFill>
                <a:srgbClr val="0018A8"/>
              </a:solidFill>
              <a:ea typeface="ＭＳ Ｐゴシック" pitchFamily="34" charset="-128"/>
            </a:endParaRPr>
          </a:p>
          <a:p>
            <a:pPr marL="4762" lvl="2" indent="0" algn="ctr">
              <a:buNone/>
            </a:pPr>
            <a:r>
              <a:rPr lang="en-GB" sz="2400" b="1" dirty="0">
                <a:solidFill>
                  <a:srgbClr val="0018A8"/>
                </a:solidFill>
                <a:ea typeface="ＭＳ Ｐゴシック" pitchFamily="34" charset="-128"/>
              </a:rPr>
              <a:t>+1-917-565-7695</a:t>
            </a:r>
          </a:p>
        </p:txBody>
      </p:sp>
      <p:sp>
        <p:nvSpPr>
          <p:cNvPr id="5" name="Title 13"/>
          <p:cNvSpPr>
            <a:spLocks noGrp="1"/>
          </p:cNvSpPr>
          <p:nvPr>
            <p:ph type="title"/>
          </p:nvPr>
        </p:nvSpPr>
        <p:spPr>
          <a:xfrm>
            <a:off x="838200" y="284206"/>
            <a:ext cx="10375899" cy="872791"/>
          </a:xfrm>
        </p:spPr>
        <p:txBody>
          <a:bodyPr>
            <a:noAutofit/>
          </a:bodyPr>
          <a:lstStyle/>
          <a:p>
            <a:r>
              <a:rPr lang="en-GB" sz="3600" b="1" dirty="0">
                <a:latin typeface="+mn-lt"/>
              </a:rPr>
              <a:t>If you are interested in exploring the possibilities for collaboration and strengthening your abilities…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A261F1E2-66E6-48B3-8BC7-237AFA1D68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40763" y="6411915"/>
            <a:ext cx="341312" cy="244475"/>
          </a:xfrm>
          <a:prstGeom prst="rect">
            <a:avLst/>
          </a:prstGeom>
        </p:spPr>
        <p:txBody>
          <a:bodyPr vert="horz" wrap="non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marL="0" algn="r" defTabSz="914400" rtl="0" eaLnBrk="1" latinLnBrk="0" hangingPunct="1">
              <a:defRPr sz="1000" kern="1200">
                <a:solidFill>
                  <a:srgbClr val="006299"/>
                </a:solidFill>
                <a:latin typeface="Arial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41AA2AD-4ABD-40E1-928E-6C7D7FF4C282}" type="slidenum">
              <a:rPr lang="en-GB" smtClean="0"/>
              <a:pPr/>
              <a:t>20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869424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F13C74B1-5B17-4795-BED0-7140497B44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C05ED3D-A24D-0614-A40F-A21A35E71E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325369"/>
            <a:ext cx="4368602" cy="1956841"/>
          </a:xfrm>
        </p:spPr>
        <p:txBody>
          <a:bodyPr anchor="b">
            <a:normAutofit/>
          </a:bodyPr>
          <a:lstStyle/>
          <a:p>
            <a:r>
              <a:rPr lang="en-US" sz="5000" dirty="0"/>
              <a:t>Who are the enablers?</a:t>
            </a:r>
          </a:p>
        </p:txBody>
      </p:sp>
      <p:sp>
        <p:nvSpPr>
          <p:cNvPr id="13" name="sketchy line">
            <a:extLst>
              <a:ext uri="{FF2B5EF4-FFF2-40B4-BE49-F238E27FC236}">
                <a16:creationId xmlns:a16="http://schemas.microsoft.com/office/drawing/2014/main" id="{D4974D33-8DC5-464E-8C6D-BE58F0669C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0080" y="2586994"/>
            <a:ext cx="3474720" cy="18288"/>
          </a:xfrm>
          <a:custGeom>
            <a:avLst/>
            <a:gdLst>
              <a:gd name="connsiteX0" fmla="*/ 0 w 3474720"/>
              <a:gd name="connsiteY0" fmla="*/ 0 h 18288"/>
              <a:gd name="connsiteX1" fmla="*/ 694944 w 3474720"/>
              <a:gd name="connsiteY1" fmla="*/ 0 h 18288"/>
              <a:gd name="connsiteX2" fmla="*/ 1355141 w 3474720"/>
              <a:gd name="connsiteY2" fmla="*/ 0 h 18288"/>
              <a:gd name="connsiteX3" fmla="*/ 2015338 w 3474720"/>
              <a:gd name="connsiteY3" fmla="*/ 0 h 18288"/>
              <a:gd name="connsiteX4" fmla="*/ 2779776 w 3474720"/>
              <a:gd name="connsiteY4" fmla="*/ 0 h 18288"/>
              <a:gd name="connsiteX5" fmla="*/ 3474720 w 3474720"/>
              <a:gd name="connsiteY5" fmla="*/ 0 h 18288"/>
              <a:gd name="connsiteX6" fmla="*/ 3474720 w 3474720"/>
              <a:gd name="connsiteY6" fmla="*/ 18288 h 18288"/>
              <a:gd name="connsiteX7" fmla="*/ 2779776 w 3474720"/>
              <a:gd name="connsiteY7" fmla="*/ 18288 h 18288"/>
              <a:gd name="connsiteX8" fmla="*/ 2189074 w 3474720"/>
              <a:gd name="connsiteY8" fmla="*/ 18288 h 18288"/>
              <a:gd name="connsiteX9" fmla="*/ 1528877 w 3474720"/>
              <a:gd name="connsiteY9" fmla="*/ 18288 h 18288"/>
              <a:gd name="connsiteX10" fmla="*/ 868680 w 3474720"/>
              <a:gd name="connsiteY10" fmla="*/ 18288 h 18288"/>
              <a:gd name="connsiteX11" fmla="*/ 0 w 3474720"/>
              <a:gd name="connsiteY11" fmla="*/ 18288 h 18288"/>
              <a:gd name="connsiteX12" fmla="*/ 0 w 3474720"/>
              <a:gd name="connsiteY12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474720" h="18288" fill="none" extrusionOk="0">
                <a:moveTo>
                  <a:pt x="0" y="0"/>
                </a:moveTo>
                <a:cubicBezTo>
                  <a:pt x="224454" y="-14544"/>
                  <a:pt x="495407" y="26540"/>
                  <a:pt x="694944" y="0"/>
                </a:cubicBezTo>
                <a:cubicBezTo>
                  <a:pt x="894481" y="-26540"/>
                  <a:pt x="1130063" y="24713"/>
                  <a:pt x="1355141" y="0"/>
                </a:cubicBezTo>
                <a:cubicBezTo>
                  <a:pt x="1580219" y="-24713"/>
                  <a:pt x="1820099" y="26695"/>
                  <a:pt x="2015338" y="0"/>
                </a:cubicBezTo>
                <a:cubicBezTo>
                  <a:pt x="2210577" y="-26695"/>
                  <a:pt x="2402045" y="165"/>
                  <a:pt x="2779776" y="0"/>
                </a:cubicBezTo>
                <a:cubicBezTo>
                  <a:pt x="3157507" y="-165"/>
                  <a:pt x="3286859" y="-15571"/>
                  <a:pt x="3474720" y="0"/>
                </a:cubicBezTo>
                <a:cubicBezTo>
                  <a:pt x="3474286" y="7551"/>
                  <a:pt x="3474253" y="9822"/>
                  <a:pt x="3474720" y="18288"/>
                </a:cubicBezTo>
                <a:cubicBezTo>
                  <a:pt x="3233904" y="29845"/>
                  <a:pt x="2945134" y="-5256"/>
                  <a:pt x="2779776" y="18288"/>
                </a:cubicBezTo>
                <a:cubicBezTo>
                  <a:pt x="2614418" y="41832"/>
                  <a:pt x="2339768" y="22709"/>
                  <a:pt x="2189074" y="18288"/>
                </a:cubicBezTo>
                <a:cubicBezTo>
                  <a:pt x="2038380" y="13867"/>
                  <a:pt x="1817434" y="-4947"/>
                  <a:pt x="1528877" y="18288"/>
                </a:cubicBezTo>
                <a:cubicBezTo>
                  <a:pt x="1240320" y="41523"/>
                  <a:pt x="1042447" y="37198"/>
                  <a:pt x="868680" y="18288"/>
                </a:cubicBezTo>
                <a:cubicBezTo>
                  <a:pt x="694913" y="-622"/>
                  <a:pt x="233232" y="44909"/>
                  <a:pt x="0" y="18288"/>
                </a:cubicBezTo>
                <a:cubicBezTo>
                  <a:pt x="60" y="11696"/>
                  <a:pt x="66" y="3758"/>
                  <a:pt x="0" y="0"/>
                </a:cubicBezTo>
                <a:close/>
              </a:path>
              <a:path w="3474720" h="18288" stroke="0" extrusionOk="0">
                <a:moveTo>
                  <a:pt x="0" y="0"/>
                </a:moveTo>
                <a:cubicBezTo>
                  <a:pt x="202328" y="-14716"/>
                  <a:pt x="332722" y="-11499"/>
                  <a:pt x="625450" y="0"/>
                </a:cubicBezTo>
                <a:cubicBezTo>
                  <a:pt x="918178" y="11499"/>
                  <a:pt x="1096688" y="5123"/>
                  <a:pt x="1389888" y="0"/>
                </a:cubicBezTo>
                <a:cubicBezTo>
                  <a:pt x="1683088" y="-5123"/>
                  <a:pt x="1835981" y="-14038"/>
                  <a:pt x="1980590" y="0"/>
                </a:cubicBezTo>
                <a:cubicBezTo>
                  <a:pt x="2125199" y="14038"/>
                  <a:pt x="2396099" y="-7203"/>
                  <a:pt x="2571293" y="0"/>
                </a:cubicBezTo>
                <a:cubicBezTo>
                  <a:pt x="2746487" y="7203"/>
                  <a:pt x="3041609" y="-12036"/>
                  <a:pt x="3474720" y="0"/>
                </a:cubicBezTo>
                <a:cubicBezTo>
                  <a:pt x="3474638" y="4406"/>
                  <a:pt x="3474631" y="9982"/>
                  <a:pt x="3474720" y="18288"/>
                </a:cubicBezTo>
                <a:cubicBezTo>
                  <a:pt x="3324873" y="21876"/>
                  <a:pt x="3136771" y="12587"/>
                  <a:pt x="2814523" y="18288"/>
                </a:cubicBezTo>
                <a:cubicBezTo>
                  <a:pt x="2492275" y="23989"/>
                  <a:pt x="2294402" y="47111"/>
                  <a:pt x="2154326" y="18288"/>
                </a:cubicBezTo>
                <a:cubicBezTo>
                  <a:pt x="2014250" y="-10535"/>
                  <a:pt x="1820317" y="33903"/>
                  <a:pt x="1494130" y="18288"/>
                </a:cubicBezTo>
                <a:cubicBezTo>
                  <a:pt x="1167943" y="2673"/>
                  <a:pt x="948432" y="14868"/>
                  <a:pt x="729691" y="18288"/>
                </a:cubicBezTo>
                <a:cubicBezTo>
                  <a:pt x="510950" y="21708"/>
                  <a:pt x="264032" y="24354"/>
                  <a:pt x="0" y="18288"/>
                </a:cubicBezTo>
                <a:cubicBezTo>
                  <a:pt x="189" y="14288"/>
                  <a:pt x="-703" y="3747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863741219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18FBAC4-439B-4EF8-3ED5-07F9604D5D6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0080" y="2872899"/>
            <a:ext cx="4243589" cy="3320668"/>
          </a:xfrm>
        </p:spPr>
        <p:txBody>
          <a:bodyPr>
            <a:normAutofit/>
          </a:bodyPr>
          <a:lstStyle/>
          <a:p>
            <a:r>
              <a:rPr lang="en-US" sz="2200"/>
              <a:t>Lawyers</a:t>
            </a:r>
          </a:p>
          <a:p>
            <a:r>
              <a:rPr lang="en-US" sz="2200"/>
              <a:t>Accountants</a:t>
            </a:r>
          </a:p>
          <a:p>
            <a:r>
              <a:rPr lang="en-US" sz="2200"/>
              <a:t>Business Formation Companies/Agents</a:t>
            </a:r>
          </a:p>
          <a:p>
            <a:r>
              <a:rPr lang="en-US" sz="2200"/>
              <a:t>Business Service Companies</a:t>
            </a:r>
          </a:p>
          <a:p>
            <a:r>
              <a:rPr lang="en-US" sz="2200"/>
              <a:t>Bankers/Financial Service Professionals</a:t>
            </a:r>
          </a:p>
        </p:txBody>
      </p:sp>
      <p:pic>
        <p:nvPicPr>
          <p:cNvPr id="5" name="Picture 4" descr="A picture containing text, blackboard&#10;&#10;Description automatically generated">
            <a:extLst>
              <a:ext uri="{FF2B5EF4-FFF2-40B4-BE49-F238E27FC236}">
                <a16:creationId xmlns:a16="http://schemas.microsoft.com/office/drawing/2014/main" id="{28A230D5-D08C-DE26-8C57-09157FC9E03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rcRect l="20855" r="22724"/>
          <a:stretch/>
        </p:blipFill>
        <p:spPr>
          <a:xfrm>
            <a:off x="5311702" y="10"/>
            <a:ext cx="6878775" cy="6857990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81E7E689-0FFC-6F3E-C0FC-45A58D1ED613}"/>
              </a:ext>
            </a:extLst>
          </p:cNvPr>
          <p:cNvSpPr txBox="1"/>
          <p:nvPr/>
        </p:nvSpPr>
        <p:spPr>
          <a:xfrm>
            <a:off x="9751909" y="6657945"/>
            <a:ext cx="2440091" cy="200055"/>
          </a:xfrm>
          <a:prstGeom prst="rect">
            <a:avLst/>
          </a:prstGeom>
          <a:solidFill>
            <a:srgbClr val="000000"/>
          </a:solidFill>
        </p:spPr>
        <p:txBody>
          <a:bodyPr wrap="none" rtlCol="0">
            <a:spAutoFit/>
          </a:bodyPr>
          <a:lstStyle/>
          <a:p>
            <a:pPr algn="r">
              <a:spcAft>
                <a:spcPts val="600"/>
              </a:spcAft>
            </a:pPr>
            <a:r>
              <a:rPr lang="en-US" sz="700">
                <a:solidFill>
                  <a:srgbClr val="FFFFFF"/>
                </a:solidFill>
                <a:hlinkClick r:id="rId3" tooltip="https://www.peoplematters.in/article/lets-talk-talent/how-hr-is-a-key-enabler-of-organizational-transformation-1458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This Photo</a:t>
            </a:r>
            <a:r>
              <a:rPr lang="en-US" sz="700">
                <a:solidFill>
                  <a:srgbClr val="FFFFFF"/>
                </a:solidFill>
              </a:rPr>
              <a:t> by Unknown Author is licensed under </a:t>
            </a:r>
            <a:r>
              <a:rPr lang="en-US" sz="700">
                <a:solidFill>
                  <a:srgbClr val="FFFFFF"/>
                </a:solidFill>
                <a:hlinkClick r:id="rId4" tooltip="https://creativecommons.org/licenses/by-nc-sa/3.0/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CC BY-SA-NC</a:t>
            </a:r>
            <a:endParaRPr lang="en-US" sz="70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7031364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9BF24A-A6CD-C7CF-E3A3-46FFDFE64E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are the persons/schemes? - People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D86E0B4-533E-F6A5-7EB0-7D9D530F6C6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667250"/>
          </a:xfrm>
        </p:spPr>
        <p:txBody>
          <a:bodyPr>
            <a:normAutofit lnSpcReduction="10000"/>
          </a:bodyPr>
          <a:lstStyle/>
          <a:p>
            <a:r>
              <a:rPr lang="en-US" dirty="0"/>
              <a:t>Nominees</a:t>
            </a:r>
          </a:p>
          <a:p>
            <a:pPr lvl="1"/>
            <a:r>
              <a:rPr lang="en-US" dirty="0"/>
              <a:t>Nominee Shareholders</a:t>
            </a:r>
          </a:p>
          <a:p>
            <a:pPr lvl="1"/>
            <a:r>
              <a:rPr lang="en-US" dirty="0"/>
              <a:t>Nominee Officers</a:t>
            </a:r>
          </a:p>
          <a:p>
            <a:pPr lvl="1"/>
            <a:r>
              <a:rPr lang="en-US" dirty="0"/>
              <a:t>Nominee Directors</a:t>
            </a:r>
          </a:p>
          <a:p>
            <a:r>
              <a:rPr lang="en-US" dirty="0"/>
              <a:t>Strawmen</a:t>
            </a:r>
          </a:p>
          <a:p>
            <a:r>
              <a:rPr lang="en-US" dirty="0"/>
              <a:t>Lawyers </a:t>
            </a:r>
            <a:r>
              <a:rPr lang="en-US" sz="2000" dirty="0"/>
              <a:t>(e.g. Power of attorney)</a:t>
            </a:r>
          </a:p>
          <a:p>
            <a:r>
              <a:rPr lang="en-US" dirty="0"/>
              <a:t>Bankers </a:t>
            </a:r>
            <a:r>
              <a:rPr lang="en-US" sz="2000" dirty="0"/>
              <a:t>(e.g. Full discretion)</a:t>
            </a:r>
          </a:p>
          <a:p>
            <a:r>
              <a:rPr lang="en-US" dirty="0"/>
              <a:t>Trustees</a:t>
            </a:r>
          </a:p>
          <a:p>
            <a:r>
              <a:rPr lang="en-US" dirty="0"/>
              <a:t>Accountants</a:t>
            </a:r>
          </a:p>
          <a:p>
            <a:r>
              <a:rPr lang="en-US" dirty="0"/>
              <a:t>Auditors </a:t>
            </a:r>
          </a:p>
        </p:txBody>
      </p:sp>
      <p:pic>
        <p:nvPicPr>
          <p:cNvPr id="5" name="Picture 4" descr="A group of people walking down a street&#10;&#10;Description automatically generated with medium confidence">
            <a:extLst>
              <a:ext uri="{FF2B5EF4-FFF2-40B4-BE49-F238E27FC236}">
                <a16:creationId xmlns:a16="http://schemas.microsoft.com/office/drawing/2014/main" id="{7F4459D7-54A1-DA68-6C98-0998F7B3B3D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5867399" y="1644879"/>
            <a:ext cx="5400041" cy="3894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758522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F13C74B1-5B17-4795-BED0-7140497B44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FCF51A83-559E-EBFB-8811-2A8EB149A9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325369"/>
            <a:ext cx="4368602" cy="1956841"/>
          </a:xfrm>
        </p:spPr>
        <p:txBody>
          <a:bodyPr anchor="b">
            <a:normAutofit/>
          </a:bodyPr>
          <a:lstStyle/>
          <a:p>
            <a:r>
              <a:rPr lang="en-US" sz="3000"/>
              <a:t>What are the persons/schemes? - Places</a:t>
            </a:r>
          </a:p>
        </p:txBody>
      </p:sp>
      <p:sp>
        <p:nvSpPr>
          <p:cNvPr id="12" name="sketchy line">
            <a:extLst>
              <a:ext uri="{FF2B5EF4-FFF2-40B4-BE49-F238E27FC236}">
                <a16:creationId xmlns:a16="http://schemas.microsoft.com/office/drawing/2014/main" id="{D4974D33-8DC5-464E-8C6D-BE58F0669C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0080" y="2586994"/>
            <a:ext cx="3474720" cy="18288"/>
          </a:xfrm>
          <a:custGeom>
            <a:avLst/>
            <a:gdLst>
              <a:gd name="connsiteX0" fmla="*/ 0 w 3474720"/>
              <a:gd name="connsiteY0" fmla="*/ 0 h 18288"/>
              <a:gd name="connsiteX1" fmla="*/ 694944 w 3474720"/>
              <a:gd name="connsiteY1" fmla="*/ 0 h 18288"/>
              <a:gd name="connsiteX2" fmla="*/ 1355141 w 3474720"/>
              <a:gd name="connsiteY2" fmla="*/ 0 h 18288"/>
              <a:gd name="connsiteX3" fmla="*/ 2015338 w 3474720"/>
              <a:gd name="connsiteY3" fmla="*/ 0 h 18288"/>
              <a:gd name="connsiteX4" fmla="*/ 2779776 w 3474720"/>
              <a:gd name="connsiteY4" fmla="*/ 0 h 18288"/>
              <a:gd name="connsiteX5" fmla="*/ 3474720 w 3474720"/>
              <a:gd name="connsiteY5" fmla="*/ 0 h 18288"/>
              <a:gd name="connsiteX6" fmla="*/ 3474720 w 3474720"/>
              <a:gd name="connsiteY6" fmla="*/ 18288 h 18288"/>
              <a:gd name="connsiteX7" fmla="*/ 2779776 w 3474720"/>
              <a:gd name="connsiteY7" fmla="*/ 18288 h 18288"/>
              <a:gd name="connsiteX8" fmla="*/ 2189074 w 3474720"/>
              <a:gd name="connsiteY8" fmla="*/ 18288 h 18288"/>
              <a:gd name="connsiteX9" fmla="*/ 1528877 w 3474720"/>
              <a:gd name="connsiteY9" fmla="*/ 18288 h 18288"/>
              <a:gd name="connsiteX10" fmla="*/ 868680 w 3474720"/>
              <a:gd name="connsiteY10" fmla="*/ 18288 h 18288"/>
              <a:gd name="connsiteX11" fmla="*/ 0 w 3474720"/>
              <a:gd name="connsiteY11" fmla="*/ 18288 h 18288"/>
              <a:gd name="connsiteX12" fmla="*/ 0 w 3474720"/>
              <a:gd name="connsiteY12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474720" h="18288" fill="none" extrusionOk="0">
                <a:moveTo>
                  <a:pt x="0" y="0"/>
                </a:moveTo>
                <a:cubicBezTo>
                  <a:pt x="224454" y="-14544"/>
                  <a:pt x="495407" y="26540"/>
                  <a:pt x="694944" y="0"/>
                </a:cubicBezTo>
                <a:cubicBezTo>
                  <a:pt x="894481" y="-26540"/>
                  <a:pt x="1130063" y="24713"/>
                  <a:pt x="1355141" y="0"/>
                </a:cubicBezTo>
                <a:cubicBezTo>
                  <a:pt x="1580219" y="-24713"/>
                  <a:pt x="1820099" y="26695"/>
                  <a:pt x="2015338" y="0"/>
                </a:cubicBezTo>
                <a:cubicBezTo>
                  <a:pt x="2210577" y="-26695"/>
                  <a:pt x="2402045" y="165"/>
                  <a:pt x="2779776" y="0"/>
                </a:cubicBezTo>
                <a:cubicBezTo>
                  <a:pt x="3157507" y="-165"/>
                  <a:pt x="3286859" y="-15571"/>
                  <a:pt x="3474720" y="0"/>
                </a:cubicBezTo>
                <a:cubicBezTo>
                  <a:pt x="3474286" y="7551"/>
                  <a:pt x="3474253" y="9822"/>
                  <a:pt x="3474720" y="18288"/>
                </a:cubicBezTo>
                <a:cubicBezTo>
                  <a:pt x="3233904" y="29845"/>
                  <a:pt x="2945134" y="-5256"/>
                  <a:pt x="2779776" y="18288"/>
                </a:cubicBezTo>
                <a:cubicBezTo>
                  <a:pt x="2614418" y="41832"/>
                  <a:pt x="2339768" y="22709"/>
                  <a:pt x="2189074" y="18288"/>
                </a:cubicBezTo>
                <a:cubicBezTo>
                  <a:pt x="2038380" y="13867"/>
                  <a:pt x="1817434" y="-4947"/>
                  <a:pt x="1528877" y="18288"/>
                </a:cubicBezTo>
                <a:cubicBezTo>
                  <a:pt x="1240320" y="41523"/>
                  <a:pt x="1042447" y="37198"/>
                  <a:pt x="868680" y="18288"/>
                </a:cubicBezTo>
                <a:cubicBezTo>
                  <a:pt x="694913" y="-622"/>
                  <a:pt x="233232" y="44909"/>
                  <a:pt x="0" y="18288"/>
                </a:cubicBezTo>
                <a:cubicBezTo>
                  <a:pt x="60" y="11696"/>
                  <a:pt x="66" y="3758"/>
                  <a:pt x="0" y="0"/>
                </a:cubicBezTo>
                <a:close/>
              </a:path>
              <a:path w="3474720" h="18288" stroke="0" extrusionOk="0">
                <a:moveTo>
                  <a:pt x="0" y="0"/>
                </a:moveTo>
                <a:cubicBezTo>
                  <a:pt x="202328" y="-14716"/>
                  <a:pt x="332722" y="-11499"/>
                  <a:pt x="625450" y="0"/>
                </a:cubicBezTo>
                <a:cubicBezTo>
                  <a:pt x="918178" y="11499"/>
                  <a:pt x="1096688" y="5123"/>
                  <a:pt x="1389888" y="0"/>
                </a:cubicBezTo>
                <a:cubicBezTo>
                  <a:pt x="1683088" y="-5123"/>
                  <a:pt x="1835981" y="-14038"/>
                  <a:pt x="1980590" y="0"/>
                </a:cubicBezTo>
                <a:cubicBezTo>
                  <a:pt x="2125199" y="14038"/>
                  <a:pt x="2396099" y="-7203"/>
                  <a:pt x="2571293" y="0"/>
                </a:cubicBezTo>
                <a:cubicBezTo>
                  <a:pt x="2746487" y="7203"/>
                  <a:pt x="3041609" y="-12036"/>
                  <a:pt x="3474720" y="0"/>
                </a:cubicBezTo>
                <a:cubicBezTo>
                  <a:pt x="3474638" y="4406"/>
                  <a:pt x="3474631" y="9982"/>
                  <a:pt x="3474720" y="18288"/>
                </a:cubicBezTo>
                <a:cubicBezTo>
                  <a:pt x="3324873" y="21876"/>
                  <a:pt x="3136771" y="12587"/>
                  <a:pt x="2814523" y="18288"/>
                </a:cubicBezTo>
                <a:cubicBezTo>
                  <a:pt x="2492275" y="23989"/>
                  <a:pt x="2294402" y="47111"/>
                  <a:pt x="2154326" y="18288"/>
                </a:cubicBezTo>
                <a:cubicBezTo>
                  <a:pt x="2014250" y="-10535"/>
                  <a:pt x="1820317" y="33903"/>
                  <a:pt x="1494130" y="18288"/>
                </a:cubicBezTo>
                <a:cubicBezTo>
                  <a:pt x="1167943" y="2673"/>
                  <a:pt x="948432" y="14868"/>
                  <a:pt x="729691" y="18288"/>
                </a:cubicBezTo>
                <a:cubicBezTo>
                  <a:pt x="510950" y="21708"/>
                  <a:pt x="264032" y="24354"/>
                  <a:pt x="0" y="18288"/>
                </a:cubicBezTo>
                <a:cubicBezTo>
                  <a:pt x="189" y="14288"/>
                  <a:pt x="-703" y="3747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863741219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94ECCE2-2912-199E-0A03-DCB9E326CAB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0080" y="2699013"/>
            <a:ext cx="4243589" cy="3481909"/>
          </a:xfrm>
        </p:spPr>
        <p:txBody>
          <a:bodyPr>
            <a:noAutofit/>
          </a:bodyPr>
          <a:lstStyle/>
          <a:p>
            <a:r>
              <a:rPr lang="en-US" sz="2000" dirty="0"/>
              <a:t>Offshore Jurisdictions/Tax Havens</a:t>
            </a:r>
          </a:p>
          <a:p>
            <a:pPr lvl="1"/>
            <a:r>
              <a:rPr lang="en-US" sz="2000" dirty="0"/>
              <a:t>Belize</a:t>
            </a:r>
          </a:p>
          <a:p>
            <a:pPr lvl="1"/>
            <a:r>
              <a:rPr lang="en-US" sz="2000" dirty="0"/>
              <a:t>Mauritius</a:t>
            </a:r>
          </a:p>
          <a:p>
            <a:pPr lvl="1"/>
            <a:r>
              <a:rPr lang="en-US" sz="2000" dirty="0"/>
              <a:t>Seychelles</a:t>
            </a:r>
          </a:p>
          <a:p>
            <a:pPr lvl="1"/>
            <a:r>
              <a:rPr lang="en-US" sz="2000" dirty="0"/>
              <a:t>Hong Kong</a:t>
            </a:r>
          </a:p>
          <a:p>
            <a:pPr lvl="1"/>
            <a:r>
              <a:rPr lang="en-US" sz="2000" dirty="0"/>
              <a:t>Singapore</a:t>
            </a:r>
          </a:p>
          <a:p>
            <a:pPr lvl="1"/>
            <a:r>
              <a:rPr lang="en-US" sz="2000" dirty="0"/>
              <a:t>Switzerland/Liechtenstein</a:t>
            </a:r>
          </a:p>
          <a:p>
            <a:pPr lvl="1"/>
            <a:r>
              <a:rPr lang="en-US" sz="2000" dirty="0"/>
              <a:t>Gibraltar</a:t>
            </a:r>
          </a:p>
          <a:p>
            <a:pPr lvl="1"/>
            <a:r>
              <a:rPr lang="en-US" sz="2000" dirty="0"/>
              <a:t>Bermuda?</a:t>
            </a:r>
          </a:p>
          <a:p>
            <a:pPr lvl="1"/>
            <a:r>
              <a:rPr lang="en-US" sz="2000" dirty="0"/>
              <a:t>UK?</a:t>
            </a:r>
          </a:p>
          <a:p>
            <a:pPr lvl="1"/>
            <a:r>
              <a:rPr lang="en-US" sz="2000" dirty="0"/>
              <a:t>US?</a:t>
            </a:r>
          </a:p>
        </p:txBody>
      </p:sp>
      <p:pic>
        <p:nvPicPr>
          <p:cNvPr id="5" name="Picture 4" descr="A picture containing outdoor, water, nature, rock&#10;&#10;Description automatically generated">
            <a:extLst>
              <a:ext uri="{FF2B5EF4-FFF2-40B4-BE49-F238E27FC236}">
                <a16:creationId xmlns:a16="http://schemas.microsoft.com/office/drawing/2014/main" id="{6623B091-808C-46BC-BB71-3DC6AF5F122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rcRect r="33299"/>
          <a:stretch/>
        </p:blipFill>
        <p:spPr>
          <a:xfrm>
            <a:off x="5311702" y="10"/>
            <a:ext cx="6878775" cy="6857990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184684013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F13C74B1-5B17-4795-BED0-7140497B44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0B8F4FD6-8581-30E0-318D-E13C5923A1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325369"/>
            <a:ext cx="4368602" cy="1956841"/>
          </a:xfrm>
        </p:spPr>
        <p:txBody>
          <a:bodyPr anchor="b">
            <a:normAutofit/>
          </a:bodyPr>
          <a:lstStyle/>
          <a:p>
            <a:r>
              <a:rPr lang="en-US" sz="3000"/>
              <a:t>What are the persons/schemes? - Things</a:t>
            </a:r>
          </a:p>
        </p:txBody>
      </p:sp>
      <p:sp>
        <p:nvSpPr>
          <p:cNvPr id="16" name="sketchy line">
            <a:extLst>
              <a:ext uri="{FF2B5EF4-FFF2-40B4-BE49-F238E27FC236}">
                <a16:creationId xmlns:a16="http://schemas.microsoft.com/office/drawing/2014/main" id="{D4974D33-8DC5-464E-8C6D-BE58F0669C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0080" y="2586994"/>
            <a:ext cx="3474720" cy="18288"/>
          </a:xfrm>
          <a:custGeom>
            <a:avLst/>
            <a:gdLst>
              <a:gd name="connsiteX0" fmla="*/ 0 w 3474720"/>
              <a:gd name="connsiteY0" fmla="*/ 0 h 18288"/>
              <a:gd name="connsiteX1" fmla="*/ 694944 w 3474720"/>
              <a:gd name="connsiteY1" fmla="*/ 0 h 18288"/>
              <a:gd name="connsiteX2" fmla="*/ 1355141 w 3474720"/>
              <a:gd name="connsiteY2" fmla="*/ 0 h 18288"/>
              <a:gd name="connsiteX3" fmla="*/ 2015338 w 3474720"/>
              <a:gd name="connsiteY3" fmla="*/ 0 h 18288"/>
              <a:gd name="connsiteX4" fmla="*/ 2779776 w 3474720"/>
              <a:gd name="connsiteY4" fmla="*/ 0 h 18288"/>
              <a:gd name="connsiteX5" fmla="*/ 3474720 w 3474720"/>
              <a:gd name="connsiteY5" fmla="*/ 0 h 18288"/>
              <a:gd name="connsiteX6" fmla="*/ 3474720 w 3474720"/>
              <a:gd name="connsiteY6" fmla="*/ 18288 h 18288"/>
              <a:gd name="connsiteX7" fmla="*/ 2779776 w 3474720"/>
              <a:gd name="connsiteY7" fmla="*/ 18288 h 18288"/>
              <a:gd name="connsiteX8" fmla="*/ 2189074 w 3474720"/>
              <a:gd name="connsiteY8" fmla="*/ 18288 h 18288"/>
              <a:gd name="connsiteX9" fmla="*/ 1528877 w 3474720"/>
              <a:gd name="connsiteY9" fmla="*/ 18288 h 18288"/>
              <a:gd name="connsiteX10" fmla="*/ 868680 w 3474720"/>
              <a:gd name="connsiteY10" fmla="*/ 18288 h 18288"/>
              <a:gd name="connsiteX11" fmla="*/ 0 w 3474720"/>
              <a:gd name="connsiteY11" fmla="*/ 18288 h 18288"/>
              <a:gd name="connsiteX12" fmla="*/ 0 w 3474720"/>
              <a:gd name="connsiteY12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474720" h="18288" fill="none" extrusionOk="0">
                <a:moveTo>
                  <a:pt x="0" y="0"/>
                </a:moveTo>
                <a:cubicBezTo>
                  <a:pt x="224454" y="-14544"/>
                  <a:pt x="495407" y="26540"/>
                  <a:pt x="694944" y="0"/>
                </a:cubicBezTo>
                <a:cubicBezTo>
                  <a:pt x="894481" y="-26540"/>
                  <a:pt x="1130063" y="24713"/>
                  <a:pt x="1355141" y="0"/>
                </a:cubicBezTo>
                <a:cubicBezTo>
                  <a:pt x="1580219" y="-24713"/>
                  <a:pt x="1820099" y="26695"/>
                  <a:pt x="2015338" y="0"/>
                </a:cubicBezTo>
                <a:cubicBezTo>
                  <a:pt x="2210577" y="-26695"/>
                  <a:pt x="2402045" y="165"/>
                  <a:pt x="2779776" y="0"/>
                </a:cubicBezTo>
                <a:cubicBezTo>
                  <a:pt x="3157507" y="-165"/>
                  <a:pt x="3286859" y="-15571"/>
                  <a:pt x="3474720" y="0"/>
                </a:cubicBezTo>
                <a:cubicBezTo>
                  <a:pt x="3474286" y="7551"/>
                  <a:pt x="3474253" y="9822"/>
                  <a:pt x="3474720" y="18288"/>
                </a:cubicBezTo>
                <a:cubicBezTo>
                  <a:pt x="3233904" y="29845"/>
                  <a:pt x="2945134" y="-5256"/>
                  <a:pt x="2779776" y="18288"/>
                </a:cubicBezTo>
                <a:cubicBezTo>
                  <a:pt x="2614418" y="41832"/>
                  <a:pt x="2339768" y="22709"/>
                  <a:pt x="2189074" y="18288"/>
                </a:cubicBezTo>
                <a:cubicBezTo>
                  <a:pt x="2038380" y="13867"/>
                  <a:pt x="1817434" y="-4947"/>
                  <a:pt x="1528877" y="18288"/>
                </a:cubicBezTo>
                <a:cubicBezTo>
                  <a:pt x="1240320" y="41523"/>
                  <a:pt x="1042447" y="37198"/>
                  <a:pt x="868680" y="18288"/>
                </a:cubicBezTo>
                <a:cubicBezTo>
                  <a:pt x="694913" y="-622"/>
                  <a:pt x="233232" y="44909"/>
                  <a:pt x="0" y="18288"/>
                </a:cubicBezTo>
                <a:cubicBezTo>
                  <a:pt x="60" y="11696"/>
                  <a:pt x="66" y="3758"/>
                  <a:pt x="0" y="0"/>
                </a:cubicBezTo>
                <a:close/>
              </a:path>
              <a:path w="3474720" h="18288" stroke="0" extrusionOk="0">
                <a:moveTo>
                  <a:pt x="0" y="0"/>
                </a:moveTo>
                <a:cubicBezTo>
                  <a:pt x="202328" y="-14716"/>
                  <a:pt x="332722" y="-11499"/>
                  <a:pt x="625450" y="0"/>
                </a:cubicBezTo>
                <a:cubicBezTo>
                  <a:pt x="918178" y="11499"/>
                  <a:pt x="1096688" y="5123"/>
                  <a:pt x="1389888" y="0"/>
                </a:cubicBezTo>
                <a:cubicBezTo>
                  <a:pt x="1683088" y="-5123"/>
                  <a:pt x="1835981" y="-14038"/>
                  <a:pt x="1980590" y="0"/>
                </a:cubicBezTo>
                <a:cubicBezTo>
                  <a:pt x="2125199" y="14038"/>
                  <a:pt x="2396099" y="-7203"/>
                  <a:pt x="2571293" y="0"/>
                </a:cubicBezTo>
                <a:cubicBezTo>
                  <a:pt x="2746487" y="7203"/>
                  <a:pt x="3041609" y="-12036"/>
                  <a:pt x="3474720" y="0"/>
                </a:cubicBezTo>
                <a:cubicBezTo>
                  <a:pt x="3474638" y="4406"/>
                  <a:pt x="3474631" y="9982"/>
                  <a:pt x="3474720" y="18288"/>
                </a:cubicBezTo>
                <a:cubicBezTo>
                  <a:pt x="3324873" y="21876"/>
                  <a:pt x="3136771" y="12587"/>
                  <a:pt x="2814523" y="18288"/>
                </a:cubicBezTo>
                <a:cubicBezTo>
                  <a:pt x="2492275" y="23989"/>
                  <a:pt x="2294402" y="47111"/>
                  <a:pt x="2154326" y="18288"/>
                </a:cubicBezTo>
                <a:cubicBezTo>
                  <a:pt x="2014250" y="-10535"/>
                  <a:pt x="1820317" y="33903"/>
                  <a:pt x="1494130" y="18288"/>
                </a:cubicBezTo>
                <a:cubicBezTo>
                  <a:pt x="1167943" y="2673"/>
                  <a:pt x="948432" y="14868"/>
                  <a:pt x="729691" y="18288"/>
                </a:cubicBezTo>
                <a:cubicBezTo>
                  <a:pt x="510950" y="21708"/>
                  <a:pt x="264032" y="24354"/>
                  <a:pt x="0" y="18288"/>
                </a:cubicBezTo>
                <a:cubicBezTo>
                  <a:pt x="189" y="14288"/>
                  <a:pt x="-703" y="3747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863741219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E0C7CDD-D365-F430-CD60-9EF8BFA03AB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0080" y="2872899"/>
            <a:ext cx="4243589" cy="3320668"/>
          </a:xfrm>
        </p:spPr>
        <p:txBody>
          <a:bodyPr>
            <a:normAutofit lnSpcReduction="10000"/>
          </a:bodyPr>
          <a:lstStyle/>
          <a:p>
            <a:r>
              <a:rPr lang="en-US" sz="2200" dirty="0"/>
              <a:t>Entities</a:t>
            </a:r>
          </a:p>
          <a:p>
            <a:pPr lvl="1"/>
            <a:r>
              <a:rPr lang="en-US" sz="2200" dirty="0"/>
              <a:t>Complex  and Simple Structures</a:t>
            </a:r>
          </a:p>
          <a:p>
            <a:pPr lvl="1"/>
            <a:r>
              <a:rPr lang="en-US" sz="2200" dirty="0"/>
              <a:t>Shell Companies</a:t>
            </a:r>
          </a:p>
          <a:p>
            <a:pPr lvl="1"/>
            <a:r>
              <a:rPr lang="en-US" sz="2200" dirty="0"/>
              <a:t>Trusts</a:t>
            </a:r>
          </a:p>
          <a:p>
            <a:pPr lvl="1"/>
            <a:r>
              <a:rPr lang="en-US" sz="2200" dirty="0"/>
              <a:t>Foundations</a:t>
            </a:r>
          </a:p>
          <a:p>
            <a:pPr lvl="1"/>
            <a:r>
              <a:rPr lang="en-US" sz="2200" dirty="0"/>
              <a:t>NFP</a:t>
            </a:r>
          </a:p>
          <a:p>
            <a:pPr lvl="1"/>
            <a:r>
              <a:rPr lang="en-US" sz="2200" dirty="0"/>
              <a:t>PICs</a:t>
            </a:r>
          </a:p>
          <a:p>
            <a:pPr lvl="1"/>
            <a:r>
              <a:rPr lang="en-US" sz="2200" dirty="0"/>
              <a:t>Hedge Funds</a:t>
            </a:r>
          </a:p>
          <a:p>
            <a:pPr lvl="1"/>
            <a:r>
              <a:rPr lang="en-US" sz="2200" dirty="0"/>
              <a:t>Asset Managers</a:t>
            </a:r>
          </a:p>
        </p:txBody>
      </p:sp>
      <p:pic>
        <p:nvPicPr>
          <p:cNvPr id="9" name="Picture 8" descr="A picture containing sky, outdoor, building, skyscraper&#10;&#10;Description automatically generated">
            <a:extLst>
              <a:ext uri="{FF2B5EF4-FFF2-40B4-BE49-F238E27FC236}">
                <a16:creationId xmlns:a16="http://schemas.microsoft.com/office/drawing/2014/main" id="{D8CE4CD4-3F8C-C676-6484-FD9504C492C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rcRect l="11468" r="21579" b="-1"/>
          <a:stretch/>
        </p:blipFill>
        <p:spPr>
          <a:xfrm>
            <a:off x="5311702" y="10"/>
            <a:ext cx="6878775" cy="6857990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132695173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04812C46-200A-4DEB-A05E-3ED6C68C23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9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Scales of justice on blue background">
            <a:extLst>
              <a:ext uri="{FF2B5EF4-FFF2-40B4-BE49-F238E27FC236}">
                <a16:creationId xmlns:a16="http://schemas.microsoft.com/office/drawing/2014/main" id="{4BDA4F25-99B8-E9B5-E4A4-C84159CEF9E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86" r="3296" b="-1"/>
          <a:stretch/>
        </p:blipFill>
        <p:spPr>
          <a:xfrm>
            <a:off x="2522356" y="10"/>
            <a:ext cx="9669642" cy="6857990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D1EA859B-E555-4109-94F3-6700E046E0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7390263" cy="68580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B22DB59-1AE7-0F5E-4E2D-FB2282DA2B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7439" y="144992"/>
            <a:ext cx="3822189" cy="1899912"/>
          </a:xfrm>
        </p:spPr>
        <p:txBody>
          <a:bodyPr>
            <a:normAutofit/>
          </a:bodyPr>
          <a:lstStyle/>
          <a:p>
            <a:r>
              <a:rPr lang="en-US" sz="3700" dirty="0"/>
              <a:t>Systemic Jurisdictional Weaknesses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F31AC1E-A741-9132-2471-AB40A3EB12F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87867" y="2044904"/>
            <a:ext cx="4741332" cy="3742762"/>
          </a:xfrm>
        </p:spPr>
        <p:txBody>
          <a:bodyPr>
            <a:noAutofit/>
          </a:bodyPr>
          <a:lstStyle/>
          <a:p>
            <a:r>
              <a:rPr lang="en-US" sz="2400" dirty="0"/>
              <a:t>Weak AML requirements and related laws</a:t>
            </a:r>
          </a:p>
          <a:p>
            <a:r>
              <a:rPr lang="en-US" sz="2400" dirty="0"/>
              <a:t>Weak law enforcement</a:t>
            </a:r>
          </a:p>
          <a:p>
            <a:r>
              <a:rPr lang="en-US" sz="2400" dirty="0"/>
              <a:t>Limitations to investigations</a:t>
            </a:r>
          </a:p>
          <a:p>
            <a:r>
              <a:rPr lang="en-US" sz="2400" dirty="0"/>
              <a:t>Lack of international law enforcement cooperation</a:t>
            </a:r>
          </a:p>
          <a:p>
            <a:r>
              <a:rPr lang="en-US" sz="2400" dirty="0"/>
              <a:t>Bank Secrecy Jurisdictions</a:t>
            </a:r>
          </a:p>
          <a:p>
            <a:r>
              <a:rPr lang="en-US" sz="2400" dirty="0"/>
              <a:t>Tax havens</a:t>
            </a:r>
          </a:p>
          <a:p>
            <a:r>
              <a:rPr lang="en-US" sz="2400" dirty="0"/>
              <a:t>Lack of independent corporate registers as well as those that are accurate and current.</a:t>
            </a:r>
          </a:p>
        </p:txBody>
      </p:sp>
    </p:spTree>
    <p:extLst>
      <p:ext uri="{BB962C8B-B14F-4D97-AF65-F5344CB8AC3E}">
        <p14:creationId xmlns:p14="http://schemas.microsoft.com/office/powerpoint/2010/main" val="363963273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04812C46-200A-4DEB-A05E-3ED6C68C23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9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A picture containing indoor, wall, ceiling, window&#10;&#10;Description automatically generated">
            <a:extLst>
              <a:ext uri="{FF2B5EF4-FFF2-40B4-BE49-F238E27FC236}">
                <a16:creationId xmlns:a16="http://schemas.microsoft.com/office/drawing/2014/main" id="{069D3EA1-8CAF-5C09-555A-80FDEC35A71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rcRect l="5884" r="-1" b="-1"/>
          <a:stretch/>
        </p:blipFill>
        <p:spPr>
          <a:xfrm>
            <a:off x="2522356" y="10"/>
            <a:ext cx="9669642" cy="6857990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D1EA859B-E555-4109-94F3-6700E046E0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7390263" cy="68580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B22DB59-1AE7-0F5E-4E2D-FB2282DA2B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267145"/>
            <a:ext cx="3822189" cy="1899912"/>
          </a:xfrm>
        </p:spPr>
        <p:txBody>
          <a:bodyPr>
            <a:normAutofit/>
          </a:bodyPr>
          <a:lstStyle/>
          <a:p>
            <a:r>
              <a:rPr lang="en-US" sz="4000" dirty="0"/>
              <a:t>Creating Complex Structures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F31AC1E-A741-9132-2471-AB40A3EB12F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1" y="2145916"/>
            <a:ext cx="4203188" cy="3742762"/>
          </a:xfrm>
        </p:spPr>
        <p:txBody>
          <a:bodyPr>
            <a:noAutofit/>
          </a:bodyPr>
          <a:lstStyle/>
          <a:p>
            <a:r>
              <a:rPr lang="en-US" sz="2400" dirty="0"/>
              <a:t>Not all complex structures are illegal.  There are many reasons why creating a complex structure is appropriate.  </a:t>
            </a:r>
            <a:r>
              <a:rPr lang="en-US" sz="2400" dirty="0">
                <a:solidFill>
                  <a:srgbClr val="FF0000"/>
                </a:solidFill>
              </a:rPr>
              <a:t> </a:t>
            </a:r>
          </a:p>
          <a:p>
            <a:r>
              <a:rPr lang="en-US" sz="2400" dirty="0"/>
              <a:t>Consequently, for every organizational structure, as part of due diligence, one must understand the specific legitimate reasons for a given business ownership model.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89F05F0-093C-B060-D768-BA1144E1BDF4}"/>
              </a:ext>
            </a:extLst>
          </p:cNvPr>
          <p:cNvSpPr txBox="1"/>
          <p:nvPr/>
        </p:nvSpPr>
        <p:spPr>
          <a:xfrm>
            <a:off x="9865719" y="6657945"/>
            <a:ext cx="2326279" cy="200055"/>
          </a:xfrm>
          <a:prstGeom prst="rect">
            <a:avLst/>
          </a:prstGeom>
          <a:solidFill>
            <a:srgbClr val="000000"/>
          </a:solidFill>
        </p:spPr>
        <p:txBody>
          <a:bodyPr wrap="none" rtlCol="0">
            <a:spAutoFit/>
          </a:bodyPr>
          <a:lstStyle/>
          <a:p>
            <a:pPr algn="r">
              <a:spcAft>
                <a:spcPts val="600"/>
              </a:spcAft>
            </a:pPr>
            <a:r>
              <a:rPr lang="en-US" sz="700">
                <a:solidFill>
                  <a:srgbClr val="FFFFFF"/>
                </a:solidFill>
                <a:hlinkClick r:id="rId3" tooltip="http://theconversation.com/its-time-to-increase-shareholder-voices-inside-the-boardroom-3627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This Photo</a:t>
            </a:r>
            <a:r>
              <a:rPr lang="en-US" sz="700">
                <a:solidFill>
                  <a:srgbClr val="FFFFFF"/>
                </a:solidFill>
              </a:rPr>
              <a:t> by Unknown Author is licensed under </a:t>
            </a:r>
            <a:r>
              <a:rPr lang="en-US" sz="700">
                <a:solidFill>
                  <a:srgbClr val="FFFFFF"/>
                </a:solidFill>
                <a:hlinkClick r:id="rId4" tooltip="https://creativecommons.org/licenses/by-nd/3.0/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CC BY-ND</a:t>
            </a:r>
            <a:endParaRPr lang="en-US" sz="70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5068237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04812C46-200A-4DEB-A05E-3ED6C68C23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9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Mirror buildings">
            <a:extLst>
              <a:ext uri="{FF2B5EF4-FFF2-40B4-BE49-F238E27FC236}">
                <a16:creationId xmlns:a16="http://schemas.microsoft.com/office/drawing/2014/main" id="{E11A6E57-0F3C-6A5B-B04F-80F9721B417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882" b="-1"/>
          <a:stretch/>
        </p:blipFill>
        <p:spPr>
          <a:xfrm>
            <a:off x="2522356" y="10"/>
            <a:ext cx="9669642" cy="6857990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D1EA859B-E555-4109-94F3-6700E046E0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7390263" cy="68580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B22DB59-1AE7-0F5E-4E2D-FB2282DA2B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3822189" cy="1899912"/>
          </a:xfrm>
        </p:spPr>
        <p:txBody>
          <a:bodyPr>
            <a:noAutofit/>
          </a:bodyPr>
          <a:lstStyle/>
          <a:p>
            <a:r>
              <a:rPr lang="en-US" sz="3600" dirty="0"/>
              <a:t>Justifying Complex Ownership Structures:  </a:t>
            </a:r>
            <a:br>
              <a:rPr lang="en-US" sz="3600" dirty="0"/>
            </a:br>
            <a:r>
              <a:rPr lang="en-US" sz="3600" dirty="0"/>
              <a:t>2-Part Test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F31AC1E-A741-9132-2471-AB40A3EB12F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3115228"/>
            <a:ext cx="3822189" cy="374276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3600" dirty="0"/>
              <a:t>1.	Efficient</a:t>
            </a:r>
          </a:p>
          <a:p>
            <a:pPr marL="0" indent="0">
              <a:buNone/>
            </a:pPr>
            <a:endParaRPr lang="en-US" sz="3600" dirty="0"/>
          </a:p>
          <a:p>
            <a:pPr marL="0" indent="0">
              <a:buNone/>
            </a:pPr>
            <a:r>
              <a:rPr lang="en-US" sz="3600" dirty="0"/>
              <a:t>2.	Economic</a:t>
            </a:r>
          </a:p>
        </p:txBody>
      </p:sp>
    </p:spTree>
    <p:extLst>
      <p:ext uri="{BB962C8B-B14F-4D97-AF65-F5344CB8AC3E}">
        <p14:creationId xmlns:p14="http://schemas.microsoft.com/office/powerpoint/2010/main" val="3321462861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heme/theme1.xml><?xml version="1.0" encoding="utf-8"?>
<a:theme xmlns:a="http://schemas.openxmlformats.org/drawingml/2006/main" name="No Logo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Whit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1_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Dark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Blu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1637</TotalTime>
  <Words>724</Words>
  <Application>Microsoft Office PowerPoint</Application>
  <PresentationFormat>Widescreen</PresentationFormat>
  <Paragraphs>171</Paragraphs>
  <Slides>20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6</vt:i4>
      </vt:variant>
      <vt:variant>
        <vt:lpstr>Slide Titles</vt:lpstr>
      </vt:variant>
      <vt:variant>
        <vt:i4>20</vt:i4>
      </vt:variant>
    </vt:vector>
  </HeadingPairs>
  <TitlesOfParts>
    <vt:vector size="34" baseType="lpstr">
      <vt:lpstr>Arial</vt:lpstr>
      <vt:lpstr>Calibri</vt:lpstr>
      <vt:lpstr>Calibri Light</vt:lpstr>
      <vt:lpstr>Open Sans Semibold</vt:lpstr>
      <vt:lpstr>Poppins</vt:lpstr>
      <vt:lpstr>Poppins Black</vt:lpstr>
      <vt:lpstr>Poppins ExtraBold</vt:lpstr>
      <vt:lpstr>Poppins Light</vt:lpstr>
      <vt:lpstr>No Logo</vt:lpstr>
      <vt:lpstr>White Theme</vt:lpstr>
      <vt:lpstr>Custom Design</vt:lpstr>
      <vt:lpstr>1_Custom Design</vt:lpstr>
      <vt:lpstr>Dark Theme</vt:lpstr>
      <vt:lpstr>Blue Theme</vt:lpstr>
      <vt:lpstr>Corporate Structures &amp; ENABLERS and THEIR context in financial crime</vt:lpstr>
      <vt:lpstr>Types of Enablers &amp; Their Methods</vt:lpstr>
      <vt:lpstr>Who are the enablers?</vt:lpstr>
      <vt:lpstr>What are the persons/schemes? - People</vt:lpstr>
      <vt:lpstr>What are the persons/schemes? - Places</vt:lpstr>
      <vt:lpstr>What are the persons/schemes? - Things</vt:lpstr>
      <vt:lpstr>Systemic Jurisdictional Weaknesses</vt:lpstr>
      <vt:lpstr>Creating Complex Structures</vt:lpstr>
      <vt:lpstr>Justifying Complex Ownership Structures:   2-Part Test</vt:lpstr>
      <vt:lpstr>Minimum Ownership Percentages</vt:lpstr>
      <vt:lpstr>PowerPoint Presentation</vt:lpstr>
      <vt:lpstr>Circumventing Minimum Ownership Percentages</vt:lpstr>
      <vt:lpstr>Abusive Ownership of Partnerships</vt:lpstr>
      <vt:lpstr>Identification &amp; Verification - Entities</vt:lpstr>
      <vt:lpstr>PowerPoint Presentation</vt:lpstr>
      <vt:lpstr>PowerPoint Presentation</vt:lpstr>
      <vt:lpstr>Identification &amp; Verification - Trusts</vt:lpstr>
      <vt:lpstr>Periodic Reviews</vt:lpstr>
      <vt:lpstr>Other Issues – Bearer Shares</vt:lpstr>
      <vt:lpstr>If you are interested in exploring the possibilities for collaboration and strengthening your abilities…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Rob Waite</dc:creator>
  <cp:lastModifiedBy>Douglas Sloan</cp:lastModifiedBy>
  <cp:revision>36</cp:revision>
  <dcterms:created xsi:type="dcterms:W3CDTF">2020-09-28T15:36:08Z</dcterms:created>
  <dcterms:modified xsi:type="dcterms:W3CDTF">2023-10-23T11:30:23Z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rticulateGUID">
    <vt:lpwstr>AC590AD8-183C-4D6C-8F91-D074C15356E9</vt:lpwstr>
  </property>
  <property fmtid="{D5CDD505-2E9C-101B-9397-08002B2CF9AE}" pid="3" name="ArticulatePath">
    <vt:lpwstr>Presentation1</vt:lpwstr>
  </property>
</Properties>
</file>