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8" r:id="rId7"/>
    <p:sldId id="267" r:id="rId8"/>
    <p:sldId id="264" r:id="rId9"/>
    <p:sldId id="265" r:id="rId10"/>
    <p:sldId id="266" r:id="rId1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53" y="1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041640" y="454659"/>
            <a:ext cx="3703320" cy="96520"/>
          </a:xfrm>
          <a:custGeom>
            <a:avLst/>
            <a:gdLst/>
            <a:ahLst/>
            <a:cxnLst/>
            <a:rect l="l" t="t" r="r" b="b"/>
            <a:pathLst>
              <a:path w="3703320" h="96520">
                <a:moveTo>
                  <a:pt x="3703320" y="0"/>
                </a:moveTo>
                <a:lnTo>
                  <a:pt x="0" y="0"/>
                </a:lnTo>
                <a:lnTo>
                  <a:pt x="0" y="96519"/>
                </a:lnTo>
                <a:lnTo>
                  <a:pt x="3703320" y="96519"/>
                </a:lnTo>
                <a:lnTo>
                  <a:pt x="3703320" y="0"/>
                </a:lnTo>
                <a:close/>
              </a:path>
            </a:pathLst>
          </a:custGeom>
          <a:solidFill>
            <a:srgbClr val="959F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7040" y="457200"/>
            <a:ext cx="3703320" cy="93980"/>
          </a:xfrm>
          <a:custGeom>
            <a:avLst/>
            <a:gdLst/>
            <a:ahLst/>
            <a:cxnLst/>
            <a:rect l="l" t="t" r="r" b="b"/>
            <a:pathLst>
              <a:path w="3703320" h="93979">
                <a:moveTo>
                  <a:pt x="3703320" y="0"/>
                </a:moveTo>
                <a:lnTo>
                  <a:pt x="0" y="0"/>
                </a:lnTo>
                <a:lnTo>
                  <a:pt x="0" y="93979"/>
                </a:lnTo>
                <a:lnTo>
                  <a:pt x="3703320" y="93979"/>
                </a:lnTo>
                <a:lnTo>
                  <a:pt x="3703320" y="0"/>
                </a:lnTo>
                <a:close/>
              </a:path>
            </a:pathLst>
          </a:custGeom>
          <a:solidFill>
            <a:srgbClr val="465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241800" y="457200"/>
            <a:ext cx="3703320" cy="91440"/>
          </a:xfrm>
          <a:custGeom>
            <a:avLst/>
            <a:gdLst/>
            <a:ahLst/>
            <a:cxnLst/>
            <a:rect l="l" t="t" r="r" b="b"/>
            <a:pathLst>
              <a:path w="3703320" h="91440">
                <a:moveTo>
                  <a:pt x="3703320" y="0"/>
                </a:moveTo>
                <a:lnTo>
                  <a:pt x="0" y="0"/>
                </a:lnTo>
                <a:lnTo>
                  <a:pt x="0" y="91438"/>
                </a:lnTo>
                <a:lnTo>
                  <a:pt x="3703320" y="91438"/>
                </a:lnTo>
                <a:lnTo>
                  <a:pt x="3703320" y="0"/>
                </a:lnTo>
                <a:close/>
              </a:path>
            </a:pathLst>
          </a:custGeom>
          <a:solidFill>
            <a:srgbClr val="1BAC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9905" y="475488"/>
            <a:ext cx="10772774" cy="773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765" y="2462453"/>
            <a:ext cx="11092815" cy="353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1510" y="914400"/>
            <a:ext cx="10888980" cy="146621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265"/>
              </a:spcBef>
            </a:pPr>
            <a:r>
              <a:rPr sz="3600" spc="-345" dirty="0"/>
              <a:t>EL</a:t>
            </a:r>
            <a:r>
              <a:rPr sz="3600" spc="-155" dirty="0"/>
              <a:t> </a:t>
            </a:r>
            <a:r>
              <a:rPr sz="3600" spc="-360" dirty="0"/>
              <a:t>PAPEL</a:t>
            </a:r>
            <a:r>
              <a:rPr sz="3600" spc="-155" dirty="0"/>
              <a:t> </a:t>
            </a:r>
            <a:r>
              <a:rPr sz="3600" spc="-375" dirty="0"/>
              <a:t>DE</a:t>
            </a:r>
            <a:r>
              <a:rPr sz="3600" spc="-155" dirty="0"/>
              <a:t> </a:t>
            </a:r>
            <a:r>
              <a:rPr sz="3600" spc="-420" dirty="0"/>
              <a:t>UN</a:t>
            </a:r>
            <a:r>
              <a:rPr sz="3600" spc="-145" dirty="0"/>
              <a:t> </a:t>
            </a:r>
            <a:r>
              <a:rPr sz="3600" spc="-430" dirty="0"/>
              <a:t>ABOGADO</a:t>
            </a:r>
            <a:r>
              <a:rPr sz="3600" spc="-155" dirty="0"/>
              <a:t> </a:t>
            </a:r>
            <a:r>
              <a:rPr sz="3600" spc="-360" dirty="0"/>
              <a:t>DEL</a:t>
            </a:r>
            <a:r>
              <a:rPr sz="3600" spc="-155" dirty="0"/>
              <a:t> </a:t>
            </a:r>
            <a:r>
              <a:rPr sz="3600" spc="-375" dirty="0"/>
              <a:t>ESTADO</a:t>
            </a:r>
            <a:r>
              <a:rPr sz="3600" spc="-150" dirty="0"/>
              <a:t> </a:t>
            </a:r>
            <a:r>
              <a:rPr sz="3600" spc="-380" dirty="0"/>
              <a:t>EN</a:t>
            </a:r>
            <a:r>
              <a:rPr sz="3600" spc="-150" dirty="0"/>
              <a:t> </a:t>
            </a:r>
            <a:r>
              <a:rPr sz="3600" spc="-275" dirty="0"/>
              <a:t>CASOS</a:t>
            </a:r>
            <a:r>
              <a:rPr sz="3600" spc="-125" dirty="0"/>
              <a:t> </a:t>
            </a:r>
            <a:r>
              <a:rPr sz="3600" spc="-295" dirty="0"/>
              <a:t>DE </a:t>
            </a:r>
            <a:r>
              <a:rPr sz="3600" spc="-380" dirty="0"/>
              <a:t>RECUPERACIÓN</a:t>
            </a:r>
            <a:r>
              <a:rPr sz="3600" spc="-145" dirty="0"/>
              <a:t> </a:t>
            </a:r>
            <a:r>
              <a:rPr sz="3600" spc="-375" dirty="0"/>
              <a:t>DE</a:t>
            </a:r>
            <a:r>
              <a:rPr sz="3600" spc="-145" dirty="0"/>
              <a:t> </a:t>
            </a:r>
            <a:r>
              <a:rPr sz="3600" spc="-345" dirty="0"/>
              <a:t>ACTIVOS</a:t>
            </a:r>
            <a:r>
              <a:rPr sz="3600" spc="-145" dirty="0"/>
              <a:t> </a:t>
            </a:r>
            <a:r>
              <a:rPr sz="3600" spc="-240" dirty="0"/>
              <a:t>Y</a:t>
            </a:r>
            <a:r>
              <a:rPr sz="3600" spc="-114" dirty="0"/>
              <a:t> </a:t>
            </a:r>
            <a:r>
              <a:rPr sz="3600" spc="-285" dirty="0"/>
              <a:t>BLANQUEO</a:t>
            </a:r>
            <a:r>
              <a:rPr sz="3600" spc="-114" dirty="0"/>
              <a:t> </a:t>
            </a:r>
            <a:r>
              <a:rPr sz="3600" spc="-270" dirty="0"/>
              <a:t>DE</a:t>
            </a:r>
            <a:r>
              <a:rPr sz="3600" spc="-114" dirty="0"/>
              <a:t> </a:t>
            </a:r>
            <a:r>
              <a:rPr sz="3600" spc="-265" dirty="0"/>
              <a:t>DINERO</a:t>
            </a:r>
            <a:endParaRPr sz="3600" dirty="0"/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600" b="0" spc="-190" dirty="0">
                <a:solidFill>
                  <a:srgbClr val="1BACE3"/>
                </a:solidFill>
                <a:latin typeface="Arial MT"/>
                <a:cs typeface="Arial MT"/>
              </a:rPr>
              <a:t>COMPRENDER</a:t>
            </a:r>
            <a:r>
              <a:rPr sz="1600" b="0" spc="-60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60" dirty="0">
                <a:solidFill>
                  <a:srgbClr val="1BACE3"/>
                </a:solidFill>
                <a:latin typeface="Arial MT"/>
                <a:cs typeface="Arial MT"/>
              </a:rPr>
              <a:t>LA</a:t>
            </a:r>
            <a:r>
              <a:rPr sz="1600" b="0" spc="-60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65" dirty="0">
                <a:solidFill>
                  <a:srgbClr val="1BACE3"/>
                </a:solidFill>
                <a:latin typeface="Arial MT"/>
                <a:cs typeface="Arial MT"/>
              </a:rPr>
              <a:t>RELACI</a:t>
            </a:r>
            <a:r>
              <a:rPr sz="1600" b="0" spc="-165" dirty="0">
                <a:solidFill>
                  <a:srgbClr val="1BACE3"/>
                </a:solidFill>
                <a:latin typeface="Times New Roman"/>
                <a:cs typeface="Times New Roman"/>
              </a:rPr>
              <a:t>Ó</a:t>
            </a:r>
            <a:r>
              <a:rPr sz="1600" b="0" spc="-165" dirty="0">
                <a:solidFill>
                  <a:srgbClr val="1BACE3"/>
                </a:solidFill>
                <a:latin typeface="Arial MT"/>
                <a:cs typeface="Arial MT"/>
              </a:rPr>
              <a:t>N</a:t>
            </a:r>
            <a:r>
              <a:rPr sz="1600" b="0" spc="-55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75" dirty="0">
                <a:solidFill>
                  <a:srgbClr val="1BACE3"/>
                </a:solidFill>
                <a:latin typeface="Arial MT"/>
                <a:cs typeface="Arial MT"/>
              </a:rPr>
              <a:t>ENTRE</a:t>
            </a:r>
            <a:r>
              <a:rPr sz="1600" b="0" spc="-60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60" dirty="0">
                <a:solidFill>
                  <a:srgbClr val="1BACE3"/>
                </a:solidFill>
                <a:latin typeface="Arial MT"/>
                <a:cs typeface="Arial MT"/>
              </a:rPr>
              <a:t>INVESTIGACI</a:t>
            </a:r>
            <a:r>
              <a:rPr sz="1600" b="0" spc="-160" dirty="0">
                <a:solidFill>
                  <a:srgbClr val="1BACE3"/>
                </a:solidFill>
                <a:latin typeface="Times New Roman"/>
                <a:cs typeface="Times New Roman"/>
              </a:rPr>
              <a:t>Ó</a:t>
            </a:r>
            <a:r>
              <a:rPr sz="1600" b="0" spc="-160" dirty="0">
                <a:solidFill>
                  <a:srgbClr val="1BACE3"/>
                </a:solidFill>
                <a:latin typeface="Arial MT"/>
                <a:cs typeface="Arial MT"/>
              </a:rPr>
              <a:t>N</a:t>
            </a:r>
            <a:r>
              <a:rPr sz="1600" b="0" spc="-60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65" dirty="0">
                <a:solidFill>
                  <a:srgbClr val="1BACE3"/>
                </a:solidFill>
                <a:latin typeface="Arial MT"/>
                <a:cs typeface="Arial MT"/>
              </a:rPr>
              <a:t>Y</a:t>
            </a:r>
            <a:r>
              <a:rPr sz="1600" b="0" spc="-55" dirty="0">
                <a:solidFill>
                  <a:srgbClr val="1BACE3"/>
                </a:solidFill>
                <a:latin typeface="Arial MT"/>
                <a:cs typeface="Arial MT"/>
              </a:rPr>
              <a:t> </a:t>
            </a:r>
            <a:r>
              <a:rPr sz="1600" b="0" spc="-10" dirty="0">
                <a:solidFill>
                  <a:srgbClr val="1BACE3"/>
                </a:solidFill>
                <a:latin typeface="Arial MT"/>
                <a:cs typeface="Arial MT"/>
              </a:rPr>
              <a:t>LITIGIO</a:t>
            </a:r>
            <a:endParaRPr sz="1600" dirty="0">
              <a:latin typeface="Arial MT"/>
              <a:cs typeface="Arial MT"/>
            </a:endParaRPr>
          </a:p>
        </p:txBody>
      </p:sp>
      <p:pic>
        <p:nvPicPr>
          <p:cNvPr id="5" name="object 2">
            <a:extLst>
              <a:ext uri="{FF2B5EF4-FFF2-40B4-BE49-F238E27FC236}">
                <a16:creationId xmlns:a16="http://schemas.microsoft.com/office/drawing/2014/main" id="{FB0E0947-7D12-937F-326A-CF9400C80C9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600" y="2743200"/>
            <a:ext cx="9137721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7952" rIns="0" bIns="0" rtlCol="0">
            <a:spAutoFit/>
          </a:bodyPr>
          <a:lstStyle/>
          <a:p>
            <a:pPr marL="156845">
              <a:lnSpc>
                <a:spcPct val="100000"/>
              </a:lnSpc>
              <a:spcBef>
                <a:spcPts val="100"/>
              </a:spcBef>
            </a:pPr>
            <a:r>
              <a:rPr spc="-114" dirty="0"/>
              <a:t>GRACIAS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4684" y="1218057"/>
            <a:ext cx="10434955" cy="4855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20" dirty="0">
                <a:solidFill>
                  <a:srgbClr val="404040"/>
                </a:solidFill>
                <a:latin typeface="Arial"/>
                <a:cs typeface="Arial"/>
              </a:rPr>
              <a:t>INTRODUCCIÓN</a:t>
            </a:r>
            <a:endParaRPr sz="2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28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469900" algn="l"/>
              </a:tabLst>
            </a:pPr>
            <a:r>
              <a:rPr sz="2800" dirty="0">
                <a:latin typeface="Times New Roman"/>
                <a:cs typeface="Times New Roman"/>
              </a:rPr>
              <a:t>Introducción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Recuperación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Activos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Civiles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(Dominica)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Arial MT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papel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lang="es-AR" sz="2800" spc="-5" dirty="0">
                <a:latin typeface="Times New Roman"/>
                <a:cs typeface="Times New Roman"/>
              </a:rPr>
              <a:t>Abogado estatal </a:t>
            </a:r>
            <a:r>
              <a:rPr sz="2800" dirty="0" err="1">
                <a:latin typeface="Times New Roman"/>
                <a:cs typeface="Times New Roman"/>
              </a:rPr>
              <a:t>en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investigación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Arial MT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2800" dirty="0">
                <a:latin typeface="Times New Roman"/>
                <a:cs typeface="Times New Roman"/>
              </a:rPr>
              <a:t>Relación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entre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investigación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-10" dirty="0">
                <a:latin typeface="Times New Roman"/>
                <a:cs typeface="Times New Roman"/>
              </a:rPr>
              <a:t>litigio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  <a:buFont typeface="Arial MT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2800" dirty="0">
                <a:latin typeface="Times New Roman"/>
                <a:cs typeface="Times New Roman"/>
              </a:rPr>
              <a:t>Participación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responsabilidad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investigadores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juicio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Arial MT"/>
              <a:buChar char="•"/>
            </a:pPr>
            <a:endParaRPr sz="28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Arial MT"/>
              <a:buChar char="•"/>
              <a:tabLst>
                <a:tab pos="469900" algn="l"/>
              </a:tabLst>
            </a:pPr>
            <a:r>
              <a:rPr sz="2800" dirty="0">
                <a:latin typeface="Times New Roman"/>
                <a:cs typeface="Times New Roman"/>
              </a:rPr>
              <a:t>Pruebas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casos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recuperación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activos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blanqueo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capitales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3667" rIns="0" bIns="0" rtlCol="0">
            <a:spAutoFit/>
          </a:bodyPr>
          <a:lstStyle/>
          <a:p>
            <a:pPr marL="161925">
              <a:lnSpc>
                <a:spcPct val="100000"/>
              </a:lnSpc>
              <a:spcBef>
                <a:spcPts val="100"/>
              </a:spcBef>
            </a:pPr>
            <a:r>
              <a:rPr spc="-300" dirty="0"/>
              <a:t>RECUPERACIÓN</a:t>
            </a:r>
            <a:r>
              <a:rPr spc="-95" dirty="0"/>
              <a:t> </a:t>
            </a:r>
            <a:r>
              <a:rPr spc="-295" dirty="0"/>
              <a:t>DE</a:t>
            </a:r>
            <a:r>
              <a:rPr spc="-100" dirty="0"/>
              <a:t> </a:t>
            </a:r>
            <a:r>
              <a:rPr spc="-270" dirty="0"/>
              <a:t>ACTIVOS</a:t>
            </a:r>
            <a:r>
              <a:rPr spc="-100" dirty="0"/>
              <a:t> </a:t>
            </a:r>
            <a:r>
              <a:rPr spc="-150" dirty="0"/>
              <a:t>-</a:t>
            </a:r>
            <a:r>
              <a:rPr spc="-95" dirty="0"/>
              <a:t> </a:t>
            </a:r>
            <a:r>
              <a:rPr spc="-275" dirty="0"/>
              <a:t>SOLICITUD</a:t>
            </a:r>
            <a:r>
              <a:rPr spc="-120" dirty="0"/>
              <a:t> </a:t>
            </a:r>
            <a:r>
              <a:rPr spc="-310" dirty="0"/>
              <a:t>DE</a:t>
            </a:r>
            <a:r>
              <a:rPr spc="-120" dirty="0"/>
              <a:t> </a:t>
            </a:r>
            <a:r>
              <a:rPr spc="-290" dirty="0"/>
              <a:t>DECOMISO</a:t>
            </a:r>
            <a:r>
              <a:rPr spc="-100" dirty="0"/>
              <a:t> </a:t>
            </a:r>
            <a:r>
              <a:rPr spc="-295" dirty="0"/>
              <a:t>DE</a:t>
            </a:r>
            <a:r>
              <a:rPr spc="-100" dirty="0"/>
              <a:t> </a:t>
            </a:r>
            <a:r>
              <a:rPr spc="-275" dirty="0"/>
              <a:t>EFECTIVO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07707" y="1447545"/>
            <a:ext cx="10776585" cy="541045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18770" marR="5080" indent="-306705" algn="just">
              <a:lnSpc>
                <a:spcPts val="2760"/>
              </a:lnSpc>
              <a:spcBef>
                <a:spcPts val="29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Solicitud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 decomiso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del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dinero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 efectivo incautado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presentada ante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el Tribunal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de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Primera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Instancia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conformidad</a:t>
            </a:r>
            <a:r>
              <a:rPr sz="20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con:</a:t>
            </a:r>
            <a:endParaRPr sz="2000" dirty="0">
              <a:latin typeface="Times New Roman"/>
              <a:cs typeface="Times New Roman"/>
            </a:endParaRPr>
          </a:p>
          <a:p>
            <a:pPr marL="395605" indent="-382905" algn="just">
              <a:lnSpc>
                <a:spcPct val="100000"/>
              </a:lnSpc>
              <a:spcBef>
                <a:spcPts val="139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95605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Artículo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68A.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Ley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ganancias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ilícitas,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capítulo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12:29,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que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establece:</a:t>
            </a:r>
            <a:endParaRPr sz="2000" dirty="0">
              <a:latin typeface="Times New Roman"/>
              <a:cs typeface="Times New Roman"/>
            </a:endParaRPr>
          </a:p>
          <a:p>
            <a:pPr marL="318770" marR="784225" indent="-306705" algn="just">
              <a:lnSpc>
                <a:spcPts val="2760"/>
              </a:lnSpc>
              <a:spcBef>
                <a:spcPts val="165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Un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funcionario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encargado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hacer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cumplir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ley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podrá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solicitar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al Tribunal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de </a:t>
            </a:r>
            <a:r>
              <a:rPr sz="2000" dirty="0" err="1">
                <a:solidFill>
                  <a:srgbClr val="404040"/>
                </a:solidFill>
                <a:latin typeface="Times New Roman"/>
                <a:cs typeface="Times New Roman"/>
              </a:rPr>
              <a:t>Magistrados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AR" sz="2000" dirty="0">
                <a:solidFill>
                  <a:srgbClr val="404040"/>
                </a:solidFill>
                <a:latin typeface="Times New Roman"/>
                <a:cs typeface="Times New Roman"/>
              </a:rPr>
              <a:t>la confiscación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lang="es-AR"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totalidad 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parte del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efectivo retenido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 virtud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del artículo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66.</a:t>
            </a:r>
            <a:endParaRPr sz="2000" dirty="0">
              <a:latin typeface="Times New Roman"/>
              <a:cs typeface="Times New Roman"/>
            </a:endParaRPr>
          </a:p>
          <a:p>
            <a:pPr marL="320040" marR="698500" indent="-307340" algn="just">
              <a:lnSpc>
                <a:spcPct val="110200"/>
              </a:lnSpc>
              <a:spcBef>
                <a:spcPts val="117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Cuando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un funcionario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encargado de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hacer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cumplir la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ley solicite al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Tribunal 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de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Magistrados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una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orden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decomiso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y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Tribunal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Magistrados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esté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convencido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que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el dinero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efectivo o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parte</a:t>
            </a:r>
            <a:r>
              <a:rPr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 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él...</a:t>
            </a:r>
            <a:endParaRPr sz="2000" dirty="0">
              <a:latin typeface="Times New Roman"/>
              <a:cs typeface="Times New Roman"/>
            </a:endParaRPr>
          </a:p>
          <a:p>
            <a:pPr marL="318770" indent="-306070" algn="just">
              <a:lnSpc>
                <a:spcPct val="100000"/>
              </a:lnSpc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es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efectivo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recuperable;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Times New Roman"/>
                <a:cs typeface="Times New Roman"/>
              </a:rPr>
              <a:t>o</a:t>
            </a:r>
            <a:endParaRPr sz="2000" dirty="0">
              <a:latin typeface="Times New Roman"/>
              <a:cs typeface="Times New Roman"/>
            </a:endParaRPr>
          </a:p>
          <a:p>
            <a:pPr marL="318770" indent="-306070" algn="just"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sea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destinado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por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cualquier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persona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para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su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uso</a:t>
            </a:r>
            <a:r>
              <a:rPr sz="20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0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4040"/>
                </a:solidFill>
                <a:latin typeface="Times New Roman"/>
                <a:cs typeface="Times New Roman"/>
              </a:rPr>
              <a:t>conductas</a:t>
            </a:r>
            <a:r>
              <a:rPr sz="20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000" spc="-10" dirty="0" err="1">
                <a:solidFill>
                  <a:srgbClr val="404040"/>
                </a:solidFill>
                <a:latin typeface="Times New Roman"/>
                <a:cs typeface="Times New Roman"/>
              </a:rPr>
              <a:t>ilícitas</a:t>
            </a:r>
            <a:r>
              <a:rPr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lang="es-AR"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</a:p>
          <a:p>
            <a:pPr marL="318770" indent="-306070" algn="just"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lang="es-ES" sz="20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Tribunal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Magistrados</a:t>
            </a:r>
            <a:r>
              <a:rPr lang="es-ES"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podrá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ordenar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decomiso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del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dinero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efectivo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o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una</a:t>
            </a:r>
            <a:r>
              <a:rPr lang="es-ES" sz="20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ES"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parte </a:t>
            </a:r>
            <a:r>
              <a:rPr lang="es-ES" sz="2000" dirty="0">
                <a:solidFill>
                  <a:srgbClr val="404040"/>
                </a:solidFill>
                <a:latin typeface="Times New Roman"/>
                <a:cs typeface="Times New Roman"/>
              </a:rPr>
              <a:t>del </a:t>
            </a:r>
            <a:r>
              <a:rPr lang="es-ES" sz="2000" spc="-10" dirty="0">
                <a:solidFill>
                  <a:srgbClr val="404040"/>
                </a:solidFill>
                <a:latin typeface="Times New Roman"/>
                <a:cs typeface="Times New Roman"/>
              </a:rPr>
              <a:t>mismo.</a:t>
            </a:r>
            <a:endParaRPr lang="es-ES" sz="2000" dirty="0">
              <a:latin typeface="Times New Roman"/>
              <a:cs typeface="Times New Roman"/>
            </a:endParaRPr>
          </a:p>
          <a:p>
            <a:pPr marL="318770" indent="-306070" algn="just">
              <a:lnSpc>
                <a:spcPct val="100000"/>
              </a:lnSpc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400" y="638162"/>
            <a:ext cx="5929905" cy="524665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78600" y="637527"/>
            <a:ext cx="5493491" cy="52852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9904" y="499617"/>
            <a:ext cx="451929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9" dirty="0"/>
              <a:t>ORDEN</a:t>
            </a:r>
            <a:r>
              <a:rPr spc="-80" dirty="0"/>
              <a:t> </a:t>
            </a:r>
            <a:r>
              <a:rPr spc="-215" dirty="0"/>
              <a:t>DE</a:t>
            </a:r>
            <a:r>
              <a:rPr spc="-75" dirty="0"/>
              <a:t> </a:t>
            </a:r>
            <a:r>
              <a:rPr lang="es-AR" spc="-295" dirty="0"/>
              <a:t>PRESENTACION</a:t>
            </a:r>
            <a:endParaRPr spc="-295" dirty="0"/>
          </a:p>
        </p:txBody>
      </p:sp>
      <p:sp>
        <p:nvSpPr>
          <p:cNvPr id="3" name="object 3"/>
          <p:cNvSpPr txBox="1"/>
          <p:nvPr/>
        </p:nvSpPr>
        <p:spPr>
          <a:xfrm>
            <a:off x="509269" y="902423"/>
            <a:ext cx="11256010" cy="597663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20040" marR="594360" indent="-307340" algn="just">
              <a:lnSpc>
                <a:spcPts val="2590"/>
              </a:lnSpc>
              <a:spcBef>
                <a:spcPts val="42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1.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Se presenta ante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el Tribunal Superior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una solicitud 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orden de presentación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en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virtud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del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artículo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41(1)(b)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LPL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(Cap.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12:29)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relativa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documentos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pertinentes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para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identificar,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localizar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y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cuantificar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los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bienes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los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acusados,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documentos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necesarios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para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-9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transferencia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bienes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las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personas</a:t>
            </a:r>
            <a:r>
              <a:rPr sz="24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mencionadas.</a:t>
            </a:r>
            <a:endParaRPr sz="2400" dirty="0">
              <a:latin typeface="Times New Roman"/>
              <a:cs typeface="Times New Roman"/>
            </a:endParaRPr>
          </a:p>
          <a:p>
            <a:pPr marL="319405" indent="-306070" algn="just">
              <a:lnSpc>
                <a:spcPct val="100000"/>
              </a:lnSpc>
              <a:spcBef>
                <a:spcPts val="84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9405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2. Sección 17 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 </a:t>
            </a:r>
            <a:r>
              <a:rPr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MLA.</a:t>
            </a:r>
            <a:endParaRPr sz="2400" dirty="0">
              <a:latin typeface="Times New Roman"/>
              <a:cs typeface="Times New Roman"/>
            </a:endParaRPr>
          </a:p>
          <a:p>
            <a:pPr marL="320040" marR="5080" indent="-306705" algn="just">
              <a:lnSpc>
                <a:spcPts val="2670"/>
              </a:lnSpc>
              <a:spcBef>
                <a:spcPts val="105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3.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Una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declaración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jurada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apoyo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solicitud,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firmada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por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investigador</a:t>
            </a:r>
            <a:r>
              <a:rPr sz="24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financiero,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acompañada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ocho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pruebas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documentales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y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un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proyecto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auto.</a:t>
            </a:r>
            <a:endParaRPr sz="2400" dirty="0">
              <a:latin typeface="Times New Roman"/>
              <a:cs typeface="Times New Roman"/>
            </a:endParaRPr>
          </a:p>
          <a:p>
            <a:pPr marL="320040" marR="956944" indent="-306705" algn="just">
              <a:lnSpc>
                <a:spcPts val="2670"/>
              </a:lnSpc>
              <a:spcBef>
                <a:spcPts val="1019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4.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Los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motivos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esta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solicitud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deberán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especificarse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anuncio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solicitud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y</a:t>
            </a:r>
            <a:r>
              <a:rPr lang="es-AR" sz="24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declaración</a:t>
            </a:r>
            <a:r>
              <a:rPr sz="24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jurada</a:t>
            </a:r>
            <a:r>
              <a:rPr sz="24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justificativa.</a:t>
            </a:r>
            <a:endParaRPr sz="2400" dirty="0">
              <a:latin typeface="Times New Roman"/>
              <a:cs typeface="Times New Roman"/>
            </a:endParaRPr>
          </a:p>
          <a:p>
            <a:pPr marL="320040" marR="441325" indent="-307340" algn="just">
              <a:lnSpc>
                <a:spcPts val="2590"/>
              </a:lnSpc>
              <a:spcBef>
                <a:spcPts val="118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5.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orden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presentación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se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s-AR"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solicita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con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posterioridad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al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inicio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un</a:t>
            </a:r>
            <a:r>
              <a:rPr sz="2400" spc="3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caso</a:t>
            </a:r>
            <a:r>
              <a:rPr sz="2400" spc="3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de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decomiso</a:t>
            </a:r>
            <a:r>
              <a:rPr sz="2400" spc="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el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tribunal</a:t>
            </a:r>
            <a:r>
              <a:rPr sz="2400" spc="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magistrados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.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Esto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se</a:t>
            </a:r>
            <a:r>
              <a:rPr sz="2400" spc="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hace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cuando</a:t>
            </a:r>
            <a:r>
              <a:rPr sz="2400" spc="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existe</a:t>
            </a:r>
            <a:r>
              <a:rPr sz="2400" spc="114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una</a:t>
            </a:r>
            <a:r>
              <a:rPr sz="2400" spc="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0" dirty="0" err="1">
                <a:solidFill>
                  <a:srgbClr val="404040"/>
                </a:solidFill>
                <a:latin typeface="Times New Roman"/>
                <a:cs typeface="Times New Roman"/>
              </a:rPr>
              <a:t>alta</a:t>
            </a:r>
            <a:r>
              <a:rPr lang="es-AR" sz="24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 err="1">
                <a:solidFill>
                  <a:srgbClr val="404040"/>
                </a:solidFill>
                <a:latin typeface="Times New Roman"/>
                <a:cs typeface="Times New Roman"/>
              </a:rPr>
              <a:t>probabilidad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 que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el acusado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intente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disponer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 los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bienes.</a:t>
            </a:r>
            <a:endParaRPr sz="2400" dirty="0">
              <a:latin typeface="Times New Roman"/>
              <a:cs typeface="Times New Roman"/>
            </a:endParaRPr>
          </a:p>
          <a:p>
            <a:pPr marL="320040" marR="1072515" indent="-307340" algn="just">
              <a:lnSpc>
                <a:spcPts val="2590"/>
              </a:lnSpc>
              <a:spcBef>
                <a:spcPts val="116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20040" algn="l"/>
              </a:tabLst>
            </a:pP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6.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 orden de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presentación faculta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al</a:t>
            </a:r>
            <a:r>
              <a:rPr sz="24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investigador para acceder a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información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constitucionalmente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protegida,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incluida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la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información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personal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del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acusado,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Times New Roman"/>
                <a:cs typeface="Times New Roman"/>
              </a:rPr>
              <a:t>que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obre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en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poder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de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instituciones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bancarias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y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otras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404040"/>
                </a:solidFill>
                <a:latin typeface="Times New Roman"/>
                <a:cs typeface="Times New Roman"/>
              </a:rPr>
              <a:t>entidades</a:t>
            </a:r>
            <a:r>
              <a:rPr sz="24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Times New Roman"/>
                <a:cs typeface="Times New Roman"/>
              </a:rPr>
              <a:t>financieras.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842" y="614105"/>
            <a:ext cx="11000966" cy="313544"/>
          </a:xfrm>
        </p:spPr>
        <p:txBody>
          <a:bodyPr>
            <a:normAutofit fontScale="90000"/>
          </a:bodyPr>
          <a:lstStyle/>
          <a:p>
            <a:r>
              <a:rPr lang="en-US" dirty="0"/>
              <a:t>  evidence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91495" y="770877"/>
            <a:ext cx="2638159" cy="14768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1020" y="2639542"/>
            <a:ext cx="2637536" cy="16765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379" y="2639541"/>
            <a:ext cx="2505673" cy="16765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01" y="2452931"/>
            <a:ext cx="2438611" cy="16765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01" y="4493369"/>
            <a:ext cx="2871465" cy="17984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5659" y="4633701"/>
            <a:ext cx="2694666" cy="17984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0162" y="4633701"/>
            <a:ext cx="2071918" cy="181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6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81" y="699303"/>
            <a:ext cx="3810330" cy="21886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100" y="653022"/>
            <a:ext cx="4389500" cy="22069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221" y="3028988"/>
            <a:ext cx="4221065" cy="382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75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4772" rIns="0" bIns="0" rtlCol="0">
            <a:spAutoFit/>
          </a:bodyPr>
          <a:lstStyle/>
          <a:p>
            <a:pPr marL="161925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ESTUDIO</a:t>
            </a:r>
            <a:r>
              <a:rPr spc="-110" dirty="0"/>
              <a:t> </a:t>
            </a:r>
            <a:r>
              <a:rPr spc="-295" dirty="0"/>
              <a:t>DE</a:t>
            </a:r>
            <a:r>
              <a:rPr spc="-105" dirty="0"/>
              <a:t> </a:t>
            </a:r>
            <a:r>
              <a:rPr spc="-305" dirty="0"/>
              <a:t>CASO</a:t>
            </a:r>
            <a:r>
              <a:rPr spc="-110" dirty="0"/>
              <a:t> </a:t>
            </a:r>
            <a:r>
              <a:rPr spc="-150" dirty="0"/>
              <a:t>-</a:t>
            </a:r>
            <a:r>
              <a:rPr spc="-105" dirty="0"/>
              <a:t> </a:t>
            </a:r>
            <a:r>
              <a:rPr spc="-290" dirty="0"/>
              <a:t>OPERACIÓN</a:t>
            </a:r>
            <a:r>
              <a:rPr spc="-100" dirty="0"/>
              <a:t> </a:t>
            </a:r>
            <a:r>
              <a:rPr spc="-335" dirty="0"/>
              <a:t>RUNNER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9765" y="1254785"/>
            <a:ext cx="11418570" cy="500457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525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información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recibida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indicaba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habían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obtenido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4775,00</a:t>
            </a:r>
            <a:r>
              <a:rPr sz="1500" b="1" spc="-10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euros</a:t>
            </a:r>
            <a:r>
              <a:rPr sz="1500" b="1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actividades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ilícitas.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5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dinero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efectivo se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encontró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oculto bajo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cómoda entre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arma 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fuego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sin licencia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cincuenta y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cartuchos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munición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 9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mm.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 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escena,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fue interrogado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sobre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 arma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 fuego,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dinero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 efectivo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municiones, bajo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caución, y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reclamó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las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propiedades.</a:t>
            </a:r>
            <a:endParaRPr sz="1500" dirty="0">
              <a:latin typeface="Times New Roman"/>
              <a:cs typeface="Times New Roman"/>
            </a:endParaRPr>
          </a:p>
          <a:p>
            <a:pPr marL="287020" marR="5080" indent="-274320">
              <a:lnSpc>
                <a:spcPts val="1680"/>
              </a:lnSpc>
              <a:spcBef>
                <a:spcPts val="515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7020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dinero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estaba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envuelto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manera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asociada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embalaje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traficantes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drogas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dinero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efectivo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durante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viaje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por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mar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 err="1">
                <a:latin typeface="Times New Roman"/>
                <a:cs typeface="Times New Roman"/>
              </a:rPr>
              <a:t>en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lang="en-GB" sz="1500" spc="-10" dirty="0" err="1">
                <a:latin typeface="Times New Roman"/>
                <a:cs typeface="Times New Roman"/>
              </a:rPr>
              <a:t>buques</a:t>
            </a:r>
            <a:r>
              <a:rPr lang="en-GB" sz="1500" spc="-10" dirty="0">
                <a:latin typeface="Times New Roman"/>
                <a:cs typeface="Times New Roman"/>
              </a:rPr>
              <a:t> de </a:t>
            </a:r>
            <a:r>
              <a:rPr lang="en-GB" sz="1500" spc="-10" dirty="0" err="1">
                <a:latin typeface="Times New Roman"/>
                <a:cs typeface="Times New Roman"/>
              </a:rPr>
              <a:t>quilla</a:t>
            </a:r>
            <a:r>
              <a:rPr lang="en-GB" sz="1500" spc="-70" dirty="0">
                <a:latin typeface="Times New Roman"/>
                <a:cs typeface="Times New Roman"/>
              </a:rPr>
              <a:t> </a:t>
            </a:r>
            <a:r>
              <a:rPr lang="en-GB" sz="1500" spc="-10" dirty="0" err="1">
                <a:latin typeface="Times New Roman"/>
                <a:cs typeface="Times New Roman"/>
              </a:rPr>
              <a:t>abierta</a:t>
            </a:r>
            <a:r>
              <a:rPr lang="en-GB" sz="1500" spc="-10" dirty="0">
                <a:latin typeface="Times New Roman"/>
                <a:cs typeface="Times New Roman"/>
              </a:rPr>
              <a:t>  </a:t>
            </a:r>
            <a:r>
              <a:rPr sz="1500" dirty="0">
                <a:latin typeface="Times New Roman"/>
                <a:cs typeface="Times New Roman"/>
              </a:rPr>
              <a:t>"Go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Fast"</a:t>
            </a:r>
            <a:r>
              <a:rPr sz="1500" spc="-10" dirty="0">
                <a:latin typeface="Times New Roman"/>
                <a:cs typeface="Times New Roman"/>
              </a:rPr>
              <a:t>.</a:t>
            </a:r>
            <a:endParaRPr sz="1500" dirty="0">
              <a:latin typeface="Times New Roman"/>
              <a:cs typeface="Times New Roman"/>
            </a:endParaRPr>
          </a:p>
          <a:p>
            <a:pPr marL="287020" marR="955675" indent="-274320">
              <a:lnSpc>
                <a:spcPts val="1620"/>
              </a:lnSpc>
              <a:spcBef>
                <a:spcPts val="625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7020" algn="l"/>
              </a:tabLst>
            </a:pP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cantidad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efectivo encontrada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ascendía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total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 </a:t>
            </a:r>
            <a:r>
              <a:rPr sz="1500" b="1" dirty="0">
                <a:latin typeface="Times New Roman"/>
                <a:cs typeface="Times New Roman"/>
              </a:rPr>
              <a:t>€4775.00.</a:t>
            </a:r>
            <a:r>
              <a:rPr sz="1500" b="1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Esta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 es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moneda 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uso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predominante en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Dominica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que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moneda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Euro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es</a:t>
            </a:r>
            <a:r>
              <a:rPr sz="1500" spc="-6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circulación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común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ni se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utiliza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para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 comercio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directo.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0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apartamento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ocupado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por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encontró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selladora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al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vacío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bolsa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azul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también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contenía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residuos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marihuana.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está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paro.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tiene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constancia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recepción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declaraciones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antecedentes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laborales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0" dirty="0">
                <a:latin typeface="Times New Roman"/>
                <a:cs typeface="Times New Roman"/>
              </a:rPr>
              <a:t> Hacienda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cotizó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por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última vez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Seguridad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Social en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julio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2009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tiene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constancia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recepción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declaraciones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Hacienda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42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tienen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declaraciones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monetarias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declaradas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División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Aduanas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Impuestos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Especiales</a:t>
            </a:r>
            <a:endParaRPr sz="1500" dirty="0">
              <a:latin typeface="Times New Roman"/>
              <a:cs typeface="Times New Roman"/>
            </a:endParaRPr>
          </a:p>
          <a:p>
            <a:pPr marL="287020" marR="1421765" indent="-274320">
              <a:lnSpc>
                <a:spcPts val="1620"/>
              </a:lnSpc>
              <a:spcBef>
                <a:spcPts val="625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7020" algn="l"/>
              </a:tabLst>
            </a:pP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2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reciben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efectivo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forma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constante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MSB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instituciones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financieras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(MOBANKING,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transferencias </a:t>
            </a:r>
            <a:r>
              <a:rPr sz="1500" dirty="0">
                <a:latin typeface="Times New Roman"/>
                <a:cs typeface="Times New Roman"/>
              </a:rPr>
              <a:t>bancarias)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con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frecuencia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suficiente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para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financiar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medios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subsistencia.</a:t>
            </a:r>
            <a:endParaRPr sz="1500" dirty="0">
              <a:latin typeface="Times New Roman"/>
              <a:cs typeface="Times New Roman"/>
            </a:endParaRPr>
          </a:p>
          <a:p>
            <a:pPr marL="287020" marR="734060" indent="-274320">
              <a:lnSpc>
                <a:spcPts val="1620"/>
              </a:lnSpc>
              <a:spcBef>
                <a:spcPts val="59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7020" algn="l"/>
              </a:tabLst>
            </a:pP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registros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financieros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indicaron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gana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salario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1.100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xcd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antes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deducciones.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investigación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reveló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25" dirty="0">
                <a:latin typeface="Times New Roman"/>
                <a:cs typeface="Times New Roman"/>
              </a:rPr>
              <a:t>el </a:t>
            </a:r>
            <a:r>
              <a:rPr sz="1500" dirty="0">
                <a:latin typeface="Times New Roman"/>
                <a:cs typeface="Times New Roman"/>
              </a:rPr>
              <a:t>alquiler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(incluidos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pagos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servicios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públicos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pero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excluida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electricidad)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pagado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por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ascendía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700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xcd.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altamente </a:t>
            </a:r>
            <a:r>
              <a:rPr sz="1500" dirty="0">
                <a:latin typeface="Times New Roman"/>
                <a:cs typeface="Times New Roman"/>
              </a:rPr>
              <a:t>improbable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salario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del 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2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por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sí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solo pueda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sostener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estilo 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vida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ella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y su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familia.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(Sujeto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1 e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hijo).</a:t>
            </a:r>
            <a:endParaRPr sz="15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90"/>
              </a:spcBef>
              <a:buClr>
                <a:srgbClr val="F3A346"/>
              </a:buClr>
              <a:buSzPct val="83333"/>
              <a:buFont typeface="Cambria"/>
              <a:buChar char="•"/>
              <a:tabLst>
                <a:tab pos="286385" algn="l"/>
              </a:tabLst>
            </a:pPr>
            <a:r>
              <a:rPr sz="1500" dirty="0">
                <a:latin typeface="Times New Roman"/>
                <a:cs typeface="Times New Roman"/>
              </a:rPr>
              <a:t>Los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sujetos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no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tienen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ninguna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empresa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registrada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que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explique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una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fuente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ingresos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alternativa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legítima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para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mantener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su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estilo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de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vida.</a:t>
            </a: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9765" y="1391373"/>
            <a:ext cx="11233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95" dirty="0"/>
              <a:t>RETOS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659765" y="2462453"/>
            <a:ext cx="11092815" cy="3190617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318770" indent="-306070">
              <a:lnSpc>
                <a:spcPct val="100000"/>
              </a:lnSpc>
              <a:spcBef>
                <a:spcPts val="156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dirty="0"/>
              <a:t>1.</a:t>
            </a:r>
            <a:r>
              <a:rPr spc="-35" dirty="0"/>
              <a:t> </a:t>
            </a:r>
            <a:r>
              <a:rPr dirty="0"/>
              <a:t>Recursos</a:t>
            </a:r>
            <a:r>
              <a:rPr spc="-35" dirty="0"/>
              <a:t> </a:t>
            </a:r>
            <a:r>
              <a:rPr dirty="0"/>
              <a:t>limitados</a:t>
            </a:r>
            <a:r>
              <a:rPr spc="-35" dirty="0"/>
              <a:t> </a:t>
            </a:r>
            <a:r>
              <a:rPr dirty="0"/>
              <a:t>para</a:t>
            </a:r>
            <a:r>
              <a:rPr spc="-35" dirty="0"/>
              <a:t> </a:t>
            </a:r>
            <a:r>
              <a:rPr dirty="0"/>
              <a:t>investigar</a:t>
            </a:r>
            <a:r>
              <a:rPr spc="-30" dirty="0"/>
              <a:t> </a:t>
            </a:r>
            <a:r>
              <a:rPr spc="-10" dirty="0"/>
              <a:t>asuntos.</a:t>
            </a:r>
          </a:p>
          <a:p>
            <a:pPr marL="318770" marR="5080" indent="-306705">
              <a:lnSpc>
                <a:spcPts val="2760"/>
              </a:lnSpc>
              <a:spcBef>
                <a:spcPts val="165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dirty="0"/>
              <a:t>2.</a:t>
            </a:r>
            <a:r>
              <a:rPr spc="-25" dirty="0"/>
              <a:t> </a:t>
            </a:r>
            <a:r>
              <a:rPr dirty="0"/>
              <a:t>Restricciones</a:t>
            </a:r>
            <a:r>
              <a:rPr spc="-25" dirty="0"/>
              <a:t> </a:t>
            </a:r>
            <a:r>
              <a:rPr dirty="0"/>
              <a:t>y</a:t>
            </a:r>
            <a:r>
              <a:rPr spc="-25" dirty="0"/>
              <a:t> </a:t>
            </a:r>
            <a:r>
              <a:rPr dirty="0"/>
              <a:t>tiempos</a:t>
            </a:r>
            <a:r>
              <a:rPr spc="-2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dirty="0"/>
              <a:t>respuesta</a:t>
            </a:r>
            <a:r>
              <a:rPr spc="-20" dirty="0"/>
              <a:t> </a:t>
            </a:r>
            <a:r>
              <a:rPr dirty="0"/>
              <a:t>ampliados</a:t>
            </a:r>
            <a:r>
              <a:rPr spc="-25" dirty="0"/>
              <a:t> </a:t>
            </a:r>
            <a:r>
              <a:rPr dirty="0"/>
              <a:t>para</a:t>
            </a:r>
            <a:r>
              <a:rPr spc="-20" dirty="0"/>
              <a:t> </a:t>
            </a:r>
            <a:r>
              <a:rPr dirty="0"/>
              <a:t>el</a:t>
            </a:r>
            <a:r>
              <a:rPr spc="-25" dirty="0"/>
              <a:t> </a:t>
            </a:r>
            <a:r>
              <a:rPr dirty="0"/>
              <a:t>Tratado</a:t>
            </a:r>
            <a:r>
              <a:rPr spc="-40" dirty="0"/>
              <a:t> </a:t>
            </a:r>
            <a:r>
              <a:rPr dirty="0"/>
              <a:t>de</a:t>
            </a:r>
            <a:r>
              <a:rPr spc="-45" dirty="0"/>
              <a:t> </a:t>
            </a:r>
            <a:r>
              <a:rPr dirty="0"/>
              <a:t>Asistencia</a:t>
            </a:r>
            <a:r>
              <a:rPr spc="-25" dirty="0"/>
              <a:t> </a:t>
            </a:r>
            <a:r>
              <a:rPr spc="-10" dirty="0"/>
              <a:t>Judicial Mutua</a:t>
            </a:r>
            <a:r>
              <a:rPr lang="es-AR" spc="-10" dirty="0"/>
              <a:t> </a:t>
            </a:r>
            <a:r>
              <a:rPr spc="-10" dirty="0"/>
              <a:t>(MLAT).</a:t>
            </a:r>
          </a:p>
          <a:p>
            <a:pPr marL="318770" indent="-306070">
              <a:lnSpc>
                <a:spcPct val="100000"/>
              </a:lnSpc>
              <a:spcBef>
                <a:spcPts val="1470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dirty="0"/>
              <a:t>3.</a:t>
            </a:r>
            <a:r>
              <a:rPr spc="-15" dirty="0"/>
              <a:t> </a:t>
            </a:r>
            <a:r>
              <a:rPr dirty="0"/>
              <a:t>Revelación no</a:t>
            </a:r>
            <a:r>
              <a:rPr spc="-5" dirty="0"/>
              <a:t> </a:t>
            </a:r>
            <a:r>
              <a:rPr dirty="0"/>
              <a:t>autorizada de</a:t>
            </a:r>
            <a:r>
              <a:rPr spc="-5" dirty="0"/>
              <a:t> </a:t>
            </a:r>
            <a:r>
              <a:rPr dirty="0"/>
              <a:t>información al </a:t>
            </a:r>
            <a:r>
              <a:rPr spc="-10" dirty="0"/>
              <a:t>acusado.</a:t>
            </a:r>
          </a:p>
          <a:p>
            <a:pPr marL="318770" indent="-306070">
              <a:lnSpc>
                <a:spcPct val="100000"/>
              </a:lnSpc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dirty="0"/>
              <a:t>4.</a:t>
            </a:r>
            <a:r>
              <a:rPr spc="-25" dirty="0"/>
              <a:t> </a:t>
            </a:r>
            <a:r>
              <a:rPr dirty="0"/>
              <a:t>Retrasos</a:t>
            </a:r>
            <a:r>
              <a:rPr spc="-30" dirty="0"/>
              <a:t> </a:t>
            </a:r>
            <a:r>
              <a:rPr dirty="0"/>
              <a:t>en</a:t>
            </a:r>
            <a:r>
              <a:rPr spc="-25" dirty="0"/>
              <a:t> </a:t>
            </a:r>
            <a:r>
              <a:rPr dirty="0"/>
              <a:t>el</a:t>
            </a:r>
            <a:r>
              <a:rPr spc="-30" dirty="0"/>
              <a:t> </a:t>
            </a:r>
            <a:r>
              <a:rPr dirty="0"/>
              <a:t>sistema</a:t>
            </a:r>
            <a:r>
              <a:rPr spc="-45" dirty="0"/>
              <a:t> </a:t>
            </a:r>
            <a:r>
              <a:rPr spc="-10" dirty="0"/>
              <a:t>judicial.</a:t>
            </a:r>
          </a:p>
          <a:p>
            <a:pPr marL="318770" indent="-306070">
              <a:lnSpc>
                <a:spcPct val="100000"/>
              </a:lnSpc>
              <a:spcBef>
                <a:spcPts val="1465"/>
              </a:spcBef>
              <a:buClr>
                <a:srgbClr val="1BACE3"/>
              </a:buClr>
              <a:buSzPct val="91666"/>
              <a:buFont typeface="Cambria"/>
              <a:buChar char="◾"/>
              <a:tabLst>
                <a:tab pos="318770" algn="l"/>
              </a:tabLst>
            </a:pPr>
            <a:r>
              <a:rPr dirty="0"/>
              <a:t>5.</a:t>
            </a:r>
            <a:r>
              <a:rPr spc="-30" dirty="0"/>
              <a:t> </a:t>
            </a:r>
            <a:r>
              <a:rPr dirty="0"/>
              <a:t>Acusados</a:t>
            </a:r>
            <a:r>
              <a:rPr spc="-30" dirty="0"/>
              <a:t> </a:t>
            </a:r>
            <a:r>
              <a:rPr dirty="0"/>
              <a:t>que</a:t>
            </a:r>
            <a:r>
              <a:rPr spc="-25" dirty="0"/>
              <a:t> </a:t>
            </a:r>
            <a:r>
              <a:rPr dirty="0"/>
              <a:t>eluden</a:t>
            </a:r>
            <a:r>
              <a:rPr spc="-25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las</a:t>
            </a:r>
            <a:r>
              <a:rPr spc="-45" dirty="0"/>
              <a:t> </a:t>
            </a:r>
            <a:r>
              <a:rPr spc="-10" dirty="0"/>
              <a:t>autoridades</a:t>
            </a:r>
            <a:r>
              <a:rPr spc="-50" dirty="0"/>
              <a:t> </a:t>
            </a:r>
            <a:r>
              <a:rPr spc="-10" dirty="0"/>
              <a:t>estatales.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49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841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MT</vt:lpstr>
      <vt:lpstr>Cambria</vt:lpstr>
      <vt:lpstr>Times New Roman</vt:lpstr>
      <vt:lpstr>Office Theme</vt:lpstr>
      <vt:lpstr>EL PAPEL DE UN ABOGADO DEL ESTADO EN CASOS DE RECUPERACIÓN DE ACTIVOS Y BLANQUEO DE DINERO COMPRENDER LA RELACIÓN ENTRE INVESTIGACIÓN Y LITIGIO</vt:lpstr>
      <vt:lpstr>PowerPoint Presentation</vt:lpstr>
      <vt:lpstr>RECUPERACIÓN DE ACTIVOS - SOLICITUD DE DECOMISO DE EFECTIVO</vt:lpstr>
      <vt:lpstr>PowerPoint Presentation</vt:lpstr>
      <vt:lpstr>ORDEN DE PRESENTACION</vt:lpstr>
      <vt:lpstr>  evidence </vt:lpstr>
      <vt:lpstr>PowerPoint Presentation</vt:lpstr>
      <vt:lpstr>ESTUDIO DE CASO - OPERACIÓN RUNNER</vt:lpstr>
      <vt:lpstr>RETOS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PAPEL DE UN ABOGADO DEL ESTADO EN CASOS DE RECUPERACIÓN DE ACTIVOS Y BLANQUEO DE DINERO COMPRENDER LA RELACIÓN ENTRE INVESTIGACIÓN Y LITIGIO</dc:title>
  <dc:creator>Ignacio Martin Irigaray</dc:creator>
  <cp:lastModifiedBy>Ignacio Martin Irigaray</cp:lastModifiedBy>
  <cp:revision>3</cp:revision>
  <dcterms:created xsi:type="dcterms:W3CDTF">2023-11-01T12:42:07Z</dcterms:created>
  <dcterms:modified xsi:type="dcterms:W3CDTF">2023-11-01T19:58:58Z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2023-11-01T00:00:00Z</vt:filetime>
  </property>
  <property fmtid="{D5CDD505-2E9C-101B-9397-08002B2CF9AE}" pid="3" name="Producer">
    <vt:lpwstr>3-Heights™ PDF Merge Split Shell 6.12.1.11 (http://www.pdf-tools.com)</vt:lpwstr>
  </property>
</Properties>
</file>