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7" r:id="rId5"/>
    <p:sldId id="256" r:id="rId6"/>
  </p:sldIdLst>
  <p:sldSz cx="6858000" cy="9906000" type="A4"/>
  <p:notesSz cx="6797675" cy="9926638"/>
  <p:defaultTextStyle>
    <a:defPPr lvl="0">
      <a:defRPr lang="fr-FR"/>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orient="horz" pos="4627">
          <p15:clr>
            <a:srgbClr val="A4A3A4"/>
          </p15:clr>
        </p15:guide>
        <p15:guide id="3" orient="horz" pos="1613">
          <p15:clr>
            <a:srgbClr val="A4A3A4"/>
          </p15:clr>
        </p15:guide>
        <p15:guide id="4" orient="horz" pos="172">
          <p15:clr>
            <a:srgbClr val="A4A3A4"/>
          </p15:clr>
        </p15:guide>
        <p15:guide id="5" orient="horz" pos="5524">
          <p15:clr>
            <a:srgbClr val="A4A3A4"/>
          </p15:clr>
        </p15:guide>
        <p15:guide id="6" orient="horz" pos="535">
          <p15:clr>
            <a:srgbClr val="A4A3A4"/>
          </p15:clr>
        </p15:guide>
        <p15:guide id="7" pos="2160">
          <p15:clr>
            <a:srgbClr val="A4A3A4"/>
          </p15:clr>
        </p15:guide>
        <p15:guide id="8" pos="119">
          <p15:clr>
            <a:srgbClr val="A4A3A4"/>
          </p15:clr>
        </p15:guide>
        <p15:guide id="9" pos="3203">
          <p15:clr>
            <a:srgbClr val="A4A3A4"/>
          </p15:clr>
        </p15:guide>
        <p15:guide id="10" pos="41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FF37B5-FC90-4BA3-87D2-CADA61BB5310}" v="77" dt="2020-02-14T14:30:00.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264" y="72"/>
      </p:cViewPr>
      <p:guideLst>
        <p:guide orient="horz" pos="3120"/>
        <p:guide orient="horz" pos="4627"/>
        <p:guide orient="horz" pos="1613"/>
        <p:guide orient="horz" pos="172"/>
        <p:guide orient="horz" pos="5524"/>
        <p:guide orient="horz" pos="535"/>
        <p:guide pos="2160"/>
        <p:guide pos="119"/>
        <p:guide pos="3203"/>
        <p:guide pos="4156"/>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9" y="1"/>
            <a:ext cx="2945659" cy="496333"/>
          </a:xfrm>
          <a:prstGeom prst="rect">
            <a:avLst/>
          </a:prstGeom>
        </p:spPr>
        <p:txBody>
          <a:bodyPr vert="horz" lIns="94769" tIns="47385" rIns="94769" bIns="47385" rtlCol="0"/>
          <a:lstStyle>
            <a:lvl1pPr algn="l">
              <a:defRPr sz="1300"/>
            </a:lvl1pPr>
          </a:lstStyle>
          <a:p>
            <a:endParaRPr lang="fr-FR" dirty="0"/>
          </a:p>
        </p:txBody>
      </p:sp>
      <p:sp>
        <p:nvSpPr>
          <p:cNvPr id="3" name="Espace réservé de la date 2"/>
          <p:cNvSpPr>
            <a:spLocks noGrp="1"/>
          </p:cNvSpPr>
          <p:nvPr>
            <p:ph type="dt" idx="1"/>
          </p:nvPr>
        </p:nvSpPr>
        <p:spPr>
          <a:xfrm>
            <a:off x="3850453" y="1"/>
            <a:ext cx="2945659" cy="496333"/>
          </a:xfrm>
          <a:prstGeom prst="rect">
            <a:avLst/>
          </a:prstGeom>
        </p:spPr>
        <p:txBody>
          <a:bodyPr vert="horz" lIns="94769" tIns="47385" rIns="94769" bIns="47385" rtlCol="0"/>
          <a:lstStyle>
            <a:lvl1pPr algn="r">
              <a:defRPr sz="1300"/>
            </a:lvl1pPr>
          </a:lstStyle>
          <a:p>
            <a:fld id="{D3408DD4-2848-4130-91D2-DA279B566371}" type="datetimeFigureOut">
              <a:rPr lang="fr-FR" smtClean="0"/>
              <a:pPr/>
              <a:t>27/04/2021</a:t>
            </a:fld>
            <a:endParaRPr lang="fr-FR" dirty="0"/>
          </a:p>
        </p:txBody>
      </p:sp>
      <p:sp>
        <p:nvSpPr>
          <p:cNvPr id="4" name="Espace réservé de l'image des diapositives 3"/>
          <p:cNvSpPr>
            <a:spLocks noGrp="1" noRot="1" noChangeAspect="1"/>
          </p:cNvSpPr>
          <p:nvPr>
            <p:ph type="sldImg" idx="2"/>
          </p:nvPr>
        </p:nvSpPr>
        <p:spPr>
          <a:xfrm>
            <a:off x="2111375" y="749300"/>
            <a:ext cx="2574925" cy="3719513"/>
          </a:xfrm>
          <a:prstGeom prst="rect">
            <a:avLst/>
          </a:prstGeom>
          <a:noFill/>
          <a:ln w="12700">
            <a:solidFill>
              <a:prstClr val="black"/>
            </a:solidFill>
          </a:ln>
        </p:spPr>
        <p:txBody>
          <a:bodyPr vert="horz" lIns="94769" tIns="47385" rIns="94769" bIns="47385" rtlCol="0" anchor="ctr"/>
          <a:lstStyle/>
          <a:p>
            <a:endParaRPr lang="fr-FR" dirty="0"/>
          </a:p>
        </p:txBody>
      </p:sp>
      <p:sp>
        <p:nvSpPr>
          <p:cNvPr id="5" name="Espace réservé des commentaires 4"/>
          <p:cNvSpPr>
            <a:spLocks noGrp="1"/>
          </p:cNvSpPr>
          <p:nvPr>
            <p:ph type="body" sz="quarter" idx="3"/>
          </p:nvPr>
        </p:nvSpPr>
        <p:spPr>
          <a:xfrm>
            <a:off x="679768" y="4715159"/>
            <a:ext cx="5438140" cy="4466986"/>
          </a:xfrm>
          <a:prstGeom prst="rect">
            <a:avLst/>
          </a:prstGeom>
        </p:spPr>
        <p:txBody>
          <a:bodyPr vert="horz" lIns="94769" tIns="47385" rIns="94769" bIns="47385"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9" y="9428586"/>
            <a:ext cx="2945659" cy="496333"/>
          </a:xfrm>
          <a:prstGeom prst="rect">
            <a:avLst/>
          </a:prstGeom>
        </p:spPr>
        <p:txBody>
          <a:bodyPr vert="horz" lIns="94769" tIns="47385" rIns="94769" bIns="47385" rtlCol="0" anchor="b"/>
          <a:lstStyle>
            <a:lvl1pPr algn="l">
              <a:defRPr sz="1300"/>
            </a:lvl1pPr>
          </a:lstStyle>
          <a:p>
            <a:endParaRPr lang="fr-FR" dirty="0"/>
          </a:p>
        </p:txBody>
      </p:sp>
      <p:sp>
        <p:nvSpPr>
          <p:cNvPr id="7" name="Espace réservé du numéro de diapositive 6"/>
          <p:cNvSpPr>
            <a:spLocks noGrp="1"/>
          </p:cNvSpPr>
          <p:nvPr>
            <p:ph type="sldNum" sz="quarter" idx="5"/>
          </p:nvPr>
        </p:nvSpPr>
        <p:spPr>
          <a:xfrm>
            <a:off x="3850453" y="9428586"/>
            <a:ext cx="2945659" cy="496333"/>
          </a:xfrm>
          <a:prstGeom prst="rect">
            <a:avLst/>
          </a:prstGeom>
        </p:spPr>
        <p:txBody>
          <a:bodyPr vert="horz" lIns="94769" tIns="47385" rIns="94769" bIns="47385" rtlCol="0" anchor="b"/>
          <a:lstStyle>
            <a:lvl1pPr algn="r">
              <a:defRPr sz="1300"/>
            </a:lvl1pPr>
          </a:lstStyle>
          <a:p>
            <a:fld id="{5686E92E-1CC9-49FE-85F2-4F6117653B4D}" type="slidenum">
              <a:rPr lang="fr-FR" smtClean="0"/>
              <a:pPr/>
              <a:t>‹N°›</a:t>
            </a:fld>
            <a:endParaRPr lang="fr-FR" dirty="0"/>
          </a:p>
        </p:txBody>
      </p:sp>
    </p:spTree>
    <p:extLst>
      <p:ext uri="{BB962C8B-B14F-4D97-AF65-F5344CB8AC3E}">
        <p14:creationId xmlns:p14="http://schemas.microsoft.com/office/powerpoint/2010/main" val="18712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686E92E-1CC9-49FE-85F2-4F6117653B4D}" type="slidenum">
              <a:rPr lang="fr-FR" smtClean="0"/>
              <a:pPr/>
              <a:t>1</a:t>
            </a:fld>
            <a:endParaRPr lang="fr-FR" dirty="0"/>
          </a:p>
        </p:txBody>
      </p:sp>
    </p:spTree>
    <p:extLst>
      <p:ext uri="{BB962C8B-B14F-4D97-AF65-F5344CB8AC3E}">
        <p14:creationId xmlns:p14="http://schemas.microsoft.com/office/powerpoint/2010/main" val="2451626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686E92E-1CC9-49FE-85F2-4F6117653B4D}" type="slidenum">
              <a:rPr lang="fr-FR" smtClean="0"/>
              <a:pPr/>
              <a:t>2</a:t>
            </a:fld>
            <a:endParaRPr lang="fr-FR" dirty="0"/>
          </a:p>
        </p:txBody>
      </p:sp>
    </p:spTree>
    <p:extLst>
      <p:ext uri="{BB962C8B-B14F-4D97-AF65-F5344CB8AC3E}">
        <p14:creationId xmlns:p14="http://schemas.microsoft.com/office/powerpoint/2010/main" val="24516267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Save the date">
    <p:spTree>
      <p:nvGrpSpPr>
        <p:cNvPr id="1" name=""/>
        <p:cNvGrpSpPr/>
        <p:nvPr/>
      </p:nvGrpSpPr>
      <p:grpSpPr>
        <a:xfrm>
          <a:off x="0" y="0"/>
          <a:ext cx="0" cy="0"/>
          <a:chOff x="0" y="0"/>
          <a:chExt cx="0" cy="0"/>
        </a:xfrm>
      </p:grpSpPr>
      <p:pic>
        <p:nvPicPr>
          <p:cNvPr id="10" name="Imag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2029" y="-2242014"/>
            <a:ext cx="1874940" cy="1553221"/>
          </a:xfrm>
          <a:prstGeom prst="rect">
            <a:avLst/>
          </a:prstGeom>
        </p:spPr>
      </p:pic>
      <p:sp>
        <p:nvSpPr>
          <p:cNvPr id="11" name="ZoneTexte 10"/>
          <p:cNvSpPr txBox="1"/>
          <p:nvPr userDrawn="1"/>
        </p:nvSpPr>
        <p:spPr>
          <a:xfrm>
            <a:off x="6867081" y="-933306"/>
            <a:ext cx="1836204" cy="338554"/>
          </a:xfrm>
          <a:prstGeom prst="rect">
            <a:avLst/>
          </a:prstGeom>
          <a:noFill/>
        </p:spPr>
        <p:txBody>
          <a:bodyPr wrap="square" rtlCol="0">
            <a:spAutoFit/>
          </a:bodyPr>
          <a:lstStyle/>
          <a:p>
            <a:r>
              <a:rPr lang="fr-FR" sz="1600" b="1" spc="-100" dirty="0">
                <a:solidFill>
                  <a:schemeClr val="accent1"/>
                </a:solidFill>
                <a:latin typeface="+mn-lt"/>
              </a:rPr>
              <a:t>SAVE</a:t>
            </a:r>
            <a:r>
              <a:rPr lang="fr-FR" sz="1600" b="1" spc="-100" baseline="0" dirty="0">
                <a:solidFill>
                  <a:schemeClr val="accent1"/>
                </a:solidFill>
                <a:latin typeface="+mn-lt"/>
              </a:rPr>
              <a:t> THE DATE</a:t>
            </a:r>
            <a:endParaRPr lang="fr-FR" sz="1600" b="1" spc="-100" dirty="0">
              <a:solidFill>
                <a:schemeClr val="accent1"/>
              </a:solidFill>
              <a:latin typeface="+mn-lt"/>
            </a:endParaRPr>
          </a:p>
        </p:txBody>
      </p:sp>
      <p:sp>
        <p:nvSpPr>
          <p:cNvPr id="5" name="Ellipse 4"/>
          <p:cNvSpPr/>
          <p:nvPr userDrawn="1"/>
        </p:nvSpPr>
        <p:spPr>
          <a:xfrm>
            <a:off x="310344" y="1034559"/>
            <a:ext cx="8841432" cy="884143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188" tIns="31094" rIns="62188" bIns="31094" numCol="1" spcCol="0" rtlCol="0" fromWordArt="0" anchor="ctr" anchorCtr="0" forceAA="0" compatLnSpc="1">
            <a:prstTxWarp prst="textNoShape">
              <a:avLst/>
            </a:prstTxWarp>
            <a:noAutofit/>
          </a:bodyPr>
          <a:lstStyle/>
          <a:p>
            <a:pPr lvl="0" algn="ctr" defTabSz="715558"/>
            <a:endParaRPr lang="fr-FR" sz="958" dirty="0"/>
          </a:p>
        </p:txBody>
      </p:sp>
      <p:sp>
        <p:nvSpPr>
          <p:cNvPr id="6" name="Ellipse 5"/>
          <p:cNvSpPr/>
          <p:nvPr userDrawn="1"/>
        </p:nvSpPr>
        <p:spPr>
          <a:xfrm>
            <a:off x="44624" y="2000672"/>
            <a:ext cx="2160240" cy="2160240"/>
          </a:xfrm>
          <a:prstGeom prst="ellipse">
            <a:avLst/>
          </a:prstGeom>
          <a:solidFill>
            <a:srgbClr val="5F524E"/>
          </a:solidFill>
        </p:spPr>
        <p:txBody>
          <a:bodyPr wrap="square" lIns="0" tIns="0" rIns="0" bIns="0" rtlCol="0"/>
          <a:lstStyle/>
          <a:p>
            <a:pPr lvl="0" defTabSz="715558"/>
            <a:endParaRPr lang="fr-FR" sz="958" dirty="0">
              <a:solidFill>
                <a:schemeClr val="tx1"/>
              </a:solidFill>
            </a:endParaRPr>
          </a:p>
        </p:txBody>
      </p:sp>
      <p:sp>
        <p:nvSpPr>
          <p:cNvPr id="8" name="Rectangle 7"/>
          <p:cNvSpPr/>
          <p:nvPr userDrawn="1"/>
        </p:nvSpPr>
        <p:spPr>
          <a:xfrm>
            <a:off x="0" y="9345488"/>
            <a:ext cx="90872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7" name="Rectangle 6"/>
          <p:cNvSpPr/>
          <p:nvPr userDrawn="1"/>
        </p:nvSpPr>
        <p:spPr>
          <a:xfrm>
            <a:off x="0" y="8562351"/>
            <a:ext cx="9405664" cy="2232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pic>
        <p:nvPicPr>
          <p:cNvPr id="9" name="Image 8">
            <a:extLst>
              <a:ext uri="{FF2B5EF4-FFF2-40B4-BE49-F238E27FC236}">
                <a16:creationId xmlns:a16="http://schemas.microsoft.com/office/drawing/2014/main" id="{31FD22B7-5629-4710-BE7F-BF6DF708084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95373" y="0"/>
            <a:ext cx="2159777" cy="1136865"/>
          </a:xfrm>
          <a:prstGeom prst="rect">
            <a:avLst/>
          </a:prstGeom>
        </p:spPr>
      </p:pic>
      <p:pic>
        <p:nvPicPr>
          <p:cNvPr id="19" name="Image 18">
            <a:extLst>
              <a:ext uri="{FF2B5EF4-FFF2-40B4-BE49-F238E27FC236}">
                <a16:creationId xmlns:a16="http://schemas.microsoft.com/office/drawing/2014/main" id="{DC9656F0-D6C3-404D-B3FC-8EE50262A1E0}"/>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504" t="17203" r="30183" b="14838"/>
          <a:stretch/>
        </p:blipFill>
        <p:spPr>
          <a:xfrm>
            <a:off x="0" y="58114"/>
            <a:ext cx="4646339" cy="1042458"/>
          </a:xfrm>
          <a:prstGeom prst="rect">
            <a:avLst/>
          </a:prstGeom>
        </p:spPr>
      </p:pic>
    </p:spTree>
    <p:extLst>
      <p:ext uri="{BB962C8B-B14F-4D97-AF65-F5344CB8AC3E}">
        <p14:creationId xmlns:p14="http://schemas.microsoft.com/office/powerpoint/2010/main" val="17762946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553500" y="0"/>
            <a:ext cx="6048000" cy="683849"/>
          </a:xfrm>
          <a:prstGeom prst="rect">
            <a:avLst/>
          </a:prstGeom>
        </p:spPr>
        <p:txBody>
          <a:bodyPr vert="horz" lIns="0" tIns="0" rIns="0" bIns="0" rtlCol="0" anchor="b" anchorCtr="0">
            <a:noAutofit/>
          </a:bodyPr>
          <a:lstStyle/>
          <a:p>
            <a:r>
              <a:rPr lang="fr-FR" dirty="0"/>
              <a:t>Cliquez pour modifier le style du titre</a:t>
            </a:r>
          </a:p>
        </p:txBody>
      </p:sp>
      <p:sp>
        <p:nvSpPr>
          <p:cNvPr id="3" name="Espace réservé du texte 2"/>
          <p:cNvSpPr>
            <a:spLocks noGrp="1"/>
          </p:cNvSpPr>
          <p:nvPr>
            <p:ph type="body" idx="1"/>
          </p:nvPr>
        </p:nvSpPr>
        <p:spPr bwMode="gray">
          <a:xfrm>
            <a:off x="256500" y="1898002"/>
            <a:ext cx="6345000" cy="6700958"/>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p:txBody>
      </p:sp>
      <p:sp>
        <p:nvSpPr>
          <p:cNvPr id="4" name="Espace réservé de la date 3"/>
          <p:cNvSpPr>
            <a:spLocks noGrp="1"/>
          </p:cNvSpPr>
          <p:nvPr>
            <p:ph type="dt" sz="half" idx="2"/>
          </p:nvPr>
        </p:nvSpPr>
        <p:spPr bwMode="gray">
          <a:xfrm>
            <a:off x="674694" y="9727145"/>
            <a:ext cx="404664" cy="168467"/>
          </a:xfrm>
          <a:prstGeom prst="rect">
            <a:avLst/>
          </a:prstGeom>
        </p:spPr>
        <p:txBody>
          <a:bodyPr vert="horz" lIns="0" tIns="0" rIns="0" bIns="0" rtlCol="0" anchor="ctr"/>
          <a:lstStyle>
            <a:lvl1pPr algn="r">
              <a:defRPr sz="500">
                <a:solidFill>
                  <a:schemeClr val="bg1"/>
                </a:solidFill>
              </a:defRPr>
            </a:lvl1pPr>
          </a:lstStyle>
          <a:p>
            <a:fld id="{121F5AB3-A377-4667-B84E-E4C429C77C9B}" type="datetime1">
              <a:rPr lang="fr-FR" smtClean="0"/>
              <a:pPr/>
              <a:t>27/04/2021</a:t>
            </a:fld>
            <a:endParaRPr lang="fr-FR" dirty="0"/>
          </a:p>
        </p:txBody>
      </p:sp>
      <p:sp>
        <p:nvSpPr>
          <p:cNvPr id="5" name="Espace réservé du pied de page 4"/>
          <p:cNvSpPr>
            <a:spLocks noGrp="1"/>
          </p:cNvSpPr>
          <p:nvPr>
            <p:ph type="ftr" sz="quarter" idx="3"/>
          </p:nvPr>
        </p:nvSpPr>
        <p:spPr bwMode="gray">
          <a:xfrm>
            <a:off x="0" y="9737532"/>
            <a:ext cx="620688" cy="168468"/>
          </a:xfrm>
          <a:prstGeom prst="rect">
            <a:avLst/>
          </a:prstGeom>
        </p:spPr>
        <p:txBody>
          <a:bodyPr vert="horz" lIns="0" tIns="0" rIns="0" bIns="0" rtlCol="0" anchor="ctr"/>
          <a:lstStyle>
            <a:lvl1pPr algn="r">
              <a:defRPr sz="500">
                <a:solidFill>
                  <a:schemeClr val="bg1"/>
                </a:solidFill>
              </a:defRPr>
            </a:lvl1pPr>
          </a:lstStyle>
          <a:p>
            <a:r>
              <a:rPr lang="fr-FR" dirty="0"/>
              <a:t>Titre de la présentation</a:t>
            </a:r>
          </a:p>
        </p:txBody>
      </p:sp>
      <p:sp>
        <p:nvSpPr>
          <p:cNvPr id="6" name="Espace réservé du numéro de diapositive 5"/>
          <p:cNvSpPr>
            <a:spLocks noGrp="1"/>
          </p:cNvSpPr>
          <p:nvPr>
            <p:ph type="sldNum" sz="quarter" idx="4"/>
          </p:nvPr>
        </p:nvSpPr>
        <p:spPr bwMode="gray">
          <a:xfrm>
            <a:off x="6582778" y="9321489"/>
            <a:ext cx="275223" cy="450905"/>
          </a:xfrm>
          <a:prstGeom prst="rect">
            <a:avLst/>
          </a:prstGeom>
        </p:spPr>
        <p:txBody>
          <a:bodyPr vert="horz" lIns="0" tIns="0" rIns="0" bIns="0" rtlCol="0" anchor="b" anchorCtr="0"/>
          <a:lstStyle>
            <a:lvl1pPr algn="l">
              <a:defRPr sz="1200">
                <a:solidFill>
                  <a:schemeClr val="tx1"/>
                </a:solidFill>
                <a:latin typeface="+mj-lt"/>
              </a:defRPr>
            </a:lvl1pPr>
          </a:lstStyle>
          <a:p>
            <a:fld id="{19858401-1896-4F80-9B2B-186795E41C27}" type="slidenum">
              <a:rPr lang="fr-FR" smtClean="0"/>
              <a:pPr/>
              <a:t>‹N°›</a:t>
            </a:fld>
            <a:endParaRPr lang="fr-FR" dirty="0"/>
          </a:p>
        </p:txBody>
      </p:sp>
      <p:cxnSp>
        <p:nvCxnSpPr>
          <p:cNvPr id="9" name="Connecteur droit 8"/>
          <p:cNvCxnSpPr/>
          <p:nvPr/>
        </p:nvCxnSpPr>
        <p:spPr bwMode="gray">
          <a:xfrm flipV="1">
            <a:off x="6523414" y="9411739"/>
            <a:ext cx="0" cy="31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descr="logo_texte.jpg"/>
          <p:cNvPicPr>
            <a:picLocks noChangeAspect="1"/>
          </p:cNvPicPr>
          <p:nvPr/>
        </p:nvPicPr>
        <p:blipFill>
          <a:blip r:embed="rId3" cstate="print"/>
          <a:stretch>
            <a:fillRect/>
          </a:stretch>
        </p:blipFill>
        <p:spPr bwMode="gray">
          <a:xfrm>
            <a:off x="1" y="9386000"/>
            <a:ext cx="806582" cy="520000"/>
          </a:xfrm>
          <a:prstGeom prst="rect">
            <a:avLst/>
          </a:prstGeom>
        </p:spPr>
      </p:pic>
    </p:spTree>
  </p:cSld>
  <p:clrMap bg1="lt1" tx1="dk1" bg2="lt2" tx2="dk2" accent1="accent1" accent2="accent2" accent3="accent3" accent4="accent4" accent5="accent5" accent6="accent6" hlink="hlink" folHlink="folHlink"/>
  <p:sldLayoutIdLst>
    <p:sldLayoutId id="2147483683" r:id="rId1"/>
  </p:sldLayoutIdLst>
  <p:hf hdr="0"/>
  <p:txStyles>
    <p:titleStyle>
      <a:lvl1pPr algn="l" defTabSz="914400" rtl="0" eaLnBrk="1" latinLnBrk="0" hangingPunct="1">
        <a:lnSpc>
          <a:spcPct val="85000"/>
        </a:lnSpc>
        <a:spcBef>
          <a:spcPct val="0"/>
        </a:spcBef>
        <a:buNone/>
        <a:defRPr sz="1400" kern="1200">
          <a:solidFill>
            <a:schemeClr val="accent2"/>
          </a:solidFill>
          <a:latin typeface="+mj-lt"/>
          <a:ea typeface="+mj-ea"/>
          <a:cs typeface="+mj-cs"/>
        </a:defRPr>
      </a:lvl1pPr>
    </p:titleStyle>
    <p:bodyStyle>
      <a:lvl1pPr marL="0" indent="0" algn="l" defTabSz="914400" rtl="0" eaLnBrk="1" latinLnBrk="0" hangingPunct="1">
        <a:lnSpc>
          <a:spcPct val="85000"/>
        </a:lnSpc>
        <a:spcBef>
          <a:spcPts val="0"/>
        </a:spcBef>
        <a:spcAft>
          <a:spcPts val="3000"/>
        </a:spcAft>
        <a:buFont typeface="Arial" pitchFamily="34" charset="0"/>
        <a:buNone/>
        <a:defRPr sz="3200" b="0" kern="1200">
          <a:solidFill>
            <a:schemeClr val="accent2"/>
          </a:solidFill>
          <a:latin typeface="+mj-lt"/>
          <a:ea typeface="+mn-ea"/>
          <a:cs typeface="+mn-cs"/>
        </a:defRPr>
      </a:lvl1pPr>
      <a:lvl2pPr marL="0" indent="0" algn="l" defTabSz="914400" rtl="0" eaLnBrk="1" latinLnBrk="0" hangingPunct="1">
        <a:lnSpc>
          <a:spcPct val="120000"/>
        </a:lnSpc>
        <a:spcBef>
          <a:spcPts val="0"/>
        </a:spcBef>
        <a:buFont typeface="Arial" pitchFamily="34" charset="0"/>
        <a:buNone/>
        <a:defRPr sz="1400" kern="1200">
          <a:solidFill>
            <a:schemeClr val="accent2"/>
          </a:solidFill>
          <a:latin typeface="+mn-lt"/>
          <a:ea typeface="+mn-ea"/>
          <a:cs typeface="+mn-cs"/>
        </a:defRPr>
      </a:lvl2pPr>
      <a:lvl3pPr marL="180975" indent="-180975" algn="l" defTabSz="914400" rtl="0" eaLnBrk="1" latinLnBrk="0" hangingPunct="1">
        <a:lnSpc>
          <a:spcPct val="120000"/>
        </a:lnSpc>
        <a:spcBef>
          <a:spcPts val="0"/>
        </a:spcBef>
        <a:buFont typeface="Wingdings" pitchFamily="2" charset="2"/>
        <a:buChar char="l"/>
        <a:defRPr sz="1400" kern="1200">
          <a:solidFill>
            <a:schemeClr val="accent2"/>
          </a:solidFill>
          <a:latin typeface="+mn-lt"/>
          <a:ea typeface="+mn-ea"/>
          <a:cs typeface="+mn-cs"/>
        </a:defRPr>
      </a:lvl3pPr>
      <a:lvl4pPr marL="542925" indent="-180975" algn="l" defTabSz="914400" rtl="0" eaLnBrk="1" latinLnBrk="0" hangingPunct="1">
        <a:lnSpc>
          <a:spcPct val="120000"/>
        </a:lnSpc>
        <a:spcBef>
          <a:spcPts val="0"/>
        </a:spcBef>
        <a:buClr>
          <a:schemeClr val="accent1"/>
        </a:buClr>
        <a:buFont typeface="Wingdings" pitchFamily="2" charset="2"/>
        <a:buChar char="l"/>
        <a:defRPr sz="1400" kern="1200">
          <a:solidFill>
            <a:schemeClr val="accent2"/>
          </a:solidFill>
          <a:latin typeface="+mn-lt"/>
          <a:ea typeface="+mn-ea"/>
          <a:cs typeface="+mn-cs"/>
        </a:defRPr>
      </a:lvl4pPr>
      <a:lvl5pPr marL="895350" indent="-180975" algn="l" defTabSz="914400" rtl="0" eaLnBrk="1" latinLnBrk="0" hangingPunct="1">
        <a:lnSpc>
          <a:spcPct val="120000"/>
        </a:lnSpc>
        <a:spcBef>
          <a:spcPts val="0"/>
        </a:spcBef>
        <a:buClr>
          <a:schemeClr val="tx2"/>
        </a:buClr>
        <a:buFont typeface="Wingdings" pitchFamily="2" charset="2"/>
        <a:buChar char="l"/>
        <a:defRPr sz="1400" kern="1200">
          <a:solidFill>
            <a:schemeClr val="accent2"/>
          </a:solidFill>
          <a:latin typeface="+mn-lt"/>
          <a:ea typeface="+mn-ea"/>
          <a:cs typeface="+mn-cs"/>
        </a:defRPr>
      </a:lvl5pPr>
      <a:lvl6pPr marL="1257300" indent="-180975" algn="l" defTabSz="895350" rtl="0" eaLnBrk="1" latinLnBrk="0" hangingPunct="1">
        <a:lnSpc>
          <a:spcPct val="120000"/>
        </a:lnSpc>
        <a:spcBef>
          <a:spcPts val="0"/>
        </a:spcBef>
        <a:buClr>
          <a:schemeClr val="accent2"/>
        </a:buClr>
        <a:buFont typeface="Wingdings" pitchFamily="2" charset="2"/>
        <a:buChar char="l"/>
        <a:defRPr sz="1400" b="0" kern="1200">
          <a:solidFill>
            <a:schemeClr val="accent2"/>
          </a:solidFill>
          <a:latin typeface="+mn-lt"/>
          <a:ea typeface="+mn-ea"/>
          <a:cs typeface="+mn-cs"/>
        </a:defRPr>
      </a:lvl6pPr>
      <a:lvl7pPr marL="1619250" indent="-180975" algn="l" defTabSz="895350" rtl="0" eaLnBrk="1" latinLnBrk="0" hangingPunct="1">
        <a:lnSpc>
          <a:spcPct val="120000"/>
        </a:lnSpc>
        <a:spcBef>
          <a:spcPts val="0"/>
        </a:spcBef>
        <a:buClr>
          <a:schemeClr val="accent1"/>
        </a:buClr>
        <a:buFont typeface="Wingdings" pitchFamily="2" charset="2"/>
        <a:buChar char="l"/>
        <a:defRPr sz="1400" b="0" kern="1200">
          <a:solidFill>
            <a:schemeClr val="accent2"/>
          </a:solidFill>
          <a:latin typeface="+mn-lt"/>
          <a:ea typeface="+mn-ea"/>
          <a:cs typeface="+mn-cs"/>
        </a:defRPr>
      </a:lvl7pPr>
      <a:lvl8pPr marL="1971675" indent="-180975" algn="l" defTabSz="895350" rtl="0" eaLnBrk="1" latinLnBrk="0" hangingPunct="1">
        <a:lnSpc>
          <a:spcPct val="120000"/>
        </a:lnSpc>
        <a:spcBef>
          <a:spcPts val="0"/>
        </a:spcBef>
        <a:buClr>
          <a:schemeClr val="tx2"/>
        </a:buClr>
        <a:buFont typeface="Wingdings" pitchFamily="2" charset="2"/>
        <a:buChar char="l"/>
        <a:defRPr sz="1400" b="0" kern="1200">
          <a:solidFill>
            <a:schemeClr val="accent2"/>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501008" y="1143232"/>
            <a:ext cx="2771990" cy="731126"/>
          </a:xfrm>
          <a:prstGeom prst="rect">
            <a:avLst/>
          </a:prstGeom>
        </p:spPr>
        <p:txBody>
          <a:bodyPr anchor="b"/>
          <a:lstStyle>
            <a:lvl1pPr algn="l" defTabSz="914400" rtl="0" eaLnBrk="1" latinLnBrk="0" hangingPunct="1">
              <a:lnSpc>
                <a:spcPct val="85000"/>
              </a:lnSpc>
              <a:spcBef>
                <a:spcPct val="0"/>
              </a:spcBef>
              <a:buNone/>
              <a:defRPr sz="1400" kern="1200">
                <a:solidFill>
                  <a:schemeClr val="accent2"/>
                </a:solidFill>
                <a:latin typeface="+mj-lt"/>
                <a:ea typeface="+mj-ea"/>
                <a:cs typeface="+mj-cs"/>
              </a:defRPr>
            </a:lvl1pPr>
          </a:lstStyle>
          <a:p>
            <a:pPr algn="ctr">
              <a:lnSpc>
                <a:spcPct val="100000"/>
              </a:lnSpc>
            </a:pPr>
            <a:endParaRPr lang="fr-FR" sz="2000" b="1" dirty="0"/>
          </a:p>
        </p:txBody>
      </p:sp>
      <p:sp>
        <p:nvSpPr>
          <p:cNvPr id="8" name="ZoneTexte 7"/>
          <p:cNvSpPr txBox="1"/>
          <p:nvPr/>
        </p:nvSpPr>
        <p:spPr>
          <a:xfrm>
            <a:off x="54705" y="2164186"/>
            <a:ext cx="2088232" cy="1938992"/>
          </a:xfrm>
          <a:prstGeom prst="rect">
            <a:avLst/>
          </a:prstGeom>
          <a:noFill/>
        </p:spPr>
        <p:txBody>
          <a:bodyPr wrap="square" rtlCol="0">
            <a:spAutoFit/>
          </a:bodyPr>
          <a:lstStyle/>
          <a:p>
            <a:pPr algn="ctr"/>
            <a:r>
              <a:rPr lang="fr-FR" sz="2000" dirty="0">
                <a:solidFill>
                  <a:schemeClr val="bg1"/>
                </a:solidFill>
                <a:latin typeface="+mj-lt"/>
              </a:rPr>
              <a:t>Séminaire </a:t>
            </a:r>
          </a:p>
          <a:p>
            <a:pPr algn="ctr"/>
            <a:r>
              <a:rPr lang="fr-FR" sz="2000" dirty="0">
                <a:solidFill>
                  <a:schemeClr val="bg1"/>
                </a:solidFill>
                <a:latin typeface="+mj-lt"/>
              </a:rPr>
              <a:t>#7</a:t>
            </a:r>
          </a:p>
          <a:p>
            <a:pPr algn="ctr"/>
            <a:r>
              <a:rPr lang="fr-FR" sz="2000" dirty="0">
                <a:solidFill>
                  <a:schemeClr val="bg1"/>
                </a:solidFill>
                <a:latin typeface="+mj-lt"/>
              </a:rPr>
              <a:t>Session complémentaire</a:t>
            </a:r>
          </a:p>
          <a:p>
            <a:pPr algn="ctr"/>
            <a:endParaRPr lang="fr-FR" sz="2000" dirty="0">
              <a:solidFill>
                <a:schemeClr val="bg1"/>
              </a:solidFill>
              <a:latin typeface="+mj-lt"/>
            </a:endParaRPr>
          </a:p>
          <a:p>
            <a:pPr algn="ctr"/>
            <a:r>
              <a:rPr lang="fr-FR" sz="2000" dirty="0">
                <a:solidFill>
                  <a:schemeClr val="bg1"/>
                </a:solidFill>
                <a:latin typeface="+mj-lt"/>
              </a:rPr>
              <a:t>10 MAI</a:t>
            </a:r>
          </a:p>
        </p:txBody>
      </p:sp>
      <p:sp>
        <p:nvSpPr>
          <p:cNvPr id="9" name="Espace réservé du texte 2"/>
          <p:cNvSpPr txBox="1">
            <a:spLocks/>
          </p:cNvSpPr>
          <p:nvPr/>
        </p:nvSpPr>
        <p:spPr bwMode="gray">
          <a:xfrm>
            <a:off x="648909" y="6035723"/>
            <a:ext cx="1656184" cy="1091887"/>
          </a:xfrm>
          <a:prstGeom prst="rect">
            <a:avLst/>
          </a:prstGeom>
        </p:spPr>
        <p:txBody>
          <a:bodyPr vert="horz" lIns="0" tIns="0" rIns="0" bIns="0" rtlCol="0" anchor="b">
            <a:noAutofit/>
          </a:bodyPr>
          <a:lstStyle>
            <a:lvl1pPr marL="0" indent="0" algn="l" defTabSz="914400" rtl="0" eaLnBrk="1" latinLnBrk="0" hangingPunct="1">
              <a:lnSpc>
                <a:spcPct val="120000"/>
              </a:lnSpc>
              <a:spcBef>
                <a:spcPts val="0"/>
              </a:spcBef>
              <a:spcAft>
                <a:spcPts val="0"/>
              </a:spcAft>
              <a:buFont typeface="Arial" pitchFamily="34" charset="0"/>
              <a:buNone/>
              <a:defRPr lang="fr-FR" sz="1400" b="0" kern="1200" baseline="0" dirty="0" smtClean="0">
                <a:solidFill>
                  <a:schemeClr val="accent2"/>
                </a:solidFill>
                <a:latin typeface="Helvetica" pitchFamily="34" charset="0"/>
                <a:ea typeface="+mn-ea"/>
                <a:cs typeface="+mn-cs"/>
              </a:defRPr>
            </a:lvl1pPr>
            <a:lvl2pPr marL="0" indent="0" algn="l" defTabSz="914400" rtl="0" eaLnBrk="1" latinLnBrk="0" hangingPunct="1">
              <a:lnSpc>
                <a:spcPct val="120000"/>
              </a:lnSpc>
              <a:spcBef>
                <a:spcPts val="0"/>
              </a:spcBef>
              <a:buFont typeface="Arial" pitchFamily="34" charset="0"/>
              <a:buNone/>
              <a:defRPr sz="1400" kern="1200" baseline="0">
                <a:solidFill>
                  <a:schemeClr val="accent2"/>
                </a:solidFill>
                <a:latin typeface="Helvetica" pitchFamily="34" charset="0"/>
                <a:ea typeface="+mn-ea"/>
                <a:cs typeface="+mn-cs"/>
              </a:defRPr>
            </a:lvl2pPr>
            <a:lvl3pPr marL="180975" indent="-180975" algn="l" defTabSz="914400" rtl="0" eaLnBrk="1" latinLnBrk="0" hangingPunct="1">
              <a:lnSpc>
                <a:spcPct val="120000"/>
              </a:lnSpc>
              <a:spcBef>
                <a:spcPts val="0"/>
              </a:spcBef>
              <a:buFont typeface="Wingdings" pitchFamily="2" charset="2"/>
              <a:buChar char="l"/>
              <a:defRPr sz="1400" kern="1200" baseline="0">
                <a:solidFill>
                  <a:schemeClr val="accent2"/>
                </a:solidFill>
                <a:latin typeface="Helvetica" pitchFamily="34" charset="0"/>
                <a:ea typeface="+mn-ea"/>
                <a:cs typeface="+mn-cs"/>
              </a:defRPr>
            </a:lvl3pPr>
            <a:lvl4pPr marL="542925" indent="-180975" algn="l" defTabSz="914400" rtl="0" eaLnBrk="1" latinLnBrk="0" hangingPunct="1">
              <a:lnSpc>
                <a:spcPct val="120000"/>
              </a:lnSpc>
              <a:spcBef>
                <a:spcPts val="0"/>
              </a:spcBef>
              <a:buClr>
                <a:schemeClr val="accent1"/>
              </a:buClr>
              <a:buFont typeface="Wingdings" pitchFamily="2" charset="2"/>
              <a:buChar char="l"/>
              <a:defRPr sz="1400" kern="1200" baseline="0">
                <a:solidFill>
                  <a:schemeClr val="accent2"/>
                </a:solidFill>
                <a:latin typeface="Helvetica" pitchFamily="34" charset="0"/>
                <a:ea typeface="+mn-ea"/>
                <a:cs typeface="+mn-cs"/>
              </a:defRPr>
            </a:lvl4pPr>
            <a:lvl5pPr marL="895350" indent="-180975" algn="l" defTabSz="914400" rtl="0" eaLnBrk="1" latinLnBrk="0" hangingPunct="1">
              <a:lnSpc>
                <a:spcPct val="120000"/>
              </a:lnSpc>
              <a:spcBef>
                <a:spcPts val="0"/>
              </a:spcBef>
              <a:buClr>
                <a:schemeClr val="tx2"/>
              </a:buClr>
              <a:buFont typeface="Wingdings" pitchFamily="2" charset="2"/>
              <a:buChar char="l"/>
              <a:defRPr sz="1400" kern="1200" baseline="0">
                <a:solidFill>
                  <a:schemeClr val="accent2"/>
                </a:solidFill>
                <a:latin typeface="Helvetica" pitchFamily="34" charset="0"/>
                <a:ea typeface="+mn-ea"/>
                <a:cs typeface="+mn-cs"/>
              </a:defRPr>
            </a:lvl5pPr>
            <a:lvl6pPr marL="1257300" indent="-180975" algn="l" defTabSz="895350" rtl="0" eaLnBrk="1" latinLnBrk="0" hangingPunct="1">
              <a:lnSpc>
                <a:spcPct val="120000"/>
              </a:lnSpc>
              <a:spcBef>
                <a:spcPts val="0"/>
              </a:spcBef>
              <a:buClr>
                <a:schemeClr val="accent2"/>
              </a:buClr>
              <a:buFont typeface="Wingdings" pitchFamily="2" charset="2"/>
              <a:buChar char="l"/>
              <a:defRPr sz="1400" b="0" kern="1200">
                <a:solidFill>
                  <a:schemeClr val="accent2"/>
                </a:solidFill>
                <a:latin typeface="+mn-lt"/>
                <a:ea typeface="+mn-ea"/>
                <a:cs typeface="+mn-cs"/>
              </a:defRPr>
            </a:lvl6pPr>
            <a:lvl7pPr marL="1619250" indent="-180975" algn="l" defTabSz="895350" rtl="0" eaLnBrk="1" latinLnBrk="0" hangingPunct="1">
              <a:lnSpc>
                <a:spcPct val="120000"/>
              </a:lnSpc>
              <a:spcBef>
                <a:spcPts val="0"/>
              </a:spcBef>
              <a:buClr>
                <a:schemeClr val="accent1"/>
              </a:buClr>
              <a:buFont typeface="Wingdings" pitchFamily="2" charset="2"/>
              <a:buChar char="l"/>
              <a:defRPr sz="1400" b="0" kern="1200">
                <a:solidFill>
                  <a:schemeClr val="accent2"/>
                </a:solidFill>
                <a:latin typeface="+mn-lt"/>
                <a:ea typeface="+mn-ea"/>
                <a:cs typeface="+mn-cs"/>
              </a:defRPr>
            </a:lvl7pPr>
            <a:lvl8pPr marL="1971675" indent="-180975" algn="l" defTabSz="895350" rtl="0" eaLnBrk="1" latinLnBrk="0" hangingPunct="1">
              <a:lnSpc>
                <a:spcPct val="120000"/>
              </a:lnSpc>
              <a:spcBef>
                <a:spcPts val="0"/>
              </a:spcBef>
              <a:buClr>
                <a:schemeClr val="tx2"/>
              </a:buClr>
              <a:buFont typeface="Wingdings" pitchFamily="2" charset="2"/>
              <a:buChar char="l"/>
              <a:defRPr sz="1400" b="0" kern="1200">
                <a:solidFill>
                  <a:schemeClr val="accent2"/>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000" b="1" dirty="0">
                <a:solidFill>
                  <a:schemeClr val="bg1"/>
                </a:solidFill>
              </a:rPr>
              <a:t>Lieu : </a:t>
            </a:r>
          </a:p>
          <a:p>
            <a:pPr algn="ctr"/>
            <a:r>
              <a:rPr lang="fr-FR" sz="1000" b="1" dirty="0">
                <a:solidFill>
                  <a:schemeClr val="bg1"/>
                </a:solidFill>
              </a:rPr>
              <a:t>CAMPUS EM LYON  PARIS </a:t>
            </a:r>
          </a:p>
          <a:p>
            <a:pPr algn="ctr"/>
            <a:r>
              <a:rPr lang="fr-FR" sz="1000" b="1" dirty="0">
                <a:solidFill>
                  <a:schemeClr val="bg1"/>
                </a:solidFill>
              </a:rPr>
              <a:t>15 Boulevard Diderot </a:t>
            </a:r>
          </a:p>
          <a:p>
            <a:pPr algn="ctr"/>
            <a:r>
              <a:rPr lang="fr-FR" sz="1000" b="1" dirty="0">
                <a:solidFill>
                  <a:schemeClr val="bg1"/>
                </a:solidFill>
              </a:rPr>
              <a:t>75012 PARIS</a:t>
            </a:r>
          </a:p>
          <a:p>
            <a:pPr algn="r"/>
            <a:endParaRPr lang="fr-FR" sz="1000" b="1" dirty="0">
              <a:solidFill>
                <a:schemeClr val="bg1"/>
              </a:solidFill>
            </a:endParaRPr>
          </a:p>
        </p:txBody>
      </p:sp>
      <p:sp>
        <p:nvSpPr>
          <p:cNvPr id="17" name="Rectangle 16"/>
          <p:cNvSpPr/>
          <p:nvPr/>
        </p:nvSpPr>
        <p:spPr>
          <a:xfrm>
            <a:off x="600807" y="4199707"/>
            <a:ext cx="1490215" cy="615553"/>
          </a:xfrm>
          <a:prstGeom prst="rect">
            <a:avLst/>
          </a:prstGeom>
        </p:spPr>
        <p:txBody>
          <a:bodyPr wrap="square">
            <a:spAutoFit/>
          </a:bodyPr>
          <a:lstStyle/>
          <a:p>
            <a:pPr algn="ctr">
              <a:spcBef>
                <a:spcPct val="0"/>
              </a:spcBef>
            </a:pPr>
            <a:r>
              <a:rPr lang="fr-FR" sz="1700" dirty="0">
                <a:solidFill>
                  <a:schemeClr val="bg1"/>
                </a:solidFill>
                <a:latin typeface="+mj-lt"/>
                <a:ea typeface="+mj-ea"/>
                <a:cs typeface="+mj-cs"/>
              </a:rPr>
              <a:t>En partenariat </a:t>
            </a:r>
          </a:p>
          <a:p>
            <a:pPr algn="ctr">
              <a:spcBef>
                <a:spcPct val="0"/>
              </a:spcBef>
            </a:pPr>
            <a:r>
              <a:rPr lang="fr-FR" sz="1700" dirty="0">
                <a:solidFill>
                  <a:schemeClr val="bg1"/>
                </a:solidFill>
                <a:latin typeface="+mj-lt"/>
                <a:ea typeface="+mj-ea"/>
                <a:cs typeface="+mj-cs"/>
              </a:rPr>
              <a:t>avec</a:t>
            </a:r>
          </a:p>
        </p:txBody>
      </p:sp>
      <p:sp>
        <p:nvSpPr>
          <p:cNvPr id="16" name="ZoneTexte 15">
            <a:extLst>
              <a:ext uri="{FF2B5EF4-FFF2-40B4-BE49-F238E27FC236}">
                <a16:creationId xmlns:a16="http://schemas.microsoft.com/office/drawing/2014/main" id="{56F2A12D-A511-4491-B67A-74B0B1AAF109}"/>
              </a:ext>
            </a:extLst>
          </p:cNvPr>
          <p:cNvSpPr txBox="1"/>
          <p:nvPr/>
        </p:nvSpPr>
        <p:spPr>
          <a:xfrm>
            <a:off x="2937845" y="1224239"/>
            <a:ext cx="3681528" cy="646331"/>
          </a:xfrm>
          <a:prstGeom prst="rect">
            <a:avLst/>
          </a:prstGeom>
          <a:noFill/>
        </p:spPr>
        <p:txBody>
          <a:bodyPr wrap="square" rtlCol="0">
            <a:spAutoFit/>
          </a:bodyPr>
          <a:lstStyle/>
          <a:p>
            <a:pPr algn="ctr"/>
            <a:r>
              <a:rPr lang="fr-FR" dirty="0">
                <a:solidFill>
                  <a:srgbClr val="5F524E"/>
                </a:solidFill>
                <a:latin typeface="+mj-lt"/>
              </a:rPr>
              <a:t>Développement commercial et Marketing Digital</a:t>
            </a:r>
          </a:p>
        </p:txBody>
      </p:sp>
      <p:pic>
        <p:nvPicPr>
          <p:cNvPr id="1026" name="Picture 2" descr="RÃ©sultat de recherche d'images pour &quot;EMLYON&quot;">
            <a:extLst>
              <a:ext uri="{FF2B5EF4-FFF2-40B4-BE49-F238E27FC236}">
                <a16:creationId xmlns:a16="http://schemas.microsoft.com/office/drawing/2014/main" id="{560B28B3-8709-4168-90DC-88595C238E3F}"/>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719" b="24292"/>
          <a:stretch/>
        </p:blipFill>
        <p:spPr bwMode="auto">
          <a:xfrm>
            <a:off x="609980" y="4815260"/>
            <a:ext cx="1490215" cy="743121"/>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28A3D1F9-2E5C-47B6-A42B-56EF71B70C7B}"/>
              </a:ext>
            </a:extLst>
          </p:cNvPr>
          <p:cNvSpPr txBox="1"/>
          <p:nvPr/>
        </p:nvSpPr>
        <p:spPr>
          <a:xfrm>
            <a:off x="2315726" y="1969583"/>
            <a:ext cx="4591836" cy="6955750"/>
          </a:xfrm>
          <a:prstGeom prst="rect">
            <a:avLst/>
          </a:prstGeom>
          <a:noFill/>
        </p:spPr>
        <p:txBody>
          <a:bodyPr wrap="square" rtlCol="0">
            <a:spAutoFit/>
          </a:bodyPr>
          <a:lstStyle/>
          <a:p>
            <a:r>
              <a:rPr lang="fr-FR" sz="1400" b="1" dirty="0">
                <a:solidFill>
                  <a:schemeClr val="tx1">
                    <a:lumMod val="65000"/>
                    <a:lumOff val="35000"/>
                  </a:schemeClr>
                </a:solidFill>
              </a:rPr>
              <a:t>LUNDI 10 MAI</a:t>
            </a:r>
          </a:p>
          <a:p>
            <a:r>
              <a:rPr lang="fr-FR" sz="1400" b="1" dirty="0">
                <a:solidFill>
                  <a:schemeClr val="bg2"/>
                </a:solidFill>
              </a:rPr>
              <a:t>13h00 :  Accueil</a:t>
            </a:r>
          </a:p>
          <a:p>
            <a:endParaRPr lang="fr-FR" sz="1600" b="1" dirty="0">
              <a:solidFill>
                <a:schemeClr val="bg2"/>
              </a:solidFill>
            </a:endParaRPr>
          </a:p>
          <a:p>
            <a:r>
              <a:rPr lang="fr-FR" sz="1400" b="1" dirty="0">
                <a:solidFill>
                  <a:schemeClr val="bg2"/>
                </a:solidFill>
              </a:rPr>
              <a:t>13h30 – 13h40 : Ouverture et introduction</a:t>
            </a:r>
          </a:p>
          <a:p>
            <a:endParaRPr lang="fr-FR" sz="1400" b="1" dirty="0">
              <a:solidFill>
                <a:schemeClr val="bg2"/>
              </a:solidFill>
            </a:endParaRPr>
          </a:p>
          <a:p>
            <a:pPr>
              <a:defRPr/>
            </a:pPr>
            <a:r>
              <a:rPr lang="fr-FR" sz="1400" b="1" dirty="0">
                <a:solidFill>
                  <a:schemeClr val="bg2"/>
                </a:solidFill>
              </a:rPr>
              <a:t>13h40 – 15h40 : Recruter des nouveaux clients</a:t>
            </a:r>
          </a:p>
          <a:p>
            <a:pPr marL="88900" indent="-88900">
              <a:buFont typeface="Arial"/>
              <a:buChar char="•"/>
              <a:defRPr/>
            </a:pPr>
            <a:r>
              <a:rPr lang="fr-FR" sz="1200" dirty="0">
                <a:solidFill>
                  <a:schemeClr val="accent2">
                    <a:lumMod val="75000"/>
                  </a:schemeClr>
                </a:solidFill>
                <a:cs typeface="Calibri"/>
              </a:rPr>
              <a:t>Les bonnes pratiques de la prospection en B2B</a:t>
            </a:r>
          </a:p>
          <a:p>
            <a:pPr marL="88900" indent="-88900">
              <a:buFont typeface="Arial"/>
              <a:buChar char="•"/>
              <a:defRPr/>
            </a:pPr>
            <a:endParaRPr lang="fr-FR" sz="1200" dirty="0">
              <a:solidFill>
                <a:schemeClr val="accent2">
                  <a:lumMod val="75000"/>
                </a:schemeClr>
              </a:solidFill>
              <a:cs typeface="Calibri"/>
            </a:endParaRPr>
          </a:p>
          <a:p>
            <a:pPr marL="88900" indent="-88900">
              <a:buFont typeface="Arial"/>
              <a:buChar char="•"/>
              <a:defRPr/>
            </a:pPr>
            <a:r>
              <a:rPr lang="fr-FR" sz="1200" dirty="0">
                <a:solidFill>
                  <a:schemeClr val="accent2">
                    <a:lumMod val="75000"/>
                  </a:schemeClr>
                </a:solidFill>
                <a:cs typeface="Calibri"/>
              </a:rPr>
              <a:t>Développer son réseau d‘affaires </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Construire et faire vivre son réseau d’affaires</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Être à l’aise dans les évènements networking</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Travailler son « empreinte digitale »</a:t>
            </a:r>
          </a:p>
          <a:p>
            <a:pPr marL="88900" indent="-88900">
              <a:buFont typeface="Arial"/>
              <a:buChar char="•"/>
              <a:defRPr/>
            </a:pPr>
            <a:endParaRPr lang="fr-FR" sz="1200" dirty="0">
              <a:solidFill>
                <a:schemeClr val="accent2">
                  <a:lumMod val="75000"/>
                </a:schemeClr>
              </a:solidFill>
              <a:cs typeface="Calibri"/>
            </a:endParaRPr>
          </a:p>
          <a:p>
            <a:pPr marL="88900" indent="-88900">
              <a:buFont typeface="Arial"/>
              <a:buChar char="•"/>
              <a:defRPr/>
            </a:pPr>
            <a:r>
              <a:rPr lang="fr-FR" sz="1200" dirty="0">
                <a:solidFill>
                  <a:schemeClr val="accent2">
                    <a:lumMod val="75000"/>
                  </a:schemeClr>
                </a:solidFill>
                <a:cs typeface="Calibri"/>
              </a:rPr>
              <a:t>Mettre en place un stratégie de contacts</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Comprendre l’organisation et le processus de décision des clients et accéder aux décideurs</a:t>
            </a:r>
          </a:p>
          <a:p>
            <a:pPr marL="88900" indent="-88900">
              <a:buFont typeface="Arial"/>
              <a:buChar char="•"/>
              <a:defRPr/>
            </a:pPr>
            <a:endParaRPr lang="fr-FR" sz="1200" dirty="0">
              <a:solidFill>
                <a:schemeClr val="accent2">
                  <a:lumMod val="75000"/>
                </a:schemeClr>
              </a:solidFill>
              <a:cs typeface="Calibri"/>
            </a:endParaRPr>
          </a:p>
          <a:p>
            <a:pPr>
              <a:defRPr/>
            </a:pPr>
            <a:r>
              <a:rPr lang="fr-FR" sz="1400" b="1" dirty="0">
                <a:solidFill>
                  <a:schemeClr val="bg1"/>
                </a:solidFill>
                <a:cs typeface="Calibri"/>
              </a:rPr>
              <a:t>16h00 – 18h00 :  Mettre en place une stratégie de marketing digital </a:t>
            </a:r>
          </a:p>
          <a:p>
            <a:pPr marL="171450" indent="-171450">
              <a:buFont typeface="Arial" panose="020B0604020202020204" pitchFamily="34" charset="0"/>
              <a:buChar char="•"/>
              <a:defRPr/>
            </a:pPr>
            <a:r>
              <a:rPr lang="fr-FR" sz="1200" dirty="0">
                <a:solidFill>
                  <a:schemeClr val="accent2">
                    <a:lumMod val="75000"/>
                  </a:schemeClr>
                </a:solidFill>
                <a:cs typeface="Calibri"/>
              </a:rPr>
              <a:t>Mesurer la maturité digitale de votre marque</a:t>
            </a:r>
          </a:p>
          <a:p>
            <a:pPr marL="171450" indent="-171450">
              <a:buFont typeface="Arial" panose="020B0604020202020204" pitchFamily="34" charset="0"/>
              <a:buChar char="•"/>
              <a:defRPr/>
            </a:pPr>
            <a:endParaRPr lang="fr-FR" sz="1200" dirty="0">
              <a:solidFill>
                <a:schemeClr val="accent2">
                  <a:lumMod val="75000"/>
                </a:schemeClr>
              </a:solidFill>
              <a:cs typeface="Calibri"/>
            </a:endParaRPr>
          </a:p>
          <a:p>
            <a:pPr marL="171450" indent="-171450">
              <a:buFont typeface="Arial" panose="020B0604020202020204" pitchFamily="34" charset="0"/>
              <a:buChar char="•"/>
              <a:defRPr/>
            </a:pPr>
            <a:r>
              <a:rPr lang="fr-FR" sz="1200" dirty="0">
                <a:solidFill>
                  <a:schemeClr val="accent2">
                    <a:lumMod val="75000"/>
                  </a:schemeClr>
                </a:solidFill>
                <a:cs typeface="Calibri"/>
              </a:rPr>
              <a:t>Les bases d’une stratégie marketing digital </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Définir les cibles et les objectifs de conversion</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Rappel des leviers de visibilité sur le web </a:t>
            </a:r>
          </a:p>
          <a:p>
            <a:pPr marL="628650" lvl="1" indent="-171450">
              <a:buFont typeface="Courier New" panose="02070309020205020404" pitchFamily="49" charset="0"/>
              <a:buChar char="o"/>
              <a:defRPr/>
            </a:pPr>
            <a:r>
              <a:rPr lang="fr-FR" sz="1200" dirty="0">
                <a:solidFill>
                  <a:schemeClr val="accent2">
                    <a:lumMod val="75000"/>
                  </a:schemeClr>
                </a:solidFill>
                <a:cs typeface="Calibri"/>
              </a:rPr>
              <a:t>Méthodologie</a:t>
            </a:r>
          </a:p>
          <a:p>
            <a:pPr marL="628650" lvl="1" indent="-171450">
              <a:buFont typeface="Arial" panose="020B0604020202020204" pitchFamily="34" charset="0"/>
              <a:buChar char="•"/>
              <a:defRPr/>
            </a:pPr>
            <a:endParaRPr lang="fr-FR" sz="1200" dirty="0">
              <a:solidFill>
                <a:schemeClr val="accent2">
                  <a:lumMod val="75000"/>
                </a:schemeClr>
              </a:solidFill>
              <a:cs typeface="Calibri"/>
            </a:endParaRPr>
          </a:p>
          <a:p>
            <a:pPr marL="171450" indent="-171450">
              <a:buFont typeface="Arial" panose="020B0604020202020204" pitchFamily="34" charset="0"/>
              <a:buChar char="•"/>
              <a:defRPr/>
            </a:pPr>
            <a:r>
              <a:rPr lang="fr-FR" sz="1200" dirty="0">
                <a:solidFill>
                  <a:schemeClr val="accent2">
                    <a:lumMod val="75000"/>
                  </a:schemeClr>
                </a:solidFill>
                <a:cs typeface="Calibri"/>
              </a:rPr>
              <a:t>Mettre en place sa stratégie de marketing digital </a:t>
            </a:r>
          </a:p>
          <a:p>
            <a:pPr marL="627063" lvl="1" indent="-180975">
              <a:buFont typeface="Courier New" panose="02070309020205020404" pitchFamily="49" charset="0"/>
              <a:buChar char="o"/>
              <a:defRPr/>
            </a:pPr>
            <a:r>
              <a:rPr lang="fr-FR" sz="1200" dirty="0">
                <a:solidFill>
                  <a:schemeClr val="accent2">
                    <a:lumMod val="75000"/>
                  </a:schemeClr>
                </a:solidFill>
                <a:cs typeface="Calibri"/>
              </a:rPr>
              <a:t>Auditer la situation actuelle</a:t>
            </a:r>
          </a:p>
          <a:p>
            <a:pPr marL="627063" lvl="1" indent="-180975">
              <a:buFont typeface="Courier New" panose="02070309020205020404" pitchFamily="49" charset="0"/>
              <a:buChar char="o"/>
              <a:defRPr/>
            </a:pPr>
            <a:r>
              <a:rPr lang="fr-FR" sz="1200" dirty="0">
                <a:solidFill>
                  <a:schemeClr val="accent2">
                    <a:lumMod val="75000"/>
                  </a:schemeClr>
                </a:solidFill>
                <a:cs typeface="Calibri"/>
              </a:rPr>
              <a:t>Identifier les pistes d’évolution</a:t>
            </a:r>
          </a:p>
          <a:p>
            <a:pPr>
              <a:defRPr/>
            </a:pPr>
            <a:endParaRPr lang="fr-FR" sz="1200" i="1" dirty="0">
              <a:solidFill>
                <a:schemeClr val="accent2">
                  <a:lumMod val="75000"/>
                </a:schemeClr>
              </a:solidFill>
              <a:cs typeface="Calibri"/>
            </a:endParaRPr>
          </a:p>
          <a:p>
            <a:pPr>
              <a:defRPr/>
            </a:pPr>
            <a:r>
              <a:rPr lang="fr-FR" sz="1400" b="1" dirty="0">
                <a:solidFill>
                  <a:schemeClr val="bg1"/>
                </a:solidFill>
                <a:cs typeface="Calibri"/>
              </a:rPr>
              <a:t>18h00 : Clôture </a:t>
            </a:r>
          </a:p>
          <a:p>
            <a:pPr>
              <a:defRPr/>
            </a:pPr>
            <a:endParaRPr lang="fr-FR" sz="1400" i="1" dirty="0">
              <a:solidFill>
                <a:schemeClr val="bg1"/>
              </a:solidFill>
              <a:cs typeface="Calibri"/>
            </a:endParaRPr>
          </a:p>
          <a:p>
            <a:pPr>
              <a:defRPr/>
            </a:pPr>
            <a:endParaRPr lang="fr-FR" sz="1400" b="1" dirty="0">
              <a:solidFill>
                <a:schemeClr val="bg2"/>
              </a:solidFill>
            </a:endParaRPr>
          </a:p>
          <a:p>
            <a:endParaRPr lang="fr-FR" sz="1400" b="1" dirty="0">
              <a:solidFill>
                <a:schemeClr val="bg2"/>
              </a:solidFill>
            </a:endParaRPr>
          </a:p>
        </p:txBody>
      </p:sp>
      <p:sp>
        <p:nvSpPr>
          <p:cNvPr id="7" name="ZoneTexte 6">
            <a:extLst>
              <a:ext uri="{FF2B5EF4-FFF2-40B4-BE49-F238E27FC236}">
                <a16:creationId xmlns:a16="http://schemas.microsoft.com/office/drawing/2014/main" id="{B73EB1F4-281B-41C2-BDDA-D39C29179EB5}"/>
              </a:ext>
            </a:extLst>
          </p:cNvPr>
          <p:cNvSpPr txBox="1"/>
          <p:nvPr/>
        </p:nvSpPr>
        <p:spPr>
          <a:xfrm rot="10800000" flipV="1">
            <a:off x="0" y="7862638"/>
            <a:ext cx="6741368" cy="2523768"/>
          </a:xfrm>
          <a:prstGeom prst="rect">
            <a:avLst/>
          </a:prstGeom>
          <a:noFill/>
        </p:spPr>
        <p:txBody>
          <a:bodyPr wrap="square" numCol="1" spcCol="108000" rtlCol="0">
            <a:spAutoFit/>
          </a:bodyPr>
          <a:lstStyle/>
          <a:p>
            <a:endParaRPr lang="fr-FR" sz="900" b="1" dirty="0">
              <a:solidFill>
                <a:srgbClr val="786E64"/>
              </a:solidFill>
            </a:endParaRPr>
          </a:p>
          <a:p>
            <a:endParaRPr lang="fr-FR" sz="900" b="1" dirty="0">
              <a:solidFill>
                <a:srgbClr val="786E64"/>
              </a:solidFill>
            </a:endParaRPr>
          </a:p>
          <a:p>
            <a:endParaRPr lang="fr-FR" sz="900" b="1" dirty="0">
              <a:solidFill>
                <a:srgbClr val="786E64"/>
              </a:solidFill>
            </a:endParaRPr>
          </a:p>
          <a:p>
            <a:r>
              <a:rPr lang="fr-FR" sz="900" b="1" dirty="0">
                <a:solidFill>
                  <a:srgbClr val="786E64"/>
                </a:solidFill>
              </a:rPr>
              <a:t>Intervenants référents </a:t>
            </a:r>
            <a:r>
              <a:rPr lang="fr-FR" sz="800" b="1" dirty="0">
                <a:solidFill>
                  <a:srgbClr val="786E64"/>
                </a:solidFill>
              </a:rPr>
              <a:t>:</a:t>
            </a:r>
          </a:p>
          <a:p>
            <a:pPr algn="just"/>
            <a:endParaRPr lang="fr-FR" sz="400" b="1" i="1" dirty="0">
              <a:solidFill>
                <a:schemeClr val="bg1">
                  <a:lumMod val="50000"/>
                </a:schemeClr>
              </a:solidFill>
              <a:latin typeface="Helvetica" panose="020B0604020202020204" pitchFamily="34" charset="0"/>
              <a:cs typeface="Helvetica" panose="020B0604020202020204" pitchFamily="34" charset="0"/>
            </a:endParaRPr>
          </a:p>
          <a:p>
            <a:pPr marL="0" lvl="1" algn="just"/>
            <a:r>
              <a:rPr lang="fr-FR" sz="800" b="1" i="1" dirty="0" err="1">
                <a:solidFill>
                  <a:schemeClr val="bg1">
                    <a:lumMod val="50000"/>
                  </a:schemeClr>
                </a:solidFill>
                <a:latin typeface="Helvetica" panose="020B0604020202020204" pitchFamily="34" charset="0"/>
                <a:cs typeface="Helvetica" panose="020B0604020202020204" pitchFamily="34" charset="0"/>
              </a:rPr>
              <a:t>Eric</a:t>
            </a:r>
            <a:r>
              <a:rPr lang="fr-FR" sz="800" b="1" i="1" dirty="0">
                <a:solidFill>
                  <a:schemeClr val="bg1">
                    <a:lumMod val="50000"/>
                  </a:schemeClr>
                </a:solidFill>
                <a:latin typeface="Helvetica" panose="020B0604020202020204" pitchFamily="34" charset="0"/>
                <a:cs typeface="Helvetica" panose="020B0604020202020204" pitchFamily="34" charset="0"/>
              </a:rPr>
              <a:t> de </a:t>
            </a:r>
            <a:r>
              <a:rPr lang="fr-FR" sz="800" b="1" i="1" dirty="0" err="1">
                <a:solidFill>
                  <a:schemeClr val="bg1">
                    <a:lumMod val="50000"/>
                  </a:schemeClr>
                </a:solidFill>
                <a:latin typeface="Helvetica" panose="020B0604020202020204" pitchFamily="34" charset="0"/>
                <a:cs typeface="Helvetica" panose="020B0604020202020204" pitchFamily="34" charset="0"/>
              </a:rPr>
              <a:t>Cozar</a:t>
            </a:r>
            <a:r>
              <a:rPr lang="fr-FR" sz="800" b="1" i="1" dirty="0">
                <a:solidFill>
                  <a:schemeClr val="bg1">
                    <a:lumMod val="50000"/>
                  </a:schemeClr>
                </a:solidFill>
                <a:latin typeface="Helvetica" panose="020B0604020202020204" pitchFamily="34" charset="0"/>
                <a:cs typeface="Helvetica" panose="020B0604020202020204" pitchFamily="34" charset="0"/>
              </a:rPr>
              <a:t> : </a:t>
            </a:r>
            <a:r>
              <a:rPr lang="fr-FR" sz="800" i="1" dirty="0">
                <a:solidFill>
                  <a:schemeClr val="bg1">
                    <a:lumMod val="50000"/>
                  </a:schemeClr>
                </a:solidFill>
                <a:latin typeface="Helvetica" panose="020B0604020202020204" pitchFamily="34" charset="0"/>
                <a:cs typeface="Helvetica" panose="020B0604020202020204" pitchFamily="34" charset="0"/>
              </a:rPr>
              <a:t>Riche de 25 ans d’expérience dans l’industrie des produits de grande consommation et du luxe au niveau national et international, </a:t>
            </a:r>
            <a:r>
              <a:rPr lang="fr-FR" sz="800" i="1" dirty="0" err="1">
                <a:solidFill>
                  <a:schemeClr val="bg1">
                    <a:lumMod val="50000"/>
                  </a:schemeClr>
                </a:solidFill>
                <a:latin typeface="Helvetica" panose="020B0604020202020204" pitchFamily="34" charset="0"/>
                <a:cs typeface="Helvetica" panose="020B0604020202020204" pitchFamily="34" charset="0"/>
              </a:rPr>
              <a:t>Eric</a:t>
            </a:r>
            <a:r>
              <a:rPr lang="fr-FR" sz="800" i="1" dirty="0">
                <a:solidFill>
                  <a:schemeClr val="bg1">
                    <a:lumMod val="50000"/>
                  </a:schemeClr>
                </a:solidFill>
                <a:latin typeface="Helvetica" panose="020B0604020202020204" pitchFamily="34" charset="0"/>
                <a:cs typeface="Helvetica" panose="020B0604020202020204" pitchFamily="34" charset="0"/>
              </a:rPr>
              <a:t> a occupé des postes stratégiques dans des multinationales de l’agro alimentaires chez  KRAFT FOODS-MONDELEZ &amp; DIAGEO-GUINNESS. Il s’appuie sur son expérience internationale (20 pays) ainsi que son parcours de formateur en entreprise et en école.</a:t>
            </a:r>
          </a:p>
          <a:p>
            <a:pPr marL="0" lvl="1" algn="just"/>
            <a:r>
              <a:rPr lang="fr-FR" sz="800" i="1" dirty="0">
                <a:solidFill>
                  <a:schemeClr val="bg1">
                    <a:lumMod val="50000"/>
                  </a:schemeClr>
                </a:solidFill>
                <a:latin typeface="Helvetica" panose="020B0604020202020204" pitchFamily="34" charset="0"/>
                <a:cs typeface="Helvetica" panose="020B0604020202020204" pitchFamily="34" charset="0"/>
              </a:rPr>
              <a:t>Passionné de Négociation, il a publié un ouvrage sur ce sujet et publie dans des revues professionnelles. Il a fondé et dirige la société </a:t>
            </a:r>
            <a:r>
              <a:rPr lang="fr-FR" sz="800" i="1" dirty="0" err="1">
                <a:solidFill>
                  <a:schemeClr val="bg1">
                    <a:lumMod val="50000"/>
                  </a:schemeClr>
                </a:solidFill>
                <a:latin typeface="Helvetica" panose="020B0604020202020204" pitchFamily="34" charset="0"/>
                <a:cs typeface="Helvetica" panose="020B0604020202020204" pitchFamily="34" charset="0"/>
              </a:rPr>
              <a:t>Harmodeal</a:t>
            </a:r>
            <a:r>
              <a:rPr lang="fr-FR" sz="800" i="1" dirty="0">
                <a:solidFill>
                  <a:schemeClr val="bg1">
                    <a:lumMod val="50000"/>
                  </a:schemeClr>
                </a:solidFill>
                <a:latin typeface="Helvetica" panose="020B0604020202020204" pitchFamily="34" charset="0"/>
                <a:cs typeface="Helvetica" panose="020B0604020202020204" pitchFamily="34" charset="0"/>
              </a:rPr>
              <a:t> spécialisée dans le conseil en négociation, la médiation et la formation commerciale.</a:t>
            </a:r>
          </a:p>
          <a:p>
            <a:pPr marL="0" lvl="1" algn="just"/>
            <a:r>
              <a:rPr lang="fr-FR" sz="800" i="1" dirty="0">
                <a:solidFill>
                  <a:schemeClr val="bg1">
                    <a:lumMod val="50000"/>
                  </a:schemeClr>
                </a:solidFill>
                <a:latin typeface="Helvetica" panose="020B0604020202020204" pitchFamily="34" charset="0"/>
                <a:cs typeface="Helvetica" panose="020B0604020202020204" pitchFamily="34" charset="0"/>
              </a:rPr>
              <a:t>Il conseille notamment des distributeurs (Leclerc, </a:t>
            </a:r>
            <a:r>
              <a:rPr lang="fr-FR" sz="800" i="1" dirty="0" err="1">
                <a:solidFill>
                  <a:schemeClr val="bg1">
                    <a:lumMod val="50000"/>
                  </a:schemeClr>
                </a:solidFill>
                <a:latin typeface="Helvetica" panose="020B0604020202020204" pitchFamily="34" charset="0"/>
                <a:cs typeface="Helvetica" panose="020B0604020202020204" pitchFamily="34" charset="0"/>
              </a:rPr>
              <a:t>Rewe</a:t>
            </a:r>
            <a:r>
              <a:rPr lang="fr-FR" sz="800" i="1" dirty="0">
                <a:solidFill>
                  <a:schemeClr val="bg1">
                    <a:lumMod val="50000"/>
                  </a:schemeClr>
                </a:solidFill>
                <a:latin typeface="Helvetica" panose="020B0604020202020204" pitchFamily="34" charset="0"/>
                <a:cs typeface="Helvetica" panose="020B0604020202020204" pitchFamily="34" charset="0"/>
              </a:rPr>
              <a:t>) et des PME de l’agro-alimentaire (</a:t>
            </a:r>
            <a:r>
              <a:rPr lang="fr-FR" sz="800" i="1" dirty="0" err="1">
                <a:solidFill>
                  <a:schemeClr val="bg1">
                    <a:lumMod val="50000"/>
                  </a:schemeClr>
                </a:solidFill>
                <a:latin typeface="Helvetica" panose="020B0604020202020204" pitchFamily="34" charset="0"/>
                <a:cs typeface="Helvetica" panose="020B0604020202020204" pitchFamily="34" charset="0"/>
              </a:rPr>
              <a:t>Lea</a:t>
            </a:r>
            <a:r>
              <a:rPr lang="fr-FR" sz="800" i="1" dirty="0">
                <a:solidFill>
                  <a:schemeClr val="bg1">
                    <a:lumMod val="50000"/>
                  </a:schemeClr>
                </a:solidFill>
                <a:latin typeface="Helvetica" panose="020B0604020202020204" pitchFamily="34" charset="0"/>
                <a:cs typeface="Helvetica" panose="020B0604020202020204" pitchFamily="34" charset="0"/>
              </a:rPr>
              <a:t> Nature).</a:t>
            </a:r>
          </a:p>
          <a:p>
            <a:pPr marL="0" lvl="1" algn="just"/>
            <a:endParaRPr lang="fr-FR" sz="800" i="1" dirty="0">
              <a:solidFill>
                <a:schemeClr val="bg1">
                  <a:lumMod val="50000"/>
                </a:schemeClr>
              </a:solidFill>
              <a:latin typeface="Helvetica" panose="020B0604020202020204" pitchFamily="34" charset="0"/>
              <a:cs typeface="Helvetica" panose="020B0604020202020204" pitchFamily="34" charset="0"/>
            </a:endParaRPr>
          </a:p>
          <a:p>
            <a:pPr marL="0" lvl="1" algn="just"/>
            <a:r>
              <a:rPr lang="fr-FR" sz="800" b="1" i="1" dirty="0">
                <a:solidFill>
                  <a:schemeClr val="bg1">
                    <a:lumMod val="50000"/>
                  </a:schemeClr>
                </a:solidFill>
                <a:latin typeface="Helvetica" panose="020B0604020202020204" pitchFamily="34" charset="0"/>
                <a:cs typeface="Helvetica" panose="020B0604020202020204" pitchFamily="34" charset="0"/>
              </a:rPr>
              <a:t>Willy </a:t>
            </a:r>
            <a:r>
              <a:rPr lang="fr-FR" sz="800" b="1" i="1" dirty="0" err="1">
                <a:solidFill>
                  <a:schemeClr val="bg1">
                    <a:lumMod val="50000"/>
                  </a:schemeClr>
                </a:solidFill>
                <a:latin typeface="Helvetica" panose="020B0604020202020204" pitchFamily="34" charset="0"/>
                <a:cs typeface="Helvetica" panose="020B0604020202020204" pitchFamily="34" charset="0"/>
              </a:rPr>
              <a:t>Fontugne</a:t>
            </a:r>
            <a:r>
              <a:rPr lang="fr-FR" sz="800" b="1" i="1" dirty="0">
                <a:solidFill>
                  <a:schemeClr val="bg1">
                    <a:lumMod val="50000"/>
                  </a:schemeClr>
                </a:solidFill>
                <a:latin typeface="Helvetica" panose="020B0604020202020204" pitchFamily="34" charset="0"/>
                <a:cs typeface="Helvetica" panose="020B0604020202020204" pitchFamily="34" charset="0"/>
              </a:rPr>
              <a:t> : </a:t>
            </a:r>
            <a:r>
              <a:rPr lang="fr-FR" sz="800" i="1" dirty="0">
                <a:solidFill>
                  <a:schemeClr val="bg1">
                    <a:lumMod val="50000"/>
                  </a:schemeClr>
                </a:solidFill>
                <a:latin typeface="Helvetica" panose="020B0604020202020204" pitchFamily="34" charset="0"/>
                <a:cs typeface="Helvetica" panose="020B0604020202020204" pitchFamily="34" charset="0"/>
              </a:rPr>
              <a:t>Diplômé emlyon et ENSI Chimie, Willy FONTUGNE a occupé pendant 15 ans des fonctions marketing et communication dans les secteurs de la distribution et industriel. Passionné par la stratégie de marque et le marketing digital, il accompagne les PME/PMI dans la construction de leurs marques et la mise en place de leur stratégie digitale. Willy intervient régulièrement sur ces sujets en école de management et de marketing (EM LYON, SUPDECOM…)</a:t>
            </a:r>
          </a:p>
          <a:p>
            <a:pPr marL="0" lvl="1" algn="just"/>
            <a:endParaRPr lang="fr-FR" sz="1100" i="1" dirty="0"/>
          </a:p>
          <a:p>
            <a:pPr algn="just"/>
            <a:endParaRPr lang="fr-FR" sz="900" i="1" dirty="0">
              <a:solidFill>
                <a:schemeClr val="bg1">
                  <a:lumMod val="50000"/>
                </a:schemeClr>
              </a:solidFill>
              <a:latin typeface="Helvetica" panose="020B0604020202020204" pitchFamily="34" charset="0"/>
              <a:cs typeface="Helvetica" panose="020B0604020202020204" pitchFamily="34" charset="0"/>
            </a:endParaRPr>
          </a:p>
          <a:p>
            <a:pPr algn="just"/>
            <a:endParaRPr lang="fr-FR" sz="1000" i="1" dirty="0">
              <a:solidFill>
                <a:schemeClr val="bg1">
                  <a:lumMod val="50000"/>
                </a:schemeClr>
              </a:solidFill>
              <a:latin typeface="Helvetica" panose="020B0604020202020204" pitchFamily="34" charset="0"/>
              <a:cs typeface="Helvetica" panose="020B0604020202020204" pitchFamily="34" charset="0"/>
            </a:endParaRPr>
          </a:p>
        </p:txBody>
      </p:sp>
      <p:pic>
        <p:nvPicPr>
          <p:cNvPr id="5" name="Image 4">
            <a:extLst>
              <a:ext uri="{FF2B5EF4-FFF2-40B4-BE49-F238E27FC236}">
                <a16:creationId xmlns:a16="http://schemas.microsoft.com/office/drawing/2014/main" id="{E2E51F48-48F9-4759-A0AF-E7BF83B1D94B}"/>
              </a:ext>
            </a:extLst>
          </p:cNvPr>
          <p:cNvPicPr>
            <a:picLocks noChangeAspect="1"/>
          </p:cNvPicPr>
          <p:nvPr/>
        </p:nvPicPr>
        <p:blipFill>
          <a:blip r:embed="rId4"/>
          <a:stretch>
            <a:fillRect/>
          </a:stretch>
        </p:blipFill>
        <p:spPr>
          <a:xfrm>
            <a:off x="600807" y="5567475"/>
            <a:ext cx="1490215" cy="745108"/>
          </a:xfrm>
          <a:prstGeom prst="rect">
            <a:avLst/>
          </a:prstGeom>
        </p:spPr>
      </p:pic>
    </p:spTree>
    <p:extLst>
      <p:ext uri="{BB962C8B-B14F-4D97-AF65-F5344CB8AC3E}">
        <p14:creationId xmlns:p14="http://schemas.microsoft.com/office/powerpoint/2010/main" val="118146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3501008" y="1143232"/>
            <a:ext cx="2771990" cy="731126"/>
          </a:xfrm>
          <a:prstGeom prst="rect">
            <a:avLst/>
          </a:prstGeom>
        </p:spPr>
        <p:txBody>
          <a:bodyPr anchor="b"/>
          <a:lstStyle>
            <a:lvl1pPr algn="l" defTabSz="914400" rtl="0" eaLnBrk="1" latinLnBrk="0" hangingPunct="1">
              <a:lnSpc>
                <a:spcPct val="85000"/>
              </a:lnSpc>
              <a:spcBef>
                <a:spcPct val="0"/>
              </a:spcBef>
              <a:buNone/>
              <a:defRPr sz="1400" kern="1200">
                <a:solidFill>
                  <a:schemeClr val="accent2"/>
                </a:solidFill>
                <a:latin typeface="+mj-lt"/>
                <a:ea typeface="+mj-ea"/>
                <a:cs typeface="+mj-cs"/>
              </a:defRPr>
            </a:lvl1pPr>
          </a:lstStyle>
          <a:p>
            <a:pPr algn="ctr">
              <a:lnSpc>
                <a:spcPct val="100000"/>
              </a:lnSpc>
            </a:pPr>
            <a:endParaRPr lang="fr-FR" sz="2000" b="1" dirty="0"/>
          </a:p>
        </p:txBody>
      </p:sp>
      <p:sp>
        <p:nvSpPr>
          <p:cNvPr id="8" name="ZoneTexte 7"/>
          <p:cNvSpPr txBox="1"/>
          <p:nvPr/>
        </p:nvSpPr>
        <p:spPr>
          <a:xfrm>
            <a:off x="54705" y="2483167"/>
            <a:ext cx="2088232" cy="1015663"/>
          </a:xfrm>
          <a:prstGeom prst="rect">
            <a:avLst/>
          </a:prstGeom>
          <a:noFill/>
        </p:spPr>
        <p:txBody>
          <a:bodyPr wrap="square" rtlCol="0">
            <a:spAutoFit/>
          </a:bodyPr>
          <a:lstStyle/>
          <a:p>
            <a:pPr algn="ctr"/>
            <a:r>
              <a:rPr lang="fr-FR" sz="2000" dirty="0">
                <a:solidFill>
                  <a:schemeClr val="bg1"/>
                </a:solidFill>
                <a:latin typeface="+mj-lt"/>
              </a:rPr>
              <a:t>Séminaire </a:t>
            </a:r>
          </a:p>
          <a:p>
            <a:pPr algn="ctr"/>
            <a:r>
              <a:rPr lang="fr-FR" sz="2000" dirty="0">
                <a:solidFill>
                  <a:schemeClr val="bg1"/>
                </a:solidFill>
                <a:latin typeface="+mj-lt"/>
              </a:rPr>
              <a:t>#8</a:t>
            </a:r>
          </a:p>
          <a:p>
            <a:pPr algn="ctr"/>
            <a:r>
              <a:rPr lang="fr-FR" sz="2000" dirty="0">
                <a:solidFill>
                  <a:schemeClr val="bg1"/>
                </a:solidFill>
                <a:latin typeface="+mj-lt"/>
              </a:rPr>
              <a:t>11 &amp; 12 mai 2021</a:t>
            </a:r>
          </a:p>
        </p:txBody>
      </p:sp>
      <p:sp>
        <p:nvSpPr>
          <p:cNvPr id="9" name="Espace réservé du texte 2"/>
          <p:cNvSpPr txBox="1">
            <a:spLocks/>
          </p:cNvSpPr>
          <p:nvPr/>
        </p:nvSpPr>
        <p:spPr bwMode="gray">
          <a:xfrm>
            <a:off x="682615" y="6837209"/>
            <a:ext cx="1656184" cy="1091887"/>
          </a:xfrm>
          <a:prstGeom prst="rect">
            <a:avLst/>
          </a:prstGeom>
        </p:spPr>
        <p:txBody>
          <a:bodyPr vert="horz" lIns="0" tIns="0" rIns="0" bIns="0" rtlCol="0" anchor="b">
            <a:noAutofit/>
          </a:bodyPr>
          <a:lstStyle>
            <a:lvl1pPr marL="0" indent="0" algn="l" defTabSz="914400" rtl="0" eaLnBrk="1" latinLnBrk="0" hangingPunct="1">
              <a:lnSpc>
                <a:spcPct val="120000"/>
              </a:lnSpc>
              <a:spcBef>
                <a:spcPts val="0"/>
              </a:spcBef>
              <a:spcAft>
                <a:spcPts val="0"/>
              </a:spcAft>
              <a:buFont typeface="Arial" pitchFamily="34" charset="0"/>
              <a:buNone/>
              <a:defRPr lang="fr-FR" sz="1400" b="0" kern="1200" baseline="0" dirty="0" smtClean="0">
                <a:solidFill>
                  <a:schemeClr val="accent2"/>
                </a:solidFill>
                <a:latin typeface="Helvetica" pitchFamily="34" charset="0"/>
                <a:ea typeface="+mn-ea"/>
                <a:cs typeface="+mn-cs"/>
              </a:defRPr>
            </a:lvl1pPr>
            <a:lvl2pPr marL="0" indent="0" algn="l" defTabSz="914400" rtl="0" eaLnBrk="1" latinLnBrk="0" hangingPunct="1">
              <a:lnSpc>
                <a:spcPct val="120000"/>
              </a:lnSpc>
              <a:spcBef>
                <a:spcPts val="0"/>
              </a:spcBef>
              <a:buFont typeface="Arial" pitchFamily="34" charset="0"/>
              <a:buNone/>
              <a:defRPr sz="1400" kern="1200" baseline="0">
                <a:solidFill>
                  <a:schemeClr val="accent2"/>
                </a:solidFill>
                <a:latin typeface="Helvetica" pitchFamily="34" charset="0"/>
                <a:ea typeface="+mn-ea"/>
                <a:cs typeface="+mn-cs"/>
              </a:defRPr>
            </a:lvl2pPr>
            <a:lvl3pPr marL="180975" indent="-180975" algn="l" defTabSz="914400" rtl="0" eaLnBrk="1" latinLnBrk="0" hangingPunct="1">
              <a:lnSpc>
                <a:spcPct val="120000"/>
              </a:lnSpc>
              <a:spcBef>
                <a:spcPts val="0"/>
              </a:spcBef>
              <a:buFont typeface="Wingdings" pitchFamily="2" charset="2"/>
              <a:buChar char="l"/>
              <a:defRPr sz="1400" kern="1200" baseline="0">
                <a:solidFill>
                  <a:schemeClr val="accent2"/>
                </a:solidFill>
                <a:latin typeface="Helvetica" pitchFamily="34" charset="0"/>
                <a:ea typeface="+mn-ea"/>
                <a:cs typeface="+mn-cs"/>
              </a:defRPr>
            </a:lvl3pPr>
            <a:lvl4pPr marL="542925" indent="-180975" algn="l" defTabSz="914400" rtl="0" eaLnBrk="1" latinLnBrk="0" hangingPunct="1">
              <a:lnSpc>
                <a:spcPct val="120000"/>
              </a:lnSpc>
              <a:spcBef>
                <a:spcPts val="0"/>
              </a:spcBef>
              <a:buClr>
                <a:schemeClr val="accent1"/>
              </a:buClr>
              <a:buFont typeface="Wingdings" pitchFamily="2" charset="2"/>
              <a:buChar char="l"/>
              <a:defRPr sz="1400" kern="1200" baseline="0">
                <a:solidFill>
                  <a:schemeClr val="accent2"/>
                </a:solidFill>
                <a:latin typeface="Helvetica" pitchFamily="34" charset="0"/>
                <a:ea typeface="+mn-ea"/>
                <a:cs typeface="+mn-cs"/>
              </a:defRPr>
            </a:lvl4pPr>
            <a:lvl5pPr marL="895350" indent="-180975" algn="l" defTabSz="914400" rtl="0" eaLnBrk="1" latinLnBrk="0" hangingPunct="1">
              <a:lnSpc>
                <a:spcPct val="120000"/>
              </a:lnSpc>
              <a:spcBef>
                <a:spcPts val="0"/>
              </a:spcBef>
              <a:buClr>
                <a:schemeClr val="tx2"/>
              </a:buClr>
              <a:buFont typeface="Wingdings" pitchFamily="2" charset="2"/>
              <a:buChar char="l"/>
              <a:defRPr sz="1400" kern="1200" baseline="0">
                <a:solidFill>
                  <a:schemeClr val="accent2"/>
                </a:solidFill>
                <a:latin typeface="Helvetica" pitchFamily="34" charset="0"/>
                <a:ea typeface="+mn-ea"/>
                <a:cs typeface="+mn-cs"/>
              </a:defRPr>
            </a:lvl5pPr>
            <a:lvl6pPr marL="1257300" indent="-180975" algn="l" defTabSz="895350" rtl="0" eaLnBrk="1" latinLnBrk="0" hangingPunct="1">
              <a:lnSpc>
                <a:spcPct val="120000"/>
              </a:lnSpc>
              <a:spcBef>
                <a:spcPts val="0"/>
              </a:spcBef>
              <a:buClr>
                <a:schemeClr val="accent2"/>
              </a:buClr>
              <a:buFont typeface="Wingdings" pitchFamily="2" charset="2"/>
              <a:buChar char="l"/>
              <a:defRPr sz="1400" b="0" kern="1200">
                <a:solidFill>
                  <a:schemeClr val="accent2"/>
                </a:solidFill>
                <a:latin typeface="+mn-lt"/>
                <a:ea typeface="+mn-ea"/>
                <a:cs typeface="+mn-cs"/>
              </a:defRPr>
            </a:lvl6pPr>
            <a:lvl7pPr marL="1619250" indent="-180975" algn="l" defTabSz="895350" rtl="0" eaLnBrk="1" latinLnBrk="0" hangingPunct="1">
              <a:lnSpc>
                <a:spcPct val="120000"/>
              </a:lnSpc>
              <a:spcBef>
                <a:spcPts val="0"/>
              </a:spcBef>
              <a:buClr>
                <a:schemeClr val="accent1"/>
              </a:buClr>
              <a:buFont typeface="Wingdings" pitchFamily="2" charset="2"/>
              <a:buChar char="l"/>
              <a:defRPr sz="1400" b="0" kern="1200">
                <a:solidFill>
                  <a:schemeClr val="accent2"/>
                </a:solidFill>
                <a:latin typeface="+mn-lt"/>
                <a:ea typeface="+mn-ea"/>
                <a:cs typeface="+mn-cs"/>
              </a:defRPr>
            </a:lvl7pPr>
            <a:lvl8pPr marL="1971675" indent="-180975" algn="l" defTabSz="895350" rtl="0" eaLnBrk="1" latinLnBrk="0" hangingPunct="1">
              <a:lnSpc>
                <a:spcPct val="120000"/>
              </a:lnSpc>
              <a:spcBef>
                <a:spcPts val="0"/>
              </a:spcBef>
              <a:buClr>
                <a:schemeClr val="tx2"/>
              </a:buClr>
              <a:buFont typeface="Wingdings" pitchFamily="2" charset="2"/>
              <a:buChar char="l"/>
              <a:defRPr sz="1400" b="0" kern="1200">
                <a:solidFill>
                  <a:schemeClr val="accent2"/>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900" b="1" dirty="0">
                <a:solidFill>
                  <a:schemeClr val="bg1"/>
                </a:solidFill>
              </a:rPr>
              <a:t>Lieu : </a:t>
            </a:r>
          </a:p>
          <a:p>
            <a:pPr algn="ctr"/>
            <a:r>
              <a:rPr lang="fr-FR" sz="900" b="1" dirty="0">
                <a:solidFill>
                  <a:schemeClr val="bg1"/>
                </a:solidFill>
              </a:rPr>
              <a:t>CAMPUS EM LYON  PARIS </a:t>
            </a:r>
          </a:p>
          <a:p>
            <a:pPr algn="ctr"/>
            <a:r>
              <a:rPr lang="fr-FR" sz="900" b="1" dirty="0">
                <a:solidFill>
                  <a:schemeClr val="bg1"/>
                </a:solidFill>
              </a:rPr>
              <a:t>15 Boulevard Diderot </a:t>
            </a:r>
          </a:p>
          <a:p>
            <a:pPr algn="ctr"/>
            <a:r>
              <a:rPr lang="fr-FR" sz="900" b="1" dirty="0">
                <a:solidFill>
                  <a:schemeClr val="bg1"/>
                </a:solidFill>
              </a:rPr>
              <a:t>75012 PARIS</a:t>
            </a:r>
          </a:p>
          <a:p>
            <a:pPr algn="ctr"/>
            <a:endParaRPr lang="fr-FR" sz="900" b="1" dirty="0">
              <a:solidFill>
                <a:schemeClr val="bg1"/>
              </a:solidFill>
            </a:endParaRPr>
          </a:p>
          <a:p>
            <a:pPr algn="ctr"/>
            <a:r>
              <a:rPr lang="fr-FR" sz="900" b="1" dirty="0">
                <a:solidFill>
                  <a:schemeClr val="bg1"/>
                </a:solidFill>
              </a:rPr>
              <a:t>Le déjeuner est pris en commun  entre 12h50 et 14h20</a:t>
            </a:r>
          </a:p>
          <a:p>
            <a:pPr algn="r"/>
            <a:endParaRPr lang="fr-FR" sz="1000" b="1" dirty="0">
              <a:solidFill>
                <a:schemeClr val="bg1"/>
              </a:solidFill>
            </a:endParaRPr>
          </a:p>
        </p:txBody>
      </p:sp>
      <p:sp>
        <p:nvSpPr>
          <p:cNvPr id="17" name="Rectangle 16"/>
          <p:cNvSpPr/>
          <p:nvPr/>
        </p:nvSpPr>
        <p:spPr>
          <a:xfrm>
            <a:off x="600807" y="4199707"/>
            <a:ext cx="1490215" cy="615553"/>
          </a:xfrm>
          <a:prstGeom prst="rect">
            <a:avLst/>
          </a:prstGeom>
        </p:spPr>
        <p:txBody>
          <a:bodyPr wrap="square">
            <a:spAutoFit/>
          </a:bodyPr>
          <a:lstStyle/>
          <a:p>
            <a:pPr algn="ctr">
              <a:spcBef>
                <a:spcPct val="0"/>
              </a:spcBef>
            </a:pPr>
            <a:r>
              <a:rPr lang="fr-FR" sz="1700" dirty="0">
                <a:solidFill>
                  <a:schemeClr val="bg1"/>
                </a:solidFill>
                <a:latin typeface="+mj-lt"/>
                <a:ea typeface="+mj-ea"/>
                <a:cs typeface="+mj-cs"/>
              </a:rPr>
              <a:t>En partenariat </a:t>
            </a:r>
          </a:p>
          <a:p>
            <a:pPr algn="ctr">
              <a:spcBef>
                <a:spcPct val="0"/>
              </a:spcBef>
            </a:pPr>
            <a:r>
              <a:rPr lang="fr-FR" sz="1700" dirty="0">
                <a:solidFill>
                  <a:schemeClr val="bg1"/>
                </a:solidFill>
                <a:latin typeface="+mj-lt"/>
                <a:ea typeface="+mj-ea"/>
                <a:cs typeface="+mj-cs"/>
              </a:rPr>
              <a:t>avec</a:t>
            </a:r>
          </a:p>
        </p:txBody>
      </p:sp>
      <p:sp>
        <p:nvSpPr>
          <p:cNvPr id="16" name="ZoneTexte 15">
            <a:extLst>
              <a:ext uri="{FF2B5EF4-FFF2-40B4-BE49-F238E27FC236}">
                <a16:creationId xmlns:a16="http://schemas.microsoft.com/office/drawing/2014/main" id="{56F2A12D-A511-4491-B67A-74B0B1AAF109}"/>
              </a:ext>
            </a:extLst>
          </p:cNvPr>
          <p:cNvSpPr txBox="1"/>
          <p:nvPr/>
        </p:nvSpPr>
        <p:spPr>
          <a:xfrm>
            <a:off x="2493067" y="1228547"/>
            <a:ext cx="4283713" cy="369332"/>
          </a:xfrm>
          <a:prstGeom prst="rect">
            <a:avLst/>
          </a:prstGeom>
          <a:noFill/>
        </p:spPr>
        <p:txBody>
          <a:bodyPr wrap="square" rtlCol="0">
            <a:spAutoFit/>
          </a:bodyPr>
          <a:lstStyle/>
          <a:p>
            <a:pPr algn="ctr"/>
            <a:r>
              <a:rPr lang="fr-FR" dirty="0">
                <a:solidFill>
                  <a:srgbClr val="5F524E"/>
                </a:solidFill>
                <a:latin typeface="+mj-lt"/>
              </a:rPr>
              <a:t>LEADERSHIP </a:t>
            </a:r>
          </a:p>
        </p:txBody>
      </p:sp>
      <p:pic>
        <p:nvPicPr>
          <p:cNvPr id="1026" name="Picture 2" descr="RÃ©sultat de recherche d'images pour &quot;EMLYON&quot;">
            <a:extLst>
              <a:ext uri="{FF2B5EF4-FFF2-40B4-BE49-F238E27FC236}">
                <a16:creationId xmlns:a16="http://schemas.microsoft.com/office/drawing/2014/main" id="{560B28B3-8709-4168-90DC-88595C238E3F}"/>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719" b="24292"/>
          <a:stretch/>
        </p:blipFill>
        <p:spPr bwMode="auto">
          <a:xfrm>
            <a:off x="609980" y="4815260"/>
            <a:ext cx="1490215" cy="743121"/>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28A3D1F9-2E5C-47B6-A42B-56EF71B70C7B}"/>
              </a:ext>
            </a:extLst>
          </p:cNvPr>
          <p:cNvSpPr txBox="1"/>
          <p:nvPr/>
        </p:nvSpPr>
        <p:spPr>
          <a:xfrm>
            <a:off x="2415615" y="1653240"/>
            <a:ext cx="4464496" cy="6971139"/>
          </a:xfrm>
          <a:prstGeom prst="rect">
            <a:avLst/>
          </a:prstGeom>
          <a:noFill/>
        </p:spPr>
        <p:txBody>
          <a:bodyPr wrap="square" rtlCol="0">
            <a:spAutoFit/>
          </a:bodyPr>
          <a:lstStyle/>
          <a:p>
            <a:r>
              <a:rPr lang="fr-FR" sz="1000" b="1" dirty="0">
                <a:solidFill>
                  <a:srgbClr val="5E514D"/>
                </a:solidFill>
              </a:rPr>
              <a:t>MARDI 11 MAI – LEADERSHIP DU DIRIGEANT</a:t>
            </a:r>
          </a:p>
          <a:p>
            <a:r>
              <a:rPr lang="fr-FR" sz="1000" b="1" dirty="0">
                <a:solidFill>
                  <a:schemeClr val="bg1"/>
                </a:solidFill>
              </a:rPr>
              <a:t>9h à 9h15 : Introduction</a:t>
            </a:r>
          </a:p>
          <a:p>
            <a:endParaRPr lang="fr-FR" sz="900" b="1" dirty="0">
              <a:solidFill>
                <a:schemeClr val="bg1"/>
              </a:solidFill>
            </a:endParaRPr>
          </a:p>
          <a:p>
            <a:r>
              <a:rPr lang="fr-FR" sz="1000" b="1" dirty="0">
                <a:solidFill>
                  <a:schemeClr val="bg1"/>
                </a:solidFill>
              </a:rPr>
              <a:t>9h15 à 10h15 </a:t>
            </a:r>
            <a:r>
              <a:rPr lang="fr-FR" sz="1000" b="1" dirty="0">
                <a:solidFill>
                  <a:schemeClr val="bg2"/>
                </a:solidFill>
              </a:rPr>
              <a:t>: Les clés de compréhension de la posture de leadership</a:t>
            </a:r>
          </a:p>
          <a:p>
            <a:pPr marL="171450" indent="-171450">
              <a:buFont typeface="Arial" panose="020B0604020202020204" pitchFamily="34" charset="0"/>
              <a:buChar char="•"/>
            </a:pPr>
            <a:r>
              <a:rPr lang="fr-FR" sz="900" dirty="0">
                <a:solidFill>
                  <a:srgbClr val="5E514D"/>
                </a:solidFill>
                <a:cs typeface="Arial" panose="020B0604020202020204" pitchFamily="34" charset="0"/>
              </a:rPr>
              <a:t>Comprendre les injonctions paradoxales du Dirigeant</a:t>
            </a:r>
          </a:p>
          <a:p>
            <a:pPr marL="171450" indent="-171450">
              <a:buFont typeface="Arial" panose="020B0604020202020204" pitchFamily="34" charset="0"/>
              <a:buChar char="•"/>
            </a:pPr>
            <a:r>
              <a:rPr lang="fr-FR" sz="900" dirty="0">
                <a:solidFill>
                  <a:srgbClr val="5E514D"/>
                </a:solidFill>
                <a:cs typeface="Arial" panose="020B0604020202020204" pitchFamily="34" charset="0"/>
              </a:rPr>
              <a:t>Identifier les conséquences sur les différentes postures à adopter</a:t>
            </a:r>
          </a:p>
          <a:p>
            <a:endParaRPr lang="fr-FR" sz="600" dirty="0">
              <a:cs typeface="Calibri"/>
            </a:endParaRPr>
          </a:p>
          <a:p>
            <a:r>
              <a:rPr lang="fr-FR" sz="1000" b="1" dirty="0">
                <a:solidFill>
                  <a:schemeClr val="bg1"/>
                </a:solidFill>
              </a:rPr>
              <a:t>10h15 à 10h45 </a:t>
            </a:r>
            <a:r>
              <a:rPr lang="fr-FR" sz="1000" b="1" dirty="0">
                <a:solidFill>
                  <a:schemeClr val="bg2"/>
                </a:solidFill>
              </a:rPr>
              <a:t>:</a:t>
            </a:r>
            <a:r>
              <a:rPr lang="fr-FR" sz="1000" b="1" dirty="0">
                <a:cs typeface="Calibri"/>
              </a:rPr>
              <a:t> </a:t>
            </a:r>
            <a:r>
              <a:rPr lang="fr-FR" sz="1000" b="1" dirty="0">
                <a:solidFill>
                  <a:schemeClr val="bg2"/>
                </a:solidFill>
              </a:rPr>
              <a:t>La typologie Jungienne</a:t>
            </a:r>
          </a:p>
          <a:p>
            <a:pPr marL="171450" indent="-171450">
              <a:buFont typeface="Arial" panose="020B0604020202020204" pitchFamily="34" charset="0"/>
              <a:buChar char="•"/>
            </a:pPr>
            <a:r>
              <a:rPr lang="fr-FR" sz="900" dirty="0">
                <a:solidFill>
                  <a:srgbClr val="5E514D"/>
                </a:solidFill>
                <a:cs typeface="Arial" panose="020B0604020202020204" pitchFamily="34" charset="0"/>
              </a:rPr>
              <a:t>Comprendre le modèle de typologie jungienne</a:t>
            </a:r>
          </a:p>
          <a:p>
            <a:pPr marL="171450" indent="-171450">
              <a:buFont typeface="Arial" panose="020B0604020202020204" pitchFamily="34" charset="0"/>
              <a:buChar char="•"/>
            </a:pPr>
            <a:r>
              <a:rPr lang="fr-FR" sz="900" dirty="0">
                <a:solidFill>
                  <a:srgbClr val="5E514D"/>
                </a:solidFill>
                <a:cs typeface="Arial" panose="020B0604020202020204" pitchFamily="34" charset="0"/>
              </a:rPr>
              <a:t>Découvrir la notion de grande &amp; petite boucle</a:t>
            </a:r>
            <a:endParaRPr lang="fr-FR" sz="800" dirty="0">
              <a:solidFill>
                <a:schemeClr val="accent2"/>
              </a:solidFill>
              <a:cs typeface="Arial" panose="020B0604020202020204" pitchFamily="34" charset="0"/>
            </a:endParaRPr>
          </a:p>
          <a:p>
            <a:pPr algn="ctr"/>
            <a:endParaRPr lang="fr-FR" sz="800" dirty="0">
              <a:solidFill>
                <a:schemeClr val="accent2"/>
              </a:solidFill>
              <a:cs typeface="Arial" panose="020B0604020202020204" pitchFamily="34" charset="0"/>
            </a:endParaRPr>
          </a:p>
          <a:p>
            <a:endParaRPr lang="fr-FR" sz="700" i="1" dirty="0">
              <a:solidFill>
                <a:schemeClr val="bg2"/>
              </a:solidFill>
              <a:cs typeface="Calibri"/>
            </a:endParaRPr>
          </a:p>
          <a:p>
            <a:r>
              <a:rPr lang="fr-FR" sz="1000" b="1" dirty="0">
                <a:solidFill>
                  <a:schemeClr val="bg1"/>
                </a:solidFill>
              </a:rPr>
              <a:t>11h00  à 12h30 : Atelier 1 – Découvrir sa personnalité managériale innée - </a:t>
            </a:r>
            <a:r>
              <a:rPr lang="fr-FR" sz="1000" b="1" i="1" dirty="0">
                <a:solidFill>
                  <a:schemeClr val="bg1"/>
                </a:solidFill>
              </a:rPr>
              <a:t>P</a:t>
            </a:r>
            <a:r>
              <a:rPr lang="fr-FR" sz="1000" i="1" dirty="0">
                <a:solidFill>
                  <a:schemeClr val="bg1"/>
                </a:solidFill>
              </a:rPr>
              <a:t>artie 1</a:t>
            </a:r>
            <a:endParaRPr lang="fr-FR" sz="1000" i="1" dirty="0">
              <a:solidFill>
                <a:schemeClr val="bg2"/>
              </a:solidFill>
            </a:endParaRPr>
          </a:p>
          <a:p>
            <a:pPr marL="171450" indent="-171450">
              <a:buFont typeface="Arial" panose="020B0604020202020204" pitchFamily="34" charset="0"/>
              <a:buChar char="•"/>
            </a:pPr>
            <a:r>
              <a:rPr lang="fr-FR" sz="900" dirty="0">
                <a:solidFill>
                  <a:srgbClr val="5E514D"/>
                </a:solidFill>
                <a:cs typeface="Arial" panose="020B0604020202020204" pitchFamily="34" charset="0"/>
              </a:rPr>
              <a:t>Identifier les préférences spontanées individuelles </a:t>
            </a:r>
          </a:p>
          <a:p>
            <a:pPr marL="171450" indent="-171450">
              <a:buFont typeface="Arial" panose="020B0604020202020204" pitchFamily="34" charset="0"/>
              <a:buChar char="•"/>
            </a:pPr>
            <a:r>
              <a:rPr lang="fr-FR" sz="900" dirty="0">
                <a:solidFill>
                  <a:srgbClr val="5E514D"/>
                </a:solidFill>
                <a:cs typeface="Arial" panose="020B0604020202020204" pitchFamily="34" charset="0"/>
              </a:rPr>
              <a:t>Déterminer la typologie de chacun </a:t>
            </a:r>
            <a:endParaRPr lang="fr-FR" sz="900" dirty="0">
              <a:solidFill>
                <a:schemeClr val="accent2"/>
              </a:solidFill>
              <a:cs typeface="Arial" panose="020B0604020202020204" pitchFamily="34" charset="0"/>
            </a:endParaRPr>
          </a:p>
          <a:p>
            <a:endParaRPr lang="fr-FR" sz="700" b="1" dirty="0">
              <a:solidFill>
                <a:schemeClr val="bg2"/>
              </a:solidFill>
              <a:cs typeface="Calibri"/>
            </a:endParaRPr>
          </a:p>
          <a:p>
            <a:r>
              <a:rPr lang="fr-FR" sz="1000" b="1" dirty="0">
                <a:solidFill>
                  <a:schemeClr val="bg1"/>
                </a:solidFill>
              </a:rPr>
              <a:t>14h00  à 16h00</a:t>
            </a:r>
            <a:r>
              <a:rPr lang="fr-FR" sz="1000" b="1" dirty="0">
                <a:solidFill>
                  <a:schemeClr val="bg2"/>
                </a:solidFill>
              </a:rPr>
              <a:t> : Atelier 1 -  </a:t>
            </a:r>
            <a:r>
              <a:rPr lang="fr-FR" sz="1000" b="1" dirty="0">
                <a:solidFill>
                  <a:schemeClr val="bg1"/>
                </a:solidFill>
              </a:rPr>
              <a:t>Découvrir sa personnalité managériale innée - </a:t>
            </a:r>
            <a:r>
              <a:rPr lang="fr-FR" sz="1000" b="1" i="1" dirty="0">
                <a:solidFill>
                  <a:schemeClr val="bg1"/>
                </a:solidFill>
              </a:rPr>
              <a:t>P</a:t>
            </a:r>
            <a:r>
              <a:rPr lang="fr-FR" sz="1000" i="1" dirty="0">
                <a:solidFill>
                  <a:schemeClr val="bg1"/>
                </a:solidFill>
              </a:rPr>
              <a:t>artie 2</a:t>
            </a:r>
            <a:endParaRPr lang="fr-FR" sz="1000" i="1" dirty="0">
              <a:solidFill>
                <a:schemeClr val="bg2"/>
              </a:solidFill>
            </a:endParaRPr>
          </a:p>
          <a:p>
            <a:r>
              <a:rPr lang="fr-FR" sz="900" b="1" dirty="0">
                <a:solidFill>
                  <a:schemeClr val="bg2"/>
                </a:solidFill>
              </a:rPr>
              <a:t> </a:t>
            </a:r>
            <a:endParaRPr lang="fr-FR" sz="900" dirty="0">
              <a:solidFill>
                <a:schemeClr val="bg2"/>
              </a:solidFill>
            </a:endParaRPr>
          </a:p>
          <a:p>
            <a:endParaRPr lang="fr-FR" sz="700" dirty="0">
              <a:cs typeface="Calibri"/>
            </a:endParaRPr>
          </a:p>
          <a:p>
            <a:pPr>
              <a:defRPr/>
            </a:pPr>
            <a:r>
              <a:rPr lang="fr-FR" sz="1000" b="1" dirty="0">
                <a:solidFill>
                  <a:schemeClr val="bg1"/>
                </a:solidFill>
              </a:rPr>
              <a:t>16h15 à 18h30 : </a:t>
            </a:r>
            <a:r>
              <a:rPr lang="fr-FR" sz="1000" b="1" dirty="0">
                <a:solidFill>
                  <a:schemeClr val="bg2"/>
                </a:solidFill>
              </a:rPr>
              <a:t>Découverte de son profil </a:t>
            </a:r>
          </a:p>
          <a:p>
            <a:pPr marL="171450" indent="-171450">
              <a:buFont typeface="Arial" panose="020B0604020202020204" pitchFamily="34" charset="0"/>
              <a:buChar char="•"/>
              <a:defRPr/>
            </a:pPr>
            <a:r>
              <a:rPr lang="fr-FR" sz="900" dirty="0">
                <a:solidFill>
                  <a:srgbClr val="5E514D"/>
                </a:solidFill>
                <a:cs typeface="Arial" panose="020B0604020202020204" pitchFamily="34" charset="0"/>
              </a:rPr>
              <a:t>Identifier son profil de Leadership </a:t>
            </a:r>
          </a:p>
          <a:p>
            <a:pPr marL="171450" indent="-171450">
              <a:buFont typeface="Arial" panose="020B0604020202020204" pitchFamily="34" charset="0"/>
              <a:buChar char="•"/>
              <a:defRPr/>
            </a:pPr>
            <a:r>
              <a:rPr lang="fr-FR" sz="900" dirty="0">
                <a:solidFill>
                  <a:srgbClr val="5E514D"/>
                </a:solidFill>
                <a:cs typeface="Arial" panose="020B0604020202020204" pitchFamily="34" charset="0"/>
              </a:rPr>
              <a:t>Comprendre ses zones d’efforts et de confort</a:t>
            </a:r>
            <a:endParaRPr lang="fr-FR" sz="1100" b="1" dirty="0">
              <a:solidFill>
                <a:schemeClr val="bg2"/>
              </a:solidFill>
            </a:endParaRPr>
          </a:p>
          <a:p>
            <a:pPr>
              <a:defRPr/>
            </a:pPr>
            <a:endParaRPr lang="fr-FR" sz="1100" b="1" dirty="0">
              <a:solidFill>
                <a:schemeClr val="bg2"/>
              </a:solidFill>
            </a:endParaRPr>
          </a:p>
          <a:p>
            <a:r>
              <a:rPr lang="fr-FR" sz="1000" b="1" dirty="0">
                <a:solidFill>
                  <a:schemeClr val="tx1">
                    <a:lumMod val="65000"/>
                    <a:lumOff val="35000"/>
                  </a:schemeClr>
                </a:solidFill>
              </a:rPr>
              <a:t>MERCREDI 12 MAI – PERFORMANCE DES EQUIPES DE DIRECTION</a:t>
            </a:r>
          </a:p>
          <a:p>
            <a:pPr>
              <a:defRPr/>
            </a:pPr>
            <a:r>
              <a:rPr lang="fr-FR" sz="1000" b="1" dirty="0">
                <a:solidFill>
                  <a:schemeClr val="bg1"/>
                </a:solidFill>
              </a:rPr>
              <a:t>9h00  à 10h00 </a:t>
            </a:r>
            <a:r>
              <a:rPr lang="fr-FR" sz="1000" b="1" dirty="0">
                <a:solidFill>
                  <a:schemeClr val="bg2"/>
                </a:solidFill>
              </a:rPr>
              <a:t>: Roue TMS</a:t>
            </a:r>
          </a:p>
          <a:p>
            <a:pPr marL="171450" indent="-171450">
              <a:buFont typeface="Arial" panose="020B0604020202020204" pitchFamily="34" charset="0"/>
              <a:buChar char="•"/>
            </a:pPr>
            <a:r>
              <a:rPr lang="fr-FR" sz="900" dirty="0">
                <a:solidFill>
                  <a:srgbClr val="5E514D"/>
                </a:solidFill>
                <a:cs typeface="Calibri"/>
              </a:rPr>
              <a:t>Comprendre les rôles-clés de chacun dans une équipe en fonction de sa typologie</a:t>
            </a:r>
          </a:p>
          <a:p>
            <a:pPr marL="171450" indent="-171450">
              <a:buFont typeface="Arial" panose="020B0604020202020204" pitchFamily="34" charset="0"/>
              <a:buChar char="•"/>
            </a:pPr>
            <a:r>
              <a:rPr lang="fr-FR" sz="900" dirty="0">
                <a:solidFill>
                  <a:srgbClr val="5E514D"/>
                </a:solidFill>
                <a:cs typeface="Calibri"/>
              </a:rPr>
              <a:t>Identifier les complémentarités de styles pour bâtir une équipe hautement performante</a:t>
            </a:r>
          </a:p>
          <a:p>
            <a:pPr marL="171450" indent="-171450">
              <a:buFont typeface="Arial" panose="020B0604020202020204" pitchFamily="34" charset="0"/>
              <a:buChar char="•"/>
            </a:pPr>
            <a:endParaRPr lang="fr-FR" sz="600" dirty="0">
              <a:solidFill>
                <a:schemeClr val="bg2"/>
              </a:solidFill>
              <a:cs typeface="Calibri"/>
            </a:endParaRPr>
          </a:p>
          <a:p>
            <a:pPr>
              <a:defRPr/>
            </a:pPr>
            <a:r>
              <a:rPr lang="fr-FR" sz="1000" b="1" dirty="0">
                <a:solidFill>
                  <a:schemeClr val="bg1"/>
                </a:solidFill>
              </a:rPr>
              <a:t>10h00  à 11h00 </a:t>
            </a:r>
            <a:r>
              <a:rPr lang="fr-FR" sz="1000" b="1" dirty="0">
                <a:solidFill>
                  <a:schemeClr val="bg2"/>
                </a:solidFill>
              </a:rPr>
              <a:t>: Cartographie et problématique de son CODIR</a:t>
            </a:r>
          </a:p>
          <a:p>
            <a:pPr marL="171450" indent="-171450" defTabSz="660242">
              <a:buFont typeface="Arial" panose="020B0604020202020204" pitchFamily="34" charset="0"/>
              <a:buChar char="•"/>
              <a:defRPr/>
            </a:pPr>
            <a:r>
              <a:rPr lang="fr-FR" sz="900" dirty="0">
                <a:solidFill>
                  <a:srgbClr val="5E514D"/>
                </a:solidFill>
                <a:cs typeface="Calibri"/>
              </a:rPr>
              <a:t>Présenter au groupe la cartographie de son CODIR et les problématiques de fonctionnement, le cas échéant.</a:t>
            </a:r>
          </a:p>
          <a:p>
            <a:pPr marL="171450" indent="-171450" defTabSz="660242">
              <a:buFont typeface="Arial" panose="020B0604020202020204" pitchFamily="34" charset="0"/>
              <a:buChar char="•"/>
              <a:defRPr/>
            </a:pPr>
            <a:endParaRPr lang="fr-FR" sz="900" dirty="0">
              <a:solidFill>
                <a:srgbClr val="5E514D"/>
              </a:solidFill>
              <a:cs typeface="Calibri"/>
            </a:endParaRPr>
          </a:p>
          <a:p>
            <a:pPr defTabSz="660242">
              <a:defRPr/>
            </a:pPr>
            <a:r>
              <a:rPr lang="fr-FR" sz="1000" b="1" dirty="0">
                <a:solidFill>
                  <a:schemeClr val="bg1"/>
                </a:solidFill>
              </a:rPr>
              <a:t>11h15 à 11h30</a:t>
            </a:r>
            <a:r>
              <a:rPr lang="fr-FR" sz="1000" b="1" dirty="0">
                <a:solidFill>
                  <a:schemeClr val="bg2"/>
                </a:solidFill>
              </a:rPr>
              <a:t>: Identifier les cas à traiter en CoDev</a:t>
            </a:r>
          </a:p>
          <a:p>
            <a:pPr defTabSz="660242">
              <a:defRPr/>
            </a:pPr>
            <a:r>
              <a:rPr lang="fr-FR" sz="1000" b="1" dirty="0">
                <a:solidFill>
                  <a:schemeClr val="bg2"/>
                </a:solidFill>
              </a:rPr>
              <a:t>11h30 à 12h50 : CoDev – </a:t>
            </a:r>
            <a:r>
              <a:rPr lang="fr-FR" sz="1000" i="1" dirty="0">
                <a:solidFill>
                  <a:schemeClr val="bg2"/>
                </a:solidFill>
              </a:rPr>
              <a:t>Partie 1</a:t>
            </a:r>
          </a:p>
          <a:p>
            <a:pPr marL="171450" indent="-171450" defTabSz="660242">
              <a:buFont typeface="Arial" panose="020B0604020202020204" pitchFamily="34" charset="0"/>
              <a:buChar char="•"/>
              <a:defRPr/>
            </a:pPr>
            <a:r>
              <a:rPr lang="fr-FR" sz="900" dirty="0">
                <a:solidFill>
                  <a:srgbClr val="5E514D"/>
                </a:solidFill>
                <a:cs typeface="Calibri"/>
              </a:rPr>
              <a:t>Ancrer les acquisitions</a:t>
            </a:r>
          </a:p>
          <a:p>
            <a:pPr marL="171450" indent="-171450" defTabSz="660242">
              <a:buFont typeface="Arial" panose="020B0604020202020204" pitchFamily="34" charset="0"/>
              <a:buChar char="•"/>
              <a:defRPr/>
            </a:pPr>
            <a:r>
              <a:rPr lang="fr-FR" sz="900" dirty="0">
                <a:solidFill>
                  <a:srgbClr val="5E514D"/>
                </a:solidFill>
                <a:cs typeface="Calibri"/>
              </a:rPr>
              <a:t>S’autonomiser dans la résolution de problèmes complexes</a:t>
            </a:r>
          </a:p>
          <a:p>
            <a:pPr algn="ctr" defTabSz="660242">
              <a:defRPr/>
            </a:pPr>
            <a:endParaRPr lang="fr-FR" sz="800" b="1" dirty="0">
              <a:solidFill>
                <a:schemeClr val="accent2"/>
              </a:solidFill>
              <a:cs typeface="Arial" panose="020B0604020202020204" pitchFamily="34" charset="0"/>
            </a:endParaRPr>
          </a:p>
          <a:p>
            <a:pPr defTabSz="660242">
              <a:defRPr/>
            </a:pPr>
            <a:r>
              <a:rPr lang="fr-FR" sz="1000" b="1" dirty="0">
                <a:solidFill>
                  <a:schemeClr val="bg2"/>
                </a:solidFill>
              </a:rPr>
              <a:t>14h20 à 15h50 : CoDev – </a:t>
            </a:r>
            <a:r>
              <a:rPr lang="fr-FR" sz="1000" i="1" dirty="0">
                <a:solidFill>
                  <a:schemeClr val="bg2"/>
                </a:solidFill>
              </a:rPr>
              <a:t>Partie 2</a:t>
            </a:r>
          </a:p>
          <a:p>
            <a:pPr algn="ctr" defTabSz="660242">
              <a:defRPr/>
            </a:pPr>
            <a:endParaRPr lang="fr-FR" sz="800" b="1" dirty="0">
              <a:solidFill>
                <a:schemeClr val="accent2"/>
              </a:solidFill>
              <a:cs typeface="Arial" panose="020B0604020202020204" pitchFamily="34" charset="0"/>
            </a:endParaRPr>
          </a:p>
          <a:p>
            <a:pPr defTabSz="660242">
              <a:defRPr/>
            </a:pPr>
            <a:r>
              <a:rPr lang="fr-FR" sz="1000" b="1" dirty="0">
                <a:solidFill>
                  <a:schemeClr val="bg2"/>
                </a:solidFill>
              </a:rPr>
              <a:t>16h05 à 16h35 : Plans d’actions</a:t>
            </a:r>
          </a:p>
          <a:p>
            <a:pPr marL="171450" indent="-171450" defTabSz="660242">
              <a:buFont typeface="Arial" panose="020B0604020202020204" pitchFamily="34" charset="0"/>
              <a:buChar char="•"/>
              <a:defRPr/>
            </a:pPr>
            <a:r>
              <a:rPr lang="fr-FR" sz="900" dirty="0">
                <a:solidFill>
                  <a:srgbClr val="5E514D"/>
                </a:solidFill>
                <a:cs typeface="Calibri"/>
              </a:rPr>
              <a:t>Elaborer son plan d’actions</a:t>
            </a:r>
          </a:p>
          <a:p>
            <a:pPr defTabSz="660242">
              <a:defRPr/>
            </a:pPr>
            <a:endParaRPr lang="fr-FR" sz="1000" b="1" dirty="0">
              <a:solidFill>
                <a:schemeClr val="bg2"/>
              </a:solidFill>
            </a:endParaRPr>
          </a:p>
          <a:p>
            <a:pPr defTabSz="660242">
              <a:defRPr/>
            </a:pPr>
            <a:r>
              <a:rPr lang="fr-FR" sz="1000" b="1" dirty="0">
                <a:solidFill>
                  <a:schemeClr val="bg2"/>
                </a:solidFill>
              </a:rPr>
              <a:t>16h30 à 17h30 : Clôture</a:t>
            </a:r>
          </a:p>
          <a:p>
            <a:pPr marL="171450" indent="-171450" defTabSz="660242">
              <a:buFont typeface="Arial" panose="020B0604020202020204" pitchFamily="34" charset="0"/>
              <a:buChar char="•"/>
              <a:defRPr/>
            </a:pPr>
            <a:r>
              <a:rPr lang="fr-FR" sz="900" dirty="0">
                <a:solidFill>
                  <a:srgbClr val="5E514D"/>
                </a:solidFill>
                <a:cs typeface="Calibri"/>
              </a:rPr>
              <a:t>Synthèse et conclusion</a:t>
            </a:r>
          </a:p>
        </p:txBody>
      </p:sp>
      <p:sp>
        <p:nvSpPr>
          <p:cNvPr id="7" name="ZoneTexte 6">
            <a:extLst>
              <a:ext uri="{FF2B5EF4-FFF2-40B4-BE49-F238E27FC236}">
                <a16:creationId xmlns:a16="http://schemas.microsoft.com/office/drawing/2014/main" id="{B73EB1F4-281B-41C2-BDDA-D39C29179EB5}"/>
              </a:ext>
            </a:extLst>
          </p:cNvPr>
          <p:cNvSpPr txBox="1"/>
          <p:nvPr/>
        </p:nvSpPr>
        <p:spPr>
          <a:xfrm rot="10800000" flipV="1">
            <a:off x="721388" y="8361538"/>
            <a:ext cx="5559239" cy="1692771"/>
          </a:xfrm>
          <a:prstGeom prst="rect">
            <a:avLst/>
          </a:prstGeom>
          <a:noFill/>
        </p:spPr>
        <p:txBody>
          <a:bodyPr wrap="square" numCol="2" rtlCol="0">
            <a:spAutoFit/>
          </a:bodyPr>
          <a:lstStyle/>
          <a:p>
            <a:endParaRPr lang="fr-FR" sz="800" i="1" dirty="0">
              <a:solidFill>
                <a:srgbClr val="786E64"/>
              </a:solidFill>
              <a:latin typeface="Helvetica" panose="020B0604020202020204" pitchFamily="34" charset="0"/>
              <a:cs typeface="Helvetica" panose="020B0604020202020204" pitchFamily="34" charset="0"/>
            </a:endParaRPr>
          </a:p>
          <a:p>
            <a:endParaRPr lang="fr-FR" sz="800" b="1" i="1" dirty="0">
              <a:solidFill>
                <a:srgbClr val="786E64"/>
              </a:solidFill>
              <a:latin typeface="Helvetica" panose="020B0604020202020204" pitchFamily="34" charset="0"/>
              <a:cs typeface="Helvetica" panose="020B0604020202020204" pitchFamily="34" charset="0"/>
            </a:endParaRPr>
          </a:p>
          <a:p>
            <a:pPr algn="just"/>
            <a:r>
              <a:rPr lang="fr-FR" sz="800" b="1" i="1" dirty="0">
                <a:solidFill>
                  <a:schemeClr val="accent2"/>
                </a:solidFill>
              </a:rPr>
              <a:t>Intervenante :</a:t>
            </a:r>
          </a:p>
          <a:p>
            <a:pPr algn="just"/>
            <a:r>
              <a:rPr lang="fr-FR" sz="800" b="1" i="1" dirty="0">
                <a:solidFill>
                  <a:schemeClr val="accent2"/>
                </a:solidFill>
              </a:rPr>
              <a:t> Laure Bruant</a:t>
            </a:r>
            <a:r>
              <a:rPr lang="fr-FR" sz="800" i="1" dirty="0">
                <a:solidFill>
                  <a:schemeClr val="accent2"/>
                </a:solidFill>
              </a:rPr>
              <a:t> a occupé pendant plus de 15 ans des fonctions de formation au service des collaborateurs dans le secteur de la distribution. Partenaire emlyon, elle a créé son organisme d’accompagnement et de formation il y a 5 ans pour aller au plus près des problématiques et des personnes. Coach certifiée à l’approche Action Types, Laure place la personne au centre de toutes ses interventions, que ce soit en coaching, bilan de compétences, formation ou encore cohésion d’équipe.                             </a:t>
            </a:r>
          </a:p>
          <a:p>
            <a:endParaRPr lang="fr-FR" sz="800" i="1" dirty="0">
              <a:solidFill>
                <a:srgbClr val="786E64"/>
              </a:solidFill>
              <a:latin typeface="Helvetica" panose="020B0604020202020204" pitchFamily="34" charset="0"/>
              <a:cs typeface="Helvetica" panose="020B0604020202020204" pitchFamily="34" charset="0"/>
            </a:endParaRPr>
          </a:p>
        </p:txBody>
      </p:sp>
      <p:pic>
        <p:nvPicPr>
          <p:cNvPr id="5" name="Image 4">
            <a:extLst>
              <a:ext uri="{FF2B5EF4-FFF2-40B4-BE49-F238E27FC236}">
                <a16:creationId xmlns:a16="http://schemas.microsoft.com/office/drawing/2014/main" id="{E2E51F48-48F9-4759-A0AF-E7BF83B1D94B}"/>
              </a:ext>
            </a:extLst>
          </p:cNvPr>
          <p:cNvPicPr>
            <a:picLocks noChangeAspect="1"/>
          </p:cNvPicPr>
          <p:nvPr/>
        </p:nvPicPr>
        <p:blipFill>
          <a:blip r:embed="rId4"/>
          <a:stretch>
            <a:fillRect/>
          </a:stretch>
        </p:blipFill>
        <p:spPr>
          <a:xfrm>
            <a:off x="600807" y="5567475"/>
            <a:ext cx="1490215" cy="745108"/>
          </a:xfrm>
          <a:prstGeom prst="rect">
            <a:avLst/>
          </a:prstGeom>
        </p:spPr>
      </p:pic>
      <p:sp>
        <p:nvSpPr>
          <p:cNvPr id="2" name="ZoneTexte 1">
            <a:extLst>
              <a:ext uri="{FF2B5EF4-FFF2-40B4-BE49-F238E27FC236}">
                <a16:creationId xmlns:a16="http://schemas.microsoft.com/office/drawing/2014/main" id="{48C83127-C18C-4A68-8707-AA43F1C1B59D}"/>
              </a:ext>
            </a:extLst>
          </p:cNvPr>
          <p:cNvSpPr txBox="1"/>
          <p:nvPr/>
        </p:nvSpPr>
        <p:spPr>
          <a:xfrm>
            <a:off x="3893074" y="8582656"/>
            <a:ext cx="2615514" cy="1323439"/>
          </a:xfrm>
          <a:prstGeom prst="rect">
            <a:avLst/>
          </a:prstGeom>
          <a:noFill/>
        </p:spPr>
        <p:txBody>
          <a:bodyPr wrap="square" rtlCol="0">
            <a:spAutoFit/>
          </a:bodyPr>
          <a:lstStyle/>
          <a:p>
            <a:pPr algn="just"/>
            <a:r>
              <a:rPr lang="fr-FR" sz="800" b="1" i="1" dirty="0">
                <a:solidFill>
                  <a:schemeClr val="accent2"/>
                </a:solidFill>
              </a:rPr>
              <a:t>Intervenant : </a:t>
            </a:r>
          </a:p>
          <a:p>
            <a:pPr algn="just"/>
            <a:r>
              <a:rPr lang="fr-FR" sz="800" b="1" i="1" dirty="0">
                <a:solidFill>
                  <a:schemeClr val="accent2"/>
                </a:solidFill>
              </a:rPr>
              <a:t>Moss Kellal a occupé pendant plus de 20 ans </a:t>
            </a:r>
            <a:r>
              <a:rPr lang="fr-FR" sz="800" i="1" dirty="0">
                <a:solidFill>
                  <a:schemeClr val="accent2"/>
                </a:solidFill>
              </a:rPr>
              <a:t>des fonctions de Manager opérationnel dans l’industrie et les services, et de Directeur de Business Unit dans des entreprises multinationales à forte notoriété.  Partenaire emlyon business school, il a créé son cabinet de conseil en 2004. Moss intervient  principalement dans les domaines de la formation au management et leadership ainsi que du coaching de développement professionnel.</a:t>
            </a:r>
          </a:p>
        </p:txBody>
      </p:sp>
    </p:spTree>
    <p:extLst>
      <p:ext uri="{BB962C8B-B14F-4D97-AF65-F5344CB8AC3E}">
        <p14:creationId xmlns:p14="http://schemas.microsoft.com/office/powerpoint/2010/main" val="1116380801"/>
      </p:ext>
    </p:extLst>
  </p:cSld>
  <p:clrMapOvr>
    <a:masterClrMapping/>
  </p:clrMapOvr>
</p:sld>
</file>

<file path=ppt/theme/theme1.xml><?xml version="1.0" encoding="utf-8"?>
<a:theme xmlns:a="http://schemas.openxmlformats.org/drawingml/2006/main" name="Bpifrance_masqueInvitation">
  <a:themeElements>
    <a:clrScheme name="BPI PPT">
      <a:dk1>
        <a:srgbClr val="000000"/>
      </a:dk1>
      <a:lt1>
        <a:srgbClr val="FFFFFF"/>
      </a:lt1>
      <a:dk2>
        <a:srgbClr val="C5C7C8"/>
      </a:dk2>
      <a:lt2>
        <a:srgbClr val="FFFFFF"/>
      </a:lt2>
      <a:accent1>
        <a:srgbClr val="FFCD00"/>
      </a:accent1>
      <a:accent2>
        <a:srgbClr val="786E64"/>
      </a:accent2>
      <a:accent3>
        <a:srgbClr val="C83764"/>
      </a:accent3>
      <a:accent4>
        <a:srgbClr val="FFA000"/>
      </a:accent4>
      <a:accent5>
        <a:srgbClr val="AF282D"/>
      </a:accent5>
      <a:accent6>
        <a:srgbClr val="EB7800"/>
      </a:accent6>
      <a:hlink>
        <a:srgbClr val="000000"/>
      </a:hlink>
      <a:folHlink>
        <a:srgbClr val="000000"/>
      </a:folHlink>
    </a:clrScheme>
    <a:fontScheme name="BPI PPT Arial">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B29D2AE3CB9D43B14822D7D61D5274" ma:contentTypeVersion="2" ma:contentTypeDescription="Crée un document." ma:contentTypeScope="" ma:versionID="841205783e6854135196d59f412bab42">
  <xsd:schema xmlns:xsd="http://www.w3.org/2001/XMLSchema" xmlns:xs="http://www.w3.org/2001/XMLSchema" xmlns:p="http://schemas.microsoft.com/office/2006/metadata/properties" xmlns:ns3="470cabeb-8179-4214-9e81-1f28edb793bf" targetNamespace="http://schemas.microsoft.com/office/2006/metadata/properties" ma:root="true" ma:fieldsID="324d3541f1d96196fa13eea146e2508f" ns3:_="">
    <xsd:import namespace="470cabeb-8179-4214-9e81-1f28edb793bf"/>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cabeb-8179-4214-9e81-1f28edb793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AC9933F-8380-4027-9CFC-CCC96EA8E4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cabeb-8179-4214-9e81-1f28edb793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44B279-46B0-4EE6-9673-6077BE548514}">
  <ds:schemaRefs>
    <ds:schemaRef ds:uri="http://schemas.microsoft.com/sharepoint/v3/contenttype/forms"/>
  </ds:schemaRefs>
</ds:datastoreItem>
</file>

<file path=customXml/itemProps3.xml><?xml version="1.0" encoding="utf-8"?>
<ds:datastoreItem xmlns:ds="http://schemas.openxmlformats.org/officeDocument/2006/customXml" ds:itemID="{5094BEB3-E58B-43F4-B35B-6A7D2701022A}">
  <ds:schemaRefs>
    <ds:schemaRef ds:uri="http://purl.org/dc/dcmitype/"/>
    <ds:schemaRef ds:uri="470cabeb-8179-4214-9e81-1f28edb793bf"/>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83</TotalTime>
  <Words>812</Words>
  <Application>Microsoft Office PowerPoint</Application>
  <PresentationFormat>Format A4 (210 x 297 mm)</PresentationFormat>
  <Paragraphs>116</Paragraphs>
  <Slides>2</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Courier New</vt:lpstr>
      <vt:lpstr>Helvetica</vt:lpstr>
      <vt:lpstr>Impact</vt:lpstr>
      <vt:lpstr>Wingdings</vt:lpstr>
      <vt:lpstr>Bpifrance_masqueInvitation</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Jeanne BOORTEEL</dc:creator>
  <cp:lastModifiedBy>Helie GRENIER</cp:lastModifiedBy>
  <cp:revision>25</cp:revision>
  <dcterms:modified xsi:type="dcterms:W3CDTF">2021-04-27T12:56:08Z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0x01010049B29D2AE3CB9D43B14822D7D61D5274</vt:lpwstr>
  </property>
</Properties>
</file>