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4"/>
  </p:sldMasterIdLst>
  <p:notesMasterIdLst>
    <p:notesMasterId r:id="rId14"/>
  </p:notesMasterIdLst>
  <p:handoutMasterIdLst>
    <p:handoutMasterId r:id="rId15"/>
  </p:handoutMasterIdLst>
  <p:sldIdLst>
    <p:sldId id="256" r:id="rId5"/>
    <p:sldId id="501" r:id="rId6"/>
    <p:sldId id="506" r:id="rId7"/>
    <p:sldId id="505" r:id="rId8"/>
    <p:sldId id="504" r:id="rId9"/>
    <p:sldId id="503" r:id="rId10"/>
    <p:sldId id="502" r:id="rId11"/>
    <p:sldId id="507" r:id="rId12"/>
    <p:sldId id="457" r:id="rId13"/>
  </p:sldIdLst>
  <p:sldSz cx="9144000" cy="5143500" type="screen16x9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944" userDrawn="1">
          <p15:clr>
            <a:srgbClr val="A4A3A4"/>
          </p15:clr>
        </p15:guide>
        <p15:guide id="4" orient="horz" pos="100" userDrawn="1">
          <p15:clr>
            <a:srgbClr val="A4A3A4"/>
          </p15:clr>
        </p15:guide>
        <p15:guide id="5" pos="5602" userDrawn="1">
          <p15:clr>
            <a:srgbClr val="A4A3A4"/>
          </p15:clr>
        </p15:guide>
        <p15:guide id="7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  <p15:guide id="3" orient="horz" pos="3109">
          <p15:clr>
            <a:srgbClr val="A4A3A4"/>
          </p15:clr>
        </p15:guide>
        <p15:guide id="4" pos="214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68913C0-AF8F-77A6-003E-1279DE709BA0}" name="Charles Michaelis" initials="CM" userId="S::charles@camichaelis.com::eecb61f8-57b1-49b5-9d0b-409c0c186e42" providerId="AD"/>
  <p188:author id="{001A8BC7-5336-7907-27F9-C8C1EFD0D08C}" name="VOSWINKEL Fabian, IEA/EMS/EEFD" initials="VFI" userId="S::fabian.voswinkel@iea.org::a4520813-b02a-4b9b-92e6-1ed29dcb44c9" providerId="AD"/>
  <p188:author id="{5DEC44E2-EB7C-9500-51E5-089D4DC448D7}" name="Charles Michaelis" initials="CM" userId="S::charles_camichaelis.com#ext#@ieaorg.onmicrosoft.com::a4ba32c8-0f2c-467f-8c78-a939aea86bf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4FF"/>
    <a:srgbClr val="0044FF"/>
    <a:srgbClr val="CCC1DA"/>
    <a:srgbClr val="F2DDDF"/>
    <a:srgbClr val="D99694"/>
    <a:srgbClr val="DBEEF4"/>
    <a:srgbClr val="B7DEE8"/>
    <a:srgbClr val="376192"/>
    <a:srgbClr val="2B3D5A"/>
    <a:srgbClr val="F53A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pos="4944"/>
        <p:guide orient="horz" pos="100"/>
        <p:guide pos="560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6"/>
        <p:guide pos="2100"/>
        <p:guide orient="horz" pos="3109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B6714-7BAF-4DAF-8232-AA0EFD3D7F80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C4779-9F3B-4023-9A64-72230967F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114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2E4AE-A23F-4D9F-B4EF-A6ED45CEC049}" type="datetimeFigureOut">
              <a:rPr lang="en-GB" smtClean="0"/>
              <a:t>03-05-2022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49404-AEEE-4B4E-B616-1BC6E4EEE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653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8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nt Hol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8F9523-551E-0142-9D19-344D0575BD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6"/>
            <a:ext cx="9144000" cy="514263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6" y="2326924"/>
            <a:ext cx="730892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Title of the theme 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9034874-11D5-DA4F-9B23-34D9DE8C6D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6" y="2897418"/>
            <a:ext cx="7308923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Energy Efficiency Policy Training Week - Latin America, DATE (online)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4730BF-C0CE-5241-87D1-096A20F0AE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0825" y="1542199"/>
            <a:ext cx="1521268" cy="6330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8D8A55-B2D5-404C-AA81-73A570EC62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8" t="7371"/>
          <a:stretch/>
        </p:blipFill>
        <p:spPr>
          <a:xfrm>
            <a:off x="250825" y="3254902"/>
            <a:ext cx="5629275" cy="5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88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orient="horz" pos="826">
          <p15:clr>
            <a:srgbClr val="FBAE40"/>
          </p15:clr>
        </p15:guide>
        <p15:guide id="3" pos="5602">
          <p15:clr>
            <a:srgbClr val="FBAE40"/>
          </p15:clr>
        </p15:guide>
        <p15:guide id="4" pos="539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transitions slide v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86AF94-3E0F-B442-BFFF-6EE66DBC5A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448299"/>
            <a:ext cx="8642350" cy="437996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2800" b="1" kern="1200" baseline="0" dirty="0">
                <a:solidFill>
                  <a:srgbClr val="0044FF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Simple transition slide</a:t>
            </a:r>
          </a:p>
        </p:txBody>
      </p:sp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FF0730F9-6847-7A41-8261-EB3DD35E8188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11">
            <a:extLst>
              <a:ext uri="{FF2B5EF4-FFF2-40B4-BE49-F238E27FC236}">
                <a16:creationId xmlns:a16="http://schemas.microsoft.com/office/drawing/2014/main" id="{23DDA43C-6E24-0E4D-90DE-7B6674E303FD}"/>
              </a:ext>
            </a:extLst>
          </p:cNvPr>
          <p:cNvSpPr txBox="1">
            <a:spLocks/>
          </p:cNvSpPr>
          <p:nvPr userDrawn="1"/>
        </p:nvSpPr>
        <p:spPr>
          <a:xfrm>
            <a:off x="250825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IEA 2022. All rights reserved. </a:t>
            </a:r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D89AF06-6C73-4034-B1DB-12DD9D36D3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4C9049-D688-47C2-ADB4-E6670D495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51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pos="5397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CONCLUSIONS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5930323D-5497-412E-BDDC-36FE19AAFC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0C203B-6066-4D15-ACEE-04F1682C7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62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RECAP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ED56E975-09F4-4F29-BAE5-DBD05AD0E7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C9CF850-8489-41CD-A67C-0C34E338DD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84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 noRot="1" noMove="1" noResize="1"/>
          </p:cNvSpPr>
          <p:nvPr>
            <p:ph type="body" sz="quarter" idx="10" hasCustomPrompt="1"/>
            <p:custDataLst>
              <p:tags r:id="rId1"/>
            </p:custDataLst>
          </p:nvPr>
        </p:nvSpPr>
        <p:spPr>
          <a:xfrm>
            <a:off x="66334" y="114233"/>
            <a:ext cx="8299450" cy="441325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200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chemeClr val="tx2"/>
                  </a:solidFill>
                </a:uFill>
                <a:latin typeface="Century Gothic"/>
                <a:ea typeface="+mj-ea"/>
                <a:cs typeface="Century Gothic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7" name="Text Placeholder 6"/>
          <p:cNvSpPr>
            <a:spLocks noGrp="1" noRot="1" noMove="1" noResize="1"/>
          </p:cNvSpPr>
          <p:nvPr>
            <p:ph type="body" sz="quarter" idx="11" hasCustomPrompt="1"/>
            <p:custDataLst>
              <p:tags r:id="rId2"/>
            </p:custDataLst>
          </p:nvPr>
        </p:nvSpPr>
        <p:spPr>
          <a:xfrm>
            <a:off x="211863" y="787000"/>
            <a:ext cx="8604250" cy="4109091"/>
          </a:xfrm>
        </p:spPr>
        <p:txBody>
          <a:bodyPr/>
          <a:lstStyle>
            <a:lvl1pPr>
              <a:defRPr baseline="0"/>
            </a:lvl1pPr>
            <a:lvl2pPr>
              <a:defRPr/>
            </a:lvl2pPr>
          </a:lstStyle>
          <a:p>
            <a:pPr lvl="0"/>
            <a:r>
              <a:rPr lang="en-US"/>
              <a:t>Insert text/bulleted list here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54383" y="569104"/>
            <a:ext cx="8847116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68D14029-3469-7047-BA52-9396BCC709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04663" y="4739842"/>
            <a:ext cx="588512" cy="2449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4B6918-2A15-7B4F-9446-2A078757C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"/>
          <a:stretch/>
        </p:blipFill>
        <p:spPr>
          <a:xfrm>
            <a:off x="7119802" y="4648251"/>
            <a:ext cx="1043738" cy="38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2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nt Hol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8F9523-551E-0142-9D19-344D0575BD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6"/>
            <a:ext cx="9144000" cy="514263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6" y="2326924"/>
            <a:ext cx="730892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Title of the theme 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9034874-11D5-DA4F-9B23-34D9DE8C6D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6" y="2897418"/>
            <a:ext cx="7308923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Energy Efficiency Policy Training Week - Latin America, DATE (online)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4730BF-C0CE-5241-87D1-096A20F0AE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0825" y="1542199"/>
            <a:ext cx="1521268" cy="6330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8D8A55-B2D5-404C-AA81-73A570EC62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8" t="7371"/>
          <a:stretch/>
        </p:blipFill>
        <p:spPr>
          <a:xfrm>
            <a:off x="250825" y="3254902"/>
            <a:ext cx="5629275" cy="5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88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orient="horz" pos="826">
          <p15:clr>
            <a:srgbClr val="FBAE40"/>
          </p15:clr>
        </p15:guide>
        <p15:guide id="3" pos="5602">
          <p15:clr>
            <a:srgbClr val="FBAE40"/>
          </p15:clr>
        </p15:guide>
        <p15:guide id="4" pos="53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2326924"/>
            <a:ext cx="831691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6" y="2857662"/>
            <a:ext cx="8316912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Name of presenter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A22A76E3-FACB-144E-89F4-0207A42AF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8243583" y="734937"/>
            <a:ext cx="917611" cy="269300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9034874-11D5-DA4F-9B23-34D9DE8C6D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6" y="3160965"/>
            <a:ext cx="8316912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Location &amp; date of presentation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4730BF-C0CE-5241-87D1-096A20F0AE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0825" y="1542199"/>
            <a:ext cx="1521268" cy="633074"/>
          </a:xfrm>
          <a:prstGeom prst="rect">
            <a:avLst/>
          </a:prstGeom>
        </p:spPr>
      </p:pic>
      <p:sp>
        <p:nvSpPr>
          <p:cNvPr id="7" name="Footer Placeholder 11">
            <a:extLst>
              <a:ext uri="{FF2B5EF4-FFF2-40B4-BE49-F238E27FC236}">
                <a16:creationId xmlns:a16="http://schemas.microsoft.com/office/drawing/2014/main" id="{C2E5FB71-DFE3-B444-A769-C71490AF1071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9A9081-DD2B-4110-923C-345AA4361E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8" t="7371"/>
          <a:stretch/>
        </p:blipFill>
        <p:spPr>
          <a:xfrm>
            <a:off x="250825" y="3254902"/>
            <a:ext cx="5629275" cy="5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37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orient="horz" pos="826" userDrawn="1">
          <p15:clr>
            <a:srgbClr val="FBAE40"/>
          </p15:clr>
        </p15:guide>
        <p15:guide id="3" pos="5602" userDrawn="1">
          <p15:clr>
            <a:srgbClr val="FBAE40"/>
          </p15:clr>
        </p15:guide>
        <p15:guide id="4" pos="5397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Graph and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7B6C7-20A7-0644-AFFD-0DC74CEEA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640961"/>
            <a:ext cx="7993289" cy="3922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3349B83-1EFF-784E-93D0-021CF6186D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4379883"/>
            <a:ext cx="8642350" cy="434767"/>
          </a:xfrm>
          <a:prstGeom prst="rect">
            <a:avLst/>
          </a:prstGeom>
        </p:spPr>
        <p:txBody>
          <a:bodyPr lIns="0" tIns="0" bIns="7200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Key point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46A33C-4CCA-D94F-B63F-FDDF33C594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1146947"/>
            <a:ext cx="8642350" cy="284370"/>
          </a:xfrm>
          <a:prstGeom prst="rect">
            <a:avLst/>
          </a:prstGeom>
        </p:spPr>
        <p:txBody>
          <a:bodyPr lIns="0"/>
          <a:lstStyle>
            <a:lvl1pPr marL="0" indent="0" algn="ctr">
              <a:spcBef>
                <a:spcPts val="0"/>
              </a:spcBef>
              <a:buNone/>
              <a:defRPr lang="en-US" sz="1200" b="0" kern="12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Graph title, centered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A98B3-082B-774A-9572-CF25819A0B82}"/>
              </a:ext>
            </a:extLst>
          </p:cNvPr>
          <p:cNvSpPr/>
          <p:nvPr userDrawn="1"/>
        </p:nvSpPr>
        <p:spPr>
          <a:xfrm>
            <a:off x="250825" y="576000"/>
            <a:ext cx="8642350" cy="4277552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5E2FE6-DF00-CF4E-9C6E-0A053A04CB2A}"/>
              </a:ext>
            </a:extLst>
          </p:cNvPr>
          <p:cNvSpPr/>
          <p:nvPr userDrawn="1"/>
        </p:nvSpPr>
        <p:spPr>
          <a:xfrm>
            <a:off x="3362917" y="4840464"/>
            <a:ext cx="2418166" cy="25200"/>
          </a:xfrm>
          <a:prstGeom prst="rect">
            <a:avLst/>
          </a:prstGeom>
          <a:solidFill>
            <a:srgbClr val="0044FF"/>
          </a:solidFill>
          <a:ln w="6350">
            <a:solidFill>
              <a:srgbClr val="004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7DCA245-3CEF-4EAE-A0A3-591A13BA29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3104815-6B51-4308-8079-4C5DA93894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5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602" userDrawn="1">
          <p15:clr>
            <a:srgbClr val="FBAE40"/>
          </p15:clr>
        </p15:guide>
        <p15:guide id="3" orient="horz" pos="100" userDrawn="1">
          <p15:clr>
            <a:srgbClr val="FBAE40"/>
          </p15:clr>
        </p15:guide>
        <p15:guide id="4" pos="5397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Graph and No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7B6C7-20A7-0644-AFFD-0DC74CEEA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15281"/>
            <a:ext cx="7993289" cy="3922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46A33C-4CCA-D94F-B63F-FDDF33C594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1221267"/>
            <a:ext cx="8642350" cy="284370"/>
          </a:xfrm>
          <a:prstGeom prst="rect">
            <a:avLst/>
          </a:prstGeom>
        </p:spPr>
        <p:txBody>
          <a:bodyPr lIns="0"/>
          <a:lstStyle>
            <a:lvl1pPr marL="0" indent="0" algn="ctr">
              <a:spcBef>
                <a:spcPts val="0"/>
              </a:spcBef>
              <a:buNone/>
              <a:defRPr lang="en-US" sz="1200" b="0" kern="12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Graph title, centered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A98B3-082B-774A-9572-CF25819A0B82}"/>
              </a:ext>
            </a:extLst>
          </p:cNvPr>
          <p:cNvSpPr/>
          <p:nvPr userDrawn="1"/>
        </p:nvSpPr>
        <p:spPr>
          <a:xfrm>
            <a:off x="250825" y="576000"/>
            <a:ext cx="8642350" cy="4262236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BD0BD86-847C-442C-898C-D68176680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BBAF2E-3434-4C64-B7E6-12C6DD6F7A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41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pos="5602">
          <p15:clr>
            <a:srgbClr val="FBAE40"/>
          </p15:clr>
        </p15:guide>
        <p15:guide id="3" orient="horz" pos="100">
          <p15:clr>
            <a:srgbClr val="FBAE40"/>
          </p15:clr>
        </p15:guide>
        <p15:guide id="4" pos="53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body text in one column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6AC2C07F-C733-4A25-AADF-028922D093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D9263E-1994-41B8-A925-377B5A90D8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63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 userDrawn="1">
          <p15:clr>
            <a:srgbClr val="FBAE40"/>
          </p15:clr>
        </p15:guide>
        <p15:guide id="2" pos="158" userDrawn="1">
          <p15:clr>
            <a:srgbClr val="FBAE40"/>
          </p15:clr>
        </p15:guide>
        <p15:guide id="3" orient="horz" pos="214" userDrawn="1">
          <p15:clr>
            <a:srgbClr val="FBAE40"/>
          </p15:clr>
        </p15:guide>
        <p15:guide id="4" pos="5602" userDrawn="1">
          <p15:clr>
            <a:srgbClr val="FBAE40"/>
          </p15:clr>
        </p15:guide>
        <p15:guide id="5" pos="5397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Learning Outcomes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B6A62DBE-06D2-4A60-BEB8-DA51910214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45470" y="137712"/>
            <a:ext cx="6422230" cy="41779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D17C1D75-701B-441F-926B-E6F0DA72BF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19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 userDrawn="1">
          <p15:clr>
            <a:srgbClr val="FBAE40"/>
          </p15:clr>
        </p15:guide>
        <p15:guide id="2" pos="158" userDrawn="1">
          <p15:clr>
            <a:srgbClr val="FBAE40"/>
          </p15:clr>
        </p15:guide>
        <p15:guide id="3" orient="horz" pos="214" userDrawn="1">
          <p15:clr>
            <a:srgbClr val="FBAE40"/>
          </p15:clr>
        </p15:guide>
        <p15:guide id="4" pos="5602" userDrawn="1">
          <p15:clr>
            <a:srgbClr val="FBAE40"/>
          </p15:clr>
        </p15:guide>
        <p15:guide id="5" pos="539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2326924"/>
            <a:ext cx="831691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6" y="2857662"/>
            <a:ext cx="8316912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Name of presenter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A22A76E3-FACB-144E-89F4-0207A42AF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8243583" y="734937"/>
            <a:ext cx="917611" cy="269300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9034874-11D5-DA4F-9B23-34D9DE8C6D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6" y="3160965"/>
            <a:ext cx="8316912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Location &amp; date of presentation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4730BF-C0CE-5241-87D1-096A20F0AE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0825" y="1542199"/>
            <a:ext cx="1521268" cy="633074"/>
          </a:xfrm>
          <a:prstGeom prst="rect">
            <a:avLst/>
          </a:prstGeom>
        </p:spPr>
      </p:pic>
      <p:sp>
        <p:nvSpPr>
          <p:cNvPr id="7" name="Footer Placeholder 11">
            <a:extLst>
              <a:ext uri="{FF2B5EF4-FFF2-40B4-BE49-F238E27FC236}">
                <a16:creationId xmlns:a16="http://schemas.microsoft.com/office/drawing/2014/main" id="{C2E5FB71-DFE3-B444-A769-C71490AF1071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9A9081-DD2B-4110-923C-345AA4361E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8" t="7371"/>
          <a:stretch/>
        </p:blipFill>
        <p:spPr>
          <a:xfrm>
            <a:off x="250825" y="3254902"/>
            <a:ext cx="5629275" cy="5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37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orient="horz" pos="826" userDrawn="1">
          <p15:clr>
            <a:srgbClr val="FBAE40"/>
          </p15:clr>
        </p15:guide>
        <p15:guide id="3" pos="5602" userDrawn="1">
          <p15:clr>
            <a:srgbClr val="FBAE40"/>
          </p15:clr>
        </p15:guide>
        <p15:guide id="4" pos="539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31881"/>
            <a:ext cx="7993289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body text in two columns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EF7B2F5-10F5-C24F-BEBF-8DC8B3E598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354182"/>
            <a:ext cx="8642350" cy="3976207"/>
          </a:xfrm>
          <a:prstGeom prst="rect">
            <a:avLst/>
          </a:prstGeom>
        </p:spPr>
        <p:txBody>
          <a:bodyPr lIns="0" numCol="2" spcCol="18000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C85061E-0383-4701-ADB5-9CF25F0DAE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AC867D6-EA99-4403-9101-196258EF9F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11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, no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388F3BA-6D4F-AD4D-BC19-B728482D6C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490837"/>
            <a:ext cx="8642350" cy="4272549"/>
          </a:xfrm>
          <a:prstGeom prst="rect">
            <a:avLst/>
          </a:prstGeom>
        </p:spPr>
        <p:txBody>
          <a:bodyPr lIns="360000" rIns="360000" anchor="ctr" anchorCtr="0"/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slide can be used to highlight a standout quote or key finding.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8D63DA1-A845-441C-96D7-1604708D68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1A837C-6C6C-46CD-B0DC-950F680AF7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26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1620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95F3DF4-8EA0-6440-9F6C-69B61C5548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1804726"/>
            <a:ext cx="831691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Transition slide with extra info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35992F8-323D-EF4B-867E-02F746EE31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2339080"/>
            <a:ext cx="8316913" cy="2932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Line 1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56184C6-4F83-044B-B28D-60A04D01A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3596" y="2646651"/>
            <a:ext cx="8316913" cy="2932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Line 2</a:t>
            </a:r>
          </a:p>
        </p:txBody>
      </p:sp>
      <p:sp>
        <p:nvSpPr>
          <p:cNvPr id="8" name="Footer Placeholder 11">
            <a:extLst>
              <a:ext uri="{FF2B5EF4-FFF2-40B4-BE49-F238E27FC236}">
                <a16:creationId xmlns:a16="http://schemas.microsoft.com/office/drawing/2014/main" id="{B01EC7E4-7767-A640-987A-121CEFB16F01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C68431E3-186F-A849-A7F4-37A23CC394EF}"/>
              </a:ext>
            </a:extLst>
          </p:cNvPr>
          <p:cNvSpPr txBox="1">
            <a:spLocks/>
          </p:cNvSpPr>
          <p:nvPr userDrawn="1"/>
        </p:nvSpPr>
        <p:spPr>
          <a:xfrm>
            <a:off x="250825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IEA 2022. All rights reserved. </a:t>
            </a:r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445AC22-FAD3-41B6-8152-B51ECCDEE7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3E61930-7B28-4593-A46A-296F9534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397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transitions slide v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86AF94-3E0F-B442-BFFF-6EE66DBC5A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448299"/>
            <a:ext cx="8642350" cy="437996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2800" b="1" kern="1200" baseline="0" dirty="0">
                <a:solidFill>
                  <a:srgbClr val="0044FF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Simple transition slide</a:t>
            </a:r>
          </a:p>
        </p:txBody>
      </p:sp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FF0730F9-6847-7A41-8261-EB3DD35E8188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11">
            <a:extLst>
              <a:ext uri="{FF2B5EF4-FFF2-40B4-BE49-F238E27FC236}">
                <a16:creationId xmlns:a16="http://schemas.microsoft.com/office/drawing/2014/main" id="{23DDA43C-6E24-0E4D-90DE-7B6674E303FD}"/>
              </a:ext>
            </a:extLst>
          </p:cNvPr>
          <p:cNvSpPr txBox="1">
            <a:spLocks/>
          </p:cNvSpPr>
          <p:nvPr userDrawn="1"/>
        </p:nvSpPr>
        <p:spPr>
          <a:xfrm>
            <a:off x="250825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IEA 2022. All rights reserved. </a:t>
            </a:r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D89AF06-6C73-4034-B1DB-12DD9D36D3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4C9049-D688-47C2-ADB4-E6670D495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51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pos="53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CONCLUSIONS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5930323D-5497-412E-BDDC-36FE19AAFC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0C203B-6066-4D15-ACEE-04F1682C7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62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RECAP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ED56E975-09F4-4F29-BAE5-DBD05AD0E7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C9CF850-8489-41CD-A67C-0C34E338DD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84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Graph and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7B6C7-20A7-0644-AFFD-0DC74CEEA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640961"/>
            <a:ext cx="7993289" cy="3922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3349B83-1EFF-784E-93D0-021CF6186D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4379883"/>
            <a:ext cx="8642350" cy="434767"/>
          </a:xfrm>
          <a:prstGeom prst="rect">
            <a:avLst/>
          </a:prstGeom>
        </p:spPr>
        <p:txBody>
          <a:bodyPr lIns="0" tIns="0" bIns="7200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Key point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46A33C-4CCA-D94F-B63F-FDDF33C594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1146947"/>
            <a:ext cx="8642350" cy="284370"/>
          </a:xfrm>
          <a:prstGeom prst="rect">
            <a:avLst/>
          </a:prstGeom>
        </p:spPr>
        <p:txBody>
          <a:bodyPr lIns="0"/>
          <a:lstStyle>
            <a:lvl1pPr marL="0" indent="0" algn="ctr">
              <a:spcBef>
                <a:spcPts val="0"/>
              </a:spcBef>
              <a:buNone/>
              <a:defRPr lang="en-US" sz="1200" b="0" kern="12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Graph title, centered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A98B3-082B-774A-9572-CF25819A0B82}"/>
              </a:ext>
            </a:extLst>
          </p:cNvPr>
          <p:cNvSpPr/>
          <p:nvPr userDrawn="1"/>
        </p:nvSpPr>
        <p:spPr>
          <a:xfrm>
            <a:off x="250825" y="576000"/>
            <a:ext cx="8642350" cy="4277552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5E2FE6-DF00-CF4E-9C6E-0A053A04CB2A}"/>
              </a:ext>
            </a:extLst>
          </p:cNvPr>
          <p:cNvSpPr/>
          <p:nvPr userDrawn="1"/>
        </p:nvSpPr>
        <p:spPr>
          <a:xfrm>
            <a:off x="3362917" y="4840464"/>
            <a:ext cx="2418166" cy="25200"/>
          </a:xfrm>
          <a:prstGeom prst="rect">
            <a:avLst/>
          </a:prstGeom>
          <a:solidFill>
            <a:srgbClr val="0044FF"/>
          </a:solidFill>
          <a:ln w="6350">
            <a:solidFill>
              <a:srgbClr val="004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7DCA245-3CEF-4EAE-A0A3-591A13BA29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3104815-6B51-4308-8079-4C5DA93894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5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602" userDrawn="1">
          <p15:clr>
            <a:srgbClr val="FBAE40"/>
          </p15:clr>
        </p15:guide>
        <p15:guide id="3" orient="horz" pos="100" userDrawn="1">
          <p15:clr>
            <a:srgbClr val="FBAE40"/>
          </p15:clr>
        </p15:guide>
        <p15:guide id="4" pos="539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Graph and No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7B6C7-20A7-0644-AFFD-0DC74CEEA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15281"/>
            <a:ext cx="7993289" cy="3922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one line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46A33C-4CCA-D94F-B63F-FDDF33C594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1221267"/>
            <a:ext cx="8642350" cy="284370"/>
          </a:xfrm>
          <a:prstGeom prst="rect">
            <a:avLst/>
          </a:prstGeom>
        </p:spPr>
        <p:txBody>
          <a:bodyPr lIns="0"/>
          <a:lstStyle>
            <a:lvl1pPr marL="0" indent="0" algn="ctr">
              <a:spcBef>
                <a:spcPts val="0"/>
              </a:spcBef>
              <a:buNone/>
              <a:defRPr lang="en-US" sz="1200" b="0" kern="1200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Graph title, centered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A98B3-082B-774A-9572-CF25819A0B82}"/>
              </a:ext>
            </a:extLst>
          </p:cNvPr>
          <p:cNvSpPr/>
          <p:nvPr userDrawn="1"/>
        </p:nvSpPr>
        <p:spPr>
          <a:xfrm>
            <a:off x="250825" y="576000"/>
            <a:ext cx="8642350" cy="4262236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BD0BD86-847C-442C-898C-D68176680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BBAF2E-3434-4C64-B7E6-12C6DD6F7A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41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pos="5602">
          <p15:clr>
            <a:srgbClr val="FBAE40"/>
          </p15:clr>
        </p15:guide>
        <p15:guide id="3" orient="horz" pos="100">
          <p15:clr>
            <a:srgbClr val="FBAE40"/>
          </p15:clr>
        </p15:guide>
        <p15:guide id="4" pos="53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body text in one column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6AC2C07F-C733-4A25-AADF-028922D093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D9263E-1994-41B8-A925-377B5A90D8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63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 userDrawn="1">
          <p15:clr>
            <a:srgbClr val="FBAE40"/>
          </p15:clr>
        </p15:guide>
        <p15:guide id="2" pos="158" userDrawn="1">
          <p15:clr>
            <a:srgbClr val="FBAE40"/>
          </p15:clr>
        </p15:guide>
        <p15:guide id="3" orient="horz" pos="214" userDrawn="1">
          <p15:clr>
            <a:srgbClr val="FBAE40"/>
          </p15:clr>
        </p15:guide>
        <p15:guide id="4" pos="5602" userDrawn="1">
          <p15:clr>
            <a:srgbClr val="FBAE40"/>
          </p15:clr>
        </p15:guide>
        <p15:guide id="5" pos="539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02163"/>
            <a:ext cx="7993290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Learning Outcomes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201101"/>
            <a:ext cx="7993290" cy="3562285"/>
          </a:xfrm>
          <a:prstGeom prst="rect">
            <a:avLst/>
          </a:prstGeom>
        </p:spPr>
        <p:txBody>
          <a:bodyPr lIns="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B6A62DBE-06D2-4A60-BEB8-DA51910214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45470" y="137712"/>
            <a:ext cx="6422230" cy="41779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D17C1D75-701B-441F-926B-E6F0DA72BF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19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 userDrawn="1">
          <p15:clr>
            <a:srgbClr val="FBAE40"/>
          </p15:clr>
        </p15:guide>
        <p15:guide id="2" pos="158" userDrawn="1">
          <p15:clr>
            <a:srgbClr val="FBAE40"/>
          </p15:clr>
        </p15:guide>
        <p15:guide id="3" orient="horz" pos="214" userDrawn="1">
          <p15:clr>
            <a:srgbClr val="FBAE40"/>
          </p15:clr>
        </p15:guide>
        <p15:guide id="4" pos="5602" userDrawn="1">
          <p15:clr>
            <a:srgbClr val="FBAE40"/>
          </p15:clr>
        </p15:guide>
        <p15:guide id="5" pos="539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731881"/>
            <a:ext cx="7993289" cy="4347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900" b="1" kern="1200" baseline="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– body text in two columns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450BA2-3CA5-A947-8BB1-EEE167E99331}"/>
              </a:ext>
            </a:extLst>
          </p:cNvPr>
          <p:cNvCxnSpPr>
            <a:cxnSpLocks/>
          </p:cNvCxnSpPr>
          <p:nvPr userDrawn="1"/>
        </p:nvCxnSpPr>
        <p:spPr>
          <a:xfrm flipV="1">
            <a:off x="250825" y="576000"/>
            <a:ext cx="8642350" cy="902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EF7B2F5-10F5-C24F-BEBF-8DC8B3E598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354182"/>
            <a:ext cx="8642350" cy="3976207"/>
          </a:xfrm>
          <a:prstGeom prst="rect">
            <a:avLst/>
          </a:prstGeom>
        </p:spPr>
        <p:txBody>
          <a:bodyPr lIns="0" numCol="2" spcCol="180000"/>
          <a:lstStyle>
            <a:lvl1pPr marL="144000" indent="-144000"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C85061E-0383-4701-ADB5-9CF25F0DAE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AC867D6-EA99-4403-9101-196258EF9F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11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214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, no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388F3BA-6D4F-AD4D-BC19-B728482D6C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490837"/>
            <a:ext cx="8642350" cy="4272549"/>
          </a:xfrm>
          <a:prstGeom prst="rect">
            <a:avLst/>
          </a:prstGeom>
        </p:spPr>
        <p:txBody>
          <a:bodyPr lIns="360000" rIns="360000" anchor="ctr" anchorCtr="0"/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0000" indent="-144000" algn="ctr"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slide can be used to highlight a standout quote or key finding.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8D63DA1-A845-441C-96D7-1604708D68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1A837C-6C6C-46CD-B0DC-950F680AF7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26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">
          <p15:clr>
            <a:srgbClr val="FBAE40"/>
          </p15:clr>
        </p15:guide>
        <p15:guide id="2" pos="158">
          <p15:clr>
            <a:srgbClr val="FBAE40"/>
          </p15:clr>
        </p15:guide>
        <p15:guide id="3" orient="horz" pos="1620">
          <p15:clr>
            <a:srgbClr val="FBAE40"/>
          </p15:clr>
        </p15:guide>
        <p15:guide id="4" pos="5602">
          <p15:clr>
            <a:srgbClr val="FBAE40"/>
          </p15:clr>
        </p15:guide>
        <p15:guide id="5" pos="53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95F3DF4-8EA0-6440-9F6C-69B61C5548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1804726"/>
            <a:ext cx="831691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Transition slide with extra info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35992F8-323D-EF4B-867E-02F746EE31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2339080"/>
            <a:ext cx="8316913" cy="2932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Line 1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56184C6-4F83-044B-B28D-60A04D01A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3596" y="2646651"/>
            <a:ext cx="8316913" cy="293284"/>
          </a:xfrm>
          <a:prstGeom prst="rect">
            <a:avLst/>
          </a:prstGeom>
        </p:spPr>
        <p:txBody>
          <a:bodyPr lIns="0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4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Line 2</a:t>
            </a:r>
          </a:p>
        </p:txBody>
      </p:sp>
      <p:sp>
        <p:nvSpPr>
          <p:cNvPr id="8" name="Footer Placeholder 11">
            <a:extLst>
              <a:ext uri="{FF2B5EF4-FFF2-40B4-BE49-F238E27FC236}">
                <a16:creationId xmlns:a16="http://schemas.microsoft.com/office/drawing/2014/main" id="{B01EC7E4-7767-A640-987A-121CEFB16F01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C68431E3-186F-A849-A7F4-37A23CC394EF}"/>
              </a:ext>
            </a:extLst>
          </p:cNvPr>
          <p:cNvSpPr txBox="1">
            <a:spLocks/>
          </p:cNvSpPr>
          <p:nvPr userDrawn="1"/>
        </p:nvSpPr>
        <p:spPr>
          <a:xfrm>
            <a:off x="250825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IEA 2022. All rights reserved. </a:t>
            </a:r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445AC22-FAD3-41B6-8152-B51ECCDEE7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1367" y="231150"/>
            <a:ext cx="521808" cy="2171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3E61930-7B28-4593-A46A-296F9534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9" t="6110" b="28128"/>
          <a:stretch/>
        </p:blipFill>
        <p:spPr>
          <a:xfrm>
            <a:off x="250825" y="22250"/>
            <a:ext cx="6422230" cy="41779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3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73A191AD-991B-394A-B906-00EE56EBDCE2}"/>
              </a:ext>
            </a:extLst>
          </p:cNvPr>
          <p:cNvSpPr txBox="1">
            <a:spLocks/>
          </p:cNvSpPr>
          <p:nvPr userDrawn="1"/>
        </p:nvSpPr>
        <p:spPr>
          <a:xfrm>
            <a:off x="250825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IEA 2022. All rights reserved. </a:t>
            </a:r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11">
            <a:extLst>
              <a:ext uri="{FF2B5EF4-FFF2-40B4-BE49-F238E27FC236}">
                <a16:creationId xmlns:a16="http://schemas.microsoft.com/office/drawing/2014/main" id="{BB6901B4-351B-EC4D-98D3-6E2470A8B6FB}"/>
              </a:ext>
            </a:extLst>
          </p:cNvPr>
          <p:cNvSpPr txBox="1">
            <a:spLocks/>
          </p:cNvSpPr>
          <p:nvPr userDrawn="1"/>
        </p:nvSpPr>
        <p:spPr>
          <a:xfrm>
            <a:off x="7725513" y="4890053"/>
            <a:ext cx="1219200" cy="1857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" b="0" kern="120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DF463BBC-3631-0E47-99CF-9B840D4BCF9B}" type="slidenum">
              <a:rPr lang="en-US" sz="550" b="0" kern="1200" smtClean="0">
                <a:solidFill>
                  <a:schemeClr val="tx1">
                    <a:tint val="7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550" b="0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735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19" r:id="rId13"/>
    <p:sldLayoutId id="2147483715" r:id="rId14"/>
    <p:sldLayoutId id="2147483684" r:id="rId15"/>
    <p:sldLayoutId id="2147483703" r:id="rId16"/>
    <p:sldLayoutId id="2147483711" r:id="rId17"/>
    <p:sldLayoutId id="2147483704" r:id="rId18"/>
    <p:sldLayoutId id="2147483716" r:id="rId19"/>
    <p:sldLayoutId id="2147483714" r:id="rId20"/>
    <p:sldLayoutId id="2147483710" r:id="rId21"/>
    <p:sldLayoutId id="2147483708" r:id="rId22"/>
    <p:sldLayoutId id="2147483712" r:id="rId23"/>
    <p:sldLayoutId id="2147483717" r:id="rId24"/>
    <p:sldLayoutId id="2147483718" r:id="rId25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2200"/>
        </a:spcBef>
        <a:buClr>
          <a:schemeClr val="bg1">
            <a:lumMod val="65000"/>
          </a:schemeClr>
        </a:buClr>
        <a:buSzPct val="100000"/>
        <a:buFont typeface="Calibri" panose="020F050202020403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spcBef>
          <a:spcPts val="500"/>
        </a:spcBef>
        <a:buClr>
          <a:schemeClr val="bg1">
            <a:lumMod val="65000"/>
          </a:schemeClr>
        </a:buClr>
        <a:buSzPct val="100000"/>
        <a:buFont typeface="Segoe UI" panose="020B0502040204020203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180000" algn="l" defTabSz="914400" rtl="0" eaLnBrk="1" latinLnBrk="0" hangingPunct="1">
        <a:spcBef>
          <a:spcPts val="500"/>
        </a:spcBef>
        <a:buClr>
          <a:schemeClr val="bg1">
            <a:lumMod val="75000"/>
          </a:schemeClr>
        </a:buClr>
        <a:buFont typeface="Segoe UI" panose="020B0502040204020203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∙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▫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A9BE88C-2B60-40AE-B35D-7DF14E9287BD}"/>
              </a:ext>
            </a:extLst>
          </p:cNvPr>
          <p:cNvSpPr txBox="1">
            <a:spLocks/>
          </p:cNvSpPr>
          <p:nvPr/>
        </p:nvSpPr>
        <p:spPr>
          <a:xfrm>
            <a:off x="250825" y="2326924"/>
            <a:ext cx="8316913" cy="519694"/>
          </a:xfrm>
          <a:prstGeom prst="rect">
            <a:avLst/>
          </a:prstGeom>
        </p:spPr>
        <p:txBody>
          <a:bodyPr lIns="0" anchor="b" anchorCtr="0">
            <a:normAutofit fontScale="55000" lnSpcReduction="2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540000" indent="-180000" algn="l" defTabSz="914400" rtl="0" eaLnBrk="1" latinLnBrk="0" hangingPunct="1">
              <a:spcBef>
                <a:spcPts val="500"/>
              </a:spcBef>
              <a:buClr>
                <a:schemeClr val="bg1">
                  <a:lumMod val="65000"/>
                </a:schemeClr>
              </a:buClr>
              <a:buSzPct val="100000"/>
              <a:buFont typeface="Segoe UI" panose="020B0502040204020203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180000" algn="l" defTabSz="914400" rtl="0" eaLnBrk="1" latinLnBrk="0" hangingPunct="1">
              <a:spcBef>
                <a:spcPts val="500"/>
              </a:spcBef>
              <a:buClr>
                <a:schemeClr val="bg1">
                  <a:lumMod val="75000"/>
                </a:schemeClr>
              </a:buClr>
              <a:buFont typeface="Segoe UI" panose="020B0502040204020203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∙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▫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Energy Efficiency Training Week</a:t>
            </a:r>
          </a:p>
          <a:p>
            <a:r>
              <a:rPr lang="en-US" b="0"/>
              <a:t>Indicators and Evaluation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53E734C-A66F-4555-9CAE-86A87484FC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6" y="3844881"/>
            <a:ext cx="8316912" cy="306684"/>
          </a:xfrm>
        </p:spPr>
        <p:txBody>
          <a:bodyPr lIns="0" tIns="45720" rIns="91440" bIns="45720" anchor="t">
            <a:normAutofit/>
          </a:bodyPr>
          <a:lstStyle/>
          <a:p>
            <a:pPr marL="215900" indent="-215900"/>
            <a:r>
              <a:rPr lang="en-US">
                <a:latin typeface="Arial"/>
                <a:cs typeface="Arial"/>
              </a:rPr>
              <a:t>Charles Michaelis, Mafalda Silva and Fabian Voswinkel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E952E61-FAAE-4616-A93D-72C3619425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0826" y="4151565"/>
            <a:ext cx="8316912" cy="306684"/>
          </a:xfrm>
        </p:spPr>
        <p:txBody>
          <a:bodyPr>
            <a:normAutofit/>
          </a:bodyPr>
          <a:lstStyle/>
          <a:p>
            <a:r>
              <a:rPr lang="en-US"/>
              <a:t>2</a:t>
            </a:r>
            <a:r>
              <a:rPr lang="en-US" baseline="30000"/>
              <a:t>nd</a:t>
            </a:r>
            <a:r>
              <a:rPr lang="en-US"/>
              <a:t> – 6</a:t>
            </a:r>
            <a:r>
              <a:rPr lang="en-US" baseline="30000"/>
              <a:t>th</a:t>
            </a:r>
            <a:r>
              <a:rPr lang="en-US"/>
              <a:t> May 2022</a:t>
            </a:r>
          </a:p>
        </p:txBody>
      </p:sp>
    </p:spTree>
    <p:extLst>
      <p:ext uri="{BB962C8B-B14F-4D97-AF65-F5344CB8AC3E}">
        <p14:creationId xmlns:p14="http://schemas.microsoft.com/office/powerpoint/2010/main" val="232055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41F602-1C37-904F-99A2-5A377EC7E3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latin typeface="Arial"/>
                <a:cs typeface="Arial"/>
              </a:rPr>
              <a:t>Breakout groups - developing an evaluation plan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8E2D91-668D-5544-A3D3-EC7AF29E47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0" tIns="45720" rIns="91440" bIns="45720" anchor="t"/>
          <a:lstStyle/>
          <a:p>
            <a:pPr marL="143510" indent="-143510"/>
            <a:r>
              <a:rPr lang="en-GB">
                <a:latin typeface="Arial"/>
                <a:cs typeface="Arial"/>
              </a:rPr>
              <a:t>How will </a:t>
            </a:r>
            <a:r>
              <a:rPr lang="en-GB" b="1">
                <a:solidFill>
                  <a:srgbClr val="0044FF"/>
                </a:solidFill>
                <a:latin typeface="Arial"/>
                <a:cs typeface="Arial"/>
              </a:rPr>
              <a:t>effectiveness </a:t>
            </a:r>
            <a:r>
              <a:rPr lang="en-GB">
                <a:latin typeface="Arial"/>
                <a:cs typeface="Arial"/>
              </a:rPr>
              <a:t>be evaluated? What data and evidence will you need? Who will use this evidence and how will they be engaged in the process?</a:t>
            </a:r>
            <a:endParaRPr lang="en-US"/>
          </a:p>
          <a:p>
            <a:pPr marL="143510" indent="-143510"/>
            <a:r>
              <a:rPr lang="en-GB">
                <a:latin typeface="Arial"/>
                <a:cs typeface="Arial"/>
              </a:rPr>
              <a:t>How will </a:t>
            </a:r>
            <a:r>
              <a:rPr lang="en-GB" b="1">
                <a:solidFill>
                  <a:srgbClr val="0144FF"/>
                </a:solidFill>
                <a:latin typeface="Arial"/>
                <a:cs typeface="Arial"/>
              </a:rPr>
              <a:t>efficiency </a:t>
            </a:r>
            <a:r>
              <a:rPr lang="en-GB">
                <a:latin typeface="Arial"/>
                <a:cs typeface="Arial"/>
              </a:rPr>
              <a:t>be evaluated? What data and evidence will you need? Who will use this evidence and how will they be engaged in the process?</a:t>
            </a:r>
            <a:endParaRPr lang="en-GB"/>
          </a:p>
          <a:p>
            <a:pPr marL="143510" indent="-143510"/>
            <a:r>
              <a:rPr lang="en-GB">
                <a:latin typeface="Arial"/>
                <a:cs typeface="Arial"/>
              </a:rPr>
              <a:t>How will the </a:t>
            </a:r>
            <a:r>
              <a:rPr lang="en-GB" b="1">
                <a:solidFill>
                  <a:srgbClr val="0044FF"/>
                </a:solidFill>
                <a:latin typeface="Arial"/>
                <a:cs typeface="Arial"/>
              </a:rPr>
              <a:t>impact </a:t>
            </a:r>
            <a:r>
              <a:rPr lang="en-GB">
                <a:latin typeface="Arial"/>
                <a:cs typeface="Arial"/>
              </a:rPr>
              <a:t>that is attributable to the policy be evaluated? What data and evidence will you need? Who will use this evidence and how will they be engaged in the process?</a:t>
            </a:r>
            <a:endParaRPr lang="en-GB"/>
          </a:p>
          <a:p>
            <a:pPr marL="143510" indent="-143510"/>
            <a:r>
              <a:rPr lang="en-GB">
                <a:latin typeface="Arial"/>
                <a:cs typeface="Arial"/>
              </a:rPr>
              <a:t>How will </a:t>
            </a:r>
            <a:r>
              <a:rPr lang="en-GB" b="1">
                <a:solidFill>
                  <a:srgbClr val="0144FF"/>
                </a:solidFill>
                <a:latin typeface="Arial"/>
                <a:cs typeface="Arial"/>
              </a:rPr>
              <a:t>relevance </a:t>
            </a:r>
            <a:r>
              <a:rPr lang="en-GB">
                <a:latin typeface="Arial"/>
                <a:cs typeface="Arial"/>
              </a:rPr>
              <a:t>and </a:t>
            </a:r>
            <a:r>
              <a:rPr lang="en-GB" b="1">
                <a:solidFill>
                  <a:srgbClr val="0044FF"/>
                </a:solidFill>
                <a:latin typeface="Arial"/>
                <a:cs typeface="Arial"/>
              </a:rPr>
              <a:t>coherence </a:t>
            </a:r>
            <a:r>
              <a:rPr lang="en-GB">
                <a:latin typeface="Arial"/>
                <a:cs typeface="Arial"/>
              </a:rPr>
              <a:t>be evaluated? What data and evidence will you need? Who will use this evidence and how will they be engaged in the process?</a:t>
            </a:r>
            <a:endParaRPr lang="en-GB"/>
          </a:p>
          <a:p>
            <a:pPr marL="143510" indent="-143510"/>
            <a:r>
              <a:rPr lang="en-GB">
                <a:latin typeface="Arial"/>
                <a:cs typeface="Arial"/>
              </a:rPr>
              <a:t>How will </a:t>
            </a:r>
            <a:r>
              <a:rPr lang="en-GB" b="1">
                <a:solidFill>
                  <a:srgbClr val="0144FF"/>
                </a:solidFill>
                <a:latin typeface="Arial"/>
                <a:cs typeface="Arial"/>
              </a:rPr>
              <a:t>sustainability </a:t>
            </a:r>
            <a:r>
              <a:rPr lang="en-GB">
                <a:latin typeface="Arial"/>
                <a:cs typeface="Arial"/>
              </a:rPr>
              <a:t>be evaluated? What data and evidence will you need? Who will use this evidence and how will they be engaged in the process?</a:t>
            </a:r>
            <a:endParaRPr lang="en-GB"/>
          </a:p>
          <a:p>
            <a:pPr marL="0" indent="0">
              <a:buNone/>
            </a:pPr>
            <a:r>
              <a:rPr lang="en-GB">
                <a:latin typeface="Arial"/>
                <a:cs typeface="Arial"/>
              </a:rPr>
              <a:t>You will need to build on the Theory of Change and Monitoring Plan that you have already developed.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280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Evaluation Plan template – Effectiveness</a:t>
            </a:r>
            <a:endParaRPr lang="en-GB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823023"/>
              </p:ext>
            </p:extLst>
          </p:nvPr>
        </p:nvGraphicFramePr>
        <p:xfrm>
          <a:off x="304100" y="1153486"/>
          <a:ext cx="8518232" cy="3521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pPr marL="143510" marR="0" lvl="0" indent="-143510" algn="l">
                        <a:lnSpc>
                          <a:spcPct val="1000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latin typeface="Arial"/>
                        </a:rPr>
                        <a:t>How will </a:t>
                      </a:r>
                      <a:r>
                        <a:rPr lang="en-GB" sz="1800" b="1" i="0" u="none" strike="noStrike" noProof="0" dirty="0">
                          <a:solidFill>
                            <a:srgbClr val="0044FF"/>
                          </a:solidFill>
                          <a:latin typeface="Arial"/>
                        </a:rPr>
                        <a:t>effectiveness </a:t>
                      </a:r>
                      <a:r>
                        <a:rPr lang="en-GB" sz="1800" b="0" i="0" u="none" strike="noStrike" noProof="0" dirty="0">
                          <a:latin typeface="Arial"/>
                        </a:rPr>
                        <a:t>be evaluated? What data and evidence will you need? Who will use this evidence and how will they be engaged in the process?</a:t>
                      </a:r>
                      <a:endParaRPr lang="en-US" sz="1800" b="0" i="0" u="none" strike="noStrike" noProof="0" dirty="0">
                        <a:latin typeface="Arial"/>
                      </a:endParaRPr>
                    </a:p>
                    <a:p>
                      <a:pPr lvl="0">
                        <a:buNone/>
                      </a:pPr>
                      <a:endParaRPr lang="en-GB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endParaRPr lang="en-GB" sz="14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5928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Evaluation Plan template – Efficiency</a:t>
            </a:r>
            <a:endParaRPr lang="en-US"/>
          </a:p>
          <a:p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965058"/>
              </p:ext>
            </p:extLst>
          </p:nvPr>
        </p:nvGraphicFramePr>
        <p:xfrm>
          <a:off x="304100" y="1153486"/>
          <a:ext cx="8518232" cy="3521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pPr marL="143510" marR="0" lvl="0" indent="-143510" algn="l">
                        <a:lnSpc>
                          <a:spcPct val="1000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latin typeface="Arial"/>
                        </a:rPr>
                        <a:t>How will </a:t>
                      </a:r>
                      <a:r>
                        <a:rPr lang="en-GB" sz="1800" b="1" i="0" u="none" strike="noStrike" noProof="0" dirty="0">
                          <a:solidFill>
                            <a:srgbClr val="0144FF"/>
                          </a:solidFill>
                          <a:latin typeface="Arial"/>
                        </a:rPr>
                        <a:t>efficiency </a:t>
                      </a:r>
                      <a:r>
                        <a:rPr lang="en-GB" sz="1800" b="0" i="0" u="none" strike="noStrike" noProof="0" dirty="0">
                          <a:latin typeface="Arial"/>
                        </a:rPr>
                        <a:t>be evaluated? What data and evidence will you need? Who will use this evidence and how will they be engaged in the process?</a:t>
                      </a:r>
                    </a:p>
                    <a:p>
                      <a:pPr lvl="0">
                        <a:buNone/>
                      </a:pPr>
                      <a:endParaRPr lang="en-GB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058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Evaluation Plan template – Impact</a:t>
            </a:r>
            <a:endParaRPr lang="en-US"/>
          </a:p>
          <a:p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085438"/>
              </p:ext>
            </p:extLst>
          </p:nvPr>
        </p:nvGraphicFramePr>
        <p:xfrm>
          <a:off x="304100" y="1153486"/>
          <a:ext cx="8518232" cy="3521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pPr marL="143510" marR="0" lvl="0" indent="-143510" algn="l">
                        <a:lnSpc>
                          <a:spcPct val="1000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latin typeface="Arial"/>
                        </a:rPr>
                        <a:t>How will the </a:t>
                      </a:r>
                      <a:r>
                        <a:rPr lang="en-GB" sz="1800" b="1" i="0" u="none" strike="noStrike" noProof="0" dirty="0">
                          <a:solidFill>
                            <a:srgbClr val="0044FF"/>
                          </a:solidFill>
                          <a:latin typeface="Arial"/>
                        </a:rPr>
                        <a:t>impact </a:t>
                      </a:r>
                      <a:r>
                        <a:rPr lang="en-GB" sz="1800" b="0" i="0" u="none" strike="noStrike" noProof="0" dirty="0">
                          <a:latin typeface="Arial"/>
                        </a:rPr>
                        <a:t>that is attributable to the policy be evaluated? What data and evidence will you need? Who will use this evidence and how will they be engaged in the process?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5641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Evaluation Plan template – Relevance and Coherence</a:t>
            </a:r>
            <a:endParaRPr lang="en-US"/>
          </a:p>
          <a:p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134584"/>
              </p:ext>
            </p:extLst>
          </p:nvPr>
        </p:nvGraphicFramePr>
        <p:xfrm>
          <a:off x="304100" y="1153486"/>
          <a:ext cx="8518232" cy="3521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pPr marL="143510" marR="0" lvl="0" indent="-143510" algn="l">
                        <a:lnSpc>
                          <a:spcPct val="1000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latin typeface="Arial"/>
                        </a:rPr>
                        <a:t>How will </a:t>
                      </a:r>
                      <a:r>
                        <a:rPr lang="en-GB" sz="1800" b="1" i="0" u="none" strike="noStrike" noProof="0" dirty="0">
                          <a:solidFill>
                            <a:srgbClr val="0144FF"/>
                          </a:solidFill>
                          <a:latin typeface="Arial"/>
                        </a:rPr>
                        <a:t>relevance </a:t>
                      </a:r>
                      <a:r>
                        <a:rPr lang="en-GB" sz="1800" b="0" i="0" u="none" strike="noStrike" noProof="0" dirty="0">
                          <a:latin typeface="Arial"/>
                        </a:rPr>
                        <a:t>and </a:t>
                      </a:r>
                      <a:r>
                        <a:rPr lang="en-GB" sz="1800" b="1" i="0" u="none" strike="noStrike" noProof="0" dirty="0">
                          <a:solidFill>
                            <a:srgbClr val="0044FF"/>
                          </a:solidFill>
                          <a:latin typeface="Arial"/>
                        </a:rPr>
                        <a:t>coherence </a:t>
                      </a:r>
                      <a:r>
                        <a:rPr lang="en-GB" sz="1800" b="0" i="0" u="none" strike="noStrike" noProof="0" dirty="0">
                          <a:latin typeface="Arial"/>
                        </a:rPr>
                        <a:t>be evaluated? What data and evidence will you need? Who will use this evidence and how will they be engaged in the process?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9073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F4342-E17F-E46F-E102-17B938B89B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>
                <a:uFill>
                  <a:solidFill>
                    <a:srgbClr val="0044FE"/>
                  </a:solidFill>
                </a:uFill>
                <a:latin typeface="Arial"/>
                <a:cs typeface="Arial"/>
              </a:rPr>
              <a:t>Evaluation Plan template – Sustainability</a:t>
            </a:r>
            <a:endParaRPr lang="en-US"/>
          </a:p>
          <a:p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3DBAED-AB0D-0F9B-F19B-03020C613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557612"/>
              </p:ext>
            </p:extLst>
          </p:nvPr>
        </p:nvGraphicFramePr>
        <p:xfrm>
          <a:off x="304100" y="1153486"/>
          <a:ext cx="8518232" cy="3521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232">
                  <a:extLst>
                    <a:ext uri="{9D8B030D-6E8A-4147-A177-3AD203B41FA5}">
                      <a16:colId xmlns:a16="http://schemas.microsoft.com/office/drawing/2014/main" val="1262978521"/>
                    </a:ext>
                  </a:extLst>
                </a:gridCol>
              </a:tblGrid>
              <a:tr h="863608">
                <a:tc>
                  <a:txBody>
                    <a:bodyPr/>
                    <a:lstStyle/>
                    <a:p>
                      <a:pPr marL="143510" marR="0" lvl="0" indent="-143510" algn="l">
                        <a:lnSpc>
                          <a:spcPct val="1000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latin typeface="Arial"/>
                        </a:rPr>
                        <a:t>How will </a:t>
                      </a:r>
                      <a:r>
                        <a:rPr lang="en-GB" sz="1800" b="1" i="0" u="none" strike="noStrike" noProof="0" dirty="0">
                          <a:solidFill>
                            <a:srgbClr val="0144FF"/>
                          </a:solidFill>
                          <a:latin typeface="Arial"/>
                        </a:rPr>
                        <a:t>sustainability </a:t>
                      </a:r>
                      <a:r>
                        <a:rPr lang="en-GB" sz="1800" b="0" i="0" u="none" strike="noStrike" noProof="0" dirty="0">
                          <a:latin typeface="Arial"/>
                        </a:rPr>
                        <a:t>be evaluated? What data and evidence will you need? Who will use this evidence and how will they be engaged in the process?</a:t>
                      </a:r>
                    </a:p>
                    <a:p>
                      <a:pPr lvl="0">
                        <a:buNone/>
                      </a:pPr>
                      <a:endParaRPr lang="en-GB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783393"/>
                  </a:ext>
                </a:extLst>
              </a:tr>
              <a:tr h="2606819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90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494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E34159-2B38-2B98-742F-21FBF03905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45720" rIns="91440" bIns="45720" anchor="b" anchorCtr="0">
            <a:noAutofit/>
          </a:bodyPr>
          <a:lstStyle/>
          <a:p>
            <a:r>
              <a:rPr lang="en-GB">
                <a:latin typeface="Arial"/>
                <a:cs typeface="Arial"/>
              </a:rPr>
              <a:t>Report back from breakout groups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0470F-0698-0A2B-C59F-39A91EF98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DDDDDE-E483-6ED9-0AD9-CC8149A7E7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033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426453-710A-4933-9DD6-01AB05F04A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07A000-A830-45C1-BB42-1953E32070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84575" y="2321746"/>
            <a:ext cx="1521268" cy="63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491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5"/>
</p:tagLst>
</file>

<file path=ppt/theme/theme1.xml><?xml version="1.0" encoding="utf-8"?>
<a:theme xmlns:a="http://schemas.openxmlformats.org/drawingml/2006/main" name="IEA Powerpoint Template">
  <a:themeElements>
    <a:clrScheme name="IEA colour scheme">
      <a:dk1>
        <a:srgbClr val="000000"/>
      </a:dk1>
      <a:lt1>
        <a:srgbClr val="FFFFFF"/>
      </a:lt1>
      <a:dk2>
        <a:srgbClr val="0044FE"/>
      </a:dk2>
      <a:lt2>
        <a:srgbClr val="FFFFFF"/>
      </a:lt2>
      <a:accent1>
        <a:srgbClr val="48D3FE"/>
      </a:accent1>
      <a:accent2>
        <a:srgbClr val="3D7AD2"/>
      </a:accent2>
      <a:accent3>
        <a:srgbClr val="67F393"/>
      </a:accent3>
      <a:accent4>
        <a:srgbClr val="00ADA0"/>
      </a:accent4>
      <a:accent5>
        <a:srgbClr val="FDD324"/>
      </a:accent5>
      <a:accent6>
        <a:srgbClr val="F0A800"/>
      </a:accent6>
      <a:hlink>
        <a:srgbClr val="0044FE"/>
      </a:hlink>
      <a:folHlink>
        <a:srgbClr val="0044F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>
            <a:lumMod val="95000"/>
          </a:schemeClr>
        </a:solidFill>
        <a:ln>
          <a:noFill/>
        </a:ln>
      </a:spPr>
      <a:bodyPr rtlCol="0" anchor="ctr"/>
      <a:lstStyle>
        <a:defPPr algn="ctr">
          <a:defRPr sz="1200">
            <a:latin typeface="Segoe UI" panose="020B0502040204020203" pitchFamily="34" charset="0"/>
            <a:cs typeface="Segoe UI" panose="020B0502040204020203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E2EB58B0-73AB-5F46-B6C1-3E75B7F95E95}" vid="{B26B5B3E-723C-6F42-8A22-7C186ACDAB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7F6DA1F2C4F0468EBDD58FE3C14EB7" ma:contentTypeVersion="13" ma:contentTypeDescription="Create a new document." ma:contentTypeScope="" ma:versionID="604eacd21417478ecdf390304dda203f">
  <xsd:schema xmlns:xsd="http://www.w3.org/2001/XMLSchema" xmlns:xs="http://www.w3.org/2001/XMLSchema" xmlns:p="http://schemas.microsoft.com/office/2006/metadata/properties" xmlns:ns2="f410d477-8a0a-4213-a179-6ad2b44ef71f" xmlns:ns3="25b8d2fa-5517-40bc-803e-ccddceb62029" targetNamespace="http://schemas.microsoft.com/office/2006/metadata/properties" ma:root="true" ma:fieldsID="0146e6c84528d010d4fb01330ce4bfe3" ns2:_="" ns3:_="">
    <xsd:import namespace="f410d477-8a0a-4213-a179-6ad2b44ef71f"/>
    <xsd:import namespace="25b8d2fa-5517-40bc-803e-ccddceb620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d477-8a0a-4213-a179-6ad2b44ef7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8d2fa-5517-40bc-803e-ccddceb6202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AC1C67-1EF7-4E05-874A-A90BE5F89E45}">
  <ds:schemaRefs>
    <ds:schemaRef ds:uri="25b8d2fa-5517-40bc-803e-ccddceb62029"/>
    <ds:schemaRef ds:uri="f410d477-8a0a-4213-a179-6ad2b44ef71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2CC6E95-3A64-465C-83C7-8BC2176B35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9DFC8B-57FF-40E6-9A82-27A62F69F5B2}">
  <ds:schemaRefs>
    <ds:schemaRef ds:uri="25b8d2fa-5517-40bc-803e-ccddceb62029"/>
    <ds:schemaRef ds:uri="f410d477-8a0a-4213-a179-6ad2b44ef71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China synthesis of IEA flagship reports 2021</Template>
  <TotalTime>1</TotalTime>
  <Words>386</Words>
  <Application>Microsoft Office PowerPoint</Application>
  <PresentationFormat>On-screen Show (16:9)</PresentationFormat>
  <Paragraphs>22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Segoe UI</vt:lpstr>
      <vt:lpstr>IEA Powerpoint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International Energy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 YU</dc:creator>
  <cp:lastModifiedBy>PRIDMORE Alison, IEA/EMS/EEFD</cp:lastModifiedBy>
  <cp:revision>150</cp:revision>
  <cp:lastPrinted>2017-08-30T14:17:09Z</cp:lastPrinted>
  <dcterms:created xsi:type="dcterms:W3CDTF">2022-02-20T14:14:28Z</dcterms:created>
  <dcterms:modified xsi:type="dcterms:W3CDTF">2022-05-03T12:02:50Z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0x0101009F7F6DA1F2C4F0468EBDD58FE3C14EB7</vt:lpwstr>
  </property>
</Properties>
</file>