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5" r:id="rId9"/>
    <p:sldId id="264" r:id="rId1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95D82F9A-C488-41F6-8BDB-F68723545D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9AEA8E04-E061-4397-8CEE-05C07B1CB3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EF0FA5EF-5032-4805-8D6F-1152CF8F2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07/06/2021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C71C723B-A341-4858-8B43-286ABB81E7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20C401EA-9270-4F89-91F0-F862F5115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66404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808454F-AD93-48A1-A214-F5ED5BC77B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xmlns="" id="{484FD2FD-346A-432D-B521-66F4BA3FCB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FB8EFC7D-7415-40FF-920F-8B893D5DCE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07/06/2021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35302090-3C7A-4C1E-8E13-EC1CB8491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28E651D6-9A74-4D8E-B4C4-3F0B479FF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78254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xmlns="" id="{50BD8E79-FDF9-45EA-8F3E-BC623F02F9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xmlns="" id="{BCC15C61-C23D-4B75-B27C-99C7DEFCB2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B86B99B7-F124-465E-88EA-8E575DB62B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07/06/2021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29054BD1-9E02-4D90-A46C-35BF9C58C0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1D68B6A8-DBE8-4E05-99B1-0FCF93C89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10793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6775B0F2-79B3-44CA-BE54-28AE09A6F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94D7BB7E-460C-4415-86C6-B48BE1B384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E41285FE-82B3-4F93-8186-E85DDE4E5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07/06/2021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09D68963-DE6F-4772-90A4-D5B637D03C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652A70AD-2BC9-4DC0-8DF5-0E2F46623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0017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1480BF26-92C5-4B7B-A297-3C983D1EFF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xmlns="" id="{3D8C5F99-9474-4313-B7B8-65E03E8AEF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23F0D89F-6612-4D39-91A9-3C525E7FBA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07/06/2021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4AB16D20-4DCC-4806-81C9-402818D34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0A5FA8C1-448A-474C-8E7A-D256D2F24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32117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4D54FBDD-20CD-4AF1-8434-56993BE714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AD91CA0E-32E4-4AA1-B395-802867593B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5B0F57EC-715A-42A3-9EEF-FBCC05D0A5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xmlns="" id="{0D3F0389-56C2-4906-A9A3-DD80E91859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07/06/2021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xmlns="" id="{7C1095D9-F72B-4690-AD34-EAF807051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xmlns="" id="{547F2131-1745-4A89-B6C7-E72511B9CB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5083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6FDFDDD3-6AB3-4977-B360-4EB4F001C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xmlns="" id="{440389E4-C2D1-4CD1-80C8-35909978DD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0DD5B18D-09F3-4592-8660-D79566A1F3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xmlns="" id="{1919A94A-B62B-45BB-A029-BD6E6FBC7E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xmlns="" id="{C35A77F1-8740-4E17-A34B-F4FAE3CAD7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xmlns="" id="{4AF6E21D-D2F5-4995-AB11-F10F1D9C8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07/06/2021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xmlns="" id="{7DF03A76-DA82-46A7-B149-FA8903744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xmlns="" id="{00CB19CD-3C61-4712-8440-3C0BB84E1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9623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D1FABF78-286C-4813-A17B-A42F23DE4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xmlns="" id="{DB2AA20A-55B7-4E82-B9E4-974408D721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07/06/2021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xmlns="" id="{8892F13B-308D-4F8F-81B1-258B72B78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xmlns="" id="{0D9CA2E8-9645-4BB2-A2F1-F32517B70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830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xmlns="" id="{BEF5FDBE-49E5-4D8E-81E2-56AA08A58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07/06/2021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xmlns="" id="{FC0D5AEA-7FD9-47EA-8018-39BF500DB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xmlns="" id="{8717080F-C890-4FE3-8C75-7EA63D9CC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8990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D8B188FD-0DFD-4FF9-94AE-76F365680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65EC5239-B2BE-496A-A6A1-4144E90EDF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xmlns="" id="{47D41048-09A8-42A4-9C2A-E502E53BFB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xmlns="" id="{1F99FD7C-914D-4A27-9450-701E22F051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07/06/2021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xmlns="" id="{3341AA6C-EB3D-44E0-8B43-80A4E4A753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xmlns="" id="{5B17ABCF-AB0B-4775-85F6-5A9AD3AAD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8110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DFB3388C-7E66-4E15-9A9A-3B3EEFB1F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xmlns="" id="{B8D4CF5C-BA9A-483A-9B3B-0386560257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xmlns="" id="{A1A49464-9540-4025-88BF-98A3A2F724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xmlns="" id="{ABA1351C-9946-4673-9DF5-9D8455E17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07/06/2021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xmlns="" id="{F46E04CD-3859-4CF8-A083-B4E224A9BF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xmlns="" id="{10FD501A-84C8-42FE-9DE5-053787805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54205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xmlns="" id="{72F6E0A1-02B5-4320-98A7-298B398417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xmlns="" id="{3B918EB1-007A-4728-A26E-9F064FF97A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A1C709C3-51DC-459B-83E9-CEFD4A9F25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F8C07A-1065-486C-81F5-FBFE7E2880AB}" type="datetimeFigureOut">
              <a:rPr lang="fr-FR" smtClean="0"/>
              <a:t>07/06/2021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4CE5C83F-1989-4210-8375-9BF1A10CDC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B29B03C3-3303-4AEE-BFAA-D84BAED410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5744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8.jpe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5.jpg"/><Relationship Id="rId10" Type="http://schemas.openxmlformats.org/officeDocument/2006/relationships/image" Target="../media/image18.jpeg"/><Relationship Id="rId4" Type="http://schemas.openxmlformats.org/officeDocument/2006/relationships/image" Target="../media/image9.jpeg"/><Relationship Id="rId9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youtube.com/watch?v=LHO2eZuLT78" TargetMode="External"/><Relationship Id="rId5" Type="http://schemas.openxmlformats.org/officeDocument/2006/relationships/image" Target="../media/image5.jpg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ntreprises.nouvelle-aquitaine.fr/" TargetMode="External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xmlns="" id="{905D1EA2-EAE3-4709-B8FB-FA4B4DD035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699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692F6AFE-2A1A-404D-9215-66125ADAEF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8572" y="0"/>
            <a:ext cx="12180722" cy="685800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33" y="344089"/>
            <a:ext cx="1255741" cy="1657749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33" y="2345927"/>
            <a:ext cx="1255741" cy="1416423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9" t="6640" r="5923" b="8337"/>
          <a:stretch/>
        </p:blipFill>
        <p:spPr>
          <a:xfrm>
            <a:off x="504033" y="4378393"/>
            <a:ext cx="1623606" cy="987581"/>
          </a:xfrm>
          <a:prstGeom prst="rect">
            <a:avLst/>
          </a:prstGeom>
        </p:spPr>
      </p:pic>
      <p:sp>
        <p:nvSpPr>
          <p:cNvPr id="10" name="Titre 1"/>
          <p:cNvSpPr txBox="1">
            <a:spLocks/>
          </p:cNvSpPr>
          <p:nvPr/>
        </p:nvSpPr>
        <p:spPr>
          <a:xfrm>
            <a:off x="3039026" y="1705759"/>
            <a:ext cx="8756152" cy="189627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b="1" dirty="0" smtClean="0">
                <a:solidFill>
                  <a:schemeClr val="bg1"/>
                </a:solidFill>
              </a:rPr>
              <a:t>Reprendre une entreprise en Nouvelle-Aquitaine, les clés de la réussite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3039026" y="4060726"/>
            <a:ext cx="74186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 smtClean="0">
                <a:solidFill>
                  <a:schemeClr val="bg1"/>
                </a:solidFill>
              </a:rPr>
              <a:t>6 étapes pour réussir son projet de reprise</a:t>
            </a:r>
            <a:endParaRPr lang="fr-FR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93239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xmlns="" id="{39B9A314-CD7E-4E8A-BA0C-11E0561E79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0722" cy="685800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9909" y="1818336"/>
            <a:ext cx="5142284" cy="4117247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3702491" y="1136273"/>
            <a:ext cx="67848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La plus vaste des régions françaises</a:t>
            </a:r>
            <a:endParaRPr lang="fr-FR" b="1" dirty="0"/>
          </a:p>
        </p:txBody>
      </p:sp>
      <p:sp>
        <p:nvSpPr>
          <p:cNvPr id="9" name="ZoneTexte 8"/>
          <p:cNvSpPr txBox="1"/>
          <p:nvPr/>
        </p:nvSpPr>
        <p:spPr>
          <a:xfrm>
            <a:off x="4550660" y="127999"/>
            <a:ext cx="50885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latin typeface="+mj-lt"/>
              </a:rPr>
              <a:t> </a:t>
            </a:r>
            <a:r>
              <a:rPr lang="fr-FR" sz="3200" b="1" dirty="0" smtClean="0">
                <a:latin typeface="+mj-lt"/>
              </a:rPr>
              <a:t>LA NOUVELLE-AQUITAINE,</a:t>
            </a:r>
          </a:p>
          <a:p>
            <a:pPr algn="ctr"/>
            <a:r>
              <a:rPr lang="fr-FR" sz="1600" b="1" i="1" dirty="0">
                <a:latin typeface="+mj-lt"/>
              </a:rPr>
              <a:t>e</a:t>
            </a:r>
            <a:r>
              <a:rPr lang="fr-FR" sz="1600" b="1" i="1" dirty="0" smtClean="0">
                <a:latin typeface="+mj-lt"/>
              </a:rPr>
              <a:t>n quelques données</a:t>
            </a:r>
            <a:endParaRPr lang="fr-FR" sz="1600" b="1" i="1" dirty="0">
              <a:latin typeface="+mj-lt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2230732" y="4320494"/>
            <a:ext cx="33781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587 </a:t>
            </a:r>
            <a:r>
              <a:rPr lang="fr-FR" b="1" dirty="0" smtClean="0"/>
              <a:t>000 entreprises </a:t>
            </a:r>
            <a:r>
              <a:rPr lang="fr-FR" b="1" dirty="0" smtClean="0"/>
              <a:t>en Nouvelle-Aquitaine (hors agricole) employant + de 2 millions de salariés (hors agricole)</a:t>
            </a:r>
            <a:endParaRPr lang="fr-FR" b="1" dirty="0"/>
          </a:p>
        </p:txBody>
      </p:sp>
      <p:grpSp>
        <p:nvGrpSpPr>
          <p:cNvPr id="13" name="Groupe 12"/>
          <p:cNvGrpSpPr/>
          <p:nvPr/>
        </p:nvGrpSpPr>
        <p:grpSpPr>
          <a:xfrm>
            <a:off x="7238735" y="6041380"/>
            <a:ext cx="2269152" cy="686644"/>
            <a:chOff x="9910167" y="6149354"/>
            <a:chExt cx="2269152" cy="686644"/>
          </a:xfrm>
        </p:grpSpPr>
        <p:pic>
          <p:nvPicPr>
            <p:cNvPr id="14" name="Image 1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10167" y="6149354"/>
              <a:ext cx="520131" cy="686644"/>
            </a:xfrm>
            <a:prstGeom prst="rect">
              <a:avLst/>
            </a:prstGeom>
          </p:spPr>
        </p:pic>
        <p:pic>
          <p:nvPicPr>
            <p:cNvPr id="15" name="Image 1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75236" y="6149354"/>
              <a:ext cx="608749" cy="686644"/>
            </a:xfrm>
            <a:prstGeom prst="rect">
              <a:avLst/>
            </a:prstGeom>
          </p:spPr>
        </p:pic>
        <p:pic>
          <p:nvPicPr>
            <p:cNvPr id="16" name="Image 15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89" t="6640" r="5923" b="8337"/>
            <a:stretch/>
          </p:blipFill>
          <p:spPr>
            <a:xfrm>
              <a:off x="11135053" y="6149354"/>
              <a:ext cx="1044266" cy="686644"/>
            </a:xfrm>
            <a:prstGeom prst="rect">
              <a:avLst/>
            </a:prstGeom>
          </p:spPr>
        </p:pic>
      </p:grpSp>
      <p:pic>
        <p:nvPicPr>
          <p:cNvPr id="17" name="Image 16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54" y="263023"/>
            <a:ext cx="4390906" cy="37944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554920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30A56349-FF9A-4D0B-83E0-78DAC0FE1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5477" y="-193183"/>
            <a:ext cx="12180722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524000" y="1417063"/>
            <a:ext cx="49904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b="1" dirty="0" smtClean="0"/>
              <a:t>1 - DEVENIR UN REPRENEUR</a:t>
            </a:r>
            <a:endParaRPr lang="fr-FR" sz="3200" dirty="0"/>
          </a:p>
        </p:txBody>
      </p:sp>
      <p:sp>
        <p:nvSpPr>
          <p:cNvPr id="7" name="Rectangle 6"/>
          <p:cNvSpPr/>
          <p:nvPr/>
        </p:nvSpPr>
        <p:spPr>
          <a:xfrm>
            <a:off x="1524000" y="2467665"/>
            <a:ext cx="533588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b="1" dirty="0" smtClean="0"/>
              <a:t>2 - TROUVER UNE ENTREPRISE</a:t>
            </a:r>
            <a:endParaRPr lang="fr-FR" sz="3200" dirty="0"/>
          </a:p>
        </p:txBody>
      </p:sp>
      <p:sp>
        <p:nvSpPr>
          <p:cNvPr id="9" name="Rectangle 8"/>
          <p:cNvSpPr/>
          <p:nvPr/>
        </p:nvSpPr>
        <p:spPr>
          <a:xfrm>
            <a:off x="1560007" y="3509963"/>
            <a:ext cx="498425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b="1" dirty="0" smtClean="0"/>
              <a:t>3 - RENCONTRER LE CEDANT</a:t>
            </a:r>
            <a:endParaRPr lang="fr-FR" sz="3200" dirty="0"/>
          </a:p>
        </p:txBody>
      </p:sp>
      <p:grpSp>
        <p:nvGrpSpPr>
          <p:cNvPr id="10" name="Groupe 9"/>
          <p:cNvGrpSpPr/>
          <p:nvPr/>
        </p:nvGrpSpPr>
        <p:grpSpPr>
          <a:xfrm>
            <a:off x="8660917" y="5157681"/>
            <a:ext cx="2269152" cy="686644"/>
            <a:chOff x="9910167" y="6149354"/>
            <a:chExt cx="2269152" cy="686644"/>
          </a:xfrm>
        </p:grpSpPr>
        <p:pic>
          <p:nvPicPr>
            <p:cNvPr id="11" name="Image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10167" y="6149354"/>
              <a:ext cx="520131" cy="686644"/>
            </a:xfrm>
            <a:prstGeom prst="rect">
              <a:avLst/>
            </a:prstGeom>
          </p:spPr>
        </p:pic>
        <p:pic>
          <p:nvPicPr>
            <p:cNvPr id="12" name="Image 1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75236" y="6149354"/>
              <a:ext cx="608749" cy="686644"/>
            </a:xfrm>
            <a:prstGeom prst="rect">
              <a:avLst/>
            </a:prstGeom>
          </p:spPr>
        </p:pic>
        <p:pic>
          <p:nvPicPr>
            <p:cNvPr id="13" name="Image 12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89" t="6640" r="5923" b="8337"/>
            <a:stretch/>
          </p:blipFill>
          <p:spPr>
            <a:xfrm>
              <a:off x="11135053" y="6149354"/>
              <a:ext cx="1044266" cy="6866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612058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5C8CB45B-DAA7-4F1C-8E30-741DE6DF00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83" y="0"/>
            <a:ext cx="12187066" cy="6858000"/>
          </a:xfrm>
          <a:prstGeom prst="rect">
            <a:avLst/>
          </a:prstGeom>
        </p:spPr>
      </p:pic>
      <p:grpSp>
        <p:nvGrpSpPr>
          <p:cNvPr id="5" name="Groupe 4"/>
          <p:cNvGrpSpPr/>
          <p:nvPr/>
        </p:nvGrpSpPr>
        <p:grpSpPr>
          <a:xfrm>
            <a:off x="2686762" y="616431"/>
            <a:ext cx="7981238" cy="5016758"/>
            <a:chOff x="4190999" y="1234617"/>
            <a:chExt cx="7981238" cy="5016758"/>
          </a:xfrm>
        </p:grpSpPr>
        <p:sp>
          <p:nvSpPr>
            <p:cNvPr id="7" name="ZoneTexte 6"/>
            <p:cNvSpPr txBox="1"/>
            <p:nvPr/>
          </p:nvSpPr>
          <p:spPr>
            <a:xfrm>
              <a:off x="4930214" y="1234617"/>
              <a:ext cx="7242023" cy="50167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600" b="1" dirty="0">
                  <a:solidFill>
                    <a:schemeClr val="bg1"/>
                  </a:solidFill>
                </a:rPr>
                <a:t>DEFINIR CE QUE VOUS </a:t>
              </a:r>
              <a:r>
                <a:rPr lang="fr-FR" sz="1600" b="1" dirty="0" smtClean="0">
                  <a:solidFill>
                    <a:schemeClr val="bg1"/>
                  </a:solidFill>
                </a:rPr>
                <a:t>ACHETEZ</a:t>
              </a:r>
            </a:p>
            <a:p>
              <a:pPr algn="ctr"/>
              <a:r>
                <a:rPr lang="fr-FR" sz="1600" dirty="0">
                  <a:solidFill>
                    <a:schemeClr val="bg1"/>
                  </a:solidFill>
                </a:rPr>
                <a:t>- un fonds de </a:t>
              </a:r>
              <a:r>
                <a:rPr lang="fr-FR" sz="1600" dirty="0" smtClean="0">
                  <a:solidFill>
                    <a:schemeClr val="bg1"/>
                  </a:solidFill>
                </a:rPr>
                <a:t>commerce</a:t>
              </a:r>
              <a:r>
                <a:rPr lang="fr-FR" sz="1600" dirty="0">
                  <a:solidFill>
                    <a:schemeClr val="bg1"/>
                  </a:solidFill>
                </a:rPr>
                <a:t>		- des titres de société</a:t>
              </a:r>
            </a:p>
            <a:p>
              <a:pPr algn="ctr"/>
              <a:endParaRPr lang="fr-FR" sz="1600" i="1" dirty="0" smtClean="0">
                <a:solidFill>
                  <a:schemeClr val="bg1"/>
                </a:solidFill>
              </a:endParaRPr>
            </a:p>
            <a:p>
              <a:pPr algn="ctr"/>
              <a:r>
                <a:rPr lang="fr-FR" sz="1600" dirty="0" smtClean="0">
                  <a:solidFill>
                    <a:schemeClr val="bg1"/>
                  </a:solidFill>
                </a:rPr>
                <a:t>BILAN</a:t>
              </a:r>
              <a:endParaRPr lang="fr-FR" sz="1600" dirty="0">
                <a:solidFill>
                  <a:schemeClr val="bg1"/>
                </a:solidFill>
              </a:endParaRPr>
            </a:p>
            <a:p>
              <a:pPr algn="ctr"/>
              <a:r>
                <a:rPr lang="fr-FR" sz="1600" dirty="0" smtClean="0">
                  <a:solidFill>
                    <a:schemeClr val="bg1"/>
                  </a:solidFill>
                </a:rPr>
                <a:t>ACTIF</a:t>
              </a:r>
              <a:r>
                <a:rPr lang="fr-FR" sz="1600" i="1" dirty="0" smtClean="0">
                  <a:solidFill>
                    <a:schemeClr val="bg1"/>
                  </a:solidFill>
                </a:rPr>
                <a:t>				</a:t>
              </a:r>
              <a:r>
                <a:rPr lang="fr-FR" sz="1600" dirty="0" smtClean="0">
                  <a:solidFill>
                    <a:schemeClr val="bg1"/>
                  </a:solidFill>
                </a:rPr>
                <a:t>PASSIF</a:t>
              </a:r>
            </a:p>
            <a:p>
              <a:pPr algn="ctr"/>
              <a:endParaRPr lang="fr-FR" sz="1600" i="1" dirty="0">
                <a:solidFill>
                  <a:schemeClr val="bg1"/>
                </a:solidFill>
              </a:endParaRPr>
            </a:p>
            <a:p>
              <a:r>
                <a:rPr lang="fr-FR" sz="1600" dirty="0">
                  <a:solidFill>
                    <a:schemeClr val="bg1"/>
                  </a:solidFill>
                </a:rPr>
                <a:t>Immobilisations incorporelles                          </a:t>
              </a:r>
              <a:r>
                <a:rPr lang="fr-FR" sz="1600" dirty="0" smtClean="0">
                  <a:solidFill>
                    <a:schemeClr val="bg1"/>
                  </a:solidFill>
                </a:rPr>
                <a:t>Capitaux </a:t>
              </a:r>
              <a:r>
                <a:rPr lang="fr-FR" sz="1600" dirty="0">
                  <a:solidFill>
                    <a:schemeClr val="bg1"/>
                  </a:solidFill>
                </a:rPr>
                <a:t>propres</a:t>
              </a:r>
            </a:p>
            <a:p>
              <a:r>
                <a:rPr lang="fr-FR" sz="1600" dirty="0">
                  <a:solidFill>
                    <a:schemeClr val="bg1"/>
                  </a:solidFill>
                </a:rPr>
                <a:t>Immobilisations corporelles</a:t>
              </a:r>
            </a:p>
            <a:p>
              <a:r>
                <a:rPr lang="fr-FR" sz="1600" dirty="0">
                  <a:solidFill>
                    <a:schemeClr val="bg1"/>
                  </a:solidFill>
                </a:rPr>
                <a:t>Immobilisations </a:t>
              </a:r>
              <a:r>
                <a:rPr lang="fr-FR" sz="1600" dirty="0" smtClean="0">
                  <a:solidFill>
                    <a:schemeClr val="bg1"/>
                  </a:solidFill>
                </a:rPr>
                <a:t>financières</a:t>
              </a:r>
            </a:p>
            <a:p>
              <a:endParaRPr lang="fr-FR" sz="1600" dirty="0">
                <a:solidFill>
                  <a:schemeClr val="bg1"/>
                </a:solidFill>
              </a:endParaRPr>
            </a:p>
            <a:p>
              <a:r>
                <a:rPr lang="fr-FR" sz="1600" dirty="0" smtClean="0">
                  <a:solidFill>
                    <a:schemeClr val="bg1"/>
                  </a:solidFill>
                </a:rPr>
                <a:t>				Emprunts</a:t>
              </a:r>
              <a:endParaRPr lang="fr-FR" sz="1600" dirty="0">
                <a:solidFill>
                  <a:schemeClr val="bg1"/>
                </a:solidFill>
              </a:endParaRPr>
            </a:p>
            <a:p>
              <a:r>
                <a:rPr lang="fr-FR" sz="1600" dirty="0">
                  <a:solidFill>
                    <a:schemeClr val="bg1"/>
                  </a:solidFill>
                </a:rPr>
                <a:t>Stocks                                                                  </a:t>
              </a:r>
              <a:r>
                <a:rPr lang="fr-FR" sz="1600" dirty="0" smtClean="0">
                  <a:solidFill>
                    <a:schemeClr val="bg1"/>
                  </a:solidFill>
                </a:rPr>
                <a:t>  Dettes </a:t>
              </a:r>
              <a:r>
                <a:rPr lang="fr-FR" sz="1600" dirty="0">
                  <a:solidFill>
                    <a:schemeClr val="bg1"/>
                  </a:solidFill>
                </a:rPr>
                <a:t>fournisseurs</a:t>
              </a:r>
            </a:p>
            <a:p>
              <a:r>
                <a:rPr lang="fr-FR" sz="1600" dirty="0">
                  <a:solidFill>
                    <a:schemeClr val="bg1"/>
                  </a:solidFill>
                </a:rPr>
                <a:t>Créances                                                      </a:t>
              </a:r>
              <a:r>
                <a:rPr lang="fr-FR" sz="1600" dirty="0" smtClean="0">
                  <a:solidFill>
                    <a:schemeClr val="bg1"/>
                  </a:solidFill>
                </a:rPr>
                <a:t>	Dettes </a:t>
              </a:r>
              <a:r>
                <a:rPr lang="fr-FR" sz="1600" dirty="0">
                  <a:solidFill>
                    <a:schemeClr val="bg1"/>
                  </a:solidFill>
                </a:rPr>
                <a:t>fiscales et sociales</a:t>
              </a:r>
            </a:p>
            <a:p>
              <a:r>
                <a:rPr lang="fr-FR" sz="1600" dirty="0">
                  <a:solidFill>
                    <a:schemeClr val="bg1"/>
                  </a:solidFill>
                </a:rPr>
                <a:t>				</a:t>
              </a:r>
              <a:r>
                <a:rPr lang="fr-FR" sz="1600" dirty="0" smtClean="0">
                  <a:solidFill>
                    <a:schemeClr val="bg1"/>
                  </a:solidFill>
                </a:rPr>
                <a:t>Autres </a:t>
              </a:r>
              <a:r>
                <a:rPr lang="fr-FR" sz="1600" dirty="0">
                  <a:solidFill>
                    <a:schemeClr val="bg1"/>
                  </a:solidFill>
                </a:rPr>
                <a:t>dettes</a:t>
              </a:r>
            </a:p>
            <a:p>
              <a:r>
                <a:rPr lang="fr-FR" sz="1600" dirty="0" smtClean="0">
                  <a:solidFill>
                    <a:schemeClr val="bg1"/>
                  </a:solidFill>
                </a:rPr>
                <a:t>Disponibilités</a:t>
              </a:r>
            </a:p>
            <a:p>
              <a:endParaRPr lang="fr-FR" sz="1600" dirty="0">
                <a:solidFill>
                  <a:schemeClr val="bg1"/>
                </a:solidFill>
              </a:endParaRPr>
            </a:p>
            <a:p>
              <a:endParaRPr lang="fr-FR" sz="1600" dirty="0" smtClean="0">
                <a:solidFill>
                  <a:schemeClr val="bg1"/>
                </a:solidFill>
              </a:endParaRPr>
            </a:p>
            <a:p>
              <a:pPr algn="ctr"/>
              <a:r>
                <a:rPr lang="fr-FR" sz="1600" dirty="0" smtClean="0">
                  <a:solidFill>
                    <a:schemeClr val="bg1"/>
                  </a:solidFill>
                </a:rPr>
                <a:t>TOTAL ACTIF			TOTAL PASSIF</a:t>
              </a:r>
              <a:endParaRPr lang="fr-FR" sz="1600" dirty="0">
                <a:solidFill>
                  <a:schemeClr val="bg1"/>
                </a:solidFill>
              </a:endParaRPr>
            </a:p>
            <a:p>
              <a:endParaRPr lang="fr-FR" sz="1600" dirty="0"/>
            </a:p>
            <a:p>
              <a:pPr algn="ctr"/>
              <a:endParaRPr lang="fr-FR" sz="1600" i="1" dirty="0"/>
            </a:p>
          </p:txBody>
        </p:sp>
        <p:cxnSp>
          <p:nvCxnSpPr>
            <p:cNvPr id="8" name="Connecteur droit 7"/>
            <p:cNvCxnSpPr/>
            <p:nvPr/>
          </p:nvCxnSpPr>
          <p:spPr>
            <a:xfrm>
              <a:off x="7957582" y="2371725"/>
              <a:ext cx="23709" cy="382905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cteur droit 8"/>
            <p:cNvCxnSpPr/>
            <p:nvPr/>
          </p:nvCxnSpPr>
          <p:spPr>
            <a:xfrm flipV="1">
              <a:off x="4467225" y="2552882"/>
              <a:ext cx="7135078" cy="1035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Rectangle à coins arrondis 9"/>
            <p:cNvSpPr/>
            <p:nvPr/>
          </p:nvSpPr>
          <p:spPr>
            <a:xfrm rot="10800000">
              <a:off x="4360279" y="2157575"/>
              <a:ext cx="3354970" cy="1071399"/>
            </a:xfrm>
            <a:prstGeom prst="wedgeRoundRectCallout">
              <a:avLst>
                <a:gd name="adj1" fmla="val -21117"/>
                <a:gd name="adj2" fmla="val 79836"/>
                <a:gd name="adj3" fmla="val 16667"/>
              </a:avLst>
            </a:prstGeom>
            <a:noFill/>
            <a:ln w="38100">
              <a:solidFill>
                <a:srgbClr val="FFC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" name="Rectangle à coins arrondis 10"/>
            <p:cNvSpPr/>
            <p:nvPr/>
          </p:nvSpPr>
          <p:spPr>
            <a:xfrm rot="10800000">
              <a:off x="4190999" y="2022054"/>
              <a:ext cx="7305675" cy="3769146"/>
            </a:xfrm>
            <a:prstGeom prst="wedgeRoundRectCallout">
              <a:avLst>
                <a:gd name="adj1" fmla="val -18559"/>
                <a:gd name="adj2" fmla="val 55477"/>
                <a:gd name="adj3" fmla="val 16667"/>
              </a:avLst>
            </a:prstGeom>
            <a:noFill/>
            <a:ln w="38100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4" name="Groupe 3"/>
          <p:cNvGrpSpPr/>
          <p:nvPr/>
        </p:nvGrpSpPr>
        <p:grpSpPr>
          <a:xfrm>
            <a:off x="7321514" y="5985347"/>
            <a:ext cx="2269152" cy="686644"/>
            <a:chOff x="9910167" y="6149354"/>
            <a:chExt cx="2269152" cy="686644"/>
          </a:xfrm>
        </p:grpSpPr>
        <p:pic>
          <p:nvPicPr>
            <p:cNvPr id="12" name="Image 1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10167" y="6149354"/>
              <a:ext cx="520131" cy="686644"/>
            </a:xfrm>
            <a:prstGeom prst="rect">
              <a:avLst/>
            </a:prstGeom>
          </p:spPr>
        </p:pic>
        <p:pic>
          <p:nvPicPr>
            <p:cNvPr id="13" name="Image 1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75236" y="6149354"/>
              <a:ext cx="608749" cy="686644"/>
            </a:xfrm>
            <a:prstGeom prst="rect">
              <a:avLst/>
            </a:prstGeom>
          </p:spPr>
        </p:pic>
        <p:pic>
          <p:nvPicPr>
            <p:cNvPr id="14" name="Image 13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89" t="6640" r="5923" b="8337"/>
            <a:stretch/>
          </p:blipFill>
          <p:spPr>
            <a:xfrm>
              <a:off x="11135053" y="6149354"/>
              <a:ext cx="1044266" cy="6866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077748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xmlns="" id="{54CF077D-0E43-4586-B50A-E59A5A7909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8181"/>
            <a:ext cx="12187066" cy="6858000"/>
          </a:xfrm>
          <a:prstGeom prst="rect">
            <a:avLst/>
          </a:prstGeom>
        </p:spPr>
      </p:pic>
      <p:grpSp>
        <p:nvGrpSpPr>
          <p:cNvPr id="6" name="Groupe 5"/>
          <p:cNvGrpSpPr/>
          <p:nvPr/>
        </p:nvGrpSpPr>
        <p:grpSpPr>
          <a:xfrm>
            <a:off x="7231362" y="5989982"/>
            <a:ext cx="2269152" cy="686644"/>
            <a:chOff x="9910167" y="6149354"/>
            <a:chExt cx="2269152" cy="686644"/>
          </a:xfrm>
        </p:grpSpPr>
        <p:pic>
          <p:nvPicPr>
            <p:cNvPr id="7" name="Image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10167" y="6149354"/>
              <a:ext cx="520131" cy="686644"/>
            </a:xfrm>
            <a:prstGeom prst="rect">
              <a:avLst/>
            </a:prstGeom>
          </p:spPr>
        </p:pic>
        <p:pic>
          <p:nvPicPr>
            <p:cNvPr id="8" name="Image 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75236" y="6149354"/>
              <a:ext cx="608749" cy="686644"/>
            </a:xfrm>
            <a:prstGeom prst="rect">
              <a:avLst/>
            </a:prstGeom>
          </p:spPr>
        </p:pic>
        <p:pic>
          <p:nvPicPr>
            <p:cNvPr id="9" name="Image 8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89" t="6640" r="5923" b="8337"/>
            <a:stretch/>
          </p:blipFill>
          <p:spPr>
            <a:xfrm>
              <a:off x="11135053" y="6149354"/>
              <a:ext cx="1044266" cy="686644"/>
            </a:xfrm>
            <a:prstGeom prst="rect">
              <a:avLst/>
            </a:prstGeom>
          </p:spPr>
        </p:pic>
      </p:grpSp>
      <p:sp>
        <p:nvSpPr>
          <p:cNvPr id="18" name="Rectangle 17"/>
          <p:cNvSpPr/>
          <p:nvPr/>
        </p:nvSpPr>
        <p:spPr>
          <a:xfrm>
            <a:off x="2910625" y="909822"/>
            <a:ext cx="462530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b="1" dirty="0" smtClean="0"/>
              <a:t>4 – ESTIMER ET NEGOCIER</a:t>
            </a:r>
            <a:endParaRPr lang="fr-FR" sz="3200" dirty="0"/>
          </a:p>
        </p:txBody>
      </p:sp>
      <p:sp>
        <p:nvSpPr>
          <p:cNvPr id="19" name="Rectangle 18"/>
          <p:cNvSpPr/>
          <p:nvPr/>
        </p:nvSpPr>
        <p:spPr>
          <a:xfrm>
            <a:off x="2910625" y="1866832"/>
            <a:ext cx="733726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b="1" dirty="0" smtClean="0"/>
              <a:t>5 - CONCLURE ET FORMALISER LA REPRISE</a:t>
            </a:r>
            <a:endParaRPr lang="fr-FR" sz="3200" dirty="0"/>
          </a:p>
        </p:txBody>
      </p:sp>
      <p:pic>
        <p:nvPicPr>
          <p:cNvPr id="20" name="Image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96099" y="4761396"/>
            <a:ext cx="1900812" cy="360914"/>
          </a:xfrm>
          <a:prstGeom prst="rect">
            <a:avLst/>
          </a:prstGeom>
        </p:spPr>
      </p:pic>
      <p:pic>
        <p:nvPicPr>
          <p:cNvPr id="21" name="Image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77243" y="4480769"/>
            <a:ext cx="1298561" cy="195089"/>
          </a:xfrm>
          <a:prstGeom prst="rect">
            <a:avLst/>
          </a:prstGeom>
        </p:spPr>
      </p:pic>
      <p:pic>
        <p:nvPicPr>
          <p:cNvPr id="22" name="Image 2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88082" y="4690665"/>
            <a:ext cx="487722" cy="390178"/>
          </a:xfrm>
          <a:prstGeom prst="rect">
            <a:avLst/>
          </a:prstGeom>
        </p:spPr>
      </p:pic>
      <p:pic>
        <p:nvPicPr>
          <p:cNvPr id="23" name="Image 2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6501" y="4051121"/>
            <a:ext cx="369303" cy="381000"/>
          </a:xfrm>
          <a:prstGeom prst="rect">
            <a:avLst/>
          </a:prstGeom>
        </p:spPr>
      </p:pic>
      <p:pic>
        <p:nvPicPr>
          <p:cNvPr id="24" name="Image 23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>
          <a:xfrm>
            <a:off x="9511820" y="4110652"/>
            <a:ext cx="523874" cy="261937"/>
          </a:xfrm>
          <a:prstGeom prst="rect">
            <a:avLst/>
          </a:prstGeom>
        </p:spPr>
      </p:pic>
      <p:pic>
        <p:nvPicPr>
          <p:cNvPr id="25" name="Image 24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68" b="17586"/>
          <a:stretch/>
        </p:blipFill>
        <p:spPr>
          <a:xfrm>
            <a:off x="9926523" y="3584395"/>
            <a:ext cx="782150" cy="428626"/>
          </a:xfrm>
          <a:prstGeom prst="rect">
            <a:avLst/>
          </a:prstGeom>
        </p:spPr>
      </p:pic>
      <p:pic>
        <p:nvPicPr>
          <p:cNvPr id="26" name="Image 2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9651" y="3196075"/>
            <a:ext cx="407980" cy="354032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2910625" y="2859092"/>
            <a:ext cx="59242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cap="all" dirty="0" smtClean="0"/>
              <a:t>6 - S’entourer De partenaires </a:t>
            </a:r>
            <a:endParaRPr lang="fr-FR" sz="3200" b="1" cap="all" dirty="0"/>
          </a:p>
        </p:txBody>
      </p:sp>
      <p:pic>
        <p:nvPicPr>
          <p:cNvPr id="27" name="Image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1911" y="3166641"/>
            <a:ext cx="520131" cy="686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9558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86EF4A8B-1481-4550-AD92-44559545F4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1033419" y="1409567"/>
            <a:ext cx="530142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LE MARCHE:</a:t>
            </a:r>
          </a:p>
          <a:p>
            <a:pPr algn="ctr"/>
            <a:r>
              <a:rPr lang="fr-FR" b="1" dirty="0" smtClean="0"/>
              <a:t>587 000 </a:t>
            </a:r>
            <a:r>
              <a:rPr lang="fr-FR" dirty="0" smtClean="0"/>
              <a:t>entreprises en Nouvelle-Aquitaine,</a:t>
            </a:r>
          </a:p>
          <a:p>
            <a:pPr algn="ctr"/>
            <a:r>
              <a:rPr lang="fr-FR" dirty="0" smtClean="0"/>
              <a:t>dont  </a:t>
            </a:r>
            <a:r>
              <a:rPr lang="fr-FR" b="1" dirty="0" smtClean="0"/>
              <a:t>20% des dirigeants ont 55 ans et plus</a:t>
            </a:r>
            <a:r>
              <a:rPr lang="fr-FR" dirty="0" smtClean="0"/>
              <a:t>.</a:t>
            </a:r>
          </a:p>
          <a:p>
            <a:pPr algn="ctr"/>
            <a:r>
              <a:rPr lang="fr-FR" dirty="0" smtClean="0"/>
              <a:t>50% cèdent pour cause de retraite.</a:t>
            </a:r>
          </a:p>
          <a:p>
            <a:pPr algn="ctr"/>
            <a:r>
              <a:rPr lang="fr-FR" dirty="0" smtClean="0"/>
              <a:t>30% ont un  repreneur interne</a:t>
            </a:r>
          </a:p>
          <a:p>
            <a:pPr algn="ctr"/>
            <a:r>
              <a:rPr lang="fr-FR" dirty="0" smtClean="0"/>
              <a:t>45% cherchent un repreneur externe</a:t>
            </a:r>
          </a:p>
          <a:p>
            <a:pPr algn="ctr"/>
            <a:r>
              <a:rPr lang="fr-FR" dirty="0" smtClean="0"/>
              <a:t>10% sont rachetés par des entreprises</a:t>
            </a:r>
          </a:p>
          <a:p>
            <a:pPr algn="ctr"/>
            <a:r>
              <a:rPr lang="fr-FR" dirty="0" smtClean="0"/>
              <a:t>15% disparaissent</a:t>
            </a: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6952313" y="1463475"/>
            <a:ext cx="308603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 smtClean="0"/>
              <a:t>Plus de 68 000 nouvelles installations en Nouvelle-Aquitaine en 2020</a:t>
            </a:r>
          </a:p>
          <a:p>
            <a:pPr algn="ctr"/>
            <a:r>
              <a:rPr lang="fr-FR" sz="1200" i="1" dirty="0" smtClean="0"/>
              <a:t>( source Insee)</a:t>
            </a:r>
            <a:endParaRPr lang="fr-FR" sz="1200" i="1" dirty="0"/>
          </a:p>
        </p:txBody>
      </p:sp>
      <p:sp>
        <p:nvSpPr>
          <p:cNvPr id="8" name="ZoneTexte 7"/>
          <p:cNvSpPr txBox="1"/>
          <p:nvPr/>
        </p:nvSpPr>
        <p:spPr>
          <a:xfrm>
            <a:off x="7321514" y="2527052"/>
            <a:ext cx="3243033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Outils de prospection:</a:t>
            </a:r>
          </a:p>
          <a:p>
            <a:r>
              <a:rPr lang="fr-FR" dirty="0" err="1" smtClean="0"/>
              <a:t>Transentreprise</a:t>
            </a:r>
            <a:endParaRPr lang="fr-FR" dirty="0" smtClean="0"/>
          </a:p>
          <a:p>
            <a:r>
              <a:rPr lang="fr-FR" dirty="0" smtClean="0"/>
              <a:t>Entreprendre artisanat</a:t>
            </a:r>
          </a:p>
          <a:p>
            <a:r>
              <a:rPr lang="fr-FR" dirty="0" smtClean="0"/>
              <a:t>Banques de données consulaires</a:t>
            </a:r>
          </a:p>
          <a:p>
            <a:r>
              <a:rPr lang="fr-FR" dirty="0" smtClean="0"/>
              <a:t>Revues professionnelles</a:t>
            </a:r>
          </a:p>
          <a:p>
            <a:r>
              <a:rPr lang="fr-FR" dirty="0" smtClean="0"/>
              <a:t>Partenaires </a:t>
            </a:r>
            <a:r>
              <a:rPr lang="fr-FR" sz="1200" dirty="0"/>
              <a:t>(BPI, </a:t>
            </a:r>
            <a:r>
              <a:rPr lang="fr-FR" sz="1200" dirty="0" smtClean="0"/>
              <a:t>collectivités, CRA, </a:t>
            </a:r>
            <a:r>
              <a:rPr lang="fr-FR" sz="1200" dirty="0"/>
              <a:t>s</a:t>
            </a:r>
            <a:r>
              <a:rPr lang="fr-FR" sz="1200" dirty="0" smtClean="0"/>
              <a:t>yndicats professionnels, Pôle </a:t>
            </a:r>
            <a:endParaRPr lang="fr-FR" sz="1200" dirty="0"/>
          </a:p>
          <a:p>
            <a:r>
              <a:rPr lang="fr-FR" sz="1200" dirty="0"/>
              <a:t>Emploi, APEC,…)</a:t>
            </a:r>
          </a:p>
          <a:p>
            <a:r>
              <a:rPr lang="fr-FR" dirty="0" smtClean="0"/>
              <a:t>Réseaux sociaux</a:t>
            </a:r>
            <a:endParaRPr lang="fr-FR" dirty="0"/>
          </a:p>
        </p:txBody>
      </p:sp>
      <p:grpSp>
        <p:nvGrpSpPr>
          <p:cNvPr id="10" name="Groupe 9"/>
          <p:cNvGrpSpPr/>
          <p:nvPr/>
        </p:nvGrpSpPr>
        <p:grpSpPr>
          <a:xfrm>
            <a:off x="7321514" y="5985347"/>
            <a:ext cx="2269152" cy="686644"/>
            <a:chOff x="9910167" y="6149354"/>
            <a:chExt cx="2269152" cy="686644"/>
          </a:xfrm>
        </p:grpSpPr>
        <p:pic>
          <p:nvPicPr>
            <p:cNvPr id="11" name="Image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10167" y="6149354"/>
              <a:ext cx="520131" cy="686644"/>
            </a:xfrm>
            <a:prstGeom prst="rect">
              <a:avLst/>
            </a:prstGeom>
          </p:spPr>
        </p:pic>
        <p:pic>
          <p:nvPicPr>
            <p:cNvPr id="12" name="Image 1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75236" y="6149354"/>
              <a:ext cx="608749" cy="686644"/>
            </a:xfrm>
            <a:prstGeom prst="rect">
              <a:avLst/>
            </a:prstGeom>
          </p:spPr>
        </p:pic>
        <p:pic>
          <p:nvPicPr>
            <p:cNvPr id="13" name="Image 12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89" t="6640" r="5923" b="8337"/>
            <a:stretch/>
          </p:blipFill>
          <p:spPr>
            <a:xfrm>
              <a:off x="11135053" y="6149354"/>
              <a:ext cx="1044266" cy="686644"/>
            </a:xfrm>
            <a:prstGeom prst="rect">
              <a:avLst/>
            </a:prstGeom>
          </p:spPr>
        </p:pic>
      </p:grpSp>
      <p:sp>
        <p:nvSpPr>
          <p:cNvPr id="14" name="ZoneTexte 13"/>
          <p:cNvSpPr txBox="1"/>
          <p:nvPr/>
        </p:nvSpPr>
        <p:spPr>
          <a:xfrm>
            <a:off x="6334844" y="5039703"/>
            <a:ext cx="4823737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Taux de survie des </a:t>
            </a:r>
            <a:r>
              <a:rPr lang="fr-FR" sz="1600" b="1" dirty="0" smtClean="0"/>
              <a:t>reprises</a:t>
            </a:r>
            <a:r>
              <a:rPr lang="fr-FR" b="1" dirty="0" smtClean="0"/>
              <a:t> à 5 ans 88% </a:t>
            </a:r>
          </a:p>
          <a:p>
            <a:pPr algn="ctr"/>
            <a:r>
              <a:rPr lang="fr-FR" sz="1600" dirty="0" smtClean="0"/>
              <a:t>(50 à 55 % en création selon les régions)  </a:t>
            </a:r>
            <a:r>
              <a:rPr lang="fr-FR" sz="1000" i="1" dirty="0" smtClean="0"/>
              <a:t>(source BPCE)</a:t>
            </a:r>
            <a:endParaRPr lang="fr-FR" sz="1000" i="1" dirty="0"/>
          </a:p>
        </p:txBody>
      </p:sp>
      <p:sp>
        <p:nvSpPr>
          <p:cNvPr id="15" name="ZoneTexte 14"/>
          <p:cNvSpPr txBox="1"/>
          <p:nvPr/>
        </p:nvSpPr>
        <p:spPr>
          <a:xfrm>
            <a:off x="1033419" y="3954022"/>
            <a:ext cx="533163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150 000 artisans dont </a:t>
            </a:r>
            <a:r>
              <a:rPr lang="fr-FR" b="1" dirty="0" smtClean="0"/>
              <a:t>25% de dirigeants ayant 55 ans et plus</a:t>
            </a:r>
          </a:p>
          <a:p>
            <a:r>
              <a:rPr lang="fr-FR" dirty="0" smtClean="0"/>
              <a:t>Tous ne sont pas cédants de leur  entreprise,  cela ne concerne que 53% d’entre eux.</a:t>
            </a:r>
          </a:p>
          <a:p>
            <a:r>
              <a:rPr lang="fr-FR" i="1" dirty="0" smtClean="0"/>
              <a:t>(source chiffres clés artisanat en Nouvelle-Aquitaine)</a:t>
            </a:r>
            <a:endParaRPr lang="fr-FR" i="1" dirty="0"/>
          </a:p>
        </p:txBody>
      </p:sp>
      <p:sp>
        <p:nvSpPr>
          <p:cNvPr id="17" name="Rectangle 16"/>
          <p:cNvSpPr/>
          <p:nvPr/>
        </p:nvSpPr>
        <p:spPr>
          <a:xfrm>
            <a:off x="3184928" y="817264"/>
            <a:ext cx="710565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 smtClean="0"/>
              <a:t>LE MARCHE DE LA REPRISE EN NOUVELLE-AQUITAINE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16742732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86EF4A8B-1481-4550-AD92-44559545F4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" y="-1"/>
            <a:ext cx="12187066" cy="685800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4443619" y="2316163"/>
            <a:ext cx="392886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cap="all" dirty="0" smtClean="0"/>
              <a:t>Une reprise réussie</a:t>
            </a:r>
            <a:endParaRPr lang="fr-FR" sz="2800" cap="all" dirty="0"/>
          </a:p>
        </p:txBody>
      </p:sp>
      <p:pic>
        <p:nvPicPr>
          <p:cNvPr id="16" name="Image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848" y="1122363"/>
            <a:ext cx="1167238" cy="1540914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0082" y="3859685"/>
            <a:ext cx="1052087" cy="1186711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9" t="6640" r="5923" b="8337"/>
          <a:stretch/>
        </p:blipFill>
        <p:spPr>
          <a:xfrm>
            <a:off x="1698357" y="2780259"/>
            <a:ext cx="1235539" cy="81241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536374" y="3244333"/>
            <a:ext cx="39250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dirty="0"/>
          </a:p>
        </p:txBody>
      </p:sp>
      <p:sp>
        <p:nvSpPr>
          <p:cNvPr id="20" name="Rectangle 19"/>
          <p:cNvSpPr/>
          <p:nvPr/>
        </p:nvSpPr>
        <p:spPr>
          <a:xfrm>
            <a:off x="3909352" y="3244333"/>
            <a:ext cx="49973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hlinkClick r:id="rId6"/>
              </a:rPr>
              <a:t>https://</a:t>
            </a:r>
            <a:r>
              <a:rPr lang="fr-FR" dirty="0" smtClean="0">
                <a:hlinkClick r:id="rId6"/>
              </a:rPr>
              <a:t>www.youtube.com/watch?v=LHO2eZuLT78</a:t>
            </a:r>
            <a:r>
              <a:rPr lang="fr-FR" dirty="0" smtClean="0"/>
              <a:t>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332248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86EF4A8B-1481-4550-AD92-44559545F4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18" name="ZoneTexte 17"/>
          <p:cNvSpPr txBox="1"/>
          <p:nvPr/>
        </p:nvSpPr>
        <p:spPr>
          <a:xfrm>
            <a:off x="2941991" y="720566"/>
            <a:ext cx="8486775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/>
              <a:t>MERCI DE VOTRE ATTENTION</a:t>
            </a:r>
            <a:endParaRPr lang="fr-FR" sz="2800" dirty="0"/>
          </a:p>
          <a:p>
            <a:r>
              <a:rPr lang="fr-FR" sz="2800" b="1" dirty="0" smtClean="0"/>
              <a:t>Intervenants:</a:t>
            </a:r>
          </a:p>
          <a:p>
            <a:r>
              <a:rPr lang="fr-FR" sz="2800" dirty="0" smtClean="0"/>
              <a:t>Pascal </a:t>
            </a:r>
            <a:r>
              <a:rPr lang="fr-FR" sz="2800" dirty="0"/>
              <a:t>CHARRIER  Conseil Régional Nouvelle-Aquitaine</a:t>
            </a:r>
          </a:p>
          <a:p>
            <a:r>
              <a:rPr lang="fr-FR" sz="2800" dirty="0" smtClean="0"/>
              <a:t>Karine SUISSA  </a:t>
            </a:r>
            <a:r>
              <a:rPr lang="fr-FR" sz="2800" dirty="0"/>
              <a:t>CCI </a:t>
            </a:r>
            <a:r>
              <a:rPr lang="fr-FR" sz="2800" dirty="0" smtClean="0"/>
              <a:t>PAU-BEARN</a:t>
            </a:r>
          </a:p>
          <a:p>
            <a:r>
              <a:rPr lang="fr-FR" sz="2800" dirty="0" smtClean="0"/>
              <a:t>Patricia NIGITA CCI PAU-BEARN</a:t>
            </a:r>
            <a:endParaRPr lang="fr-FR" sz="2800" dirty="0"/>
          </a:p>
          <a:p>
            <a:r>
              <a:rPr lang="fr-FR" sz="2800" dirty="0" smtClean="0"/>
              <a:t>Annie </a:t>
            </a:r>
            <a:r>
              <a:rPr lang="fr-FR" sz="2800" dirty="0"/>
              <a:t>LECOMPTE   </a:t>
            </a:r>
            <a:r>
              <a:rPr lang="fr-FR" sz="2800" dirty="0" smtClean="0"/>
              <a:t>CMAR Nouvelle-Aquitaine</a:t>
            </a:r>
            <a:endParaRPr lang="fr-FR" sz="2800" dirty="0"/>
          </a:p>
          <a:p>
            <a:endParaRPr lang="fr-FR" sz="1400" dirty="0"/>
          </a:p>
          <a:p>
            <a:r>
              <a:rPr lang="fr-FR" sz="2800" dirty="0"/>
              <a:t>CONTACT:</a:t>
            </a:r>
          </a:p>
          <a:p>
            <a:r>
              <a:rPr lang="fr-FR" sz="2800" b="1" dirty="0" smtClean="0"/>
              <a:t>Conseil </a:t>
            </a:r>
            <a:r>
              <a:rPr lang="fr-FR" sz="2800" b="1" dirty="0"/>
              <a:t>r</a:t>
            </a:r>
            <a:r>
              <a:rPr lang="fr-FR" sz="2800" b="1" dirty="0" smtClean="0"/>
              <a:t>égional  NOUVELLE-AQUITAINE</a:t>
            </a:r>
            <a:endParaRPr lang="fr-FR" sz="2800" dirty="0" smtClean="0"/>
          </a:p>
          <a:p>
            <a:r>
              <a:rPr lang="fr-FR" sz="2800" dirty="0" smtClean="0"/>
              <a:t>14</a:t>
            </a:r>
            <a:r>
              <a:rPr lang="fr-FR" sz="2800" dirty="0"/>
              <a:t>, Rue François de Sourdis  33 077 Bordeaux cedex </a:t>
            </a:r>
          </a:p>
          <a:p>
            <a:endParaRPr lang="fr-FR" dirty="0"/>
          </a:p>
          <a:p>
            <a:r>
              <a:rPr lang="fr-FR" sz="2800" dirty="0"/>
              <a:t>Tel:   05 57 57 80 00 </a:t>
            </a:r>
          </a:p>
          <a:p>
            <a:r>
              <a:rPr lang="fr-FR" sz="2800" dirty="0"/>
              <a:t>Web:   </a:t>
            </a:r>
            <a:r>
              <a:rPr lang="fr-FR" sz="2800" dirty="0" smtClean="0">
                <a:hlinkClick r:id="rId3"/>
              </a:rPr>
              <a:t>www.entreprises.nouvelle-aquitaine.fr</a:t>
            </a:r>
            <a:r>
              <a:rPr lang="fr-FR" sz="2800" dirty="0" smtClean="0"/>
              <a:t> </a:t>
            </a:r>
            <a:endParaRPr lang="fr-FR" sz="2800" dirty="0"/>
          </a:p>
        </p:txBody>
      </p:sp>
      <p:pic>
        <p:nvPicPr>
          <p:cNvPr id="19" name="Image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2567" y="1174438"/>
            <a:ext cx="1167238" cy="1540914"/>
          </a:xfrm>
          <a:prstGeom prst="rect">
            <a:avLst/>
          </a:prstGeom>
        </p:spPr>
      </p:pic>
      <p:pic>
        <p:nvPicPr>
          <p:cNvPr id="20" name="Image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801" y="3911760"/>
            <a:ext cx="1052087" cy="1186711"/>
          </a:xfrm>
          <a:prstGeom prst="rect">
            <a:avLst/>
          </a:prstGeom>
        </p:spPr>
      </p:pic>
      <p:pic>
        <p:nvPicPr>
          <p:cNvPr id="21" name="Image 2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9" t="6640" r="5923" b="8337"/>
          <a:stretch/>
        </p:blipFill>
        <p:spPr>
          <a:xfrm>
            <a:off x="1196076" y="2832334"/>
            <a:ext cx="1235539" cy="812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53517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314</Words>
  <Application>Microsoft Office PowerPoint</Application>
  <PresentationFormat>Grand écran</PresentationFormat>
  <Paragraphs>69</Paragraphs>
  <Slides>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PIERRE-GUILBOT Mathilde</dc:creator>
  <cp:lastModifiedBy>Pascal CHARRIER</cp:lastModifiedBy>
  <cp:revision>13</cp:revision>
  <dcterms:created xsi:type="dcterms:W3CDTF">2021-03-31T15:32:13Z</dcterms:created>
  <dcterms:modified xsi:type="dcterms:W3CDTF">2021-06-07T13:37:22Z</dcterms:modified>
</cp:coreProperties>
</file>