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7" r:id="rId7"/>
    <p:sldId id="266" r:id="rId8"/>
    <p:sldId id="268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1" d="100"/>
          <a:sy n="121" d="100"/>
        </p:scale>
        <p:origin x="-108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27/05/2021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70E6DD76-3A1D-4238-AB7D-C9CBCD7D8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7" y="385837"/>
            <a:ext cx="1444335" cy="914399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100000">
                <a:schemeClr val="bg1">
                  <a:alpha val="83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16D9A7BE-9791-4E3B-8019-B5A63AE73702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1 – Matérialiser votre idée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4D76636B-12CC-4C9B-B628-8E50DE9F07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xmlns="" id="{FC0ADABF-C478-45A6-AE93-2EE32914B810}"/>
              </a:ext>
            </a:extLst>
          </p:cNvPr>
          <p:cNvSpPr txBox="1">
            <a:spLocks/>
          </p:cNvSpPr>
          <p:nvPr/>
        </p:nvSpPr>
        <p:spPr>
          <a:xfrm>
            <a:off x="2719025" y="2111140"/>
            <a:ext cx="8437239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preuve de la création est faite 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titre </a:t>
            </a:r>
            <a:r>
              <a:rPr lang="fr-FR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déclaratif</a:t>
            </a:r>
            <a:r>
              <a:rPr lang="fr-FR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pour asseoir un droit</a:t>
            </a:r>
          </a:p>
          <a:p>
            <a:pPr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titre </a:t>
            </a:r>
            <a:r>
              <a:rPr lang="fr-FR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préventif</a:t>
            </a:r>
            <a:r>
              <a:rPr lang="fr-FR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pour préserver le droit </a:t>
            </a:r>
          </a:p>
          <a:p>
            <a:pPr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titre </a:t>
            </a:r>
            <a:r>
              <a:rPr lang="fr-FR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défensif</a:t>
            </a:r>
            <a:r>
              <a:rPr lang="fr-FR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pour protéger le droit</a:t>
            </a:r>
            <a:endParaRPr lang="fr-FR" dirty="0">
              <a:solidFill>
                <a:srgbClr val="A700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241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3F030C5D-9609-4533-A5F8-8AFDE9EB1E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093" y="131850"/>
            <a:ext cx="1449626" cy="917749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xmlns="" id="{C742F2BB-DE7F-4B0E-9195-533F6C39D851}"/>
              </a:ext>
            </a:extLst>
          </p:cNvPr>
          <p:cNvSpPr txBox="1">
            <a:spLocks/>
          </p:cNvSpPr>
          <p:nvPr/>
        </p:nvSpPr>
        <p:spPr>
          <a:xfrm>
            <a:off x="3088906" y="2316163"/>
            <a:ext cx="7239001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Par le </a:t>
            </a:r>
            <a:r>
              <a:rPr lang="fr-FR" sz="2400" b="1" u="sng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</a:t>
            </a:r>
            <a:endParaRPr lang="fr-FR" sz="2400" b="1" i="1" u="sng">
              <a:solidFill>
                <a:srgbClr val="A700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67A7D"/>
              </a:buClr>
              <a:buFont typeface="Wingdings" panose="05000000000000000000" pitchFamily="2" charset="2"/>
              <a:buChar char="§"/>
            </a:pP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moyen simple permettant d’éviter une divulgation non souhaitée et de maintenir l’exclusivité</a:t>
            </a:r>
          </a:p>
          <a:p>
            <a:pPr>
              <a:buClr>
                <a:srgbClr val="767A7D"/>
              </a:buClr>
              <a:buFont typeface="Wingdings" panose="05000000000000000000" pitchFamily="2" charset="2"/>
              <a:buChar char="§"/>
            </a:pPr>
            <a:endParaRPr lang="fr-FR" sz="24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767A7D"/>
              </a:buClr>
              <a:buFont typeface="Arial" panose="020B0604020202020204" pitchFamily="34" charset="0"/>
              <a:buNone/>
            </a:pPr>
            <a:r>
              <a:rPr lang="fr-FR" sz="24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 de vigilance : </a:t>
            </a:r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Difficile à conserver, encadrer et faire respecter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F5515DE5-7664-4BC5-8FC8-412EF1D3D08D}"/>
              </a:ext>
            </a:extLst>
          </p:cNvPr>
          <p:cNvSpPr txBox="1">
            <a:spLocks/>
          </p:cNvSpPr>
          <p:nvPr/>
        </p:nvSpPr>
        <p:spPr>
          <a:xfrm>
            <a:off x="4055591" y="350821"/>
            <a:ext cx="6422571" cy="432048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fr-FR"/>
            </a:defPPr>
            <a:lvl1pPr algn="r">
              <a:spcBef>
                <a:spcPct val="0"/>
              </a:spcBef>
              <a:buNone/>
              <a:defRPr sz="2800" i="0">
                <a:solidFill>
                  <a:srgbClr val="A70084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2 – Obtenir un monopole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67C702EA-5155-4999-BD72-B6A9E0DBA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07" y="1483946"/>
            <a:ext cx="3053680" cy="166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37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913718B8-69C2-4E36-86E6-22D4FFC91E52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2 – Obtenir un monopole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856428E7-71C3-42DD-AA01-377AB77D4B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xmlns="" id="{902D877A-E8C7-4D9C-9DDF-057DD6A28D27}"/>
              </a:ext>
            </a:extLst>
          </p:cNvPr>
          <p:cNvSpPr txBox="1">
            <a:spLocks/>
          </p:cNvSpPr>
          <p:nvPr/>
        </p:nvSpPr>
        <p:spPr>
          <a:xfrm>
            <a:off x="919004" y="1707502"/>
            <a:ext cx="10304167" cy="47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1325" indent="-441325">
              <a:buFont typeface="Arial" panose="020B0604020202020204" pitchFamily="34" charset="0"/>
              <a:buNone/>
            </a:pPr>
            <a:r>
              <a:rPr lang="fr-FR" sz="2400" b="1" dirty="0" smtClean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les </a:t>
            </a:r>
            <a:r>
              <a:rPr lang="fr-FR" sz="2400" b="1" u="sng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DEPOTS</a:t>
            </a: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vue d’obtenir des TITRES DE PROPRIETE INDUSTRIELLE</a:t>
            </a:r>
            <a:endParaRPr lang="fr-FR" sz="2400" b="1" i="1" dirty="0">
              <a:solidFill>
                <a:srgbClr val="A700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pratique : délivrance d’un titre de propriété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la création (ou une partie de celle-ci) répond aux exigences d’éligibilité à un dépôt de droit de propriété industrielle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60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fr-FR" sz="8800" dirty="0">
                <a:latin typeface="Arial" panose="020B0604020202020204" pitchFamily="34" charset="0"/>
                <a:cs typeface="Arial" panose="020B0604020202020204" pitchFamily="34" charset="0"/>
              </a:rPr>
              <a:t>℗ </a:t>
            </a:r>
            <a:r>
              <a:rPr lang="fr-FR" sz="6000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fr-FR" sz="96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fr-FR" sz="60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13166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4639"/>
            <a:ext cx="1218072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692EF56E-9C90-4A42-AD5A-FF013BCFC9F8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2 – Obtenir un monopole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E9CB6F39-B174-45E4-B9EC-0405B092A2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xmlns="" id="{B6808B22-1B2C-456F-8023-1BF2DC637339}"/>
              </a:ext>
            </a:extLst>
          </p:cNvPr>
          <p:cNvSpPr txBox="1">
            <a:spLocks/>
          </p:cNvSpPr>
          <p:nvPr/>
        </p:nvSpPr>
        <p:spPr>
          <a:xfrm>
            <a:off x="1934532" y="1504005"/>
            <a:ext cx="9528921" cy="46737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rgbClr val="A70084"/>
              </a:buClr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Lorsque l’</a:t>
            </a: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idée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concrétise sous la forme d’un </a:t>
            </a: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65125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s’agit d’un DESIGN, d’une FORME (objet, emballage, …) 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dépôt de Dessins et Modèles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 l’outil de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idéal, car il protège l’apparence, la forme, l’ornementation et toutes les caractéristiques visuelles non fonctionnelles</a:t>
            </a:r>
            <a:b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combien de temps ?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ans au maximum (5 ans renouvelables 4 fois)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 de Vigilance :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« nouveauté » dure 1 an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23" descr="Bic">
            <a:extLst>
              <a:ext uri="{FF2B5EF4-FFF2-40B4-BE49-F238E27FC236}">
                <a16:creationId xmlns:a16="http://schemas.microsoft.com/office/drawing/2014/main" xmlns="" id="{6F0B9729-5CB2-4F2E-9914-618424CE2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14595" y="1757399"/>
            <a:ext cx="511051" cy="155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oami.europa.eu/copla/image/S5E4WBQRXUVBML6QKQ73J6JYMVXGI3MRBAJ73OT7HNNUP56Z4UJIFAAOTHVW6NJLXDFLNOYXMA6OURQ464W47J43OCRCEVH45NNQ4JY">
            <a:extLst>
              <a:ext uri="{FF2B5EF4-FFF2-40B4-BE49-F238E27FC236}">
                <a16:creationId xmlns:a16="http://schemas.microsoft.com/office/drawing/2014/main" xmlns="" id="{593621F5-6766-4B18-AD67-2D7DA99E4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471" y="2251893"/>
            <a:ext cx="1316071" cy="58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oami.europa.eu/copla/image/M674DBIVNK56FON27UQIXB6ZFFA46U44VBQVNEORSYLKOGTJKW53PQ6DJKNSK2LSU6XUFW2HQ75UE">
            <a:extLst>
              <a:ext uri="{FF2B5EF4-FFF2-40B4-BE49-F238E27FC236}">
                <a16:creationId xmlns:a16="http://schemas.microsoft.com/office/drawing/2014/main" xmlns="" id="{E1A05EBE-58F1-434D-8674-0F97F5335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308" y="1855236"/>
            <a:ext cx="1544145" cy="108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oami.europa.eu/copla/image/S5E4WBQRXUVBML6QKQ73J6JYMWOUQWSZFRL5IBVVGICUMUIGHSXZ2SAB5HGLK7WXNOXDCS2CGTEFSRQ464W47J43OCRCEVH45NNQ4JY">
            <a:extLst>
              <a:ext uri="{FF2B5EF4-FFF2-40B4-BE49-F238E27FC236}">
                <a16:creationId xmlns:a16="http://schemas.microsoft.com/office/drawing/2014/main" xmlns="" id="{D46B9865-DFFF-4798-A185-673823F7E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050" y="2262857"/>
            <a:ext cx="829925" cy="62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F09CB89C-549D-463E-9B5C-B5A7101EA0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530" y="3800315"/>
            <a:ext cx="1085277" cy="240533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8CFA47C8-33FE-4B5D-9ECC-9CB7402FA89E}"/>
              </a:ext>
            </a:extLst>
          </p:cNvPr>
          <p:cNvSpPr txBox="1"/>
          <p:nvPr/>
        </p:nvSpPr>
        <p:spPr>
          <a:xfrm>
            <a:off x="1818806" y="1124587"/>
            <a:ext cx="5664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marR="0" lvl="0" indent="-441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 les DEPOTS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(suite)</a:t>
            </a:r>
          </a:p>
        </p:txBody>
      </p:sp>
    </p:spTree>
    <p:extLst>
      <p:ext uri="{BB962C8B-B14F-4D97-AF65-F5344CB8AC3E}">
        <p14:creationId xmlns:p14="http://schemas.microsoft.com/office/powerpoint/2010/main" val="356159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013671FE-7C2E-403A-A66A-B6024F44484D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2 – Obtenir un monopole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A225F6BB-302D-4561-97B1-C7FE3F54C0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C54E9E34-E499-4E1B-8361-9DA79A2E1F57}"/>
              </a:ext>
            </a:extLst>
          </p:cNvPr>
          <p:cNvSpPr txBox="1"/>
          <p:nvPr/>
        </p:nvSpPr>
        <p:spPr>
          <a:xfrm>
            <a:off x="1818806" y="1124587"/>
            <a:ext cx="5664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marR="0" lvl="0" indent="-441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 les DEPOTS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(suite)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AE5B86AF-8230-441F-975D-92CA2EA3808D}"/>
              </a:ext>
            </a:extLst>
          </p:cNvPr>
          <p:cNvSpPr txBox="1"/>
          <p:nvPr/>
        </p:nvSpPr>
        <p:spPr>
          <a:xfrm>
            <a:off x="822455" y="1540173"/>
            <a:ext cx="5664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marR="0" lvl="0" indent="-441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 / OU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xmlns="" id="{6B6F649B-4B26-46B7-93F9-4976A1E3C159}"/>
              </a:ext>
            </a:extLst>
          </p:cNvPr>
          <p:cNvSpPr txBox="1">
            <a:spLocks/>
          </p:cNvSpPr>
          <p:nvPr/>
        </p:nvSpPr>
        <p:spPr>
          <a:xfrm>
            <a:off x="1915084" y="1554411"/>
            <a:ext cx="9144000" cy="4535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le Droit d’auteur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protège les créations (quelles que soient leur nature et leur mérite), dans la mesure où elles sont originales 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droit d’auteur protège : ce qui est original et révèle la personnalité de l’auteur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combien de temps ?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vie de l’auteur et 70 après son décès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 de vigilance </a:t>
            </a: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à la protection à l’étranger ! Le droit d’auteur n’est pas toujours applicable aux créations industrielles !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9DFB660B-F2EF-4148-99EF-928A5D072F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364" y="3516096"/>
            <a:ext cx="1345266" cy="133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51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D7BCB17D-E5EA-430E-B119-F45248F53EF4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2 – Obtenir un monopole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891535A6-DADC-4ED6-8794-BD184EAC18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B1AA00DF-99E4-4806-8F10-BF619E58B2D4}"/>
              </a:ext>
            </a:extLst>
          </p:cNvPr>
          <p:cNvSpPr txBox="1"/>
          <p:nvPr/>
        </p:nvSpPr>
        <p:spPr>
          <a:xfrm>
            <a:off x="1818806" y="1124587"/>
            <a:ext cx="5664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marR="0" lvl="0" indent="-441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 les DEPOTS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(suite)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xmlns="" id="{3CDEC903-3F35-4854-9A5A-B82149BC46E3}"/>
              </a:ext>
            </a:extLst>
          </p:cNvPr>
          <p:cNvSpPr txBox="1">
            <a:spLocks/>
          </p:cNvSpPr>
          <p:nvPr/>
        </p:nvSpPr>
        <p:spPr>
          <a:xfrm>
            <a:off x="2012595" y="1696804"/>
            <a:ext cx="9319608" cy="44143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70084"/>
              </a:buClr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votre </a:t>
            </a: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idée 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traduit au travers d’un </a:t>
            </a: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SIGNE</a:t>
            </a: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(un nom, un logo, un son…):   </a:t>
            </a:r>
          </a:p>
          <a:p>
            <a:pPr marL="0" indent="0">
              <a:buClr>
                <a:srgbClr val="A70084"/>
              </a:buClr>
              <a:buFont typeface="Arial" panose="020B0604020202020204" pitchFamily="34" charset="0"/>
              <a:buNone/>
            </a:pPr>
            <a:endParaRPr lang="fr-FR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*les Marques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vous offrent une protection pour un coût raisonnable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que cela protège : le signe en rapport avec des activités déterminées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combien de temps ?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ans renouvelables indéfiniment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 de vigilance :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marque se protège par territoire / attention aux marques antérieures existantes 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B5DBD61A-33B9-4F40-A010-E57D79932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562" y="3620515"/>
            <a:ext cx="1201910" cy="116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91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1573EC54-4105-49E0-8E9F-E1455F514368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2 – Obtenir un monopole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F44FDB68-D968-416A-83C4-F9883871E2F7}"/>
              </a:ext>
            </a:extLst>
          </p:cNvPr>
          <p:cNvSpPr txBox="1"/>
          <p:nvPr/>
        </p:nvSpPr>
        <p:spPr>
          <a:xfrm>
            <a:off x="1818806" y="1124587"/>
            <a:ext cx="5664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1325" marR="0" lvl="0" indent="-441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 les DEPOTS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(suite)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427CAEB2-89D3-4E04-93E2-F62124F08B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xmlns="" id="{30A71C0E-C439-47A1-A5DA-DB7700881B6B}"/>
              </a:ext>
            </a:extLst>
          </p:cNvPr>
          <p:cNvSpPr txBox="1">
            <a:spLocks/>
          </p:cNvSpPr>
          <p:nvPr/>
        </p:nvSpPr>
        <p:spPr>
          <a:xfrm>
            <a:off x="1792477" y="1556664"/>
            <a:ext cx="9871699" cy="4452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70084"/>
              </a:buClr>
              <a:buFont typeface="Wingdings" panose="05000000000000000000" pitchFamily="2" charset="2"/>
              <a:buChar char="ü"/>
            </a:pP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votre </a:t>
            </a:r>
            <a:r>
              <a:rPr lang="fr-FR" sz="240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idée </a:t>
            </a: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traduite au travers d’une </a:t>
            </a:r>
            <a:r>
              <a:rPr lang="fr-FR" sz="24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fr-FR" sz="240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TECHNIQUE</a:t>
            </a:r>
          </a:p>
          <a:p>
            <a:pPr marL="0" indent="0">
              <a:buClr>
                <a:srgbClr val="A70084"/>
              </a:buClr>
              <a:buFont typeface="Arial" panose="020B0604020202020204" pitchFamily="34" charset="0"/>
              <a:buNone/>
            </a:pPr>
            <a:r>
              <a:rPr lang="fr-FR" sz="1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 u="sng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*le Brevet</a:t>
            </a: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protège les « inventions »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que cela protège : une solution technique résolvant un problème technique, sous réserve que cette solution soit nouvelle, inventive et susceptible d’application industrielle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combien de temps ?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ans (à condition de payer les annuités)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6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 de vigilance :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à la divulgation prématurée, même par l’inventeur! Protection par territoire! Surveillez le paiement des annuités!</a:t>
            </a:r>
            <a:endParaRPr lang="fr-FR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DE56B10C-C549-4160-A457-2BE37F9BB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481" y="3429000"/>
            <a:ext cx="1509462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8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xmlns="" id="{61E1235F-F8EC-4ADF-8E72-E84F3A9661CB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2 – Obtenir un monopole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45E3DE2B-C9A0-413E-BFC6-C2E5ADF67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xmlns="" id="{869EABC2-B6D7-4379-A65E-0940523B2E44}"/>
              </a:ext>
            </a:extLst>
          </p:cNvPr>
          <p:cNvSpPr txBox="1">
            <a:spLocks/>
          </p:cNvSpPr>
          <p:nvPr/>
        </p:nvSpPr>
        <p:spPr>
          <a:xfrm>
            <a:off x="1007434" y="1484784"/>
            <a:ext cx="10465163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fr-FR">
              <a:solidFill>
                <a:srgbClr val="A700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MONOPOLE ACQUIS VOUS CONFERE DES DROITS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VOTRE IDEE, </a:t>
            </a: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VOUS DE LES FAIRE VALOIR ET DE LES DEFENDRE</a:t>
            </a:r>
            <a:endParaRPr lang="fr-FR" dirty="0">
              <a:solidFill>
                <a:srgbClr val="A700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26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3F030C5D-9609-4533-A5F8-8AFDE9EB1E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093" y="131850"/>
            <a:ext cx="1449626" cy="917749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xmlns="" id="{C438B5FB-523B-4762-9610-02C1111B90AF}"/>
              </a:ext>
            </a:extLst>
          </p:cNvPr>
          <p:cNvSpPr txBox="1">
            <a:spLocks/>
          </p:cNvSpPr>
          <p:nvPr/>
        </p:nvSpPr>
        <p:spPr>
          <a:xfrm>
            <a:off x="3479183" y="108880"/>
            <a:ext cx="7937810" cy="880662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fr-FR"/>
            </a:defPPr>
            <a:lvl1pPr algn="r">
              <a:spcBef>
                <a:spcPct val="0"/>
              </a:spcBef>
              <a:buNone/>
              <a:defRPr sz="2800" i="0">
                <a:solidFill>
                  <a:srgbClr val="A70084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3 - Valoriser et défendre vos droits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sur votre idée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xmlns="" id="{341EB6AE-6F2B-4BCA-96A1-5D5F38FFC285}"/>
              </a:ext>
            </a:extLst>
          </p:cNvPr>
          <p:cNvSpPr txBox="1">
            <a:spLocks/>
          </p:cNvSpPr>
          <p:nvPr/>
        </p:nvSpPr>
        <p:spPr>
          <a:xfrm>
            <a:off x="2631688" y="1529562"/>
            <a:ext cx="9048683" cy="440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70084"/>
              </a:buClr>
              <a:buFont typeface="Wingdings" panose="05000000000000000000" pitchFamily="2" charset="2"/>
              <a:buChar char="ü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Intérêt de détenir des droits privatifs</a:t>
            </a:r>
          </a:p>
          <a:p>
            <a:pPr marL="0" indent="0">
              <a:spcBef>
                <a:spcPts val="0"/>
              </a:spcBef>
              <a:buClr>
                <a:srgbClr val="A70084"/>
              </a:buClr>
              <a:buFont typeface="Arial" panose="020B0604020202020204" pitchFamily="34" charset="0"/>
              <a:buNone/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1825"/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Détenir un </a:t>
            </a:r>
            <a:r>
              <a:rPr lang="fr-F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droit de propriété</a:t>
            </a:r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incontestable</a:t>
            </a:r>
          </a:p>
          <a:p>
            <a:pPr marL="631825"/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Percevoir des </a:t>
            </a:r>
            <a:r>
              <a:rPr lang="fr-F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redevances</a:t>
            </a:r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(royalties) sur l’exploitation de votre idée au travers de contrats d’exploitation</a:t>
            </a:r>
          </a:p>
          <a:p>
            <a:pPr marL="631825"/>
            <a:r>
              <a:rPr lang="fr-F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Rassurer</a:t>
            </a:r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vos partenaires commerciaux et financiers (licenciés, banques…)</a:t>
            </a:r>
          </a:p>
          <a:p>
            <a:pPr marL="631825"/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Créer un </a:t>
            </a:r>
            <a:r>
              <a:rPr lang="fr-F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actif immatériel </a:t>
            </a:r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inscrit au bilan de votre société qui pourra être évalué et valorisé financièrement (donc cessible)</a:t>
            </a:r>
          </a:p>
          <a:p>
            <a:pPr marL="631825"/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Préserver votre </a:t>
            </a:r>
            <a:r>
              <a:rPr lang="fr-F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exclusivité</a:t>
            </a:r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(retour sur investissement)</a:t>
            </a:r>
          </a:p>
          <a:p>
            <a:pPr marL="631825"/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Avoir le </a:t>
            </a:r>
            <a:r>
              <a:rPr lang="fr-FR" sz="2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droit d’interdire </a:t>
            </a:r>
            <a:r>
              <a:rPr lang="fr-FR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(empêcher des tiers de copier)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03216EF5-4304-44F7-92A9-98154A6E05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39" y="1396741"/>
            <a:ext cx="1088571" cy="101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851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2C744F78-A01F-40C8-B85D-F325EA05F2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xmlns="" id="{3BE24C85-7A82-45A1-B054-DDC8E0AEF1A1}"/>
              </a:ext>
            </a:extLst>
          </p:cNvPr>
          <p:cNvSpPr txBox="1">
            <a:spLocks/>
          </p:cNvSpPr>
          <p:nvPr/>
        </p:nvSpPr>
        <p:spPr>
          <a:xfrm>
            <a:off x="2015949" y="2079173"/>
            <a:ext cx="9559017" cy="39515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analysant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 projet</a:t>
            </a:r>
          </a:p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identifiant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éléments à protéger</a:t>
            </a:r>
          </a:p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vous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guidant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 les outils juridiques adaptés à chaque situation</a:t>
            </a:r>
          </a:p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vous permettant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d’obtenir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monopole juridique vous assurant l’exclusivité sur votre idée</a:t>
            </a:r>
          </a:p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construisant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vous une stratégie territoriale de protection</a:t>
            </a:r>
          </a:p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vous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assistant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l’exploitation commerciale de votre idée</a:t>
            </a:r>
          </a:p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valorisant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comptablement et financièrement votre idée</a:t>
            </a:r>
          </a:p>
          <a:p>
            <a:pPr marL="485775" indent="-342900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établissant avec vous une </a:t>
            </a:r>
            <a:r>
              <a:rPr lang="fr-FR" sz="22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stratégie</a:t>
            </a:r>
            <a:r>
              <a:rPr lang="fr-FR" sz="22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défense à la mesure de vos ambitions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xmlns="" id="{9C519CBC-A776-491E-BF91-9F477B7E8F83}"/>
              </a:ext>
            </a:extLst>
          </p:cNvPr>
          <p:cNvSpPr txBox="1">
            <a:spLocks/>
          </p:cNvSpPr>
          <p:nvPr/>
        </p:nvSpPr>
        <p:spPr>
          <a:xfrm>
            <a:off x="2129887" y="655320"/>
            <a:ext cx="8543614" cy="1214844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A70084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</a:rPr>
              <a:t> Les Conseils en Propriété Industrielle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Meiryo" panose="020B0604030504040204" pitchFamily="34" charset="-128"/>
                <a:ea typeface="Meiryo" panose="020B0604030504040204" pitchFamily="34" charset="-128"/>
              </a:rPr>
              <a:t>maîtrisent tous ces outils et peuvent vous accompagner dans la protection de votre idée</a:t>
            </a:r>
          </a:p>
        </p:txBody>
      </p:sp>
    </p:spTree>
    <p:extLst>
      <p:ext uri="{BB962C8B-B14F-4D97-AF65-F5344CB8AC3E}">
        <p14:creationId xmlns:p14="http://schemas.microsoft.com/office/powerpoint/2010/main" val="4100929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76043570-A17C-49A5-8FBD-9D96F1676A30}"/>
              </a:ext>
            </a:extLst>
          </p:cNvPr>
          <p:cNvSpPr txBox="1"/>
          <p:nvPr/>
        </p:nvSpPr>
        <p:spPr>
          <a:xfrm>
            <a:off x="765110" y="1459875"/>
            <a:ext cx="10150540" cy="297004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85000"/>
                  <a:alpha val="13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Compagnie Nationale  </a:t>
            </a:r>
            <a:br>
              <a:rPr lang="fr-FR" sz="36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Conseils en Propriété Industrielle</a:t>
            </a:r>
            <a:br>
              <a:rPr lang="fr-FR" sz="36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fr-FR" sz="36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0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«Protéger son idée : comment faire ? »</a:t>
            </a:r>
            <a:br>
              <a:rPr lang="fr-FR" sz="40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b="1" dirty="0">
                <a:solidFill>
                  <a:srgbClr val="A70084"/>
                </a:solidFill>
              </a:rPr>
              <a:t> </a:t>
            </a:r>
            <a:r>
              <a:rPr lang="fr-FR" b="1" dirty="0">
                <a:solidFill>
                  <a:srgbClr val="A70084"/>
                </a:solidFill>
              </a:rPr>
              <a:t/>
            </a:r>
            <a:br>
              <a:rPr lang="fr-FR" b="1" dirty="0">
                <a:solidFill>
                  <a:srgbClr val="A70084"/>
                </a:solidFill>
              </a:rPr>
            </a:br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Entrepreneurs - mercredi 9 juin 2021</a:t>
            </a:r>
            <a:endParaRPr lang="fr-FR" sz="28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6845092C-CFC2-49A3-87D0-AB6233EE40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884" y="5398125"/>
            <a:ext cx="1977451" cy="125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xmlns="" id="{B07C691A-5540-4FA0-9EDF-78CC306CB0AD}"/>
              </a:ext>
            </a:extLst>
          </p:cNvPr>
          <p:cNvSpPr txBox="1">
            <a:spLocks/>
          </p:cNvSpPr>
          <p:nvPr/>
        </p:nvSpPr>
        <p:spPr>
          <a:xfrm>
            <a:off x="513937" y="804055"/>
            <a:ext cx="11164139" cy="35175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" indent="0"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26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Ludivine DECOBERT</a:t>
            </a:r>
          </a:p>
          <a:p>
            <a:pPr marL="28575" indent="0"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Brevets </a:t>
            </a:r>
          </a:p>
          <a:p>
            <a:pPr marL="28575" indent="0"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26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 en Propriété Industrielle</a:t>
            </a:r>
          </a:p>
          <a:p>
            <a:pPr marL="28575" indent="0" algn="ctr">
              <a:buFont typeface="Arial" panose="020B0604020202020204" pitchFamily="34" charset="0"/>
              <a:buNone/>
            </a:pPr>
            <a:endParaRPr lang="fr-FR" sz="1500" b="1"/>
          </a:p>
          <a:p>
            <a:pPr marL="28575" indent="0" algn="ctr">
              <a:lnSpc>
                <a:spcPct val="11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26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Jean-Charles NICOLLET </a:t>
            </a:r>
          </a:p>
          <a:p>
            <a:pPr marL="28575" indent="0"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Président de la Commission Communication </a:t>
            </a:r>
          </a:p>
          <a:p>
            <a:pPr marL="28575" indent="0" 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2600" b="1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 en Propriété Industrielle</a:t>
            </a:r>
          </a:p>
          <a:p>
            <a:pPr marL="28575" indent="0"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sz="3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remercie de votre attention</a:t>
            </a:r>
            <a:endParaRPr lang="fr-FR" sz="3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B409B38E-9BB2-4D1D-B3DE-A806827D03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40" y="878694"/>
            <a:ext cx="1694691" cy="1072898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99E364E2-A755-470E-9CA1-910457771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234" y="2348927"/>
            <a:ext cx="1600385" cy="179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1044DB37-DF7B-43C5-8C27-131520F29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4373" y="669114"/>
            <a:ext cx="1452245" cy="1633776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xmlns="" id="{DEC9A8CA-1B60-49EB-895A-DA60140B0A91}"/>
              </a:ext>
            </a:extLst>
          </p:cNvPr>
          <p:cNvSpPr txBox="1">
            <a:spLocks/>
          </p:cNvSpPr>
          <p:nvPr/>
        </p:nvSpPr>
        <p:spPr>
          <a:xfrm>
            <a:off x="1034554" y="4798843"/>
            <a:ext cx="10122905" cy="9597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" indent="0" algn="ctr">
              <a:buFont typeface="Arial" panose="020B0604020202020204" pitchFamily="34" charset="0"/>
              <a:buNone/>
            </a:pPr>
            <a:r>
              <a:rPr lang="fr-FR" sz="2400" b="1" dirty="0"/>
              <a:t>PRESENTATION</a:t>
            </a:r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complète </a:t>
            </a:r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téléchargeable 10 jours et </a:t>
            </a:r>
            <a:r>
              <a:rPr lang="fr-FR" sz="2400" b="1" dirty="0"/>
              <a:t>ANNUAIRE</a:t>
            </a:r>
            <a:r>
              <a:rPr lang="fr-FR" sz="2400" dirty="0"/>
              <a:t> </a:t>
            </a:r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la profession</a:t>
            </a:r>
          </a:p>
          <a:p>
            <a:pPr marL="28575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Sur le site </a:t>
            </a:r>
            <a:r>
              <a:rPr lang="fr-FR" sz="4000" b="1" dirty="0"/>
              <a:t>www.cncpi.fr</a:t>
            </a:r>
            <a:r>
              <a:rPr lang="fr-FR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382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xmlns="" id="{5DCE7527-6602-43F6-B7E6-91B71233248E}"/>
              </a:ext>
            </a:extLst>
          </p:cNvPr>
          <p:cNvSpPr txBox="1">
            <a:spLocks/>
          </p:cNvSpPr>
          <p:nvPr/>
        </p:nvSpPr>
        <p:spPr>
          <a:xfrm>
            <a:off x="3490332" y="1600200"/>
            <a:ext cx="7936849" cy="4680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algn="l"/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Matérialiser votre idée</a:t>
            </a:r>
          </a:p>
          <a:p>
            <a:pPr algn="l"/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Obtenir un monopole</a:t>
            </a:r>
          </a:p>
          <a:p>
            <a:pPr algn="l"/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Valoriser et défendre vos droits sur votre idée</a:t>
            </a:r>
          </a:p>
          <a:p>
            <a:pPr algn="l"/>
            <a:endParaRPr lang="fr-F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6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CPI maîtrisent les outils et vous accompagnent dans la protection de votre idée</a:t>
            </a:r>
          </a:p>
          <a:p>
            <a:pPr algn="l"/>
            <a:endParaRPr lang="fr-FR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AA0B5666-019B-4E7B-B87E-F1BA9A3854F1}"/>
              </a:ext>
            </a:extLst>
          </p:cNvPr>
          <p:cNvSpPr txBox="1">
            <a:spLocks/>
          </p:cNvSpPr>
          <p:nvPr/>
        </p:nvSpPr>
        <p:spPr>
          <a:xfrm>
            <a:off x="4419601" y="373392"/>
            <a:ext cx="6248399" cy="656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2700" b="1">
                <a:solidFill>
                  <a:srgbClr val="A70084"/>
                </a:solidFill>
                <a:latin typeface="Arial" panose="020B0604020202020204" pitchFamily="34" charset="0"/>
                <a:ea typeface="Meiryo UI" panose="020B0604030504040204" pitchFamily="34" charset="-128"/>
                <a:cs typeface="Arial" panose="020B0604020202020204" pitchFamily="34" charset="0"/>
              </a:rPr>
              <a:t>Protéger son idée : comment faire ?</a:t>
            </a:r>
            <a:br>
              <a:rPr lang="fr-FR" sz="2700" b="1">
                <a:solidFill>
                  <a:srgbClr val="A70084"/>
                </a:solidFill>
                <a:latin typeface="Arial" panose="020B0604020202020204" pitchFamily="34" charset="0"/>
                <a:ea typeface="Meiryo UI" panose="020B0604030504040204" pitchFamily="34" charset="-128"/>
                <a:cs typeface="Arial" panose="020B0604020202020204" pitchFamily="34" charset="0"/>
              </a:rPr>
            </a:br>
            <a:r>
              <a:rPr lang="fr-FR" sz="2700" i="1">
                <a:solidFill>
                  <a:srgbClr val="A70084"/>
                </a:solidFill>
                <a:latin typeface="Arial" panose="020B0604020202020204" pitchFamily="34" charset="0"/>
                <a:ea typeface="Meiryo UI" panose="020B0604030504040204" pitchFamily="34" charset="-128"/>
                <a:cs typeface="Arial" panose="020B0604020202020204" pitchFamily="34" charset="0"/>
              </a:rPr>
              <a:t>Sommaire</a:t>
            </a:r>
            <a:endParaRPr lang="fr-FR" sz="2700" i="1" dirty="0">
              <a:solidFill>
                <a:srgbClr val="A70084"/>
              </a:solidFill>
              <a:latin typeface="Arial" panose="020B0604020202020204" pitchFamily="34" charset="0"/>
              <a:ea typeface="Meiryo UI" panose="020B0604030504040204" pitchFamily="34" charset="-128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3F030C5D-9609-4533-A5F8-8AFDE9EB1E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093" y="131850"/>
            <a:ext cx="1449626" cy="91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F92055A-B6C1-4204-82AB-0B21FF8FB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xmlns="" id="{F7BF6645-34A0-46B8-9FF4-569C3028430D}"/>
              </a:ext>
            </a:extLst>
          </p:cNvPr>
          <p:cNvSpPr txBox="1">
            <a:spLocks/>
          </p:cNvSpPr>
          <p:nvPr/>
        </p:nvSpPr>
        <p:spPr>
          <a:xfrm>
            <a:off x="896388" y="625965"/>
            <a:ext cx="9771612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Protéger son idée : comment faire ? -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xmlns="" id="{3141FD14-AA0B-4941-ABF2-F4B115BC36C5}"/>
              </a:ext>
            </a:extLst>
          </p:cNvPr>
          <p:cNvSpPr txBox="1">
            <a:spLocks/>
          </p:cNvSpPr>
          <p:nvPr/>
        </p:nvSpPr>
        <p:spPr>
          <a:xfrm>
            <a:off x="719404" y="1124744"/>
            <a:ext cx="9690605" cy="5184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lr>
                <a:srgbClr val="A70084"/>
              </a:buClr>
              <a:buFont typeface="Wingdings" panose="05000000000000000000" pitchFamily="2" charset="2"/>
              <a:buChar char="Ø"/>
            </a:pPr>
            <a:r>
              <a:rPr lang="fr-FR" sz="280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Définition de l’idée : 	</a:t>
            </a:r>
          </a:p>
          <a:p>
            <a:pPr marL="800100" lvl="1" indent="-342900">
              <a:buClr>
                <a:srgbClr val="767A7D"/>
              </a:buClr>
              <a:buFont typeface="Wingdings" panose="05000000000000000000" pitchFamily="2" charset="2"/>
              <a:buChar char="§"/>
            </a:pPr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un « concept » (méthode commerciale, …)</a:t>
            </a:r>
          </a:p>
          <a:p>
            <a:pPr lvl="1">
              <a:buClr>
                <a:srgbClr val="767A7D"/>
              </a:buClr>
            </a:pPr>
            <a:endParaRPr lang="fr-F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buClr>
                <a:srgbClr val="767A7D"/>
              </a:buClr>
            </a:pPr>
            <a:endParaRPr lang="fr-FR" sz="2400" i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buClr>
                <a:srgbClr val="767A7D"/>
              </a:buClr>
            </a:pPr>
            <a:endParaRPr lang="fr-FR" sz="2400" i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buClr>
                <a:srgbClr val="767A7D"/>
              </a:buClr>
            </a:pPr>
            <a:endParaRPr lang="fr-FR" sz="2400" i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767A7D"/>
              </a:buClr>
              <a:buFont typeface="Wingdings" panose="05000000000000000000" pitchFamily="2" charset="2"/>
              <a:buChar char="§"/>
            </a:pPr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un « objet » (signe, forme, innovation technique,</a:t>
            </a:r>
          </a:p>
          <a:p>
            <a:pPr lvl="1">
              <a:buClr>
                <a:srgbClr val="767A7D"/>
              </a:buClr>
            </a:pPr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 œuvre)</a:t>
            </a:r>
          </a:p>
          <a:p>
            <a:endParaRPr lang="fr-FR" sz="2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7913" algn="l"/>
            <a:r>
              <a:rPr lang="fr-FR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L’idée est de « libre parcours »</a:t>
            </a:r>
          </a:p>
          <a:p>
            <a:pPr marL="1077913" algn="l"/>
            <a:r>
              <a:rPr lang="fr-FR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Seule sa concrétisation est protégeable</a:t>
            </a:r>
          </a:p>
          <a:p>
            <a:pPr marL="1077913" algn="l"/>
            <a:r>
              <a:rPr lang="fr-FR"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le droit de la propriété intellectuelle</a:t>
            </a: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... Apple Inc contre le refus d’enregistrement du plan de son Apple">
            <a:extLst>
              <a:ext uri="{FF2B5EF4-FFF2-40B4-BE49-F238E27FC236}">
                <a16:creationId xmlns:a16="http://schemas.microsoft.com/office/drawing/2014/main" xmlns="" id="{70C6BF6C-8A83-4002-ABA2-0BD69D094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299" y="2518267"/>
            <a:ext cx="3321445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oami.europa.eu/copla/image/GGIVU4WGEGD2LJBLYJY6ACUKP3JVA4LOVDE4QXANVYQFHDJC72J3HW3PKKD3GPMSBZFICYJ4B7NMK">
            <a:extLst>
              <a:ext uri="{FF2B5EF4-FFF2-40B4-BE49-F238E27FC236}">
                <a16:creationId xmlns:a16="http://schemas.microsoft.com/office/drawing/2014/main" xmlns="" id="{A10EA5BB-0CF0-4924-819C-7A11A1E31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401" y="2540041"/>
            <a:ext cx="3646297" cy="113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oami.europa.eu/copla/image/GGIVU4WGEGD2LJBLYJY6ACUKP266YKCNR2JU7FNJMSAFOAODEVIU35VEE3WSXO4PADQ7VJSYQULV4">
            <a:extLst>
              <a:ext uri="{FF2B5EF4-FFF2-40B4-BE49-F238E27FC236}">
                <a16:creationId xmlns:a16="http://schemas.microsoft.com/office/drawing/2014/main" xmlns="" id="{090CADDA-CA26-42A8-B3E4-7F68D4B50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009" y="1016986"/>
            <a:ext cx="110051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https://oami.europa.eu/copla/image/S5E4WBQRXUVBML6QKQ73J6JYMXEJIGJSKILJK6MRIB3JTCULL4LVXZI5J6VONT73WDQ3PXNIS5I66RQ464W47J43OCRCEVH45NNQ4JY">
            <a:extLst>
              <a:ext uri="{FF2B5EF4-FFF2-40B4-BE49-F238E27FC236}">
                <a16:creationId xmlns:a16="http://schemas.microsoft.com/office/drawing/2014/main" xmlns="" id="{9DE39B18-4C27-4E55-9774-58CE43F01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009" y="4012198"/>
            <a:ext cx="17780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92C5EF2C-59AD-47CA-8BE0-D4EE45ABEA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9" y="712913"/>
            <a:ext cx="1088068" cy="688849"/>
          </a:xfrm>
          <a:prstGeom prst="rect">
            <a:avLst/>
          </a:prstGeom>
        </p:spPr>
      </p:pic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xmlns="" id="{BA2DA9A7-9BBC-4A10-9F6C-96517D0F8796}"/>
              </a:ext>
            </a:extLst>
          </p:cNvPr>
          <p:cNvSpPr txBox="1">
            <a:spLocks/>
          </p:cNvSpPr>
          <p:nvPr/>
        </p:nvSpPr>
        <p:spPr>
          <a:xfrm>
            <a:off x="837389" y="1447800"/>
            <a:ext cx="9889099" cy="30470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fr-FR" sz="2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protéger et valoriser efficacement son idée, </a:t>
            </a:r>
          </a:p>
          <a:p>
            <a:pPr algn="l">
              <a:spcBef>
                <a:spcPct val="20000"/>
              </a:spcBef>
            </a:pPr>
            <a:r>
              <a:rPr lang="fr-FR" sz="2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faut : </a:t>
            </a:r>
          </a:p>
          <a:p>
            <a:endParaRPr lang="fr-FR" sz="2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FR" sz="320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matérialiser, </a:t>
            </a:r>
          </a:p>
          <a:p>
            <a:pPr marL="342900" indent="-342900" algn="l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FR" sz="320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obtenir un monopole, </a:t>
            </a:r>
          </a:p>
          <a:p>
            <a:pPr marL="342900" indent="-342900" algn="l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FR" sz="320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défendre ses droits</a:t>
            </a:r>
            <a:endParaRPr lang="fr-FR" sz="3200" dirty="0">
              <a:solidFill>
                <a:srgbClr val="A700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xmlns="" id="{3A115175-8D33-4045-8CE5-D961C686E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888" y="3751320"/>
            <a:ext cx="5821493" cy="2396844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xmlns="" id="{42604355-4C36-44CA-B8AE-EDC8051B576F}"/>
              </a:ext>
            </a:extLst>
          </p:cNvPr>
          <p:cNvSpPr txBox="1">
            <a:spLocks/>
          </p:cNvSpPr>
          <p:nvPr/>
        </p:nvSpPr>
        <p:spPr>
          <a:xfrm>
            <a:off x="896388" y="625965"/>
            <a:ext cx="9771612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Protéger son idée : comment faire ? -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143438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3F030C5D-9609-4533-A5F8-8AFDE9EB1E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093" y="131850"/>
            <a:ext cx="1449626" cy="917749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xmlns="" id="{B99BB8A3-DB9C-45D6-B37A-EE0B50C63066}"/>
              </a:ext>
            </a:extLst>
          </p:cNvPr>
          <p:cNvSpPr txBox="1">
            <a:spLocks/>
          </p:cNvSpPr>
          <p:nvPr/>
        </p:nvSpPr>
        <p:spPr>
          <a:xfrm>
            <a:off x="2531327" y="1512801"/>
            <a:ext cx="8854068" cy="47233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L’idée doit </a:t>
            </a: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s’EXPRIMER</a:t>
            </a:r>
          </a:p>
          <a:p>
            <a:pPr marL="356400" indent="-356400">
              <a:buFont typeface="Arial" panose="020B0604020202020204" pitchFamily="34" charset="0"/>
              <a:buNone/>
            </a:pPr>
            <a:r>
              <a:rPr lang="fr-FR" sz="2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: en déterminer clairement le périmètre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L’idée doit se </a:t>
            </a: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CONCRETISER</a:t>
            </a:r>
          </a:p>
          <a:p>
            <a:pPr marL="356400" indent="-356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Fixation, formalisation sur tout support (écriture, dessin(s), prototypes, maquettes, objets,…)</a:t>
            </a:r>
          </a:p>
          <a:p>
            <a:pPr marL="356400" indent="-356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la version définitive de l’« idée » dans sa forme réalisable et exploitable industriellement et/ou commercialement qui peut être protégée, dans la mesure où elle est novatrice. </a:t>
            </a:r>
            <a:br>
              <a:rPr lang="fr-F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L’idée doit avoir une </a:t>
            </a:r>
            <a:r>
              <a:rPr lang="fr-FR" sz="2400" b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IDENTITE</a:t>
            </a:r>
          </a:p>
          <a:p>
            <a:pPr marL="356400" indent="-3564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moins un créateur</a:t>
            </a:r>
          </a:p>
          <a:p>
            <a:pPr marL="356400" indent="-3564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Une date certaine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xmlns="" id="{AD4B4F98-26BD-4295-982C-5D647EFB281A}"/>
              </a:ext>
            </a:extLst>
          </p:cNvPr>
          <p:cNvSpPr txBox="1">
            <a:spLocks/>
          </p:cNvSpPr>
          <p:nvPr/>
        </p:nvSpPr>
        <p:spPr>
          <a:xfrm>
            <a:off x="4532438" y="374700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1 – Matérialiser votre idée</a:t>
            </a:r>
          </a:p>
        </p:txBody>
      </p:sp>
    </p:spTree>
    <p:extLst>
      <p:ext uri="{BB962C8B-B14F-4D97-AF65-F5344CB8AC3E}">
        <p14:creationId xmlns:p14="http://schemas.microsoft.com/office/powerpoint/2010/main" val="2973226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xmlns="" id="{0A61C311-2C66-422B-8856-152BBA9EF4E9}"/>
              </a:ext>
            </a:extLst>
          </p:cNvPr>
          <p:cNvSpPr txBox="1">
            <a:spLocks/>
          </p:cNvSpPr>
          <p:nvPr/>
        </p:nvSpPr>
        <p:spPr>
          <a:xfrm>
            <a:off x="788761" y="1613575"/>
            <a:ext cx="10713653" cy="42921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Etablir le lien « idée – auteur » </a:t>
            </a:r>
            <a:r>
              <a:rPr lang="fr-FR" sz="2400" i="1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(paternité de l’idée / de la création)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67A7D"/>
              </a:buCl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Créateur isolé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Créateur et Société : il faut distinguer la personne physique créatrice de la personne morale qui va fabriquer et/ou commercialiser et/ou exploiter la création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Création par plusieurs personnes : il est très important de définir clairement les apports de chacun, et la propriété éventuelle de chaque personne. Des cessions de droits peuvent être organisées en interne.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41324816-736F-4BF4-9C06-24F914934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241" y="1816098"/>
            <a:ext cx="1233998" cy="1265611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xmlns="" id="{8A2F1CCF-393F-4857-9501-A12491BD3AC5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1 – Matérialiser votre idée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0333325-3DC1-449A-82B8-47815F5400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31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xmlns="" id="{C5390C79-962C-4FED-9B8B-C61B6932E030}"/>
              </a:ext>
            </a:extLst>
          </p:cNvPr>
          <p:cNvSpPr txBox="1">
            <a:spLocks/>
          </p:cNvSpPr>
          <p:nvPr/>
        </p:nvSpPr>
        <p:spPr>
          <a:xfrm>
            <a:off x="933196" y="1793458"/>
            <a:ext cx="10050490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Donner une date certaine : </a:t>
            </a:r>
            <a:b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solidFill>
                  <a:srgbClr val="A700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date de naissance de votre droit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preuve de la paternité et de la date de « création » peut être faite </a:t>
            </a:r>
            <a:r>
              <a:rPr lang="fr-FR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tout moyen</a:t>
            </a: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Importance de la conservation de tout élément daté tout au long de la démarche de création.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encrypted-tbn3.gstatic.com/images?q=tbn:ANd9GcQqwJearjuj7AAXKhVDX_Wtd-d5Bs4-Kv541C3ZZD6s_pzjSTxiivXN4ub9">
            <a:extLst>
              <a:ext uri="{FF2B5EF4-FFF2-40B4-BE49-F238E27FC236}">
                <a16:creationId xmlns:a16="http://schemas.microsoft.com/office/drawing/2014/main" xmlns="" id="{A0747C29-6E48-4DB1-9B62-A8E908CEF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951" y="4605203"/>
            <a:ext cx="3324101" cy="156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xmlns="" id="{0310864C-945E-4783-8277-F144FA5BD0F7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1 – Matérialiser votre idée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7666F863-0579-48A5-8A70-71760ED04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30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xmlns="" id="{E49A9FDE-4029-4518-B462-6E5FF0E4E3C7}"/>
              </a:ext>
            </a:extLst>
          </p:cNvPr>
          <p:cNvSpPr txBox="1">
            <a:spLocks/>
          </p:cNvSpPr>
          <p:nvPr/>
        </p:nvSpPr>
        <p:spPr>
          <a:xfrm>
            <a:off x="1302508" y="1515965"/>
            <a:ext cx="10484325" cy="50292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Preuve par soi-même ou avec un cocontractant : </a:t>
            </a:r>
          </a:p>
          <a:p>
            <a:pPr marL="1089025">
              <a:buClr>
                <a:srgbClr val="CC00CC"/>
              </a:buClr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l’envoi en recommandé A/R</a:t>
            </a:r>
          </a:p>
          <a:p>
            <a:pPr marL="1089025">
              <a:buClr>
                <a:srgbClr val="CC00CC"/>
              </a:buClr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cahier de laboratoire</a:t>
            </a:r>
          </a:p>
          <a:p>
            <a:pPr marL="1089025">
              <a:buClr>
                <a:srgbClr val="CC00CC"/>
              </a:buClr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technique contractuelle</a:t>
            </a:r>
            <a:endParaRPr lang="fr-FR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Preuve acquise auprès de tiers : les dépôts</a:t>
            </a:r>
          </a:p>
          <a:p>
            <a:pPr marL="1089025">
              <a:buClr>
                <a:srgbClr val="CC00CC"/>
              </a:buClr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dépôt auprès d’un officier ministériel : notaire, huissier</a:t>
            </a:r>
          </a:p>
          <a:p>
            <a:pPr marL="1089025">
              <a:buClr>
                <a:srgbClr val="CC00CC"/>
              </a:buClr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dépôt auprès d’un organisme dédié : </a:t>
            </a:r>
          </a:p>
          <a:p>
            <a:pPr marL="1428750">
              <a:buClr>
                <a:srgbClr val="767A7D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INPI (</a:t>
            </a:r>
            <a:r>
              <a:rPr lang="fr-FR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enveloppe Soleau, demande d’enregistrement de marque, de modèle, requête en délivrance de brevet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marL="1428750">
              <a:buClr>
                <a:srgbClr val="767A7D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Sociétés d’auteurs (</a:t>
            </a:r>
            <a:r>
              <a:rPr lang="fr-FR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fonction des contenus</a:t>
            </a: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1428750">
              <a:buClr>
                <a:srgbClr val="767A7D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 </a:t>
            </a:r>
            <a:r>
              <a:rPr lang="fr-FR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(Agence de Protection des Programmes)</a:t>
            </a:r>
          </a:p>
          <a:p>
            <a:pPr marL="1428750">
              <a:buClr>
                <a:srgbClr val="767A7D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etc…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xmlns="" id="{BB2C300D-BB1B-4591-8621-156D7D2A2F40}"/>
              </a:ext>
            </a:extLst>
          </p:cNvPr>
          <p:cNvSpPr txBox="1">
            <a:spLocks/>
          </p:cNvSpPr>
          <p:nvPr/>
        </p:nvSpPr>
        <p:spPr>
          <a:xfrm>
            <a:off x="3015872" y="690315"/>
            <a:ext cx="4949215" cy="43204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i="0" kern="1200">
                <a:solidFill>
                  <a:srgbClr val="A70084"/>
                </a:solidFill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A70084"/>
                </a:solidFill>
                <a:effectLst/>
                <a:uLnTx/>
                <a:uFillTx/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1 – Matérialiser votre idée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C79A947F-3C09-4AAB-B900-2CB6CE30E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23" y="672561"/>
            <a:ext cx="1088068" cy="6888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57DC1423-F5DF-40C7-8DB0-2C9EC40743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449" y="4979227"/>
            <a:ext cx="2831908" cy="127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2760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989</Words>
  <Application>Microsoft Office PowerPoint</Application>
  <PresentationFormat>Personnalisé</PresentationFormat>
  <Paragraphs>172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Decobert, Ludivine (FIDAL INNOVATION)</cp:lastModifiedBy>
  <cp:revision>9</cp:revision>
  <dcterms:created xsi:type="dcterms:W3CDTF">2021-03-31T15:32:13Z</dcterms:created>
  <dcterms:modified xsi:type="dcterms:W3CDTF">2021-05-27T13:22:11Z</dcterms:modified>
</cp:coreProperties>
</file>