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9" r:id="rId4"/>
    <p:sldId id="265" r:id="rId5"/>
    <p:sldId id="264" r:id="rId6"/>
    <p:sldId id="266" r:id="rId7"/>
    <p:sldId id="267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00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84230" autoAdjust="0"/>
  </p:normalViewPr>
  <p:slideViewPr>
    <p:cSldViewPr snapToGrid="0">
      <p:cViewPr varScale="1">
        <p:scale>
          <a:sx n="53" d="100"/>
          <a:sy n="53" d="100"/>
        </p:scale>
        <p:origin x="20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834C7F-7AFD-4AFA-AA36-4B2EB89D5820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9CC90C-5C0E-4CCC-BFA0-B0B4C062D7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6660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9CC90C-5C0E-4CCC-BFA0-B0B4C062D70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7444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82F9A-C488-41F6-8BDB-F68723545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AEA8E04-E061-4397-8CEE-05C07B1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0FA5EF-5032-4805-8D6F-1152CF8F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1C723B-A341-4858-8B43-286ABB81E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C401EA-9270-4F89-91F0-F862F51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64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08454F-AD93-48A1-A214-F5ED5BC77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84FD2FD-346A-432D-B521-66F4BA3FC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8EFC7D-7415-40FF-920F-8B893D5D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302090-3C7A-4C1E-8E13-EC1CB849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E651D6-9A74-4D8E-B4C4-3F0B479F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82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0BD8E79-FDF9-45EA-8F3E-BC623F02F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C15C61-C23D-4B75-B27C-99C7DEFCB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86B99B7-F124-465E-88EA-8E575DB62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054BD1-9E02-4D90-A46C-35BF9C58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68B6A8-DBE8-4E05-99B1-0FCF93C8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07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75B0F2-79B3-44CA-BE54-28AE09A6F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D7BB7E-460C-4415-86C6-B48BE1B38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1285FE-82B3-4F93-8186-E85DDE4E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D68963-DE6F-4772-90A4-D5B637D0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2A70AD-2BC9-4DC0-8DF5-0E2F4662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01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80BF26-92C5-4B7B-A297-3C983D1EF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D8C5F99-9474-4313-B7B8-65E03E8AE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F0D89F-6612-4D39-91A9-3C525E7F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B16D20-4DCC-4806-81C9-402818D3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5FA8C1-448A-474C-8E7A-D256D2F2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21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54FBDD-20CD-4AF1-8434-56993BE7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91CA0E-32E4-4AA1-B395-802867593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0F57EC-715A-42A3-9EEF-FBCC05D0A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D3F0389-56C2-4906-A9A3-DD80E9185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C1095D9-F72B-4690-AD34-EAF80705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7F2131-1745-4A89-B6C7-E72511B9C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08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DFDDD3-6AB3-4977-B360-4EB4F001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0389E4-C2D1-4CD1-80C8-35909978D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D5B18D-09F3-4592-8660-D79566A1F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919A94A-B62B-45BB-A029-BD6E6FBC7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35A77F1-8740-4E17-A34B-F4FAE3CAD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AF6E21D-D2F5-4995-AB11-F10F1D9C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DF03A76-DA82-46A7-B149-FA890374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0CB19CD-3C61-4712-8440-3C0BB84E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6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FABF78-286C-4813-A17B-A42F23DE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B2AA20A-55B7-4E82-B9E4-974408D72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892F13B-308D-4F8F-81B1-258B72B78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9CA2E8-9645-4BB2-A2F1-F32517B70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3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EF5FDBE-49E5-4D8E-81E2-56AA08A5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C0D5AEA-7FD9-47EA-8018-39BF500D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717080F-C890-4FE3-8C75-7EA63D9C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99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B188FD-0DFD-4FF9-94AE-76F36568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EC5239-B2BE-496A-A6A1-4144E90E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D41048-09A8-42A4-9C2A-E502E53BF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F99FD7C-914D-4A27-9450-701E22F0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41AA6C-EB3D-44E0-8B43-80A4E4A7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B17ABCF-AB0B-4775-85F6-5A9AD3AA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11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B3388C-7E66-4E15-9A9A-3B3EEFB1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8D4CF5C-BA9A-483A-9B3B-038656025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A49464-9540-4025-88BF-98A3A2F72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A1351C-9946-4673-9DF5-9D8455E1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46E04CD-3859-4CF8-A083-B4E224A9B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0FD501A-84C8-42FE-9DE5-05378780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42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2F6E0A1-02B5-4320-98A7-298B3984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918EB1-007A-4728-A26E-9F064FF97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C709C3-51DC-459B-83E9-CEFD4A9F2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8C07A-1065-486C-81F5-FBFE7E2880AB}" type="datetimeFigureOut">
              <a:rPr lang="fr-FR" smtClean="0"/>
              <a:t>01/06/2021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E5C83F-1989-4210-8375-9BF1A10CDC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9B03C3-3303-4AEE-BFAA-D84BAED41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74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ledefrance.fr/entrepreneur-leader" TargetMode="External"/><Relationship Id="rId7" Type="http://schemas.openxmlformats.org/officeDocument/2006/relationships/hyperlink" Target="http://www.reseau-entreprendre.org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initiative-iledefrance.fr/" TargetMode="External"/><Relationship Id="rId5" Type="http://schemas.openxmlformats.org/officeDocument/2006/relationships/hyperlink" Target="http://www.franceactive-idf.org/" TargetMode="External"/><Relationship Id="rId4" Type="http://schemas.openxmlformats.org/officeDocument/2006/relationships/hyperlink" Target="http://www.adie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05D1EA2-EAE3-4709-B8FB-FA4B4DD03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69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2F6AFE-2A1A-404D-9215-66125ADAE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952D4BC-D06E-46B5-B6A2-5110FD8EE2E7}"/>
              </a:ext>
            </a:extLst>
          </p:cNvPr>
          <p:cNvSpPr txBox="1"/>
          <p:nvPr/>
        </p:nvSpPr>
        <p:spPr>
          <a:xfrm>
            <a:off x="907774" y="2155488"/>
            <a:ext cx="1061499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Financer votre projet en Ile-de-France :</a:t>
            </a:r>
          </a:p>
          <a:p>
            <a:pPr algn="ctr"/>
            <a:r>
              <a:rPr lang="fr-FR" sz="4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des solutions personnalisées</a:t>
            </a:r>
          </a:p>
        </p:txBody>
      </p:sp>
    </p:spTree>
    <p:extLst>
      <p:ext uri="{BB962C8B-B14F-4D97-AF65-F5344CB8AC3E}">
        <p14:creationId xmlns:p14="http://schemas.microsoft.com/office/powerpoint/2010/main" val="989323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ED0B503A-EF49-4B04-9C6B-AF22A5391365}"/>
              </a:ext>
            </a:extLst>
          </p:cNvPr>
          <p:cNvSpPr txBox="1"/>
          <p:nvPr/>
        </p:nvSpPr>
        <p:spPr>
          <a:xfrm>
            <a:off x="788504" y="2029102"/>
            <a:ext cx="1061499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latin typeface="Calibri" panose="020F0502020204030204" pitchFamily="34" charset="0"/>
              </a:rPr>
              <a:t>Baptiste Journet</a:t>
            </a:r>
          </a:p>
          <a:p>
            <a:pPr algn="ctr"/>
            <a:r>
              <a:rPr lang="fr-FR" sz="2000" dirty="0">
                <a:latin typeface="Calibri" panose="020F0502020204030204" pitchFamily="34" charset="0"/>
              </a:rPr>
              <a:t>Délégué général d’Initiative Plaine Commune</a:t>
            </a:r>
          </a:p>
          <a:p>
            <a:pPr algn="ctr"/>
            <a:endParaRPr lang="fr-FR" sz="2000" dirty="0">
              <a:latin typeface="Calibri" panose="020F0502020204030204" pitchFamily="34" charset="0"/>
            </a:endParaRPr>
          </a:p>
          <a:p>
            <a:pPr algn="ctr"/>
            <a:endParaRPr lang="fr-FR" sz="2000" dirty="0">
              <a:latin typeface="Calibri" panose="020F0502020204030204" pitchFamily="34" charset="0"/>
            </a:endParaRPr>
          </a:p>
          <a:p>
            <a:pPr algn="ctr"/>
            <a:r>
              <a:rPr lang="fr-FR" sz="2000" b="1" dirty="0">
                <a:latin typeface="Calibri" panose="020F0502020204030204" pitchFamily="34" charset="0"/>
              </a:rPr>
              <a:t>Grégoire </a:t>
            </a:r>
            <a:r>
              <a:rPr lang="fr-FR" sz="2000" b="1" dirty="0" err="1">
                <a:latin typeface="Calibri" panose="020F0502020204030204" pitchFamily="34" charset="0"/>
              </a:rPr>
              <a:t>Héaulme</a:t>
            </a:r>
            <a:endParaRPr lang="fr-FR" sz="2000" b="1" dirty="0">
              <a:latin typeface="Calibri" panose="020F0502020204030204" pitchFamily="34" charset="0"/>
            </a:endParaRPr>
          </a:p>
          <a:p>
            <a:pPr algn="ctr"/>
            <a:r>
              <a:rPr lang="fr-FR" sz="2000" dirty="0">
                <a:latin typeface="Calibri" panose="020F0502020204030204" pitchFamily="34" charset="0"/>
              </a:rPr>
              <a:t>Directeur Ile-de-France et Centre - Val de Loire de l'</a:t>
            </a:r>
            <a:r>
              <a:rPr lang="fr-FR" sz="2000" dirty="0" err="1">
                <a:latin typeface="Calibri" panose="020F0502020204030204" pitchFamily="34" charset="0"/>
              </a:rPr>
              <a:t>Adie</a:t>
            </a:r>
            <a:endParaRPr lang="fr-FR" sz="2000" b="1" dirty="0">
              <a:latin typeface="Calibri" panose="020F0502020204030204" pitchFamily="34" charset="0"/>
            </a:endParaRPr>
          </a:p>
          <a:p>
            <a:pPr algn="ctr"/>
            <a:endParaRPr lang="fr-FR" sz="2000" b="1" dirty="0">
              <a:latin typeface="Calibri" panose="020F0502020204030204" pitchFamily="34" charset="0"/>
            </a:endParaRPr>
          </a:p>
          <a:p>
            <a:pPr algn="ctr"/>
            <a:endParaRPr lang="fr-FR" sz="2000" dirty="0">
              <a:latin typeface="Calibri" panose="020F0502020204030204" pitchFamily="34" charset="0"/>
            </a:endParaRPr>
          </a:p>
          <a:p>
            <a:pPr algn="ctr"/>
            <a:r>
              <a:rPr lang="fr-FR" sz="2000" b="1" dirty="0">
                <a:latin typeface="Calibri" panose="020F0502020204030204" pitchFamily="34" charset="0"/>
              </a:rPr>
              <a:t>Marcellin </a:t>
            </a:r>
            <a:r>
              <a:rPr lang="fr-FR" sz="2000" b="1" dirty="0" err="1">
                <a:latin typeface="Calibri" panose="020F0502020204030204" pitchFamily="34" charset="0"/>
              </a:rPr>
              <a:t>Pelhate</a:t>
            </a:r>
            <a:endParaRPr lang="fr-FR" sz="2000" b="1" dirty="0">
              <a:latin typeface="Calibri" panose="020F0502020204030204" pitchFamily="34" charset="0"/>
            </a:endParaRPr>
          </a:p>
          <a:p>
            <a:pPr algn="ctr"/>
            <a:r>
              <a:rPr lang="fr-FR" sz="2000" dirty="0">
                <a:latin typeface="Calibri" panose="020F0502020204030204" pitchFamily="34" charset="0"/>
              </a:rPr>
              <a:t>Co-fondateur de l’atelier Le Beau Thé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7FBE4C3-9643-4384-BC2D-270354CA4863}"/>
              </a:ext>
            </a:extLst>
          </p:cNvPr>
          <p:cNvSpPr txBox="1"/>
          <p:nvPr/>
        </p:nvSpPr>
        <p:spPr>
          <a:xfrm>
            <a:off x="788504" y="713706"/>
            <a:ext cx="106149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E4003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Financer votre projet en Ile-de-France : des solutions personnalisées</a:t>
            </a:r>
          </a:p>
        </p:txBody>
      </p:sp>
    </p:spTree>
    <p:extLst>
      <p:ext uri="{BB962C8B-B14F-4D97-AF65-F5344CB8AC3E}">
        <p14:creationId xmlns:p14="http://schemas.microsoft.com/office/powerpoint/2010/main" val="1861205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DE04C02-65EB-4401-BAF2-93A28AEBE2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415" y="1859830"/>
            <a:ext cx="2710053" cy="14964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FB2EF46-D05F-4BC2-B83E-9A8330AE7064}"/>
              </a:ext>
            </a:extLst>
          </p:cNvPr>
          <p:cNvSpPr txBox="1"/>
          <p:nvPr/>
        </p:nvSpPr>
        <p:spPr>
          <a:xfrm>
            <a:off x="753722" y="1759105"/>
            <a:ext cx="554688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latin typeface="Calibri" panose="020F0502020204030204" pitchFamily="34" charset="0"/>
              </a:rPr>
              <a:t>Avec la Région Île-de-France</a:t>
            </a:r>
          </a:p>
          <a:p>
            <a:pPr algn="ctr"/>
            <a:endParaRPr lang="fr-FR" sz="2000" b="1" dirty="0">
              <a:latin typeface="Calibri" panose="020F0502020204030204" pitchFamily="34" charset="0"/>
            </a:endParaRPr>
          </a:p>
          <a:p>
            <a:pPr algn="ctr"/>
            <a:endParaRPr lang="fr-FR" sz="2000" b="1" dirty="0">
              <a:latin typeface="Calibri" panose="020F0502020204030204" pitchFamily="34" charset="0"/>
            </a:endParaRPr>
          </a:p>
          <a:p>
            <a:pPr algn="ctr"/>
            <a:endParaRPr lang="fr-FR" sz="2000" b="1" dirty="0">
              <a:latin typeface="Calibri" panose="020F0502020204030204" pitchFamily="34" charset="0"/>
            </a:endParaRPr>
          </a:p>
          <a:p>
            <a:pPr algn="ctr"/>
            <a:r>
              <a:rPr lang="fr-FR" sz="2000" b="1" dirty="0">
                <a:latin typeface="Calibri" panose="020F0502020204030204" pitchFamily="34" charset="0"/>
              </a:rPr>
              <a:t>Le parcours unique de la création d’entreprise</a:t>
            </a:r>
            <a:endParaRPr lang="fr-FR" sz="2000" dirty="0">
              <a:latin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3398445-EEEE-4778-AAAB-E75B17720C9F}"/>
              </a:ext>
            </a:extLst>
          </p:cNvPr>
          <p:cNvSpPr txBox="1"/>
          <p:nvPr/>
        </p:nvSpPr>
        <p:spPr>
          <a:xfrm>
            <a:off x="722335" y="3846740"/>
            <a:ext cx="55468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</a:rPr>
              <a:t>La Région et ses partenaires s’unissent pour accompagner les créateurs et repreneurs d’entreprise sur le chemin de la réussite !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7E36E77-5933-43B9-ABCC-246F137A7A0C}"/>
              </a:ext>
            </a:extLst>
          </p:cNvPr>
          <p:cNvSpPr txBox="1"/>
          <p:nvPr/>
        </p:nvSpPr>
        <p:spPr>
          <a:xfrm>
            <a:off x="6972407" y="2319171"/>
            <a:ext cx="436739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latin typeface="Calibri" panose="020F0502020204030204" pitchFamily="34" charset="0"/>
              </a:rPr>
              <a:t>1 – Bâtir mon projet</a:t>
            </a:r>
          </a:p>
          <a:p>
            <a:endParaRPr lang="fr-FR" sz="2800" dirty="0">
              <a:latin typeface="Calibri" panose="020F0502020204030204" pitchFamily="34" charset="0"/>
            </a:endParaRPr>
          </a:p>
          <a:p>
            <a:r>
              <a:rPr lang="fr-FR" sz="2800" b="1" dirty="0">
                <a:latin typeface="Calibri" panose="020F0502020204030204" pitchFamily="34" charset="0"/>
              </a:rPr>
              <a:t>2- Financer mon projet</a:t>
            </a:r>
          </a:p>
          <a:p>
            <a:endParaRPr lang="fr-FR" sz="2800" dirty="0">
              <a:latin typeface="Calibri" panose="020F0502020204030204" pitchFamily="34" charset="0"/>
            </a:endParaRPr>
          </a:p>
          <a:p>
            <a:r>
              <a:rPr lang="fr-FR" sz="2800" dirty="0">
                <a:latin typeface="Calibri" panose="020F0502020204030204" pitchFamily="34" charset="0"/>
              </a:rPr>
              <a:t>3 – Piloter mon entreprise</a:t>
            </a:r>
            <a:endParaRPr lang="fr-FR" sz="2000" dirty="0">
              <a:latin typeface="Calibri" panose="020F050202020403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82BB268-E7D9-4097-8E0D-E67D58F08D27}"/>
              </a:ext>
            </a:extLst>
          </p:cNvPr>
          <p:cNvSpPr txBox="1"/>
          <p:nvPr/>
        </p:nvSpPr>
        <p:spPr>
          <a:xfrm>
            <a:off x="788504" y="713706"/>
            <a:ext cx="106149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E4003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Financer votre projet en Ile-de-France : des solutions personnalisées</a:t>
            </a:r>
          </a:p>
        </p:txBody>
      </p:sp>
    </p:spTree>
    <p:extLst>
      <p:ext uri="{BB962C8B-B14F-4D97-AF65-F5344CB8AC3E}">
        <p14:creationId xmlns:p14="http://schemas.microsoft.com/office/powerpoint/2010/main" val="3692285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3398445-EEEE-4778-AAAB-E75B17720C9F}"/>
              </a:ext>
            </a:extLst>
          </p:cNvPr>
          <p:cNvSpPr txBox="1"/>
          <p:nvPr/>
        </p:nvSpPr>
        <p:spPr>
          <a:xfrm>
            <a:off x="1524000" y="1363136"/>
            <a:ext cx="948855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</a:endParaRPr>
          </a:p>
          <a:p>
            <a:pPr algn="l"/>
            <a:r>
              <a:rPr lang="fr-FR" sz="2000" dirty="0">
                <a:latin typeface="Calibri" panose="020F0502020204030204" pitchFamily="34" charset="0"/>
              </a:rPr>
              <a:t>Un accompagnement pour : </a:t>
            </a:r>
          </a:p>
          <a:p>
            <a:pPr algn="l"/>
            <a:endParaRPr lang="fr-FR" sz="2000" dirty="0">
              <a:latin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b="1" dirty="0">
                <a:latin typeface="Calibri" panose="020F0502020204030204" pitchFamily="34" charset="0"/>
              </a:rPr>
              <a:t>obtenir des informations sur l’offre de financement et l’éligibilité de votre projet </a:t>
            </a:r>
            <a:r>
              <a:rPr lang="fr-FR" sz="2000" dirty="0">
                <a:latin typeface="Calibri" panose="020F0502020204030204" pitchFamily="34" charset="0"/>
              </a:rPr>
              <a:t>(réunions collectives, rendez-vous individuels),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sz="2000" dirty="0">
              <a:latin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b="1" dirty="0">
                <a:latin typeface="Calibri" panose="020F0502020204030204" pitchFamily="34" charset="0"/>
              </a:rPr>
              <a:t>structurer financièrement votre projet à travers l’analyse du business plan </a:t>
            </a:r>
            <a:r>
              <a:rPr lang="fr-FR" sz="2000" dirty="0">
                <a:latin typeface="Calibri" panose="020F0502020204030204" pitchFamily="34" charset="0"/>
              </a:rPr>
              <a:t>(aspects financiers, humains, marketing, comptables, juridiques, etc.) et le passage devant un comité d’agrément,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sz="2000" dirty="0">
              <a:latin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b="1" dirty="0">
                <a:latin typeface="Calibri" panose="020F0502020204030204" pitchFamily="34" charset="0"/>
              </a:rPr>
              <a:t>mobiliser un financement </a:t>
            </a:r>
            <a:r>
              <a:rPr lang="fr-FR" sz="2000" dirty="0">
                <a:latin typeface="Calibri" panose="020F0502020204030204" pitchFamily="34" charset="0"/>
              </a:rPr>
              <a:t>(microcrédit, garantie bancaire ou prêt d’honneur) et un concours bancaire si nécessaire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F8258E2-EF4E-45D4-BD7B-A9B12AB0DC24}"/>
              </a:ext>
            </a:extLst>
          </p:cNvPr>
          <p:cNvSpPr txBox="1"/>
          <p:nvPr/>
        </p:nvSpPr>
        <p:spPr>
          <a:xfrm>
            <a:off x="788504" y="713706"/>
            <a:ext cx="106149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E4003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Financer votre projet en Ile-de-France : des solutions personnalisées</a:t>
            </a:r>
          </a:p>
        </p:txBody>
      </p:sp>
    </p:spTree>
    <p:extLst>
      <p:ext uri="{BB962C8B-B14F-4D97-AF65-F5344CB8AC3E}">
        <p14:creationId xmlns:p14="http://schemas.microsoft.com/office/powerpoint/2010/main" val="3333565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F8258E2-EF4E-45D4-BD7B-A9B12AB0DC24}"/>
              </a:ext>
            </a:extLst>
          </p:cNvPr>
          <p:cNvSpPr txBox="1"/>
          <p:nvPr/>
        </p:nvSpPr>
        <p:spPr>
          <a:xfrm>
            <a:off x="788504" y="713706"/>
            <a:ext cx="106149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E4003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Financer votre projet en Ile-de-France : des solutions personnalisées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6540BA6-9C6B-4EFA-8A64-DF620B7715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062131"/>
              </p:ext>
            </p:extLst>
          </p:nvPr>
        </p:nvGraphicFramePr>
        <p:xfrm>
          <a:off x="1240007" y="1477167"/>
          <a:ext cx="9711983" cy="37806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7833">
                  <a:extLst>
                    <a:ext uri="{9D8B030D-6E8A-4147-A177-3AD203B41FA5}">
                      <a16:colId xmlns:a16="http://schemas.microsoft.com/office/drawing/2014/main" val="1592007638"/>
                    </a:ext>
                  </a:extLst>
                </a:gridCol>
                <a:gridCol w="1752185">
                  <a:extLst>
                    <a:ext uri="{9D8B030D-6E8A-4147-A177-3AD203B41FA5}">
                      <a16:colId xmlns:a16="http://schemas.microsoft.com/office/drawing/2014/main" val="114181410"/>
                    </a:ext>
                  </a:extLst>
                </a:gridCol>
                <a:gridCol w="1683214">
                  <a:extLst>
                    <a:ext uri="{9D8B030D-6E8A-4147-A177-3AD203B41FA5}">
                      <a16:colId xmlns:a16="http://schemas.microsoft.com/office/drawing/2014/main" val="1966852470"/>
                    </a:ext>
                  </a:extLst>
                </a:gridCol>
                <a:gridCol w="1720909">
                  <a:extLst>
                    <a:ext uri="{9D8B030D-6E8A-4147-A177-3AD203B41FA5}">
                      <a16:colId xmlns:a16="http://schemas.microsoft.com/office/drawing/2014/main" val="1044756355"/>
                    </a:ext>
                  </a:extLst>
                </a:gridCol>
                <a:gridCol w="1605856">
                  <a:extLst>
                    <a:ext uri="{9D8B030D-6E8A-4147-A177-3AD203B41FA5}">
                      <a16:colId xmlns:a16="http://schemas.microsoft.com/office/drawing/2014/main" val="2940253691"/>
                    </a:ext>
                  </a:extLst>
                </a:gridCol>
                <a:gridCol w="1891986">
                  <a:extLst>
                    <a:ext uri="{9D8B030D-6E8A-4147-A177-3AD203B41FA5}">
                      <a16:colId xmlns:a16="http://schemas.microsoft.com/office/drawing/2014/main" val="1285494954"/>
                    </a:ext>
                  </a:extLst>
                </a:gridCol>
              </a:tblGrid>
              <a:tr h="629596">
                <a:tc>
                  <a:txBody>
                    <a:bodyPr/>
                    <a:lstStyle/>
                    <a:p>
                      <a:endParaRPr lang="fr-FR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err="1">
                          <a:effectLst/>
                        </a:rPr>
                        <a:t>Adie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France Active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Initiative France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>
                          <a:effectLst/>
                        </a:rPr>
                        <a:t>Réseau Entreprendre</a:t>
                      </a:r>
                      <a:endParaRPr lang="fr-F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41690001"/>
                  </a:ext>
                </a:extLst>
              </a:tr>
              <a:tr h="1491651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Cibles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TPE qui n’ont pas accès au crédit bancaire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TPE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>
                          <a:effectLst/>
                        </a:rPr>
                        <a:t>TPE-PME</a:t>
                      </a:r>
                      <a:endParaRPr lang="fr-F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Entreprises innovantes technologiques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PME créant au moins 5 emplois à 3 ans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08488077"/>
                  </a:ext>
                </a:extLst>
              </a:tr>
              <a:tr h="1659386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 </a:t>
                      </a:r>
                    </a:p>
                    <a:p>
                      <a:pPr algn="ctr"/>
                      <a:r>
                        <a:rPr lang="fr-FR" sz="1600" dirty="0">
                          <a:effectLst/>
                        </a:rPr>
                        <a:t>Outils financiers</a:t>
                      </a:r>
                    </a:p>
                    <a:p>
                      <a:pPr algn="ctr"/>
                      <a:r>
                        <a:rPr lang="fr-FR" sz="1600" dirty="0">
                          <a:effectLst/>
                        </a:rPr>
                        <a:t> </a:t>
                      </a:r>
                    </a:p>
                    <a:p>
                      <a:pPr algn="ctr"/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Microcrédit </a:t>
                      </a:r>
                    </a:p>
                    <a:p>
                      <a:pPr algn="ctr"/>
                      <a:r>
                        <a:rPr lang="fr-FR" sz="1600" dirty="0">
                          <a:effectLst/>
                        </a:rPr>
                        <a:t>et prêt d’honneur </a:t>
                      </a:r>
                    </a:p>
                    <a:p>
                      <a:pPr algn="ctr"/>
                      <a:r>
                        <a:rPr lang="fr-FR" sz="1600" dirty="0">
                          <a:effectLst/>
                        </a:rPr>
                        <a:t>jusqu’à 12 000 €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Garantie bancaire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Prêt d'honneur</a:t>
                      </a:r>
                    </a:p>
                    <a:p>
                      <a:pPr algn="ctr"/>
                      <a:r>
                        <a:rPr lang="fr-FR" sz="1600" dirty="0">
                          <a:effectLst/>
                        </a:rPr>
                        <a:t>jusqu’à 75 000 €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Prêt d'honneur</a:t>
                      </a:r>
                      <a:br>
                        <a:rPr lang="fr-FR" sz="1600" dirty="0">
                          <a:effectLst/>
                        </a:rPr>
                      </a:br>
                      <a:r>
                        <a:rPr lang="fr-FR" sz="1600" dirty="0">
                          <a:effectLst/>
                        </a:rPr>
                        <a:t>jusqu'à 120 000 €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Prêt d'honneur</a:t>
                      </a:r>
                    </a:p>
                    <a:p>
                      <a:pPr algn="ctr"/>
                      <a:r>
                        <a:rPr lang="fr-FR" sz="1600" dirty="0">
                          <a:effectLst/>
                        </a:rPr>
                        <a:t>jusqu'à 50 000 €</a:t>
                      </a:r>
                      <a:endParaRPr lang="fr-FR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67558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764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3398445-EEEE-4778-AAAB-E75B17720C9F}"/>
              </a:ext>
            </a:extLst>
          </p:cNvPr>
          <p:cNvSpPr txBox="1"/>
          <p:nvPr/>
        </p:nvSpPr>
        <p:spPr>
          <a:xfrm>
            <a:off x="1351721" y="1810584"/>
            <a:ext cx="948855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i="0" u="none" strike="noStrike" baseline="0" dirty="0">
                <a:latin typeface="Gotham-Bold"/>
                <a:hlinkClick r:id="rId3"/>
              </a:rPr>
              <a:t>www.iledefrance.fr/entrepreneur-leader</a:t>
            </a:r>
            <a:endParaRPr lang="fr-FR" sz="2000" b="1" i="0" u="none" strike="noStrike" baseline="0" dirty="0">
              <a:latin typeface="Gotham-Bold"/>
            </a:endParaRPr>
          </a:p>
          <a:p>
            <a:pPr algn="ctr"/>
            <a:endParaRPr lang="fr-FR" sz="2000" dirty="0">
              <a:latin typeface="Calibri" panose="020F0502020204030204" pitchFamily="34" charset="0"/>
            </a:endParaRPr>
          </a:p>
          <a:p>
            <a:pPr algn="ctr"/>
            <a:r>
              <a:rPr lang="fr-FR" sz="2000" dirty="0">
                <a:latin typeface="Calibri" panose="020F0502020204030204" pitchFamily="34" charset="0"/>
                <a:hlinkClick r:id="rId4"/>
              </a:rPr>
              <a:t>www.adie.org</a:t>
            </a:r>
            <a:endParaRPr lang="fr-FR" sz="2000" dirty="0">
              <a:latin typeface="Calibri" panose="020F0502020204030204" pitchFamily="34" charset="0"/>
            </a:endParaRPr>
          </a:p>
          <a:p>
            <a:pPr algn="ctr"/>
            <a:endParaRPr lang="fr-FR" sz="2000" dirty="0">
              <a:latin typeface="Calibri" panose="020F0502020204030204" pitchFamily="34" charset="0"/>
            </a:endParaRPr>
          </a:p>
          <a:p>
            <a:pPr algn="ctr"/>
            <a:r>
              <a:rPr lang="fr-FR" sz="2000" dirty="0">
                <a:latin typeface="Calibri" panose="020F0502020204030204" pitchFamily="34" charset="0"/>
                <a:hlinkClick r:id="rId5"/>
              </a:rPr>
              <a:t>www.franceactive-idf.org</a:t>
            </a:r>
            <a:endParaRPr lang="fr-FR" sz="2000" dirty="0">
              <a:latin typeface="Calibri" panose="020F0502020204030204" pitchFamily="34" charset="0"/>
            </a:endParaRPr>
          </a:p>
          <a:p>
            <a:pPr algn="ctr"/>
            <a:endParaRPr lang="fr-FR" sz="2000" dirty="0">
              <a:latin typeface="Calibri" panose="020F0502020204030204" pitchFamily="34" charset="0"/>
              <a:hlinkClick r:id="rId6"/>
            </a:endParaRPr>
          </a:p>
          <a:p>
            <a:pPr algn="ctr"/>
            <a:r>
              <a:rPr lang="fr-FR" sz="2000" dirty="0">
                <a:latin typeface="Calibri" panose="020F0502020204030204" pitchFamily="34" charset="0"/>
                <a:hlinkClick r:id="rId6"/>
              </a:rPr>
              <a:t>www.initiative-iledefrance.fr</a:t>
            </a:r>
            <a:endParaRPr lang="fr-FR" sz="2000" dirty="0">
              <a:latin typeface="Calibri" panose="020F0502020204030204" pitchFamily="34" charset="0"/>
            </a:endParaRPr>
          </a:p>
          <a:p>
            <a:pPr algn="ctr"/>
            <a:endParaRPr lang="fr-FR" sz="2000" dirty="0">
              <a:latin typeface="Calibri" panose="020F0502020204030204" pitchFamily="34" charset="0"/>
              <a:hlinkClick r:id="rId7"/>
            </a:endParaRPr>
          </a:p>
          <a:p>
            <a:pPr algn="ctr"/>
            <a:r>
              <a:rPr lang="fr-FR" sz="2000" dirty="0">
                <a:latin typeface="Calibri" panose="020F0502020204030204" pitchFamily="34" charset="0"/>
                <a:hlinkClick r:id="rId7"/>
              </a:rPr>
              <a:t>www.reseau-entreprendre.org</a:t>
            </a:r>
            <a:endParaRPr lang="fr-FR" sz="2000" dirty="0">
              <a:latin typeface="Calibri" panose="020F050202020403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F8258E2-EF4E-45D4-BD7B-A9B12AB0DC24}"/>
              </a:ext>
            </a:extLst>
          </p:cNvPr>
          <p:cNvSpPr txBox="1"/>
          <p:nvPr/>
        </p:nvSpPr>
        <p:spPr>
          <a:xfrm>
            <a:off x="788504" y="713706"/>
            <a:ext cx="106149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E4003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Financer votre projet en Ile-de-France : des solutions personnalisées</a:t>
            </a:r>
          </a:p>
        </p:txBody>
      </p:sp>
    </p:spTree>
    <p:extLst>
      <p:ext uri="{BB962C8B-B14F-4D97-AF65-F5344CB8AC3E}">
        <p14:creationId xmlns:p14="http://schemas.microsoft.com/office/powerpoint/2010/main" val="105683738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291</Words>
  <Application>Microsoft Office PowerPoint</Application>
  <PresentationFormat>Grand écran</PresentationFormat>
  <Paragraphs>69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Gotham-Bold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PIERRE-GUILBOT Mathilde</dc:creator>
  <cp:lastModifiedBy>PEYRE Christine</cp:lastModifiedBy>
  <cp:revision>18</cp:revision>
  <dcterms:created xsi:type="dcterms:W3CDTF">2021-03-31T15:32:13Z</dcterms:created>
  <dcterms:modified xsi:type="dcterms:W3CDTF">2021-06-01T14:13:57Z</dcterms:modified>
</cp:coreProperties>
</file>