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71" r:id="rId8"/>
    <p:sldId id="272" r:id="rId9"/>
    <p:sldId id="273" r:id="rId10"/>
    <p:sldId id="274" r:id="rId11"/>
    <p:sldId id="276" r:id="rId12"/>
    <p:sldId id="277" r:id="rId13"/>
    <p:sldId id="275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07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343D14-1DC4-4CD7-811F-FE544DC968CC}"/>
              </a:ext>
            </a:extLst>
          </p:cNvPr>
          <p:cNvSpPr/>
          <p:nvPr/>
        </p:nvSpPr>
        <p:spPr>
          <a:xfrm>
            <a:off x="910533" y="1795749"/>
            <a:ext cx="99027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400" b="1" dirty="0"/>
              <a:t> </a:t>
            </a:r>
            <a:r>
              <a:rPr lang="fr-FR" sz="2400" dirty="0"/>
              <a:t>Respect des personnes et des biens</a:t>
            </a:r>
          </a:p>
          <a:p>
            <a:r>
              <a:rPr lang="fr-FR" sz="2400" dirty="0"/>
              <a:t>	</a:t>
            </a:r>
            <a:r>
              <a:rPr lang="fr-FR" sz="2200" dirty="0"/>
              <a:t>Implications dans la gestion des salariés (bienveillance)</a:t>
            </a:r>
          </a:p>
          <a:p>
            <a:r>
              <a:rPr lang="fr-FR" sz="2200" dirty="0"/>
              <a:t>	et des ressources notamment collectives</a:t>
            </a:r>
            <a:br>
              <a:rPr lang="fr-FR" sz="2200" dirty="0"/>
            </a:br>
            <a:endParaRPr lang="fr-FR" sz="2200" i="1" dirty="0"/>
          </a:p>
          <a:p>
            <a:pPr>
              <a:buFont typeface="Wingdings" pitchFamily="2" charset="2"/>
              <a:buChar char="ü"/>
            </a:pPr>
            <a:r>
              <a:rPr lang="fr-FR" sz="2400" b="1" dirty="0"/>
              <a:t> </a:t>
            </a:r>
            <a:r>
              <a:rPr lang="fr-FR" sz="2400" dirty="0"/>
              <a:t>Gratuité de l’accompagnement</a:t>
            </a:r>
          </a:p>
          <a:p>
            <a:pPr lvl="1"/>
            <a:r>
              <a:rPr lang="fr-FR" sz="2400" dirty="0"/>
              <a:t>	</a:t>
            </a:r>
            <a:r>
              <a:rPr lang="fr-FR" sz="2200" dirty="0"/>
              <a:t>Membres bénévoles</a:t>
            </a:r>
            <a:br>
              <a:rPr lang="fr-FR" sz="2200" dirty="0"/>
            </a:br>
            <a:endParaRPr lang="fr-FR" sz="2200" dirty="0"/>
          </a:p>
          <a:p>
            <a:pPr>
              <a:buFont typeface="Wingdings" pitchFamily="2" charset="2"/>
              <a:buChar char="ü"/>
            </a:pPr>
            <a:r>
              <a:rPr lang="fr-FR" sz="2400" b="1" dirty="0"/>
              <a:t> </a:t>
            </a:r>
            <a:r>
              <a:rPr lang="fr-FR" sz="2400" dirty="0"/>
              <a:t>Engagement de réciprocité</a:t>
            </a:r>
          </a:p>
          <a:p>
            <a:r>
              <a:rPr lang="fr-FR" sz="2400" dirty="0"/>
              <a:t>	</a:t>
            </a:r>
            <a:r>
              <a:rPr lang="fr-FR" sz="2200" dirty="0"/>
              <a:t>Je suis aidé (par un accompagnement gratuit) </a:t>
            </a:r>
          </a:p>
          <a:p>
            <a:r>
              <a:rPr lang="fr-FR" sz="2200" dirty="0"/>
              <a:t>               j’aiderai à mon tour le moment venu</a:t>
            </a:r>
          </a:p>
          <a:p>
            <a:endParaRPr lang="fr-FR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253B55-1A42-4D67-BD28-437E4AF07B16}"/>
              </a:ext>
            </a:extLst>
          </p:cNvPr>
          <p:cNvSpPr txBox="1"/>
          <p:nvPr/>
        </p:nvSpPr>
        <p:spPr>
          <a:xfrm>
            <a:off x="910534" y="680481"/>
            <a:ext cx="9392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Accompagnement Réseau Entreprendre</a:t>
            </a:r>
            <a:br>
              <a:rPr lang="fr-FR" sz="2400" dirty="0"/>
            </a:br>
            <a:r>
              <a:rPr lang="fr-FR" sz="2400" i="1" dirty="0"/>
              <a:t>Adhésion aux valeurs de Réseau Entreprendre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2091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B253B55-1A42-4D67-BD28-437E4AF07B16}"/>
              </a:ext>
            </a:extLst>
          </p:cNvPr>
          <p:cNvSpPr txBox="1"/>
          <p:nvPr/>
        </p:nvSpPr>
        <p:spPr>
          <a:xfrm>
            <a:off x="910534" y="680481"/>
            <a:ext cx="9392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Accompagnement Réseau Entreprendre</a:t>
            </a:r>
            <a:br>
              <a:rPr lang="fr-FR" sz="2400" dirty="0"/>
            </a:br>
            <a:r>
              <a:rPr lang="fr-FR" sz="2400" i="1" dirty="0"/>
              <a:t>En bref </a:t>
            </a:r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1013560-8E3C-43BE-975D-0F3BD589C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618" y="1502679"/>
            <a:ext cx="7142581" cy="401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40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0722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B253B55-1A42-4D67-BD28-437E4AF07B16}"/>
              </a:ext>
            </a:extLst>
          </p:cNvPr>
          <p:cNvSpPr txBox="1"/>
          <p:nvPr/>
        </p:nvSpPr>
        <p:spPr>
          <a:xfrm>
            <a:off x="910534" y="680481"/>
            <a:ext cx="9392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Accompagnement Réseau Entreprendre</a:t>
            </a:r>
            <a:br>
              <a:rPr lang="fr-FR" sz="2400" dirty="0"/>
            </a:br>
            <a:r>
              <a:rPr lang="fr-FR" sz="2400" i="1" dirty="0"/>
              <a:t>En bref </a:t>
            </a:r>
          </a:p>
          <a:p>
            <a:endParaRPr lang="fr-FR" dirty="0"/>
          </a:p>
        </p:txBody>
      </p:sp>
      <p:pic>
        <p:nvPicPr>
          <p:cNvPr id="4" name="reseau-entreprendre-film-2-VDEF">
            <a:hlinkClick r:id="" action="ppaction://media"/>
            <a:extLst>
              <a:ext uri="{FF2B5EF4-FFF2-40B4-BE49-F238E27FC236}">
                <a16:creationId xmlns:a16="http://schemas.microsoft.com/office/drawing/2014/main" id="{99246D75-8DC2-4FB2-B7F1-659BFC2413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5352" y="1486562"/>
            <a:ext cx="7194313" cy="404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0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82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11" name="Image 10" descr="Une image contenant texte&#10;&#10;Description générée automatiquement">
            <a:extLst>
              <a:ext uri="{FF2B5EF4-FFF2-40B4-BE49-F238E27FC236}">
                <a16:creationId xmlns:a16="http://schemas.microsoft.com/office/drawing/2014/main" id="{E3EC42C0-177F-4B53-9ABF-9C4E779AE0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407" y="2320853"/>
            <a:ext cx="6424357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FF30136-C3B0-47A0-BFBD-2F7DE87998DA}"/>
              </a:ext>
            </a:extLst>
          </p:cNvPr>
          <p:cNvSpPr/>
          <p:nvPr/>
        </p:nvSpPr>
        <p:spPr>
          <a:xfrm>
            <a:off x="2550423" y="1843950"/>
            <a:ext cx="557500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/>
              <a:t>Accompagnement </a:t>
            </a:r>
            <a:br>
              <a:rPr lang="fr-FR" sz="4000" b="1" dirty="0"/>
            </a:br>
            <a:r>
              <a:rPr lang="fr-FR" sz="4000" b="1" dirty="0"/>
              <a:t>Réseau Entreprendre</a:t>
            </a:r>
            <a:br>
              <a:rPr lang="fr-FR" sz="4000" dirty="0"/>
            </a:br>
            <a:r>
              <a:rPr lang="fr-FR" sz="4000" i="1" dirty="0"/>
              <a:t>Bien préparer mon dossier</a:t>
            </a:r>
          </a:p>
          <a:p>
            <a:endParaRPr lang="fr-FR" sz="4000" i="1" dirty="0"/>
          </a:p>
        </p:txBody>
      </p:sp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343D14-1DC4-4CD7-811F-FE544DC968CC}"/>
              </a:ext>
            </a:extLst>
          </p:cNvPr>
          <p:cNvSpPr/>
          <p:nvPr/>
        </p:nvSpPr>
        <p:spPr>
          <a:xfrm>
            <a:off x="953063" y="1321376"/>
            <a:ext cx="112332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i="1" dirty="0"/>
              <a:t>Les points importants pour Réseau Entreprendre :</a:t>
            </a:r>
            <a:br>
              <a:rPr lang="fr-FR" sz="2800" b="1" i="1" dirty="0"/>
            </a:br>
            <a:endParaRPr lang="fr-FR" sz="2800" b="1" i="1" dirty="0"/>
          </a:p>
          <a:p>
            <a:pPr>
              <a:buFont typeface="Wingdings" pitchFamily="2" charset="2"/>
              <a:buChar char="ü"/>
            </a:pPr>
            <a:r>
              <a:rPr lang="fr-FR" sz="2800" dirty="0"/>
              <a:t>Création d’emplois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/>
              <a:t>Posture d’</a:t>
            </a:r>
            <a:r>
              <a:rPr lang="fr-FR" sz="2800" dirty="0" err="1"/>
              <a:t>entrepreneur.e</a:t>
            </a:r>
            <a:r>
              <a:rPr lang="fr-FR" sz="2800" dirty="0"/>
              <a:t> de la personne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/>
              <a:t>Cohérence et pertinence du business plan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/>
              <a:t>Capacité à fédérer et utiliser un réseau – hors famille et amis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/>
              <a:t>Prise en compte des éléments relatifs au développement durable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/>
              <a:t>Adhésion aux valeurs de Réseau Entreprendre</a:t>
            </a:r>
          </a:p>
        </p:txBody>
      </p:sp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343D14-1DC4-4CD7-811F-FE544DC968CC}"/>
              </a:ext>
            </a:extLst>
          </p:cNvPr>
          <p:cNvSpPr/>
          <p:nvPr/>
        </p:nvSpPr>
        <p:spPr>
          <a:xfrm>
            <a:off x="1006226" y="1958954"/>
            <a:ext cx="99772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400" dirty="0"/>
              <a:t> Point originel de la création de Réseau Entreprendre </a:t>
            </a:r>
          </a:p>
          <a:p>
            <a:pPr lvl="1"/>
            <a:r>
              <a:rPr lang="fr-FR" sz="2400" i="1" dirty="0"/>
              <a:t>En 1986 André Mulliez lance Réseau Entreprendre sur l’idée « pour créer des emplois créons des employeurs »</a:t>
            </a:r>
          </a:p>
          <a:p>
            <a:pPr lvl="1"/>
            <a:endParaRPr lang="fr-FR" sz="2400" dirty="0"/>
          </a:p>
          <a:p>
            <a:pPr>
              <a:buFont typeface="Wingdings" pitchFamily="2" charset="2"/>
              <a:buChar char="ü"/>
            </a:pPr>
            <a:r>
              <a:rPr lang="fr-FR" sz="2400" dirty="0"/>
              <a:t> Avoir un objectif de création de 5 emplois minimum dans les 3 ans – moyenne des structures accompagnées entre 15 et 20 emplois</a:t>
            </a:r>
          </a:p>
          <a:p>
            <a:endParaRPr lang="fr-FR" sz="2400" dirty="0"/>
          </a:p>
          <a:p>
            <a:pPr>
              <a:buFont typeface="Wingdings" pitchFamily="2" charset="2"/>
              <a:buChar char="ü"/>
            </a:pPr>
            <a:r>
              <a:rPr lang="fr-FR" sz="2400" dirty="0"/>
              <a:t> Développer l’emploi</a:t>
            </a:r>
          </a:p>
          <a:p>
            <a:endParaRPr lang="fr-FR" sz="32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C69F6D-18E6-441D-B4F9-F977F6CAF4D7}"/>
              </a:ext>
            </a:extLst>
          </p:cNvPr>
          <p:cNvSpPr txBox="1"/>
          <p:nvPr/>
        </p:nvSpPr>
        <p:spPr>
          <a:xfrm>
            <a:off x="893135" y="765544"/>
            <a:ext cx="86761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Accompagnement Réseau Entreprendre</a:t>
            </a:r>
            <a:br>
              <a:rPr lang="fr-FR" sz="2000" dirty="0"/>
            </a:br>
            <a:r>
              <a:rPr lang="fr-FR" sz="2400" i="1" dirty="0"/>
              <a:t>Création d’emplois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2277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10633"/>
            <a:ext cx="121807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343D14-1DC4-4CD7-811F-FE544DC968CC}"/>
              </a:ext>
            </a:extLst>
          </p:cNvPr>
          <p:cNvSpPr/>
          <p:nvPr/>
        </p:nvSpPr>
        <p:spPr>
          <a:xfrm>
            <a:off x="953063" y="1779777"/>
            <a:ext cx="1018985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fr-FR" sz="2400" dirty="0"/>
              <a:t> Réseau Entreprendre accompagne la personne plus que l’entreprise</a:t>
            </a:r>
            <a:br>
              <a:rPr lang="fr-FR" sz="2400" dirty="0"/>
            </a:br>
            <a:endParaRPr lang="fr-FR" sz="2400" dirty="0"/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fr-FR" sz="2400" dirty="0"/>
              <a:t> Accompagnement par des chefs d’entreprises vers la posture d’</a:t>
            </a:r>
            <a:r>
              <a:rPr lang="fr-FR" sz="2400" dirty="0" err="1"/>
              <a:t>entrepreneur.e</a:t>
            </a:r>
            <a:r>
              <a:rPr lang="fr-FR" sz="2400" dirty="0"/>
              <a:t> (différent d’un conseil ou un coach)</a:t>
            </a:r>
            <a:br>
              <a:rPr lang="fr-FR" sz="2400" dirty="0"/>
            </a:br>
            <a:endParaRPr lang="fr-FR" sz="2400" dirty="0"/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fr-FR" sz="2400" dirty="0"/>
              <a:t> Le parcours de validation du projet s’attache à évaluer l’adéquation personne/projet </a:t>
            </a:r>
            <a:br>
              <a:rPr lang="fr-FR" sz="2400" dirty="0"/>
            </a:br>
            <a:endParaRPr lang="fr-FR" sz="2400" dirty="0"/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fr-FR" sz="2400" dirty="0"/>
              <a:t> Evaluation de l’utilité, de la pertinence et de la réceptivité par le candidat de l’accompagnement par Réseau Entreprendre</a:t>
            </a:r>
          </a:p>
          <a:p>
            <a:endParaRPr lang="fr-FR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4564B6D-EEBA-4647-98BB-C642C3F5AB3A}"/>
              </a:ext>
            </a:extLst>
          </p:cNvPr>
          <p:cNvSpPr txBox="1"/>
          <p:nvPr/>
        </p:nvSpPr>
        <p:spPr>
          <a:xfrm>
            <a:off x="931797" y="712380"/>
            <a:ext cx="941368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Accompagnement Réseau Entreprendre</a:t>
            </a:r>
            <a:br>
              <a:rPr lang="fr-FR" sz="2800" dirty="0"/>
            </a:br>
            <a:r>
              <a:rPr lang="fr-FR" sz="2400" i="1" dirty="0"/>
              <a:t>Posture d’</a:t>
            </a:r>
            <a:r>
              <a:rPr lang="fr-FR" sz="2400" i="1" dirty="0" err="1"/>
              <a:t>entrepreneur.e</a:t>
            </a:r>
            <a:endParaRPr lang="fr-FR" sz="2400" i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0839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343D14-1DC4-4CD7-811F-FE544DC968CC}"/>
              </a:ext>
            </a:extLst>
          </p:cNvPr>
          <p:cNvSpPr/>
          <p:nvPr/>
        </p:nvSpPr>
        <p:spPr>
          <a:xfrm>
            <a:off x="871870" y="1939445"/>
            <a:ext cx="1011156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600" dirty="0"/>
              <a:t> Evaluation de la crédibilité des éléments projetés et des moyens prévus</a:t>
            </a:r>
            <a:endParaRPr lang="fr-FR" sz="2200" i="1" dirty="0"/>
          </a:p>
          <a:p>
            <a:pPr lvl="1"/>
            <a:r>
              <a:rPr lang="fr-FR" sz="2200" i="1" dirty="0"/>
              <a:t>Développement commercial, ressources financières, ressources humaines, …</a:t>
            </a:r>
            <a:br>
              <a:rPr lang="fr-FR" sz="2200" i="1" dirty="0"/>
            </a:br>
            <a:endParaRPr lang="fr-FR" sz="2200" i="1" dirty="0"/>
          </a:p>
          <a:p>
            <a:pPr>
              <a:buFont typeface="Wingdings" pitchFamily="2" charset="2"/>
              <a:buChar char="ü"/>
            </a:pPr>
            <a:r>
              <a:rPr lang="fr-FR" sz="2600" i="1" dirty="0"/>
              <a:t> Cohérence Produits vs Besoin</a:t>
            </a:r>
          </a:p>
          <a:p>
            <a:pPr lvl="1"/>
            <a:r>
              <a:rPr lang="fr-FR" sz="2200" i="1" dirty="0"/>
              <a:t>Le marché existe-t-il vraiment ?</a:t>
            </a:r>
            <a:br>
              <a:rPr lang="fr-FR" sz="2200" i="1" dirty="0"/>
            </a:br>
            <a:endParaRPr lang="fr-FR" sz="2200" i="1" dirty="0"/>
          </a:p>
          <a:p>
            <a:pPr>
              <a:buFont typeface="Wingdings" pitchFamily="2" charset="2"/>
              <a:buChar char="ü"/>
            </a:pPr>
            <a:r>
              <a:rPr lang="fr-FR" sz="2600" dirty="0"/>
              <a:t> Evaluation de l’utilité et de la pertinence du prêt d’honneur vs apports personnels (principe de 1 pour 1)</a:t>
            </a:r>
          </a:p>
          <a:p>
            <a:endParaRPr lang="fr-FR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3682F0-639C-4BD6-A2CB-F8E7D7FD13F6}"/>
              </a:ext>
            </a:extLst>
          </p:cNvPr>
          <p:cNvSpPr txBox="1"/>
          <p:nvPr/>
        </p:nvSpPr>
        <p:spPr>
          <a:xfrm>
            <a:off x="871870" y="723856"/>
            <a:ext cx="885692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Accompagnement Réseau Entreprendre </a:t>
            </a:r>
          </a:p>
          <a:p>
            <a:r>
              <a:rPr lang="fr-FR" sz="2400" i="1" dirty="0"/>
              <a:t>Cohérence business plan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4640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343D14-1DC4-4CD7-811F-FE544DC968CC}"/>
              </a:ext>
            </a:extLst>
          </p:cNvPr>
          <p:cNvSpPr/>
          <p:nvPr/>
        </p:nvSpPr>
        <p:spPr>
          <a:xfrm>
            <a:off x="953063" y="1727025"/>
            <a:ext cx="10126063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400" dirty="0"/>
              <a:t> Evaluation de la capacité à fédérer et mobiliser des intervenants qualifiés autour du projet </a:t>
            </a:r>
            <a:br>
              <a:rPr lang="fr-FR" sz="2400" dirty="0"/>
            </a:br>
            <a:endParaRPr lang="fr-FR" sz="2400" i="1" dirty="0"/>
          </a:p>
          <a:p>
            <a:pPr>
              <a:buFont typeface="Wingdings" pitchFamily="2" charset="2"/>
              <a:buChar char="ü"/>
            </a:pPr>
            <a:r>
              <a:rPr lang="fr-FR" sz="2400" dirty="0"/>
              <a:t> Propension du candidat à s’entourer et écouter des avis qualifiés pour challenger le projet</a:t>
            </a:r>
            <a:br>
              <a:rPr lang="fr-FR" sz="2400" dirty="0"/>
            </a:br>
            <a:endParaRPr lang="fr-FR" sz="2400" dirty="0"/>
          </a:p>
          <a:p>
            <a:pPr>
              <a:buFont typeface="Wingdings" pitchFamily="2" charset="2"/>
              <a:buChar char="ü"/>
            </a:pPr>
            <a:r>
              <a:rPr lang="fr-FR" sz="2400" dirty="0"/>
              <a:t> Capacité à décider et à assumer ses décisions</a:t>
            </a:r>
            <a:br>
              <a:rPr lang="fr-FR" sz="2400" dirty="0"/>
            </a:br>
            <a:endParaRPr lang="fr-FR" sz="2400" dirty="0"/>
          </a:p>
          <a:p>
            <a:pPr>
              <a:buFont typeface="Wingdings" pitchFamily="2" charset="2"/>
              <a:buChar char="ü"/>
            </a:pPr>
            <a:r>
              <a:rPr lang="fr-FR" sz="2400" dirty="0"/>
              <a:t> Association ou lancement </a:t>
            </a:r>
            <a:r>
              <a:rPr lang="fr-FR" sz="2400" dirty="0" err="1"/>
              <a:t>seul.e</a:t>
            </a:r>
            <a:r>
              <a:rPr lang="fr-FR" sz="2400" dirty="0"/>
              <a:t>  : </a:t>
            </a:r>
            <a:r>
              <a:rPr lang="fr-FR" sz="2200" dirty="0"/>
              <a:t>S’associer ou pas, avec qui et quand ?</a:t>
            </a:r>
          </a:p>
          <a:p>
            <a:endParaRPr lang="fr-FR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BC7AE8-5380-436A-8D7F-E5828F35E1B8}"/>
              </a:ext>
            </a:extLst>
          </p:cNvPr>
          <p:cNvSpPr txBox="1"/>
          <p:nvPr/>
        </p:nvSpPr>
        <p:spPr>
          <a:xfrm>
            <a:off x="953063" y="666311"/>
            <a:ext cx="69894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Accompagnement Réseau Entreprendre</a:t>
            </a:r>
            <a:br>
              <a:rPr lang="fr-FR" sz="2400" dirty="0"/>
            </a:br>
            <a:r>
              <a:rPr lang="fr-FR" sz="2400" i="1" dirty="0"/>
              <a:t>Capacité à fédérer et travailler en réseau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5390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343D14-1DC4-4CD7-811F-FE544DC968CC}"/>
              </a:ext>
            </a:extLst>
          </p:cNvPr>
          <p:cNvSpPr/>
          <p:nvPr/>
        </p:nvSpPr>
        <p:spPr>
          <a:xfrm>
            <a:off x="984960" y="2108185"/>
            <a:ext cx="1009416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Ce point n’est généralement pas « bloquant » mais prendra de plus en plus d’importance</a:t>
            </a:r>
          </a:p>
          <a:p>
            <a:endParaRPr lang="fr-FR" sz="2400" dirty="0"/>
          </a:p>
          <a:p>
            <a:pPr>
              <a:buFont typeface="Wingdings" pitchFamily="2" charset="2"/>
              <a:buChar char="ü"/>
            </a:pPr>
            <a:r>
              <a:rPr lang="fr-FR" sz="2400" dirty="0"/>
              <a:t> Prise en compte des impacts sociétaux et environnementaux du projet</a:t>
            </a:r>
            <a:br>
              <a:rPr lang="fr-FR" sz="2400" dirty="0"/>
            </a:br>
            <a:r>
              <a:rPr lang="fr-FR" sz="2400" dirty="0"/>
              <a:t> </a:t>
            </a:r>
            <a:endParaRPr lang="fr-FR" sz="2400" i="1" dirty="0"/>
          </a:p>
          <a:p>
            <a:pPr>
              <a:buFont typeface="Wingdings" pitchFamily="2" charset="2"/>
              <a:buChar char="ü"/>
            </a:pPr>
            <a:r>
              <a:rPr lang="fr-FR" sz="2400" dirty="0"/>
              <a:t> Volonté du candidat de s’engager sur un chemin d’amélioration sur un ou plusieurs points des ODD</a:t>
            </a:r>
          </a:p>
          <a:p>
            <a:endParaRPr lang="fr-FR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DBE1C4-56F7-4681-B051-C44D60AD21FD}"/>
              </a:ext>
            </a:extLst>
          </p:cNvPr>
          <p:cNvSpPr txBox="1"/>
          <p:nvPr/>
        </p:nvSpPr>
        <p:spPr>
          <a:xfrm>
            <a:off x="882502" y="797442"/>
            <a:ext cx="78680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Accompagnement Réseau Entreprendre </a:t>
            </a:r>
          </a:p>
          <a:p>
            <a:r>
              <a:rPr lang="fr-FR" sz="2400" i="1" dirty="0"/>
              <a:t>Prise en compte des Objectifs de Développement Durable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18020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7132B4202F384E86CE4CD05D4F5AF7" ma:contentTypeVersion="14" ma:contentTypeDescription="Crée un document." ma:contentTypeScope="" ma:versionID="5e52a4c876c4e56f223567ca1fe6fdca">
  <xsd:schema xmlns:xsd="http://www.w3.org/2001/XMLSchema" xmlns:xs="http://www.w3.org/2001/XMLSchema" xmlns:p="http://schemas.microsoft.com/office/2006/metadata/properties" xmlns:ns2="1b648c06-8ea4-4047-9ed0-7a5dfbb3e390" xmlns:ns3="d2925e3a-2eeb-4491-80a2-11649c974c7a" targetNamespace="http://schemas.microsoft.com/office/2006/metadata/properties" ma:root="true" ma:fieldsID="0f7c0be3d5abb27d7a27804af82ef051" ns2:_="" ns3:_="">
    <xsd:import namespace="1b648c06-8ea4-4047-9ed0-7a5dfbb3e390"/>
    <xsd:import namespace="d2925e3a-2eeb-4491-80a2-11649c974c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Biennal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648c06-8ea4-4047-9ed0-7a5dfbb3e3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Biennale" ma:index="18" nillable="true" ma:displayName="Biennale" ma:format="Image" ma:internalName="Biennal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925e3a-2eeb-4491-80a2-11649c974c7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iennale xmlns="1b648c06-8ea4-4047-9ed0-7a5dfbb3e390">
      <Url xsi:nil="true"/>
      <Description xsi:nil="true"/>
    </Biennale>
  </documentManagement>
</p:properties>
</file>

<file path=customXml/itemProps1.xml><?xml version="1.0" encoding="utf-8"?>
<ds:datastoreItem xmlns:ds="http://schemas.openxmlformats.org/officeDocument/2006/customXml" ds:itemID="{0C73290A-03ED-4AE1-B756-780B60690CF5}"/>
</file>

<file path=customXml/itemProps2.xml><?xml version="1.0" encoding="utf-8"?>
<ds:datastoreItem xmlns:ds="http://schemas.openxmlformats.org/officeDocument/2006/customXml" ds:itemID="{EA6D526E-E5F1-4E73-9C58-7287BE4A03DB}"/>
</file>

<file path=customXml/itemProps3.xml><?xml version="1.0" encoding="utf-8"?>
<ds:datastoreItem xmlns:ds="http://schemas.openxmlformats.org/officeDocument/2006/customXml" ds:itemID="{56BA9C76-646B-4FB6-A16C-712767E91698}"/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456</Words>
  <Application>Microsoft Office PowerPoint</Application>
  <PresentationFormat>Grand écran</PresentationFormat>
  <Paragraphs>49</Paragraphs>
  <Slides>13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Lorédana LUDOT</cp:lastModifiedBy>
  <cp:revision>9</cp:revision>
  <dcterms:created xsi:type="dcterms:W3CDTF">2021-03-31T15:32:13Z</dcterms:created>
  <dcterms:modified xsi:type="dcterms:W3CDTF">2021-06-04T14:30:13Z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0x0101005F7132B4202F384E86CE4CD05D4F5AF7</vt:lpwstr>
  </property>
</Properties>
</file>