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4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52" r:id="rId1"/>
    <p:sldMasterId id="2147483753" r:id="rId2"/>
    <p:sldMasterId id="2147483754" r:id="rId3"/>
    <p:sldMasterId id="2147483755" r:id="rId4"/>
    <p:sldMasterId id="2147483756" r:id="rId5"/>
  </p:sldMasterIdLst>
  <p:notesMasterIdLst>
    <p:notesMasterId r:id="rId27"/>
  </p:notesMasterIdLst>
  <p:sldIdLst>
    <p:sldId id="256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9144000" cy="5143500" type="screen16x9"/>
  <p:notesSz cx="6858000" cy="9144000"/>
  <p:embeddedFontLst>
    <p:embeddedFont>
      <p:font typeface="Barlow Semi Condensed" panose="020F0502020204030204" pitchFamily="34" charset="0"/>
      <p:regular r:id="rId28"/>
      <p:bold r:id="rId29"/>
      <p:italic r:id="rId30"/>
      <p:boldItalic r:id="rId31"/>
    </p:embeddedFont>
    <p:embeddedFont>
      <p:font typeface="Barlow Semi Condensed Light" pitchFamily="2" charset="77"/>
      <p:regular r:id="rId32"/>
      <p:bold r:id="rId33"/>
      <p:italic r:id="rId34"/>
      <p:boldItalic r:id="rId35"/>
    </p:embeddedFont>
    <p:embeddedFont>
      <p:font typeface="Barlow Semi Condensed Medium" pitchFamily="2" charset="77"/>
      <p:regular r:id="rId36"/>
      <p:bold r:id="rId37"/>
      <p:italic r:id="rId38"/>
      <p:boldItalic r:id="rId39"/>
    </p:embeddedFont>
    <p:embeddedFont>
      <p:font typeface="Nunito" pitchFamily="2" charset="77"/>
      <p:regular r:id="rId40"/>
      <p:bold r:id="rId41"/>
      <p:italic r:id="rId42"/>
      <p:boldItalic r:id="rId43"/>
    </p:embeddedFont>
    <p:embeddedFont>
      <p:font typeface="Oswald" pitchFamily="2" charset="77"/>
      <p:regular r:id="rId44"/>
      <p:bold r:id="rId45"/>
    </p:embeddedFont>
    <p:embeddedFont>
      <p:font typeface="Quattrocento Sans" panose="020B0502050000020003" pitchFamily="34" charset="0"/>
      <p:regular r:id="rId46"/>
      <p:bold r:id="rId47"/>
      <p:italic r:id="rId48"/>
      <p:boldItalic r:id="rId49"/>
    </p:embeddedFont>
    <p:embeddedFont>
      <p:font typeface="Raleway SemiBold" panose="020F0502020204030204" pitchFamily="34" charset="0"/>
      <p:regular r:id="rId50"/>
      <p:bold r:id="rId51"/>
      <p:italic r:id="rId52"/>
      <p:boldItalic r:id="rId53"/>
    </p:embeddedFont>
    <p:embeddedFont>
      <p:font typeface="Roboto Light" panose="020F0302020204030204" pitchFamily="34" charset="0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">
          <p15:clr>
            <a:srgbClr val="747775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A4F829-C9A3-4C92-8C48-C0943440809C}">
  <a:tblStyle styleId="{F6A4F829-C9A3-4C92-8C48-C0943440809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>
      <p:cViewPr varScale="1">
        <p:scale>
          <a:sx n="142" d="100"/>
          <a:sy n="142" d="100"/>
        </p:scale>
        <p:origin x="760" y="176"/>
      </p:cViewPr>
      <p:guideLst>
        <p:guide pos="46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2.fntdata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font" Target="fonts/font28.fntdata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2.fntdata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font" Target="fonts/font29.fntdata"/><Relationship Id="rId8" Type="http://schemas.openxmlformats.org/officeDocument/2006/relationships/slide" Target="slides/slide3.xml"/><Relationship Id="rId51" Type="http://schemas.openxmlformats.org/officeDocument/2006/relationships/font" Target="fonts/font2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font" Target="fonts/font14.fntdata"/><Relationship Id="rId54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font" Target="fonts/font30.fntdata"/><Relationship Id="rId10" Type="http://schemas.openxmlformats.org/officeDocument/2006/relationships/slide" Target="slides/slide5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202f2fc1a73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202f2fc1a73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202f2fc1a73_0_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2" name="Google Shape;842;g202f2fc1a73_0_7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g202f2fc1a73_0_707:notes"/>
          <p:cNvSpPr txBox="1"/>
          <p:nvPr/>
        </p:nvSpPr>
        <p:spPr>
          <a:xfrm>
            <a:off x="3884612" y="868521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270985cf3f9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270985cf3f9_0_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270985cf3f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270985cf3f9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270985cf3f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8" name="Google Shape;868;g270985cf3f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70985cf3f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270985cf3f9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270985cf3f9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270985cf3f9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70985cf3f9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270985cf3f9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270985cf3f9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" name="Google Shape;912;g270985cf3f9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270985cf3f9_0_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270985cf3f9_0_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270985cf3f9_0_8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270985cf3f9_0_8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e4e3816294_3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g2e4e3816294_3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270985cf3f9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5" name="Google Shape;985;g270985cf3f9_0_3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AI + human intelligence powered solutions are redefining the limits of contextual brand suitability for YouTube advertising with Mirrors.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g270985cf3f9_0_335:notes"/>
          <p:cNvSpPr txBox="1"/>
          <p:nvPr/>
        </p:nvSpPr>
        <p:spPr>
          <a:xfrm>
            <a:off x="3884612" y="868521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02f2fc1a73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5" name="Google Shape;995;g202f2fc1a73_0_2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g202f2fc1a73_0_235:notes"/>
          <p:cNvSpPr txBox="1"/>
          <p:nvPr/>
        </p:nvSpPr>
        <p:spPr>
          <a:xfrm>
            <a:off x="3884612" y="868521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2e4e3816294_3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2e4e3816294_3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2e4e3816294_2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1" name="Google Shape;641;g2e4e3816294_2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g2e4e3816294_2_92:notes"/>
          <p:cNvSpPr txBox="1"/>
          <p:nvPr/>
        </p:nvSpPr>
        <p:spPr>
          <a:xfrm>
            <a:off x="3884612" y="868521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2d18968dda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2d18968dda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Phone screens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2dc8bf07115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ADD OLD TOWN DEMO HERE</a:t>
            </a:r>
            <a:endParaRPr/>
          </a:p>
        </p:txBody>
      </p:sp>
      <p:sp>
        <p:nvSpPr>
          <p:cNvPr id="688" name="Google Shape;688;g2dc8bf07115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2e3226df995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2e3226df995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202f2fc1a73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2" name="Google Shape;752;g202f2fc1a73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Brief shared by the client​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Media proposal including the media plan is shared also with context signals​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Once the plan is approved. Sales shared the duly filed go live with campaign details​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CS shares the go live with tech ops for training and Ops for campaign setup.​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Ops sets up the campaign shares back the previews​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CS take approval on the preview and once approved campaign is taken live basis the client approval​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CS then shares weekly report with the client to highlight the campaign performance.​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Once the campaign is delivered an elaborate post campaign analysis is shared with the client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en"/>
            </a:br>
            <a:r>
              <a:rPr lang="en"/>
              <a:t>Go live </a:t>
            </a:r>
            <a:br>
              <a:rPr lang="en"/>
            </a:br>
            <a:r>
              <a:rPr lang="en"/>
              <a:t>Flow chart-</a:t>
            </a:r>
            <a:br>
              <a:rPr lang="en"/>
            </a:br>
            <a:r>
              <a:rPr lang="en"/>
              <a:t>Received the brief</a:t>
            </a:r>
            <a:br>
              <a:rPr lang="en"/>
            </a:br>
            <a:r>
              <a:rPr lang="en"/>
              <a:t>Work on the plan- including contextual triggers, send it to the client</a:t>
            </a:r>
            <a:br>
              <a:rPr lang="en"/>
            </a:br>
            <a:r>
              <a:rPr lang="en"/>
              <a:t>Campaign approved plan</a:t>
            </a:r>
            <a:br>
              <a:rPr lang="en"/>
            </a:br>
            <a:r>
              <a:rPr lang="en"/>
              <a:t>Internal- share go live- preview links</a:t>
            </a:r>
            <a:br>
              <a:rPr lang="en"/>
            </a:br>
            <a:r>
              <a:rPr lang="en"/>
              <a:t>reports</a:t>
            </a:r>
            <a:br>
              <a:rPr lang="en"/>
            </a:br>
            <a:br>
              <a:rPr lang="en"/>
            </a:b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2e3226df99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2e3226df99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05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0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0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10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06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06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536" name="Google Shape;536;p106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200" cy="23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537" name="Google Shape;537;p10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0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0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07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107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543" name="Google Shape;543;p107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544" name="Google Shape;544;p10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10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10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0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108"/>
          <p:cNvSpPr txBox="1">
            <a:spLocks noGrp="1"/>
          </p:cNvSpPr>
          <p:nvPr>
            <p:ph type="body" idx="1"/>
          </p:nvPr>
        </p:nvSpPr>
        <p:spPr>
          <a:xfrm rot="5400000">
            <a:off x="1154550" y="-125850"/>
            <a:ext cx="22629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550" name="Google Shape;550;p10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0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10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09"/>
          <p:cNvSpPr txBox="1">
            <a:spLocks noGrp="1"/>
          </p:cNvSpPr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09"/>
          <p:cNvSpPr txBox="1">
            <a:spLocks noGrp="1"/>
          </p:cNvSpPr>
          <p:nvPr>
            <p:ph type="body" idx="1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556" name="Google Shape;556;p10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10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10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OBJECT_2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OBJECT_3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OBJECT_3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 1">
  <p:cSld name="OBJECT_5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OBJECT_6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5" type="obj">
  <p:cSld name="OBJEC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9" name="Google Shape;109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1" name="Google Shape;121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5" name="Google Shape;125;p2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6" name="Google Shape;126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5" name="Google Shape;145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8" name="Google Shape;148;p3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9" name="Google Shape;149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3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6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1" name="Google Shape;161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7"/>
          <p:cNvSpPr txBox="1">
            <a:spLocks noGrp="1"/>
          </p:cNvSpPr>
          <p:nvPr>
            <p:ph type="title"/>
          </p:nvPr>
        </p:nvSpPr>
        <p:spPr>
          <a:xfrm>
            <a:off x="2082793" y="458513"/>
            <a:ext cx="4875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0" i="0">
                <a:solidFill>
                  <a:srgbClr val="25273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3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3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1">
  <p:cSld name="Title and Content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6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oogle Shape;170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922525"/>
            <a:ext cx="2080260" cy="32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5471" y="0"/>
            <a:ext cx="1936242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43365" y="185166"/>
            <a:ext cx="285750" cy="320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8"/>
          <p:cNvSpPr txBox="1">
            <a:spLocks noGrp="1"/>
          </p:cNvSpPr>
          <p:nvPr>
            <p:ph type="title"/>
          </p:nvPr>
        </p:nvSpPr>
        <p:spPr>
          <a:xfrm>
            <a:off x="2082793" y="458513"/>
            <a:ext cx="4875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0" i="0">
                <a:solidFill>
                  <a:srgbClr val="25273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8"/>
          <p:cNvSpPr txBox="1">
            <a:spLocks noGrp="1"/>
          </p:cNvSpPr>
          <p:nvPr>
            <p:ph type="body" idx="1"/>
          </p:nvPr>
        </p:nvSpPr>
        <p:spPr>
          <a:xfrm>
            <a:off x="3670277" y="1202179"/>
            <a:ext cx="4814400" cy="25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3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7" name="Google Shape;177;p3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">
  <p:cSld name="OBJECT_1">
    <p:bg>
      <p:bgPr>
        <a:solidFill>
          <a:schemeClr val="lt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9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6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2" name="Google Shape;182;p39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 1">
  <p:cSld name="OBJECT_2">
    <p:bg>
      <p:bgPr>
        <a:solidFill>
          <a:schemeClr val="lt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0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6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4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Google Shape;186;p4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p40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1"/>
          <p:cNvSpPr txBox="1">
            <a:spLocks noGrp="1"/>
          </p:cNvSpPr>
          <p:nvPr>
            <p:ph type="body" idx="1"/>
          </p:nvPr>
        </p:nvSpPr>
        <p:spPr>
          <a:xfrm>
            <a:off x="742950" y="466074"/>
            <a:ext cx="7690500" cy="9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33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41"/>
          <p:cNvSpPr>
            <a:spLocks noGrp="1"/>
          </p:cNvSpPr>
          <p:nvPr>
            <p:ph type="chart" idx="2"/>
          </p:nvPr>
        </p:nvSpPr>
        <p:spPr>
          <a:xfrm>
            <a:off x="742950" y="1869281"/>
            <a:ext cx="5315100" cy="28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3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198" name="Google Shape;198;p43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43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2" r="3390" b="16473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3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3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2" name="Google Shape;202;p43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203" name="Google Shape;203;p43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43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OBJECT_4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4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9" name="Google Shape;209;p4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OBJECT_5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4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4" name="Google Shape;214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5" name="Google Shape;215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6" name="Google Shape;216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6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220" name="Google Shape;220;p46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46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1" r="3390" b="16478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6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6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4" name="Google Shape;224;p46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46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226" name="Google Shape;226;p46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3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7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230" name="Google Shape;230;p47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47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1" r="3390" b="16478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7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7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4" name="Google Shape;234;p47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47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236" name="Google Shape;236;p47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2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8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4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1" name="Google Shape;241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,  5 Pillars smaller text">
  <p:cSld name="8_Title,  5 Pillars smaller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9"/>
          <p:cNvSpPr/>
          <p:nvPr/>
        </p:nvSpPr>
        <p:spPr>
          <a:xfrm>
            <a:off x="0" y="0"/>
            <a:ext cx="9144000" cy="91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45" name="Google Shape;245;p49"/>
          <p:cNvSpPr txBox="1">
            <a:spLocks noGrp="1"/>
          </p:cNvSpPr>
          <p:nvPr>
            <p:ph type="body" idx="1"/>
          </p:nvPr>
        </p:nvSpPr>
        <p:spPr>
          <a:xfrm>
            <a:off x="228600" y="1948595"/>
            <a:ext cx="2786100" cy="18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ctr" rtl="0">
              <a:lnSpc>
                <a:spcPct val="90000"/>
              </a:lnSpc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3pPr>
            <a:lvl4pPr marL="1828800" lvl="3" indent="-228600" algn="ctr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175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6" name="Google Shape;246;p49"/>
          <p:cNvSpPr txBox="1">
            <a:spLocks noGrp="1"/>
          </p:cNvSpPr>
          <p:nvPr>
            <p:ph type="body" idx="2"/>
          </p:nvPr>
        </p:nvSpPr>
        <p:spPr>
          <a:xfrm>
            <a:off x="3126473" y="1948595"/>
            <a:ext cx="2880600" cy="18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3pPr>
            <a:lvl4pPr marL="1828800" lvl="3" indent="-228600" algn="ctr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175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49"/>
          <p:cNvSpPr txBox="1">
            <a:spLocks noGrp="1"/>
          </p:cNvSpPr>
          <p:nvPr>
            <p:ph type="body" idx="3"/>
          </p:nvPr>
        </p:nvSpPr>
        <p:spPr>
          <a:xfrm>
            <a:off x="6118679" y="1948595"/>
            <a:ext cx="2829900" cy="18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3pPr>
            <a:lvl4pPr marL="1828800" lvl="3" indent="-228600" algn="ctr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175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49"/>
          <p:cNvSpPr/>
          <p:nvPr/>
        </p:nvSpPr>
        <p:spPr>
          <a:xfrm>
            <a:off x="97141" y="0"/>
            <a:ext cx="2062457" cy="1023761"/>
          </a:xfrm>
          <a:custGeom>
            <a:avLst/>
            <a:gdLst/>
            <a:ahLst/>
            <a:cxnLst/>
            <a:rect l="l" t="t" r="r" b="b"/>
            <a:pathLst>
              <a:path w="4741280" h="2353474" extrusionOk="0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49" name="Google Shape;249;p49"/>
          <p:cNvSpPr txBox="1">
            <a:spLocks noGrp="1"/>
          </p:cNvSpPr>
          <p:nvPr>
            <p:ph type="title"/>
          </p:nvPr>
        </p:nvSpPr>
        <p:spPr>
          <a:xfrm>
            <a:off x="237242" y="254556"/>
            <a:ext cx="17820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attrocento Sans"/>
              <a:buNone/>
              <a:defRPr sz="2400" b="0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49"/>
          <p:cNvSpPr txBox="1">
            <a:spLocks noGrp="1"/>
          </p:cNvSpPr>
          <p:nvPr>
            <p:ph type="body" idx="4"/>
          </p:nvPr>
        </p:nvSpPr>
        <p:spPr>
          <a:xfrm>
            <a:off x="2159252" y="314325"/>
            <a:ext cx="6813300" cy="10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49"/>
          <p:cNvSpPr txBox="1">
            <a:spLocks noGrp="1"/>
          </p:cNvSpPr>
          <p:nvPr>
            <p:ph type="sldNum" idx="12"/>
          </p:nvPr>
        </p:nvSpPr>
        <p:spPr>
          <a:xfrm>
            <a:off x="8751446" y="4863703"/>
            <a:ext cx="392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5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9" name="Google Shape;259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0" name="Google Shape;260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1" name="Google Shape;261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5" name="Google Shape;265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8" name="Google Shape;268;p5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9" name="Google Shape;269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6"/>
          <p:cNvSpPr txBox="1">
            <a:spLocks noGrp="1"/>
          </p:cNvSpPr>
          <p:nvPr>
            <p:ph type="body" idx="1"/>
          </p:nvPr>
        </p:nvSpPr>
        <p:spPr>
          <a:xfrm>
            <a:off x="742950" y="466074"/>
            <a:ext cx="7690500" cy="9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33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56"/>
          <p:cNvSpPr>
            <a:spLocks noGrp="1"/>
          </p:cNvSpPr>
          <p:nvPr>
            <p:ph type="chart" idx="2"/>
          </p:nvPr>
        </p:nvSpPr>
        <p:spPr>
          <a:xfrm>
            <a:off x="742950" y="1869281"/>
            <a:ext cx="5315100" cy="28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0" name="Google Shape;280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4" name="Google Shape;284;p5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5" name="Google Shape;285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8" name="Google Shape;288;p5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9" name="Google Shape;289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6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92" name="Google Shape;292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6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96" name="Google Shape;296;p6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97" name="Google Shape;297;p6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8" name="Google Shape;298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6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01" name="Google Shape;301;p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04" name="Google Shape;304;p6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5" name="Google Shape;305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6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6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p64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6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1" name="Google Shape;311;p6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2" name="Google Shape;312;p6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6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67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321" name="Google Shape;321;p67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67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1" r="3390" b="16478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67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67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5" name="Google Shape;325;p67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326" name="Google Shape;326;p67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327" name="Google Shape;327;p67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68"/>
          <p:cNvSpPr txBox="1">
            <a:spLocks noGrp="1"/>
          </p:cNvSpPr>
          <p:nvPr>
            <p:ph type="title"/>
          </p:nvPr>
        </p:nvSpPr>
        <p:spPr>
          <a:xfrm>
            <a:off x="2082793" y="458513"/>
            <a:ext cx="4875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 b="0" i="0">
                <a:solidFill>
                  <a:srgbClr val="25273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6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6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6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9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6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6" name="Google Shape;336;p6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7" name="Google Shape;337;p6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8" name="Google Shape;338;p6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7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45" name="Google Shape;345;p7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6" name="Google Shape;346;p7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7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7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2" name="Google Shape;352;p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7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7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6" name="Google Shape;356;p7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7" name="Google Shape;357;p7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7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7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2" name="Google Shape;362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7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6" name="Google Shape;366;p7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7" name="Google Shape;367;p7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7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7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3" name="Google Shape;373;p7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4" name="Google Shape;374;p7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8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7" name="Google Shape;377;p8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8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8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1" name="Google Shape;381;p8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2" name="Google Shape;382;p8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3" name="Google Shape;383;p8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8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86" name="Google Shape;386;p8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8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9" name="Google Shape;389;p8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0" name="Google Shape;390;p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8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8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4" name="Google Shape;394;p84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5" name="Google Shape;395;p8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6" name="Google Shape;396;p8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7" name="Google Shape;397;p8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85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85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1" name="Google Shape;401;p8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2" name="Google Shape;402;p8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3" name="Google Shape;403;p8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86"/>
          <p:cNvSpPr txBox="1">
            <a:spLocks noGrp="1"/>
          </p:cNvSpPr>
          <p:nvPr>
            <p:ph type="body" idx="1"/>
          </p:nvPr>
        </p:nvSpPr>
        <p:spPr>
          <a:xfrm>
            <a:off x="742950" y="466074"/>
            <a:ext cx="7690500" cy="9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33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6" name="Google Shape;406;p86"/>
          <p:cNvSpPr>
            <a:spLocks noGrp="1"/>
          </p:cNvSpPr>
          <p:nvPr>
            <p:ph type="chart" idx="2"/>
          </p:nvPr>
        </p:nvSpPr>
        <p:spPr>
          <a:xfrm>
            <a:off x="742950" y="1869281"/>
            <a:ext cx="5315100" cy="28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8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8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8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88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8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414" name="Google Shape;414;p88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5" name="Google Shape;415;p88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2" r="3390" b="16473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88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88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8" name="Google Shape;418;p88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419" name="Google Shape;419;p88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420" name="Google Shape;420;p88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2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89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8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4" name="Google Shape;424;p8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5" name="Google Shape;425;p8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6" name="Google Shape;426;p8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90"/>
          <p:cNvSpPr txBox="1">
            <a:spLocks noGrp="1"/>
          </p:cNvSpPr>
          <p:nvPr>
            <p:ph type="title"/>
          </p:nvPr>
        </p:nvSpPr>
        <p:spPr>
          <a:xfrm>
            <a:off x="2082793" y="458513"/>
            <a:ext cx="4875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0" i="0">
                <a:solidFill>
                  <a:srgbClr val="25273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9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0" name="Google Shape;430;p9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1" name="Google Shape;431;p90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1">
  <p:cSld name="Title and Content">
    <p:bg>
      <p:bgPr>
        <a:solidFill>
          <a:schemeClr val="lt1"/>
        </a:solid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91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6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922525"/>
            <a:ext cx="2080260" cy="32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5471" y="0"/>
            <a:ext cx="1936242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43365" y="185166"/>
            <a:ext cx="285750" cy="320039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91"/>
          <p:cNvSpPr txBox="1">
            <a:spLocks noGrp="1"/>
          </p:cNvSpPr>
          <p:nvPr>
            <p:ph type="title"/>
          </p:nvPr>
        </p:nvSpPr>
        <p:spPr>
          <a:xfrm>
            <a:off x="2082793" y="458513"/>
            <a:ext cx="4875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0" i="0">
                <a:solidFill>
                  <a:srgbClr val="25273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91"/>
          <p:cNvSpPr txBox="1">
            <a:spLocks noGrp="1"/>
          </p:cNvSpPr>
          <p:nvPr>
            <p:ph type="body" idx="1"/>
          </p:nvPr>
        </p:nvSpPr>
        <p:spPr>
          <a:xfrm>
            <a:off x="3670277" y="1202179"/>
            <a:ext cx="4814400" cy="25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9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0" name="Google Shape;440;p9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1" name="Google Shape;441;p9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">
  <p:cSld name="OBJECT_1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9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6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9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5" name="Google Shape;445;p9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6" name="Google Shape;446;p9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 1">
  <p:cSld name="OBJECT_2">
    <p:bg>
      <p:bgPr>
        <a:solidFill>
          <a:schemeClr val="lt1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9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6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9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0" name="Google Shape;450;p9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1" name="Google Shape;451;p9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OBJECT_4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9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9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55" name="Google Shape;455;p9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6" name="Google Shape;456;p9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7" name="Google Shape;457;p9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OBJECT_5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9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9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1" name="Google Shape;461;p9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2" name="Google Shape;462;p9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3" name="Google Shape;463;p9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96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9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467" name="Google Shape;467;p96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8" name="Google Shape;468;p96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1" r="3390" b="16478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96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96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1" name="Google Shape;471;p96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472" name="Google Shape;472;p96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473" name="Google Shape;473;p96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3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97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9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477" name="Google Shape;477;p97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Google Shape;478;p97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1" r="3390" b="16478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97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97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1" name="Google Shape;481;p97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482" name="Google Shape;482;p97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483" name="Google Shape;483;p97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9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9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9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00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00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7" name="Google Shape;497;p10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10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10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01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101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p10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10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10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02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102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9" name="Google Shape;509;p10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10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0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0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10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515" name="Google Shape;515;p103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516" name="Google Shape;516;p10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10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0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04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04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2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522" name="Google Shape;522;p104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200" cy="19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523" name="Google Shape;523;p104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08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524" name="Google Shape;524;p104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0800" cy="19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525" name="Google Shape;525;p10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0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10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1">
            <a:alphaModFix/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4" name="Google Shape;254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1" name="Google Shape;341;p7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2" name="Google Shape;342;p7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9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486" name="Google Shape;486;p98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7" name="Google Shape;487;p9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8" name="Google Shape;488;p9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9" name="Google Shape;489;p9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ilverpush.co/awards/silverpush-wins-gold-at-festival-of-media-global-awards/" TargetMode="External"/><Relationship Id="rId13" Type="http://schemas.openxmlformats.org/officeDocument/2006/relationships/image" Target="../media/image54.png"/><Relationship Id="rId18" Type="http://schemas.openxmlformats.org/officeDocument/2006/relationships/hyperlink" Target="https://www.silverpush.co/awards/silverpush-clinches-silver-for-the-best-ai-implementation-for-havells-lloyd-ac-campaign/" TargetMode="External"/><Relationship Id="rId3" Type="http://schemas.openxmlformats.org/officeDocument/2006/relationships/hyperlink" Target="https://www.silverpush.co/awards/silverpush-wins-multiple-mma-smarties-mena-awards-2020/" TargetMode="External"/><Relationship Id="rId21" Type="http://schemas.openxmlformats.org/officeDocument/2006/relationships/image" Target="../media/image58.png"/><Relationship Id="rId7" Type="http://schemas.openxmlformats.org/officeDocument/2006/relationships/hyperlink" Target="https://www.silverpush.co/awards/silverpush-wins-gold-in-best-emerging-technology-at-maddies-2021/" TargetMode="External"/><Relationship Id="rId12" Type="http://schemas.openxmlformats.org/officeDocument/2006/relationships/hyperlink" Target="https://www.silverpush.co/awards/silverpush-wins-silver-with-crafters-innovative-ai-solution/" TargetMode="External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6" Type="http://schemas.openxmlformats.org/officeDocument/2006/relationships/hyperlink" Target="https://www.silverpush.co/awards/silverpush-secures-bronze-at-marketing-excellence-awards-2023-celebrating-innovation-and-success/" TargetMode="External"/><Relationship Id="rId20" Type="http://schemas.openxmlformats.org/officeDocument/2006/relationships/hyperlink" Target="https://www.silverpush.co/awards/silverpushs-consecutive-wins-a-strategic-journey-with-shea-moisture-in-we-are-hair-campaign/" TargetMode="Externa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52.png"/><Relationship Id="rId11" Type="http://schemas.openxmlformats.org/officeDocument/2006/relationships/image" Target="../media/image53.jpg"/><Relationship Id="rId5" Type="http://schemas.openxmlformats.org/officeDocument/2006/relationships/hyperlink" Target="https://www.silverpush.co/awards/silverpush-sets-another-record-with-wavemaker/" TargetMode="External"/><Relationship Id="rId15" Type="http://schemas.openxmlformats.org/officeDocument/2006/relationships/image" Target="../media/image55.png"/><Relationship Id="rId23" Type="http://schemas.openxmlformats.org/officeDocument/2006/relationships/image" Target="../media/image59.png"/><Relationship Id="rId10" Type="http://schemas.openxmlformats.org/officeDocument/2006/relationships/hyperlink" Target="https://www.silverpush.co/awards/silverpush-wins-big-at-mma-smarties-mena-awards-2021/" TargetMode="External"/><Relationship Id="rId19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hyperlink" Target="https://www.silverpush.co/awards/silverpush-rise-by-winning-industry-gold-standards-in-2019/" TargetMode="External"/><Relationship Id="rId14" Type="http://schemas.openxmlformats.org/officeDocument/2006/relationships/hyperlink" Target="https://www.silverpush.co/awards/double-glory-silverpushs-winning-streak-at-mma-impact-indonesia-clinching-2-bronze-awards/" TargetMode="External"/><Relationship Id="rId22" Type="http://schemas.openxmlformats.org/officeDocument/2006/relationships/hyperlink" Target="https://www.silverpush.co/awards/silverpush-secures-silver-at-mma-global-smarties-emea-awards-for-ai-powered-inclusive-advertising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13" Type="http://schemas.openxmlformats.org/officeDocument/2006/relationships/image" Target="../media/image70.jpg"/><Relationship Id="rId3" Type="http://schemas.openxmlformats.org/officeDocument/2006/relationships/image" Target="../media/image60.jpg"/><Relationship Id="rId7" Type="http://schemas.openxmlformats.org/officeDocument/2006/relationships/image" Target="../media/image64.jpg"/><Relationship Id="rId12" Type="http://schemas.openxmlformats.org/officeDocument/2006/relationships/image" Target="../media/image69.jpg"/><Relationship Id="rId17" Type="http://schemas.openxmlformats.org/officeDocument/2006/relationships/image" Target="../media/image74.jp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73.jp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63.jpg"/><Relationship Id="rId11" Type="http://schemas.openxmlformats.org/officeDocument/2006/relationships/image" Target="../media/image68.jpg"/><Relationship Id="rId5" Type="http://schemas.openxmlformats.org/officeDocument/2006/relationships/image" Target="../media/image62.jpg"/><Relationship Id="rId15" Type="http://schemas.openxmlformats.org/officeDocument/2006/relationships/image" Target="../media/image72.jpg"/><Relationship Id="rId10" Type="http://schemas.openxmlformats.org/officeDocument/2006/relationships/image" Target="../media/image67.jpg"/><Relationship Id="rId4" Type="http://schemas.openxmlformats.org/officeDocument/2006/relationships/image" Target="../media/image61.jpg"/><Relationship Id="rId9" Type="http://schemas.openxmlformats.org/officeDocument/2006/relationships/image" Target="../media/image66.jpg"/><Relationship Id="rId14" Type="http://schemas.openxmlformats.org/officeDocument/2006/relationships/image" Target="../media/image7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10" Type="http://schemas.openxmlformats.org/officeDocument/2006/relationships/hyperlink" Target="https://youtu.be/3ThiBvfSphY" TargetMode="External"/><Relationship Id="rId4" Type="http://schemas.openxmlformats.org/officeDocument/2006/relationships/hyperlink" Target="http://www.youtube.com/watch?v=3ThiBvfSphY" TargetMode="External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63455"/>
          </a:solidFill>
          <a:ln w="9525" cap="flat" cmpd="sng">
            <a:solidFill>
              <a:srgbClr val="2634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4" name="Google Shape;564;p110"/>
          <p:cNvGrpSpPr/>
          <p:nvPr/>
        </p:nvGrpSpPr>
        <p:grpSpPr>
          <a:xfrm>
            <a:off x="392125" y="1480300"/>
            <a:ext cx="3881400" cy="2275300"/>
            <a:chOff x="392125" y="1510175"/>
            <a:chExt cx="3881400" cy="2275300"/>
          </a:xfrm>
        </p:grpSpPr>
        <p:pic>
          <p:nvPicPr>
            <p:cNvPr id="565" name="Google Shape;565;p110"/>
            <p:cNvPicPr preferRelativeResize="0"/>
            <p:nvPr/>
          </p:nvPicPr>
          <p:blipFill rotWithShape="1">
            <a:blip r:embed="rId3">
              <a:alphaModFix/>
            </a:blip>
            <a:srcRect t="27771" b="27771"/>
            <a:stretch/>
          </p:blipFill>
          <p:spPr>
            <a:xfrm>
              <a:off x="392125" y="1510175"/>
              <a:ext cx="3250452" cy="67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6" name="Google Shape;566;p110"/>
            <p:cNvSpPr txBox="1"/>
            <p:nvPr/>
          </p:nvSpPr>
          <p:spPr>
            <a:xfrm>
              <a:off x="392125" y="2538675"/>
              <a:ext cx="3881400" cy="124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 b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Silverpush is an </a:t>
              </a:r>
              <a:r>
                <a:rPr lang="en" sz="2300" b="1">
                  <a:solidFill>
                    <a:srgbClr val="7AE0CB"/>
                  </a:solidFill>
                  <a:latin typeface="Oswald"/>
                  <a:ea typeface="Oswald"/>
                  <a:cs typeface="Oswald"/>
                  <a:sym typeface="Oswald"/>
                </a:rPr>
                <a:t>advanced context intelligence</a:t>
              </a:r>
              <a:r>
                <a:rPr lang="en" sz="2300" b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 company powered by proprietary AI</a:t>
              </a:r>
              <a:endParaRPr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sp>
        <p:nvSpPr>
          <p:cNvPr id="567" name="Google Shape;567;p110"/>
          <p:cNvSpPr/>
          <p:nvPr/>
        </p:nvSpPr>
        <p:spPr>
          <a:xfrm>
            <a:off x="5561926" y="0"/>
            <a:ext cx="3502520" cy="5143500"/>
          </a:xfrm>
          <a:custGeom>
            <a:avLst/>
            <a:gdLst/>
            <a:ahLst/>
            <a:cxnLst/>
            <a:rect l="l" t="t" r="r" b="b"/>
            <a:pathLst>
              <a:path w="4433570" h="6350000" extrusionOk="0">
                <a:moveTo>
                  <a:pt x="4433570" y="0"/>
                </a:moveTo>
                <a:lnTo>
                  <a:pt x="4433570" y="0"/>
                </a:lnTo>
                <a:lnTo>
                  <a:pt x="4433570" y="0"/>
                </a:lnTo>
                <a:lnTo>
                  <a:pt x="4433570" y="6350000"/>
                </a:lnTo>
                <a:lnTo>
                  <a:pt x="4433570" y="6350000"/>
                </a:lnTo>
                <a:lnTo>
                  <a:pt x="0" y="6350000"/>
                </a:lnTo>
                <a:lnTo>
                  <a:pt x="0" y="6350000"/>
                </a:lnTo>
                <a:lnTo>
                  <a:pt x="0" y="4433570"/>
                </a:lnTo>
                <a:cubicBezTo>
                  <a:pt x="0" y="1985010"/>
                  <a:pt x="1985010" y="0"/>
                  <a:pt x="443357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1926" r="-62895"/>
            </a:stretch>
          </a:blip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8" name="Google Shape;568;p110"/>
          <p:cNvGrpSpPr/>
          <p:nvPr/>
        </p:nvGrpSpPr>
        <p:grpSpPr>
          <a:xfrm>
            <a:off x="9064444" y="-62"/>
            <a:ext cx="79592" cy="5143620"/>
            <a:chOff x="0" y="0"/>
            <a:chExt cx="666600" cy="2709450"/>
          </a:xfrm>
        </p:grpSpPr>
        <p:sp>
          <p:nvSpPr>
            <p:cNvPr id="569" name="Google Shape;569;p110"/>
            <p:cNvSpPr/>
            <p:nvPr/>
          </p:nvSpPr>
          <p:spPr>
            <a:xfrm>
              <a:off x="0" y="0"/>
              <a:ext cx="666476" cy="2709333"/>
            </a:xfrm>
            <a:custGeom>
              <a:avLst/>
              <a:gdLst/>
              <a:ahLst/>
              <a:cxnLst/>
              <a:rect l="l" t="t" r="r" b="b"/>
              <a:pathLst>
                <a:path w="666476" h="2709333" extrusionOk="0">
                  <a:moveTo>
                    <a:pt x="0" y="0"/>
                  </a:moveTo>
                  <a:lnTo>
                    <a:pt x="666476" y="0"/>
                  </a:lnTo>
                  <a:lnTo>
                    <a:pt x="66647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9A49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70" name="Google Shape;570;p110"/>
            <p:cNvSpPr txBox="1"/>
            <p:nvPr/>
          </p:nvSpPr>
          <p:spPr>
            <a:xfrm>
              <a:off x="0" y="19050"/>
              <a:ext cx="666600" cy="269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52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5" name="Google Shape;845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91439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120"/>
          <p:cNvSpPr txBox="1"/>
          <p:nvPr/>
        </p:nvSpPr>
        <p:spPr>
          <a:xfrm>
            <a:off x="1289250" y="2278500"/>
            <a:ext cx="6565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Join the contextual revolution today with Mirrors for YouTube</a:t>
            </a:r>
            <a:endParaRPr sz="3000">
              <a:solidFill>
                <a:srgbClr val="FFFFFF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847" name="Google Shape;847;p120"/>
          <p:cNvSpPr txBox="1"/>
          <p:nvPr/>
        </p:nvSpPr>
        <p:spPr>
          <a:xfrm>
            <a:off x="2703371" y="3358100"/>
            <a:ext cx="3715200" cy="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800" b="1">
                <a:solidFill>
                  <a:srgbClr val="4FB39F"/>
                </a:solidFill>
                <a:latin typeface="Oswald"/>
                <a:ea typeface="Oswald"/>
                <a:cs typeface="Oswald"/>
                <a:sym typeface="Oswald"/>
              </a:rPr>
              <a:t>Thank You!</a:t>
            </a:r>
            <a:endParaRPr sz="2800">
              <a:solidFill>
                <a:srgbClr val="4FB39F"/>
              </a:solidFill>
            </a:endParaRPr>
          </a:p>
        </p:txBody>
      </p:sp>
      <p:sp>
        <p:nvSpPr>
          <p:cNvPr id="848" name="Google Shape;848;p120"/>
          <p:cNvSpPr txBox="1"/>
          <p:nvPr/>
        </p:nvSpPr>
        <p:spPr>
          <a:xfrm>
            <a:off x="1426121" y="4670800"/>
            <a:ext cx="6269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</a:t>
            </a:r>
            <a:r>
              <a:rPr lang="en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" sz="9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SilverEdge Technologies Pvt Ltd, All rights reserved.</a:t>
            </a:r>
            <a:endParaRPr sz="90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9" name="Google Shape;849;p1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2342" y="1203221"/>
            <a:ext cx="2977258" cy="61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B29D"/>
        </a:solidFill>
        <a:effectLst/>
      </p:bgPr>
    </p:bg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21"/>
          <p:cNvSpPr/>
          <p:nvPr/>
        </p:nvSpPr>
        <p:spPr>
          <a:xfrm>
            <a:off x="998100" y="1880850"/>
            <a:ext cx="7147800" cy="1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APPENDIX</a:t>
            </a:r>
            <a:endParaRPr sz="37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122"/>
          <p:cNvSpPr/>
          <p:nvPr/>
        </p:nvSpPr>
        <p:spPr>
          <a:xfrm>
            <a:off x="0" y="190500"/>
            <a:ext cx="31320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122"/>
          <p:cNvSpPr/>
          <p:nvPr/>
        </p:nvSpPr>
        <p:spPr>
          <a:xfrm>
            <a:off x="3004018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861" name="Google Shape;861;p122"/>
          <p:cNvSpPr/>
          <p:nvPr/>
        </p:nvSpPr>
        <p:spPr>
          <a:xfrm>
            <a:off x="75" y="3795100"/>
            <a:ext cx="9144000" cy="13485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862" name="Google Shape;862;p122"/>
          <p:cNvGraphicFramePr/>
          <p:nvPr/>
        </p:nvGraphicFramePr>
        <p:xfrm>
          <a:off x="952500" y="4088350"/>
          <a:ext cx="7239000" cy="762000"/>
        </p:xfrm>
        <a:graphic>
          <a:graphicData uri="http://schemas.openxmlformats.org/drawingml/2006/table">
            <a:tbl>
              <a:tblPr>
                <a:noFill/>
                <a:tableStyleId>{F6A4F829-C9A3-4C92-8C48-C0943440809C}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Survey Responses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Baseline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Exposed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7,028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2,773,633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2,906,279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63" name="Google Shape;863;p122"/>
          <p:cNvPicPr preferRelativeResize="0"/>
          <p:nvPr/>
        </p:nvPicPr>
        <p:blipFill rotWithShape="1">
          <a:blip r:embed="rId3">
            <a:alphaModFix/>
          </a:blip>
          <a:srcRect t="3081" r="556"/>
          <a:stretch/>
        </p:blipFill>
        <p:spPr>
          <a:xfrm>
            <a:off x="952500" y="1067288"/>
            <a:ext cx="6381051" cy="2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122"/>
          <p:cNvSpPr/>
          <p:nvPr/>
        </p:nvSpPr>
        <p:spPr>
          <a:xfrm>
            <a:off x="7144200" y="2708775"/>
            <a:ext cx="1047300" cy="6336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4.3% </a:t>
            </a:r>
            <a:b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</a:b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Brand Lift </a:t>
            </a:r>
            <a:endParaRPr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865" name="Google Shape;865;p122"/>
          <p:cNvSpPr txBox="1"/>
          <p:nvPr/>
        </p:nvSpPr>
        <p:spPr>
          <a:xfrm>
            <a:off x="72700" y="191050"/>
            <a:ext cx="27666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BLS for Beauty Brand </a:t>
            </a:r>
            <a:endParaRPr sz="23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23"/>
          <p:cNvSpPr/>
          <p:nvPr/>
        </p:nvSpPr>
        <p:spPr>
          <a:xfrm>
            <a:off x="0" y="190500"/>
            <a:ext cx="27918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123"/>
          <p:cNvSpPr/>
          <p:nvPr/>
        </p:nvSpPr>
        <p:spPr>
          <a:xfrm>
            <a:off x="2670643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872" name="Google Shape;872;p123"/>
          <p:cNvSpPr/>
          <p:nvPr/>
        </p:nvSpPr>
        <p:spPr>
          <a:xfrm>
            <a:off x="75" y="3795100"/>
            <a:ext cx="9144000" cy="13485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873" name="Google Shape;873;p123"/>
          <p:cNvGraphicFramePr/>
          <p:nvPr/>
        </p:nvGraphicFramePr>
        <p:xfrm>
          <a:off x="952500" y="4031600"/>
          <a:ext cx="7239000" cy="762000"/>
        </p:xfrm>
        <a:graphic>
          <a:graphicData uri="http://schemas.openxmlformats.org/drawingml/2006/table">
            <a:tbl>
              <a:tblPr>
                <a:noFill/>
                <a:tableStyleId>{F6A4F829-C9A3-4C92-8C48-C0943440809C}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Survey Responses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Baseline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Exposed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4,150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389,827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143,199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74" name="Google Shape;874;p123"/>
          <p:cNvPicPr preferRelativeResize="0"/>
          <p:nvPr/>
        </p:nvPicPr>
        <p:blipFill rotWithShape="1">
          <a:blip r:embed="rId3">
            <a:alphaModFix/>
          </a:blip>
          <a:srcRect b="388"/>
          <a:stretch/>
        </p:blipFill>
        <p:spPr>
          <a:xfrm>
            <a:off x="848600" y="1027924"/>
            <a:ext cx="6898527" cy="27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123"/>
          <p:cNvSpPr/>
          <p:nvPr/>
        </p:nvSpPr>
        <p:spPr>
          <a:xfrm>
            <a:off x="6940200" y="2887275"/>
            <a:ext cx="1251300" cy="6336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2.9% </a:t>
            </a:r>
            <a:b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</a:b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Brand Lift </a:t>
            </a:r>
            <a:endParaRPr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876" name="Google Shape;876;p123"/>
          <p:cNvSpPr txBox="1"/>
          <p:nvPr/>
        </p:nvSpPr>
        <p:spPr>
          <a:xfrm>
            <a:off x="72700" y="191050"/>
            <a:ext cx="24945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BLS for QSR Brand </a:t>
            </a:r>
            <a:endParaRPr sz="23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24"/>
          <p:cNvSpPr/>
          <p:nvPr/>
        </p:nvSpPr>
        <p:spPr>
          <a:xfrm>
            <a:off x="75" y="3795100"/>
            <a:ext cx="9144000" cy="13485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882" name="Google Shape;882;p124"/>
          <p:cNvGraphicFramePr/>
          <p:nvPr/>
        </p:nvGraphicFramePr>
        <p:xfrm>
          <a:off x="952500" y="4031600"/>
          <a:ext cx="7239000" cy="762000"/>
        </p:xfrm>
        <a:graphic>
          <a:graphicData uri="http://schemas.openxmlformats.org/drawingml/2006/table">
            <a:tbl>
              <a:tblPr>
                <a:noFill/>
                <a:tableStyleId>{F6A4F829-C9A3-4C92-8C48-C0943440809C}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Survey Responses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Baseline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Exposed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4,112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329,749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418,180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83" name="Google Shape;883;p124"/>
          <p:cNvPicPr preferRelativeResize="0"/>
          <p:nvPr/>
        </p:nvPicPr>
        <p:blipFill rotWithShape="1">
          <a:blip r:embed="rId3">
            <a:alphaModFix/>
          </a:blip>
          <a:srcRect r="1156"/>
          <a:stretch/>
        </p:blipFill>
        <p:spPr>
          <a:xfrm>
            <a:off x="952500" y="976050"/>
            <a:ext cx="6671526" cy="2636150"/>
          </a:xfrm>
          <a:prstGeom prst="rect">
            <a:avLst/>
          </a:prstGeom>
          <a:noFill/>
          <a:ln>
            <a:noFill/>
          </a:ln>
        </p:spPr>
      </p:pic>
      <p:sp>
        <p:nvSpPr>
          <p:cNvPr id="884" name="Google Shape;884;p124"/>
          <p:cNvSpPr/>
          <p:nvPr/>
        </p:nvSpPr>
        <p:spPr>
          <a:xfrm>
            <a:off x="6989100" y="3010100"/>
            <a:ext cx="1202400" cy="6021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7% </a:t>
            </a:r>
            <a:b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</a:b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Brand Lift </a:t>
            </a:r>
            <a:endParaRPr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885" name="Google Shape;885;p124"/>
          <p:cNvSpPr/>
          <p:nvPr/>
        </p:nvSpPr>
        <p:spPr>
          <a:xfrm>
            <a:off x="0" y="190500"/>
            <a:ext cx="31275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124"/>
          <p:cNvSpPr/>
          <p:nvPr/>
        </p:nvSpPr>
        <p:spPr>
          <a:xfrm>
            <a:off x="2997593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887" name="Google Shape;887;p124"/>
          <p:cNvSpPr txBox="1"/>
          <p:nvPr/>
        </p:nvSpPr>
        <p:spPr>
          <a:xfrm>
            <a:off x="72700" y="191050"/>
            <a:ext cx="27333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BLS for Gifting Brand </a:t>
            </a:r>
            <a:endParaRPr sz="23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25"/>
          <p:cNvSpPr/>
          <p:nvPr/>
        </p:nvSpPr>
        <p:spPr>
          <a:xfrm>
            <a:off x="75" y="3795100"/>
            <a:ext cx="9144000" cy="13485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893" name="Google Shape;893;p125"/>
          <p:cNvGraphicFramePr/>
          <p:nvPr/>
        </p:nvGraphicFramePr>
        <p:xfrm>
          <a:off x="952500" y="4031600"/>
          <a:ext cx="7239000" cy="762000"/>
        </p:xfrm>
        <a:graphic>
          <a:graphicData uri="http://schemas.openxmlformats.org/drawingml/2006/table">
            <a:tbl>
              <a:tblPr>
                <a:noFill/>
                <a:tableStyleId>{F6A4F829-C9A3-4C92-8C48-C0943440809C}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Survey Responses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Baseline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Exposed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4,155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243,438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289,452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94" name="Google Shape;894;p125"/>
          <p:cNvPicPr preferRelativeResize="0"/>
          <p:nvPr/>
        </p:nvPicPr>
        <p:blipFill rotWithShape="1">
          <a:blip r:embed="rId3">
            <a:alphaModFix/>
          </a:blip>
          <a:srcRect l="773"/>
          <a:stretch/>
        </p:blipFill>
        <p:spPr>
          <a:xfrm>
            <a:off x="952488" y="1066875"/>
            <a:ext cx="6790075" cy="2690450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125"/>
          <p:cNvSpPr/>
          <p:nvPr/>
        </p:nvSpPr>
        <p:spPr>
          <a:xfrm>
            <a:off x="7046100" y="2985325"/>
            <a:ext cx="1145400" cy="6336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4.3% </a:t>
            </a:r>
            <a:b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</a:b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Brand Lift </a:t>
            </a:r>
            <a:endParaRPr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896" name="Google Shape;896;p125"/>
          <p:cNvSpPr/>
          <p:nvPr/>
        </p:nvSpPr>
        <p:spPr>
          <a:xfrm>
            <a:off x="0" y="190500"/>
            <a:ext cx="31275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125"/>
          <p:cNvSpPr/>
          <p:nvPr/>
        </p:nvSpPr>
        <p:spPr>
          <a:xfrm>
            <a:off x="2997593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898" name="Google Shape;898;p125"/>
          <p:cNvSpPr txBox="1"/>
          <p:nvPr/>
        </p:nvSpPr>
        <p:spPr>
          <a:xfrm>
            <a:off x="72700" y="191050"/>
            <a:ext cx="27333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BLS for Health Brand  </a:t>
            </a:r>
            <a:endParaRPr sz="23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126"/>
          <p:cNvSpPr/>
          <p:nvPr/>
        </p:nvSpPr>
        <p:spPr>
          <a:xfrm>
            <a:off x="75" y="3795100"/>
            <a:ext cx="9144000" cy="13485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904" name="Google Shape;904;p126"/>
          <p:cNvGraphicFramePr/>
          <p:nvPr/>
        </p:nvGraphicFramePr>
        <p:xfrm>
          <a:off x="952500" y="4031600"/>
          <a:ext cx="7239000" cy="762000"/>
        </p:xfrm>
        <a:graphic>
          <a:graphicData uri="http://schemas.openxmlformats.org/drawingml/2006/table">
            <a:tbl>
              <a:tblPr>
                <a:noFill/>
                <a:tableStyleId>{F6A4F829-C9A3-4C92-8C48-C0943440809C}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Survey Responses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Baseline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4FB39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Exposed users</a:t>
                      </a:r>
                      <a:endParaRPr sz="1000" b="1">
                        <a:solidFill>
                          <a:srgbClr val="4FB39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B39F">
                        <a:alpha val="125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8,734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386,382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452,912</a:t>
                      </a:r>
                      <a:endParaRPr sz="1000">
                        <a:solidFill>
                          <a:schemeClr val="lt1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FB39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05" name="Google Shape;905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00" y="1042875"/>
            <a:ext cx="6801959" cy="26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p126"/>
          <p:cNvSpPr/>
          <p:nvPr/>
        </p:nvSpPr>
        <p:spPr>
          <a:xfrm>
            <a:off x="0" y="190500"/>
            <a:ext cx="28425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126"/>
          <p:cNvSpPr/>
          <p:nvPr/>
        </p:nvSpPr>
        <p:spPr>
          <a:xfrm>
            <a:off x="2698243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908" name="Google Shape;908;p126"/>
          <p:cNvSpPr txBox="1"/>
          <p:nvPr/>
        </p:nvSpPr>
        <p:spPr>
          <a:xfrm>
            <a:off x="72700" y="191050"/>
            <a:ext cx="24975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BLS for Pets Brand  </a:t>
            </a:r>
            <a:endParaRPr sz="23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09" name="Google Shape;909;p126"/>
          <p:cNvSpPr/>
          <p:nvPr/>
        </p:nvSpPr>
        <p:spPr>
          <a:xfrm>
            <a:off x="6940200" y="2887275"/>
            <a:ext cx="1251300" cy="6336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2.5% </a:t>
            </a:r>
            <a:b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</a:br>
            <a:r>
              <a:rPr lang="en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Brand Lift </a:t>
            </a:r>
            <a:endParaRPr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127"/>
          <p:cNvSpPr/>
          <p:nvPr/>
        </p:nvSpPr>
        <p:spPr>
          <a:xfrm>
            <a:off x="409300" y="2717750"/>
            <a:ext cx="1764900" cy="392100"/>
          </a:xfrm>
          <a:prstGeom prst="homePlate">
            <a:avLst>
              <a:gd name="adj" fmla="val 50000"/>
            </a:avLst>
          </a:prstGeom>
          <a:solidFill>
            <a:srgbClr val="4FB39F">
              <a:alpha val="2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127"/>
          <p:cNvSpPr/>
          <p:nvPr/>
        </p:nvSpPr>
        <p:spPr>
          <a:xfrm>
            <a:off x="2044875" y="2717750"/>
            <a:ext cx="1764900" cy="392100"/>
          </a:xfrm>
          <a:prstGeom prst="chevron">
            <a:avLst>
              <a:gd name="adj" fmla="val 50000"/>
            </a:avLst>
          </a:prstGeom>
          <a:solidFill>
            <a:srgbClr val="4FB39F">
              <a:alpha val="3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127"/>
          <p:cNvSpPr/>
          <p:nvPr/>
        </p:nvSpPr>
        <p:spPr>
          <a:xfrm>
            <a:off x="3689550" y="2717750"/>
            <a:ext cx="1764900" cy="392100"/>
          </a:xfrm>
          <a:prstGeom prst="chevron">
            <a:avLst>
              <a:gd name="adj" fmla="val 50000"/>
            </a:avLst>
          </a:prstGeom>
          <a:solidFill>
            <a:srgbClr val="4FB39F">
              <a:alpha val="568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127"/>
          <p:cNvSpPr/>
          <p:nvPr/>
        </p:nvSpPr>
        <p:spPr>
          <a:xfrm>
            <a:off x="5332875" y="2717750"/>
            <a:ext cx="1764900" cy="392100"/>
          </a:xfrm>
          <a:prstGeom prst="chevron">
            <a:avLst>
              <a:gd name="adj" fmla="val 50000"/>
            </a:avLst>
          </a:prstGeom>
          <a:solidFill>
            <a:srgbClr val="4FB39F">
              <a:alpha val="8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127"/>
          <p:cNvSpPr/>
          <p:nvPr/>
        </p:nvSpPr>
        <p:spPr>
          <a:xfrm>
            <a:off x="6969800" y="2717750"/>
            <a:ext cx="1764900" cy="392100"/>
          </a:xfrm>
          <a:prstGeom prst="chevron">
            <a:avLst>
              <a:gd name="adj" fmla="val 50000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127"/>
          <p:cNvSpPr txBox="1"/>
          <p:nvPr/>
        </p:nvSpPr>
        <p:spPr>
          <a:xfrm>
            <a:off x="739625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300" b="1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2012</a:t>
            </a:r>
            <a:endParaRPr sz="13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20" name="Google Shape;920;p127"/>
          <p:cNvSpPr txBox="1"/>
          <p:nvPr/>
        </p:nvSpPr>
        <p:spPr>
          <a:xfrm>
            <a:off x="2508663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2018</a:t>
            </a:r>
            <a:endParaRPr sz="13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21" name="Google Shape;921;p127"/>
          <p:cNvSpPr txBox="1"/>
          <p:nvPr/>
        </p:nvSpPr>
        <p:spPr>
          <a:xfrm>
            <a:off x="4190775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2020</a:t>
            </a:r>
            <a:endParaRPr sz="13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22" name="Google Shape;922;p127"/>
          <p:cNvSpPr txBox="1"/>
          <p:nvPr/>
        </p:nvSpPr>
        <p:spPr>
          <a:xfrm>
            <a:off x="5834688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2022</a:t>
            </a:r>
            <a:endParaRPr sz="13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23" name="Google Shape;923;p127"/>
          <p:cNvSpPr txBox="1"/>
          <p:nvPr/>
        </p:nvSpPr>
        <p:spPr>
          <a:xfrm>
            <a:off x="7478775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2024</a:t>
            </a:r>
            <a:endParaRPr sz="13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24" name="Google Shape;924;p127"/>
          <p:cNvSpPr txBox="1"/>
          <p:nvPr/>
        </p:nvSpPr>
        <p:spPr>
          <a:xfrm>
            <a:off x="573875" y="3185750"/>
            <a:ext cx="10926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TV Sync</a:t>
            </a: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25" name="Google Shape;925;p127"/>
          <p:cNvSpPr txBox="1"/>
          <p:nvPr/>
        </p:nvSpPr>
        <p:spPr>
          <a:xfrm>
            <a:off x="1968625" y="2074472"/>
            <a:ext cx="1841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Launch of Parallels</a:t>
            </a: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Weather &amp; Sports Sync</a:t>
            </a: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Launch of Mirrors YouTube</a:t>
            </a: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26" name="Google Shape;926;p127"/>
          <p:cNvSpPr txBox="1"/>
          <p:nvPr/>
        </p:nvSpPr>
        <p:spPr>
          <a:xfrm>
            <a:off x="4052625" y="3185750"/>
            <a:ext cx="10374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Mirrors FB</a:t>
            </a: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&amp; Insta</a:t>
            </a: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27" name="Google Shape;927;p127"/>
          <p:cNvSpPr txBox="1"/>
          <p:nvPr/>
        </p:nvSpPr>
        <p:spPr>
          <a:xfrm>
            <a:off x="5332875" y="2074472"/>
            <a:ext cx="1670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Mirrors on OTT</a:t>
            </a: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Mirrors on CTV</a:t>
            </a: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Mirrors on Premium Sites</a:t>
            </a: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28" name="Google Shape;928;p127"/>
          <p:cNvSpPr txBox="1"/>
          <p:nvPr/>
        </p:nvSpPr>
        <p:spPr>
          <a:xfrm>
            <a:off x="7154875" y="3193750"/>
            <a:ext cx="14088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FC4347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Crafters:</a:t>
            </a:r>
            <a:endParaRPr sz="900" b="1">
              <a:solidFill>
                <a:srgbClr val="FC4347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Creative Personalisation</a:t>
            </a:r>
            <a:endParaRPr sz="9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929" name="Google Shape;929;p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125" y="1152355"/>
            <a:ext cx="1670400" cy="1474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7799" y="3278400"/>
            <a:ext cx="1163501" cy="137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1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09728" y="1527527"/>
            <a:ext cx="1408801" cy="1099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1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27225" y="3278412"/>
            <a:ext cx="1576051" cy="96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1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60125" y="1984300"/>
            <a:ext cx="1303550" cy="392100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Google Shape;934;p127"/>
          <p:cNvSpPr/>
          <p:nvPr/>
        </p:nvSpPr>
        <p:spPr>
          <a:xfrm>
            <a:off x="0" y="190500"/>
            <a:ext cx="55947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127"/>
          <p:cNvSpPr/>
          <p:nvPr/>
        </p:nvSpPr>
        <p:spPr>
          <a:xfrm>
            <a:off x="5454443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936" name="Google Shape;936;p127"/>
          <p:cNvSpPr txBox="1"/>
          <p:nvPr/>
        </p:nvSpPr>
        <p:spPr>
          <a:xfrm>
            <a:off x="72700" y="191050"/>
            <a:ext cx="5260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Consumers Evolved, So did Our Technology</a:t>
            </a:r>
            <a:endParaRPr sz="23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1" name="Google Shape;941;p12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r="69051" b="36244"/>
          <a:stretch/>
        </p:blipFill>
        <p:spPr>
          <a:xfrm>
            <a:off x="2476130" y="3616641"/>
            <a:ext cx="1991700" cy="10239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42" name="Google Shape;942;p128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r="68988" b="44308"/>
          <a:stretch/>
        </p:blipFill>
        <p:spPr>
          <a:xfrm>
            <a:off x="276088" y="3621435"/>
            <a:ext cx="1991700" cy="9981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43" name="Google Shape;943;p128">
            <a:hlinkClick r:id="rId7"/>
          </p:cNvPr>
          <p:cNvPicPr preferRelativeResize="0"/>
          <p:nvPr/>
        </p:nvPicPr>
        <p:blipFill rotWithShape="1">
          <a:blip r:embed="rId6">
            <a:alphaModFix/>
          </a:blip>
          <a:srcRect l="34290" t="1814" r="34696" b="45883"/>
          <a:stretch/>
        </p:blipFill>
        <p:spPr>
          <a:xfrm>
            <a:off x="4676179" y="2408015"/>
            <a:ext cx="1991700" cy="10239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44" name="Google Shape;944;p128">
            <a:hlinkClick r:id="rId8"/>
          </p:cNvPr>
          <p:cNvPicPr preferRelativeResize="0"/>
          <p:nvPr/>
        </p:nvPicPr>
        <p:blipFill rotWithShape="1">
          <a:blip r:embed="rId4">
            <a:alphaModFix/>
          </a:blip>
          <a:srcRect l="34195" r="34855" b="39404"/>
          <a:stretch/>
        </p:blipFill>
        <p:spPr>
          <a:xfrm>
            <a:off x="4676173" y="3629470"/>
            <a:ext cx="1991700" cy="9981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45" name="Google Shape;945;p128">
            <a:hlinkClick r:id="rId9"/>
          </p:cNvPr>
          <p:cNvPicPr preferRelativeResize="0"/>
          <p:nvPr/>
        </p:nvPicPr>
        <p:blipFill rotWithShape="1">
          <a:blip r:embed="rId4">
            <a:alphaModFix/>
          </a:blip>
          <a:srcRect l="68393" b="39397"/>
          <a:stretch/>
        </p:blipFill>
        <p:spPr>
          <a:xfrm>
            <a:off x="6876215" y="3619362"/>
            <a:ext cx="1991700" cy="10182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46" name="Google Shape;946;p128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76224" y="2399639"/>
            <a:ext cx="1991700" cy="10407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47" name="Google Shape;947;p128">
            <a:hlinkClick r:id="rId12"/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476133" y="2414673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48" name="Google Shape;948;p128">
            <a:hlinkClick r:id="rId14"/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76087" y="2410982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49" name="Google Shape;949;p128">
            <a:hlinkClick r:id="rId16"/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876224" y="1209975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50" name="Google Shape;950;p128">
            <a:hlinkClick r:id="rId18"/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4676175" y="1209975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51" name="Google Shape;951;p128">
            <a:hlinkClick r:id="rId20"/>
          </p:cNvPr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2476130" y="1212722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52" name="Google Shape;952;p128">
            <a:hlinkClick r:id="rId22"/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76087" y="1212727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53" name="Google Shape;953;p128"/>
          <p:cNvSpPr/>
          <p:nvPr/>
        </p:nvSpPr>
        <p:spPr>
          <a:xfrm>
            <a:off x="75" y="5089925"/>
            <a:ext cx="9144000" cy="537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128"/>
          <p:cNvSpPr/>
          <p:nvPr/>
        </p:nvSpPr>
        <p:spPr>
          <a:xfrm>
            <a:off x="1421300" y="0"/>
            <a:ext cx="62730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128"/>
          <p:cNvSpPr/>
          <p:nvPr/>
        </p:nvSpPr>
        <p:spPr>
          <a:xfrm>
            <a:off x="7557517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956" name="Google Shape;956;p128"/>
          <p:cNvSpPr/>
          <p:nvPr/>
        </p:nvSpPr>
        <p:spPr>
          <a:xfrm>
            <a:off x="1303462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957" name="Google Shape;957;p128"/>
          <p:cNvSpPr txBox="1"/>
          <p:nvPr/>
        </p:nvSpPr>
        <p:spPr>
          <a:xfrm>
            <a:off x="1327950" y="73649"/>
            <a:ext cx="648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Award Winning Technology</a:t>
            </a:r>
            <a:endParaRPr sz="2300" b="1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29"/>
          <p:cNvSpPr/>
          <p:nvPr/>
        </p:nvSpPr>
        <p:spPr>
          <a:xfrm>
            <a:off x="1421300" y="0"/>
            <a:ext cx="62730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129"/>
          <p:cNvSpPr/>
          <p:nvPr/>
        </p:nvSpPr>
        <p:spPr>
          <a:xfrm>
            <a:off x="7557517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964" name="Google Shape;964;p129"/>
          <p:cNvSpPr/>
          <p:nvPr/>
        </p:nvSpPr>
        <p:spPr>
          <a:xfrm>
            <a:off x="1303462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965" name="Google Shape;965;p129"/>
          <p:cNvSpPr txBox="1"/>
          <p:nvPr/>
        </p:nvSpPr>
        <p:spPr>
          <a:xfrm>
            <a:off x="1327950" y="73649"/>
            <a:ext cx="648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Comprehensive Post Campaign Analysis</a:t>
            </a:r>
            <a:endParaRPr sz="2300" b="1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966" name="Google Shape;966;p129"/>
          <p:cNvGrpSpPr/>
          <p:nvPr/>
        </p:nvGrpSpPr>
        <p:grpSpPr>
          <a:xfrm>
            <a:off x="1595840" y="878580"/>
            <a:ext cx="5952321" cy="3818459"/>
            <a:chOff x="1812883" y="1098681"/>
            <a:chExt cx="5365835" cy="3442224"/>
          </a:xfrm>
        </p:grpSpPr>
        <p:pic>
          <p:nvPicPr>
            <p:cNvPr id="967" name="Google Shape;967;p1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12883" y="1098681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68" name="Google Shape;968;p12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99373" y="1098681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69" name="Google Shape;969;p12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19678" y="1098681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0" name="Google Shape;970;p12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938190" y="1098681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1" name="Google Shape;971;p12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812883" y="1986433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2" name="Google Shape;972;p12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199373" y="1986433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3" name="Google Shape;973;p12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619678" y="1986433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4" name="Google Shape;974;p12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938190" y="1986433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5" name="Google Shape;975;p12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812883" y="2890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6" name="Google Shape;976;p129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199373" y="2890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7" name="Google Shape;977;p12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619678" y="2890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8" name="Google Shape;978;p129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5938190" y="2890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79" name="Google Shape;979;p129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1812883" y="3802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80" name="Google Shape;980;p129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3199373" y="3802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81" name="Google Shape;981;p129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4619678" y="3802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982" name="Google Shape;982;p129"/>
          <p:cNvSpPr/>
          <p:nvPr/>
        </p:nvSpPr>
        <p:spPr>
          <a:xfrm>
            <a:off x="75" y="5089925"/>
            <a:ext cx="9144000" cy="537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11"/>
          <p:cNvSpPr txBox="1"/>
          <p:nvPr/>
        </p:nvSpPr>
        <p:spPr>
          <a:xfrm>
            <a:off x="327875" y="1388225"/>
            <a:ext cx="4816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We have tested and proved our AI model with top HoldCos, renowned brands and major agencies worldwide</a:t>
            </a:r>
            <a:endParaRPr sz="18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576" name="Google Shape;576;p111"/>
          <p:cNvSpPr txBox="1"/>
          <p:nvPr/>
        </p:nvSpPr>
        <p:spPr>
          <a:xfrm>
            <a:off x="7382165" y="3629931"/>
            <a:ext cx="13296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577" name="Google Shape;577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8900" y="930425"/>
            <a:ext cx="3556200" cy="3282650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111"/>
          <p:cNvSpPr txBox="1"/>
          <p:nvPr/>
        </p:nvSpPr>
        <p:spPr>
          <a:xfrm>
            <a:off x="327875" y="2589175"/>
            <a:ext cx="5312400" cy="16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Semi Condensed"/>
              <a:buChar char="➔"/>
            </a:pPr>
            <a:r>
              <a:rPr lang="en" sz="17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Established in 2012</a:t>
            </a:r>
            <a:endParaRPr sz="17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Semi Condensed"/>
              <a:buChar char="➔"/>
            </a:pPr>
            <a:r>
              <a:rPr lang="en" sz="17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Presence in 20+ countries </a:t>
            </a:r>
            <a:endParaRPr sz="17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Semi Condensed"/>
              <a:buChar char="➔"/>
            </a:pPr>
            <a:r>
              <a:rPr lang="en" sz="17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20+ Global Awards</a:t>
            </a:r>
            <a:endParaRPr sz="17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Semi Condensed"/>
              <a:buChar char="➔"/>
            </a:pPr>
            <a:r>
              <a:rPr lang="en" sz="17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Worked with &gt;400 Fortune 500 Brands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579" name="Google Shape;579;p111"/>
          <p:cNvSpPr/>
          <p:nvPr/>
        </p:nvSpPr>
        <p:spPr>
          <a:xfrm>
            <a:off x="0" y="190500"/>
            <a:ext cx="46941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111"/>
          <p:cNvSpPr txBox="1"/>
          <p:nvPr/>
        </p:nvSpPr>
        <p:spPr>
          <a:xfrm>
            <a:off x="74850" y="191050"/>
            <a:ext cx="3280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Our Global Footprint</a:t>
            </a:r>
            <a:endParaRPr sz="23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81" name="Google Shape;581;p111"/>
          <p:cNvSpPr/>
          <p:nvPr/>
        </p:nvSpPr>
        <p:spPr>
          <a:xfrm>
            <a:off x="4540168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130"/>
          <p:cNvSpPr/>
          <p:nvPr/>
        </p:nvSpPr>
        <p:spPr>
          <a:xfrm>
            <a:off x="2105100" y="0"/>
            <a:ext cx="49338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130"/>
          <p:cNvSpPr/>
          <p:nvPr/>
        </p:nvSpPr>
        <p:spPr>
          <a:xfrm>
            <a:off x="6871717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990" name="Google Shape;990;p130"/>
          <p:cNvSpPr txBox="1"/>
          <p:nvPr/>
        </p:nvSpPr>
        <p:spPr>
          <a:xfrm>
            <a:off x="2427450" y="79622"/>
            <a:ext cx="4289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Clients Who Have Won With Us</a:t>
            </a:r>
            <a:endParaRPr sz="2300" b="1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91" name="Google Shape;991;p130"/>
          <p:cNvSpPr/>
          <p:nvPr/>
        </p:nvSpPr>
        <p:spPr>
          <a:xfrm>
            <a:off x="1989262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992" name="Google Shape;992;p130"/>
          <p:cNvSpPr/>
          <p:nvPr/>
        </p:nvSpPr>
        <p:spPr>
          <a:xfrm>
            <a:off x="75" y="5089925"/>
            <a:ext cx="9144000" cy="537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8" name="Google Shape;998;p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91439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9" name="Google Shape;999;p131"/>
          <p:cNvSpPr txBox="1"/>
          <p:nvPr/>
        </p:nvSpPr>
        <p:spPr>
          <a:xfrm>
            <a:off x="1760850" y="2044025"/>
            <a:ext cx="5622300" cy="11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 b="1">
                <a:solidFill>
                  <a:srgbClr val="4FB39F"/>
                </a:solidFill>
                <a:latin typeface="Oswald"/>
                <a:ea typeface="Oswald"/>
                <a:cs typeface="Oswald"/>
                <a:sym typeface="Oswald"/>
              </a:rPr>
              <a:t>Thank You!</a:t>
            </a:r>
            <a:endParaRPr sz="7200">
              <a:solidFill>
                <a:srgbClr val="4FB39F"/>
              </a:solidFill>
            </a:endParaRPr>
          </a:p>
        </p:txBody>
      </p:sp>
      <p:sp>
        <p:nvSpPr>
          <p:cNvPr id="1000" name="Google Shape;1000;p131"/>
          <p:cNvSpPr txBox="1"/>
          <p:nvPr/>
        </p:nvSpPr>
        <p:spPr>
          <a:xfrm>
            <a:off x="1426121" y="4670800"/>
            <a:ext cx="6269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</a:t>
            </a:r>
            <a:r>
              <a:rPr lang="en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" sz="9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SilverEdge Technologies Pvt Ltd, All rights reserved.</a:t>
            </a:r>
            <a:endParaRPr sz="90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1" name="Google Shape;1001;p1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3263" y="779857"/>
            <a:ext cx="1563383" cy="32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oogle Shape;636;p113"/>
          <p:cNvPicPr preferRelativeResize="0"/>
          <p:nvPr/>
        </p:nvPicPr>
        <p:blipFill rotWithShape="1">
          <a:blip r:embed="rId3">
            <a:alphaModFix/>
          </a:blip>
          <a:srcRect r="63526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113"/>
          <p:cNvSpPr/>
          <p:nvPr/>
        </p:nvSpPr>
        <p:spPr>
          <a:xfrm>
            <a:off x="1603450" y="742425"/>
            <a:ext cx="9144000" cy="8823960"/>
          </a:xfrm>
          <a:custGeom>
            <a:avLst/>
            <a:gdLst/>
            <a:ahLst/>
            <a:cxnLst/>
            <a:rect l="l" t="t" r="r" b="b"/>
            <a:pathLst>
              <a:path w="18288000" h="18288000" extrusionOk="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9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638" name="Google Shape;638;p113"/>
          <p:cNvSpPr txBox="1"/>
          <p:nvPr/>
        </p:nvSpPr>
        <p:spPr>
          <a:xfrm>
            <a:off x="1212005" y="2079153"/>
            <a:ext cx="67200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We offer unique contextual </a:t>
            </a:r>
            <a:endParaRPr sz="100"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2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targeting for YouTube</a:t>
            </a:r>
            <a:endParaRPr sz="100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Google Shape;644;p114"/>
          <p:cNvPicPr preferRelativeResize="0"/>
          <p:nvPr/>
        </p:nvPicPr>
        <p:blipFill rotWithShape="1">
          <a:blip r:embed="rId3">
            <a:alphaModFix/>
          </a:blip>
          <a:srcRect r="63526"/>
          <a:stretch/>
        </p:blipFill>
        <p:spPr>
          <a:xfrm flipH="1">
            <a:off x="-2" y="0"/>
            <a:ext cx="671082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114"/>
          <p:cNvSpPr/>
          <p:nvPr/>
        </p:nvSpPr>
        <p:spPr>
          <a:xfrm>
            <a:off x="6868400" y="645900"/>
            <a:ext cx="2131800" cy="3851700"/>
          </a:xfrm>
          <a:prstGeom prst="flowChartAlternateProcess">
            <a:avLst/>
          </a:prstGeom>
          <a:solidFill>
            <a:srgbClr val="EEEEEE"/>
          </a:solidFill>
          <a:ln w="9525" cap="flat" cmpd="sng">
            <a:solidFill>
              <a:srgbClr val="B2B2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Step away</a:t>
            </a: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from standard YouTube solutions where: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Targeting is largely based on audience/affinity, category and/or keyword targeting.</a:t>
            </a:r>
            <a:endParaRPr sz="12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There is limited ability to filter out low quality content </a:t>
            </a:r>
            <a:endParaRPr sz="12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Lower engagement and BLS results are observed</a:t>
            </a:r>
            <a:endParaRPr sz="12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Media misalignment occurs</a:t>
            </a:r>
            <a:endParaRPr sz="12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6" name="Google Shape;646;p114"/>
          <p:cNvSpPr txBox="1"/>
          <p:nvPr/>
        </p:nvSpPr>
        <p:spPr>
          <a:xfrm>
            <a:off x="213325" y="825525"/>
            <a:ext cx="6254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Leverage Contextual Personalization across YouTube using our next-gen first to market technology</a:t>
            </a:r>
            <a:endParaRPr sz="1600" b="1">
              <a:solidFill>
                <a:schemeClr val="lt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647" name="Google Shape;647;p114"/>
          <p:cNvSpPr/>
          <p:nvPr/>
        </p:nvSpPr>
        <p:spPr>
          <a:xfrm>
            <a:off x="5026450" y="2771563"/>
            <a:ext cx="1441200" cy="897600"/>
          </a:xfrm>
          <a:prstGeom prst="roundRect">
            <a:avLst>
              <a:gd name="adj" fmla="val 4475"/>
            </a:avLst>
          </a:prstGeom>
          <a:solidFill>
            <a:srgbClr val="263455"/>
          </a:solidFill>
          <a:ln w="9525" cap="flat" cmpd="sng">
            <a:solidFill>
              <a:srgbClr val="ADDA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Analysing 1m+ trending videos a day. Precisely aligning ads with relevant content</a:t>
            </a:r>
            <a:r>
              <a:rPr lang="en" sz="1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648" name="Google Shape;648;p114"/>
          <p:cNvSpPr/>
          <p:nvPr/>
        </p:nvSpPr>
        <p:spPr>
          <a:xfrm>
            <a:off x="5026450" y="1663050"/>
            <a:ext cx="1441200" cy="873600"/>
          </a:xfrm>
          <a:prstGeom prst="roundRect">
            <a:avLst>
              <a:gd name="adj" fmla="val 4475"/>
            </a:avLst>
          </a:prstGeom>
          <a:solidFill>
            <a:srgbClr val="263455"/>
          </a:solidFill>
          <a:ln w="9525" cap="flat" cmpd="sng">
            <a:solidFill>
              <a:srgbClr val="ADDA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Utilises video level analysis to accurately categorise videos </a:t>
            </a:r>
            <a:endParaRPr sz="16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649" name="Google Shape;649;p114"/>
          <p:cNvSpPr/>
          <p:nvPr/>
        </p:nvSpPr>
        <p:spPr>
          <a:xfrm>
            <a:off x="5026450" y="3886550"/>
            <a:ext cx="1441200" cy="873600"/>
          </a:xfrm>
          <a:prstGeom prst="roundRect">
            <a:avLst>
              <a:gd name="adj" fmla="val 4475"/>
            </a:avLst>
          </a:prstGeom>
          <a:solidFill>
            <a:srgbClr val="263455"/>
          </a:solidFill>
          <a:ln w="9525" cap="flat" cmpd="sng">
            <a:solidFill>
              <a:srgbClr val="ADDA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Using deep learning and advanced NLP for unique contextual targeting capabilities</a:t>
            </a:r>
            <a:r>
              <a:rPr lang="en" sz="1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 </a:t>
            </a:r>
            <a:r>
              <a:rPr lang="en" sz="10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650" name="Google Shape;650;p114"/>
          <p:cNvPicPr preferRelativeResize="0"/>
          <p:nvPr/>
        </p:nvPicPr>
        <p:blipFill rotWithShape="1">
          <a:blip r:embed="rId4">
            <a:alphaModFix/>
          </a:blip>
          <a:srcRect t="40736" b="-5"/>
          <a:stretch/>
        </p:blipFill>
        <p:spPr>
          <a:xfrm>
            <a:off x="8074175" y="3949875"/>
            <a:ext cx="638175" cy="16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114"/>
          <p:cNvPicPr preferRelativeResize="0"/>
          <p:nvPr/>
        </p:nvPicPr>
        <p:blipFill rotWithShape="1">
          <a:blip r:embed="rId5">
            <a:alphaModFix/>
          </a:blip>
          <a:srcRect r="31949"/>
          <a:stretch/>
        </p:blipFill>
        <p:spPr>
          <a:xfrm>
            <a:off x="312125" y="1663050"/>
            <a:ext cx="4524976" cy="3097101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114"/>
          <p:cNvSpPr/>
          <p:nvPr/>
        </p:nvSpPr>
        <p:spPr>
          <a:xfrm>
            <a:off x="0" y="183750"/>
            <a:ext cx="6402600" cy="60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114"/>
          <p:cNvSpPr/>
          <p:nvPr/>
        </p:nvSpPr>
        <p:spPr>
          <a:xfrm>
            <a:off x="6294300" y="253350"/>
            <a:ext cx="246600" cy="462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654" name="Google Shape;654;p114"/>
          <p:cNvSpPr txBox="1"/>
          <p:nvPr/>
        </p:nvSpPr>
        <p:spPr>
          <a:xfrm>
            <a:off x="213325" y="177000"/>
            <a:ext cx="3201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263455"/>
                </a:solidFill>
                <a:latin typeface="Oswald"/>
                <a:ea typeface="Oswald"/>
                <a:cs typeface="Oswald"/>
                <a:sym typeface="Oswald"/>
              </a:rPr>
              <a:t>Introducing Mirrors </a:t>
            </a:r>
            <a:endParaRPr sz="2400">
              <a:solidFill>
                <a:srgbClr val="263455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15"/>
          <p:cNvSpPr/>
          <p:nvPr/>
        </p:nvSpPr>
        <p:spPr>
          <a:xfrm>
            <a:off x="6043225" y="0"/>
            <a:ext cx="3100800" cy="5143500"/>
          </a:xfrm>
          <a:prstGeom prst="rect">
            <a:avLst/>
          </a:prstGeom>
          <a:solidFill>
            <a:srgbClr val="263455"/>
          </a:solidFill>
          <a:ln w="9525" cap="flat" cmpd="sng">
            <a:solidFill>
              <a:srgbClr val="2634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15"/>
          <p:cNvSpPr/>
          <p:nvPr/>
        </p:nvSpPr>
        <p:spPr>
          <a:xfrm>
            <a:off x="0" y="190500"/>
            <a:ext cx="6593400" cy="60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115"/>
          <p:cNvSpPr/>
          <p:nvPr/>
        </p:nvSpPr>
        <p:spPr>
          <a:xfrm>
            <a:off x="6501412" y="260650"/>
            <a:ext cx="246600" cy="462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sp>
        <p:nvSpPr>
          <p:cNvPr id="662" name="Google Shape;662;p115"/>
          <p:cNvSpPr txBox="1"/>
          <p:nvPr/>
        </p:nvSpPr>
        <p:spPr>
          <a:xfrm>
            <a:off x="352350" y="4174425"/>
            <a:ext cx="5219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E101A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While others target keywords or channels, we stand out with </a:t>
            </a:r>
            <a:r>
              <a:rPr lang="en" sz="1200" b="1">
                <a:solidFill>
                  <a:srgbClr val="0E101A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AI powered Video Level Analysis</a:t>
            </a:r>
            <a:r>
              <a:rPr lang="en" sz="1200">
                <a:solidFill>
                  <a:srgbClr val="0E101A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. Our method delves deep, analyzing videos, channels, creator history, and online presence for precise targeting.</a:t>
            </a:r>
            <a:endParaRPr sz="12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cxnSp>
        <p:nvCxnSpPr>
          <p:cNvPr id="663" name="Google Shape;663;p115"/>
          <p:cNvCxnSpPr/>
          <p:nvPr/>
        </p:nvCxnSpPr>
        <p:spPr>
          <a:xfrm>
            <a:off x="5572038" y="2365525"/>
            <a:ext cx="1080600" cy="5400"/>
          </a:xfrm>
          <a:prstGeom prst="straightConnector1">
            <a:avLst/>
          </a:prstGeom>
          <a:noFill/>
          <a:ln w="19050" cap="flat" cmpd="sng">
            <a:solidFill>
              <a:srgbClr val="4BB29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64" name="Google Shape;664;p115"/>
          <p:cNvSpPr txBox="1"/>
          <p:nvPr/>
        </p:nvSpPr>
        <p:spPr>
          <a:xfrm>
            <a:off x="72700" y="191050"/>
            <a:ext cx="64287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263455"/>
                </a:solidFill>
                <a:latin typeface="Oswald"/>
                <a:ea typeface="Oswald"/>
                <a:cs typeface="Oswald"/>
                <a:sym typeface="Oswald"/>
              </a:rPr>
              <a:t>Tap into Desired Contextual Moments with Mirrors</a:t>
            </a:r>
            <a:endParaRPr sz="2400" b="1">
              <a:solidFill>
                <a:srgbClr val="26345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65" name="Google Shape;665;p115"/>
          <p:cNvSpPr/>
          <p:nvPr/>
        </p:nvSpPr>
        <p:spPr>
          <a:xfrm>
            <a:off x="352350" y="904350"/>
            <a:ext cx="5029200" cy="3267600"/>
          </a:xfrm>
          <a:prstGeom prst="roundRect">
            <a:avLst>
              <a:gd name="adj" fmla="val 2092"/>
            </a:avLst>
          </a:prstGeom>
          <a:solidFill>
            <a:srgbClr val="FFFFFF"/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6" name="Google Shape;666;p115"/>
          <p:cNvPicPr preferRelativeResize="0"/>
          <p:nvPr/>
        </p:nvPicPr>
        <p:blipFill rotWithShape="1">
          <a:blip r:embed="rId3">
            <a:alphaModFix/>
          </a:blip>
          <a:srcRect l="-1122" r="2629"/>
          <a:stretch/>
        </p:blipFill>
        <p:spPr>
          <a:xfrm>
            <a:off x="498873" y="987622"/>
            <a:ext cx="4736050" cy="195246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115"/>
          <p:cNvSpPr/>
          <p:nvPr/>
        </p:nvSpPr>
        <p:spPr>
          <a:xfrm>
            <a:off x="524923" y="1212202"/>
            <a:ext cx="1456200" cy="1953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Context</a:t>
            </a: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115"/>
          <p:cNvSpPr/>
          <p:nvPr/>
        </p:nvSpPr>
        <p:spPr>
          <a:xfrm>
            <a:off x="524923" y="2441667"/>
            <a:ext cx="1456200" cy="1953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Semantic Analysis </a:t>
            </a: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115"/>
          <p:cNvSpPr/>
          <p:nvPr/>
        </p:nvSpPr>
        <p:spPr>
          <a:xfrm>
            <a:off x="524923" y="3279269"/>
            <a:ext cx="1228200" cy="2571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Channel Authenticity</a:t>
            </a:r>
            <a:endParaRPr sz="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115"/>
          <p:cNvSpPr/>
          <p:nvPr/>
        </p:nvSpPr>
        <p:spPr>
          <a:xfrm>
            <a:off x="524923" y="3596932"/>
            <a:ext cx="1228200" cy="1953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Video Metrics</a:t>
            </a:r>
            <a:endParaRPr sz="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115"/>
          <p:cNvSpPr/>
          <p:nvPr/>
        </p:nvSpPr>
        <p:spPr>
          <a:xfrm>
            <a:off x="524923" y="3852692"/>
            <a:ext cx="1228200" cy="1953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Brand Safe </a:t>
            </a:r>
            <a:endParaRPr sz="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115"/>
          <p:cNvSpPr/>
          <p:nvPr/>
        </p:nvSpPr>
        <p:spPr>
          <a:xfrm>
            <a:off x="566765" y="1436756"/>
            <a:ext cx="1334100" cy="921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Celebrity Identified</a:t>
            </a:r>
            <a:br>
              <a:rPr lang="en" sz="700">
                <a:latin typeface="Calibri"/>
                <a:ea typeface="Calibri"/>
                <a:cs typeface="Calibri"/>
                <a:sym typeface="Calibri"/>
              </a:rPr>
            </a:b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" sz="700" b="1">
                <a:latin typeface="Calibri"/>
                <a:ea typeface="Calibri"/>
                <a:cs typeface="Calibri"/>
                <a:sym typeface="Calibri"/>
              </a:rPr>
              <a:t>World Wild Hearts (Zac &amp; Ine)</a:t>
            </a:r>
            <a:br>
              <a:rPr lang="en" sz="700" b="1">
                <a:latin typeface="Calibri"/>
                <a:ea typeface="Calibri"/>
                <a:cs typeface="Calibri"/>
                <a:sym typeface="Calibri"/>
              </a:rPr>
            </a:b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Brand Identified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latin typeface="Calibri"/>
                <a:ea typeface="Calibri"/>
                <a:cs typeface="Calibri"/>
                <a:sym typeface="Calibri"/>
              </a:rPr>
              <a:t>- Guiness</a:t>
            </a:r>
            <a:br>
              <a:rPr lang="en" sz="700" b="1">
                <a:latin typeface="Calibri"/>
                <a:ea typeface="Calibri"/>
                <a:cs typeface="Calibri"/>
                <a:sym typeface="Calibri"/>
              </a:rPr>
            </a:b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Location Identified</a:t>
            </a:r>
            <a:br>
              <a:rPr lang="en" sz="700">
                <a:latin typeface="Calibri"/>
                <a:ea typeface="Calibri"/>
                <a:cs typeface="Calibri"/>
                <a:sym typeface="Calibri"/>
              </a:rPr>
            </a:b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" sz="700" b="1">
                <a:latin typeface="Calibri"/>
                <a:ea typeface="Calibri"/>
                <a:cs typeface="Calibri"/>
                <a:sym typeface="Calibri"/>
              </a:rPr>
              <a:t>Trinity College, Dublin</a:t>
            </a:r>
            <a:endParaRPr sz="7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115"/>
          <p:cNvSpPr/>
          <p:nvPr/>
        </p:nvSpPr>
        <p:spPr>
          <a:xfrm>
            <a:off x="524923" y="2676579"/>
            <a:ext cx="15972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-Top Things to do in Dublin</a:t>
            </a:r>
            <a:br>
              <a:rPr lang="en" sz="700">
                <a:latin typeface="Calibri"/>
                <a:ea typeface="Calibri"/>
                <a:cs typeface="Calibri"/>
                <a:sym typeface="Calibri"/>
              </a:rPr>
            </a:b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-Experience history &amp; culture of Ireland</a:t>
            </a:r>
            <a:br>
              <a:rPr lang="en" sz="700">
                <a:latin typeface="Calibri"/>
                <a:ea typeface="Calibri"/>
                <a:cs typeface="Calibri"/>
                <a:sym typeface="Calibri"/>
              </a:rPr>
            </a:b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-Travel Tips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4" name="Google Shape;674;p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7222" y="3335320"/>
            <a:ext cx="153975" cy="14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7209" y="3615027"/>
            <a:ext cx="153975" cy="14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7209" y="3894734"/>
            <a:ext cx="153975" cy="14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115"/>
          <p:cNvPicPr preferRelativeResize="0"/>
          <p:nvPr/>
        </p:nvPicPr>
        <p:blipFill rotWithShape="1">
          <a:blip r:embed="rId5">
            <a:alphaModFix/>
          </a:blip>
          <a:srcRect t="69" b="69"/>
          <a:stretch/>
        </p:blipFill>
        <p:spPr>
          <a:xfrm>
            <a:off x="2099590" y="1182881"/>
            <a:ext cx="3136311" cy="213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115"/>
          <p:cNvPicPr preferRelativeResize="0"/>
          <p:nvPr/>
        </p:nvPicPr>
        <p:blipFill rotWithShape="1">
          <a:blip r:embed="rId6">
            <a:alphaModFix/>
          </a:blip>
          <a:srcRect t="4800" b="4800"/>
          <a:stretch/>
        </p:blipFill>
        <p:spPr>
          <a:xfrm>
            <a:off x="2117365" y="3419312"/>
            <a:ext cx="3100774" cy="398721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679" name="Google Shape;679;p115"/>
          <p:cNvSpPr/>
          <p:nvPr/>
        </p:nvSpPr>
        <p:spPr>
          <a:xfrm>
            <a:off x="2117365" y="3380002"/>
            <a:ext cx="3118500" cy="552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115"/>
          <p:cNvSpPr/>
          <p:nvPr/>
        </p:nvSpPr>
        <p:spPr>
          <a:xfrm>
            <a:off x="2105864" y="1182881"/>
            <a:ext cx="3136200" cy="2197200"/>
          </a:xfrm>
          <a:prstGeom prst="roundRect">
            <a:avLst>
              <a:gd name="adj" fmla="val 1989"/>
            </a:avLst>
          </a:prstGeom>
          <a:solidFill>
            <a:srgbClr val="4FB39F">
              <a:alpha val="3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681" name="Google Shape;681;p115"/>
          <p:cNvSpPr/>
          <p:nvPr/>
        </p:nvSpPr>
        <p:spPr>
          <a:xfrm>
            <a:off x="2176080" y="3145279"/>
            <a:ext cx="1704000" cy="234900"/>
          </a:xfrm>
          <a:prstGeom prst="roundRect">
            <a:avLst>
              <a:gd name="adj" fmla="val 16667"/>
            </a:avLst>
          </a:prstGeom>
          <a:solidFill>
            <a:srgbClr val="1620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brilliant cross-court smash!</a:t>
            </a:r>
            <a:endParaRPr sz="7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15"/>
          <p:cNvSpPr/>
          <p:nvPr/>
        </p:nvSpPr>
        <p:spPr>
          <a:xfrm>
            <a:off x="2478201" y="2881877"/>
            <a:ext cx="1099200" cy="191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162035"/>
                </a:solidFill>
                <a:latin typeface="Calibri"/>
                <a:ea typeface="Calibri"/>
                <a:cs typeface="Calibri"/>
                <a:sym typeface="Calibri"/>
              </a:rPr>
              <a:t>Positive Verbiage</a:t>
            </a:r>
            <a:endParaRPr sz="800" b="1">
              <a:solidFill>
                <a:srgbClr val="1620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115"/>
          <p:cNvSpPr/>
          <p:nvPr/>
        </p:nvSpPr>
        <p:spPr>
          <a:xfrm>
            <a:off x="2156205" y="2848963"/>
            <a:ext cx="379500" cy="257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4" name="Google Shape;684;p1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16153" y="2871333"/>
            <a:ext cx="259368" cy="234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1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48000" y="612175"/>
            <a:ext cx="2084808" cy="435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Google Shape;690;p116"/>
          <p:cNvPicPr preferRelativeResize="0"/>
          <p:nvPr/>
        </p:nvPicPr>
        <p:blipFill rotWithShape="1">
          <a:blip r:embed="rId3">
            <a:alphaModFix/>
          </a:blip>
          <a:srcRect r="63526"/>
          <a:stretch/>
        </p:blipFill>
        <p:spPr>
          <a:xfrm flipH="1">
            <a:off x="5983439" y="0"/>
            <a:ext cx="31698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116"/>
          <p:cNvSpPr/>
          <p:nvPr/>
        </p:nvSpPr>
        <p:spPr>
          <a:xfrm>
            <a:off x="0" y="190500"/>
            <a:ext cx="6570600" cy="60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116"/>
          <p:cNvSpPr/>
          <p:nvPr/>
        </p:nvSpPr>
        <p:spPr>
          <a:xfrm>
            <a:off x="6514593" y="24960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pic>
        <p:nvPicPr>
          <p:cNvPr id="693" name="Google Shape;693;p116" descr="**Disclaimer** We do not own the content clipped in this video, this is for demo purposes only" title="AkzoNobel: Context: Celebrity Liz | Text: Wall, Floor, Large Furniture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850" y="965749"/>
            <a:ext cx="4710134" cy="2649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4" name="Google Shape;694;p116"/>
          <p:cNvGrpSpPr/>
          <p:nvPr/>
        </p:nvGrpSpPr>
        <p:grpSpPr>
          <a:xfrm>
            <a:off x="6312088" y="2004288"/>
            <a:ext cx="1071000" cy="1272600"/>
            <a:chOff x="6178863" y="1904225"/>
            <a:chExt cx="1071000" cy="1272600"/>
          </a:xfrm>
        </p:grpSpPr>
        <p:sp>
          <p:nvSpPr>
            <p:cNvPr id="695" name="Google Shape;695;p116"/>
            <p:cNvSpPr/>
            <p:nvPr/>
          </p:nvSpPr>
          <p:spPr>
            <a:xfrm>
              <a:off x="6178863" y="1904225"/>
              <a:ext cx="1071000" cy="1272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16"/>
            <p:cNvSpPr txBox="1"/>
            <p:nvPr/>
          </p:nvSpPr>
          <p:spPr>
            <a:xfrm>
              <a:off x="6316275" y="2331525"/>
              <a:ext cx="796200" cy="16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4FB39F"/>
                  </a:solidFill>
                  <a:latin typeface="Oswald"/>
                  <a:ea typeface="Oswald"/>
                  <a:cs typeface="Oswald"/>
                  <a:sym typeface="Oswald"/>
                </a:rPr>
                <a:t>Celebrities</a:t>
              </a:r>
              <a:endParaRPr sz="1000" b="1">
                <a:solidFill>
                  <a:srgbClr val="4FB39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pic>
          <p:nvPicPr>
            <p:cNvPr id="697" name="Google Shape;697;p1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550412" y="2003602"/>
              <a:ext cx="327925" cy="327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8" name="Google Shape;698;p116"/>
            <p:cNvSpPr txBox="1"/>
            <p:nvPr/>
          </p:nvSpPr>
          <p:spPr>
            <a:xfrm>
              <a:off x="6241713" y="2498613"/>
              <a:ext cx="9453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Fifi McGee 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Jess Duxbury</a:t>
              </a:r>
              <a:b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Sophie Paterson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Kirsty Gore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</p:grpSp>
      <p:grpSp>
        <p:nvGrpSpPr>
          <p:cNvPr id="699" name="Google Shape;699;p116"/>
          <p:cNvGrpSpPr/>
          <p:nvPr/>
        </p:nvGrpSpPr>
        <p:grpSpPr>
          <a:xfrm>
            <a:off x="7753563" y="2004300"/>
            <a:ext cx="1071000" cy="1272600"/>
            <a:chOff x="7439788" y="1904225"/>
            <a:chExt cx="1071000" cy="1272600"/>
          </a:xfrm>
        </p:grpSpPr>
        <p:sp>
          <p:nvSpPr>
            <p:cNvPr id="700" name="Google Shape;700;p116"/>
            <p:cNvSpPr/>
            <p:nvPr/>
          </p:nvSpPr>
          <p:spPr>
            <a:xfrm>
              <a:off x="7439788" y="1904225"/>
              <a:ext cx="1071000" cy="1272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1" name="Google Shape;701;p116"/>
            <p:cNvGrpSpPr/>
            <p:nvPr/>
          </p:nvGrpSpPr>
          <p:grpSpPr>
            <a:xfrm>
              <a:off x="7693300" y="2003610"/>
              <a:ext cx="564000" cy="496727"/>
              <a:chOff x="7703900" y="1702160"/>
              <a:chExt cx="564000" cy="496727"/>
            </a:xfrm>
          </p:grpSpPr>
          <p:sp>
            <p:nvSpPr>
              <p:cNvPr id="702" name="Google Shape;702;p116"/>
              <p:cNvSpPr txBox="1"/>
              <p:nvPr/>
            </p:nvSpPr>
            <p:spPr>
              <a:xfrm>
                <a:off x="7703900" y="2031788"/>
                <a:ext cx="564000" cy="16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b="1">
                    <a:solidFill>
                      <a:srgbClr val="4FB39F"/>
                    </a:solidFill>
                    <a:latin typeface="Oswald"/>
                    <a:ea typeface="Oswald"/>
                    <a:cs typeface="Oswald"/>
                    <a:sym typeface="Oswald"/>
                  </a:rPr>
                  <a:t>Brands</a:t>
                </a:r>
                <a:endParaRPr sz="1000" b="1">
                  <a:solidFill>
                    <a:srgbClr val="4FB39F"/>
                  </a:solidFill>
                  <a:latin typeface="Oswald"/>
                  <a:ea typeface="Oswald"/>
                  <a:cs typeface="Oswald"/>
                  <a:sym typeface="Oswald"/>
                </a:endParaRPr>
              </a:p>
            </p:txBody>
          </p:sp>
          <p:pic>
            <p:nvPicPr>
              <p:cNvPr id="703" name="Google Shape;703;p116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7821937" y="1702160"/>
                <a:ext cx="327925" cy="32963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04" name="Google Shape;704;p116"/>
            <p:cNvSpPr txBox="1"/>
            <p:nvPr/>
          </p:nvSpPr>
          <p:spPr>
            <a:xfrm>
              <a:off x="7502650" y="2509100"/>
              <a:ext cx="9453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Dulux 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International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Behr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Sikkens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</p:grpSp>
      <p:grpSp>
        <p:nvGrpSpPr>
          <p:cNvPr id="705" name="Google Shape;705;p116"/>
          <p:cNvGrpSpPr/>
          <p:nvPr/>
        </p:nvGrpSpPr>
        <p:grpSpPr>
          <a:xfrm>
            <a:off x="7753575" y="3414300"/>
            <a:ext cx="1071000" cy="1272600"/>
            <a:chOff x="7439788" y="3350450"/>
            <a:chExt cx="1071000" cy="1272600"/>
          </a:xfrm>
        </p:grpSpPr>
        <p:sp>
          <p:nvSpPr>
            <p:cNvPr id="706" name="Google Shape;706;p116"/>
            <p:cNvSpPr/>
            <p:nvPr/>
          </p:nvSpPr>
          <p:spPr>
            <a:xfrm>
              <a:off x="7439788" y="3350450"/>
              <a:ext cx="1071000" cy="1272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16"/>
            <p:cNvSpPr txBox="1"/>
            <p:nvPr/>
          </p:nvSpPr>
          <p:spPr>
            <a:xfrm>
              <a:off x="7669175" y="3793675"/>
              <a:ext cx="612300" cy="16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4FB39F"/>
                  </a:solidFill>
                  <a:latin typeface="Oswald"/>
                  <a:ea typeface="Oswald"/>
                  <a:cs typeface="Oswald"/>
                  <a:sym typeface="Oswald"/>
                </a:rPr>
                <a:t>Objects</a:t>
              </a:r>
              <a:endParaRPr sz="1000" b="1">
                <a:solidFill>
                  <a:srgbClr val="4FB39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pic>
          <p:nvPicPr>
            <p:cNvPr id="708" name="Google Shape;708;p11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811349" y="3420266"/>
              <a:ext cx="327925" cy="327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9" name="Google Shape;709;p116"/>
            <p:cNvSpPr txBox="1"/>
            <p:nvPr/>
          </p:nvSpPr>
          <p:spPr>
            <a:xfrm>
              <a:off x="7502650" y="3906738"/>
              <a:ext cx="9453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Paint 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Airplane 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Paint Brush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Spray Machine 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</p:grpSp>
      <p:grpSp>
        <p:nvGrpSpPr>
          <p:cNvPr id="710" name="Google Shape;710;p116"/>
          <p:cNvGrpSpPr/>
          <p:nvPr/>
        </p:nvGrpSpPr>
        <p:grpSpPr>
          <a:xfrm>
            <a:off x="6312100" y="3414275"/>
            <a:ext cx="1071000" cy="1272600"/>
            <a:chOff x="6178863" y="3350450"/>
            <a:chExt cx="1071000" cy="1272600"/>
          </a:xfrm>
        </p:grpSpPr>
        <p:sp>
          <p:nvSpPr>
            <p:cNvPr id="711" name="Google Shape;711;p116"/>
            <p:cNvSpPr/>
            <p:nvPr/>
          </p:nvSpPr>
          <p:spPr>
            <a:xfrm>
              <a:off x="6178863" y="3350450"/>
              <a:ext cx="1071000" cy="1272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2" name="Google Shape;712;p116"/>
            <p:cNvGrpSpPr/>
            <p:nvPr/>
          </p:nvGrpSpPr>
          <p:grpSpPr>
            <a:xfrm>
              <a:off x="6359475" y="3477499"/>
              <a:ext cx="709800" cy="459526"/>
              <a:chOff x="9599300" y="283149"/>
              <a:chExt cx="709800" cy="459526"/>
            </a:xfrm>
          </p:grpSpPr>
          <p:sp>
            <p:nvSpPr>
              <p:cNvPr id="713" name="Google Shape;713;p116"/>
              <p:cNvSpPr txBox="1"/>
              <p:nvPr/>
            </p:nvSpPr>
            <p:spPr>
              <a:xfrm>
                <a:off x="9599300" y="615475"/>
                <a:ext cx="709800" cy="12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b="1">
                    <a:solidFill>
                      <a:srgbClr val="4FB39F"/>
                    </a:solidFill>
                    <a:latin typeface="Oswald"/>
                    <a:ea typeface="Oswald"/>
                    <a:cs typeface="Oswald"/>
                    <a:sym typeface="Oswald"/>
                  </a:rPr>
                  <a:t>Audio</a:t>
                </a:r>
                <a:endParaRPr sz="1000" b="1">
                  <a:solidFill>
                    <a:srgbClr val="4FB39F"/>
                  </a:solidFill>
                  <a:latin typeface="Oswald"/>
                  <a:ea typeface="Oswald"/>
                  <a:cs typeface="Oswald"/>
                  <a:sym typeface="Oswald"/>
                </a:endParaRPr>
              </a:p>
            </p:txBody>
          </p:sp>
          <p:pic>
            <p:nvPicPr>
              <p:cNvPr id="714" name="Google Shape;714;p116"/>
              <p:cNvPicPr preferRelativeResize="0"/>
              <p:nvPr/>
            </p:nvPicPr>
            <p:blipFill>
              <a:blip r:embed="rId9">
                <a:alphaModFix/>
              </a:blip>
              <a:stretch>
                <a:fillRect/>
              </a:stretch>
            </p:blipFill>
            <p:spPr>
              <a:xfrm>
                <a:off x="9790251" y="283149"/>
                <a:ext cx="327925" cy="2732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15" name="Google Shape;715;p116"/>
            <p:cNvSpPr txBox="1"/>
            <p:nvPr/>
          </p:nvSpPr>
          <p:spPr>
            <a:xfrm>
              <a:off x="6241725" y="3937025"/>
              <a:ext cx="9453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Primer 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Paint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  <a:p>
              <a:pPr marL="1270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Airplane Maintenance</a:t>
              </a:r>
              <a:endParaRPr sz="800" b="1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</p:grpSp>
      <p:sp>
        <p:nvSpPr>
          <p:cNvPr id="716" name="Google Shape;716;p116"/>
          <p:cNvSpPr/>
          <p:nvPr/>
        </p:nvSpPr>
        <p:spPr>
          <a:xfrm>
            <a:off x="6312100" y="965750"/>
            <a:ext cx="2512500" cy="794400"/>
          </a:xfrm>
          <a:prstGeom prst="roundRect">
            <a:avLst>
              <a:gd name="adj" fmla="val 112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PROPOSED CONTEXTS</a:t>
            </a:r>
            <a:endParaRPr sz="1300">
              <a:solidFill>
                <a:schemeClr val="lt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defining the exact moment you want</a:t>
            </a:r>
            <a:endParaRPr sz="1100" i="1">
              <a:solidFill>
                <a:schemeClr val="lt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to trigger your ad</a:t>
            </a:r>
            <a:endParaRPr sz="1600">
              <a:solidFill>
                <a:schemeClr val="lt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717" name="Google Shape;717;p116"/>
          <p:cNvSpPr/>
          <p:nvPr/>
        </p:nvSpPr>
        <p:spPr>
          <a:xfrm>
            <a:off x="507850" y="3789900"/>
            <a:ext cx="4779000" cy="1204800"/>
          </a:xfrm>
          <a:prstGeom prst="roundRect">
            <a:avLst>
              <a:gd name="adj" fmla="val 13023"/>
            </a:avLst>
          </a:prstGeom>
          <a:solidFill>
            <a:srgbClr val="EEEEEE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What’s happening here?</a:t>
            </a:r>
            <a:r>
              <a:rPr lang="en" sz="12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AkzoNobel is leveraging Video level AI analysis and human-augmented labeling to match ads with </a:t>
            </a:r>
            <a:r>
              <a:rPr lang="en" sz="12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relevant video content</a:t>
            </a:r>
            <a:r>
              <a:rPr lang="en" sz="12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in real time on YouTube  </a:t>
            </a:r>
            <a:br>
              <a:rPr lang="en" sz="12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</a:br>
            <a:r>
              <a:rPr lang="en" sz="1200" b="1" u="sng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SEE THE DEMO!</a:t>
            </a:r>
            <a:endParaRPr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718" name="Google Shape;718;p116"/>
          <p:cNvSpPr txBox="1"/>
          <p:nvPr/>
        </p:nvSpPr>
        <p:spPr>
          <a:xfrm>
            <a:off x="72700" y="190500"/>
            <a:ext cx="64419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263455"/>
                </a:solidFill>
                <a:latin typeface="Oswald"/>
                <a:ea typeface="Oswald"/>
                <a:cs typeface="Oswald"/>
                <a:sym typeface="Oswald"/>
              </a:rPr>
              <a:t>Ads are Placed On Premium Content With Precision</a:t>
            </a:r>
            <a:endParaRPr sz="2300" b="1">
              <a:solidFill>
                <a:srgbClr val="26345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17"/>
          <p:cNvSpPr/>
          <p:nvPr/>
        </p:nvSpPr>
        <p:spPr>
          <a:xfrm>
            <a:off x="6170754" y="2795827"/>
            <a:ext cx="359700" cy="259500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117"/>
          <p:cNvSpPr/>
          <p:nvPr/>
        </p:nvSpPr>
        <p:spPr>
          <a:xfrm>
            <a:off x="2424959" y="2757427"/>
            <a:ext cx="359700" cy="336300"/>
          </a:xfrm>
          <a:prstGeom prst="mathPlus">
            <a:avLst>
              <a:gd name="adj1" fmla="val 23520"/>
            </a:avLst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117"/>
          <p:cNvSpPr/>
          <p:nvPr/>
        </p:nvSpPr>
        <p:spPr>
          <a:xfrm>
            <a:off x="629903" y="3211200"/>
            <a:ext cx="1542000" cy="576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Adherence to</a:t>
            </a:r>
            <a:endParaRPr sz="1100">
              <a:solidFill>
                <a:srgbClr val="162035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GARM </a:t>
            </a:r>
            <a:r>
              <a:rPr lang="en" sz="1100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Guidelines</a:t>
            </a:r>
            <a:endParaRPr sz="1100">
              <a:solidFill>
                <a:srgbClr val="162035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726" name="Google Shape;726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5465" y="2198850"/>
            <a:ext cx="903900" cy="903900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117"/>
          <p:cNvSpPr/>
          <p:nvPr/>
        </p:nvSpPr>
        <p:spPr>
          <a:xfrm>
            <a:off x="7326500" y="997326"/>
            <a:ext cx="716700" cy="7167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17"/>
          <p:cNvSpPr/>
          <p:nvPr/>
        </p:nvSpPr>
        <p:spPr>
          <a:xfrm>
            <a:off x="7326500" y="2323601"/>
            <a:ext cx="716700" cy="7167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17"/>
          <p:cNvSpPr/>
          <p:nvPr/>
        </p:nvSpPr>
        <p:spPr>
          <a:xfrm>
            <a:off x="7326500" y="3636939"/>
            <a:ext cx="716700" cy="7167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17"/>
          <p:cNvSpPr txBox="1"/>
          <p:nvPr/>
        </p:nvSpPr>
        <p:spPr>
          <a:xfrm>
            <a:off x="6969950" y="1709844"/>
            <a:ext cx="142980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Improved Brand</a:t>
            </a:r>
            <a:br>
              <a:rPr lang="en" sz="1000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</a:br>
            <a:r>
              <a:rPr lang="en" sz="1000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Safety &amp; Suitability</a:t>
            </a:r>
            <a:endParaRPr sz="100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731" name="Google Shape;731;p117"/>
          <p:cNvSpPr txBox="1"/>
          <p:nvPr/>
        </p:nvSpPr>
        <p:spPr>
          <a:xfrm>
            <a:off x="6969950" y="3015115"/>
            <a:ext cx="142980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Responsible &amp; Enhanced Ad Performance</a:t>
            </a:r>
            <a:endParaRPr sz="100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732" name="Google Shape;732;p117"/>
          <p:cNvSpPr txBox="1"/>
          <p:nvPr/>
        </p:nvSpPr>
        <p:spPr>
          <a:xfrm>
            <a:off x="6969950" y="4323537"/>
            <a:ext cx="142980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Sustainable Approach to Advertising</a:t>
            </a:r>
            <a:endParaRPr sz="100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733" name="Google Shape;733;p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5000" y="1199043"/>
            <a:ext cx="359700" cy="3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1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5000" y="2504669"/>
            <a:ext cx="359700" cy="3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1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05000" y="3817991"/>
            <a:ext cx="359700" cy="35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117"/>
          <p:cNvSpPr/>
          <p:nvPr/>
        </p:nvSpPr>
        <p:spPr>
          <a:xfrm>
            <a:off x="3217350" y="870375"/>
            <a:ext cx="2709300" cy="3969000"/>
          </a:xfrm>
          <a:prstGeom prst="roundRect">
            <a:avLst>
              <a:gd name="adj" fmla="val 5905"/>
            </a:avLst>
          </a:prstGeom>
          <a:solidFill>
            <a:srgbClr val="4FB39F">
              <a:alpha val="7590"/>
            </a:srgbClr>
          </a:solidFill>
          <a:ln w="9525" cap="flat" cmpd="sng">
            <a:solidFill>
              <a:srgbClr val="C7EB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117"/>
          <p:cNvSpPr/>
          <p:nvPr/>
        </p:nvSpPr>
        <p:spPr>
          <a:xfrm>
            <a:off x="3468475" y="1633375"/>
            <a:ext cx="2185500" cy="4053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Applying </a:t>
            </a:r>
            <a:r>
              <a:rPr lang="en" sz="1000" b="1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Custom Inclusion &amp; Exclusion</a:t>
            </a:r>
            <a:r>
              <a:rPr lang="en" sz="1000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themes for enhanced suitability</a:t>
            </a:r>
            <a:endParaRPr sz="1000">
              <a:solidFill>
                <a:srgbClr val="162035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738" name="Google Shape;738;p117"/>
          <p:cNvSpPr/>
          <p:nvPr/>
        </p:nvSpPr>
        <p:spPr>
          <a:xfrm>
            <a:off x="3326325" y="2673700"/>
            <a:ext cx="2469900" cy="708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Ensuring </a:t>
            </a:r>
            <a:r>
              <a:rPr lang="en" sz="1000" b="1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smart optimization </a:t>
            </a:r>
            <a:r>
              <a:rPr lang="en" sz="1000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by avoiding overblocking through intelligent risk balancing and advanced filtering</a:t>
            </a:r>
            <a:endParaRPr sz="1000">
              <a:solidFill>
                <a:srgbClr val="162035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739" name="Google Shape;739;p1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30750" y="2209550"/>
            <a:ext cx="460950" cy="46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1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92725" y="991775"/>
            <a:ext cx="460947" cy="4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117"/>
          <p:cNvSpPr/>
          <p:nvPr/>
        </p:nvSpPr>
        <p:spPr>
          <a:xfrm>
            <a:off x="3555425" y="4065825"/>
            <a:ext cx="2011800" cy="405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Using </a:t>
            </a:r>
            <a:r>
              <a:rPr lang="en" sz="1000" b="1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Kids content classification model</a:t>
            </a:r>
            <a:r>
              <a:rPr lang="en" sz="1000">
                <a:solidFill>
                  <a:srgbClr val="16203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to categorize videos intended for children on Youtube</a:t>
            </a:r>
            <a:endParaRPr sz="1000">
              <a:solidFill>
                <a:srgbClr val="162035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742" name="Google Shape;742;p1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86548" y="3493450"/>
            <a:ext cx="673314" cy="460924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117"/>
          <p:cNvSpPr/>
          <p:nvPr/>
        </p:nvSpPr>
        <p:spPr>
          <a:xfrm>
            <a:off x="4200756" y="4704277"/>
            <a:ext cx="742500" cy="259500"/>
          </a:xfrm>
          <a:prstGeom prst="roundRect">
            <a:avLst>
              <a:gd name="adj" fmla="val 28690"/>
            </a:avLst>
          </a:prstGeom>
          <a:solidFill>
            <a:srgbClr val="263455"/>
          </a:solidFill>
          <a:ln w="9525" cap="flat" cmpd="sng">
            <a:solidFill>
              <a:srgbClr val="2634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4" name="Google Shape;744;p117"/>
          <p:cNvGrpSpPr/>
          <p:nvPr/>
        </p:nvGrpSpPr>
        <p:grpSpPr>
          <a:xfrm>
            <a:off x="452532" y="1993"/>
            <a:ext cx="8238937" cy="602648"/>
            <a:chOff x="409464" y="1993"/>
            <a:chExt cx="8238937" cy="602648"/>
          </a:xfrm>
        </p:grpSpPr>
        <p:sp>
          <p:nvSpPr>
            <p:cNvPr id="745" name="Google Shape;745;p117"/>
            <p:cNvSpPr/>
            <p:nvPr/>
          </p:nvSpPr>
          <p:spPr>
            <a:xfrm>
              <a:off x="530900" y="1993"/>
              <a:ext cx="7979700" cy="602100"/>
            </a:xfrm>
            <a:prstGeom prst="rect">
              <a:avLst/>
            </a:prstGeom>
            <a:solidFill>
              <a:srgbClr val="263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17"/>
            <p:cNvSpPr txBox="1"/>
            <p:nvPr/>
          </p:nvSpPr>
          <p:spPr>
            <a:xfrm>
              <a:off x="766307" y="2541"/>
              <a:ext cx="7510500" cy="60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 b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Industry Compliance + Customized Brand Safety &amp; Suitability</a:t>
              </a:r>
              <a:endParaRPr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747" name="Google Shape;747;p117"/>
            <p:cNvSpPr/>
            <p:nvPr/>
          </p:nvSpPr>
          <p:spPr>
            <a:xfrm>
              <a:off x="8373300" y="61641"/>
              <a:ext cx="275100" cy="483900"/>
            </a:xfrm>
            <a:prstGeom prst="roundRect">
              <a:avLst>
                <a:gd name="adj" fmla="val 16667"/>
              </a:avLst>
            </a:prstGeom>
            <a:solidFill>
              <a:srgbClr val="4F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       </a:t>
              </a:r>
              <a:endParaRPr/>
            </a:p>
          </p:txBody>
        </p:sp>
        <p:sp>
          <p:nvSpPr>
            <p:cNvPr id="748" name="Google Shape;748;p117"/>
            <p:cNvSpPr/>
            <p:nvPr/>
          </p:nvSpPr>
          <p:spPr>
            <a:xfrm>
              <a:off x="409464" y="61641"/>
              <a:ext cx="275100" cy="483900"/>
            </a:xfrm>
            <a:prstGeom prst="roundRect">
              <a:avLst>
                <a:gd name="adj" fmla="val 16667"/>
              </a:avLst>
            </a:prstGeom>
            <a:solidFill>
              <a:srgbClr val="4F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       </a:t>
              </a:r>
              <a:endParaRPr/>
            </a:p>
          </p:txBody>
        </p:sp>
      </p:grpSp>
      <p:pic>
        <p:nvPicPr>
          <p:cNvPr id="749" name="Google Shape;749;p1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316225" y="4728187"/>
            <a:ext cx="537100" cy="208872"/>
          </a:xfrm>
          <a:prstGeom prst="rect">
            <a:avLst/>
          </a:prstGeom>
          <a:solidFill>
            <a:srgbClr val="263455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18"/>
          <p:cNvSpPr/>
          <p:nvPr/>
        </p:nvSpPr>
        <p:spPr>
          <a:xfrm>
            <a:off x="0" y="190500"/>
            <a:ext cx="89100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55" name="Google Shape;755;p118"/>
          <p:cNvPicPr preferRelativeResize="0"/>
          <p:nvPr/>
        </p:nvPicPr>
        <p:blipFill rotWithShape="1">
          <a:blip r:embed="rId3">
            <a:alphaModFix/>
          </a:blip>
          <a:srcRect t="68462"/>
          <a:stretch/>
        </p:blipFill>
        <p:spPr>
          <a:xfrm>
            <a:off x="0" y="3521375"/>
            <a:ext cx="9144000" cy="1622125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118"/>
          <p:cNvSpPr/>
          <p:nvPr/>
        </p:nvSpPr>
        <p:spPr>
          <a:xfrm>
            <a:off x="3212100" y="3287292"/>
            <a:ext cx="2730300" cy="426900"/>
          </a:xfrm>
          <a:prstGeom prst="roundRect">
            <a:avLst>
              <a:gd name="adj" fmla="val 34763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Silverpush Cost Benefits</a:t>
            </a:r>
            <a:endParaRPr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57" name="Google Shape;757;p118"/>
          <p:cNvSpPr/>
          <p:nvPr/>
        </p:nvSpPr>
        <p:spPr>
          <a:xfrm>
            <a:off x="7257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Exceeds Avg. VTR Benchmark by 10-25%</a:t>
            </a:r>
            <a:endParaRPr sz="1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58" name="Google Shape;758;p118"/>
          <p:cNvSpPr/>
          <p:nvPr/>
        </p:nvSpPr>
        <p:spPr>
          <a:xfrm>
            <a:off x="120662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1.4-2X increase in engagement</a:t>
            </a:r>
            <a:endParaRPr sz="1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59" name="Google Shape;759;p118"/>
          <p:cNvSpPr/>
          <p:nvPr/>
        </p:nvSpPr>
        <p:spPr>
          <a:xfrm>
            <a:off x="234067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1.5-2X Increase</a:t>
            </a:r>
            <a:endParaRPr sz="1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in Ad Recall</a:t>
            </a:r>
            <a:endParaRPr sz="1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60" name="Google Shape;760;p118"/>
          <p:cNvSpPr/>
          <p:nvPr/>
        </p:nvSpPr>
        <p:spPr>
          <a:xfrm>
            <a:off x="347472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25-35% Brand Awareness Lift</a:t>
            </a:r>
            <a:endParaRPr sz="1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61" name="Google Shape;761;p118"/>
          <p:cNvSpPr/>
          <p:nvPr/>
        </p:nvSpPr>
        <p:spPr>
          <a:xfrm>
            <a:off x="460877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Brand Safety and Brand Suitability</a:t>
            </a:r>
            <a:endParaRPr sz="1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62" name="Google Shape;762;p118"/>
          <p:cNvSpPr/>
          <p:nvPr/>
        </p:nvSpPr>
        <p:spPr>
          <a:xfrm>
            <a:off x="574282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Targeting Premium Inventory</a:t>
            </a:r>
            <a:endParaRPr sz="1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63" name="Google Shape;763;p118"/>
          <p:cNvSpPr/>
          <p:nvPr/>
        </p:nvSpPr>
        <p:spPr>
          <a:xfrm>
            <a:off x="687687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In-depth Post Campaign Analysis</a:t>
            </a:r>
            <a:endParaRPr sz="1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64" name="Google Shape;764;p118"/>
          <p:cNvSpPr/>
          <p:nvPr/>
        </p:nvSpPr>
        <p:spPr>
          <a:xfrm>
            <a:off x="801092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Positive Brand Recall</a:t>
            </a:r>
            <a:endParaRPr sz="1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cxnSp>
        <p:nvCxnSpPr>
          <p:cNvPr id="765" name="Google Shape;765;p118"/>
          <p:cNvCxnSpPr>
            <a:stCxn id="756" idx="2"/>
            <a:endCxn id="757" idx="0"/>
          </p:cNvCxnSpPr>
          <p:nvPr/>
        </p:nvCxnSpPr>
        <p:spPr>
          <a:xfrm rot="5400000">
            <a:off x="2351550" y="1965492"/>
            <a:ext cx="477000" cy="39744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66" name="Google Shape;766;p118"/>
          <p:cNvCxnSpPr>
            <a:stCxn id="756" idx="2"/>
            <a:endCxn id="758" idx="0"/>
          </p:cNvCxnSpPr>
          <p:nvPr/>
        </p:nvCxnSpPr>
        <p:spPr>
          <a:xfrm rot="5400000">
            <a:off x="2918550" y="2532492"/>
            <a:ext cx="477000" cy="28404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67" name="Google Shape;767;p118"/>
          <p:cNvCxnSpPr>
            <a:stCxn id="756" idx="2"/>
            <a:endCxn id="759" idx="0"/>
          </p:cNvCxnSpPr>
          <p:nvPr/>
        </p:nvCxnSpPr>
        <p:spPr>
          <a:xfrm rot="5400000">
            <a:off x="3485550" y="3099492"/>
            <a:ext cx="477000" cy="17064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68" name="Google Shape;768;p118"/>
          <p:cNvCxnSpPr>
            <a:stCxn id="756" idx="2"/>
            <a:endCxn id="760" idx="0"/>
          </p:cNvCxnSpPr>
          <p:nvPr/>
        </p:nvCxnSpPr>
        <p:spPr>
          <a:xfrm rot="5400000">
            <a:off x="4052550" y="3666492"/>
            <a:ext cx="477000" cy="5724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69" name="Google Shape;769;p118"/>
          <p:cNvCxnSpPr>
            <a:stCxn id="756" idx="2"/>
            <a:endCxn id="761" idx="0"/>
          </p:cNvCxnSpPr>
          <p:nvPr/>
        </p:nvCxnSpPr>
        <p:spPr>
          <a:xfrm rot="-5400000" flipH="1">
            <a:off x="4619700" y="3671742"/>
            <a:ext cx="477000" cy="5619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70" name="Google Shape;770;p118"/>
          <p:cNvCxnSpPr>
            <a:stCxn id="756" idx="2"/>
            <a:endCxn id="762" idx="0"/>
          </p:cNvCxnSpPr>
          <p:nvPr/>
        </p:nvCxnSpPr>
        <p:spPr>
          <a:xfrm rot="-5400000" flipH="1">
            <a:off x="5186700" y="3104742"/>
            <a:ext cx="477000" cy="16959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71" name="Google Shape;771;p118"/>
          <p:cNvCxnSpPr>
            <a:stCxn id="756" idx="2"/>
            <a:endCxn id="763" idx="0"/>
          </p:cNvCxnSpPr>
          <p:nvPr/>
        </p:nvCxnSpPr>
        <p:spPr>
          <a:xfrm rot="-5400000" flipH="1">
            <a:off x="5753700" y="2537742"/>
            <a:ext cx="477000" cy="28299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72" name="Google Shape;772;p118"/>
          <p:cNvCxnSpPr>
            <a:stCxn id="756" idx="2"/>
            <a:endCxn id="764" idx="0"/>
          </p:cNvCxnSpPr>
          <p:nvPr/>
        </p:nvCxnSpPr>
        <p:spPr>
          <a:xfrm rot="-5400000" flipH="1">
            <a:off x="6320700" y="1970742"/>
            <a:ext cx="477000" cy="39639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773" name="Google Shape;773;p118"/>
          <p:cNvSpPr/>
          <p:nvPr/>
        </p:nvSpPr>
        <p:spPr>
          <a:xfrm>
            <a:off x="952838" y="1238236"/>
            <a:ext cx="983400" cy="2826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Start</a:t>
            </a:r>
            <a:endParaRPr sz="1000" b="1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cxnSp>
        <p:nvCxnSpPr>
          <p:cNvPr id="774" name="Google Shape;774;p118"/>
          <p:cNvCxnSpPr>
            <a:stCxn id="773" idx="3"/>
          </p:cNvCxnSpPr>
          <p:nvPr/>
        </p:nvCxnSpPr>
        <p:spPr>
          <a:xfrm rot="10800000" flipH="1">
            <a:off x="1936238" y="1375336"/>
            <a:ext cx="431400" cy="42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75" name="Google Shape;775;p118"/>
          <p:cNvSpPr/>
          <p:nvPr/>
        </p:nvSpPr>
        <p:spPr>
          <a:xfrm>
            <a:off x="2427287" y="1025360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Client</a:t>
            </a:r>
            <a:endParaRPr sz="900"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cxnSp>
        <p:nvCxnSpPr>
          <p:cNvPr id="776" name="Google Shape;776;p118"/>
          <p:cNvCxnSpPr>
            <a:stCxn id="775" idx="3"/>
          </p:cNvCxnSpPr>
          <p:nvPr/>
        </p:nvCxnSpPr>
        <p:spPr>
          <a:xfrm rot="10800000" flipH="1">
            <a:off x="3336887" y="1375310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77" name="Google Shape;777;p118"/>
          <p:cNvSpPr/>
          <p:nvPr/>
        </p:nvSpPr>
        <p:spPr>
          <a:xfrm>
            <a:off x="3828010" y="1025360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Working Plan Sent to Client</a:t>
            </a:r>
            <a:endParaRPr sz="900"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78" name="Google Shape;778;p118"/>
          <p:cNvSpPr txBox="1"/>
          <p:nvPr/>
        </p:nvSpPr>
        <p:spPr>
          <a:xfrm>
            <a:off x="2427287" y="1777346"/>
            <a:ext cx="9096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Brief Received</a:t>
            </a:r>
            <a:endParaRPr sz="1000" b="1">
              <a:solidFill>
                <a:srgbClr val="4FB39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779" name="Google Shape;779;p118"/>
          <p:cNvSpPr/>
          <p:nvPr/>
        </p:nvSpPr>
        <p:spPr>
          <a:xfrm>
            <a:off x="5228733" y="1025360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Client</a:t>
            </a:r>
            <a:endParaRPr sz="900"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80" name="Google Shape;780;p118"/>
          <p:cNvSpPr txBox="1"/>
          <p:nvPr/>
        </p:nvSpPr>
        <p:spPr>
          <a:xfrm>
            <a:off x="5228733" y="1777346"/>
            <a:ext cx="9096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Approval Received</a:t>
            </a:r>
            <a:endParaRPr sz="1000" b="1">
              <a:solidFill>
                <a:srgbClr val="4FB39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cxnSp>
        <p:nvCxnSpPr>
          <p:cNvPr id="781" name="Google Shape;781;p118"/>
          <p:cNvCxnSpPr/>
          <p:nvPr/>
        </p:nvCxnSpPr>
        <p:spPr>
          <a:xfrm rot="10800000" flipH="1">
            <a:off x="4737686" y="137853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82" name="Google Shape;782;p118"/>
          <p:cNvSpPr/>
          <p:nvPr/>
        </p:nvSpPr>
        <p:spPr>
          <a:xfrm>
            <a:off x="6629456" y="1027514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Preview Links shared with Client</a:t>
            </a:r>
            <a:endParaRPr sz="900"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783" name="Google Shape;783;p118"/>
          <p:cNvSpPr/>
          <p:nvPr/>
        </p:nvSpPr>
        <p:spPr>
          <a:xfrm>
            <a:off x="6629456" y="2350978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Client Approval Received</a:t>
            </a:r>
            <a:endParaRPr sz="900"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cxnSp>
        <p:nvCxnSpPr>
          <p:cNvPr id="784" name="Google Shape;784;p118"/>
          <p:cNvCxnSpPr/>
          <p:nvPr/>
        </p:nvCxnSpPr>
        <p:spPr>
          <a:xfrm flipH="1">
            <a:off x="6198056" y="270194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85" name="Google Shape;785;p118"/>
          <p:cNvSpPr/>
          <p:nvPr/>
        </p:nvSpPr>
        <p:spPr>
          <a:xfrm>
            <a:off x="3818806" y="2350978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Weekly Campaign Report Shared</a:t>
            </a:r>
            <a:endParaRPr sz="900"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cxnSp>
        <p:nvCxnSpPr>
          <p:cNvPr id="786" name="Google Shape;786;p118"/>
          <p:cNvCxnSpPr/>
          <p:nvPr/>
        </p:nvCxnSpPr>
        <p:spPr>
          <a:xfrm flipH="1">
            <a:off x="3387406" y="270194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87" name="Google Shape;787;p118"/>
          <p:cNvSpPr/>
          <p:nvPr/>
        </p:nvSpPr>
        <p:spPr>
          <a:xfrm>
            <a:off x="2418083" y="2350978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Post Campaign Analysis Shared</a:t>
            </a:r>
            <a:endParaRPr sz="900"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cxnSp>
        <p:nvCxnSpPr>
          <p:cNvPr id="788" name="Google Shape;788;p118"/>
          <p:cNvCxnSpPr/>
          <p:nvPr/>
        </p:nvCxnSpPr>
        <p:spPr>
          <a:xfrm flipH="1">
            <a:off x="1986683" y="270194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89" name="Google Shape;789;p118"/>
          <p:cNvSpPr/>
          <p:nvPr/>
        </p:nvSpPr>
        <p:spPr>
          <a:xfrm>
            <a:off x="952838" y="2561700"/>
            <a:ext cx="983400" cy="2826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End</a:t>
            </a:r>
            <a:endParaRPr sz="1000" b="1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cxnSp>
        <p:nvCxnSpPr>
          <p:cNvPr id="790" name="Google Shape;790;p118"/>
          <p:cNvCxnSpPr/>
          <p:nvPr/>
        </p:nvCxnSpPr>
        <p:spPr>
          <a:xfrm rot="10800000" flipH="1">
            <a:off x="6138408" y="137853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91" name="Google Shape;791;p118"/>
          <p:cNvSpPr/>
          <p:nvPr/>
        </p:nvSpPr>
        <p:spPr>
          <a:xfrm>
            <a:off x="5224131" y="2350978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Campaign Launch</a:t>
            </a:r>
            <a:endParaRPr sz="900"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cxnSp>
        <p:nvCxnSpPr>
          <p:cNvPr id="792" name="Google Shape;792;p118"/>
          <p:cNvCxnSpPr/>
          <p:nvPr/>
        </p:nvCxnSpPr>
        <p:spPr>
          <a:xfrm flipH="1">
            <a:off x="4792731" y="270194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93" name="Google Shape;793;p118"/>
          <p:cNvCxnSpPr>
            <a:stCxn id="782" idx="3"/>
            <a:endCxn id="783" idx="3"/>
          </p:cNvCxnSpPr>
          <p:nvPr/>
        </p:nvCxnSpPr>
        <p:spPr>
          <a:xfrm>
            <a:off x="7539056" y="1379564"/>
            <a:ext cx="600" cy="1323600"/>
          </a:xfrm>
          <a:prstGeom prst="bentConnector3">
            <a:avLst>
              <a:gd name="adj1" fmla="val 78328214"/>
            </a:avLst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94" name="Google Shape;794;p118"/>
          <p:cNvSpPr txBox="1"/>
          <p:nvPr/>
        </p:nvSpPr>
        <p:spPr>
          <a:xfrm>
            <a:off x="72700" y="191050"/>
            <a:ext cx="86904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Silverpush’s End to End Solution for our Partners to help them Succeed</a:t>
            </a:r>
            <a:endParaRPr sz="23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95" name="Google Shape;795;p118"/>
          <p:cNvSpPr/>
          <p:nvPr/>
        </p:nvSpPr>
        <p:spPr>
          <a:xfrm>
            <a:off x="8763093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19"/>
          <p:cNvSpPr/>
          <p:nvPr/>
        </p:nvSpPr>
        <p:spPr>
          <a:xfrm>
            <a:off x="75" y="5089925"/>
            <a:ext cx="9144000" cy="537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119"/>
          <p:cNvSpPr/>
          <p:nvPr/>
        </p:nvSpPr>
        <p:spPr>
          <a:xfrm>
            <a:off x="0" y="190500"/>
            <a:ext cx="28062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119"/>
          <p:cNvSpPr txBox="1"/>
          <p:nvPr/>
        </p:nvSpPr>
        <p:spPr>
          <a:xfrm>
            <a:off x="72700" y="195600"/>
            <a:ext cx="2470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BLS Results Matrix</a:t>
            </a:r>
            <a:endParaRPr sz="2300" b="1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03" name="Google Shape;803;p119"/>
          <p:cNvSpPr/>
          <p:nvPr/>
        </p:nvSpPr>
        <p:spPr>
          <a:xfrm>
            <a:off x="2684243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</p:txBody>
      </p:sp>
      <p:grpSp>
        <p:nvGrpSpPr>
          <p:cNvPr id="804" name="Google Shape;804;p119"/>
          <p:cNvGrpSpPr/>
          <p:nvPr/>
        </p:nvGrpSpPr>
        <p:grpSpPr>
          <a:xfrm>
            <a:off x="912463" y="1443325"/>
            <a:ext cx="2023825" cy="1218375"/>
            <a:chOff x="563950" y="1427175"/>
            <a:chExt cx="2023825" cy="1218375"/>
          </a:xfrm>
        </p:grpSpPr>
        <p:sp>
          <p:nvSpPr>
            <p:cNvPr id="805" name="Google Shape;805;p119"/>
            <p:cNvSpPr/>
            <p:nvPr/>
          </p:nvSpPr>
          <p:spPr>
            <a:xfrm>
              <a:off x="566975" y="183855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19"/>
            <p:cNvSpPr/>
            <p:nvPr/>
          </p:nvSpPr>
          <p:spPr>
            <a:xfrm>
              <a:off x="563950" y="142717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07" name="Google Shape;807;p119"/>
            <p:cNvSpPr txBox="1"/>
            <p:nvPr/>
          </p:nvSpPr>
          <p:spPr>
            <a:xfrm>
              <a:off x="835000" y="2272722"/>
              <a:ext cx="14817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Grocery Brand</a:t>
              </a:r>
              <a:endParaRPr sz="1500" b="1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08" name="Google Shape;808;p1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3875" y="1529625"/>
              <a:ext cx="602100" cy="602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9" name="Google Shape;809;p119"/>
            <p:cNvSpPr txBox="1"/>
            <p:nvPr/>
          </p:nvSpPr>
          <p:spPr>
            <a:xfrm>
              <a:off x="1621500" y="1515075"/>
              <a:ext cx="850500" cy="63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16.5%</a:t>
              </a:r>
              <a:r>
                <a:rPr lang="en" sz="15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Brand Lift</a:t>
              </a:r>
              <a:endParaRPr sz="1800">
                <a:solidFill>
                  <a:schemeClr val="dk2"/>
                </a:solidFill>
              </a:endParaRPr>
            </a:p>
          </p:txBody>
        </p:sp>
      </p:grpSp>
      <p:grpSp>
        <p:nvGrpSpPr>
          <p:cNvPr id="810" name="Google Shape;810;p119"/>
          <p:cNvGrpSpPr/>
          <p:nvPr/>
        </p:nvGrpSpPr>
        <p:grpSpPr>
          <a:xfrm>
            <a:off x="6207713" y="1443325"/>
            <a:ext cx="2023825" cy="1218375"/>
            <a:chOff x="3260000" y="1459475"/>
            <a:chExt cx="2023825" cy="1218375"/>
          </a:xfrm>
        </p:grpSpPr>
        <p:sp>
          <p:nvSpPr>
            <p:cNvPr id="811" name="Google Shape;811;p119"/>
            <p:cNvSpPr/>
            <p:nvPr/>
          </p:nvSpPr>
          <p:spPr>
            <a:xfrm>
              <a:off x="3263025" y="187085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19"/>
            <p:cNvSpPr/>
            <p:nvPr/>
          </p:nvSpPr>
          <p:spPr>
            <a:xfrm>
              <a:off x="3260000" y="145947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13" name="Google Shape;813;p119"/>
            <p:cNvSpPr txBox="1"/>
            <p:nvPr/>
          </p:nvSpPr>
          <p:spPr>
            <a:xfrm>
              <a:off x="3531050" y="2305022"/>
              <a:ext cx="14817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Gifting Brand</a:t>
              </a:r>
              <a:endParaRPr sz="1500" b="1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14" name="Google Shape;814;p1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75700" y="1607700"/>
              <a:ext cx="510550" cy="510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5" name="Google Shape;815;p119"/>
            <p:cNvSpPr txBox="1"/>
            <p:nvPr/>
          </p:nvSpPr>
          <p:spPr>
            <a:xfrm>
              <a:off x="4317550" y="1547375"/>
              <a:ext cx="850500" cy="63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6.7%</a:t>
              </a:r>
              <a:r>
                <a:rPr lang="en" sz="15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Brand Lift</a:t>
              </a:r>
              <a:endParaRPr sz="1800">
                <a:solidFill>
                  <a:schemeClr val="dk2"/>
                </a:solidFill>
              </a:endParaRPr>
            </a:p>
          </p:txBody>
        </p:sp>
      </p:grpSp>
      <p:grpSp>
        <p:nvGrpSpPr>
          <p:cNvPr id="816" name="Google Shape;816;p119"/>
          <p:cNvGrpSpPr/>
          <p:nvPr/>
        </p:nvGrpSpPr>
        <p:grpSpPr>
          <a:xfrm>
            <a:off x="3571625" y="3149038"/>
            <a:ext cx="2023825" cy="1218375"/>
            <a:chOff x="628525" y="3525900"/>
            <a:chExt cx="2023825" cy="1218375"/>
          </a:xfrm>
        </p:grpSpPr>
        <p:sp>
          <p:nvSpPr>
            <p:cNvPr id="817" name="Google Shape;817;p119"/>
            <p:cNvSpPr/>
            <p:nvPr/>
          </p:nvSpPr>
          <p:spPr>
            <a:xfrm>
              <a:off x="631550" y="3937275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19"/>
            <p:cNvSpPr/>
            <p:nvPr/>
          </p:nvSpPr>
          <p:spPr>
            <a:xfrm>
              <a:off x="628525" y="3525900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19" name="Google Shape;819;p119"/>
            <p:cNvSpPr txBox="1"/>
            <p:nvPr/>
          </p:nvSpPr>
          <p:spPr>
            <a:xfrm>
              <a:off x="899575" y="4371447"/>
              <a:ext cx="14817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Beauty Brand</a:t>
              </a:r>
              <a:endParaRPr sz="1500" b="1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20" name="Google Shape;820;p11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50475" y="3680375"/>
              <a:ext cx="498051" cy="4980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1" name="Google Shape;821;p119"/>
            <p:cNvSpPr txBox="1"/>
            <p:nvPr/>
          </p:nvSpPr>
          <p:spPr>
            <a:xfrm>
              <a:off x="1686075" y="3613800"/>
              <a:ext cx="850500" cy="63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solidFill>
                    <a:srgbClr val="16203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5.4%</a:t>
              </a:r>
              <a:r>
                <a:rPr lang="en" sz="15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Brand Lift</a:t>
              </a:r>
              <a:endParaRPr sz="1800">
                <a:solidFill>
                  <a:schemeClr val="dk2"/>
                </a:solidFill>
              </a:endParaRPr>
            </a:p>
          </p:txBody>
        </p:sp>
      </p:grpSp>
      <p:grpSp>
        <p:nvGrpSpPr>
          <p:cNvPr id="822" name="Google Shape;822;p119"/>
          <p:cNvGrpSpPr/>
          <p:nvPr/>
        </p:nvGrpSpPr>
        <p:grpSpPr>
          <a:xfrm>
            <a:off x="935519" y="3149038"/>
            <a:ext cx="2023825" cy="1218375"/>
            <a:chOff x="3292300" y="3493625"/>
            <a:chExt cx="2023825" cy="1218375"/>
          </a:xfrm>
        </p:grpSpPr>
        <p:sp>
          <p:nvSpPr>
            <p:cNvPr id="823" name="Google Shape;823;p119"/>
            <p:cNvSpPr/>
            <p:nvPr/>
          </p:nvSpPr>
          <p:spPr>
            <a:xfrm>
              <a:off x="3295325" y="390500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19"/>
            <p:cNvSpPr/>
            <p:nvPr/>
          </p:nvSpPr>
          <p:spPr>
            <a:xfrm>
              <a:off x="3292300" y="349362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25" name="Google Shape;825;p119"/>
            <p:cNvSpPr txBox="1"/>
            <p:nvPr/>
          </p:nvSpPr>
          <p:spPr>
            <a:xfrm>
              <a:off x="3563350" y="4339172"/>
              <a:ext cx="14817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Fashion Brand</a:t>
              </a:r>
              <a:endParaRPr sz="1500" b="1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26" name="Google Shape;826;p11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583775" y="3617625"/>
              <a:ext cx="559000" cy="559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7" name="Google Shape;827;p119"/>
            <p:cNvSpPr txBox="1"/>
            <p:nvPr/>
          </p:nvSpPr>
          <p:spPr>
            <a:xfrm>
              <a:off x="4349850" y="3581525"/>
              <a:ext cx="850500" cy="63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solidFill>
                    <a:srgbClr val="16203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6.2%</a:t>
              </a:r>
              <a:r>
                <a:rPr lang="en" sz="15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Brand Lift</a:t>
              </a:r>
              <a:endParaRPr sz="1800">
                <a:solidFill>
                  <a:schemeClr val="dk2"/>
                </a:solidFill>
              </a:endParaRPr>
            </a:p>
          </p:txBody>
        </p:sp>
      </p:grpSp>
      <p:grpSp>
        <p:nvGrpSpPr>
          <p:cNvPr id="828" name="Google Shape;828;p119"/>
          <p:cNvGrpSpPr/>
          <p:nvPr/>
        </p:nvGrpSpPr>
        <p:grpSpPr>
          <a:xfrm>
            <a:off x="6207713" y="3149038"/>
            <a:ext cx="2023825" cy="1218375"/>
            <a:chOff x="5939925" y="3477475"/>
            <a:chExt cx="2023825" cy="1218375"/>
          </a:xfrm>
        </p:grpSpPr>
        <p:sp>
          <p:nvSpPr>
            <p:cNvPr id="829" name="Google Shape;829;p119"/>
            <p:cNvSpPr/>
            <p:nvPr/>
          </p:nvSpPr>
          <p:spPr>
            <a:xfrm>
              <a:off x="5942950" y="388885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19"/>
            <p:cNvSpPr/>
            <p:nvPr/>
          </p:nvSpPr>
          <p:spPr>
            <a:xfrm>
              <a:off x="5939925" y="347747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31" name="Google Shape;831;p119"/>
            <p:cNvSpPr txBox="1"/>
            <p:nvPr/>
          </p:nvSpPr>
          <p:spPr>
            <a:xfrm>
              <a:off x="6170938" y="4284488"/>
              <a:ext cx="15618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Healthcare Brand</a:t>
              </a:r>
              <a:endParaRPr sz="1500" b="1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32" name="Google Shape;832;p119"/>
            <p:cNvSpPr txBox="1"/>
            <p:nvPr/>
          </p:nvSpPr>
          <p:spPr>
            <a:xfrm>
              <a:off x="6997475" y="3565375"/>
              <a:ext cx="850500" cy="63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3.9%</a:t>
              </a:r>
              <a:r>
                <a:rPr lang="en" sz="15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Brand Lift</a:t>
              </a:r>
              <a:endParaRPr sz="1800">
                <a:solidFill>
                  <a:schemeClr val="dk2"/>
                </a:solidFill>
              </a:endParaRPr>
            </a:p>
          </p:txBody>
        </p:sp>
      </p:grpSp>
      <p:pic>
        <p:nvPicPr>
          <p:cNvPr id="833" name="Google Shape;833;p1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88537" y="3254350"/>
            <a:ext cx="602100" cy="602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4" name="Google Shape;834;p119"/>
          <p:cNvGrpSpPr/>
          <p:nvPr/>
        </p:nvGrpSpPr>
        <p:grpSpPr>
          <a:xfrm>
            <a:off x="3571613" y="1443325"/>
            <a:ext cx="2023825" cy="1218375"/>
            <a:chOff x="5859200" y="1459475"/>
            <a:chExt cx="2023825" cy="1218375"/>
          </a:xfrm>
        </p:grpSpPr>
        <p:sp>
          <p:nvSpPr>
            <p:cNvPr id="835" name="Google Shape;835;p119"/>
            <p:cNvSpPr/>
            <p:nvPr/>
          </p:nvSpPr>
          <p:spPr>
            <a:xfrm>
              <a:off x="5862225" y="187085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19"/>
            <p:cNvSpPr/>
            <p:nvPr/>
          </p:nvSpPr>
          <p:spPr>
            <a:xfrm>
              <a:off x="5859200" y="145947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37" name="Google Shape;837;p119"/>
            <p:cNvSpPr txBox="1"/>
            <p:nvPr/>
          </p:nvSpPr>
          <p:spPr>
            <a:xfrm>
              <a:off x="5981100" y="2305025"/>
              <a:ext cx="17799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Alcohol Brand</a:t>
              </a:r>
              <a:endParaRPr sz="1500" b="1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38" name="Google Shape;838;p11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129125" y="1561925"/>
              <a:ext cx="602100" cy="602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9" name="Google Shape;839;p119"/>
            <p:cNvSpPr txBox="1"/>
            <p:nvPr/>
          </p:nvSpPr>
          <p:spPr>
            <a:xfrm>
              <a:off x="6916750" y="1547375"/>
              <a:ext cx="850500" cy="63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>
                  <a:solidFill>
                    <a:srgbClr val="16203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14.6%</a:t>
              </a:r>
              <a:r>
                <a:rPr lang="en" sz="15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Brand Lift</a:t>
              </a:r>
              <a:endParaRPr sz="1800"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905</Words>
  <Application>Microsoft Macintosh PowerPoint</Application>
  <PresentationFormat>Affichage à l'écran (16:9)</PresentationFormat>
  <Paragraphs>213</Paragraphs>
  <Slides>21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21</vt:i4>
      </vt:variant>
    </vt:vector>
  </HeadingPairs>
  <TitlesOfParts>
    <vt:vector size="36" baseType="lpstr">
      <vt:lpstr>Roboto Light</vt:lpstr>
      <vt:lpstr>Calibri</vt:lpstr>
      <vt:lpstr>Barlow Semi Condensed Light</vt:lpstr>
      <vt:lpstr>Raleway SemiBold</vt:lpstr>
      <vt:lpstr>Oswald</vt:lpstr>
      <vt:lpstr>Quattrocento Sans</vt:lpstr>
      <vt:lpstr>Barlow Semi Condensed</vt:lpstr>
      <vt:lpstr>Arial</vt:lpstr>
      <vt:lpstr>Barlow Semi Condensed Medium</vt:lpstr>
      <vt:lpstr>Nunito</vt:lpstr>
      <vt:lpstr>Simple Light</vt:lpstr>
      <vt:lpstr>Simple Light</vt:lpstr>
      <vt:lpstr>Simple Light</vt:lpstr>
      <vt:lpstr>Simple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Pierre Gauthier</cp:lastModifiedBy>
  <cp:revision>2</cp:revision>
  <dcterms:modified xsi:type="dcterms:W3CDTF">2025-01-13T15:25:31Z</dcterms:modified>
</cp:coreProperties>
</file>