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  <p:sldMasterId id="2147483690" r:id="rId2"/>
  </p:sldMasterIdLst>
  <p:notesMasterIdLst>
    <p:notesMasterId r:id="rId21"/>
  </p:notesMasterIdLst>
  <p:handoutMasterIdLst>
    <p:handoutMasterId r:id="rId22"/>
  </p:handoutMasterIdLst>
  <p:sldIdLst>
    <p:sldId id="333" r:id="rId3"/>
    <p:sldId id="424" r:id="rId4"/>
    <p:sldId id="436" r:id="rId5"/>
    <p:sldId id="432" r:id="rId6"/>
    <p:sldId id="433" r:id="rId7"/>
    <p:sldId id="435" r:id="rId8"/>
    <p:sldId id="437" r:id="rId9"/>
    <p:sldId id="434" r:id="rId10"/>
    <p:sldId id="440" r:id="rId11"/>
    <p:sldId id="441" r:id="rId12"/>
    <p:sldId id="439" r:id="rId13"/>
    <p:sldId id="438" r:id="rId14"/>
    <p:sldId id="442" r:id="rId15"/>
    <p:sldId id="445" r:id="rId16"/>
    <p:sldId id="446" r:id="rId17"/>
    <p:sldId id="443" r:id="rId18"/>
    <p:sldId id="444" r:id="rId19"/>
    <p:sldId id="447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85646" autoAdjust="0"/>
  </p:normalViewPr>
  <p:slideViewPr>
    <p:cSldViewPr>
      <p:cViewPr varScale="1">
        <p:scale>
          <a:sx n="109" d="100"/>
          <a:sy n="109" d="100"/>
        </p:scale>
        <p:origin x="22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1433BB1-B5EE-49E3-81A9-38BEF135DB57}" type="datetimeFigureOut">
              <a:rPr lang="es-CL"/>
              <a:pPr>
                <a:defRPr/>
              </a:pPr>
              <a:t>15-04-21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A2D4B95-CFCC-4E9E-AC7A-13D05C06C8D4}" type="slidenum">
              <a:rPr lang="es-CL"/>
              <a:pPr>
                <a:defRPr/>
              </a:pPr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0499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8DE6ECF-C8E4-403B-A898-3CB7BCDED9FA}" type="datetimeFigureOut">
              <a:rPr lang="en-GB"/>
              <a:pPr>
                <a:defRPr/>
              </a:pPr>
              <a:t>15/04/2021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8064691-BA27-4099-B17A-FF22793CE9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683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B57828-4ADB-4B4B-AF31-03361607BDA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310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518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615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634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425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8812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3100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903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785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597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609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8874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63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79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094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336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49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B46F9C-3E3D-4555-A609-EF6A06949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7EDBCE2-9DD6-4E19-A9E6-D6D0C64FF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F94024-B545-4BD9-8E74-62A74DA66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F2B449-7A25-4FB5-8024-56D4F388B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1B79F4-1F20-4CF1-B9F1-5E8D34E85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315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ADD8F2-AAF2-4298-975E-5014BDA47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47121E6-71EB-4705-B829-14820DC1B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DDE669-1713-429A-93DD-CD2F9976E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86E105-BFBF-474A-BD18-FD386CE2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780E33-1E39-4579-97C9-0DC559253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371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716AF6D-9EA1-48AA-9F52-CC0D7315A8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CA4EE0-3379-4B48-B9F5-5FE242012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756A9A-BEFB-477D-826C-961C25794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770418-224B-4F2B-AD06-AE1ADC38A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BCBF89-3345-42B1-86B0-038D97559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9689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8B639A-F42F-4049-90DB-6D5A4001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BDA2C0A-CA6A-438D-88F3-37091EF2375B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CCD536-BF46-47E8-A5E6-3A48A030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AC1C39-3540-42BB-B0A0-E76E4A3C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D9382-AD9D-4148-BFD9-8BDD6725133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9030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C70EBF-7F5B-4304-9BAC-A377C4C92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4228D8-1D08-4DA1-9891-86862FD41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3693FF-4DCF-4CED-BF14-E910DF360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27CFD4-8C45-4615-BC36-CB5F44282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DEA338-35CD-473F-ADAA-1A63A1EA7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9705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5AA307-7C7F-4806-ADE4-BF033D484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DA00B4C-518F-41AA-8E22-10C541D0B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8F863D6-0A05-4252-A80D-585480BEF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9531B4-0A77-41DE-A91C-D57B204E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E64CA2-CC6A-4632-8C3C-7F50DF86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0792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518CB6-2E48-45EB-934C-303D9EA46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43C8AD-53D4-4594-BBDA-CAF17A5AB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919CD9D-A73E-48D8-B3A0-803BC8CB4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DF9C40D-ED93-4538-8743-D602C896D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80E3643-DA7F-4644-AA04-BAD59AF5E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207E2F-4221-4E81-8608-EF4E04FED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6628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81EB26-0667-4C3E-AE15-60F510711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FD4F58-5A05-43B5-BDEC-46F404C1C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C3154C7-8CC7-467B-B346-8EF121DB8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3A7ECEE-4F48-4A65-A422-C2473674AD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83B20D8-CDBF-4608-8F97-78024066BE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167D394-D3B6-4DC8-BB1D-EE3914DB9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4185CD8-05FD-47C4-8A60-CE6B615A3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BBB0348-62F8-4E73-A6C2-195C70A72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3222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1B164D-4660-493C-AF6B-29659BAB5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1887B8B-0BE3-4E6D-8EDA-81F0ABAF1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6DDE665-C122-4B7D-8E3F-14A10DC0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BB7EE8-BB7E-4168-8BD3-F56CF9AD6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806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D3C552E-3F6D-4D06-825A-E700662AC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C5DD70B-FD2E-4764-B086-2EB2F148C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D8334F-E40D-4984-9A59-333E59C7B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4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F5A8E5-D5E0-44D0-A804-1A9408715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658BD0-78F4-45FF-A0B0-361508FD6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03817D7-E8DE-48FA-AFE6-92466CC4E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14C4037-0090-4C96-A6DE-F2A243C41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20D64B2-7CEC-4B9B-93A3-D667FCA3E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841A25-4BC6-4283-85F5-8B9E5B157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15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BBAF61-FD09-4B93-8DDD-F1A4122EF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AAAD534-70DC-4BBC-BD7B-46522BAC01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2CC064B-D225-49FB-A104-062FF00F5D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68A87E6-F88B-44A3-8454-13A15634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95DF865-C0B8-422F-B879-634F68C52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67950F7-B2D9-420E-88FF-CE1870DA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5189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DE6FFA1-9175-40BF-97EA-4CB17C16E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615B1D-0999-4FC7-8ED8-F7E760E0F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DCFC3D-8152-4E04-B130-C7C58F9A87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F2EC7-6717-497C-BB78-CDAAB333F006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04F8005-B210-41B3-8591-DB1907950C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607E01-A697-4EF7-B5DF-C095C1A58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2FF2F-2554-41DF-A36F-CF1947704D7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066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1D1BDF-A0E2-4183-8AA9-779D05993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A2C0A-CA6A-438D-88F3-37091EF2375B}" type="datetimeFigureOut">
              <a:rPr lang="de-DE" smtClean="0"/>
              <a:t>15.04.21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0FEE96-8330-4223-8F87-D278FF1CE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DA29F8-8461-49E3-8EEE-D531EAC2C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9382-AD9D-4148-BFD9-8BDD6725133E}" type="slidenum">
              <a:rPr lang="de-DE" smtClean="0"/>
              <a:t>‹#›</a:t>
            </a:fld>
            <a:endParaRPr lang="de-DE"/>
          </a:p>
        </p:txBody>
      </p:sp>
      <p:sp>
        <p:nvSpPr>
          <p:cNvPr id="7" name="Right Triangle 9">
            <a:extLst>
              <a:ext uri="{FF2B5EF4-FFF2-40B4-BE49-F238E27FC236}">
                <a16:creationId xmlns:a16="http://schemas.microsoft.com/office/drawing/2014/main" id="{971D1548-8723-4849-8D8C-F382E03D247A}"/>
              </a:ext>
            </a:extLst>
          </p:cNvPr>
          <p:cNvSpPr/>
          <p:nvPr userDrawn="1"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CE8B41AB-8178-4411-AA58-6ECA03FA17D1}"/>
              </a:ext>
            </a:extLst>
          </p:cNvPr>
          <p:cNvGrpSpPr/>
          <p:nvPr userDrawn="1"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075442E-B4F0-4274-97E2-F798261AE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DFDF4C2-7AB4-4125-A06C-C611E060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70AAE79-6121-4C97-B796-56BA34D95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2157E6-628A-41E6-9188-BD8750A67691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2184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4294967295"/>
          </p:nvPr>
        </p:nvSpPr>
        <p:spPr>
          <a:xfrm rot="21090345">
            <a:off x="-87821" y="540890"/>
            <a:ext cx="8975725" cy="412432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>
              <a:solidFill>
                <a:schemeClr val="tx1"/>
              </a:solidFill>
              <a:latin typeface="+mn-lt"/>
            </a:endParaRPr>
          </a:p>
          <a:p>
            <a:pPr marL="0" indent="0" algn="ctr" fontAlgn="auto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International Co-Operation</a:t>
            </a:r>
            <a:endParaRPr lang="en-GB" sz="5200" b="1" dirty="0"/>
          </a:p>
          <a:p>
            <a:pPr marL="0" indent="0" algn="ctr" fontAlgn="auto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LEGAL ASSISTANCE</a:t>
            </a: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2400" b="1" dirty="0">
              <a:solidFill>
                <a:schemeClr val="tx1"/>
              </a:solidFill>
              <a:latin typeface="+mn-lt"/>
            </a:endParaRP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02367" y="6309320"/>
            <a:ext cx="2381402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900" b="1" dirty="0"/>
              <a:t>International Co-op Information from Abroad</a:t>
            </a:r>
          </a:p>
          <a:p>
            <a:r>
              <a:rPr lang="en-GB" sz="900" dirty="0"/>
              <a:t>Ralf Oberle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395536" y="404664"/>
            <a:ext cx="85612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200" b="1" u="sng" dirty="0"/>
              <a:t>Formal </a:t>
            </a:r>
            <a:r>
              <a:rPr lang="de-DE" sz="3200" b="1" u="sng" dirty="0" err="1"/>
              <a:t>requirements</a:t>
            </a:r>
            <a:r>
              <a:rPr lang="de-DE" sz="3200" b="1" u="sng" dirty="0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b="1" u="sng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if</a:t>
            </a:r>
            <a:r>
              <a:rPr lang="de-DE" sz="3200" dirty="0"/>
              <a:t> </a:t>
            </a:r>
            <a:r>
              <a:rPr lang="de-DE" sz="3200" dirty="0" err="1"/>
              <a:t>needed</a:t>
            </a:r>
            <a:r>
              <a:rPr lang="de-DE" sz="3200" dirty="0"/>
              <a:t>, </a:t>
            </a:r>
            <a:r>
              <a:rPr lang="de-DE" sz="3200" dirty="0" err="1"/>
              <a:t>request</a:t>
            </a:r>
            <a:r>
              <a:rPr lang="de-DE" sz="3200" dirty="0"/>
              <a:t>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  <a:r>
              <a:rPr lang="de-DE" sz="3200" dirty="0" err="1"/>
              <a:t>participation</a:t>
            </a:r>
            <a:r>
              <a:rPr lang="de-DE" sz="3200" dirty="0"/>
              <a:t> in </a:t>
            </a:r>
            <a:r>
              <a:rPr lang="de-DE" sz="3200" dirty="0" err="1"/>
              <a:t>measures</a:t>
            </a:r>
            <a:r>
              <a:rPr lang="de-DE" sz="3200" dirty="0"/>
              <a:t> in </a:t>
            </a:r>
            <a:r>
              <a:rPr lang="de-DE" sz="3200" dirty="0" err="1"/>
              <a:t>requested</a:t>
            </a:r>
            <a:r>
              <a:rPr lang="de-DE" sz="3200" dirty="0"/>
              <a:t> </a:t>
            </a:r>
            <a:r>
              <a:rPr lang="de-DE" sz="3200" dirty="0" err="1"/>
              <a:t>state</a:t>
            </a:r>
            <a:endParaRPr lang="de-DE" sz="32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designation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competent</a:t>
            </a:r>
            <a:r>
              <a:rPr lang="de-DE" sz="3200" dirty="0"/>
              <a:t> </a:t>
            </a:r>
            <a:r>
              <a:rPr lang="de-DE" sz="3200" dirty="0" err="1"/>
              <a:t>investigator</a:t>
            </a:r>
            <a:r>
              <a:rPr lang="de-DE" sz="3200" dirty="0"/>
              <a:t> </a:t>
            </a:r>
            <a:r>
              <a:rPr lang="de-DE" sz="3200" dirty="0" err="1"/>
              <a:t>or</a:t>
            </a:r>
            <a:r>
              <a:rPr lang="de-DE" sz="3200" dirty="0"/>
              <a:t> / </a:t>
            </a:r>
            <a:r>
              <a:rPr lang="de-DE" sz="3200" dirty="0" err="1"/>
              <a:t>and</a:t>
            </a:r>
            <a:r>
              <a:rPr lang="de-DE" sz="3200" dirty="0"/>
              <a:t> </a:t>
            </a:r>
            <a:r>
              <a:rPr lang="de-DE" sz="3200" dirty="0" err="1"/>
              <a:t>prosecutor</a:t>
            </a:r>
            <a:endParaRPr lang="de-DE" sz="32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listing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contact</a:t>
            </a:r>
            <a:r>
              <a:rPr lang="de-DE" sz="3200" dirty="0"/>
              <a:t> </a:t>
            </a:r>
            <a:r>
              <a:rPr lang="de-DE" sz="3200" dirty="0" err="1"/>
              <a:t>details</a:t>
            </a:r>
            <a:endParaRPr lang="de-DE" sz="32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if</a:t>
            </a:r>
            <a:r>
              <a:rPr lang="de-DE" sz="3200" dirty="0"/>
              <a:t> </a:t>
            </a:r>
            <a:r>
              <a:rPr lang="de-DE" sz="3200" dirty="0" err="1"/>
              <a:t>needed</a:t>
            </a:r>
            <a:r>
              <a:rPr lang="de-DE" sz="3200" dirty="0"/>
              <a:t>, </a:t>
            </a:r>
            <a:r>
              <a:rPr lang="de-DE" sz="3200" dirty="0" err="1"/>
              <a:t>concept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time / </a:t>
            </a:r>
            <a:r>
              <a:rPr lang="de-DE" sz="3200" dirty="0" err="1"/>
              <a:t>perspective</a:t>
            </a:r>
            <a:r>
              <a:rPr lang="de-DE" sz="3200" dirty="0"/>
              <a:t> / </a:t>
            </a:r>
            <a:r>
              <a:rPr lang="de-DE" sz="3200" dirty="0" err="1"/>
              <a:t>wish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day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execution</a:t>
            </a:r>
            <a:endParaRPr lang="de-DE" sz="3200" u="sng" dirty="0"/>
          </a:p>
        </p:txBody>
      </p:sp>
    </p:spTree>
    <p:extLst>
      <p:ext uri="{BB962C8B-B14F-4D97-AF65-F5344CB8AC3E}">
        <p14:creationId xmlns:p14="http://schemas.microsoft.com/office/powerpoint/2010/main" val="328736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23528" y="260648"/>
            <a:ext cx="856126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2800" b="1" u="sng" dirty="0" err="1"/>
              <a:t>What</a:t>
            </a:r>
            <a:r>
              <a:rPr lang="de-DE" sz="2800" b="1" u="sng" dirty="0"/>
              <a:t> </a:t>
            </a:r>
            <a:r>
              <a:rPr lang="de-DE" sz="2800" b="1" u="sng" dirty="0" err="1"/>
              <a:t>happens</a:t>
            </a:r>
            <a:r>
              <a:rPr lang="de-DE" sz="2800" b="1" u="sng" dirty="0"/>
              <a:t> after </a:t>
            </a:r>
            <a:r>
              <a:rPr lang="de-DE" sz="2800" b="1" u="sng" dirty="0" err="1"/>
              <a:t>request</a:t>
            </a:r>
            <a:r>
              <a:rPr lang="de-DE" sz="2800" b="1" u="sng" dirty="0"/>
              <a:t> was send </a:t>
            </a:r>
            <a:r>
              <a:rPr lang="de-DE" sz="2800" b="1" u="sng" dirty="0" err="1"/>
              <a:t>abroad</a:t>
            </a:r>
            <a:r>
              <a:rPr lang="de-DE" sz="2800" b="1" u="sng" dirty="0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b="1" u="sng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400" dirty="0" err="1"/>
              <a:t>request</a:t>
            </a:r>
            <a:r>
              <a:rPr lang="de-DE" sz="2400" dirty="0"/>
              <a:t> will </a:t>
            </a:r>
            <a:r>
              <a:rPr lang="de-DE" sz="2400" dirty="0" err="1"/>
              <a:t>be</a:t>
            </a:r>
            <a:r>
              <a:rPr lang="de-DE" sz="2400" dirty="0"/>
              <a:t> </a:t>
            </a:r>
            <a:r>
              <a:rPr lang="de-DE" sz="2400" dirty="0" err="1"/>
              <a:t>approved</a:t>
            </a:r>
            <a:r>
              <a:rPr lang="de-DE" sz="2400" dirty="0"/>
              <a:t> (</a:t>
            </a:r>
            <a:r>
              <a:rPr lang="de-DE" sz="2400" dirty="0" err="1"/>
              <a:t>worst</a:t>
            </a:r>
            <a:r>
              <a:rPr lang="de-DE" sz="2400" dirty="0"/>
              <a:t> </a:t>
            </a:r>
            <a:r>
              <a:rPr lang="de-DE" sz="2400" dirty="0" err="1"/>
              <a:t>case</a:t>
            </a:r>
            <a:r>
              <a:rPr lang="de-DE" sz="2400" dirty="0"/>
              <a:t> </a:t>
            </a:r>
            <a:r>
              <a:rPr lang="de-DE" sz="2400" dirty="0" err="1"/>
              <a:t>rejected</a:t>
            </a:r>
            <a:r>
              <a:rPr lang="de-DE" sz="2400" dirty="0"/>
              <a:t>) </a:t>
            </a:r>
            <a:r>
              <a:rPr lang="de-DE" sz="2400" dirty="0" err="1"/>
              <a:t>by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competent</a:t>
            </a:r>
            <a:r>
              <a:rPr lang="de-DE" sz="2400" dirty="0"/>
              <a:t> </a:t>
            </a:r>
            <a:r>
              <a:rPr lang="de-DE" sz="2400" dirty="0" err="1"/>
              <a:t>authority</a:t>
            </a:r>
            <a:r>
              <a:rPr lang="de-DE" sz="2400" dirty="0"/>
              <a:t> – </a:t>
            </a:r>
            <a:r>
              <a:rPr lang="de-DE" sz="2400" dirty="0" err="1"/>
              <a:t>message</a:t>
            </a:r>
            <a:r>
              <a:rPr lang="de-DE" sz="2400" dirty="0"/>
              <a:t> back</a:t>
            </a:r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24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400" dirty="0" err="1"/>
              <a:t>execution</a:t>
            </a:r>
            <a:r>
              <a:rPr lang="de-DE" sz="2400" dirty="0"/>
              <a:t> will </a:t>
            </a:r>
            <a:r>
              <a:rPr lang="de-DE" sz="2400" dirty="0" err="1"/>
              <a:t>be</a:t>
            </a:r>
            <a:r>
              <a:rPr lang="de-DE" sz="2400" dirty="0"/>
              <a:t> </a:t>
            </a:r>
            <a:r>
              <a:rPr lang="de-DE" sz="2400" dirty="0" err="1"/>
              <a:t>allocated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competent</a:t>
            </a:r>
            <a:r>
              <a:rPr lang="de-DE" sz="2400" dirty="0"/>
              <a:t> (in </a:t>
            </a:r>
            <a:r>
              <a:rPr lang="de-DE" sz="2400" dirty="0" err="1"/>
              <a:t>best</a:t>
            </a:r>
            <a:r>
              <a:rPr lang="de-DE" sz="2400" dirty="0"/>
              <a:t> </a:t>
            </a:r>
            <a:r>
              <a:rPr lang="de-DE" sz="2400" dirty="0" err="1"/>
              <a:t>case</a:t>
            </a:r>
            <a:r>
              <a:rPr lang="de-DE" sz="2400" dirty="0"/>
              <a:t>) </a:t>
            </a:r>
            <a:r>
              <a:rPr lang="de-DE" sz="2400" dirty="0" err="1"/>
              <a:t>law</a:t>
            </a:r>
            <a:r>
              <a:rPr lang="de-DE" sz="2400" dirty="0"/>
              <a:t> </a:t>
            </a:r>
            <a:r>
              <a:rPr lang="de-DE" sz="2400" dirty="0" err="1"/>
              <a:t>enforcement</a:t>
            </a:r>
            <a:r>
              <a:rPr lang="de-DE" sz="2400" dirty="0"/>
              <a:t> </a:t>
            </a:r>
            <a:r>
              <a:rPr lang="de-DE" sz="2400" dirty="0" err="1"/>
              <a:t>agencies</a:t>
            </a:r>
            <a:endParaRPr lang="de-DE" sz="24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24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400" dirty="0" err="1"/>
              <a:t>preparation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pre</a:t>
            </a:r>
            <a:r>
              <a:rPr lang="de-DE" sz="2400" dirty="0"/>
              <a:t>-investigation in </a:t>
            </a:r>
            <a:r>
              <a:rPr lang="de-DE" sz="2400" dirty="0" err="1"/>
              <a:t>case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request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criminal</a:t>
            </a:r>
            <a:r>
              <a:rPr lang="de-DE" sz="2400" dirty="0"/>
              <a:t> </a:t>
            </a:r>
            <a:r>
              <a:rPr lang="de-DE" sz="2400" dirty="0" err="1"/>
              <a:t>procedures</a:t>
            </a:r>
            <a:endParaRPr lang="de-DE" sz="24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24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400" dirty="0" err="1"/>
              <a:t>determination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time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execution</a:t>
            </a:r>
            <a:r>
              <a:rPr lang="de-DE" sz="2400" dirty="0"/>
              <a:t> (in </a:t>
            </a:r>
            <a:r>
              <a:rPr lang="de-DE" sz="2400" dirty="0" err="1"/>
              <a:t>case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participation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requesting</a:t>
            </a:r>
            <a:r>
              <a:rPr lang="de-DE" sz="2400" dirty="0"/>
              <a:t> </a:t>
            </a:r>
            <a:r>
              <a:rPr lang="de-DE" sz="2400" dirty="0" err="1"/>
              <a:t>investigator</a:t>
            </a:r>
            <a:r>
              <a:rPr lang="de-DE" sz="2400" dirty="0"/>
              <a:t> – </a:t>
            </a:r>
            <a:r>
              <a:rPr lang="de-DE" sz="2400" dirty="0" err="1"/>
              <a:t>contact</a:t>
            </a:r>
            <a:r>
              <a:rPr lang="de-DE" sz="2400" dirty="0"/>
              <a:t>)</a:t>
            </a:r>
            <a:endParaRPr lang="de-DE" sz="2400" u="sng" dirty="0"/>
          </a:p>
        </p:txBody>
      </p:sp>
    </p:spTree>
    <p:extLst>
      <p:ext uri="{BB962C8B-B14F-4D97-AF65-F5344CB8AC3E}">
        <p14:creationId xmlns:p14="http://schemas.microsoft.com/office/powerpoint/2010/main" val="357503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95536" y="836712"/>
            <a:ext cx="83452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200" b="1" u="sng" dirty="0"/>
              <a:t>In </a:t>
            </a:r>
            <a:r>
              <a:rPr lang="de-DE" sz="3200" b="1" u="sng" dirty="0" err="1"/>
              <a:t>the</a:t>
            </a:r>
            <a:r>
              <a:rPr lang="de-DE" sz="3200" b="1" u="sng" dirty="0"/>
              <a:t> </a:t>
            </a:r>
            <a:r>
              <a:rPr lang="de-DE" sz="3200" b="1" u="sng" dirty="0" err="1"/>
              <a:t>requested</a:t>
            </a:r>
            <a:r>
              <a:rPr lang="de-DE" sz="3200" b="1" u="sng" dirty="0"/>
              <a:t> </a:t>
            </a:r>
            <a:r>
              <a:rPr lang="de-DE" sz="3200" b="1" u="sng" dirty="0" err="1"/>
              <a:t>state</a:t>
            </a:r>
            <a:r>
              <a:rPr lang="de-DE" sz="3200" b="1" u="sng" dirty="0"/>
              <a:t> (</a:t>
            </a:r>
            <a:r>
              <a:rPr lang="de-DE" sz="3200" b="1" u="sng" dirty="0" err="1"/>
              <a:t>if</a:t>
            </a:r>
            <a:r>
              <a:rPr lang="de-DE" sz="3200" b="1" u="sng" dirty="0"/>
              <a:t> </a:t>
            </a:r>
            <a:r>
              <a:rPr lang="de-DE" sz="3200" b="1" u="sng" dirty="0" err="1"/>
              <a:t>necessary</a:t>
            </a:r>
            <a:r>
              <a:rPr lang="de-DE" sz="3200" b="1" u="sng" dirty="0"/>
              <a:t>):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b="1" u="sng" dirty="0"/>
          </a:p>
          <a:p>
            <a:pPr lvl="1">
              <a:buClr>
                <a:schemeClr val="tx1"/>
              </a:buClr>
              <a:buSzPct val="45000"/>
            </a:pPr>
            <a:r>
              <a:rPr lang="de-DE" sz="3200" dirty="0" err="1"/>
              <a:t>depends</a:t>
            </a:r>
            <a:r>
              <a:rPr lang="de-DE" sz="3200" dirty="0"/>
              <a:t> on national </a:t>
            </a:r>
            <a:r>
              <a:rPr lang="de-DE" sz="3200" dirty="0" err="1"/>
              <a:t>legislation</a:t>
            </a:r>
            <a:r>
              <a:rPr lang="de-DE" sz="3200" dirty="0"/>
              <a:t> / </a:t>
            </a:r>
            <a:r>
              <a:rPr lang="de-DE" sz="3200" dirty="0" err="1"/>
              <a:t>law</a:t>
            </a:r>
            <a:r>
              <a:rPr lang="de-DE" sz="3200" dirty="0"/>
              <a:t>  </a:t>
            </a:r>
            <a:r>
              <a:rPr lang="de-DE" sz="7200" dirty="0"/>
              <a:t>!</a:t>
            </a:r>
          </a:p>
          <a:p>
            <a:pPr lvl="0">
              <a:buClr>
                <a:schemeClr val="tx1"/>
              </a:buClr>
              <a:buSzPct val="45000"/>
            </a:pPr>
            <a:r>
              <a:rPr lang="de-DE" sz="3200" u="sng" dirty="0"/>
              <a:t> </a:t>
            </a:r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involvement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a </a:t>
            </a:r>
            <a:r>
              <a:rPr lang="de-DE" sz="3200" dirty="0" err="1"/>
              <a:t>judge</a:t>
            </a:r>
            <a:r>
              <a:rPr lang="de-DE" sz="3200" dirty="0"/>
              <a:t> / </a:t>
            </a:r>
            <a:r>
              <a:rPr lang="de-DE" sz="3200" dirty="0" err="1"/>
              <a:t>court</a:t>
            </a:r>
            <a:r>
              <a:rPr lang="de-DE" sz="3200" dirty="0"/>
              <a:t>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  <a:r>
              <a:rPr lang="de-DE" sz="3200" dirty="0" err="1"/>
              <a:t>approval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criminal</a:t>
            </a:r>
            <a:r>
              <a:rPr lang="de-DE" sz="3200" dirty="0"/>
              <a:t> </a:t>
            </a:r>
            <a:r>
              <a:rPr lang="de-DE" sz="3200" dirty="0" err="1"/>
              <a:t>measures</a:t>
            </a:r>
            <a:r>
              <a:rPr lang="de-DE" sz="3200" dirty="0"/>
              <a:t> such </a:t>
            </a:r>
            <a:r>
              <a:rPr lang="de-DE" sz="3200" dirty="0" err="1"/>
              <a:t>as</a:t>
            </a:r>
            <a:r>
              <a:rPr lang="de-DE" sz="3200" dirty="0"/>
              <a:t> </a:t>
            </a:r>
            <a:r>
              <a:rPr lang="de-DE" sz="3200" dirty="0" err="1"/>
              <a:t>warrant</a:t>
            </a:r>
            <a:r>
              <a:rPr lang="de-DE" sz="3200" dirty="0"/>
              <a:t> </a:t>
            </a:r>
            <a:r>
              <a:rPr lang="de-DE" sz="3200" dirty="0" err="1"/>
              <a:t>order</a:t>
            </a:r>
            <a:r>
              <a:rPr lang="de-DE" sz="3200" dirty="0"/>
              <a:t>, </a:t>
            </a:r>
            <a:r>
              <a:rPr lang="de-DE" sz="3200" dirty="0" err="1"/>
              <a:t>search</a:t>
            </a:r>
            <a:r>
              <a:rPr lang="de-DE" sz="3200" dirty="0"/>
              <a:t> </a:t>
            </a:r>
            <a:r>
              <a:rPr lang="de-DE" sz="3200" dirty="0" err="1"/>
              <a:t>order</a:t>
            </a:r>
            <a:r>
              <a:rPr lang="de-DE" sz="3200" dirty="0"/>
              <a:t>, ….</a:t>
            </a:r>
          </a:p>
        </p:txBody>
      </p:sp>
    </p:spTree>
    <p:extLst>
      <p:ext uri="{BB962C8B-B14F-4D97-AF65-F5344CB8AC3E}">
        <p14:creationId xmlns:p14="http://schemas.microsoft.com/office/powerpoint/2010/main" val="98546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23528" y="-7585"/>
            <a:ext cx="856126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200" b="1" u="sng" dirty="0"/>
              <a:t>The Day(s) (</a:t>
            </a:r>
            <a:r>
              <a:rPr lang="de-DE" sz="3200" b="1" u="sng" dirty="0" err="1"/>
              <a:t>of</a:t>
            </a:r>
            <a:r>
              <a:rPr lang="de-DE" sz="3200" b="1" u="sng" dirty="0"/>
              <a:t> </a:t>
            </a:r>
            <a:r>
              <a:rPr lang="de-DE" sz="3200" b="1" u="sng" dirty="0" err="1"/>
              <a:t>execution</a:t>
            </a:r>
            <a:r>
              <a:rPr lang="de-DE" sz="3200" b="1" u="sng" dirty="0"/>
              <a:t>):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1600" b="1" u="sng" dirty="0"/>
          </a:p>
          <a:p>
            <a:pPr lvl="0">
              <a:buClr>
                <a:srgbClr val="FFFF00"/>
              </a:buClr>
              <a:buSzPct val="45000"/>
            </a:pPr>
            <a:endParaRPr lang="de-DE" sz="1200" b="1" u="sng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execution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requested</a:t>
            </a:r>
            <a:r>
              <a:rPr lang="de-DE" sz="3200" dirty="0"/>
              <a:t> </a:t>
            </a:r>
            <a:r>
              <a:rPr lang="de-DE" sz="3200" dirty="0" err="1"/>
              <a:t>measures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collection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data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seizure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proceeds</a:t>
            </a:r>
            <a:r>
              <a:rPr lang="de-DE" sz="3200" dirty="0"/>
              <a:t> </a:t>
            </a:r>
            <a:r>
              <a:rPr lang="de-DE" sz="3200" dirty="0" err="1"/>
              <a:t>if</a:t>
            </a:r>
            <a:r>
              <a:rPr lang="de-DE" sz="3200" dirty="0"/>
              <a:t> </a:t>
            </a:r>
            <a:r>
              <a:rPr lang="de-DE" sz="3200" dirty="0" err="1"/>
              <a:t>requested</a:t>
            </a:r>
            <a:r>
              <a:rPr lang="de-DE" sz="3200" dirty="0"/>
              <a:t> </a:t>
            </a:r>
            <a:r>
              <a:rPr lang="de-DE" sz="3200" dirty="0" err="1"/>
              <a:t>and</a:t>
            </a:r>
            <a:r>
              <a:rPr lang="de-DE" sz="3200" dirty="0"/>
              <a:t> </a:t>
            </a:r>
            <a:r>
              <a:rPr lang="de-DE" sz="3200" dirty="0" err="1"/>
              <a:t>approved</a:t>
            </a:r>
            <a:r>
              <a:rPr lang="de-DE" sz="3200" dirty="0"/>
              <a:t> (</a:t>
            </a:r>
            <a:r>
              <a:rPr lang="de-DE" sz="3200" dirty="0" err="1"/>
              <a:t>allowed</a:t>
            </a:r>
            <a:r>
              <a:rPr lang="de-DE" sz="3200" dirty="0"/>
              <a:t> </a:t>
            </a:r>
            <a:r>
              <a:rPr lang="de-DE" sz="3200" dirty="0" err="1"/>
              <a:t>under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agreement</a:t>
            </a:r>
            <a:r>
              <a:rPr lang="de-DE" sz="3200" dirty="0"/>
              <a:t>)</a:t>
            </a:r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seizure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evidence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arrests</a:t>
            </a:r>
            <a:r>
              <a:rPr lang="de-DE" sz="3200" dirty="0"/>
              <a:t> </a:t>
            </a:r>
            <a:r>
              <a:rPr lang="de-DE" sz="3200" dirty="0" err="1"/>
              <a:t>and</a:t>
            </a:r>
            <a:r>
              <a:rPr lang="de-DE" sz="3200" dirty="0"/>
              <a:t> </a:t>
            </a:r>
            <a:r>
              <a:rPr lang="de-DE" sz="3200" dirty="0" err="1"/>
              <a:t>statements</a:t>
            </a:r>
            <a:r>
              <a:rPr lang="de-DE" sz="3200" dirty="0"/>
              <a:t>, …..</a:t>
            </a:r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report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execution</a:t>
            </a:r>
            <a:r>
              <a:rPr lang="de-DE" sz="3200" dirty="0"/>
              <a:t> </a:t>
            </a:r>
            <a:r>
              <a:rPr lang="de-DE" sz="3200" dirty="0" err="1"/>
              <a:t>is</a:t>
            </a:r>
            <a:r>
              <a:rPr lang="de-DE" sz="3200" dirty="0"/>
              <a:t> </a:t>
            </a:r>
            <a:r>
              <a:rPr lang="de-DE" sz="3200" dirty="0" err="1"/>
              <a:t>usually</a:t>
            </a:r>
            <a:r>
              <a:rPr lang="de-DE" sz="3200" dirty="0"/>
              <a:t> </a:t>
            </a:r>
            <a:r>
              <a:rPr lang="de-DE" sz="3200" dirty="0" err="1"/>
              <a:t>written</a:t>
            </a:r>
            <a:endParaRPr lang="de-DE" sz="3200" dirty="0"/>
          </a:p>
          <a:p>
            <a:pPr lvl="0">
              <a:buClr>
                <a:srgbClr val="FFFF00"/>
              </a:buClr>
              <a:buSzPct val="45000"/>
            </a:pPr>
            <a:endParaRPr lang="de-DE" sz="800" u="sng" dirty="0"/>
          </a:p>
          <a:p>
            <a:pPr lvl="0">
              <a:buClr>
                <a:srgbClr val="FFFF00"/>
              </a:buClr>
              <a:buSzPct val="45000"/>
            </a:pPr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97027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51520" y="188640"/>
            <a:ext cx="856126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200" b="1" u="sng" dirty="0"/>
              <a:t>The Day(s) (</a:t>
            </a:r>
            <a:r>
              <a:rPr lang="de-DE" sz="3200" b="1" u="sng" dirty="0" err="1"/>
              <a:t>of</a:t>
            </a:r>
            <a:r>
              <a:rPr lang="de-DE" sz="3200" b="1" u="sng" dirty="0"/>
              <a:t> </a:t>
            </a:r>
            <a:r>
              <a:rPr lang="de-DE" sz="3200" b="1" u="sng" dirty="0" err="1"/>
              <a:t>execution</a:t>
            </a:r>
            <a:r>
              <a:rPr lang="de-DE" sz="3200" b="1" u="sng" dirty="0"/>
              <a:t>):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1600" b="1" u="sng" dirty="0"/>
          </a:p>
          <a:p>
            <a:pPr lvl="0">
              <a:buClr>
                <a:srgbClr val="FFFF00"/>
              </a:buClr>
              <a:buSzPct val="45000"/>
            </a:pPr>
            <a:endParaRPr lang="de-DE" sz="1200" b="1" u="sng" dirty="0"/>
          </a:p>
          <a:p>
            <a:pPr lvl="0">
              <a:buClr>
                <a:srgbClr val="FFFF00"/>
              </a:buClr>
              <a:buSzPct val="45000"/>
            </a:pPr>
            <a:r>
              <a:rPr lang="de-DE" sz="3200" dirty="0"/>
              <a:t>In </a:t>
            </a:r>
            <a:r>
              <a:rPr lang="de-DE" sz="3200" dirty="0" err="1"/>
              <a:t>case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participation</a:t>
            </a:r>
            <a:r>
              <a:rPr lang="de-DE" sz="3200" dirty="0"/>
              <a:t> </a:t>
            </a:r>
            <a:r>
              <a:rPr lang="de-DE" sz="3200" dirty="0" err="1"/>
              <a:t>within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execution</a:t>
            </a:r>
            <a:r>
              <a:rPr lang="de-DE" sz="3200" dirty="0"/>
              <a:t>,  </a:t>
            </a:r>
            <a:r>
              <a:rPr lang="de-DE" sz="3200" dirty="0" err="1"/>
              <a:t>be</a:t>
            </a:r>
            <a:r>
              <a:rPr lang="de-DE" sz="3200" dirty="0"/>
              <a:t> </a:t>
            </a:r>
            <a:r>
              <a:rPr lang="de-DE" sz="3200" dirty="0" err="1"/>
              <a:t>aware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:</a:t>
            </a:r>
          </a:p>
          <a:p>
            <a:pPr marL="457200" lvl="0" indent="-457200">
              <a:buClr>
                <a:srgbClr val="FFFF00"/>
              </a:buClr>
              <a:buSzPct val="45000"/>
              <a:buFont typeface="Wingdings" panose="05000000000000000000" pitchFamily="2" charset="2"/>
              <a:buChar char="Ø"/>
            </a:pPr>
            <a:endParaRPr lang="de-DE" sz="1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basically</a:t>
            </a:r>
            <a:r>
              <a:rPr lang="de-DE" sz="3200" dirty="0"/>
              <a:t> </a:t>
            </a:r>
            <a:r>
              <a:rPr lang="de-DE" sz="3200" dirty="0" err="1"/>
              <a:t>you</a:t>
            </a:r>
            <a:r>
              <a:rPr lang="de-DE" sz="3200" dirty="0"/>
              <a:t> will </a:t>
            </a:r>
            <a:r>
              <a:rPr lang="de-DE" sz="3200" dirty="0" err="1"/>
              <a:t>have</a:t>
            </a:r>
            <a:r>
              <a:rPr lang="de-DE" sz="3200" dirty="0"/>
              <a:t> </a:t>
            </a:r>
            <a:r>
              <a:rPr lang="de-DE" sz="3200" dirty="0" err="1"/>
              <a:t>no</a:t>
            </a:r>
            <a:r>
              <a:rPr lang="de-DE" sz="3200" dirty="0"/>
              <a:t> „</a:t>
            </a:r>
            <a:r>
              <a:rPr lang="de-DE" sz="3200" dirty="0" err="1"/>
              <a:t>rights</a:t>
            </a:r>
            <a:r>
              <a:rPr lang="de-DE" sz="3200" dirty="0"/>
              <a:t>“</a:t>
            </a:r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give</a:t>
            </a:r>
            <a:r>
              <a:rPr lang="de-DE" sz="3200" dirty="0"/>
              <a:t> </a:t>
            </a:r>
            <a:r>
              <a:rPr lang="de-DE" sz="3200" dirty="0" err="1"/>
              <a:t>orders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to</a:t>
            </a:r>
            <a:r>
              <a:rPr lang="de-DE" sz="3200" dirty="0"/>
              <a:t> do </a:t>
            </a:r>
            <a:r>
              <a:rPr lang="de-DE" sz="3200" dirty="0" err="1"/>
              <a:t>searches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to</a:t>
            </a:r>
            <a:r>
              <a:rPr lang="de-DE" sz="3200" dirty="0"/>
              <a:t> </a:t>
            </a:r>
            <a:r>
              <a:rPr lang="de-DE" sz="3200" dirty="0" err="1"/>
              <a:t>ask</a:t>
            </a:r>
            <a:r>
              <a:rPr lang="de-DE" sz="3200" dirty="0"/>
              <a:t> </a:t>
            </a:r>
            <a:r>
              <a:rPr lang="de-DE" sz="3200" dirty="0" err="1"/>
              <a:t>questions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you</a:t>
            </a:r>
            <a:r>
              <a:rPr lang="de-DE" sz="3200" dirty="0"/>
              <a:t> </a:t>
            </a:r>
            <a:r>
              <a:rPr lang="de-DE" sz="3200" dirty="0" err="1"/>
              <a:t>are</a:t>
            </a:r>
            <a:r>
              <a:rPr lang="de-DE" sz="3200" dirty="0"/>
              <a:t> just </a:t>
            </a:r>
            <a:r>
              <a:rPr lang="de-DE" sz="3200" dirty="0" err="1"/>
              <a:t>and</a:t>
            </a:r>
            <a:r>
              <a:rPr lang="de-DE" sz="3200" dirty="0"/>
              <a:t> </a:t>
            </a:r>
            <a:r>
              <a:rPr lang="de-DE" sz="3200" dirty="0" err="1"/>
              <a:t>observer</a:t>
            </a:r>
            <a:r>
              <a:rPr lang="de-DE" sz="3200" dirty="0"/>
              <a:t> / </a:t>
            </a:r>
            <a:r>
              <a:rPr lang="de-DE" sz="3200" dirty="0" err="1"/>
              <a:t>adviser</a:t>
            </a:r>
            <a:endParaRPr lang="de-DE" sz="3200" dirty="0"/>
          </a:p>
          <a:p>
            <a:pPr lvl="0" algn="ctr">
              <a:buClr>
                <a:srgbClr val="FFFF00"/>
              </a:buClr>
              <a:buSzPct val="45000"/>
            </a:pPr>
            <a:r>
              <a:rPr lang="de-DE" sz="3200" dirty="0"/>
              <a:t>BUT !!!</a:t>
            </a:r>
            <a:endParaRPr lang="de-DE" sz="800" u="sng" dirty="0"/>
          </a:p>
        </p:txBody>
      </p:sp>
    </p:spTree>
    <p:extLst>
      <p:ext uri="{BB962C8B-B14F-4D97-AF65-F5344CB8AC3E}">
        <p14:creationId xmlns:p14="http://schemas.microsoft.com/office/powerpoint/2010/main" val="159194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51520" y="7914"/>
            <a:ext cx="85612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200" b="1" u="sng" dirty="0"/>
              <a:t>The Day(s) (</a:t>
            </a:r>
            <a:r>
              <a:rPr lang="de-DE" sz="3200" b="1" u="sng" dirty="0" err="1"/>
              <a:t>of</a:t>
            </a:r>
            <a:r>
              <a:rPr lang="de-DE" sz="3200" b="1" u="sng" dirty="0"/>
              <a:t> </a:t>
            </a:r>
            <a:r>
              <a:rPr lang="de-DE" sz="3200" b="1" u="sng" dirty="0" err="1"/>
              <a:t>execution</a:t>
            </a:r>
            <a:r>
              <a:rPr lang="de-DE" sz="3200" b="1" u="sng" dirty="0"/>
              <a:t>):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1200" b="1" u="sng" dirty="0"/>
          </a:p>
          <a:p>
            <a:pPr lvl="0">
              <a:buClr>
                <a:srgbClr val="FFFF00"/>
              </a:buClr>
              <a:buSzPct val="45000"/>
            </a:pPr>
            <a:endParaRPr lang="de-DE" sz="1200" b="1" u="sng" dirty="0"/>
          </a:p>
          <a:p>
            <a:pPr lvl="0">
              <a:buClr>
                <a:srgbClr val="FFFF00"/>
              </a:buClr>
              <a:buSzPct val="45000"/>
            </a:pPr>
            <a:r>
              <a:rPr lang="de-DE" sz="3200" dirty="0" err="1"/>
              <a:t>Investigators</a:t>
            </a:r>
            <a:r>
              <a:rPr lang="de-DE" sz="3200" dirty="0"/>
              <a:t> / </a:t>
            </a:r>
            <a:r>
              <a:rPr lang="de-DE" sz="3200" dirty="0" err="1"/>
              <a:t>colleagues</a:t>
            </a:r>
            <a:r>
              <a:rPr lang="de-DE" sz="3200" dirty="0"/>
              <a:t> </a:t>
            </a:r>
            <a:r>
              <a:rPr lang="de-DE" sz="3200" dirty="0" err="1"/>
              <a:t>abroad</a:t>
            </a:r>
            <a:r>
              <a:rPr lang="de-DE" sz="3200" dirty="0"/>
              <a:t> will </a:t>
            </a:r>
            <a:r>
              <a:rPr lang="de-DE" sz="3200" dirty="0" err="1"/>
              <a:t>usually</a:t>
            </a:r>
            <a:r>
              <a:rPr lang="de-DE" sz="3200" dirty="0"/>
              <a:t> </a:t>
            </a:r>
            <a:r>
              <a:rPr lang="de-DE" sz="3200" dirty="0" err="1"/>
              <a:t>be</a:t>
            </a:r>
            <a:r>
              <a:rPr lang="de-DE" sz="3200" dirty="0"/>
              <a:t> </a:t>
            </a:r>
            <a:r>
              <a:rPr lang="de-DE" sz="3200" dirty="0" err="1"/>
              <a:t>more</a:t>
            </a:r>
            <a:r>
              <a:rPr lang="de-DE" sz="3200" dirty="0"/>
              <a:t> </a:t>
            </a:r>
            <a:r>
              <a:rPr lang="de-DE" sz="3200" dirty="0" err="1"/>
              <a:t>than</a:t>
            </a:r>
            <a:r>
              <a:rPr lang="de-DE" sz="3200" dirty="0"/>
              <a:t> </a:t>
            </a:r>
            <a:r>
              <a:rPr lang="de-DE" sz="3200" dirty="0" err="1"/>
              <a:t>thankful</a:t>
            </a:r>
            <a:r>
              <a:rPr lang="de-DE" sz="3200" dirty="0"/>
              <a:t>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  <a:r>
              <a:rPr lang="de-DE" sz="3200" dirty="0" err="1"/>
              <a:t>support</a:t>
            </a:r>
            <a:endParaRPr lang="de-DE" sz="3200" dirty="0"/>
          </a:p>
          <a:p>
            <a:pPr lvl="0">
              <a:buClr>
                <a:srgbClr val="FFFF00"/>
              </a:buClr>
              <a:buSzPct val="45000"/>
            </a:pPr>
            <a:endParaRPr lang="de-DE" sz="800" dirty="0"/>
          </a:p>
          <a:p>
            <a:pPr lvl="0">
              <a:buClr>
                <a:srgbClr val="FFFF00"/>
              </a:buClr>
              <a:buSzPct val="45000"/>
            </a:pPr>
            <a:r>
              <a:rPr lang="de-DE" sz="3200" dirty="0"/>
              <a:t>			</a:t>
            </a:r>
            <a:r>
              <a:rPr lang="de-DE" sz="3200" dirty="0" err="1"/>
              <a:t>as</a:t>
            </a:r>
            <a:r>
              <a:rPr lang="de-DE" sz="3200" dirty="0"/>
              <a:t> 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it</a:t>
            </a:r>
            <a:r>
              <a:rPr lang="de-DE" sz="3200" dirty="0"/>
              <a:t> </a:t>
            </a:r>
            <a:r>
              <a:rPr lang="de-DE" sz="3200" dirty="0" err="1"/>
              <a:t>is</a:t>
            </a:r>
            <a:r>
              <a:rPr lang="de-DE" sz="3200" dirty="0"/>
              <a:t> not </a:t>
            </a:r>
            <a:r>
              <a:rPr lang="de-DE" sz="3200" dirty="0" err="1"/>
              <a:t>their</a:t>
            </a:r>
            <a:r>
              <a:rPr lang="de-DE" sz="3200" dirty="0"/>
              <a:t> </a:t>
            </a:r>
            <a:r>
              <a:rPr lang="de-DE" sz="3200" dirty="0" err="1"/>
              <a:t>own</a:t>
            </a:r>
            <a:r>
              <a:rPr lang="de-DE" sz="3200" dirty="0"/>
              <a:t> </a:t>
            </a:r>
            <a:r>
              <a:rPr lang="de-DE" sz="3200" dirty="0" err="1"/>
              <a:t>case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they</a:t>
            </a:r>
            <a:r>
              <a:rPr lang="de-DE" sz="3200" dirty="0"/>
              <a:t> </a:t>
            </a:r>
            <a:r>
              <a:rPr lang="de-DE" sz="3200" dirty="0" err="1"/>
              <a:t>obviously</a:t>
            </a:r>
            <a:r>
              <a:rPr lang="de-DE" sz="3200" dirty="0"/>
              <a:t> do not </a:t>
            </a:r>
            <a:r>
              <a:rPr lang="de-DE" sz="3200" dirty="0" err="1"/>
              <a:t>have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necessary</a:t>
            </a:r>
            <a:r>
              <a:rPr lang="de-DE" sz="3200" dirty="0"/>
              <a:t> </a:t>
            </a:r>
            <a:r>
              <a:rPr lang="de-DE" sz="3200" dirty="0" err="1"/>
              <a:t>information</a:t>
            </a:r>
            <a:r>
              <a:rPr lang="de-DE" sz="3200" dirty="0"/>
              <a:t> </a:t>
            </a:r>
            <a:r>
              <a:rPr lang="de-DE" sz="3200" dirty="0" err="1"/>
              <a:t>backround</a:t>
            </a:r>
            <a:endParaRPr lang="de-DE" sz="32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they</a:t>
            </a:r>
            <a:r>
              <a:rPr lang="de-DE" sz="3200" dirty="0"/>
              <a:t> </a:t>
            </a:r>
            <a:r>
              <a:rPr lang="de-DE" sz="3200" dirty="0" err="1"/>
              <a:t>don‘t</a:t>
            </a:r>
            <a:r>
              <a:rPr lang="de-DE" sz="3200" dirty="0"/>
              <a:t> </a:t>
            </a:r>
            <a:r>
              <a:rPr lang="de-DE" sz="3200" dirty="0" err="1"/>
              <a:t>want</a:t>
            </a:r>
            <a:r>
              <a:rPr lang="de-DE" sz="3200" dirty="0"/>
              <a:t> </a:t>
            </a:r>
            <a:r>
              <a:rPr lang="de-DE" sz="3200" dirty="0" err="1"/>
              <a:t>to</a:t>
            </a:r>
            <a:r>
              <a:rPr lang="de-DE" sz="3200" dirty="0"/>
              <a:t> do </a:t>
            </a:r>
            <a:r>
              <a:rPr lang="de-DE" sz="3200" dirty="0" err="1"/>
              <a:t>more</a:t>
            </a:r>
            <a:r>
              <a:rPr lang="de-DE" sz="3200" dirty="0"/>
              <a:t> </a:t>
            </a:r>
            <a:r>
              <a:rPr lang="de-DE" sz="3200" dirty="0" err="1"/>
              <a:t>than</a:t>
            </a:r>
            <a:r>
              <a:rPr lang="de-DE" sz="3200" dirty="0"/>
              <a:t> </a:t>
            </a:r>
            <a:r>
              <a:rPr lang="de-DE" sz="3200" dirty="0" err="1"/>
              <a:t>needed</a:t>
            </a:r>
            <a:r>
              <a:rPr lang="de-DE" sz="3200" dirty="0"/>
              <a:t> in </a:t>
            </a:r>
            <a:r>
              <a:rPr lang="de-DE" sz="3200" dirty="0" err="1"/>
              <a:t>case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a lack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information</a:t>
            </a:r>
            <a:endParaRPr lang="de-DE" sz="800" u="sng" dirty="0"/>
          </a:p>
          <a:p>
            <a:pPr lvl="0">
              <a:buClr>
                <a:srgbClr val="FFFF00"/>
              </a:buClr>
              <a:buSzPct val="45000"/>
            </a:pPr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68499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95536" y="548680"/>
            <a:ext cx="85612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2800" b="1" u="sng" dirty="0"/>
              <a:t>The Day(s) After: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1200" b="1" u="sng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termination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request</a:t>
            </a:r>
            <a:r>
              <a:rPr lang="de-DE" sz="2800" dirty="0"/>
              <a:t> </a:t>
            </a:r>
            <a:r>
              <a:rPr lang="de-DE" sz="2800" dirty="0" err="1"/>
              <a:t>procedure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prepared</a:t>
            </a:r>
            <a:endParaRPr lang="de-DE" sz="2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report</a:t>
            </a:r>
            <a:r>
              <a:rPr lang="de-DE" sz="2800" dirty="0"/>
              <a:t>, </a:t>
            </a:r>
            <a:r>
              <a:rPr lang="de-DE" sz="2800" dirty="0" err="1"/>
              <a:t>evidence</a:t>
            </a:r>
            <a:r>
              <a:rPr lang="de-DE" sz="2800" dirty="0"/>
              <a:t>, </a:t>
            </a:r>
            <a:r>
              <a:rPr lang="de-DE" sz="2800" dirty="0" err="1"/>
              <a:t>information</a:t>
            </a:r>
            <a:r>
              <a:rPr lang="de-DE" sz="2800" dirty="0"/>
              <a:t>, …. will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prepared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transmission</a:t>
            </a:r>
            <a:endParaRPr lang="de-DE" sz="2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needed</a:t>
            </a:r>
            <a:r>
              <a:rPr lang="de-DE" sz="2800" dirty="0"/>
              <a:t> </a:t>
            </a:r>
            <a:r>
              <a:rPr lang="de-DE" sz="2800" dirty="0" err="1"/>
              <a:t>judge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involved</a:t>
            </a:r>
            <a:endParaRPr lang="de-DE" sz="2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/>
              <a:t>time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complaint</a:t>
            </a:r>
            <a:r>
              <a:rPr lang="de-DE" sz="2800" dirty="0"/>
              <a:t> –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possible</a:t>
            </a:r>
            <a:r>
              <a:rPr lang="de-DE" sz="2800" dirty="0"/>
              <a:t> – </a:t>
            </a:r>
            <a:r>
              <a:rPr lang="de-DE" sz="2800" dirty="0" err="1"/>
              <a:t>against</a:t>
            </a:r>
            <a:r>
              <a:rPr lang="de-DE" sz="2800" dirty="0"/>
              <a:t> </a:t>
            </a:r>
            <a:r>
              <a:rPr lang="de-DE" sz="2800" dirty="0" err="1"/>
              <a:t>maesures</a:t>
            </a:r>
            <a:r>
              <a:rPr lang="de-DE" sz="2800" dirty="0"/>
              <a:t> (</a:t>
            </a:r>
            <a:r>
              <a:rPr lang="de-DE" sz="2800" dirty="0" err="1"/>
              <a:t>has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be</a:t>
            </a:r>
            <a:r>
              <a:rPr lang="de-DE" sz="2800" dirty="0"/>
              <a:t> </a:t>
            </a:r>
            <a:r>
              <a:rPr lang="de-DE" sz="2800" dirty="0" err="1"/>
              <a:t>awaited</a:t>
            </a:r>
            <a:r>
              <a:rPr lang="de-DE" sz="2800" dirty="0"/>
              <a:t> </a:t>
            </a:r>
            <a:r>
              <a:rPr lang="de-DE" sz="2800" dirty="0" err="1"/>
              <a:t>before</a:t>
            </a:r>
            <a:r>
              <a:rPr lang="de-DE" sz="2800" dirty="0"/>
              <a:t> </a:t>
            </a:r>
            <a:r>
              <a:rPr lang="de-DE" sz="2800" dirty="0" err="1"/>
              <a:t>transmission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allowed</a:t>
            </a:r>
            <a:r>
              <a:rPr lang="de-DE" sz="2800" dirty="0"/>
              <a:t>)</a:t>
            </a:r>
            <a:endParaRPr lang="de-DE" sz="800" dirty="0"/>
          </a:p>
          <a:p>
            <a:pPr lvl="0">
              <a:buClr>
                <a:srgbClr val="FFFF00"/>
              </a:buClr>
              <a:buSzPct val="45000"/>
            </a:pPr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284290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95536" y="404664"/>
            <a:ext cx="856126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2800" b="1" u="sng" dirty="0" err="1"/>
              <a:t>Following</a:t>
            </a:r>
            <a:r>
              <a:rPr lang="de-DE" sz="2800" b="1" u="sng" dirty="0"/>
              <a:t> </a:t>
            </a:r>
            <a:r>
              <a:rPr lang="de-DE" sz="2800" b="1" u="sng" dirty="0" err="1"/>
              <a:t>the</a:t>
            </a:r>
            <a:r>
              <a:rPr lang="de-DE" sz="2800" b="1" u="sng" dirty="0"/>
              <a:t> </a:t>
            </a:r>
            <a:r>
              <a:rPr lang="de-DE" sz="2800" b="1" u="sng" dirty="0" err="1"/>
              <a:t>transfer</a:t>
            </a:r>
            <a:r>
              <a:rPr lang="de-DE" sz="2800" b="1" u="sng" dirty="0"/>
              <a:t> / </a:t>
            </a:r>
            <a:r>
              <a:rPr lang="de-DE" sz="2800" b="1" u="sng" dirty="0" err="1"/>
              <a:t>exchange</a:t>
            </a:r>
            <a:r>
              <a:rPr lang="de-DE" sz="2800" b="1" u="sng" dirty="0"/>
              <a:t> </a:t>
            </a:r>
            <a:r>
              <a:rPr lang="de-DE" sz="2800" b="1" u="sng" dirty="0" err="1"/>
              <a:t>of</a:t>
            </a:r>
            <a:r>
              <a:rPr lang="de-DE" sz="2800" b="1" u="sng" dirty="0"/>
              <a:t> </a:t>
            </a:r>
            <a:r>
              <a:rPr lang="de-DE" sz="2800" b="1" u="sng" dirty="0" err="1"/>
              <a:t>information</a:t>
            </a:r>
            <a:r>
              <a:rPr lang="de-DE" sz="2800" b="1" u="sng" dirty="0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2800" b="1" u="sng" dirty="0"/>
          </a:p>
          <a:p>
            <a:pPr lvl="0">
              <a:buClr>
                <a:srgbClr val="FFFF00"/>
              </a:buClr>
              <a:buSzPct val="45000"/>
            </a:pPr>
            <a:r>
              <a:rPr lang="de-DE" sz="2800" b="1" u="sng" dirty="0"/>
              <a:t>Transmission </a:t>
            </a:r>
            <a:r>
              <a:rPr lang="de-DE" sz="2800" b="1" u="sng" dirty="0" err="1"/>
              <a:t>and</a:t>
            </a:r>
            <a:r>
              <a:rPr lang="de-DE" sz="2800" b="1" u="sng" dirty="0"/>
              <a:t> </a:t>
            </a:r>
            <a:r>
              <a:rPr lang="de-DE" sz="2800" b="1" u="sng" dirty="0" err="1"/>
              <a:t>transmission</a:t>
            </a:r>
            <a:r>
              <a:rPr lang="de-DE" sz="2800" b="1" u="sng" dirty="0"/>
              <a:t> </a:t>
            </a:r>
            <a:r>
              <a:rPr lang="de-DE" sz="2800" b="1" u="sng" dirty="0" err="1"/>
              <a:t>report</a:t>
            </a:r>
            <a:r>
              <a:rPr lang="de-DE" sz="2800" b="1" u="sng" dirty="0"/>
              <a:t> </a:t>
            </a:r>
            <a:r>
              <a:rPr lang="de-DE" sz="2800" b="1" u="sng" dirty="0" err="1"/>
              <a:t>usually</a:t>
            </a:r>
            <a:r>
              <a:rPr lang="de-DE" sz="2800" b="1" u="sng" dirty="0"/>
              <a:t> </a:t>
            </a:r>
            <a:r>
              <a:rPr lang="de-DE" sz="2800" b="1" u="sng" dirty="0" err="1"/>
              <a:t>includes</a:t>
            </a:r>
            <a:r>
              <a:rPr lang="de-DE" sz="2800" b="1" u="sng" dirty="0"/>
              <a:t>: 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2800" b="1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description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executed</a:t>
            </a:r>
            <a:r>
              <a:rPr lang="de-DE" sz="2800" dirty="0"/>
              <a:t> </a:t>
            </a:r>
            <a:r>
              <a:rPr lang="de-DE" sz="2800" dirty="0" err="1"/>
              <a:t>measures</a:t>
            </a:r>
            <a:r>
              <a:rPr lang="de-DE" sz="2800" dirty="0"/>
              <a:t> / </a:t>
            </a:r>
            <a:r>
              <a:rPr lang="de-DE" sz="2800" dirty="0" err="1"/>
              <a:t>procedures</a:t>
            </a:r>
            <a:r>
              <a:rPr lang="de-DE" sz="2800" dirty="0"/>
              <a:t> </a:t>
            </a:r>
            <a:r>
              <a:rPr lang="de-DE" sz="2800" dirty="0" err="1"/>
              <a:t>storyboard</a:t>
            </a:r>
            <a:endParaRPr lang="de-DE" sz="2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list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evidence</a:t>
            </a:r>
            <a:endParaRPr lang="de-DE" sz="2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witness</a:t>
            </a:r>
            <a:r>
              <a:rPr lang="de-DE" sz="2800" dirty="0"/>
              <a:t> </a:t>
            </a:r>
            <a:r>
              <a:rPr lang="de-DE" sz="2800" dirty="0" err="1"/>
              <a:t>statements</a:t>
            </a:r>
            <a:r>
              <a:rPr lang="de-DE" sz="2800" dirty="0"/>
              <a:t> </a:t>
            </a:r>
            <a:r>
              <a:rPr lang="de-DE" sz="2800" dirty="0" err="1"/>
              <a:t>if</a:t>
            </a:r>
            <a:r>
              <a:rPr lang="de-DE" sz="2800" dirty="0"/>
              <a:t> </a:t>
            </a:r>
            <a:r>
              <a:rPr lang="de-DE" sz="2800" dirty="0" err="1"/>
              <a:t>requested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description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allowed</a:t>
            </a:r>
            <a:r>
              <a:rPr lang="de-DE" sz="2800" dirty="0"/>
              <a:t> </a:t>
            </a:r>
            <a:r>
              <a:rPr lang="de-DE" sz="2800" dirty="0" err="1"/>
              <a:t>use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information</a:t>
            </a:r>
            <a:r>
              <a:rPr lang="de-DE" sz="2800" dirty="0"/>
              <a:t> </a:t>
            </a:r>
            <a:endParaRPr lang="de-DE" sz="800" u="sng" dirty="0"/>
          </a:p>
          <a:p>
            <a:pPr lvl="0">
              <a:buClr>
                <a:srgbClr val="FFFF00"/>
              </a:buClr>
              <a:buSzPct val="45000"/>
            </a:pPr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399529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863600" y="318418"/>
            <a:ext cx="7416800" cy="102235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sz="2700" b="1" dirty="0"/>
              <a:t>Any Questions???</a:t>
            </a:r>
            <a:endParaRPr lang="de-DE" sz="27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251520" y="1484784"/>
            <a:ext cx="7354391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I‘ve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been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afraid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!!!!!!!</a:t>
            </a:r>
          </a:p>
          <a:p>
            <a:pPr marL="0" indent="0">
              <a:buNone/>
            </a:pPr>
            <a:endParaRPr lang="de-DE" sz="4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de-DE" sz="4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kindly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your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sz="4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attention</a:t>
            </a:r>
            <a:r>
              <a:rPr lang="de-DE" sz="4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712" y="1772816"/>
            <a:ext cx="2592288" cy="234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10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76991" y="404664"/>
            <a:ext cx="874077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2800" b="1" u="sng" dirty="0" err="1"/>
              <a:t>What</a:t>
            </a:r>
            <a:r>
              <a:rPr lang="de-DE" sz="2800" b="1" u="sng" dirty="0"/>
              <a:t> </a:t>
            </a:r>
            <a:r>
              <a:rPr lang="de-DE" sz="2800" b="1" u="sng" dirty="0" err="1"/>
              <a:t>is</a:t>
            </a:r>
            <a:r>
              <a:rPr lang="de-DE" sz="2800" b="1" u="sng" dirty="0"/>
              <a:t> Legal Assistance</a:t>
            </a:r>
            <a:r>
              <a:rPr lang="de-DE" sz="2800" b="1" dirty="0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b="1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/>
              <a:t>Providing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obtaining</a:t>
            </a:r>
            <a:r>
              <a:rPr lang="de-DE" sz="2800" dirty="0"/>
              <a:t> </a:t>
            </a:r>
            <a:r>
              <a:rPr lang="de-DE" sz="2800" dirty="0" err="1"/>
              <a:t>assistance</a:t>
            </a:r>
            <a:r>
              <a:rPr lang="de-DE" sz="2800" dirty="0"/>
              <a:t> / </a:t>
            </a:r>
            <a:r>
              <a:rPr lang="de-DE" sz="2800" dirty="0" err="1"/>
              <a:t>support</a:t>
            </a:r>
            <a:r>
              <a:rPr lang="de-DE" sz="2800" dirty="0"/>
              <a:t> in</a:t>
            </a:r>
          </a:p>
          <a:p>
            <a:pPr marL="171450" lvl="0" indent="-1714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measures</a:t>
            </a:r>
            <a:r>
              <a:rPr lang="de-DE" sz="2800" dirty="0"/>
              <a:t> in </a:t>
            </a:r>
            <a:r>
              <a:rPr lang="de-DE" sz="2800" dirty="0" err="1"/>
              <a:t>investigation</a:t>
            </a:r>
            <a:r>
              <a:rPr lang="de-DE" sz="2800" dirty="0"/>
              <a:t> </a:t>
            </a:r>
            <a:r>
              <a:rPr lang="de-DE" sz="2800" dirty="0" err="1"/>
              <a:t>or</a:t>
            </a:r>
            <a:r>
              <a:rPr lang="de-DE" sz="2800" dirty="0"/>
              <a:t> </a:t>
            </a:r>
            <a:r>
              <a:rPr lang="de-DE" sz="2800" dirty="0" err="1"/>
              <a:t>prosecution</a:t>
            </a:r>
            <a:r>
              <a:rPr lang="de-DE" sz="2800" dirty="0"/>
              <a:t> </a:t>
            </a:r>
            <a:r>
              <a:rPr lang="de-DE" sz="2800" dirty="0" err="1"/>
              <a:t>procedures</a:t>
            </a:r>
            <a:endParaRPr lang="de-DE" sz="2800" dirty="0"/>
          </a:p>
          <a:p>
            <a:pPr marL="171450" lvl="0" indent="-1714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obtaining</a:t>
            </a:r>
            <a:r>
              <a:rPr lang="de-DE" sz="2800" dirty="0"/>
              <a:t> (</a:t>
            </a:r>
            <a:r>
              <a:rPr lang="de-DE" sz="2800" dirty="0" err="1"/>
              <a:t>exchange</a:t>
            </a:r>
            <a:r>
              <a:rPr lang="de-DE" sz="2800" dirty="0"/>
              <a:t>) </a:t>
            </a:r>
            <a:r>
              <a:rPr lang="de-DE" sz="2800" dirty="0" err="1"/>
              <a:t>information</a:t>
            </a:r>
            <a:endParaRPr lang="de-DE" sz="2800" dirty="0"/>
          </a:p>
          <a:p>
            <a:pPr marL="171450" lvl="0" indent="-1714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based</a:t>
            </a:r>
            <a:r>
              <a:rPr lang="de-DE" sz="2800" dirty="0"/>
              <a:t> on legal </a:t>
            </a:r>
            <a:r>
              <a:rPr lang="de-DE" sz="2800" dirty="0" err="1"/>
              <a:t>agreements</a:t>
            </a:r>
            <a:r>
              <a:rPr lang="de-DE" sz="2800" dirty="0"/>
              <a:t> / </a:t>
            </a:r>
            <a:r>
              <a:rPr lang="de-DE" sz="2800" dirty="0" err="1"/>
              <a:t>contracts</a:t>
            </a:r>
            <a:r>
              <a:rPr lang="de-DE" sz="2800" dirty="0"/>
              <a:t> / </a:t>
            </a:r>
            <a:r>
              <a:rPr lang="de-DE" sz="2800" dirty="0" err="1"/>
              <a:t>conventions</a:t>
            </a:r>
            <a:endParaRPr lang="de-DE" sz="2800" dirty="0"/>
          </a:p>
          <a:p>
            <a:pPr marL="171450" lvl="0" indent="-1714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between</a:t>
            </a:r>
            <a:r>
              <a:rPr lang="de-DE" sz="2800" dirty="0"/>
              <a:t> </a:t>
            </a:r>
            <a:r>
              <a:rPr lang="de-DE" sz="2800" dirty="0" err="1"/>
              <a:t>states</a:t>
            </a:r>
            <a:endParaRPr lang="de-DE" sz="2800" dirty="0"/>
          </a:p>
          <a:p>
            <a:pPr marL="171450" lvl="0" indent="-1714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lvl="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800" dirty="0" err="1"/>
              <a:t>purpose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criminal</a:t>
            </a:r>
            <a:r>
              <a:rPr lang="de-DE" sz="2800" dirty="0"/>
              <a:t> </a:t>
            </a:r>
            <a:r>
              <a:rPr lang="de-DE" sz="2800" dirty="0" err="1"/>
              <a:t>prosecution</a:t>
            </a:r>
            <a:r>
              <a:rPr lang="de-DE" sz="2800" dirty="0"/>
              <a:t> / </a:t>
            </a:r>
            <a:r>
              <a:rPr lang="de-DE" sz="2800" dirty="0" err="1"/>
              <a:t>investigation</a:t>
            </a:r>
            <a:endParaRPr lang="de-DE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730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51520" y="332656"/>
            <a:ext cx="8561262" cy="4439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2400" b="1" u="sng" dirty="0" err="1"/>
              <a:t>Requirements</a:t>
            </a:r>
            <a:r>
              <a:rPr lang="de-DE" sz="2400" b="1" dirty="0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b="1" dirty="0"/>
          </a:p>
          <a:p>
            <a:pPr marL="342900" lvl="0" indent="-3429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400" dirty="0"/>
              <a:t>Agreement </a:t>
            </a:r>
            <a:r>
              <a:rPr lang="de-DE" sz="2400" dirty="0" err="1"/>
              <a:t>between</a:t>
            </a:r>
            <a:r>
              <a:rPr lang="de-DE" sz="2400" dirty="0"/>
              <a:t> </a:t>
            </a:r>
            <a:r>
              <a:rPr lang="de-DE" sz="2400" dirty="0" err="1"/>
              <a:t>states</a:t>
            </a:r>
            <a:r>
              <a:rPr lang="de-DE" sz="2400" dirty="0"/>
              <a:t> (bilateral </a:t>
            </a:r>
            <a:r>
              <a:rPr lang="de-DE" sz="2400" dirty="0" err="1"/>
              <a:t>or</a:t>
            </a:r>
            <a:r>
              <a:rPr lang="de-DE" sz="2400" dirty="0"/>
              <a:t> multilateral) </a:t>
            </a:r>
            <a:r>
              <a:rPr lang="de-DE" sz="2400" dirty="0" err="1"/>
              <a:t>that</a:t>
            </a:r>
            <a:r>
              <a:rPr lang="de-DE" sz="2400" dirty="0"/>
              <a:t> </a:t>
            </a:r>
            <a:r>
              <a:rPr lang="de-DE" sz="2400" dirty="0" err="1"/>
              <a:t>regulates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mutual </a:t>
            </a:r>
            <a:r>
              <a:rPr lang="de-DE" sz="2400" dirty="0" err="1"/>
              <a:t>assistance</a:t>
            </a:r>
            <a:r>
              <a:rPr lang="de-DE" sz="2400" dirty="0"/>
              <a:t> in </a:t>
            </a:r>
            <a:r>
              <a:rPr lang="de-DE" sz="2400" dirty="0" err="1"/>
              <a:t>criminal</a:t>
            </a:r>
            <a:r>
              <a:rPr lang="de-DE" sz="2400" dirty="0"/>
              <a:t> </a:t>
            </a:r>
            <a:r>
              <a:rPr lang="de-DE" sz="2400" dirty="0" err="1"/>
              <a:t>matters</a:t>
            </a:r>
            <a:r>
              <a:rPr lang="de-DE" sz="2400" dirty="0"/>
              <a:t> (legal </a:t>
            </a:r>
            <a:r>
              <a:rPr lang="de-DE" sz="2400" dirty="0" err="1"/>
              <a:t>base</a:t>
            </a:r>
            <a:r>
              <a:rPr lang="de-DE" sz="2400" dirty="0"/>
              <a:t>), </a:t>
            </a:r>
            <a:r>
              <a:rPr lang="de-DE" sz="2400" dirty="0" err="1"/>
              <a:t>additionally</a:t>
            </a:r>
            <a:r>
              <a:rPr lang="de-DE" sz="2400" dirty="0"/>
              <a:t> </a:t>
            </a:r>
            <a:r>
              <a:rPr lang="de-DE" sz="2400" dirty="0" err="1"/>
              <a:t>permit</a:t>
            </a:r>
            <a:r>
              <a:rPr lang="de-DE" sz="2400" dirty="0"/>
              <a:t> </a:t>
            </a:r>
            <a:r>
              <a:rPr lang="de-DE" sz="2400" dirty="0" err="1"/>
              <a:t>by</a:t>
            </a:r>
            <a:r>
              <a:rPr lang="de-DE" sz="2400" dirty="0"/>
              <a:t> national </a:t>
            </a:r>
            <a:r>
              <a:rPr lang="de-DE" sz="2400" dirty="0" err="1"/>
              <a:t>law</a:t>
            </a:r>
            <a:endParaRPr lang="de-DE" sz="2400" dirty="0"/>
          </a:p>
          <a:p>
            <a:pPr marL="342900" lvl="0" indent="-3429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2400" dirty="0"/>
          </a:p>
          <a:p>
            <a:pPr lvl="0">
              <a:buClr>
                <a:schemeClr val="tx1"/>
              </a:buClr>
              <a:buSzPct val="45000"/>
            </a:pPr>
            <a:r>
              <a:rPr lang="de-DE" sz="2400" b="1" u="sng" dirty="0" err="1"/>
              <a:t>Purpose</a:t>
            </a:r>
            <a:r>
              <a:rPr lang="de-DE" sz="2400" b="1" u="sng" dirty="0"/>
              <a:t>:</a:t>
            </a:r>
          </a:p>
          <a:p>
            <a:pPr lvl="0">
              <a:buClr>
                <a:schemeClr val="tx1"/>
              </a:buClr>
              <a:buSzPct val="45000"/>
            </a:pPr>
            <a:endParaRPr lang="de-DE" sz="1050" b="1" u="sng" dirty="0"/>
          </a:p>
          <a:p>
            <a:pPr marL="342900" lvl="0" indent="-3429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en-US" sz="2400" dirty="0">
                <a:latin typeface="+mn-lt"/>
              </a:rPr>
              <a:t>mutual assistance in investigations or court proceedings</a:t>
            </a:r>
          </a:p>
          <a:p>
            <a:pPr marL="171450" lvl="0" indent="-1714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en-US" sz="800" dirty="0">
              <a:latin typeface="+mn-lt"/>
            </a:endParaRPr>
          </a:p>
          <a:p>
            <a:pPr marL="342900" lvl="0" indent="-3429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2400" dirty="0" err="1"/>
              <a:t>enhance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exchange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information</a:t>
            </a:r>
            <a:endParaRPr lang="en-US" sz="2400" dirty="0">
              <a:latin typeface="+mn-lt"/>
            </a:endParaRPr>
          </a:p>
          <a:p>
            <a:pPr marL="171450" lvl="0" indent="-1714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en-US" sz="800" dirty="0">
              <a:latin typeface="+mn-lt"/>
            </a:endParaRPr>
          </a:p>
          <a:p>
            <a:pPr marL="342900" lvl="0" indent="-3429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en-US" sz="2400" dirty="0">
                <a:latin typeface="+mn-lt"/>
              </a:rPr>
              <a:t>to combat criminal activities </a:t>
            </a:r>
          </a:p>
          <a:p>
            <a:pPr marL="171450" lvl="0" indent="-17145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en-US" sz="800" dirty="0">
              <a:latin typeface="+mn-lt"/>
            </a:endParaRPr>
          </a:p>
          <a:p>
            <a:pPr marL="342900" lvl="0" indent="-3429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en-US" sz="2400" dirty="0">
                <a:latin typeface="+mn-lt"/>
              </a:rPr>
              <a:t>and / or confiscation / seizure of proceedings</a:t>
            </a:r>
            <a:endParaRPr lang="de-DE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813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95536" y="764704"/>
            <a:ext cx="8136904" cy="4568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00"/>
              </a:buClr>
              <a:buSzPct val="45000"/>
            </a:pPr>
            <a:r>
              <a:rPr lang="de-DE" sz="2400" b="1" u="sng" dirty="0"/>
              <a:t>Legal Definition </a:t>
            </a:r>
            <a:r>
              <a:rPr lang="de-DE" sz="2400" b="1" u="sng" dirty="0" err="1"/>
              <a:t>of</a:t>
            </a:r>
            <a:r>
              <a:rPr lang="de-DE" sz="2400" b="1" u="sng" dirty="0"/>
              <a:t> </a:t>
            </a:r>
            <a:r>
              <a:rPr lang="en-US" sz="2400" b="1" u="sng" dirty="0"/>
              <a:t>Mutual Legal Assistance:</a:t>
            </a:r>
            <a:endParaRPr lang="de-DE" sz="2400" b="1" u="sng" dirty="0"/>
          </a:p>
          <a:p>
            <a:pPr lvl="0">
              <a:buClr>
                <a:srgbClr val="FFFF00"/>
              </a:buClr>
              <a:buSzPct val="45000"/>
            </a:pPr>
            <a:endParaRPr lang="de-DE" sz="2400" b="1" dirty="0"/>
          </a:p>
          <a:p>
            <a:pPr>
              <a:lnSpc>
                <a:spcPct val="114000"/>
              </a:lnSpc>
            </a:pPr>
            <a:r>
              <a:rPr lang="en-US" sz="2400" dirty="0"/>
              <a:t>“Mutual Legal Assistance is the provision of assistance on a formal legal basis, usually in the gathering and transmission of evidence, by an authority of one country to an authority in another, in response to a request for assistance. "Mutual" simply denotes the fact that assistance is usually given in the expectation that it would be reciprocated in like circumstances, although reciprocity is not always a precondition to the provision of assistance”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78885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95536" y="404664"/>
            <a:ext cx="813690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/>
              <a:t>Mutual Legal Assistance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provision of assistance on a formal legal basis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in the gathering and transmission of evidence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by authorities of countries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in response to a request for assistance.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by usually promised reciprocity 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2671005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23528" y="404664"/>
            <a:ext cx="813690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/>
              <a:t>What is basically possible?</a:t>
            </a:r>
          </a:p>
          <a:p>
            <a:endParaRPr lang="en-US" sz="8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Taking evidence or statements from persons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Assisting in the availability of detained persons or others to give evidence or assist in investigations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Effecting service of judicial documents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Executing searches and seizures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Examining objects and sites</a:t>
            </a:r>
          </a:p>
          <a:p>
            <a:endParaRPr lang="en-US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Providing information and evidentiary items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Providing relevant documents and records</a:t>
            </a:r>
            <a:endParaRPr lang="de-DE" sz="2400" u="sng" dirty="0"/>
          </a:p>
        </p:txBody>
      </p:sp>
    </p:spTree>
    <p:extLst>
      <p:ext uri="{BB962C8B-B14F-4D97-AF65-F5344CB8AC3E}">
        <p14:creationId xmlns:p14="http://schemas.microsoft.com/office/powerpoint/2010/main" val="292723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95536" y="27943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/>
              <a:t>What is basically not possible, or has to be / is usually regulated additionally?</a:t>
            </a:r>
          </a:p>
          <a:p>
            <a:endParaRPr lang="en-US" sz="8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/>
              <a:t>arrest or temporary detention of person with a view to extradition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/>
              <a:t>enforcement of criminal judgments imposed in the requesting State except as permitted by law in the requested State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/>
              <a:t>transfer of persons in custody to serve sentences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/>
              <a:t>transfer of proceeds in criminal matters</a:t>
            </a:r>
            <a:endParaRPr lang="de-DE" sz="2400" u="sng" dirty="0"/>
          </a:p>
        </p:txBody>
      </p:sp>
    </p:spTree>
    <p:extLst>
      <p:ext uri="{BB962C8B-B14F-4D97-AF65-F5344CB8AC3E}">
        <p14:creationId xmlns:p14="http://schemas.microsoft.com/office/powerpoint/2010/main" val="8408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51520" y="260648"/>
            <a:ext cx="856126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200" b="1" u="sng" dirty="0"/>
              <a:t>Formal </a:t>
            </a:r>
            <a:r>
              <a:rPr lang="de-DE" sz="3200" b="1" u="sng" dirty="0" err="1"/>
              <a:t>requirements</a:t>
            </a:r>
            <a:r>
              <a:rPr lang="de-DE" sz="3200" b="1" u="sng" dirty="0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b="1" u="sng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request</a:t>
            </a:r>
            <a:r>
              <a:rPr lang="de-DE" sz="3200" dirty="0"/>
              <a:t> / </a:t>
            </a:r>
            <a:r>
              <a:rPr lang="de-DE" sz="3200" dirty="0" err="1"/>
              <a:t>or</a:t>
            </a:r>
            <a:r>
              <a:rPr lang="de-DE" sz="3200" dirty="0"/>
              <a:t> </a:t>
            </a:r>
            <a:r>
              <a:rPr lang="de-DE" sz="3200" dirty="0" err="1"/>
              <a:t>spontaneousley</a:t>
            </a:r>
            <a:endParaRPr lang="de-DE" sz="3200" dirty="0"/>
          </a:p>
          <a:p>
            <a:pPr>
              <a:buClr>
                <a:schemeClr val="tx1"/>
              </a:buClr>
              <a:buSzPct val="45000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usually</a:t>
            </a:r>
            <a:r>
              <a:rPr lang="de-DE" sz="3200" dirty="0"/>
              <a:t> in </a:t>
            </a:r>
            <a:r>
              <a:rPr lang="de-DE" sz="3200" dirty="0" err="1"/>
              <a:t>written</a:t>
            </a:r>
            <a:r>
              <a:rPr lang="de-DE" sz="3200" dirty="0"/>
              <a:t> form / </a:t>
            </a:r>
            <a:r>
              <a:rPr lang="de-DE" sz="3200" dirty="0" err="1"/>
              <a:t>template</a:t>
            </a:r>
            <a:endParaRPr lang="de-DE" sz="32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transfered</a:t>
            </a:r>
            <a:r>
              <a:rPr lang="de-DE" sz="3200" dirty="0"/>
              <a:t> </a:t>
            </a:r>
            <a:r>
              <a:rPr lang="de-DE" sz="3200" dirty="0" err="1"/>
              <a:t>by</a:t>
            </a:r>
            <a:r>
              <a:rPr lang="de-DE" sz="3200" dirty="0"/>
              <a:t> </a:t>
            </a:r>
            <a:r>
              <a:rPr lang="de-DE" sz="3200" dirty="0" err="1"/>
              <a:t>mail</a:t>
            </a:r>
            <a:r>
              <a:rPr lang="de-DE" sz="3200" dirty="0"/>
              <a:t> / email / fax / ….</a:t>
            </a:r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under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national </a:t>
            </a:r>
            <a:r>
              <a:rPr lang="de-DE" sz="3200" dirty="0" err="1"/>
              <a:t>regulations</a:t>
            </a:r>
            <a:r>
              <a:rPr lang="de-DE" sz="3200" dirty="0"/>
              <a:t> (</a:t>
            </a:r>
            <a:r>
              <a:rPr lang="de-DE" sz="3200" dirty="0" err="1"/>
              <a:t>channel</a:t>
            </a:r>
            <a:r>
              <a:rPr lang="de-DE" sz="3200" dirty="0"/>
              <a:t> / </a:t>
            </a:r>
            <a:r>
              <a:rPr lang="de-DE" sz="3200" dirty="0" err="1"/>
              <a:t>administration</a:t>
            </a:r>
            <a:r>
              <a:rPr lang="de-DE" sz="3200" dirty="0"/>
              <a:t> / </a:t>
            </a:r>
            <a:r>
              <a:rPr lang="de-DE" sz="3200" dirty="0" err="1"/>
              <a:t>agencies</a:t>
            </a:r>
            <a:r>
              <a:rPr lang="de-DE" sz="3200" dirty="0"/>
              <a:t> / </a:t>
            </a:r>
            <a:r>
              <a:rPr lang="de-DE" sz="3200" dirty="0" err="1"/>
              <a:t>Ministry</a:t>
            </a:r>
            <a:r>
              <a:rPr lang="de-DE" sz="3200" dirty="0"/>
              <a:t> /….)</a:t>
            </a:r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judicial</a:t>
            </a:r>
            <a:r>
              <a:rPr lang="de-DE" sz="3200" dirty="0"/>
              <a:t> </a:t>
            </a:r>
            <a:r>
              <a:rPr lang="de-DE" sz="3200" dirty="0" err="1"/>
              <a:t>order</a:t>
            </a:r>
            <a:r>
              <a:rPr lang="de-DE" sz="3200" dirty="0"/>
              <a:t> / </a:t>
            </a:r>
            <a:r>
              <a:rPr lang="de-DE" sz="3200" dirty="0" err="1"/>
              <a:t>warrant</a:t>
            </a:r>
            <a:r>
              <a:rPr lang="de-DE" sz="3200" dirty="0"/>
              <a:t> / </a:t>
            </a:r>
            <a:r>
              <a:rPr lang="de-DE" sz="3200" dirty="0" err="1"/>
              <a:t>searches</a:t>
            </a:r>
            <a:r>
              <a:rPr lang="de-DE" sz="3200" dirty="0"/>
              <a:t> /… - </a:t>
            </a:r>
            <a:r>
              <a:rPr lang="de-DE" sz="3200" dirty="0" err="1"/>
              <a:t>if</a:t>
            </a:r>
            <a:r>
              <a:rPr lang="de-DE" sz="3200" dirty="0"/>
              <a:t> </a:t>
            </a:r>
            <a:r>
              <a:rPr lang="de-DE" sz="3200" dirty="0" err="1"/>
              <a:t>necessary</a:t>
            </a:r>
            <a:r>
              <a:rPr lang="de-DE" sz="3200" dirty="0"/>
              <a:t> in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requesting</a:t>
            </a:r>
            <a:r>
              <a:rPr lang="de-DE" sz="3200" dirty="0"/>
              <a:t> </a:t>
            </a:r>
            <a:r>
              <a:rPr lang="de-DE" sz="3200" dirty="0" err="1"/>
              <a:t>state</a:t>
            </a:r>
            <a:endParaRPr lang="de-DE" sz="3200" u="sng" dirty="0"/>
          </a:p>
        </p:txBody>
      </p:sp>
    </p:spTree>
    <p:extLst>
      <p:ext uri="{BB962C8B-B14F-4D97-AF65-F5344CB8AC3E}">
        <p14:creationId xmlns:p14="http://schemas.microsoft.com/office/powerpoint/2010/main" val="416895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395536" y="404664"/>
            <a:ext cx="856126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00"/>
              </a:buClr>
              <a:buSzPct val="45000"/>
            </a:pPr>
            <a:r>
              <a:rPr lang="de-DE" sz="3200" b="1" u="sng" dirty="0"/>
              <a:t>Formal </a:t>
            </a:r>
            <a:r>
              <a:rPr lang="de-DE" sz="3200" b="1" u="sng" dirty="0" err="1"/>
              <a:t>requirements</a:t>
            </a:r>
            <a:r>
              <a:rPr lang="de-DE" sz="3200" b="1" u="sng" dirty="0"/>
              <a:t>:</a:t>
            </a:r>
          </a:p>
          <a:p>
            <a:pPr lvl="0">
              <a:buClr>
                <a:srgbClr val="FFFF00"/>
              </a:buClr>
              <a:buSzPct val="45000"/>
            </a:pPr>
            <a:endParaRPr lang="de-DE" sz="800" b="1" u="sng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translation</a:t>
            </a:r>
            <a:r>
              <a:rPr lang="de-DE" sz="3200" dirty="0"/>
              <a:t> </a:t>
            </a:r>
            <a:r>
              <a:rPr lang="de-DE" sz="3200" dirty="0" err="1"/>
              <a:t>into</a:t>
            </a:r>
            <a:r>
              <a:rPr lang="de-DE" sz="3200" dirty="0"/>
              <a:t> </a:t>
            </a:r>
            <a:r>
              <a:rPr lang="de-DE" sz="3200" dirty="0" err="1"/>
              <a:t>language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requested</a:t>
            </a:r>
            <a:r>
              <a:rPr lang="de-DE" sz="3200" dirty="0"/>
              <a:t> </a:t>
            </a:r>
            <a:r>
              <a:rPr lang="de-DE" sz="3200" dirty="0" err="1"/>
              <a:t>state</a:t>
            </a:r>
            <a:endParaRPr lang="de-DE" sz="3200" dirty="0"/>
          </a:p>
          <a:p>
            <a:pPr>
              <a:buClr>
                <a:schemeClr val="tx1"/>
              </a:buClr>
              <a:buSzPct val="45000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detailed</a:t>
            </a:r>
            <a:r>
              <a:rPr lang="de-DE" sz="3200" dirty="0"/>
              <a:t> </a:t>
            </a:r>
            <a:r>
              <a:rPr lang="de-DE" sz="3200" dirty="0" err="1"/>
              <a:t>description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criminal</a:t>
            </a:r>
            <a:r>
              <a:rPr lang="de-DE" sz="3200" dirty="0"/>
              <a:t> </a:t>
            </a:r>
            <a:r>
              <a:rPr lang="de-DE" sz="3200" dirty="0" err="1"/>
              <a:t>activities</a:t>
            </a:r>
            <a:r>
              <a:rPr lang="de-DE" sz="3200" dirty="0"/>
              <a:t> </a:t>
            </a:r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detailed</a:t>
            </a:r>
            <a:r>
              <a:rPr lang="de-DE" sz="3200" dirty="0"/>
              <a:t> </a:t>
            </a:r>
            <a:r>
              <a:rPr lang="de-DE" sz="3200" dirty="0" err="1"/>
              <a:t>description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the</a:t>
            </a:r>
            <a:r>
              <a:rPr lang="de-DE" sz="3200" dirty="0"/>
              <a:t> </a:t>
            </a:r>
            <a:r>
              <a:rPr lang="de-DE" sz="3200" dirty="0" err="1"/>
              <a:t>measures</a:t>
            </a:r>
            <a:r>
              <a:rPr lang="de-DE" sz="3200" dirty="0"/>
              <a:t> / </a:t>
            </a:r>
            <a:r>
              <a:rPr lang="de-DE" sz="3200" dirty="0" err="1"/>
              <a:t>information</a:t>
            </a:r>
            <a:r>
              <a:rPr lang="de-DE" sz="3200" dirty="0"/>
              <a:t> </a:t>
            </a:r>
            <a:r>
              <a:rPr lang="de-DE" sz="3200" dirty="0" err="1"/>
              <a:t>requested</a:t>
            </a:r>
            <a:r>
              <a:rPr lang="de-DE" sz="3200" dirty="0"/>
              <a:t>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endParaRPr lang="de-DE" sz="800" dirty="0"/>
          </a:p>
          <a:p>
            <a:pPr marL="457200" indent="-457200">
              <a:buClr>
                <a:schemeClr val="tx1"/>
              </a:buClr>
              <a:buSzPct val="45000"/>
              <a:buFont typeface="Wingdings" panose="05000000000000000000" pitchFamily="2" charset="2"/>
              <a:buChar char="Ø"/>
            </a:pPr>
            <a:r>
              <a:rPr lang="de-DE" sz="3200" dirty="0" err="1"/>
              <a:t>with</a:t>
            </a:r>
            <a:r>
              <a:rPr lang="de-DE" sz="3200" dirty="0"/>
              <a:t> </a:t>
            </a:r>
            <a:r>
              <a:rPr lang="de-DE" sz="3200" dirty="0" err="1"/>
              <a:t>judicial</a:t>
            </a:r>
            <a:r>
              <a:rPr lang="de-DE" sz="3200" dirty="0"/>
              <a:t> </a:t>
            </a:r>
            <a:r>
              <a:rPr lang="de-DE" sz="3200" dirty="0" err="1"/>
              <a:t>order</a:t>
            </a:r>
            <a:r>
              <a:rPr lang="de-DE" sz="3200" dirty="0"/>
              <a:t> / </a:t>
            </a:r>
            <a:r>
              <a:rPr lang="de-DE" sz="3200" dirty="0" err="1"/>
              <a:t>warrant</a:t>
            </a:r>
            <a:r>
              <a:rPr lang="de-DE" sz="3200" dirty="0"/>
              <a:t> / </a:t>
            </a:r>
            <a:r>
              <a:rPr lang="de-DE" sz="3200" dirty="0" err="1"/>
              <a:t>searches</a:t>
            </a:r>
            <a:endParaRPr lang="de-DE" sz="3200" u="sng" dirty="0"/>
          </a:p>
        </p:txBody>
      </p:sp>
    </p:spTree>
    <p:extLst>
      <p:ext uri="{BB962C8B-B14F-4D97-AF65-F5344CB8AC3E}">
        <p14:creationId xmlns:p14="http://schemas.microsoft.com/office/powerpoint/2010/main" val="418184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825</Words>
  <Application>Microsoft Macintosh PowerPoint</Application>
  <PresentationFormat>On-screen Show (4:3)</PresentationFormat>
  <Paragraphs>191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Wingdings</vt:lpstr>
      <vt:lpstr>Benutzerdefiniertes Design</vt:lpstr>
      <vt:lpstr>1_Benutzerdefiniertes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Questions???</vt:lpstr>
    </vt:vector>
  </TitlesOfParts>
  <Company>FA Freiburg-Land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Ralf Oberle</dc:creator>
  <cp:lastModifiedBy>Juergen Leske</cp:lastModifiedBy>
  <cp:revision>432</cp:revision>
  <dcterms:created xsi:type="dcterms:W3CDTF">2012-06-01T14:10:01Z</dcterms:created>
  <dcterms:modified xsi:type="dcterms:W3CDTF">2021-04-16T00:21:52Z</dcterms:modified>
</cp:coreProperties>
</file>