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327" r:id="rId4"/>
    <p:sldId id="324" r:id="rId5"/>
    <p:sldId id="326" r:id="rId6"/>
    <p:sldId id="328" r:id="rId7"/>
    <p:sldId id="329" r:id="rId8"/>
    <p:sldId id="330" r:id="rId9"/>
    <p:sldId id="331" r:id="rId10"/>
    <p:sldId id="33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41" autoAdjust="0"/>
  </p:normalViewPr>
  <p:slideViewPr>
    <p:cSldViewPr snapToGrid="0">
      <p:cViewPr varScale="1">
        <p:scale>
          <a:sx n="59" d="100"/>
          <a:sy n="59" d="100"/>
        </p:scale>
        <p:origin x="8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84391C-0084-45CC-B393-D08637B6298E}" type="doc">
      <dgm:prSet loTypeId="urn:microsoft.com/office/officeart/2005/8/layout/radial1" loCatId="cycle" qsTypeId="urn:microsoft.com/office/officeart/2005/8/quickstyle/simple1" qsCatId="simple" csTypeId="urn:microsoft.com/office/officeart/2005/8/colors/colorful4" csCatId="colorful" phldr="1"/>
      <dgm:spPr/>
      <dgm:t>
        <a:bodyPr/>
        <a:lstStyle/>
        <a:p>
          <a:endParaRPr lang="en-GB"/>
        </a:p>
      </dgm:t>
    </dgm:pt>
    <dgm:pt modelId="{C70D8933-3DD5-4954-8C64-365F7D0F236B}">
      <dgm:prSet phldrT="[Text]"/>
      <dgm:spPr/>
      <dgm:t>
        <a:bodyPr/>
        <a:lstStyle/>
        <a:p>
          <a:endParaRPr lang="en-GB" dirty="0"/>
        </a:p>
      </dgm:t>
    </dgm:pt>
    <dgm:pt modelId="{1DF8F58A-1FEB-431B-8D95-DDBB89D602B5}" type="parTrans" cxnId="{270DF025-A4F9-422F-A791-A0EB41C43CDA}">
      <dgm:prSet/>
      <dgm:spPr/>
      <dgm:t>
        <a:bodyPr/>
        <a:lstStyle/>
        <a:p>
          <a:endParaRPr lang="en-GB"/>
        </a:p>
      </dgm:t>
    </dgm:pt>
    <dgm:pt modelId="{9F9BF160-1890-4C93-A22A-14B2866901B8}" type="sibTrans" cxnId="{270DF025-A4F9-422F-A791-A0EB41C43CDA}">
      <dgm:prSet/>
      <dgm:spPr/>
      <dgm:t>
        <a:bodyPr/>
        <a:lstStyle/>
        <a:p>
          <a:endParaRPr lang="en-GB"/>
        </a:p>
      </dgm:t>
    </dgm:pt>
    <dgm:pt modelId="{F97F62C0-4045-4B71-954D-3F622043DD8D}">
      <dgm:prSet phldrT="[Text]"/>
      <dgm:spPr/>
      <dgm:t>
        <a:bodyPr/>
        <a:lstStyle/>
        <a:p>
          <a:endParaRPr lang="en-GB" dirty="0"/>
        </a:p>
      </dgm:t>
    </dgm:pt>
    <dgm:pt modelId="{17D8E678-C55E-4BA9-B563-B33F969E5687}" type="parTrans" cxnId="{103FB8F1-9DEB-43E5-BC11-DCA9552872A1}">
      <dgm:prSet/>
      <dgm:spPr/>
      <dgm:t>
        <a:bodyPr/>
        <a:lstStyle/>
        <a:p>
          <a:endParaRPr lang="en-GB"/>
        </a:p>
      </dgm:t>
    </dgm:pt>
    <dgm:pt modelId="{5977D57C-9427-4CC8-9307-FDD262328C8E}" type="sibTrans" cxnId="{103FB8F1-9DEB-43E5-BC11-DCA9552872A1}">
      <dgm:prSet/>
      <dgm:spPr/>
      <dgm:t>
        <a:bodyPr/>
        <a:lstStyle/>
        <a:p>
          <a:endParaRPr lang="en-GB"/>
        </a:p>
      </dgm:t>
    </dgm:pt>
    <dgm:pt modelId="{9D4DDB95-3A9A-47C6-AF2A-6B1FFED91166}">
      <dgm:prSet phldrT="[Text]"/>
      <dgm:spPr/>
      <dgm:t>
        <a:bodyPr/>
        <a:lstStyle/>
        <a:p>
          <a:endParaRPr lang="en-GB" dirty="0"/>
        </a:p>
      </dgm:t>
    </dgm:pt>
    <dgm:pt modelId="{6FCBD037-8817-4320-A1B8-DFB643C79024}" type="parTrans" cxnId="{C1232E37-34CA-41AB-9726-B5EFF0068D2F}">
      <dgm:prSet/>
      <dgm:spPr/>
      <dgm:t>
        <a:bodyPr/>
        <a:lstStyle/>
        <a:p>
          <a:endParaRPr lang="en-GB"/>
        </a:p>
      </dgm:t>
    </dgm:pt>
    <dgm:pt modelId="{5845C5CE-DA91-451E-B61C-9CB6B4F39A03}" type="sibTrans" cxnId="{C1232E37-34CA-41AB-9726-B5EFF0068D2F}">
      <dgm:prSet/>
      <dgm:spPr/>
      <dgm:t>
        <a:bodyPr/>
        <a:lstStyle/>
        <a:p>
          <a:endParaRPr lang="en-GB"/>
        </a:p>
      </dgm:t>
    </dgm:pt>
    <dgm:pt modelId="{31FF4A76-072D-4443-8C13-83036226301F}">
      <dgm:prSet phldrT="[Text]"/>
      <dgm:spPr/>
      <dgm:t>
        <a:bodyPr/>
        <a:lstStyle/>
        <a:p>
          <a:endParaRPr lang="en-GB" dirty="0"/>
        </a:p>
      </dgm:t>
    </dgm:pt>
    <dgm:pt modelId="{9206CE42-6CFF-478C-94BD-9A0292869900}" type="parTrans" cxnId="{C3FD485E-3580-4160-A905-8AD1561A4799}">
      <dgm:prSet/>
      <dgm:spPr/>
      <dgm:t>
        <a:bodyPr/>
        <a:lstStyle/>
        <a:p>
          <a:endParaRPr lang="en-GB"/>
        </a:p>
      </dgm:t>
    </dgm:pt>
    <dgm:pt modelId="{E5F45AF2-0C7D-4677-94CB-1370D316B256}" type="sibTrans" cxnId="{C3FD485E-3580-4160-A905-8AD1561A4799}">
      <dgm:prSet/>
      <dgm:spPr/>
      <dgm:t>
        <a:bodyPr/>
        <a:lstStyle/>
        <a:p>
          <a:endParaRPr lang="en-GB"/>
        </a:p>
      </dgm:t>
    </dgm:pt>
    <dgm:pt modelId="{758E5F4E-0477-47AA-BA0C-66CF37C457DC}">
      <dgm:prSet phldrT="[Text]"/>
      <dgm:spPr/>
      <dgm:t>
        <a:bodyPr/>
        <a:lstStyle/>
        <a:p>
          <a:endParaRPr lang="en-GB" dirty="0"/>
        </a:p>
      </dgm:t>
    </dgm:pt>
    <dgm:pt modelId="{591EC65D-BF10-47ED-B784-9B4C3E53F358}" type="sibTrans" cxnId="{BC33ACE7-EA94-4F51-828F-6A8ABB0E03ED}">
      <dgm:prSet/>
      <dgm:spPr/>
      <dgm:t>
        <a:bodyPr/>
        <a:lstStyle/>
        <a:p>
          <a:endParaRPr lang="en-GB"/>
        </a:p>
      </dgm:t>
    </dgm:pt>
    <dgm:pt modelId="{2C1138AD-A6AA-4D73-A153-6670F9DAA820}" type="parTrans" cxnId="{BC33ACE7-EA94-4F51-828F-6A8ABB0E03ED}">
      <dgm:prSet/>
      <dgm:spPr/>
      <dgm:t>
        <a:bodyPr/>
        <a:lstStyle/>
        <a:p>
          <a:endParaRPr lang="en-GB"/>
        </a:p>
      </dgm:t>
    </dgm:pt>
    <dgm:pt modelId="{411C1A33-884B-4F76-AF3F-12434DBAA4B0}" type="pres">
      <dgm:prSet presAssocID="{2A84391C-0084-45CC-B393-D08637B6298E}" presName="cycle" presStyleCnt="0">
        <dgm:presLayoutVars>
          <dgm:chMax val="1"/>
          <dgm:dir/>
          <dgm:animLvl val="ctr"/>
          <dgm:resizeHandles val="exact"/>
        </dgm:presLayoutVars>
      </dgm:prSet>
      <dgm:spPr/>
    </dgm:pt>
    <dgm:pt modelId="{65D5A0B1-3F22-4A8D-A976-4845628CD28A}" type="pres">
      <dgm:prSet presAssocID="{C70D8933-3DD5-4954-8C64-365F7D0F236B}" presName="centerShape" presStyleLbl="node0" presStyleIdx="0" presStyleCnt="1"/>
      <dgm:spPr/>
    </dgm:pt>
    <dgm:pt modelId="{11E11819-927F-40FD-89DF-720A0FABFE0A}" type="pres">
      <dgm:prSet presAssocID="{17D8E678-C55E-4BA9-B563-B33F969E5687}" presName="Name9" presStyleLbl="parChTrans1D2" presStyleIdx="0" presStyleCnt="4"/>
      <dgm:spPr/>
    </dgm:pt>
    <dgm:pt modelId="{8F1D8E3F-18C1-4343-B326-6A417BA16D4E}" type="pres">
      <dgm:prSet presAssocID="{17D8E678-C55E-4BA9-B563-B33F969E5687}" presName="connTx" presStyleLbl="parChTrans1D2" presStyleIdx="0" presStyleCnt="4"/>
      <dgm:spPr/>
    </dgm:pt>
    <dgm:pt modelId="{7ABD5BC5-C615-4CC9-AC1A-93F6317E34A2}" type="pres">
      <dgm:prSet presAssocID="{F97F62C0-4045-4B71-954D-3F622043DD8D}" presName="node" presStyleLbl="node1" presStyleIdx="0" presStyleCnt="4">
        <dgm:presLayoutVars>
          <dgm:bulletEnabled val="1"/>
        </dgm:presLayoutVars>
      </dgm:prSet>
      <dgm:spPr/>
    </dgm:pt>
    <dgm:pt modelId="{7231A235-FDC2-42A8-8C09-415370B355DE}" type="pres">
      <dgm:prSet presAssocID="{2C1138AD-A6AA-4D73-A153-6670F9DAA820}" presName="Name9" presStyleLbl="parChTrans1D2" presStyleIdx="1" presStyleCnt="4"/>
      <dgm:spPr/>
    </dgm:pt>
    <dgm:pt modelId="{C227C6DC-CBE0-4547-8F0A-AF13B34967DC}" type="pres">
      <dgm:prSet presAssocID="{2C1138AD-A6AA-4D73-A153-6670F9DAA820}" presName="connTx" presStyleLbl="parChTrans1D2" presStyleIdx="1" presStyleCnt="4"/>
      <dgm:spPr/>
    </dgm:pt>
    <dgm:pt modelId="{702953EB-70F0-4B3B-9C09-9819813C2464}" type="pres">
      <dgm:prSet presAssocID="{758E5F4E-0477-47AA-BA0C-66CF37C457DC}" presName="node" presStyleLbl="node1" presStyleIdx="1" presStyleCnt="4">
        <dgm:presLayoutVars>
          <dgm:bulletEnabled val="1"/>
        </dgm:presLayoutVars>
      </dgm:prSet>
      <dgm:spPr/>
    </dgm:pt>
    <dgm:pt modelId="{FCEDF6B1-4311-44A6-A470-653602E9C008}" type="pres">
      <dgm:prSet presAssocID="{6FCBD037-8817-4320-A1B8-DFB643C79024}" presName="Name9" presStyleLbl="parChTrans1D2" presStyleIdx="2" presStyleCnt="4"/>
      <dgm:spPr/>
    </dgm:pt>
    <dgm:pt modelId="{26B915D9-C690-458E-9179-BF00239B9950}" type="pres">
      <dgm:prSet presAssocID="{6FCBD037-8817-4320-A1B8-DFB643C79024}" presName="connTx" presStyleLbl="parChTrans1D2" presStyleIdx="2" presStyleCnt="4"/>
      <dgm:spPr/>
    </dgm:pt>
    <dgm:pt modelId="{3AEAEF53-F126-4E87-A430-C7A86DFCBD88}" type="pres">
      <dgm:prSet presAssocID="{9D4DDB95-3A9A-47C6-AF2A-6B1FFED91166}" presName="node" presStyleLbl="node1" presStyleIdx="2" presStyleCnt="4">
        <dgm:presLayoutVars>
          <dgm:bulletEnabled val="1"/>
        </dgm:presLayoutVars>
      </dgm:prSet>
      <dgm:spPr/>
    </dgm:pt>
    <dgm:pt modelId="{8C550F20-B41F-4F9A-BDD7-1EC30682E59B}" type="pres">
      <dgm:prSet presAssocID="{9206CE42-6CFF-478C-94BD-9A0292869900}" presName="Name9" presStyleLbl="parChTrans1D2" presStyleIdx="3" presStyleCnt="4"/>
      <dgm:spPr/>
    </dgm:pt>
    <dgm:pt modelId="{98D17E2B-C014-415E-BAA4-93D529C19024}" type="pres">
      <dgm:prSet presAssocID="{9206CE42-6CFF-478C-94BD-9A0292869900}" presName="connTx" presStyleLbl="parChTrans1D2" presStyleIdx="3" presStyleCnt="4"/>
      <dgm:spPr/>
    </dgm:pt>
    <dgm:pt modelId="{115C6789-164F-4889-8761-9BD6F839667C}" type="pres">
      <dgm:prSet presAssocID="{31FF4A76-072D-4443-8C13-83036226301F}" presName="node" presStyleLbl="node1" presStyleIdx="3" presStyleCnt="4">
        <dgm:presLayoutVars>
          <dgm:bulletEnabled val="1"/>
        </dgm:presLayoutVars>
      </dgm:prSet>
      <dgm:spPr/>
    </dgm:pt>
  </dgm:ptLst>
  <dgm:cxnLst>
    <dgm:cxn modelId="{3DF2AB0F-63B1-4AA2-9699-15DD17BCF528}" type="presOf" srcId="{6FCBD037-8817-4320-A1B8-DFB643C79024}" destId="{FCEDF6B1-4311-44A6-A470-653602E9C008}" srcOrd="0" destOrd="0" presId="urn:microsoft.com/office/officeart/2005/8/layout/radial1"/>
    <dgm:cxn modelId="{BF101210-B1C9-4D82-94A8-646C445D4D3D}" type="presOf" srcId="{9206CE42-6CFF-478C-94BD-9A0292869900}" destId="{98D17E2B-C014-415E-BAA4-93D529C19024}" srcOrd="1" destOrd="0" presId="urn:microsoft.com/office/officeart/2005/8/layout/radial1"/>
    <dgm:cxn modelId="{324C0A1B-456E-4D61-8981-754E6B5D0892}" type="presOf" srcId="{9206CE42-6CFF-478C-94BD-9A0292869900}" destId="{8C550F20-B41F-4F9A-BDD7-1EC30682E59B}" srcOrd="0" destOrd="0" presId="urn:microsoft.com/office/officeart/2005/8/layout/radial1"/>
    <dgm:cxn modelId="{270DF025-A4F9-422F-A791-A0EB41C43CDA}" srcId="{2A84391C-0084-45CC-B393-D08637B6298E}" destId="{C70D8933-3DD5-4954-8C64-365F7D0F236B}" srcOrd="0" destOrd="0" parTransId="{1DF8F58A-1FEB-431B-8D95-DDBB89D602B5}" sibTransId="{9F9BF160-1890-4C93-A22A-14B2866901B8}"/>
    <dgm:cxn modelId="{C1232E37-34CA-41AB-9726-B5EFF0068D2F}" srcId="{C70D8933-3DD5-4954-8C64-365F7D0F236B}" destId="{9D4DDB95-3A9A-47C6-AF2A-6B1FFED91166}" srcOrd="2" destOrd="0" parTransId="{6FCBD037-8817-4320-A1B8-DFB643C79024}" sibTransId="{5845C5CE-DA91-451E-B61C-9CB6B4F39A03}"/>
    <dgm:cxn modelId="{C3FD485E-3580-4160-A905-8AD1561A4799}" srcId="{C70D8933-3DD5-4954-8C64-365F7D0F236B}" destId="{31FF4A76-072D-4443-8C13-83036226301F}" srcOrd="3" destOrd="0" parTransId="{9206CE42-6CFF-478C-94BD-9A0292869900}" sibTransId="{E5F45AF2-0C7D-4677-94CB-1370D316B256}"/>
    <dgm:cxn modelId="{830F2D61-7E92-4CF8-B028-E4F40C2840D6}" type="presOf" srcId="{2C1138AD-A6AA-4D73-A153-6670F9DAA820}" destId="{7231A235-FDC2-42A8-8C09-415370B355DE}" srcOrd="0" destOrd="0" presId="urn:microsoft.com/office/officeart/2005/8/layout/radial1"/>
    <dgm:cxn modelId="{6B4B7E43-BA09-4BAB-ADC9-81B0BB543848}" type="presOf" srcId="{2C1138AD-A6AA-4D73-A153-6670F9DAA820}" destId="{C227C6DC-CBE0-4547-8F0A-AF13B34967DC}" srcOrd="1" destOrd="0" presId="urn:microsoft.com/office/officeart/2005/8/layout/radial1"/>
    <dgm:cxn modelId="{B51EF455-3ED6-411A-AF88-BC4879ECA5D8}" type="presOf" srcId="{17D8E678-C55E-4BA9-B563-B33F969E5687}" destId="{11E11819-927F-40FD-89DF-720A0FABFE0A}" srcOrd="0" destOrd="0" presId="urn:microsoft.com/office/officeart/2005/8/layout/radial1"/>
    <dgm:cxn modelId="{B1F7A676-7C81-4C98-B544-7A25BDB33A60}" type="presOf" srcId="{C70D8933-3DD5-4954-8C64-365F7D0F236B}" destId="{65D5A0B1-3F22-4A8D-A976-4845628CD28A}" srcOrd="0" destOrd="0" presId="urn:microsoft.com/office/officeart/2005/8/layout/radial1"/>
    <dgm:cxn modelId="{CB1B6E7D-A0A2-4ABB-86C6-0B8867DD8215}" type="presOf" srcId="{758E5F4E-0477-47AA-BA0C-66CF37C457DC}" destId="{702953EB-70F0-4B3B-9C09-9819813C2464}" srcOrd="0" destOrd="0" presId="urn:microsoft.com/office/officeart/2005/8/layout/radial1"/>
    <dgm:cxn modelId="{6CBD71B8-17CE-46BA-AF64-ADFFAFEAB370}" type="presOf" srcId="{2A84391C-0084-45CC-B393-D08637B6298E}" destId="{411C1A33-884B-4F76-AF3F-12434DBAA4B0}" srcOrd="0" destOrd="0" presId="urn:microsoft.com/office/officeart/2005/8/layout/radial1"/>
    <dgm:cxn modelId="{FA224AC4-6F0D-4F01-A460-77A0061966E9}" type="presOf" srcId="{F97F62C0-4045-4B71-954D-3F622043DD8D}" destId="{7ABD5BC5-C615-4CC9-AC1A-93F6317E34A2}" srcOrd="0" destOrd="0" presId="urn:microsoft.com/office/officeart/2005/8/layout/radial1"/>
    <dgm:cxn modelId="{54B7FFD3-9300-4FB0-84A5-74D1EEC006C4}" type="presOf" srcId="{9D4DDB95-3A9A-47C6-AF2A-6B1FFED91166}" destId="{3AEAEF53-F126-4E87-A430-C7A86DFCBD88}" srcOrd="0" destOrd="0" presId="urn:microsoft.com/office/officeart/2005/8/layout/radial1"/>
    <dgm:cxn modelId="{2964BCE0-299D-456B-B727-2AEE18D426CE}" type="presOf" srcId="{6FCBD037-8817-4320-A1B8-DFB643C79024}" destId="{26B915D9-C690-458E-9179-BF00239B9950}" srcOrd="1" destOrd="0" presId="urn:microsoft.com/office/officeart/2005/8/layout/radial1"/>
    <dgm:cxn modelId="{B8A597E3-4A40-474D-8B59-A1FDA6336D42}" type="presOf" srcId="{17D8E678-C55E-4BA9-B563-B33F969E5687}" destId="{8F1D8E3F-18C1-4343-B326-6A417BA16D4E}" srcOrd="1" destOrd="0" presId="urn:microsoft.com/office/officeart/2005/8/layout/radial1"/>
    <dgm:cxn modelId="{BC33ACE7-EA94-4F51-828F-6A8ABB0E03ED}" srcId="{C70D8933-3DD5-4954-8C64-365F7D0F236B}" destId="{758E5F4E-0477-47AA-BA0C-66CF37C457DC}" srcOrd="1" destOrd="0" parTransId="{2C1138AD-A6AA-4D73-A153-6670F9DAA820}" sibTransId="{591EC65D-BF10-47ED-B784-9B4C3E53F358}"/>
    <dgm:cxn modelId="{103FB8F1-9DEB-43E5-BC11-DCA9552872A1}" srcId="{C70D8933-3DD5-4954-8C64-365F7D0F236B}" destId="{F97F62C0-4045-4B71-954D-3F622043DD8D}" srcOrd="0" destOrd="0" parTransId="{17D8E678-C55E-4BA9-B563-B33F969E5687}" sibTransId="{5977D57C-9427-4CC8-9307-FDD262328C8E}"/>
    <dgm:cxn modelId="{BEDC54F6-D58A-4A51-82AA-6C1B1A44A96D}" type="presOf" srcId="{31FF4A76-072D-4443-8C13-83036226301F}" destId="{115C6789-164F-4889-8761-9BD6F839667C}" srcOrd="0" destOrd="0" presId="urn:microsoft.com/office/officeart/2005/8/layout/radial1"/>
    <dgm:cxn modelId="{2AE20051-EADF-4123-8E04-8427890893F9}" type="presParOf" srcId="{411C1A33-884B-4F76-AF3F-12434DBAA4B0}" destId="{65D5A0B1-3F22-4A8D-A976-4845628CD28A}" srcOrd="0" destOrd="0" presId="urn:microsoft.com/office/officeart/2005/8/layout/radial1"/>
    <dgm:cxn modelId="{851818C3-F551-4D55-BFE8-77B92348C440}" type="presParOf" srcId="{411C1A33-884B-4F76-AF3F-12434DBAA4B0}" destId="{11E11819-927F-40FD-89DF-720A0FABFE0A}" srcOrd="1" destOrd="0" presId="urn:microsoft.com/office/officeart/2005/8/layout/radial1"/>
    <dgm:cxn modelId="{8A2DDEEC-482F-4CDA-852A-2569C4EF02ED}" type="presParOf" srcId="{11E11819-927F-40FD-89DF-720A0FABFE0A}" destId="{8F1D8E3F-18C1-4343-B326-6A417BA16D4E}" srcOrd="0" destOrd="0" presId="urn:microsoft.com/office/officeart/2005/8/layout/radial1"/>
    <dgm:cxn modelId="{2323F121-D82E-4788-AEE0-3E4582814BCD}" type="presParOf" srcId="{411C1A33-884B-4F76-AF3F-12434DBAA4B0}" destId="{7ABD5BC5-C615-4CC9-AC1A-93F6317E34A2}" srcOrd="2" destOrd="0" presId="urn:microsoft.com/office/officeart/2005/8/layout/radial1"/>
    <dgm:cxn modelId="{5C49B5A6-71C1-4516-A258-B338A4927779}" type="presParOf" srcId="{411C1A33-884B-4F76-AF3F-12434DBAA4B0}" destId="{7231A235-FDC2-42A8-8C09-415370B355DE}" srcOrd="3" destOrd="0" presId="urn:microsoft.com/office/officeart/2005/8/layout/radial1"/>
    <dgm:cxn modelId="{2560962A-5C02-4B57-BA89-22C9AFA0D7D4}" type="presParOf" srcId="{7231A235-FDC2-42A8-8C09-415370B355DE}" destId="{C227C6DC-CBE0-4547-8F0A-AF13B34967DC}" srcOrd="0" destOrd="0" presId="urn:microsoft.com/office/officeart/2005/8/layout/radial1"/>
    <dgm:cxn modelId="{6B4F2094-CD8F-4CFF-9A96-FC70C31A2E9C}" type="presParOf" srcId="{411C1A33-884B-4F76-AF3F-12434DBAA4B0}" destId="{702953EB-70F0-4B3B-9C09-9819813C2464}" srcOrd="4" destOrd="0" presId="urn:microsoft.com/office/officeart/2005/8/layout/radial1"/>
    <dgm:cxn modelId="{B7BA19BB-AA91-42BE-A270-14C45542BB4D}" type="presParOf" srcId="{411C1A33-884B-4F76-AF3F-12434DBAA4B0}" destId="{FCEDF6B1-4311-44A6-A470-653602E9C008}" srcOrd="5" destOrd="0" presId="urn:microsoft.com/office/officeart/2005/8/layout/radial1"/>
    <dgm:cxn modelId="{EE413061-00EB-4147-8B90-DB6475D45C45}" type="presParOf" srcId="{FCEDF6B1-4311-44A6-A470-653602E9C008}" destId="{26B915D9-C690-458E-9179-BF00239B9950}" srcOrd="0" destOrd="0" presId="urn:microsoft.com/office/officeart/2005/8/layout/radial1"/>
    <dgm:cxn modelId="{340E6A31-5E66-4465-90F1-6631C66C9857}" type="presParOf" srcId="{411C1A33-884B-4F76-AF3F-12434DBAA4B0}" destId="{3AEAEF53-F126-4E87-A430-C7A86DFCBD88}" srcOrd="6" destOrd="0" presId="urn:microsoft.com/office/officeart/2005/8/layout/radial1"/>
    <dgm:cxn modelId="{7867C9D1-EEC3-4228-A882-7C5F3A91C1B2}" type="presParOf" srcId="{411C1A33-884B-4F76-AF3F-12434DBAA4B0}" destId="{8C550F20-B41F-4F9A-BDD7-1EC30682E59B}" srcOrd="7" destOrd="0" presId="urn:microsoft.com/office/officeart/2005/8/layout/radial1"/>
    <dgm:cxn modelId="{B17C94B4-42E1-430D-BB41-3FE5D40057A7}" type="presParOf" srcId="{8C550F20-B41F-4F9A-BDD7-1EC30682E59B}" destId="{98D17E2B-C014-415E-BAA4-93D529C19024}" srcOrd="0" destOrd="0" presId="urn:microsoft.com/office/officeart/2005/8/layout/radial1"/>
    <dgm:cxn modelId="{874CA20D-76BE-49BA-91B9-FFA53F91AE61}" type="presParOf" srcId="{411C1A33-884B-4F76-AF3F-12434DBAA4B0}" destId="{115C6789-164F-4889-8761-9BD6F839667C}" srcOrd="8" destOrd="0" presId="urn:microsoft.com/office/officeart/2005/8/layout/radial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5A0B1-3F22-4A8D-A976-4845628CD28A}">
      <dsp:nvSpPr>
        <dsp:cNvPr id="0" name=""/>
        <dsp:cNvSpPr/>
      </dsp:nvSpPr>
      <dsp:spPr>
        <a:xfrm>
          <a:off x="3317797" y="1963130"/>
          <a:ext cx="1492405" cy="14924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3536355" y="2181688"/>
        <a:ext cx="1055289" cy="1055289"/>
      </dsp:txXfrm>
    </dsp:sp>
    <dsp:sp modelId="{11E11819-927F-40FD-89DF-720A0FABFE0A}">
      <dsp:nvSpPr>
        <dsp:cNvPr id="0" name=""/>
        <dsp:cNvSpPr/>
      </dsp:nvSpPr>
      <dsp:spPr>
        <a:xfrm rot="16200000">
          <a:off x="3838366" y="1720972"/>
          <a:ext cx="451266" cy="33050"/>
        </a:xfrm>
        <a:custGeom>
          <a:avLst/>
          <a:gdLst/>
          <a:ahLst/>
          <a:cxnLst/>
          <a:rect l="0" t="0" r="0" b="0"/>
          <a:pathLst>
            <a:path>
              <a:moveTo>
                <a:pt x="0" y="16525"/>
              </a:moveTo>
              <a:lnTo>
                <a:pt x="451266" y="1652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052718" y="1726216"/>
        <a:ext cx="22563" cy="22563"/>
      </dsp:txXfrm>
    </dsp:sp>
    <dsp:sp modelId="{7ABD5BC5-C615-4CC9-AC1A-93F6317E34A2}">
      <dsp:nvSpPr>
        <dsp:cNvPr id="0" name=""/>
        <dsp:cNvSpPr/>
      </dsp:nvSpPr>
      <dsp:spPr>
        <a:xfrm>
          <a:off x="3317797" y="19459"/>
          <a:ext cx="1492405" cy="149240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3536355" y="238017"/>
        <a:ext cx="1055289" cy="1055289"/>
      </dsp:txXfrm>
    </dsp:sp>
    <dsp:sp modelId="{7231A235-FDC2-42A8-8C09-415370B355DE}">
      <dsp:nvSpPr>
        <dsp:cNvPr id="0" name=""/>
        <dsp:cNvSpPr/>
      </dsp:nvSpPr>
      <dsp:spPr>
        <a:xfrm>
          <a:off x="4810202" y="2692808"/>
          <a:ext cx="451266" cy="33050"/>
        </a:xfrm>
        <a:custGeom>
          <a:avLst/>
          <a:gdLst/>
          <a:ahLst/>
          <a:cxnLst/>
          <a:rect l="0" t="0" r="0" b="0"/>
          <a:pathLst>
            <a:path>
              <a:moveTo>
                <a:pt x="0" y="16525"/>
              </a:moveTo>
              <a:lnTo>
                <a:pt x="451266" y="1652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24554" y="2698051"/>
        <a:ext cx="22563" cy="22563"/>
      </dsp:txXfrm>
    </dsp:sp>
    <dsp:sp modelId="{702953EB-70F0-4B3B-9C09-9819813C2464}">
      <dsp:nvSpPr>
        <dsp:cNvPr id="0" name=""/>
        <dsp:cNvSpPr/>
      </dsp:nvSpPr>
      <dsp:spPr>
        <a:xfrm>
          <a:off x="5261469" y="1963130"/>
          <a:ext cx="1492405" cy="1492405"/>
        </a:xfrm>
        <a:prstGeom prst="ellips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5480027" y="2181688"/>
        <a:ext cx="1055289" cy="1055289"/>
      </dsp:txXfrm>
    </dsp:sp>
    <dsp:sp modelId="{FCEDF6B1-4311-44A6-A470-653602E9C008}">
      <dsp:nvSpPr>
        <dsp:cNvPr id="0" name=""/>
        <dsp:cNvSpPr/>
      </dsp:nvSpPr>
      <dsp:spPr>
        <a:xfrm rot="5400000">
          <a:off x="3838366" y="3664644"/>
          <a:ext cx="451266" cy="33050"/>
        </a:xfrm>
        <a:custGeom>
          <a:avLst/>
          <a:gdLst/>
          <a:ahLst/>
          <a:cxnLst/>
          <a:rect l="0" t="0" r="0" b="0"/>
          <a:pathLst>
            <a:path>
              <a:moveTo>
                <a:pt x="0" y="16525"/>
              </a:moveTo>
              <a:lnTo>
                <a:pt x="451266" y="1652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052718" y="3669887"/>
        <a:ext cx="22563" cy="22563"/>
      </dsp:txXfrm>
    </dsp:sp>
    <dsp:sp modelId="{3AEAEF53-F126-4E87-A430-C7A86DFCBD88}">
      <dsp:nvSpPr>
        <dsp:cNvPr id="0" name=""/>
        <dsp:cNvSpPr/>
      </dsp:nvSpPr>
      <dsp:spPr>
        <a:xfrm>
          <a:off x="3317797" y="3906802"/>
          <a:ext cx="1492405" cy="1492405"/>
        </a:xfrm>
        <a:prstGeom prst="ellips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3536355" y="4125360"/>
        <a:ext cx="1055289" cy="1055289"/>
      </dsp:txXfrm>
    </dsp:sp>
    <dsp:sp modelId="{8C550F20-B41F-4F9A-BDD7-1EC30682E59B}">
      <dsp:nvSpPr>
        <dsp:cNvPr id="0" name=""/>
        <dsp:cNvSpPr/>
      </dsp:nvSpPr>
      <dsp:spPr>
        <a:xfrm rot="10800000">
          <a:off x="2866530" y="2692808"/>
          <a:ext cx="451266" cy="33050"/>
        </a:xfrm>
        <a:custGeom>
          <a:avLst/>
          <a:gdLst/>
          <a:ahLst/>
          <a:cxnLst/>
          <a:rect l="0" t="0" r="0" b="0"/>
          <a:pathLst>
            <a:path>
              <a:moveTo>
                <a:pt x="0" y="16525"/>
              </a:moveTo>
              <a:lnTo>
                <a:pt x="451266" y="1652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080882" y="2698051"/>
        <a:ext cx="22563" cy="22563"/>
      </dsp:txXfrm>
    </dsp:sp>
    <dsp:sp modelId="{115C6789-164F-4889-8761-9BD6F839667C}">
      <dsp:nvSpPr>
        <dsp:cNvPr id="0" name=""/>
        <dsp:cNvSpPr/>
      </dsp:nvSpPr>
      <dsp:spPr>
        <a:xfrm>
          <a:off x="1374125" y="1963130"/>
          <a:ext cx="1492405" cy="1492405"/>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n-GB" sz="6500" kern="1200" dirty="0"/>
        </a:p>
      </dsp:txBody>
      <dsp:txXfrm>
        <a:off x="1592683" y="2181688"/>
        <a:ext cx="1055289" cy="105528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04506-DB7F-45ED-892D-DD2D94AB8576}" type="datetimeFigureOut">
              <a:rPr lang="en-GB" smtClean="0"/>
              <a:t>12/07/2024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3757D-DF98-4FA1-8939-247ECF48A67A}" type="slidenum">
              <a:rPr lang="en-GB" smtClean="0"/>
              <a:t>‹#›</a:t>
            </a:fld>
            <a:endParaRPr lang="en-GB"/>
          </a:p>
        </p:txBody>
      </p:sp>
    </p:spTree>
    <p:extLst>
      <p:ext uri="{BB962C8B-B14F-4D97-AF65-F5344CB8AC3E}">
        <p14:creationId xmlns:p14="http://schemas.microsoft.com/office/powerpoint/2010/main" val="390566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Good Morning..</a:t>
            </a:r>
          </a:p>
          <a:p>
            <a:r>
              <a:rPr lang="en-US" dirty="0"/>
              <a:t>Today I’m </a:t>
            </a:r>
            <a:r>
              <a:rPr lang="en-US" dirty="0" err="1"/>
              <a:t>gonna</a:t>
            </a:r>
            <a:r>
              <a:rPr lang="en-US" dirty="0"/>
              <a:t> share something from my experience conducting Tax Investigation in Indonesia</a:t>
            </a:r>
          </a:p>
          <a:p>
            <a:r>
              <a:rPr lang="en-US" dirty="0"/>
              <a:t>This case I’ll presenting is a crypto asset related investigation, so I hope my presentation is interesting to you and I can give some insight to you as well</a:t>
            </a:r>
          </a:p>
          <a:p>
            <a:r>
              <a:rPr lang="en-US" dirty="0"/>
              <a:t>Because after yesterday group discussion, I learned that some countries have no regulation about crypto assets and its trading and even considered crypto assets trading as illegal transaction. Hence, I believe that these countries have no government revenue derived from crypto assets transactions</a:t>
            </a:r>
          </a:p>
          <a:p>
            <a:endParaRPr lang="en-US" dirty="0"/>
          </a:p>
          <a:p>
            <a:r>
              <a:rPr lang="en-US" dirty="0"/>
              <a:t>Before we started, I’m </a:t>
            </a:r>
            <a:r>
              <a:rPr lang="en-US" dirty="0" err="1"/>
              <a:t>gonna</a:t>
            </a:r>
            <a:r>
              <a:rPr lang="en-US" dirty="0"/>
              <a:t> highlight some disclaimer on my presentation</a:t>
            </a:r>
          </a:p>
          <a:p>
            <a:pPr marL="228600" indent="-228600">
              <a:buAutoNum type="arabicPeriod"/>
            </a:pPr>
            <a:r>
              <a:rPr lang="en-US" dirty="0"/>
              <a:t>This is a Tax Investigation, so I will share and presenting from a Tax Investigator perspective</a:t>
            </a:r>
          </a:p>
          <a:p>
            <a:pPr marL="228600" indent="-228600">
              <a:buAutoNum type="arabicPeriod"/>
            </a:pPr>
            <a:r>
              <a:rPr lang="en-US" dirty="0"/>
              <a:t>This investigation is an on-going investigation and has not concluded yet, so I can not share some details of the investigation process</a:t>
            </a:r>
          </a:p>
          <a:p>
            <a:pPr marL="228600" indent="-228600">
              <a:buAutoNum type="arabicPeriod"/>
            </a:pPr>
            <a:r>
              <a:rPr lang="en-US" dirty="0"/>
              <a:t>The purpose I joined this course is to gain more perspective from other countries regarding to this case I handle, so any input or recommendation is welcomed</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1</a:t>
            </a:fld>
            <a:endParaRPr lang="en-GB"/>
          </a:p>
        </p:txBody>
      </p:sp>
    </p:spTree>
    <p:extLst>
      <p:ext uri="{BB962C8B-B14F-4D97-AF65-F5344CB8AC3E}">
        <p14:creationId xmlns:p14="http://schemas.microsoft.com/office/powerpoint/2010/main" val="349582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start my presentation, let me talk about crypto assets trading overview in general.</a:t>
            </a:r>
          </a:p>
          <a:p>
            <a:endParaRPr lang="en-US" dirty="0"/>
          </a:p>
          <a:p>
            <a:r>
              <a:rPr lang="en-US" dirty="0"/>
              <a:t>First type of crypto assets trading is trading crypto assets with fiat money. As you can see in green line, when User C wants to buy crypto assets, such as Bitcoin, He will trade his fiat money through a wallet or exchanger and User A will sell his Bitcoin via wallet or exchanger too.</a:t>
            </a:r>
          </a:p>
          <a:p>
            <a:endParaRPr lang="en-US" dirty="0"/>
          </a:p>
          <a:p>
            <a:r>
              <a:rPr lang="en-US" dirty="0"/>
              <a:t>Second type of crypto assets trading is crypto assets swap, So you can see in red line, if User A have a bitcoin and He wants to buy Ethereum from User B, He will swap it through the wallet or exchanger and get the crypto assets he desired.</a:t>
            </a:r>
          </a:p>
          <a:p>
            <a:endParaRPr lang="en-US" dirty="0"/>
          </a:p>
          <a:p>
            <a:r>
              <a:rPr lang="en-US" dirty="0"/>
              <a:t>The other type of crypto assets trading is crypto assets trade with goods/service. So you can see in blue line, if User A wants to buy something or use some services, He can trade his Bitcoin with the goods/services provided by User D via a wallet/exchanger too.</a:t>
            </a:r>
          </a:p>
          <a:p>
            <a:endParaRPr lang="en-US" dirty="0"/>
          </a:p>
          <a:p>
            <a:r>
              <a:rPr lang="en-US" dirty="0"/>
              <a:t>All this crypto asset transaction is verified by the crypto miners as you can see in black line.</a:t>
            </a:r>
          </a:p>
          <a:p>
            <a:endParaRPr lang="en-US" dirty="0"/>
          </a:p>
          <a:p>
            <a:r>
              <a:rPr lang="en-US" dirty="0"/>
              <a:t>And all this transactions have tax implications.</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2</a:t>
            </a:fld>
            <a:endParaRPr lang="en-GB"/>
          </a:p>
        </p:txBody>
      </p:sp>
    </p:spTree>
    <p:extLst>
      <p:ext uri="{BB962C8B-B14F-4D97-AF65-F5344CB8AC3E}">
        <p14:creationId xmlns:p14="http://schemas.microsoft.com/office/powerpoint/2010/main" val="53121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income tax treatment of crypto assets from Indonesian perspective.</a:t>
            </a:r>
          </a:p>
          <a:p>
            <a:endParaRPr lang="en-US" dirty="0"/>
          </a:p>
          <a:p>
            <a:r>
              <a:rPr lang="en-US" dirty="0" err="1"/>
              <a:t>Bappebti</a:t>
            </a:r>
            <a:r>
              <a:rPr lang="en-US" dirty="0"/>
              <a:t> is a government agencies under the Indonesian ministry of trading that one of its duty is to oversee the crypto assets transaction. But in 2025 this duty will be transferred to Indonesia Financial Services Authority (OJK)</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3</a:t>
            </a:fld>
            <a:endParaRPr lang="en-GB"/>
          </a:p>
        </p:txBody>
      </p:sp>
    </p:spTree>
    <p:extLst>
      <p:ext uri="{BB962C8B-B14F-4D97-AF65-F5344CB8AC3E}">
        <p14:creationId xmlns:p14="http://schemas.microsoft.com/office/powerpoint/2010/main" val="1801954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regulation related to crypto assets transactions. By this regulations we can see that the wallet/exchanger act as a tax collector. The tax authority appoint the wallet/exchanger to collect the tax, either it’s an income tax or VAT.</a:t>
            </a:r>
          </a:p>
          <a:p>
            <a:r>
              <a:rPr lang="en-US" dirty="0"/>
              <a:t>If the wallet/exchanger is a local corporation, there is no difficulties, however if the wallet/exchanger is an international-based corporation, Tax authority will first have to appoint that corporation to be a Permanent Establishment and registered in Indonesia so that the PE can report and submit their tax return in Indonesia and also report the tax withheld by them via tax report</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4</a:t>
            </a:fld>
            <a:endParaRPr lang="en-GB"/>
          </a:p>
        </p:txBody>
      </p:sp>
    </p:spTree>
    <p:extLst>
      <p:ext uri="{BB962C8B-B14F-4D97-AF65-F5344CB8AC3E}">
        <p14:creationId xmlns:p14="http://schemas.microsoft.com/office/powerpoint/2010/main" val="323331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now I will explain about our main discussion.</a:t>
            </a:r>
          </a:p>
          <a:p>
            <a:endParaRPr lang="en-US" dirty="0"/>
          </a:p>
          <a:p>
            <a:r>
              <a:rPr lang="en-US" dirty="0"/>
              <a:t>How the case initiated.</a:t>
            </a:r>
          </a:p>
          <a:p>
            <a:endParaRPr lang="en-US" dirty="0"/>
          </a:p>
          <a:p>
            <a:r>
              <a:rPr lang="en-US" dirty="0"/>
              <a:t>Indonesian tax authority get the </a:t>
            </a:r>
            <a:r>
              <a:rPr lang="en-US" dirty="0" err="1"/>
              <a:t>informations</a:t>
            </a:r>
            <a:r>
              <a:rPr lang="en-US" dirty="0"/>
              <a:t> from the Indonesian Financial Intelligence Unit, who already </a:t>
            </a:r>
            <a:r>
              <a:rPr lang="en-US" dirty="0" err="1"/>
              <a:t>analyse</a:t>
            </a:r>
            <a:r>
              <a:rPr lang="en-US" dirty="0"/>
              <a:t> international transactions whether it’s a transaction in to Indonesia or transaction out from Indonesia.</a:t>
            </a:r>
          </a:p>
          <a:p>
            <a:endParaRPr lang="en-US" dirty="0"/>
          </a:p>
          <a:p>
            <a:r>
              <a:rPr lang="en-US" dirty="0"/>
              <a:t>These </a:t>
            </a:r>
            <a:r>
              <a:rPr lang="en-US" dirty="0" err="1"/>
              <a:t>informations</a:t>
            </a:r>
            <a:r>
              <a:rPr lang="en-US" dirty="0"/>
              <a:t> then being enriched by our Tax Intelligence in order to see if the suspect’s transaction is proportionate with his business activities.</a:t>
            </a:r>
          </a:p>
          <a:p>
            <a:endParaRPr lang="en-US" dirty="0"/>
          </a:p>
          <a:p>
            <a:r>
              <a:rPr lang="en-US" dirty="0"/>
              <a:t>From the FIU </a:t>
            </a:r>
            <a:r>
              <a:rPr lang="en-US" dirty="0" err="1"/>
              <a:t>informations</a:t>
            </a:r>
            <a:r>
              <a:rPr lang="en-US" dirty="0"/>
              <a:t>, we know that the suspect has international and domestic bank accounts.</a:t>
            </a:r>
          </a:p>
          <a:p>
            <a:endParaRPr lang="en-US" dirty="0"/>
          </a:p>
          <a:p>
            <a:r>
              <a:rPr lang="en-US" dirty="0"/>
              <a:t>The money from that bank accounts outflow to many other countries such as China, Germany, Italy, Singapore, United Kingdom, and United States.</a:t>
            </a:r>
          </a:p>
          <a:p>
            <a:endParaRPr lang="en-US" dirty="0"/>
          </a:p>
          <a:p>
            <a:r>
              <a:rPr lang="en-US" dirty="0"/>
              <a:t>The total of money inflow and outflow from the bank accounts is about US$14,000,000.</a:t>
            </a:r>
          </a:p>
          <a:p>
            <a:endParaRPr lang="en-US" dirty="0"/>
          </a:p>
          <a:p>
            <a:r>
              <a:rPr lang="en-US" dirty="0"/>
              <a:t>With the information provided from Tax Intelligence we know that the suspect also has multiple corporations and business in Indonesia.</a:t>
            </a:r>
          </a:p>
          <a:p>
            <a:endParaRPr lang="en-GB" dirty="0"/>
          </a:p>
          <a:p>
            <a:r>
              <a:rPr lang="en-GB" dirty="0"/>
              <a:t>And that overseas banking transactions is not proportionate with the business activities.</a:t>
            </a:r>
          </a:p>
          <a:p>
            <a:endParaRPr lang="en-GB" dirty="0"/>
          </a:p>
          <a:p>
            <a:r>
              <a:rPr lang="en-GB" dirty="0"/>
              <a:t>The suspicion is : suspect not reporting all of his income and transaction to tax authority.</a:t>
            </a:r>
          </a:p>
        </p:txBody>
      </p:sp>
      <p:sp>
        <p:nvSpPr>
          <p:cNvPr id="4" name="Slide Number Placeholder 3"/>
          <p:cNvSpPr>
            <a:spLocks noGrp="1"/>
          </p:cNvSpPr>
          <p:nvPr>
            <p:ph type="sldNum" sz="quarter" idx="5"/>
          </p:nvPr>
        </p:nvSpPr>
        <p:spPr/>
        <p:txBody>
          <a:bodyPr/>
          <a:lstStyle/>
          <a:p>
            <a:fld id="{4783757D-DF98-4FA1-8939-247ECF48A67A}" type="slidenum">
              <a:rPr lang="en-GB" smtClean="0"/>
              <a:t>5</a:t>
            </a:fld>
            <a:endParaRPr lang="en-GB"/>
          </a:p>
        </p:txBody>
      </p:sp>
    </p:spTree>
    <p:extLst>
      <p:ext uri="{BB962C8B-B14F-4D97-AF65-F5344CB8AC3E}">
        <p14:creationId xmlns:p14="http://schemas.microsoft.com/office/powerpoint/2010/main" val="3563730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information provided by FIU and Tax Intelligence, Tax Investigators is assigned to do the investigation to the suspect.</a:t>
            </a:r>
          </a:p>
          <a:p>
            <a:endParaRPr lang="en-US" dirty="0"/>
          </a:p>
          <a:p>
            <a:r>
              <a:rPr lang="en-US" dirty="0"/>
              <a:t>The investigation is carried out to the suspect and all of his related corporations.</a:t>
            </a:r>
          </a:p>
          <a:p>
            <a:endParaRPr lang="en-US" dirty="0"/>
          </a:p>
          <a:p>
            <a:r>
              <a:rPr lang="en-US" dirty="0"/>
              <a:t>The investigator conducting a digital forensic techniques and procedures to the suspect’s gadget and PC/Laptop.</a:t>
            </a:r>
          </a:p>
          <a:p>
            <a:endParaRPr lang="en-US" dirty="0"/>
          </a:p>
          <a:p>
            <a:r>
              <a:rPr lang="en-US" dirty="0"/>
              <a:t>After a comprehensive search and inspection inside suspect’s house, the investigator found a crypto assets wallet applications in suspect’s handphone</a:t>
            </a:r>
          </a:p>
          <a:p>
            <a:endParaRPr lang="en-US" dirty="0"/>
          </a:p>
          <a:p>
            <a:r>
              <a:rPr lang="en-US" dirty="0"/>
              <a:t>And with a grit efforts the investigator finally can get the passcode and open the suspect’s crypto assets wallet application.</a:t>
            </a:r>
          </a:p>
          <a:p>
            <a:endParaRPr lang="en-US" dirty="0"/>
          </a:p>
          <a:p>
            <a:r>
              <a:rPr lang="en-US" dirty="0"/>
              <a:t>Inside the wallet, investigator can see the crypto assets transactions history.</a:t>
            </a:r>
          </a:p>
          <a:p>
            <a:endParaRPr lang="en-US" dirty="0"/>
          </a:p>
          <a:p>
            <a:r>
              <a:rPr lang="en-US" dirty="0"/>
              <a:t>The investigator also ask for the detailed bank transactions and obtained that data from the financial institutions that related .</a:t>
            </a:r>
          </a:p>
          <a:p>
            <a:endParaRPr lang="en-US" dirty="0"/>
          </a:p>
          <a:p>
            <a:r>
              <a:rPr lang="en-US" dirty="0"/>
              <a:t>After a thorough interview and examination, the suspect finally cooperate and admit there are various income that the suspect get and he failed to report that income to Tax Authority.</a:t>
            </a:r>
          </a:p>
          <a:p>
            <a:endParaRPr lang="en-US" dirty="0"/>
          </a:p>
          <a:p>
            <a:r>
              <a:rPr lang="en-US" dirty="0"/>
              <a:t>The suspect also admit that some income is gained from crypto assets trading.</a:t>
            </a:r>
          </a:p>
          <a:p>
            <a:endParaRPr lang="en-US" dirty="0"/>
          </a:p>
          <a:p>
            <a:r>
              <a:rPr lang="en-US" dirty="0"/>
              <a:t>With the data and information gained from the investigation carried out, Investigator still have to ask for an opinion from our internal expert to help calculate the unpaid taxes by the suspect and his related corporations.</a:t>
            </a:r>
          </a:p>
          <a:p>
            <a:endParaRPr lang="en-US" dirty="0"/>
          </a:p>
          <a:p>
            <a:r>
              <a:rPr lang="en-US" dirty="0"/>
              <a:t>Investigator also already submit an EOI exchange request the our competent authority and now still waiting for the responses from corresponding tax jurisdictions</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6</a:t>
            </a:fld>
            <a:endParaRPr lang="en-GB"/>
          </a:p>
        </p:txBody>
      </p:sp>
    </p:spTree>
    <p:extLst>
      <p:ext uri="{BB962C8B-B14F-4D97-AF65-F5344CB8AC3E}">
        <p14:creationId xmlns:p14="http://schemas.microsoft.com/office/powerpoint/2010/main" val="2376665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investigation is helped by the inter-agencies cooperation where the tax authority get the data feed from the FIU, these data and information then being collaborated with the Tax Intelligence and with the help of our Tax Digital Forensic Experts, the digital data obtained from suspect’s gadget and PC/laptop is analyzed.</a:t>
            </a:r>
          </a:p>
          <a:p>
            <a:endParaRPr lang="en-US" dirty="0"/>
          </a:p>
          <a:p>
            <a:r>
              <a:rPr lang="en-US" dirty="0"/>
              <a:t>The investigator also did some meetings with the FIU to get a better and deep understanding about the data provided by FIU.</a:t>
            </a:r>
          </a:p>
          <a:p>
            <a:endParaRPr lang="en-US" dirty="0"/>
          </a:p>
          <a:p>
            <a:r>
              <a:rPr lang="en-GB" dirty="0"/>
              <a:t>The Financial Institutions also helped much with providing detailed bank account transactions that the suspect have</a:t>
            </a:r>
          </a:p>
        </p:txBody>
      </p:sp>
      <p:sp>
        <p:nvSpPr>
          <p:cNvPr id="4" name="Slide Number Placeholder 3"/>
          <p:cNvSpPr>
            <a:spLocks noGrp="1"/>
          </p:cNvSpPr>
          <p:nvPr>
            <p:ph type="sldNum" sz="quarter" idx="5"/>
          </p:nvPr>
        </p:nvSpPr>
        <p:spPr/>
        <p:txBody>
          <a:bodyPr/>
          <a:lstStyle/>
          <a:p>
            <a:fld id="{4783757D-DF98-4FA1-8939-247ECF48A67A}" type="slidenum">
              <a:rPr lang="en-GB" smtClean="0"/>
              <a:t>7</a:t>
            </a:fld>
            <a:endParaRPr lang="en-GB"/>
          </a:p>
        </p:txBody>
      </p:sp>
    </p:spTree>
    <p:extLst>
      <p:ext uri="{BB962C8B-B14F-4D97-AF65-F5344CB8AC3E}">
        <p14:creationId xmlns:p14="http://schemas.microsoft.com/office/powerpoint/2010/main" val="1848563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bg1"/>
                </a:solidFill>
                <a:latin typeface="EYInterstate Light" panose="02000506000000020004" pitchFamily="2" charset="0"/>
                <a:ea typeface="+mn-ea"/>
                <a:cs typeface="+mn-cs"/>
              </a:rPr>
              <a:t>The case results</a:t>
            </a:r>
          </a:p>
          <a:p>
            <a:endParaRPr lang="en-GB" sz="1200" b="0" kern="1200" dirty="0">
              <a:solidFill>
                <a:schemeClr val="bg1"/>
              </a:solidFill>
              <a:latin typeface="EYInterstate Light" panose="02000506000000020004" pitchFamily="2" charset="0"/>
              <a:ea typeface="+mn-ea"/>
              <a:cs typeface="+mn-cs"/>
            </a:endParaRPr>
          </a:p>
          <a:p>
            <a:r>
              <a:rPr lang="en-GB" sz="1200" b="0" kern="1200" dirty="0">
                <a:solidFill>
                  <a:schemeClr val="bg1"/>
                </a:solidFill>
                <a:latin typeface="EYInterstate Light" panose="02000506000000020004" pitchFamily="2" charset="0"/>
                <a:ea typeface="+mn-ea"/>
                <a:cs typeface="+mn-cs"/>
              </a:rPr>
              <a:t>This case is still an on-going investigation and not yet concluded.</a:t>
            </a:r>
          </a:p>
          <a:p>
            <a:endParaRPr lang="en-GB" sz="1200" b="0" kern="1200" dirty="0">
              <a:solidFill>
                <a:schemeClr val="bg1"/>
              </a:solidFill>
              <a:latin typeface="EYInterstate Light" panose="02000506000000020004" pitchFamily="2" charset="0"/>
              <a:ea typeface="+mn-ea"/>
              <a:cs typeface="+mn-cs"/>
            </a:endParaRPr>
          </a:p>
          <a:p>
            <a:r>
              <a:rPr lang="en-GB" sz="1200" b="0" kern="1200" dirty="0">
                <a:solidFill>
                  <a:schemeClr val="bg1"/>
                </a:solidFill>
                <a:latin typeface="EYInterstate Light" panose="02000506000000020004" pitchFamily="2" charset="0"/>
                <a:ea typeface="+mn-ea"/>
                <a:cs typeface="+mn-cs"/>
              </a:rPr>
              <a:t>The suspect already admit that he is not reporting all of his income gained to the tax authority.</a:t>
            </a:r>
          </a:p>
          <a:p>
            <a:endParaRPr lang="en-GB" sz="1200" b="0" kern="1200" dirty="0">
              <a:solidFill>
                <a:schemeClr val="bg1"/>
              </a:solidFill>
              <a:latin typeface="EYInterstate Light" panose="02000506000000020004" pitchFamily="2" charset="0"/>
              <a:ea typeface="+mn-ea"/>
              <a:cs typeface="+mn-cs"/>
            </a:endParaRPr>
          </a:p>
          <a:p>
            <a:r>
              <a:rPr lang="en-GB" sz="1200" b="0" kern="1200" dirty="0">
                <a:solidFill>
                  <a:schemeClr val="bg1"/>
                </a:solidFill>
                <a:latin typeface="EYInterstate Light" panose="02000506000000020004" pitchFamily="2" charset="0"/>
                <a:ea typeface="+mn-ea"/>
                <a:cs typeface="+mn-cs"/>
              </a:rPr>
              <a:t>According to our regulations, the suspect will be given the opportunity to pay the taxes unpaid and the penalty of 100% to get the case closed in preliminary investigation level, because in Indonesian tax regulations we have the </a:t>
            </a:r>
            <a:r>
              <a:rPr lang="en-GB" sz="1200" b="0" kern="1200" dirty="0" err="1">
                <a:solidFill>
                  <a:schemeClr val="bg1"/>
                </a:solidFill>
                <a:latin typeface="EYInterstate Light" panose="02000506000000020004" pitchFamily="2" charset="0"/>
                <a:ea typeface="+mn-ea"/>
                <a:cs typeface="+mn-cs"/>
              </a:rPr>
              <a:t>ultimum</a:t>
            </a:r>
            <a:r>
              <a:rPr lang="en-GB" sz="1200" b="0" kern="1200" dirty="0">
                <a:solidFill>
                  <a:schemeClr val="bg1"/>
                </a:solidFill>
                <a:latin typeface="EYInterstate Light" panose="02000506000000020004" pitchFamily="2" charset="0"/>
                <a:ea typeface="+mn-ea"/>
                <a:cs typeface="+mn-cs"/>
              </a:rPr>
              <a:t> </a:t>
            </a:r>
            <a:r>
              <a:rPr lang="en-GB" sz="1200" b="0" kern="1200" dirty="0" err="1">
                <a:solidFill>
                  <a:schemeClr val="bg1"/>
                </a:solidFill>
                <a:latin typeface="EYInterstate Light" panose="02000506000000020004" pitchFamily="2" charset="0"/>
                <a:ea typeface="+mn-ea"/>
                <a:cs typeface="+mn-cs"/>
              </a:rPr>
              <a:t>remedium</a:t>
            </a:r>
            <a:r>
              <a:rPr lang="en-GB" sz="1200" b="0" kern="1200" dirty="0">
                <a:solidFill>
                  <a:schemeClr val="bg1"/>
                </a:solidFill>
                <a:latin typeface="EYInterstate Light" panose="02000506000000020004" pitchFamily="2" charset="0"/>
                <a:ea typeface="+mn-ea"/>
                <a:cs typeface="+mn-cs"/>
              </a:rPr>
              <a:t> principle, which says that criminal law should be made a final effort in the case of tax law enforcement. The suspect then be given the opportunity to recover the government financial loss that happened because of the act of suspect not reporting all of his tax obligations. (I believe this regulation more or less is similar to UK Deferred Prosecution Agreements)</a:t>
            </a:r>
          </a:p>
          <a:p>
            <a:endParaRPr lang="en-GB" sz="1200" b="0" kern="1200" dirty="0">
              <a:solidFill>
                <a:schemeClr val="bg1"/>
              </a:solidFill>
              <a:latin typeface="EYInterstate Light" panose="02000506000000020004" pitchFamily="2" charset="0"/>
              <a:ea typeface="+mn-ea"/>
              <a:cs typeface="+mn-cs"/>
            </a:endParaRPr>
          </a:p>
          <a:p>
            <a:r>
              <a:rPr lang="en-GB" sz="1200" b="0" kern="1200" dirty="0">
                <a:solidFill>
                  <a:schemeClr val="bg1"/>
                </a:solidFill>
                <a:latin typeface="EYInterstate Light" panose="02000506000000020004" pitchFamily="2" charset="0"/>
                <a:ea typeface="+mn-ea"/>
                <a:cs typeface="+mn-cs"/>
              </a:rPr>
              <a:t>If the case is going up to investigation level and the investigator already coordinated with the prosecutor, the penalty will be increased to 3 times of the taxes unpaid.</a:t>
            </a:r>
          </a:p>
          <a:p>
            <a:endParaRPr lang="en-GB" sz="1200" b="0" kern="1200" dirty="0">
              <a:solidFill>
                <a:schemeClr val="bg1"/>
              </a:solidFill>
              <a:latin typeface="EYInterstate Light" panose="02000506000000020004" pitchFamily="2" charset="0"/>
              <a:ea typeface="+mn-ea"/>
              <a:cs typeface="+mn-cs"/>
            </a:endParaRPr>
          </a:p>
          <a:p>
            <a:r>
              <a:rPr lang="en-GB" sz="1200" b="0" kern="1200" dirty="0">
                <a:solidFill>
                  <a:schemeClr val="bg1"/>
                </a:solidFill>
                <a:latin typeface="EYInterstate Light" panose="02000506000000020004" pitchFamily="2" charset="0"/>
                <a:ea typeface="+mn-ea"/>
                <a:cs typeface="+mn-cs"/>
              </a:rPr>
              <a:t>However, if the suspect failed to pay the unpaid taxes and penalties, he then will be charged with 6 months to 6 years of imprisonment and also have to pay 2 to 4 times of the taxes unpaid penalty depends on the judge decisions.</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8</a:t>
            </a:fld>
            <a:endParaRPr lang="en-GB"/>
          </a:p>
        </p:txBody>
      </p:sp>
    </p:spTree>
    <p:extLst>
      <p:ext uri="{BB962C8B-B14F-4D97-AF65-F5344CB8AC3E}">
        <p14:creationId xmlns:p14="http://schemas.microsoft.com/office/powerpoint/2010/main" val="4211363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That’s all my presentation.</a:t>
            </a:r>
          </a:p>
          <a:p>
            <a:r>
              <a:rPr lang="en-US" dirty="0"/>
              <a:t>I will happy to receive some opinion and insight from you all.</a:t>
            </a:r>
          </a:p>
          <a:p>
            <a:r>
              <a:rPr lang="en-US" dirty="0"/>
              <a:t>And If there is another input from you after this course finish, you can email or </a:t>
            </a:r>
            <a:r>
              <a:rPr lang="en-US" dirty="0" err="1"/>
              <a:t>whatsapp</a:t>
            </a:r>
            <a:r>
              <a:rPr lang="en-US" dirty="0"/>
              <a:t> me on this contact.</a:t>
            </a:r>
          </a:p>
          <a:p>
            <a:r>
              <a:rPr lang="en-US" dirty="0"/>
              <a:t>Any question??</a:t>
            </a:r>
            <a:endParaRPr lang="en-GB" dirty="0"/>
          </a:p>
        </p:txBody>
      </p:sp>
      <p:sp>
        <p:nvSpPr>
          <p:cNvPr id="4" name="Slide Number Placeholder 3"/>
          <p:cNvSpPr>
            <a:spLocks noGrp="1"/>
          </p:cNvSpPr>
          <p:nvPr>
            <p:ph type="sldNum" sz="quarter" idx="5"/>
          </p:nvPr>
        </p:nvSpPr>
        <p:spPr/>
        <p:txBody>
          <a:bodyPr/>
          <a:lstStyle/>
          <a:p>
            <a:fld id="{4783757D-DF98-4FA1-8939-247ECF48A67A}" type="slidenum">
              <a:rPr lang="en-GB" smtClean="0"/>
              <a:t>9</a:t>
            </a:fld>
            <a:endParaRPr lang="en-GB"/>
          </a:p>
        </p:txBody>
      </p:sp>
    </p:spTree>
    <p:extLst>
      <p:ext uri="{BB962C8B-B14F-4D97-AF65-F5344CB8AC3E}">
        <p14:creationId xmlns:p14="http://schemas.microsoft.com/office/powerpoint/2010/main" val="365313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37DF7-7678-5C12-DB61-6484E3BA73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8D892DC-2339-50B1-E202-3567D86F19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533C1C-E7D5-6475-07AD-8070914ABFDE}"/>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B3CED553-7810-1ADE-0FB8-B0D80B30B5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494155-8371-7DA3-4E2B-648A22C64F4B}"/>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1492283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346DF-BDCA-A7A0-76F9-68D2BAD594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2EC199-3BE0-04C1-B26D-482FF4970C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01C360-4759-3298-33F2-B32DA722158E}"/>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3CDAAA4A-2EA2-6A26-B96F-1DCB836CF8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7A7C83-3C57-C154-539B-5399621511DE}"/>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158575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E01440-8AC2-407E-E540-9244F28DCB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49C943-43A4-C4BC-431C-384C64CDA9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C8E6F5-0783-4408-7BC3-6F31D243BFDF}"/>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054131EB-ABBF-5E40-7153-6682AD250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D88F45-807A-502D-BAE6-A77011FB45CB}"/>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697007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697"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1"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84941" y="3046159"/>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black">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331548678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607697"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1" name="Title 1"/>
          <p:cNvSpPr>
            <a:spLocks noGrp="1"/>
          </p:cNvSpPr>
          <p:nvPr>
            <p:ph type="ctrTitle"/>
          </p:nvPr>
        </p:nvSpPr>
        <p:spPr>
          <a:xfrm>
            <a:off x="884941" y="1954221"/>
            <a:ext cx="4326679" cy="979702"/>
          </a:xfrm>
        </p:spPr>
        <p:txBody>
          <a:bodyPr/>
          <a:lstStyle>
            <a:lvl1pPr>
              <a:defRPr sz="2999" b="0">
                <a:solidFill>
                  <a:srgbClr val="2E2E38"/>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2" name="Subtitle 2"/>
          <p:cNvSpPr>
            <a:spLocks noGrp="1"/>
          </p:cNvSpPr>
          <p:nvPr>
            <p:ph type="subTitle" idx="1"/>
          </p:nvPr>
        </p:nvSpPr>
        <p:spPr>
          <a:xfrm>
            <a:off x="884941" y="3046159"/>
            <a:ext cx="4326679" cy="1046323"/>
          </a:xfrm>
        </p:spPr>
        <p:txBody>
          <a:bodyPr/>
          <a:lstStyle>
            <a:lvl1pPr marL="0" indent="0" algn="l">
              <a:spcAft>
                <a:spcPts val="1199"/>
              </a:spcAft>
              <a:buNone/>
              <a:defRPr sz="1599">
                <a:solidFill>
                  <a:srgbClr val="2E2E38"/>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478443" y="5709060"/>
            <a:ext cx="8117873" cy="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607697" y="5605201"/>
            <a:ext cx="1044529" cy="197581"/>
          </a:xfrm>
          <a:prstGeom prst="rect">
            <a:avLst/>
          </a:prstGeom>
          <a:noFill/>
        </p:spPr>
        <p:txBody>
          <a:bodyPr wrap="square" lIns="0" tIns="0" rIns="0" bIns="0" rtlCol="0" anchor="ctr" anchorCtr="0">
            <a:noAutofit/>
          </a:bodyPr>
          <a:lstStyle/>
          <a:p>
            <a:r>
              <a:rPr lang="en-GB" sz="1199" dirty="0">
                <a:solidFill>
                  <a:schemeClr val="tx1">
                    <a:lumMod val="60000"/>
                    <a:lumOff val="40000"/>
                  </a:schemeClr>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607697" y="6019189"/>
            <a:ext cx="3087667" cy="180000"/>
          </a:xfrm>
        </p:spPr>
        <p:txBody>
          <a:bodyPr/>
          <a:lstStyle>
            <a:lvl1pPr marL="0" indent="0">
              <a:buNone/>
              <a:defRPr sz="1199">
                <a:solidFill>
                  <a:schemeClr val="tx2"/>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607697" y="6216807"/>
            <a:ext cx="3087667" cy="180000"/>
          </a:xfrm>
        </p:spPr>
        <p:txBody>
          <a:bodyPr/>
          <a:lstStyle>
            <a:lvl1pPr marL="0" indent="0">
              <a:buNone/>
              <a:defRPr sz="1199">
                <a:solidFill>
                  <a:schemeClr val="bg1"/>
                </a:solidFill>
              </a:defRPr>
            </a:lvl1pPr>
          </a:lstStyle>
          <a:p>
            <a:pPr lvl="0"/>
            <a:r>
              <a:rPr lang="en-US" dirty="0"/>
              <a:t>Job Title</a:t>
            </a:r>
            <a:endParaRPr lang="en-GB" dirty="0"/>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black">
          <a:xfrm>
            <a:off x="10359392" y="4960938"/>
            <a:ext cx="1224912"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403364825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65CEDD0-3414-49EC-8BAF-D1CE5F1CA2D7}"/>
              </a:ext>
            </a:extLst>
          </p:cNvPr>
          <p:cNvGrpSpPr/>
          <p:nvPr userDrawn="1"/>
        </p:nvGrpSpPr>
        <p:grpSpPr>
          <a:xfrm>
            <a:off x="605941" y="5826613"/>
            <a:ext cx="3876004" cy="570195"/>
            <a:chOff x="606256" y="5826612"/>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
        <p:nvSpPr>
          <p:cNvPr id="18" name="Title 1"/>
          <p:cNvSpPr>
            <a:spLocks noGrp="1"/>
          </p:cNvSpPr>
          <p:nvPr userDrawn="1">
            <p:ph type="ctrTitle"/>
          </p:nvPr>
        </p:nvSpPr>
        <p:spPr>
          <a:xfrm>
            <a:off x="1052473"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19" name="Subtitle 2"/>
          <p:cNvSpPr>
            <a:spLocks noGrp="1"/>
          </p:cNvSpPr>
          <p:nvPr userDrawn="1">
            <p:ph type="subTitle" idx="1"/>
          </p:nvPr>
        </p:nvSpPr>
        <p:spPr>
          <a:xfrm>
            <a:off x="1052665" y="3200329"/>
            <a:ext cx="480552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597196"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a:p>
        </p:txBody>
      </p:sp>
      <p:sp>
        <p:nvSpPr>
          <p:cNvPr id="4" name="Freeform: Shape 3">
            <a:extLst>
              <a:ext uri="{FF2B5EF4-FFF2-40B4-BE49-F238E27FC236}">
                <a16:creationId xmlns:a16="http://schemas.microsoft.com/office/drawing/2014/main" id="{15324C54-B75E-4AC0-90C2-FA558C7716F7}"/>
              </a:ext>
            </a:extLst>
          </p:cNvPr>
          <p:cNvSpPr/>
          <p:nvPr userDrawn="1"/>
        </p:nvSpPr>
        <p:spPr>
          <a:xfrm>
            <a:off x="597196"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5" name="Freeform: Shape 4">
            <a:extLst>
              <a:ext uri="{FF2B5EF4-FFF2-40B4-BE49-F238E27FC236}">
                <a16:creationId xmlns:a16="http://schemas.microsoft.com/office/drawing/2014/main" id="{CAA95478-C099-485F-AD95-A617656C6C7C}"/>
              </a:ext>
            </a:extLst>
          </p:cNvPr>
          <p:cNvSpPr/>
          <p:nvPr userDrawn="1"/>
        </p:nvSpPr>
        <p:spPr>
          <a:xfrm>
            <a:off x="88237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sp>
        <p:nvSpPr>
          <p:cNvPr id="6" name="Freeform: Shape 5">
            <a:extLst>
              <a:ext uri="{FF2B5EF4-FFF2-40B4-BE49-F238E27FC236}">
                <a16:creationId xmlns:a16="http://schemas.microsoft.com/office/drawing/2014/main" id="{D65680A1-86D1-44C2-AA38-0DF5735F1F26}"/>
              </a:ext>
            </a:extLst>
          </p:cNvPr>
          <p:cNvSpPr/>
          <p:nvPr userDrawn="1"/>
        </p:nvSpPr>
        <p:spPr>
          <a:xfrm>
            <a:off x="1167443"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black">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Tree>
    <p:extLst>
      <p:ext uri="{BB962C8B-B14F-4D97-AF65-F5344CB8AC3E}">
        <p14:creationId xmlns:p14="http://schemas.microsoft.com/office/powerpoint/2010/main" val="2247618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5941" y="869577"/>
            <a:ext cx="4845500" cy="3933825"/>
          </a:xfrm>
          <a:prstGeom prst="rect">
            <a:avLst/>
          </a:prstGeom>
        </p:spPr>
      </p:pic>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1061217"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1061409" y="3200329"/>
            <a:ext cx="4018535" cy="645742"/>
          </a:xfrm>
          <a:prstGeom prst="rect">
            <a:avLst/>
          </a:prstGeom>
        </p:spPr>
        <p:txBody>
          <a:bodyPr/>
          <a:lstStyle>
            <a:lvl1pPr marL="0" indent="0" algn="l">
              <a:buNone/>
              <a:defRPr sz="15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black">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black">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black">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grpSp>
        <p:nvGrpSpPr>
          <p:cNvPr id="2" name="Group 1">
            <a:extLst>
              <a:ext uri="{FF2B5EF4-FFF2-40B4-BE49-F238E27FC236}">
                <a16:creationId xmlns:a16="http://schemas.microsoft.com/office/drawing/2014/main" id="{3866816A-225D-4941-8833-C0875AC305B7}"/>
              </a:ext>
            </a:extLst>
          </p:cNvPr>
          <p:cNvGrpSpPr/>
          <p:nvPr userDrawn="1"/>
        </p:nvGrpSpPr>
        <p:grpSpPr>
          <a:xfrm>
            <a:off x="605941" y="5826613"/>
            <a:ext cx="3876004" cy="570195"/>
            <a:chOff x="606256" y="5826612"/>
            <a:chExt cx="3878023" cy="570195"/>
          </a:xfrm>
        </p:grpSpPr>
        <p:sp>
          <p:nvSpPr>
            <p:cNvPr id="76" name="Rectangle 75">
              <a:extLst>
                <a:ext uri="{FF2B5EF4-FFF2-40B4-BE49-F238E27FC236}">
                  <a16:creationId xmlns:a16="http://schemas.microsoft.com/office/drawing/2014/main" id="{68EBEB4C-A235-4AAA-AC57-4B3B4639073F}"/>
                </a:ext>
              </a:extLst>
            </p:cNvPr>
            <p:cNvSpPr>
              <a:spLocks noChangeArrowheads="1"/>
            </p:cNvSpPr>
            <p:nvPr userDrawn="1"/>
          </p:nvSpPr>
          <p:spPr bwMode="auto">
            <a:xfrm>
              <a:off x="606256"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7" name="Rectangle 6">
              <a:extLst>
                <a:ext uri="{FF2B5EF4-FFF2-40B4-BE49-F238E27FC236}">
                  <a16:creationId xmlns:a16="http://schemas.microsoft.com/office/drawing/2014/main" id="{29FCB468-D775-43D1-A928-20134F2D24E6}"/>
                </a:ext>
              </a:extLst>
            </p:cNvPr>
            <p:cNvSpPr>
              <a:spLocks noChangeArrowheads="1"/>
            </p:cNvSpPr>
            <p:nvPr userDrawn="1"/>
          </p:nvSpPr>
          <p:spPr bwMode="auto">
            <a:xfrm>
              <a:off x="80155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8" name="Rectangle 7">
              <a:extLst>
                <a:ext uri="{FF2B5EF4-FFF2-40B4-BE49-F238E27FC236}">
                  <a16:creationId xmlns:a16="http://schemas.microsoft.com/office/drawing/2014/main" id="{64148D2D-1952-48FF-AAA4-52ADC98574A9}"/>
                </a:ext>
              </a:extLst>
            </p:cNvPr>
            <p:cNvSpPr>
              <a:spLocks noChangeArrowheads="1"/>
            </p:cNvSpPr>
            <p:nvPr userDrawn="1"/>
          </p:nvSpPr>
          <p:spPr bwMode="auto">
            <a:xfrm>
              <a:off x="998592" y="5826612"/>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79" name="Freeform 8">
              <a:extLst>
                <a:ext uri="{FF2B5EF4-FFF2-40B4-BE49-F238E27FC236}">
                  <a16:creationId xmlns:a16="http://schemas.microsoft.com/office/drawing/2014/main" id="{D485CBC2-CFA7-4861-A1FE-44719EA8E4CB}"/>
                </a:ext>
              </a:extLst>
            </p:cNvPr>
            <p:cNvSpPr>
              <a:spLocks/>
            </p:cNvSpPr>
            <p:nvPr userDrawn="1"/>
          </p:nvSpPr>
          <p:spPr bwMode="black">
            <a:xfrm>
              <a:off x="606256" y="6056782"/>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0" name="Freeform 9">
              <a:extLst>
                <a:ext uri="{FF2B5EF4-FFF2-40B4-BE49-F238E27FC236}">
                  <a16:creationId xmlns:a16="http://schemas.microsoft.com/office/drawing/2014/main" id="{1CB2A9E7-ABC1-4A07-A680-8EE4990448F4}"/>
                </a:ext>
              </a:extLst>
            </p:cNvPr>
            <p:cNvSpPr>
              <a:spLocks/>
            </p:cNvSpPr>
            <p:nvPr userDrawn="1"/>
          </p:nvSpPr>
          <p:spPr bwMode="black">
            <a:xfrm>
              <a:off x="717854" y="6049807"/>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1" name="Freeform 10">
              <a:extLst>
                <a:ext uri="{FF2B5EF4-FFF2-40B4-BE49-F238E27FC236}">
                  <a16:creationId xmlns:a16="http://schemas.microsoft.com/office/drawing/2014/main" id="{E4B925BC-2EFD-424C-8DB1-3ABFB2B9E2CD}"/>
                </a:ext>
              </a:extLst>
            </p:cNvPr>
            <p:cNvSpPr>
              <a:spLocks noEditPoints="1"/>
            </p:cNvSpPr>
            <p:nvPr userDrawn="1"/>
          </p:nvSpPr>
          <p:spPr bwMode="black">
            <a:xfrm>
              <a:off x="813759" y="6088169"/>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6" name="Freeform 11">
              <a:extLst>
                <a:ext uri="{FF2B5EF4-FFF2-40B4-BE49-F238E27FC236}">
                  <a16:creationId xmlns:a16="http://schemas.microsoft.com/office/drawing/2014/main" id="{C43AF4E8-1291-49F3-B287-C2E4492292E2}"/>
                </a:ext>
              </a:extLst>
            </p:cNvPr>
            <p:cNvSpPr>
              <a:spLocks noEditPoints="1"/>
            </p:cNvSpPr>
            <p:nvPr userDrawn="1"/>
          </p:nvSpPr>
          <p:spPr bwMode="black">
            <a:xfrm>
              <a:off x="965461" y="6049807"/>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7" name="Freeform 12">
              <a:extLst>
                <a:ext uri="{FF2B5EF4-FFF2-40B4-BE49-F238E27FC236}">
                  <a16:creationId xmlns:a16="http://schemas.microsoft.com/office/drawing/2014/main" id="{92B8FD60-49E1-465F-B7F2-1AD41971CCB9}"/>
                </a:ext>
              </a:extLst>
            </p:cNvPr>
            <p:cNvSpPr>
              <a:spLocks noEditPoints="1"/>
            </p:cNvSpPr>
            <p:nvPr userDrawn="1"/>
          </p:nvSpPr>
          <p:spPr bwMode="black">
            <a:xfrm>
              <a:off x="1064854"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8" name="Freeform 13">
              <a:extLst>
                <a:ext uri="{FF2B5EF4-FFF2-40B4-BE49-F238E27FC236}">
                  <a16:creationId xmlns:a16="http://schemas.microsoft.com/office/drawing/2014/main" id="{69D622BE-5169-414B-AF7C-BB7C0109373B}"/>
                </a:ext>
              </a:extLst>
            </p:cNvPr>
            <p:cNvSpPr>
              <a:spLocks/>
            </p:cNvSpPr>
            <p:nvPr userDrawn="1"/>
          </p:nvSpPr>
          <p:spPr bwMode="black">
            <a:xfrm>
              <a:off x="1159014" y="6049807"/>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89" name="Freeform 14">
              <a:extLst>
                <a:ext uri="{FF2B5EF4-FFF2-40B4-BE49-F238E27FC236}">
                  <a16:creationId xmlns:a16="http://schemas.microsoft.com/office/drawing/2014/main" id="{5B899AB3-F1E8-4570-BF5D-FF5211035FC2}"/>
                </a:ext>
              </a:extLst>
            </p:cNvPr>
            <p:cNvSpPr>
              <a:spLocks/>
            </p:cNvSpPr>
            <p:nvPr userDrawn="1"/>
          </p:nvSpPr>
          <p:spPr bwMode="black">
            <a:xfrm>
              <a:off x="122701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0" name="Freeform 15">
              <a:extLst>
                <a:ext uri="{FF2B5EF4-FFF2-40B4-BE49-F238E27FC236}">
                  <a16:creationId xmlns:a16="http://schemas.microsoft.com/office/drawing/2014/main" id="{E8C0CB74-8087-4E85-B500-BE4546C52760}"/>
                </a:ext>
              </a:extLst>
            </p:cNvPr>
            <p:cNvSpPr>
              <a:spLocks noEditPoints="1"/>
            </p:cNvSpPr>
            <p:nvPr userDrawn="1"/>
          </p:nvSpPr>
          <p:spPr bwMode="black">
            <a:xfrm>
              <a:off x="1298511" y="6088169"/>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1" name="Freeform 16">
              <a:extLst>
                <a:ext uri="{FF2B5EF4-FFF2-40B4-BE49-F238E27FC236}">
                  <a16:creationId xmlns:a16="http://schemas.microsoft.com/office/drawing/2014/main" id="{373D412E-BD55-4C88-B64D-F003591378CE}"/>
                </a:ext>
              </a:extLst>
            </p:cNvPr>
            <p:cNvSpPr>
              <a:spLocks/>
            </p:cNvSpPr>
            <p:nvPr userDrawn="1"/>
          </p:nvSpPr>
          <p:spPr bwMode="black">
            <a:xfrm>
              <a:off x="1403134" y="6088169"/>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2" name="Freeform 17">
              <a:extLst>
                <a:ext uri="{FF2B5EF4-FFF2-40B4-BE49-F238E27FC236}">
                  <a16:creationId xmlns:a16="http://schemas.microsoft.com/office/drawing/2014/main" id="{6351B638-0516-4418-BA9C-331B01CA3521}"/>
                </a:ext>
              </a:extLst>
            </p:cNvPr>
            <p:cNvSpPr>
              <a:spLocks/>
            </p:cNvSpPr>
            <p:nvPr userDrawn="1"/>
          </p:nvSpPr>
          <p:spPr bwMode="black">
            <a:xfrm>
              <a:off x="151473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3" name="Freeform 18">
              <a:extLst>
                <a:ext uri="{FF2B5EF4-FFF2-40B4-BE49-F238E27FC236}">
                  <a16:creationId xmlns:a16="http://schemas.microsoft.com/office/drawing/2014/main" id="{5CC3C79A-6E67-470C-BCEE-1EB62C95AF0F}"/>
                </a:ext>
              </a:extLst>
            </p:cNvPr>
            <p:cNvSpPr>
              <a:spLocks/>
            </p:cNvSpPr>
            <p:nvPr userDrawn="1"/>
          </p:nvSpPr>
          <p:spPr bwMode="black">
            <a:xfrm>
              <a:off x="1593199"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4" name="Freeform 19">
              <a:extLst>
                <a:ext uri="{FF2B5EF4-FFF2-40B4-BE49-F238E27FC236}">
                  <a16:creationId xmlns:a16="http://schemas.microsoft.com/office/drawing/2014/main" id="{71395AFF-525A-433D-B912-DA0A57AFF288}"/>
                </a:ext>
              </a:extLst>
            </p:cNvPr>
            <p:cNvSpPr>
              <a:spLocks noEditPoints="1"/>
            </p:cNvSpPr>
            <p:nvPr userDrawn="1"/>
          </p:nvSpPr>
          <p:spPr bwMode="black">
            <a:xfrm>
              <a:off x="169084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5" name="Freeform 20">
              <a:extLst>
                <a:ext uri="{FF2B5EF4-FFF2-40B4-BE49-F238E27FC236}">
                  <a16:creationId xmlns:a16="http://schemas.microsoft.com/office/drawing/2014/main" id="{84B9728F-75B4-4476-80FE-B83AD694380B}"/>
                </a:ext>
              </a:extLst>
            </p:cNvPr>
            <p:cNvSpPr>
              <a:spLocks noEditPoints="1"/>
            </p:cNvSpPr>
            <p:nvPr userDrawn="1"/>
          </p:nvSpPr>
          <p:spPr bwMode="black">
            <a:xfrm>
              <a:off x="1839063" y="6088169"/>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6" name="Freeform 21">
              <a:extLst>
                <a:ext uri="{FF2B5EF4-FFF2-40B4-BE49-F238E27FC236}">
                  <a16:creationId xmlns:a16="http://schemas.microsoft.com/office/drawing/2014/main" id="{8D0465A5-9AB2-4873-AE4D-3719BA465A43}"/>
                </a:ext>
              </a:extLst>
            </p:cNvPr>
            <p:cNvSpPr>
              <a:spLocks/>
            </p:cNvSpPr>
            <p:nvPr userDrawn="1"/>
          </p:nvSpPr>
          <p:spPr bwMode="black">
            <a:xfrm>
              <a:off x="1943686" y="6088169"/>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7" name="Freeform 22">
              <a:extLst>
                <a:ext uri="{FF2B5EF4-FFF2-40B4-BE49-F238E27FC236}">
                  <a16:creationId xmlns:a16="http://schemas.microsoft.com/office/drawing/2014/main" id="{82467338-C7C8-4745-9C76-B0C57EE376AC}"/>
                </a:ext>
              </a:extLst>
            </p:cNvPr>
            <p:cNvSpPr>
              <a:spLocks noEditPoints="1"/>
            </p:cNvSpPr>
            <p:nvPr userDrawn="1"/>
          </p:nvSpPr>
          <p:spPr bwMode="black">
            <a:xfrm>
              <a:off x="2043077"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8" name="Freeform 23">
              <a:extLst>
                <a:ext uri="{FF2B5EF4-FFF2-40B4-BE49-F238E27FC236}">
                  <a16:creationId xmlns:a16="http://schemas.microsoft.com/office/drawing/2014/main" id="{1A478E4C-0829-4268-9506-98807596B8A0}"/>
                </a:ext>
              </a:extLst>
            </p:cNvPr>
            <p:cNvSpPr>
              <a:spLocks/>
            </p:cNvSpPr>
            <p:nvPr userDrawn="1"/>
          </p:nvSpPr>
          <p:spPr bwMode="black">
            <a:xfrm>
              <a:off x="2138982"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99" name="Freeform 24">
              <a:extLst>
                <a:ext uri="{FF2B5EF4-FFF2-40B4-BE49-F238E27FC236}">
                  <a16:creationId xmlns:a16="http://schemas.microsoft.com/office/drawing/2014/main" id="{DAFD5736-B236-4B46-9A90-A3080EE70F41}"/>
                </a:ext>
              </a:extLst>
            </p:cNvPr>
            <p:cNvSpPr>
              <a:spLocks/>
            </p:cNvSpPr>
            <p:nvPr userDrawn="1"/>
          </p:nvSpPr>
          <p:spPr bwMode="black">
            <a:xfrm>
              <a:off x="2226168"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0" name="Freeform 25">
              <a:extLst>
                <a:ext uri="{FF2B5EF4-FFF2-40B4-BE49-F238E27FC236}">
                  <a16:creationId xmlns:a16="http://schemas.microsoft.com/office/drawing/2014/main" id="{2FE5766D-DE8E-4F89-9B4C-64103797D684}"/>
                </a:ext>
              </a:extLst>
            </p:cNvPr>
            <p:cNvSpPr>
              <a:spLocks noEditPoints="1"/>
            </p:cNvSpPr>
            <p:nvPr userDrawn="1"/>
          </p:nvSpPr>
          <p:spPr bwMode="black">
            <a:xfrm>
              <a:off x="2302891" y="6051552"/>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1" name="Freeform 26">
              <a:extLst>
                <a:ext uri="{FF2B5EF4-FFF2-40B4-BE49-F238E27FC236}">
                  <a16:creationId xmlns:a16="http://schemas.microsoft.com/office/drawing/2014/main" id="{3DDFD7D8-5449-4C7A-A277-B90479C23628}"/>
                </a:ext>
              </a:extLst>
            </p:cNvPr>
            <p:cNvSpPr>
              <a:spLocks noEditPoints="1"/>
            </p:cNvSpPr>
            <p:nvPr userDrawn="1"/>
          </p:nvSpPr>
          <p:spPr bwMode="black">
            <a:xfrm>
              <a:off x="2344740" y="6088169"/>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2" name="Freeform 27">
              <a:extLst>
                <a:ext uri="{FF2B5EF4-FFF2-40B4-BE49-F238E27FC236}">
                  <a16:creationId xmlns:a16="http://schemas.microsoft.com/office/drawing/2014/main" id="{86505141-EC7A-4366-9592-86B075A59B50}"/>
                </a:ext>
              </a:extLst>
            </p:cNvPr>
            <p:cNvSpPr>
              <a:spLocks/>
            </p:cNvSpPr>
            <p:nvPr userDrawn="1"/>
          </p:nvSpPr>
          <p:spPr bwMode="black">
            <a:xfrm>
              <a:off x="2452851" y="6088169"/>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3" name="Freeform 28">
              <a:extLst>
                <a:ext uri="{FF2B5EF4-FFF2-40B4-BE49-F238E27FC236}">
                  <a16:creationId xmlns:a16="http://schemas.microsoft.com/office/drawing/2014/main" id="{CCC0CE55-A085-4993-9028-5CB81D02959D}"/>
                </a:ext>
              </a:extLst>
            </p:cNvPr>
            <p:cNvSpPr>
              <a:spLocks/>
            </p:cNvSpPr>
            <p:nvPr userDrawn="1"/>
          </p:nvSpPr>
          <p:spPr bwMode="black">
            <a:xfrm>
              <a:off x="2553986" y="6159662"/>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4" name="Freeform 29">
              <a:extLst>
                <a:ext uri="{FF2B5EF4-FFF2-40B4-BE49-F238E27FC236}">
                  <a16:creationId xmlns:a16="http://schemas.microsoft.com/office/drawing/2014/main" id="{148198C4-7F52-439D-ABF7-192868FBF1D1}"/>
                </a:ext>
              </a:extLst>
            </p:cNvPr>
            <p:cNvSpPr>
              <a:spLocks/>
            </p:cNvSpPr>
            <p:nvPr userDrawn="1"/>
          </p:nvSpPr>
          <p:spPr bwMode="black">
            <a:xfrm>
              <a:off x="2648147" y="6056782"/>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5" name="Freeform 30">
              <a:extLst>
                <a:ext uri="{FF2B5EF4-FFF2-40B4-BE49-F238E27FC236}">
                  <a16:creationId xmlns:a16="http://schemas.microsoft.com/office/drawing/2014/main" id="{C2A02E85-8802-451A-9BC3-0DA2B7CAA0A9}"/>
                </a:ext>
              </a:extLst>
            </p:cNvPr>
            <p:cNvSpPr>
              <a:spLocks/>
            </p:cNvSpPr>
            <p:nvPr userDrawn="1"/>
          </p:nvSpPr>
          <p:spPr bwMode="black">
            <a:xfrm>
              <a:off x="2759744" y="6049807"/>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6" name="Freeform 31">
              <a:extLst>
                <a:ext uri="{FF2B5EF4-FFF2-40B4-BE49-F238E27FC236}">
                  <a16:creationId xmlns:a16="http://schemas.microsoft.com/office/drawing/2014/main" id="{D73DEB4A-A5BA-443A-8688-0D54E4B7436C}"/>
                </a:ext>
              </a:extLst>
            </p:cNvPr>
            <p:cNvSpPr>
              <a:spLocks noEditPoints="1"/>
            </p:cNvSpPr>
            <p:nvPr userDrawn="1"/>
          </p:nvSpPr>
          <p:spPr bwMode="black">
            <a:xfrm>
              <a:off x="2859137" y="6088169"/>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7" name="Freeform 32">
              <a:extLst>
                <a:ext uri="{FF2B5EF4-FFF2-40B4-BE49-F238E27FC236}">
                  <a16:creationId xmlns:a16="http://schemas.microsoft.com/office/drawing/2014/main" id="{5ED9E991-65F9-4894-85FD-CC79CFB5839B}"/>
                </a:ext>
              </a:extLst>
            </p:cNvPr>
            <p:cNvSpPr>
              <a:spLocks noEditPoints="1"/>
            </p:cNvSpPr>
            <p:nvPr userDrawn="1"/>
          </p:nvSpPr>
          <p:spPr bwMode="black">
            <a:xfrm>
              <a:off x="3010839" y="6049807"/>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8" name="Freeform 33">
              <a:extLst>
                <a:ext uri="{FF2B5EF4-FFF2-40B4-BE49-F238E27FC236}">
                  <a16:creationId xmlns:a16="http://schemas.microsoft.com/office/drawing/2014/main" id="{239E1285-B5A3-4B18-9808-428A1BE89FA6}"/>
                </a:ext>
              </a:extLst>
            </p:cNvPr>
            <p:cNvSpPr>
              <a:spLocks noEditPoints="1"/>
            </p:cNvSpPr>
            <p:nvPr userDrawn="1"/>
          </p:nvSpPr>
          <p:spPr bwMode="black">
            <a:xfrm>
              <a:off x="3106744"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09" name="Freeform 34">
              <a:extLst>
                <a:ext uri="{FF2B5EF4-FFF2-40B4-BE49-F238E27FC236}">
                  <a16:creationId xmlns:a16="http://schemas.microsoft.com/office/drawing/2014/main" id="{DE4770D2-1334-4ED0-BA16-C9F875497848}"/>
                </a:ext>
              </a:extLst>
            </p:cNvPr>
            <p:cNvSpPr>
              <a:spLocks/>
            </p:cNvSpPr>
            <p:nvPr userDrawn="1"/>
          </p:nvSpPr>
          <p:spPr bwMode="black">
            <a:xfrm>
              <a:off x="3204392"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0" name="Freeform 35">
              <a:extLst>
                <a:ext uri="{FF2B5EF4-FFF2-40B4-BE49-F238E27FC236}">
                  <a16:creationId xmlns:a16="http://schemas.microsoft.com/office/drawing/2014/main" id="{87A8E5B0-FE39-48B1-B470-BEEC90EB9466}"/>
                </a:ext>
              </a:extLst>
            </p:cNvPr>
            <p:cNvSpPr>
              <a:spLocks/>
            </p:cNvSpPr>
            <p:nvPr userDrawn="1"/>
          </p:nvSpPr>
          <p:spPr bwMode="black">
            <a:xfrm>
              <a:off x="3272397" y="6049807"/>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1" name="Freeform 36">
              <a:extLst>
                <a:ext uri="{FF2B5EF4-FFF2-40B4-BE49-F238E27FC236}">
                  <a16:creationId xmlns:a16="http://schemas.microsoft.com/office/drawing/2014/main" id="{4BBB7CCF-7B1A-4211-8E72-3F6126C8BFB1}"/>
                </a:ext>
              </a:extLst>
            </p:cNvPr>
            <p:cNvSpPr>
              <a:spLocks noEditPoints="1"/>
            </p:cNvSpPr>
            <p:nvPr userDrawn="1"/>
          </p:nvSpPr>
          <p:spPr bwMode="black">
            <a:xfrm>
              <a:off x="3342145" y="6088169"/>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2" name="Freeform 37">
              <a:extLst>
                <a:ext uri="{FF2B5EF4-FFF2-40B4-BE49-F238E27FC236}">
                  <a16:creationId xmlns:a16="http://schemas.microsoft.com/office/drawing/2014/main" id="{1549A2C9-4371-4AC5-8B27-6F9591FD9043}"/>
                </a:ext>
              </a:extLst>
            </p:cNvPr>
            <p:cNvSpPr>
              <a:spLocks/>
            </p:cNvSpPr>
            <p:nvPr userDrawn="1"/>
          </p:nvSpPr>
          <p:spPr bwMode="black">
            <a:xfrm>
              <a:off x="3445025" y="6088169"/>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3" name="Freeform 38">
              <a:extLst>
                <a:ext uri="{FF2B5EF4-FFF2-40B4-BE49-F238E27FC236}">
                  <a16:creationId xmlns:a16="http://schemas.microsoft.com/office/drawing/2014/main" id="{541458EE-347D-455A-A0BB-7167A7250CC5}"/>
                </a:ext>
              </a:extLst>
            </p:cNvPr>
            <p:cNvSpPr>
              <a:spLocks/>
            </p:cNvSpPr>
            <p:nvPr userDrawn="1"/>
          </p:nvSpPr>
          <p:spPr bwMode="black">
            <a:xfrm>
              <a:off x="3560110" y="6049807"/>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4" name="Freeform 39">
              <a:extLst>
                <a:ext uri="{FF2B5EF4-FFF2-40B4-BE49-F238E27FC236}">
                  <a16:creationId xmlns:a16="http://schemas.microsoft.com/office/drawing/2014/main" id="{551D9B67-7D4B-4046-87FD-4BA716A8D8FF}"/>
                </a:ext>
              </a:extLst>
            </p:cNvPr>
            <p:cNvSpPr>
              <a:spLocks/>
            </p:cNvSpPr>
            <p:nvPr userDrawn="1"/>
          </p:nvSpPr>
          <p:spPr bwMode="black">
            <a:xfrm>
              <a:off x="3638577" y="6049807"/>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5" name="Freeform 40">
              <a:extLst>
                <a:ext uri="{FF2B5EF4-FFF2-40B4-BE49-F238E27FC236}">
                  <a16:creationId xmlns:a16="http://schemas.microsoft.com/office/drawing/2014/main" id="{F51056FE-F314-4436-982A-787E749BEC35}"/>
                </a:ext>
              </a:extLst>
            </p:cNvPr>
            <p:cNvSpPr>
              <a:spLocks noEditPoints="1"/>
            </p:cNvSpPr>
            <p:nvPr userDrawn="1"/>
          </p:nvSpPr>
          <p:spPr bwMode="black">
            <a:xfrm>
              <a:off x="373622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6" name="Freeform 41">
              <a:extLst>
                <a:ext uri="{FF2B5EF4-FFF2-40B4-BE49-F238E27FC236}">
                  <a16:creationId xmlns:a16="http://schemas.microsoft.com/office/drawing/2014/main" id="{7AEE9FC9-002B-4E1E-BF44-6FFA7EDA965C}"/>
                </a:ext>
              </a:extLst>
            </p:cNvPr>
            <p:cNvSpPr>
              <a:spLocks noEditPoints="1"/>
            </p:cNvSpPr>
            <p:nvPr userDrawn="1"/>
          </p:nvSpPr>
          <p:spPr bwMode="black">
            <a:xfrm>
              <a:off x="3880954" y="6088169"/>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7" name="Freeform 42">
              <a:extLst>
                <a:ext uri="{FF2B5EF4-FFF2-40B4-BE49-F238E27FC236}">
                  <a16:creationId xmlns:a16="http://schemas.microsoft.com/office/drawing/2014/main" id="{B63E6EFD-223F-4D24-87CF-30C1CADF4818}"/>
                </a:ext>
              </a:extLst>
            </p:cNvPr>
            <p:cNvSpPr>
              <a:spLocks/>
            </p:cNvSpPr>
            <p:nvPr userDrawn="1"/>
          </p:nvSpPr>
          <p:spPr bwMode="black">
            <a:xfrm>
              <a:off x="3985577" y="6088169"/>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8" name="Freeform 43">
              <a:extLst>
                <a:ext uri="{FF2B5EF4-FFF2-40B4-BE49-F238E27FC236}">
                  <a16:creationId xmlns:a16="http://schemas.microsoft.com/office/drawing/2014/main" id="{FF5D03E3-B48A-4A25-9CFE-673C7BBB4FFA}"/>
                </a:ext>
              </a:extLst>
            </p:cNvPr>
            <p:cNvSpPr>
              <a:spLocks/>
            </p:cNvSpPr>
            <p:nvPr userDrawn="1"/>
          </p:nvSpPr>
          <p:spPr bwMode="black">
            <a:xfrm>
              <a:off x="4083225" y="6088169"/>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19" name="Freeform 44">
              <a:extLst>
                <a:ext uri="{FF2B5EF4-FFF2-40B4-BE49-F238E27FC236}">
                  <a16:creationId xmlns:a16="http://schemas.microsoft.com/office/drawing/2014/main" id="{34329961-7A72-499F-B755-E519E029D77B}"/>
                </a:ext>
              </a:extLst>
            </p:cNvPr>
            <p:cNvSpPr>
              <a:spLocks/>
            </p:cNvSpPr>
            <p:nvPr userDrawn="1"/>
          </p:nvSpPr>
          <p:spPr bwMode="black">
            <a:xfrm>
              <a:off x="4166923" y="6088169"/>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0" name="Freeform 45">
              <a:extLst>
                <a:ext uri="{FF2B5EF4-FFF2-40B4-BE49-F238E27FC236}">
                  <a16:creationId xmlns:a16="http://schemas.microsoft.com/office/drawing/2014/main" id="{841971FC-7D78-4620-83C8-E5ED9F210625}"/>
                </a:ext>
              </a:extLst>
            </p:cNvPr>
            <p:cNvSpPr>
              <a:spLocks noEditPoints="1"/>
            </p:cNvSpPr>
            <p:nvPr userDrawn="1"/>
          </p:nvSpPr>
          <p:spPr bwMode="black">
            <a:xfrm>
              <a:off x="4299445" y="6088169"/>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1" name="Freeform 46">
              <a:extLst>
                <a:ext uri="{FF2B5EF4-FFF2-40B4-BE49-F238E27FC236}">
                  <a16:creationId xmlns:a16="http://schemas.microsoft.com/office/drawing/2014/main" id="{D66DAAA2-52B0-41E6-992D-6ED2BE0E899D}"/>
                </a:ext>
              </a:extLst>
            </p:cNvPr>
            <p:cNvSpPr>
              <a:spLocks/>
            </p:cNvSpPr>
            <p:nvPr userDrawn="1"/>
          </p:nvSpPr>
          <p:spPr bwMode="black">
            <a:xfrm>
              <a:off x="4404068" y="6088169"/>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2" name="Freeform 47">
              <a:extLst>
                <a:ext uri="{FF2B5EF4-FFF2-40B4-BE49-F238E27FC236}">
                  <a16:creationId xmlns:a16="http://schemas.microsoft.com/office/drawing/2014/main" id="{B3108124-FD8F-45F8-9104-14FB75F6B76D}"/>
                </a:ext>
              </a:extLst>
            </p:cNvPr>
            <p:cNvSpPr>
              <a:spLocks/>
            </p:cNvSpPr>
            <p:nvPr userDrawn="1"/>
          </p:nvSpPr>
          <p:spPr bwMode="black">
            <a:xfrm>
              <a:off x="4454635" y="6159662"/>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3" name="Freeform 48">
              <a:extLst>
                <a:ext uri="{FF2B5EF4-FFF2-40B4-BE49-F238E27FC236}">
                  <a16:creationId xmlns:a16="http://schemas.microsoft.com/office/drawing/2014/main" id="{391D1B15-877D-4E5E-9FF0-FCFD36E545FF}"/>
                </a:ext>
              </a:extLst>
            </p:cNvPr>
            <p:cNvSpPr>
              <a:spLocks/>
            </p:cNvSpPr>
            <p:nvPr userDrawn="1"/>
          </p:nvSpPr>
          <p:spPr bwMode="black">
            <a:xfrm>
              <a:off x="606256" y="6264285"/>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4" name="Freeform 49">
              <a:extLst>
                <a:ext uri="{FF2B5EF4-FFF2-40B4-BE49-F238E27FC236}">
                  <a16:creationId xmlns:a16="http://schemas.microsoft.com/office/drawing/2014/main" id="{8DF41F20-9F25-4D6B-BF69-C3E4675D6EF7}"/>
                </a:ext>
              </a:extLst>
            </p:cNvPr>
            <p:cNvSpPr>
              <a:spLocks/>
            </p:cNvSpPr>
            <p:nvPr userDrawn="1"/>
          </p:nvSpPr>
          <p:spPr bwMode="black">
            <a:xfrm>
              <a:off x="717854" y="6259053"/>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5" name="Freeform 50">
              <a:extLst>
                <a:ext uri="{FF2B5EF4-FFF2-40B4-BE49-F238E27FC236}">
                  <a16:creationId xmlns:a16="http://schemas.microsoft.com/office/drawing/2014/main" id="{BF5E59EE-A440-40BC-95D2-615EE11AF581}"/>
                </a:ext>
              </a:extLst>
            </p:cNvPr>
            <p:cNvSpPr>
              <a:spLocks noEditPoints="1"/>
            </p:cNvSpPr>
            <p:nvPr userDrawn="1"/>
          </p:nvSpPr>
          <p:spPr bwMode="black">
            <a:xfrm>
              <a:off x="813759" y="6293927"/>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6" name="Freeform 51">
              <a:extLst>
                <a:ext uri="{FF2B5EF4-FFF2-40B4-BE49-F238E27FC236}">
                  <a16:creationId xmlns:a16="http://schemas.microsoft.com/office/drawing/2014/main" id="{38C5E079-6C5F-4836-AC96-7522AFE1275E}"/>
                </a:ext>
              </a:extLst>
            </p:cNvPr>
            <p:cNvSpPr>
              <a:spLocks noEditPoints="1"/>
            </p:cNvSpPr>
            <p:nvPr userDrawn="1"/>
          </p:nvSpPr>
          <p:spPr bwMode="black">
            <a:xfrm>
              <a:off x="965461" y="6259053"/>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7" name="Freeform 52">
              <a:extLst>
                <a:ext uri="{FF2B5EF4-FFF2-40B4-BE49-F238E27FC236}">
                  <a16:creationId xmlns:a16="http://schemas.microsoft.com/office/drawing/2014/main" id="{84D4B2A2-C47D-4049-A2FB-6D5E49B241CC}"/>
                </a:ext>
              </a:extLst>
            </p:cNvPr>
            <p:cNvSpPr>
              <a:spLocks noEditPoints="1"/>
            </p:cNvSpPr>
            <p:nvPr userDrawn="1"/>
          </p:nvSpPr>
          <p:spPr bwMode="black">
            <a:xfrm>
              <a:off x="1064854"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8" name="Freeform 53">
              <a:extLst>
                <a:ext uri="{FF2B5EF4-FFF2-40B4-BE49-F238E27FC236}">
                  <a16:creationId xmlns:a16="http://schemas.microsoft.com/office/drawing/2014/main" id="{3097D19B-BF23-4A30-AD47-61B6FF716398}"/>
                </a:ext>
              </a:extLst>
            </p:cNvPr>
            <p:cNvSpPr>
              <a:spLocks/>
            </p:cNvSpPr>
            <p:nvPr userDrawn="1"/>
          </p:nvSpPr>
          <p:spPr bwMode="black">
            <a:xfrm>
              <a:off x="1159014" y="6259053"/>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29" name="Freeform 54">
              <a:extLst>
                <a:ext uri="{FF2B5EF4-FFF2-40B4-BE49-F238E27FC236}">
                  <a16:creationId xmlns:a16="http://schemas.microsoft.com/office/drawing/2014/main" id="{0AE03D28-3E13-4F2D-BACB-895BCB5E4714}"/>
                </a:ext>
              </a:extLst>
            </p:cNvPr>
            <p:cNvSpPr>
              <a:spLocks/>
            </p:cNvSpPr>
            <p:nvPr userDrawn="1"/>
          </p:nvSpPr>
          <p:spPr bwMode="black">
            <a:xfrm>
              <a:off x="1227018"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0" name="Freeform 55">
              <a:extLst>
                <a:ext uri="{FF2B5EF4-FFF2-40B4-BE49-F238E27FC236}">
                  <a16:creationId xmlns:a16="http://schemas.microsoft.com/office/drawing/2014/main" id="{370CEA9A-944B-41E5-8D5F-0E776412F39C}"/>
                </a:ext>
              </a:extLst>
            </p:cNvPr>
            <p:cNvSpPr>
              <a:spLocks noEditPoints="1"/>
            </p:cNvSpPr>
            <p:nvPr userDrawn="1"/>
          </p:nvSpPr>
          <p:spPr bwMode="black">
            <a:xfrm>
              <a:off x="1298511" y="6293927"/>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1" name="Freeform 56">
              <a:extLst>
                <a:ext uri="{FF2B5EF4-FFF2-40B4-BE49-F238E27FC236}">
                  <a16:creationId xmlns:a16="http://schemas.microsoft.com/office/drawing/2014/main" id="{E20DF38A-4A1A-4494-A2BD-8389A0010D5A}"/>
                </a:ext>
              </a:extLst>
            </p:cNvPr>
            <p:cNvSpPr>
              <a:spLocks/>
            </p:cNvSpPr>
            <p:nvPr userDrawn="1"/>
          </p:nvSpPr>
          <p:spPr bwMode="black">
            <a:xfrm>
              <a:off x="1403134" y="6293927"/>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2" name="Freeform 57">
              <a:extLst>
                <a:ext uri="{FF2B5EF4-FFF2-40B4-BE49-F238E27FC236}">
                  <a16:creationId xmlns:a16="http://schemas.microsoft.com/office/drawing/2014/main" id="{96DB7CC2-3B0B-4678-9523-704B4D166737}"/>
                </a:ext>
              </a:extLst>
            </p:cNvPr>
            <p:cNvSpPr>
              <a:spLocks/>
            </p:cNvSpPr>
            <p:nvPr userDrawn="1"/>
          </p:nvSpPr>
          <p:spPr bwMode="black">
            <a:xfrm>
              <a:off x="1514732" y="6259053"/>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3" name="Freeform 58">
              <a:extLst>
                <a:ext uri="{FF2B5EF4-FFF2-40B4-BE49-F238E27FC236}">
                  <a16:creationId xmlns:a16="http://schemas.microsoft.com/office/drawing/2014/main" id="{0A251F87-EE7B-4A32-A766-D1FAE8F65037}"/>
                </a:ext>
              </a:extLst>
            </p:cNvPr>
            <p:cNvSpPr>
              <a:spLocks/>
            </p:cNvSpPr>
            <p:nvPr userDrawn="1"/>
          </p:nvSpPr>
          <p:spPr bwMode="black">
            <a:xfrm>
              <a:off x="1593199" y="6259053"/>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4" name="Freeform 59">
              <a:extLst>
                <a:ext uri="{FF2B5EF4-FFF2-40B4-BE49-F238E27FC236}">
                  <a16:creationId xmlns:a16="http://schemas.microsoft.com/office/drawing/2014/main" id="{B56F6049-66D8-4FDF-8E05-063230B2500F}"/>
                </a:ext>
              </a:extLst>
            </p:cNvPr>
            <p:cNvSpPr>
              <a:spLocks noEditPoints="1"/>
            </p:cNvSpPr>
            <p:nvPr userDrawn="1"/>
          </p:nvSpPr>
          <p:spPr bwMode="black">
            <a:xfrm>
              <a:off x="1690847" y="6293927"/>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5" name="Freeform 60">
              <a:extLst>
                <a:ext uri="{FF2B5EF4-FFF2-40B4-BE49-F238E27FC236}">
                  <a16:creationId xmlns:a16="http://schemas.microsoft.com/office/drawing/2014/main" id="{E5B074CD-5D82-4C63-84C4-5224634305C5}"/>
                </a:ext>
              </a:extLst>
            </p:cNvPr>
            <p:cNvSpPr>
              <a:spLocks/>
            </p:cNvSpPr>
            <p:nvPr userDrawn="1"/>
          </p:nvSpPr>
          <p:spPr bwMode="black">
            <a:xfrm>
              <a:off x="1835576" y="6297415"/>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6" name="Freeform 61">
              <a:extLst>
                <a:ext uri="{FF2B5EF4-FFF2-40B4-BE49-F238E27FC236}">
                  <a16:creationId xmlns:a16="http://schemas.microsoft.com/office/drawing/2014/main" id="{CDBEB843-F4D3-4980-AC13-0C733100EA90}"/>
                </a:ext>
              </a:extLst>
            </p:cNvPr>
            <p:cNvSpPr>
              <a:spLocks noEditPoints="1"/>
            </p:cNvSpPr>
            <p:nvPr userDrawn="1"/>
          </p:nvSpPr>
          <p:spPr bwMode="black">
            <a:xfrm>
              <a:off x="1968098" y="6293927"/>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7" name="Freeform 62">
              <a:extLst>
                <a:ext uri="{FF2B5EF4-FFF2-40B4-BE49-F238E27FC236}">
                  <a16:creationId xmlns:a16="http://schemas.microsoft.com/office/drawing/2014/main" id="{505657B4-7676-4223-92E5-14CC4164B925}"/>
                </a:ext>
              </a:extLst>
            </p:cNvPr>
            <p:cNvSpPr>
              <a:spLocks/>
            </p:cNvSpPr>
            <p:nvPr userDrawn="1"/>
          </p:nvSpPr>
          <p:spPr bwMode="black">
            <a:xfrm>
              <a:off x="2076208" y="6293927"/>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8" name="Freeform 63">
              <a:extLst>
                <a:ext uri="{FF2B5EF4-FFF2-40B4-BE49-F238E27FC236}">
                  <a16:creationId xmlns:a16="http://schemas.microsoft.com/office/drawing/2014/main" id="{F4424F78-D32C-4611-9258-F5551F84B5F4}"/>
                </a:ext>
              </a:extLst>
            </p:cNvPr>
            <p:cNvSpPr>
              <a:spLocks/>
            </p:cNvSpPr>
            <p:nvPr userDrawn="1"/>
          </p:nvSpPr>
          <p:spPr bwMode="black">
            <a:xfrm>
              <a:off x="2151187" y="6259053"/>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39" name="Freeform 64">
              <a:extLst>
                <a:ext uri="{FF2B5EF4-FFF2-40B4-BE49-F238E27FC236}">
                  <a16:creationId xmlns:a16="http://schemas.microsoft.com/office/drawing/2014/main" id="{50145C06-E5E0-437E-A6D7-EADABE45DEB9}"/>
                </a:ext>
              </a:extLst>
            </p:cNvPr>
            <p:cNvSpPr>
              <a:spLocks noEditPoints="1"/>
            </p:cNvSpPr>
            <p:nvPr userDrawn="1"/>
          </p:nvSpPr>
          <p:spPr bwMode="black">
            <a:xfrm>
              <a:off x="2193037" y="6259053"/>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0" name="Freeform 65">
              <a:extLst>
                <a:ext uri="{FF2B5EF4-FFF2-40B4-BE49-F238E27FC236}">
                  <a16:creationId xmlns:a16="http://schemas.microsoft.com/office/drawing/2014/main" id="{8271F1C9-BFBF-4F63-B78E-C92EF6FBFBC0}"/>
                </a:ext>
              </a:extLst>
            </p:cNvPr>
            <p:cNvSpPr>
              <a:spLocks/>
            </p:cNvSpPr>
            <p:nvPr userDrawn="1"/>
          </p:nvSpPr>
          <p:spPr bwMode="black">
            <a:xfrm>
              <a:off x="2337765" y="6297415"/>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1" name="Freeform 66">
              <a:extLst>
                <a:ext uri="{FF2B5EF4-FFF2-40B4-BE49-F238E27FC236}">
                  <a16:creationId xmlns:a16="http://schemas.microsoft.com/office/drawing/2014/main" id="{5D20AFDF-7BF6-4D37-9363-185492AFDD32}"/>
                </a:ext>
              </a:extLst>
            </p:cNvPr>
            <p:cNvSpPr>
              <a:spLocks noEditPoints="1"/>
            </p:cNvSpPr>
            <p:nvPr userDrawn="1"/>
          </p:nvSpPr>
          <p:spPr bwMode="black">
            <a:xfrm>
              <a:off x="2470288" y="6293927"/>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2" name="Freeform 67">
              <a:extLst>
                <a:ext uri="{FF2B5EF4-FFF2-40B4-BE49-F238E27FC236}">
                  <a16:creationId xmlns:a16="http://schemas.microsoft.com/office/drawing/2014/main" id="{65AC05C6-4B82-4C24-877A-1133CEB1FF22}"/>
                </a:ext>
              </a:extLst>
            </p:cNvPr>
            <p:cNvSpPr>
              <a:spLocks/>
            </p:cNvSpPr>
            <p:nvPr userDrawn="1"/>
          </p:nvSpPr>
          <p:spPr bwMode="black">
            <a:xfrm>
              <a:off x="2576655" y="6293927"/>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3" name="Freeform 68">
              <a:extLst>
                <a:ext uri="{FF2B5EF4-FFF2-40B4-BE49-F238E27FC236}">
                  <a16:creationId xmlns:a16="http://schemas.microsoft.com/office/drawing/2014/main" id="{8A6DC8A4-F4C0-46F0-9F56-4EA9071BF57F}"/>
                </a:ext>
              </a:extLst>
            </p:cNvPr>
            <p:cNvSpPr>
              <a:spLocks/>
            </p:cNvSpPr>
            <p:nvPr userDrawn="1"/>
          </p:nvSpPr>
          <p:spPr bwMode="black">
            <a:xfrm>
              <a:off x="2653378" y="6259053"/>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4" name="Freeform 69">
              <a:extLst>
                <a:ext uri="{FF2B5EF4-FFF2-40B4-BE49-F238E27FC236}">
                  <a16:creationId xmlns:a16="http://schemas.microsoft.com/office/drawing/2014/main" id="{F1019B02-6D28-47A3-8937-02980C698ED3}"/>
                </a:ext>
              </a:extLst>
            </p:cNvPr>
            <p:cNvSpPr>
              <a:spLocks/>
            </p:cNvSpPr>
            <p:nvPr userDrawn="1"/>
          </p:nvSpPr>
          <p:spPr bwMode="black">
            <a:xfrm>
              <a:off x="2737077" y="6293927"/>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sp>
          <p:nvSpPr>
            <p:cNvPr id="145" name="Freeform 70">
              <a:extLst>
                <a:ext uri="{FF2B5EF4-FFF2-40B4-BE49-F238E27FC236}">
                  <a16:creationId xmlns:a16="http://schemas.microsoft.com/office/drawing/2014/main" id="{4D0A71E5-6BDC-4F0E-A416-4CCA910AB6DA}"/>
                </a:ext>
              </a:extLst>
            </p:cNvPr>
            <p:cNvSpPr>
              <a:spLocks/>
            </p:cNvSpPr>
            <p:nvPr userDrawn="1"/>
          </p:nvSpPr>
          <p:spPr bwMode="black">
            <a:xfrm>
              <a:off x="2831237" y="6365420"/>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a:solidFill>
                  <a:schemeClr val="bg1"/>
                </a:solidFill>
              </a:endParaRPr>
            </a:p>
          </p:txBody>
        </p:sp>
      </p:grpSp>
    </p:spTree>
    <p:extLst>
      <p:ext uri="{BB962C8B-B14F-4D97-AF65-F5344CB8AC3E}">
        <p14:creationId xmlns:p14="http://schemas.microsoft.com/office/powerpoint/2010/main" val="310982492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fld id="{97B14021-CB4E-4A4F-8709-D33FAB29C8FB}" type="datetime3">
              <a:rPr lang="en-US" smtClean="0"/>
              <a:t>12 July 2024</a:t>
            </a:fld>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
        <p:nvSpPr>
          <p:cNvPr id="8" name="Text Placeholder 2">
            <a:extLst>
              <a:ext uri="{FF2B5EF4-FFF2-40B4-BE49-F238E27FC236}">
                <a16:creationId xmlns:a16="http://schemas.microsoft.com/office/drawing/2014/main" id="{2E60CAC9-F3BC-44FD-AF5B-0985D710542E}"/>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370790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EE19B0F1-44AD-42A5-9A37-2FB41F1EC903}" type="datetime3">
              <a:rPr lang="en-US" smtClean="0"/>
              <a:t>12 July 2024</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08851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tIns="2232000"/>
          <a:lstStyle>
            <a:lvl1pPr marL="0" indent="0" algn="ctr">
              <a:buNone/>
              <a:defRPr/>
            </a:lvl1pPr>
          </a:lstStyle>
          <a:p>
            <a:r>
              <a:rPr lang="en-US"/>
              <a:t>Click icon to add picture</a:t>
            </a:r>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FAA65521-E907-4B6A-8E88-DD4BEE4ED137}" type="datetime3">
              <a:rPr lang="en-US" smtClean="0"/>
              <a:t>12 July 2024</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4079935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tIns="2232000"/>
          <a:lstStyle>
            <a:lvl1pPr marL="0" indent="0" algn="ctr">
              <a:buNone/>
              <a:defRPr/>
            </a:lvl1pPr>
          </a:lstStyle>
          <a:p>
            <a:r>
              <a:rPr lang="en-US"/>
              <a:t>Click icon to add picture</a:t>
            </a:r>
            <a:endParaRPr lang="en-GB" dirty="0"/>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B2FB67F6-71E2-4CE9-9767-63F7E639F73F}" type="datetime3">
              <a:rPr lang="en-US" smtClean="0"/>
              <a:t>12 July 2024</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313228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BF6F-A9DB-8909-4A9B-2D0A1E2BBD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462E3FB-12DC-DE36-0473-76C0068D59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1B0563-FAA8-35EF-1DBD-682310E2F5A0}"/>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1A054F6F-5848-FD98-040B-3FBFE039E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35A525-3E1C-C9EA-B288-37FE0B2D9C21}"/>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83127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1E6D7102-DD97-4F84-8724-387B81A0E6ED}" type="datetime3">
              <a:rPr lang="en-US" smtClean="0"/>
              <a:t>12 July 2024</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8613243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769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Section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C1498488-8765-4B8D-9D72-8E71718AE3EF}" type="datetime3">
              <a:rPr lang="en-US" smtClean="0"/>
              <a:t>12 July 2024</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8246984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8" y="0"/>
            <a:ext cx="5968062" cy="6858000"/>
          </a:xfrm>
        </p:spPr>
        <p:txBody>
          <a:bodyPr tIns="2232000"/>
          <a:lstStyle>
            <a:lvl1pPr marL="0" indent="0" algn="ctr">
              <a:buNone/>
              <a:defRPr/>
            </a:lvl1pPr>
          </a:lstStyle>
          <a:p>
            <a:r>
              <a:rPr lang="en-US"/>
              <a:t>Click icon to add picture</a:t>
            </a:r>
            <a:endParaRPr lang="en-GB" dirty="0"/>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70698E0F-C516-4EA3-9B7A-A60925844285}" type="datetime3">
              <a:rPr lang="en-US" smtClean="0"/>
              <a:t>12 July 2024</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dirty="0"/>
          </a:p>
        </p:txBody>
      </p:sp>
      <p:sp>
        <p:nvSpPr>
          <p:cNvPr id="8" name="Text Placeholder 4">
            <a:extLst>
              <a:ext uri="{FF2B5EF4-FFF2-40B4-BE49-F238E27FC236}">
                <a16:creationId xmlns:a16="http://schemas.microsoft.com/office/drawing/2014/main" id="{F1B8B73A-3049-4C45-B6AE-90DAE7E02D1B}"/>
              </a:ext>
            </a:extLst>
          </p:cNvPr>
          <p:cNvSpPr>
            <a:spLocks noGrp="1"/>
          </p:cNvSpPr>
          <p:nvPr>
            <p:ph type="body" sz="quarter" idx="16" hasCustomPrompt="1"/>
          </p:nvPr>
        </p:nvSpPr>
        <p:spPr>
          <a:xfrm>
            <a:off x="608477" y="1568090"/>
            <a:ext cx="4535597" cy="1055708"/>
          </a:xfrm>
        </p:spPr>
        <p:txBody>
          <a:bodyPr/>
          <a:lstStyle>
            <a:lvl1pPr marL="0" indent="0">
              <a:buNone/>
              <a:defRPr sz="2999"/>
            </a:lvl1pPr>
          </a:lstStyle>
          <a:p>
            <a:pPr lvl="0"/>
            <a:r>
              <a:rPr lang="en-IN" dirty="0"/>
              <a:t>Section Title</a:t>
            </a:r>
          </a:p>
          <a:p>
            <a:pPr lvl="0"/>
            <a:r>
              <a:rPr lang="en-IN" dirty="0"/>
              <a:t>EY Interstate Light</a:t>
            </a:r>
          </a:p>
        </p:txBody>
      </p:sp>
      <p:sp>
        <p:nvSpPr>
          <p:cNvPr id="9" name="Text Placeholder 4">
            <a:extLst>
              <a:ext uri="{FF2B5EF4-FFF2-40B4-BE49-F238E27FC236}">
                <a16:creationId xmlns:a16="http://schemas.microsoft.com/office/drawing/2014/main" id="{0D963AD5-4C9A-4539-907D-836DBFAFECFE}"/>
              </a:ext>
            </a:extLst>
          </p:cNvPr>
          <p:cNvSpPr>
            <a:spLocks noGrp="1"/>
          </p:cNvSpPr>
          <p:nvPr>
            <p:ph type="body" sz="quarter" idx="17" hasCustomPrompt="1"/>
          </p:nvPr>
        </p:nvSpPr>
        <p:spPr>
          <a:xfrm>
            <a:off x="608477" y="2829731"/>
            <a:ext cx="4535597" cy="1055708"/>
          </a:xfrm>
        </p:spPr>
        <p:txBody>
          <a:bodyPr/>
          <a:lstStyle>
            <a:lvl1pPr marL="0" indent="0">
              <a:buNone/>
              <a:defRPr sz="1599"/>
            </a:lvl1pPr>
          </a:lstStyle>
          <a:p>
            <a:pPr lvl="0"/>
            <a:r>
              <a:rPr lang="en-IN" dirty="0"/>
              <a:t>text</a:t>
            </a:r>
          </a:p>
        </p:txBody>
      </p:sp>
    </p:spTree>
    <p:extLst>
      <p:ext uri="{BB962C8B-B14F-4D97-AF65-F5344CB8AC3E}">
        <p14:creationId xmlns:p14="http://schemas.microsoft.com/office/powerpoint/2010/main" val="17858449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r>
              <a:rPr lang="en-US"/>
              <a:t>Click icon to add table</a:t>
            </a:r>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A30B5B11-3029-4BDF-9283-90F5215BC815}" type="datetime3">
              <a:rPr lang="en-US" smtClean="0"/>
              <a:t>12 July 2024</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669264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BF2C04E3-9852-4EE1-995A-A982B306E72F}" type="datetime3">
              <a:rPr lang="en-US" smtClean="0"/>
              <a:t>12 July 2024</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955336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FFE600"/>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153977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tx2"/>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bg1"/>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13351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buNone/>
              <a:defRPr>
                <a:solidFill>
                  <a:schemeClr val="bg1"/>
                </a:solidFill>
              </a:defRPr>
            </a:lvl1pPr>
            <a:lvl2pPr marL="356438">
              <a:defRPr>
                <a:solidFill>
                  <a:schemeClr val="bg1"/>
                </a:solidFill>
              </a:defRPr>
            </a:lvl2pPr>
            <a:lvl3pPr marL="712875">
              <a:defRPr>
                <a:solidFill>
                  <a:schemeClr val="bg1"/>
                </a:solidFill>
              </a:defRPr>
            </a:lvl3pPr>
            <a:lvl4pPr marL="1069313">
              <a:defRPr>
                <a:solidFill>
                  <a:schemeClr val="bg1"/>
                </a:solidFill>
              </a:defRPr>
            </a:lvl4pPr>
            <a:lvl5pPr marL="1425751">
              <a:defRPr sz="1199">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F4FB490B-7BF8-4509-9F0D-5A2D3FE1A9A1}" type="datetime3">
              <a:rPr lang="en-US" smtClean="0"/>
              <a:t>12 July 2024</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765502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7EDC6652-D330-42A9-B2DB-FD7DBFE6E7CE}" type="datetime3">
              <a:rPr lang="en-US" smtClean="0"/>
              <a:t>12 July 2024</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4258187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7848B339-892E-45B1-8EC6-9663C993893D}" type="datetime3">
              <a:rPr lang="en-US" smtClean="0"/>
              <a:t>12 July 2024</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233740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C719E-5C37-AC4E-559D-5D39F13233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65393A1-EA3A-7BBF-E111-15C9CBDC46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5532A0-9FCA-D4B1-5657-5722AB2E4128}"/>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B07278F1-BF71-CE3B-62E8-007EE8A2B6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4DF532-B1FA-6A88-E951-21B4830127DF}"/>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2502387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a:t>Click to edit Master title style</a:t>
            </a:r>
            <a:endParaRPr lang="en-US" dirty="0"/>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53C96D42-85A7-4FB8-81C2-A76989CD2C0B}" type="datetime3">
              <a:rPr lang="en-US" smtClean="0"/>
              <a:t>12 July 2024</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285456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BE72F864-C261-4ACC-899D-1F7B54215EB6}" type="datetime3">
              <a:rPr lang="en-US" smtClean="0"/>
              <a:t>12 July 2024</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690321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DE39BF9A-0D1B-456C-90FD-7DD4E43985FE}" type="datetime3">
              <a:rPr lang="en-US" smtClean="0"/>
              <a:t>12 July 2024</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154305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78A09A2-12AE-4A08-9E31-994E3910808B}" type="datetime3">
              <a:rPr lang="en-US" smtClean="0"/>
              <a:t>12 July 2024</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141440451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0BD55BA1-5616-41A0-A230-900CC53918C9}" type="datetime3">
              <a:rPr lang="en-US" smtClean="0"/>
              <a:t>12 July 2024</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854437988"/>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6131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ECB31890-3905-4699-8A54-4A643E2FBD12}" type="datetime3">
              <a:rPr lang="en-US" smtClean="0"/>
              <a:t>12 July 2024</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dirty="0"/>
          </a:p>
        </p:txBody>
      </p:sp>
    </p:spTree>
    <p:extLst>
      <p:ext uri="{BB962C8B-B14F-4D97-AF65-F5344CB8AC3E}">
        <p14:creationId xmlns:p14="http://schemas.microsoft.com/office/powerpoint/2010/main" val="379939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 y="0"/>
            <a:ext cx="12185653" cy="6858000"/>
          </a:xfrm>
          <a:prstGeom prst="rect">
            <a:avLst/>
          </a:prstGeom>
        </p:spPr>
      </p:pic>
      <p:sp>
        <p:nvSpPr>
          <p:cNvPr id="5" name="Rectangle 4">
            <a:extLst>
              <a:ext uri="{FF2B5EF4-FFF2-40B4-BE49-F238E27FC236}">
                <a16:creationId xmlns:a16="http://schemas.microsoft.com/office/drawing/2014/main" id="{35EBAE73-BFDA-4D81-82D6-0C2A541B5DD2}"/>
              </a:ext>
            </a:extLst>
          </p:cNvPr>
          <p:cNvSpPr/>
          <p:nvPr userDrawn="1"/>
        </p:nvSpPr>
        <p:spPr>
          <a:xfrm>
            <a:off x="-2719343" y="3887183"/>
            <a:ext cx="2613125" cy="521435"/>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lIns="53944" tIns="53944" rIns="53944" bIns="53944" rtlCol="0" anchor="t" anchorCtr="0"/>
          <a:lstStyle/>
          <a:p>
            <a:pPr>
              <a:spcAft>
                <a:spcPts val="150"/>
              </a:spcAft>
            </a:pPr>
            <a:r>
              <a:rPr lang="en-GB" sz="1199" b="1" dirty="0">
                <a:solidFill>
                  <a:srgbClr val="000000"/>
                </a:solidFill>
                <a:latin typeface="EYInterstate" panose="02000503020000020004" pitchFamily="2" charset="0"/>
              </a:rPr>
              <a:t>Instructions: </a:t>
            </a:r>
            <a:r>
              <a:rPr lang="en-GB" sz="1199" b="1" dirty="0">
                <a:solidFill>
                  <a:srgbClr val="000000"/>
                </a:solidFill>
                <a:latin typeface="EYInterstate Light" panose="02000506000000020004" pitchFamily="2" charset="0"/>
              </a:rPr>
              <a:t>Update the copyright year notice when required.</a:t>
            </a:r>
          </a:p>
        </p:txBody>
      </p:sp>
      <p:sp>
        <p:nvSpPr>
          <p:cNvPr id="7" name="TextBox 6">
            <a:extLst>
              <a:ext uri="{FF2B5EF4-FFF2-40B4-BE49-F238E27FC236}">
                <a16:creationId xmlns:a16="http://schemas.microsoft.com/office/drawing/2014/main" id="{924CA86D-8FFE-4B32-8FD9-47CCE03F6A36}"/>
              </a:ext>
            </a:extLst>
          </p:cNvPr>
          <p:cNvSpPr txBox="1"/>
          <p:nvPr userDrawn="1"/>
        </p:nvSpPr>
        <p:spPr>
          <a:xfrm>
            <a:off x="574377" y="577851"/>
            <a:ext cx="3855468" cy="5695085"/>
          </a:xfrm>
          <a:prstGeom prst="rect">
            <a:avLst/>
          </a:prstGeom>
          <a:noFill/>
        </p:spPr>
        <p:txBody>
          <a:bodyPr wrap="square" lIns="0" tIns="0" rIns="0" bIns="0" rtlCol="0" anchor="t" anchorCtr="0">
            <a:spAutoFit/>
          </a:bodyPr>
          <a:lstStyle/>
          <a:p>
            <a:pPr>
              <a:lnSpc>
                <a:spcPct val="113000"/>
              </a:lnSpc>
              <a:spcBef>
                <a:spcPts val="0"/>
              </a:spcBef>
            </a:pPr>
            <a:r>
              <a:rPr lang="en-US" sz="999" dirty="0">
                <a:solidFill>
                  <a:srgbClr val="FFFFFF"/>
                </a:solidFill>
                <a:latin typeface="+mj-lt"/>
              </a:rPr>
              <a:t>EY</a:t>
            </a:r>
            <a:r>
              <a:rPr lang="en-US" sz="999" dirty="0">
                <a:solidFill>
                  <a:srgbClr val="FFFFFF"/>
                </a:solidFill>
                <a:latin typeface="EYInterstate Light" pitchFamily="2" charset="0"/>
              </a:rPr>
              <a:t> | </a:t>
            </a:r>
            <a:r>
              <a:rPr lang="en-GB" sz="999" dirty="0">
                <a:solidFill>
                  <a:srgbClr val="FFFFFF"/>
                </a:solidFill>
                <a:latin typeface="EYInterstate Light" panose="02000506000000020004" pitchFamily="2" charset="0"/>
              </a:rPr>
              <a:t>Building a better working world</a:t>
            </a:r>
            <a:endParaRPr lang="en-US" sz="999" dirty="0">
              <a:solidFill>
                <a:srgbClr val="FFFFFF"/>
              </a:solidFill>
              <a:latin typeface="EYInterstate Light" panose="02000506000000020004" pitchFamily="2" charset="0"/>
            </a:endParaRPr>
          </a:p>
          <a:p>
            <a:pPr>
              <a:lnSpc>
                <a:spcPct val="113000"/>
              </a:lnSpc>
              <a:spcBef>
                <a:spcPts val="0"/>
              </a:spcBef>
            </a:pPr>
            <a:endParaRPr lang="en-US" sz="700" dirty="0">
              <a:solidFill>
                <a:srgbClr val="FFFFFF"/>
              </a:solidFill>
              <a:latin typeface="+mj-lt"/>
            </a:endParaRPr>
          </a:p>
          <a:p>
            <a:pPr>
              <a:lnSpc>
                <a:spcPct val="113000"/>
              </a:lnSpc>
              <a:spcBef>
                <a:spcPts val="0"/>
              </a:spcBef>
            </a:pPr>
            <a:r>
              <a:rPr lang="en-US" sz="800" dirty="0">
                <a:solidFill>
                  <a:srgbClr val="FFFFFF"/>
                </a:solidFill>
                <a:latin typeface="+mj-lt"/>
              </a:rPr>
              <a:t>About EY</a:t>
            </a:r>
          </a:p>
          <a:p>
            <a:pPr>
              <a:spcBef>
                <a:spcPts val="0"/>
              </a:spcBef>
              <a:spcAft>
                <a:spcPts val="400"/>
              </a:spcAft>
            </a:pPr>
            <a:r>
              <a:rPr lang="en-GB" sz="800" dirty="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dirty="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dirty="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dirty="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a:t>
            </a:r>
          </a:p>
          <a:p>
            <a:pPr>
              <a:lnSpc>
                <a:spcPct val="113000"/>
              </a:lnSpc>
              <a:spcBef>
                <a:spcPts val="0"/>
              </a:spcBef>
            </a:pPr>
            <a:r>
              <a:rPr lang="en-GB" sz="800" dirty="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 1 More London Place, London, SE1 2AF.</a:t>
            </a:r>
          </a:p>
          <a:p>
            <a:pPr>
              <a:lnSpc>
                <a:spcPct val="113000"/>
              </a:lnSpc>
              <a:spcBef>
                <a:spcPts val="0"/>
              </a:spcBef>
            </a:pPr>
            <a:r>
              <a:rPr lang="en-GB" sz="800" dirty="0">
                <a:solidFill>
                  <a:srgbClr val="FFFFFF"/>
                </a:solidFill>
                <a:latin typeface="EYInterstate Light" pitchFamily="2" charset="0"/>
              </a:rPr>
              <a:t>© 2021 Ernst &amp; Young LLP. Published in the UK.</a:t>
            </a:r>
          </a:p>
          <a:p>
            <a:pPr>
              <a:lnSpc>
                <a:spcPct val="113000"/>
              </a:lnSpc>
              <a:spcBef>
                <a:spcPts val="0"/>
              </a:spcBef>
            </a:pPr>
            <a:r>
              <a:rPr lang="en-GB" sz="800" dirty="0">
                <a:solidFill>
                  <a:srgbClr val="FFFFFF"/>
                </a:solidFill>
                <a:latin typeface="EYInterstate Light" pitchFamily="2" charset="0"/>
              </a:rPr>
              <a:t>All Rights Reserved.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err="1">
                <a:solidFill>
                  <a:srgbClr val="FFFFFF"/>
                </a:solidFill>
                <a:latin typeface="EYInterstate Light" pitchFamily="2" charset="0"/>
              </a:rPr>
              <a:t>xxxx.indd</a:t>
            </a:r>
            <a:r>
              <a:rPr lang="en-GB" sz="800" dirty="0">
                <a:solidFill>
                  <a:srgbClr val="FFFFFF"/>
                </a:solidFill>
                <a:latin typeface="EYInterstate Light" pitchFamily="2" charset="0"/>
              </a:rPr>
              <a:t> (UK) MM/YY. Artwork by XXXXXX.</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ED MMYY/ED NONE</a:t>
            </a:r>
          </a:p>
          <a:p>
            <a:pPr>
              <a:lnSpc>
                <a:spcPct val="113000"/>
              </a:lnSpc>
              <a:spcBef>
                <a:spcPts val="0"/>
              </a:spcBef>
            </a:pPr>
            <a:endParaRPr lang="en-GB" sz="800" dirty="0">
              <a:solidFill>
                <a:srgbClr val="FFFFFF"/>
              </a:solidFill>
              <a:latin typeface="EYInterstate Light" pitchFamily="2" charset="0"/>
            </a:endParaRPr>
          </a:p>
          <a:p>
            <a:pPr marL="358596">
              <a:lnSpc>
                <a:spcPct val="113000"/>
              </a:lnSpc>
              <a:spcBef>
                <a:spcPts val="0"/>
              </a:spcBef>
            </a:pPr>
            <a:r>
              <a:rPr lang="en-GB" sz="800" dirty="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dirty="0">
              <a:solidFill>
                <a:srgbClr val="FFFFFF"/>
              </a:solidFill>
              <a:latin typeface="EYInterstate Light" pitchFamily="2" charset="0"/>
            </a:endParaRPr>
          </a:p>
          <a:p>
            <a:pPr>
              <a:lnSpc>
                <a:spcPct val="113000"/>
              </a:lnSpc>
              <a:spcBef>
                <a:spcPts val="0"/>
              </a:spcBef>
            </a:pPr>
            <a:r>
              <a:rPr lang="en-US" sz="800" dirty="0">
                <a:solidFill>
                  <a:srgbClr val="FFFFFF"/>
                </a:solidFill>
                <a:latin typeface="EYInterstate Light" pitchFamily="2" charset="0"/>
              </a:rPr>
              <a:t>ey.com/</a:t>
            </a:r>
            <a:r>
              <a:rPr lang="en-US" sz="800" dirty="0" err="1">
                <a:solidFill>
                  <a:srgbClr val="FFFFFF"/>
                </a:solidFill>
                <a:latin typeface="EYInterstate Light" pitchFamily="2" charset="0"/>
              </a:rPr>
              <a:t>uk</a:t>
            </a:r>
            <a:endParaRPr lang="en-US" sz="800" dirty="0">
              <a:solidFill>
                <a:srgbClr val="FFFFFF"/>
              </a:solidFill>
              <a:latin typeface="EYInterstate Light" pitchFamily="2" charset="0"/>
            </a:endParaRPr>
          </a:p>
          <a:p>
            <a:pPr>
              <a:lnSpc>
                <a:spcPct val="113000"/>
              </a:lnSpc>
              <a:spcBef>
                <a:spcPts val="0"/>
              </a:spcBef>
            </a:pPr>
            <a:endParaRPr lang="en-US" sz="800" dirty="0">
              <a:solidFill>
                <a:srgbClr val="FFFFFF"/>
              </a:solidFill>
              <a:latin typeface="EYInterstate Light" pitchFamily="2" charset="0"/>
            </a:endParaRPr>
          </a:p>
        </p:txBody>
      </p:sp>
      <p:grpSp>
        <p:nvGrpSpPr>
          <p:cNvPr id="8" name="Group 7">
            <a:extLst>
              <a:ext uri="{FF2B5EF4-FFF2-40B4-BE49-F238E27FC236}">
                <a16:creationId xmlns:a16="http://schemas.microsoft.com/office/drawing/2014/main" id="{BB69B20C-EAC2-483B-9E83-6A3A2D853ECF}"/>
              </a:ext>
            </a:extLst>
          </p:cNvPr>
          <p:cNvGrpSpPr/>
          <p:nvPr userDrawn="1"/>
        </p:nvGrpSpPr>
        <p:grpSpPr>
          <a:xfrm>
            <a:off x="577028" y="4954056"/>
            <a:ext cx="288256" cy="277748"/>
            <a:chOff x="2133600" y="2678113"/>
            <a:chExt cx="687388" cy="661987"/>
          </a:xfrm>
        </p:grpSpPr>
        <p:sp>
          <p:nvSpPr>
            <p:cNvPr id="9" name="Freeform 21">
              <a:extLst>
                <a:ext uri="{FF2B5EF4-FFF2-40B4-BE49-F238E27FC236}">
                  <a16:creationId xmlns:a16="http://schemas.microsoft.com/office/drawing/2014/main" id="{C95E79E0-3BA8-43F4-BBDD-1DCA40626FE5}"/>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0" name="Freeform 22">
              <a:extLst>
                <a:ext uri="{FF2B5EF4-FFF2-40B4-BE49-F238E27FC236}">
                  <a16:creationId xmlns:a16="http://schemas.microsoft.com/office/drawing/2014/main" id="{BBF04490-597E-4B24-8225-7F8B578739B3}"/>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1" name="Freeform 23">
              <a:extLst>
                <a:ext uri="{FF2B5EF4-FFF2-40B4-BE49-F238E27FC236}">
                  <a16:creationId xmlns:a16="http://schemas.microsoft.com/office/drawing/2014/main" id="{ED8663AE-0887-44CB-AF45-6CD6EA3047EA}"/>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2" name="Freeform 24">
              <a:extLst>
                <a:ext uri="{FF2B5EF4-FFF2-40B4-BE49-F238E27FC236}">
                  <a16:creationId xmlns:a16="http://schemas.microsoft.com/office/drawing/2014/main" id="{DDCE614F-A5BE-47C1-A9B4-2208035F8B1E}"/>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3" name="Freeform 25">
              <a:extLst>
                <a:ext uri="{FF2B5EF4-FFF2-40B4-BE49-F238E27FC236}">
                  <a16:creationId xmlns:a16="http://schemas.microsoft.com/office/drawing/2014/main" id="{797A872D-C7EB-499F-A40C-5F8BE4F3B436}"/>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4" name="Freeform 26">
              <a:extLst>
                <a:ext uri="{FF2B5EF4-FFF2-40B4-BE49-F238E27FC236}">
                  <a16:creationId xmlns:a16="http://schemas.microsoft.com/office/drawing/2014/main" id="{E2DC0779-50B0-47A3-9AA0-E2D93D60C844}"/>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grpSp>
    </p:spTree>
    <p:extLst>
      <p:ext uri="{BB962C8B-B14F-4D97-AF65-F5344CB8AC3E}">
        <p14:creationId xmlns:p14="http://schemas.microsoft.com/office/powerpoint/2010/main" val="2291367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0" y="0"/>
            <a:ext cx="12185653" cy="6858000"/>
          </a:xfrm>
          <a:prstGeom prst="rect">
            <a:avLst/>
          </a:prstGeom>
        </p:spPr>
      </p:pic>
      <p:sp>
        <p:nvSpPr>
          <p:cNvPr id="4" name="Rectangle 3">
            <a:extLst>
              <a:ext uri="{FF2B5EF4-FFF2-40B4-BE49-F238E27FC236}">
                <a16:creationId xmlns:a16="http://schemas.microsoft.com/office/drawing/2014/main" id="{C08CBEEC-D2EF-4DAA-A86C-035DA6B6E222}"/>
              </a:ext>
            </a:extLst>
          </p:cNvPr>
          <p:cNvSpPr/>
          <p:nvPr userDrawn="1"/>
        </p:nvSpPr>
        <p:spPr>
          <a:xfrm>
            <a:off x="-2719343" y="3887183"/>
            <a:ext cx="2613125" cy="521435"/>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lIns="53944" tIns="53944" rIns="53944" bIns="53944" rtlCol="0" anchor="t" anchorCtr="0"/>
          <a:lstStyle/>
          <a:p>
            <a:pPr>
              <a:spcAft>
                <a:spcPts val="150"/>
              </a:spcAft>
            </a:pPr>
            <a:r>
              <a:rPr lang="en-GB" sz="1199" b="1" dirty="0">
                <a:solidFill>
                  <a:srgbClr val="000000"/>
                </a:solidFill>
                <a:latin typeface="EYInterstate" panose="02000503020000020004" pitchFamily="2" charset="0"/>
              </a:rPr>
              <a:t>Instructions: </a:t>
            </a:r>
            <a:r>
              <a:rPr lang="en-GB" sz="1199" b="1" dirty="0">
                <a:solidFill>
                  <a:srgbClr val="000000"/>
                </a:solidFill>
                <a:latin typeface="EYInterstate Light" panose="02000506000000020004" pitchFamily="2" charset="0"/>
              </a:rPr>
              <a:t>Update the copyright year notice when required.</a:t>
            </a:r>
          </a:p>
        </p:txBody>
      </p:sp>
      <p:sp>
        <p:nvSpPr>
          <p:cNvPr id="7" name="TextBox 6">
            <a:extLst>
              <a:ext uri="{FF2B5EF4-FFF2-40B4-BE49-F238E27FC236}">
                <a16:creationId xmlns:a16="http://schemas.microsoft.com/office/drawing/2014/main" id="{FCD73065-CFC1-4208-A72F-D0CDB4ED8461}"/>
              </a:ext>
            </a:extLst>
          </p:cNvPr>
          <p:cNvSpPr txBox="1"/>
          <p:nvPr userDrawn="1"/>
        </p:nvSpPr>
        <p:spPr>
          <a:xfrm>
            <a:off x="574377" y="577851"/>
            <a:ext cx="3855468" cy="5695085"/>
          </a:xfrm>
          <a:prstGeom prst="rect">
            <a:avLst/>
          </a:prstGeom>
          <a:noFill/>
        </p:spPr>
        <p:txBody>
          <a:bodyPr wrap="square" lIns="0" tIns="0" rIns="0" bIns="0" rtlCol="0" anchor="t" anchorCtr="0">
            <a:spAutoFit/>
          </a:bodyPr>
          <a:lstStyle/>
          <a:p>
            <a:pPr>
              <a:lnSpc>
                <a:spcPct val="113000"/>
              </a:lnSpc>
              <a:spcBef>
                <a:spcPts val="0"/>
              </a:spcBef>
            </a:pPr>
            <a:r>
              <a:rPr lang="en-US" sz="999" dirty="0">
                <a:solidFill>
                  <a:srgbClr val="FFFFFF"/>
                </a:solidFill>
                <a:latin typeface="+mj-lt"/>
              </a:rPr>
              <a:t>EY</a:t>
            </a:r>
            <a:r>
              <a:rPr lang="en-US" sz="999" dirty="0">
                <a:solidFill>
                  <a:srgbClr val="FFFFFF"/>
                </a:solidFill>
                <a:latin typeface="EYInterstate Light" pitchFamily="2" charset="0"/>
              </a:rPr>
              <a:t> | </a:t>
            </a:r>
            <a:r>
              <a:rPr lang="en-GB" sz="999" dirty="0">
                <a:solidFill>
                  <a:srgbClr val="FFFFFF"/>
                </a:solidFill>
                <a:latin typeface="EYInterstate Light" pitchFamily="2" charset="0"/>
              </a:rPr>
              <a:t>Building a better working world</a:t>
            </a:r>
            <a:endParaRPr lang="en-US" sz="999" dirty="0">
              <a:solidFill>
                <a:srgbClr val="FFFFFF"/>
              </a:solidFill>
              <a:latin typeface="EYInterstate Light" pitchFamily="2" charset="0"/>
            </a:endParaRPr>
          </a:p>
          <a:p>
            <a:pPr>
              <a:lnSpc>
                <a:spcPct val="113000"/>
              </a:lnSpc>
              <a:spcBef>
                <a:spcPts val="0"/>
              </a:spcBef>
            </a:pPr>
            <a:endParaRPr lang="en-US" sz="700" dirty="0">
              <a:solidFill>
                <a:srgbClr val="FFFFFF"/>
              </a:solidFill>
              <a:latin typeface="+mj-lt"/>
            </a:endParaRPr>
          </a:p>
          <a:p>
            <a:pPr>
              <a:lnSpc>
                <a:spcPct val="113000"/>
              </a:lnSpc>
              <a:spcBef>
                <a:spcPts val="0"/>
              </a:spcBef>
            </a:pPr>
            <a:r>
              <a:rPr lang="en-US" sz="800" dirty="0">
                <a:solidFill>
                  <a:srgbClr val="FFFFFF"/>
                </a:solidFill>
                <a:latin typeface="+mj-lt"/>
              </a:rPr>
              <a:t>About EY</a:t>
            </a:r>
          </a:p>
          <a:p>
            <a:pPr>
              <a:spcBef>
                <a:spcPts val="0"/>
              </a:spcBef>
              <a:spcAft>
                <a:spcPts val="400"/>
              </a:spcAft>
            </a:pPr>
            <a:r>
              <a:rPr lang="en-GB" sz="800" dirty="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dirty="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dirty="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dirty="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a:t>
            </a:r>
          </a:p>
          <a:p>
            <a:pPr>
              <a:lnSpc>
                <a:spcPct val="113000"/>
              </a:lnSpc>
              <a:spcBef>
                <a:spcPts val="0"/>
              </a:spcBef>
            </a:pPr>
            <a:r>
              <a:rPr lang="en-GB" sz="800" dirty="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 1 More London Place, London, SE1 2AF.</a:t>
            </a:r>
          </a:p>
          <a:p>
            <a:pPr>
              <a:lnSpc>
                <a:spcPct val="113000"/>
              </a:lnSpc>
              <a:spcBef>
                <a:spcPts val="0"/>
              </a:spcBef>
            </a:pPr>
            <a:r>
              <a:rPr lang="en-GB" sz="800" dirty="0">
                <a:solidFill>
                  <a:srgbClr val="FFFFFF"/>
                </a:solidFill>
                <a:latin typeface="EYInterstate Light" pitchFamily="2" charset="0"/>
              </a:rPr>
              <a:t>© 2021 Ernst &amp; Young LLP. Published in the UK.</a:t>
            </a:r>
          </a:p>
          <a:p>
            <a:pPr>
              <a:lnSpc>
                <a:spcPct val="113000"/>
              </a:lnSpc>
              <a:spcBef>
                <a:spcPts val="0"/>
              </a:spcBef>
            </a:pPr>
            <a:r>
              <a:rPr lang="en-GB" sz="800" dirty="0">
                <a:solidFill>
                  <a:srgbClr val="FFFFFF"/>
                </a:solidFill>
                <a:latin typeface="EYInterstate Light" pitchFamily="2" charset="0"/>
              </a:rPr>
              <a:t>All Rights Reserved.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err="1">
                <a:solidFill>
                  <a:srgbClr val="FFFFFF"/>
                </a:solidFill>
                <a:latin typeface="EYInterstate Light" pitchFamily="2" charset="0"/>
              </a:rPr>
              <a:t>xxxx.indd</a:t>
            </a:r>
            <a:r>
              <a:rPr lang="en-GB" sz="800" dirty="0">
                <a:solidFill>
                  <a:srgbClr val="FFFFFF"/>
                </a:solidFill>
                <a:latin typeface="EYInterstate Light" pitchFamily="2" charset="0"/>
              </a:rPr>
              <a:t> (UK) MM/YY. Artwork by XXXXXX.</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ED MMYY/ED NONE</a:t>
            </a:r>
          </a:p>
          <a:p>
            <a:pPr>
              <a:lnSpc>
                <a:spcPct val="113000"/>
              </a:lnSpc>
              <a:spcBef>
                <a:spcPts val="0"/>
              </a:spcBef>
            </a:pPr>
            <a:endParaRPr lang="en-GB" sz="800" dirty="0">
              <a:solidFill>
                <a:srgbClr val="FFFFFF"/>
              </a:solidFill>
              <a:latin typeface="EYInterstate Light" pitchFamily="2" charset="0"/>
            </a:endParaRPr>
          </a:p>
          <a:p>
            <a:pPr marL="358596">
              <a:lnSpc>
                <a:spcPct val="113000"/>
              </a:lnSpc>
              <a:spcBef>
                <a:spcPts val="0"/>
              </a:spcBef>
            </a:pPr>
            <a:r>
              <a:rPr lang="en-GB" sz="800" dirty="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dirty="0">
              <a:solidFill>
                <a:srgbClr val="FFFFFF"/>
              </a:solidFill>
              <a:latin typeface="EYInterstate Light" pitchFamily="2" charset="0"/>
            </a:endParaRPr>
          </a:p>
          <a:p>
            <a:pPr>
              <a:lnSpc>
                <a:spcPct val="113000"/>
              </a:lnSpc>
              <a:spcBef>
                <a:spcPts val="0"/>
              </a:spcBef>
            </a:pPr>
            <a:r>
              <a:rPr lang="en-US" sz="800" dirty="0">
                <a:solidFill>
                  <a:srgbClr val="FFFFFF"/>
                </a:solidFill>
                <a:latin typeface="EYInterstate Light" pitchFamily="2" charset="0"/>
              </a:rPr>
              <a:t>ey.com/</a:t>
            </a:r>
            <a:r>
              <a:rPr lang="en-US" sz="800" dirty="0" err="1">
                <a:solidFill>
                  <a:srgbClr val="FFFFFF"/>
                </a:solidFill>
                <a:latin typeface="EYInterstate Light" pitchFamily="2" charset="0"/>
              </a:rPr>
              <a:t>uk</a:t>
            </a:r>
            <a:endParaRPr lang="en-US" sz="800" dirty="0">
              <a:solidFill>
                <a:srgbClr val="FFFFFF"/>
              </a:solidFill>
              <a:latin typeface="EYInterstate Light" pitchFamily="2" charset="0"/>
            </a:endParaRPr>
          </a:p>
          <a:p>
            <a:pPr>
              <a:lnSpc>
                <a:spcPct val="113000"/>
              </a:lnSpc>
              <a:spcBef>
                <a:spcPts val="0"/>
              </a:spcBef>
            </a:pPr>
            <a:endParaRPr lang="en-US" sz="800" dirty="0">
              <a:solidFill>
                <a:srgbClr val="FFFFFF"/>
              </a:solidFill>
              <a:latin typeface="EYInterstate Light" pitchFamily="2" charset="0"/>
            </a:endParaRPr>
          </a:p>
        </p:txBody>
      </p:sp>
      <p:grpSp>
        <p:nvGrpSpPr>
          <p:cNvPr id="8" name="Group 7">
            <a:extLst>
              <a:ext uri="{FF2B5EF4-FFF2-40B4-BE49-F238E27FC236}">
                <a16:creationId xmlns:a16="http://schemas.microsoft.com/office/drawing/2014/main" id="{CCA40F4B-B679-4331-977C-343F13339E56}"/>
              </a:ext>
            </a:extLst>
          </p:cNvPr>
          <p:cNvGrpSpPr/>
          <p:nvPr userDrawn="1"/>
        </p:nvGrpSpPr>
        <p:grpSpPr>
          <a:xfrm>
            <a:off x="577028" y="4954056"/>
            <a:ext cx="288256" cy="277748"/>
            <a:chOff x="2133600" y="2678113"/>
            <a:chExt cx="687388" cy="661987"/>
          </a:xfrm>
        </p:grpSpPr>
        <p:sp>
          <p:nvSpPr>
            <p:cNvPr id="9" name="Freeform 21">
              <a:extLst>
                <a:ext uri="{FF2B5EF4-FFF2-40B4-BE49-F238E27FC236}">
                  <a16:creationId xmlns:a16="http://schemas.microsoft.com/office/drawing/2014/main" id="{04056EAC-FF3F-4200-AF00-C7E0AF7FE22A}"/>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0" name="Freeform 22">
              <a:extLst>
                <a:ext uri="{FF2B5EF4-FFF2-40B4-BE49-F238E27FC236}">
                  <a16:creationId xmlns:a16="http://schemas.microsoft.com/office/drawing/2014/main" id="{5BED4D28-2639-4281-B04B-3A8594B4894D}"/>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1" name="Freeform 23">
              <a:extLst>
                <a:ext uri="{FF2B5EF4-FFF2-40B4-BE49-F238E27FC236}">
                  <a16:creationId xmlns:a16="http://schemas.microsoft.com/office/drawing/2014/main" id="{AB4A52F3-48FC-4515-A8C4-D002A1A45243}"/>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2" name="Freeform 24">
              <a:extLst>
                <a:ext uri="{FF2B5EF4-FFF2-40B4-BE49-F238E27FC236}">
                  <a16:creationId xmlns:a16="http://schemas.microsoft.com/office/drawing/2014/main" id="{548424EB-86BD-4E12-9FF5-58A3824CACF2}"/>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3" name="Freeform 25">
              <a:extLst>
                <a:ext uri="{FF2B5EF4-FFF2-40B4-BE49-F238E27FC236}">
                  <a16:creationId xmlns:a16="http://schemas.microsoft.com/office/drawing/2014/main" id="{A683DBE0-0FE6-4F14-A1A0-8F6E3140867B}"/>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4" name="Freeform 26">
              <a:extLst>
                <a:ext uri="{FF2B5EF4-FFF2-40B4-BE49-F238E27FC236}">
                  <a16:creationId xmlns:a16="http://schemas.microsoft.com/office/drawing/2014/main" id="{4B22934B-55A6-4FBE-A20F-F06584AC9145}"/>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grpSp>
    </p:spTree>
    <p:extLst>
      <p:ext uri="{BB962C8B-B14F-4D97-AF65-F5344CB8AC3E}">
        <p14:creationId xmlns:p14="http://schemas.microsoft.com/office/powerpoint/2010/main" val="29479701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8" cy="6858000"/>
          </a:xfrm>
          <a:prstGeom prst="rect">
            <a:avLst/>
          </a:prstGeom>
        </p:spPr>
      </p:pic>
      <p:sp>
        <p:nvSpPr>
          <p:cNvPr id="5" name="Rectangle 4">
            <a:extLst>
              <a:ext uri="{FF2B5EF4-FFF2-40B4-BE49-F238E27FC236}">
                <a16:creationId xmlns:a16="http://schemas.microsoft.com/office/drawing/2014/main" id="{1AA42D7C-6C8F-4330-B43C-10CA6DB1948E}"/>
              </a:ext>
            </a:extLst>
          </p:cNvPr>
          <p:cNvSpPr/>
          <p:nvPr userDrawn="1"/>
        </p:nvSpPr>
        <p:spPr>
          <a:xfrm>
            <a:off x="-2719343" y="3887183"/>
            <a:ext cx="2613125" cy="521435"/>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lIns="53944" tIns="53944" rIns="53944" bIns="53944" rtlCol="0" anchor="t" anchorCtr="0"/>
          <a:lstStyle/>
          <a:p>
            <a:pPr>
              <a:spcAft>
                <a:spcPts val="150"/>
              </a:spcAft>
            </a:pPr>
            <a:r>
              <a:rPr lang="en-GB" sz="1199" b="1" dirty="0">
                <a:solidFill>
                  <a:srgbClr val="000000"/>
                </a:solidFill>
                <a:latin typeface="EYInterstate" panose="02000503020000020004" pitchFamily="2" charset="0"/>
              </a:rPr>
              <a:t>Instructions: </a:t>
            </a:r>
            <a:r>
              <a:rPr lang="en-GB" sz="1199" b="1" dirty="0">
                <a:solidFill>
                  <a:srgbClr val="000000"/>
                </a:solidFill>
                <a:latin typeface="EYInterstate Light" panose="02000506000000020004" pitchFamily="2" charset="0"/>
              </a:rPr>
              <a:t>Update the copyright year notice when required.</a:t>
            </a:r>
          </a:p>
        </p:txBody>
      </p:sp>
      <p:sp>
        <p:nvSpPr>
          <p:cNvPr id="7" name="TextBox 6">
            <a:extLst>
              <a:ext uri="{FF2B5EF4-FFF2-40B4-BE49-F238E27FC236}">
                <a16:creationId xmlns:a16="http://schemas.microsoft.com/office/drawing/2014/main" id="{77E3AFBF-94EA-4FC2-AC8B-B64812AFF9FD}"/>
              </a:ext>
            </a:extLst>
          </p:cNvPr>
          <p:cNvSpPr txBox="1"/>
          <p:nvPr userDrawn="1"/>
        </p:nvSpPr>
        <p:spPr>
          <a:xfrm>
            <a:off x="574377" y="577851"/>
            <a:ext cx="3855468" cy="5695085"/>
          </a:xfrm>
          <a:prstGeom prst="rect">
            <a:avLst/>
          </a:prstGeom>
          <a:noFill/>
        </p:spPr>
        <p:txBody>
          <a:bodyPr wrap="square" lIns="0" tIns="0" rIns="0" bIns="0" rtlCol="0" anchor="t" anchorCtr="0">
            <a:spAutoFit/>
          </a:bodyPr>
          <a:lstStyle/>
          <a:p>
            <a:pPr>
              <a:lnSpc>
                <a:spcPct val="113000"/>
              </a:lnSpc>
              <a:spcBef>
                <a:spcPts val="0"/>
              </a:spcBef>
            </a:pPr>
            <a:r>
              <a:rPr lang="en-US" sz="999" dirty="0">
                <a:solidFill>
                  <a:srgbClr val="FFFFFF"/>
                </a:solidFill>
                <a:latin typeface="+mj-lt"/>
              </a:rPr>
              <a:t>EY</a:t>
            </a:r>
            <a:r>
              <a:rPr lang="en-US" sz="999" dirty="0">
                <a:solidFill>
                  <a:srgbClr val="FFFFFF"/>
                </a:solidFill>
                <a:latin typeface="EYInterstate Light" pitchFamily="2" charset="0"/>
              </a:rPr>
              <a:t> | </a:t>
            </a:r>
            <a:r>
              <a:rPr lang="en-GB" sz="999" dirty="0">
                <a:solidFill>
                  <a:srgbClr val="FFFFFF"/>
                </a:solidFill>
                <a:latin typeface="EYInterstate Light" pitchFamily="2" charset="0"/>
              </a:rPr>
              <a:t>Building a better working world</a:t>
            </a:r>
            <a:endParaRPr lang="en-US" sz="999" dirty="0">
              <a:solidFill>
                <a:srgbClr val="FFFFFF"/>
              </a:solidFill>
              <a:latin typeface="EYInterstate Light" pitchFamily="2" charset="0"/>
            </a:endParaRPr>
          </a:p>
          <a:p>
            <a:pPr>
              <a:lnSpc>
                <a:spcPct val="113000"/>
              </a:lnSpc>
              <a:spcBef>
                <a:spcPts val="0"/>
              </a:spcBef>
            </a:pPr>
            <a:endParaRPr lang="en-US" sz="700" dirty="0">
              <a:solidFill>
                <a:srgbClr val="FFFFFF"/>
              </a:solidFill>
              <a:latin typeface="+mj-lt"/>
            </a:endParaRPr>
          </a:p>
          <a:p>
            <a:pPr>
              <a:lnSpc>
                <a:spcPct val="113000"/>
              </a:lnSpc>
              <a:spcBef>
                <a:spcPts val="0"/>
              </a:spcBef>
            </a:pPr>
            <a:r>
              <a:rPr lang="en-US" sz="800" dirty="0">
                <a:solidFill>
                  <a:srgbClr val="FFFFFF"/>
                </a:solidFill>
                <a:latin typeface="+mj-lt"/>
              </a:rPr>
              <a:t>About EY</a:t>
            </a:r>
          </a:p>
          <a:p>
            <a:pPr>
              <a:spcBef>
                <a:spcPts val="0"/>
              </a:spcBef>
              <a:spcAft>
                <a:spcPts val="400"/>
              </a:spcAft>
            </a:pPr>
            <a:r>
              <a:rPr lang="en-GB" sz="800" dirty="0">
                <a:solidFill>
                  <a:srgbClr val="FFFFFF"/>
                </a:solidFill>
                <a:latin typeface="EYInterstate Light" pitchFamily="2" charset="0"/>
              </a:rPr>
              <a:t>EY exists to build a better working world, helping to create long-term value for clients, people and society and build trust in the capital markets. </a:t>
            </a:r>
          </a:p>
          <a:p>
            <a:pPr>
              <a:spcBef>
                <a:spcPts val="0"/>
              </a:spcBef>
              <a:spcAft>
                <a:spcPts val="400"/>
              </a:spcAft>
            </a:pPr>
            <a:r>
              <a:rPr lang="en-GB" sz="800" dirty="0">
                <a:solidFill>
                  <a:srgbClr val="FFFFFF"/>
                </a:solidFill>
                <a:latin typeface="EYInterstate Light" pitchFamily="2" charset="0"/>
              </a:rPr>
              <a:t>Enabled by data and technology, diverse EY teams in over 150 countries provide trust through assurance and help clients grow, transform and operate. </a:t>
            </a:r>
          </a:p>
          <a:p>
            <a:pPr>
              <a:spcBef>
                <a:spcPts val="0"/>
              </a:spcBef>
              <a:spcAft>
                <a:spcPts val="400"/>
              </a:spcAft>
            </a:pPr>
            <a:r>
              <a:rPr lang="en-GB" sz="800" dirty="0">
                <a:solidFill>
                  <a:srgbClr val="FFFFFF"/>
                </a:solidFill>
                <a:latin typeface="EYInterstate Light" pitchFamily="2" charset="0"/>
              </a:rPr>
              <a:t>Working across assurance, consulting, law, strategy, tax and transactions, EY teams ask better questions to find new answers for the complex issues facing our world today.</a:t>
            </a:r>
          </a:p>
          <a:p>
            <a:pPr>
              <a:spcBef>
                <a:spcPts val="0"/>
              </a:spcBef>
              <a:spcAft>
                <a:spcPts val="400"/>
              </a:spcAft>
            </a:pPr>
            <a:r>
              <a:rPr lang="en-GB" sz="800" dirty="0">
                <a:solidFill>
                  <a:srgbClr val="FFFFFF"/>
                </a:solidFill>
                <a:latin typeface="EYInterstate Light" pitchFamily="2" charset="0"/>
              </a:rPr>
              <a:t>EY refers to the global organization, and may refer to one or more, of the member firms of Ernst &amp; Young Global Limited, each of which is a separate legal entity. Ernst &amp; Young Global Limited, a UK company limited by guarantee, does not provide services to clients. Information about how EY collects and uses personal data and a description of the rights individuals have under data protection legislation are available via ey.com/privacy. EY member firms do not practice law where prohibited by local laws. For more information about our organization, please visit ey.com.</a:t>
            </a:r>
          </a:p>
          <a:p>
            <a:pPr>
              <a:spcBef>
                <a:spcPts val="0"/>
              </a:spcBef>
            </a:pPr>
            <a:endParaRPr lang="en-US"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a:t>
            </a:r>
          </a:p>
          <a:p>
            <a:pPr>
              <a:lnSpc>
                <a:spcPct val="113000"/>
              </a:lnSpc>
              <a:spcBef>
                <a:spcPts val="0"/>
              </a:spcBef>
            </a:pPr>
            <a:r>
              <a:rPr lang="en-GB" sz="800" dirty="0">
                <a:solidFill>
                  <a:srgbClr val="FFFFFF"/>
                </a:solidFill>
                <a:latin typeface="EYInterstate Light" pitchFamily="2" charset="0"/>
              </a:rPr>
              <a:t>The UK firm Ernst &amp; Young LLP is a limited liability partnership registered in England and Wales with registered number OC300001 and is a member firm of Ernst &amp; Young Global Limited.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Ernst &amp; Young LLP, 1 More London Place, London, SE1 2AF.</a:t>
            </a:r>
          </a:p>
          <a:p>
            <a:pPr>
              <a:lnSpc>
                <a:spcPct val="113000"/>
              </a:lnSpc>
              <a:spcBef>
                <a:spcPts val="0"/>
              </a:spcBef>
            </a:pPr>
            <a:r>
              <a:rPr lang="en-GB" sz="800" dirty="0">
                <a:solidFill>
                  <a:srgbClr val="FFFFFF"/>
                </a:solidFill>
                <a:latin typeface="EYInterstate Light" pitchFamily="2" charset="0"/>
              </a:rPr>
              <a:t>© 2021 Ernst &amp; Young LLP. Published in the UK.</a:t>
            </a:r>
          </a:p>
          <a:p>
            <a:pPr>
              <a:lnSpc>
                <a:spcPct val="113000"/>
              </a:lnSpc>
              <a:spcBef>
                <a:spcPts val="0"/>
              </a:spcBef>
            </a:pPr>
            <a:r>
              <a:rPr lang="en-GB" sz="800" dirty="0">
                <a:solidFill>
                  <a:srgbClr val="FFFFFF"/>
                </a:solidFill>
                <a:latin typeface="EYInterstate Light" pitchFamily="2" charset="0"/>
              </a:rPr>
              <a:t>All Rights Reserved.</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err="1">
                <a:solidFill>
                  <a:srgbClr val="FFFFFF"/>
                </a:solidFill>
                <a:latin typeface="EYInterstate Light" pitchFamily="2" charset="0"/>
              </a:rPr>
              <a:t>xxxx.indd</a:t>
            </a:r>
            <a:r>
              <a:rPr lang="en-GB" sz="800" dirty="0">
                <a:solidFill>
                  <a:srgbClr val="FFFFFF"/>
                </a:solidFill>
                <a:latin typeface="EYInterstate Light" pitchFamily="2" charset="0"/>
              </a:rPr>
              <a:t> (UK) MM/YY. Artwork by XXXXXX.</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ED MMYY/ED NONE</a:t>
            </a:r>
          </a:p>
          <a:p>
            <a:pPr>
              <a:lnSpc>
                <a:spcPct val="113000"/>
              </a:lnSpc>
              <a:spcBef>
                <a:spcPts val="0"/>
              </a:spcBef>
            </a:pPr>
            <a:endParaRPr lang="en-GB" sz="800" dirty="0">
              <a:solidFill>
                <a:srgbClr val="FFFFFF"/>
              </a:solidFill>
              <a:latin typeface="EYInterstate Light" pitchFamily="2" charset="0"/>
            </a:endParaRPr>
          </a:p>
          <a:p>
            <a:pPr marL="358596">
              <a:lnSpc>
                <a:spcPct val="113000"/>
              </a:lnSpc>
              <a:spcBef>
                <a:spcPts val="0"/>
              </a:spcBef>
            </a:pPr>
            <a:r>
              <a:rPr lang="en-GB" sz="800" dirty="0">
                <a:solidFill>
                  <a:srgbClr val="FFFFFF"/>
                </a:solidFill>
                <a:latin typeface="EYInterstate Light" pitchFamily="2" charset="0"/>
              </a:rPr>
              <a:t>In line with EY’s commitment to minimise its impact on the environment, this document has been printed on paper with a high recycled content.</a:t>
            </a:r>
          </a:p>
          <a:p>
            <a:pPr>
              <a:lnSpc>
                <a:spcPct val="113000"/>
              </a:lnSpc>
              <a:spcBef>
                <a:spcPts val="0"/>
              </a:spcBef>
            </a:pPr>
            <a:endParaRPr lang="en-GB" sz="800" dirty="0">
              <a:solidFill>
                <a:srgbClr val="FFFFFF"/>
              </a:solidFill>
              <a:latin typeface="EYInterstate Light" pitchFamily="2" charset="0"/>
            </a:endParaRPr>
          </a:p>
          <a:p>
            <a:pPr>
              <a:lnSpc>
                <a:spcPct val="113000"/>
              </a:lnSpc>
              <a:spcBef>
                <a:spcPts val="0"/>
              </a:spcBef>
            </a:pPr>
            <a:r>
              <a:rPr lang="en-GB" sz="800" dirty="0">
                <a:solidFill>
                  <a:srgbClr val="FFFFFF"/>
                </a:solidFill>
                <a:latin typeface="EYInterstate Light" pitchFamily="2" charset="0"/>
              </a:rPr>
              <a:t>Information in this publication is intended to provide only a general outline of the subjects covered. It should neither be regarded as comprehensive nor sufficient for making decisions, nor should it be used in place of professional advice. Ernst &amp; Young LLP accepts no responsibility for any loss arising from any action taken or not taken by anyone using this material.</a:t>
            </a:r>
          </a:p>
          <a:p>
            <a:pPr>
              <a:lnSpc>
                <a:spcPct val="113000"/>
              </a:lnSpc>
              <a:spcBef>
                <a:spcPts val="0"/>
              </a:spcBef>
            </a:pPr>
            <a:endParaRPr lang="en-US" sz="800" dirty="0">
              <a:solidFill>
                <a:srgbClr val="FFFFFF"/>
              </a:solidFill>
              <a:latin typeface="EYInterstate Light" pitchFamily="2" charset="0"/>
            </a:endParaRPr>
          </a:p>
          <a:p>
            <a:pPr>
              <a:lnSpc>
                <a:spcPct val="113000"/>
              </a:lnSpc>
              <a:spcBef>
                <a:spcPts val="0"/>
              </a:spcBef>
            </a:pPr>
            <a:r>
              <a:rPr lang="en-US" sz="800" dirty="0">
                <a:solidFill>
                  <a:srgbClr val="FFFFFF"/>
                </a:solidFill>
                <a:latin typeface="EYInterstate Light" pitchFamily="2" charset="0"/>
              </a:rPr>
              <a:t>ey.com/</a:t>
            </a:r>
            <a:r>
              <a:rPr lang="en-US" sz="800" dirty="0" err="1">
                <a:solidFill>
                  <a:srgbClr val="FFFFFF"/>
                </a:solidFill>
                <a:latin typeface="EYInterstate Light" pitchFamily="2" charset="0"/>
              </a:rPr>
              <a:t>uk</a:t>
            </a:r>
            <a:endParaRPr lang="en-US" sz="800" dirty="0">
              <a:solidFill>
                <a:srgbClr val="FFFFFF"/>
              </a:solidFill>
              <a:latin typeface="EYInterstate Light" pitchFamily="2" charset="0"/>
            </a:endParaRPr>
          </a:p>
          <a:p>
            <a:pPr>
              <a:lnSpc>
                <a:spcPct val="113000"/>
              </a:lnSpc>
              <a:spcBef>
                <a:spcPts val="0"/>
              </a:spcBef>
            </a:pPr>
            <a:endParaRPr lang="en-US" sz="800" dirty="0">
              <a:solidFill>
                <a:srgbClr val="FFFFFF"/>
              </a:solidFill>
              <a:latin typeface="EYInterstate Light" pitchFamily="2" charset="0"/>
            </a:endParaRPr>
          </a:p>
        </p:txBody>
      </p:sp>
      <p:grpSp>
        <p:nvGrpSpPr>
          <p:cNvPr id="8" name="Group 7">
            <a:extLst>
              <a:ext uri="{FF2B5EF4-FFF2-40B4-BE49-F238E27FC236}">
                <a16:creationId xmlns:a16="http://schemas.microsoft.com/office/drawing/2014/main" id="{F6E8A001-E39A-4E8B-AE59-5EEC8874D512}"/>
              </a:ext>
            </a:extLst>
          </p:cNvPr>
          <p:cNvGrpSpPr/>
          <p:nvPr userDrawn="1"/>
        </p:nvGrpSpPr>
        <p:grpSpPr>
          <a:xfrm>
            <a:off x="577028" y="4954056"/>
            <a:ext cx="288256" cy="277748"/>
            <a:chOff x="2133600" y="2678113"/>
            <a:chExt cx="687388" cy="661987"/>
          </a:xfrm>
        </p:grpSpPr>
        <p:sp>
          <p:nvSpPr>
            <p:cNvPr id="9" name="Freeform 21">
              <a:extLst>
                <a:ext uri="{FF2B5EF4-FFF2-40B4-BE49-F238E27FC236}">
                  <a16:creationId xmlns:a16="http://schemas.microsoft.com/office/drawing/2014/main" id="{8198FD98-6A4E-4B4A-AE32-A47471C0A7C3}"/>
                </a:ext>
              </a:extLst>
            </p:cNvPr>
            <p:cNvSpPr>
              <a:spLocks/>
            </p:cNvSpPr>
            <p:nvPr/>
          </p:nvSpPr>
          <p:spPr bwMode="auto">
            <a:xfrm>
              <a:off x="2284413" y="2678113"/>
              <a:ext cx="161925" cy="225425"/>
            </a:xfrm>
            <a:custGeom>
              <a:avLst/>
              <a:gdLst>
                <a:gd name="T0" fmla="*/ 33 w 43"/>
                <a:gd name="T1" fmla="*/ 0 h 60"/>
                <a:gd name="T2" fmla="*/ 25 w 43"/>
                <a:gd name="T3" fmla="*/ 4 h 60"/>
                <a:gd name="T4" fmla="*/ 0 w 43"/>
                <a:gd name="T5" fmla="*/ 39 h 60"/>
                <a:gd name="T6" fmla="*/ 33 w 43"/>
                <a:gd name="T7" fmla="*/ 60 h 60"/>
                <a:gd name="T8" fmla="*/ 43 w 43"/>
                <a:gd name="T9" fmla="*/ 44 h 60"/>
              </a:gdLst>
              <a:ahLst/>
              <a:cxnLst>
                <a:cxn ang="0">
                  <a:pos x="T0" y="T1"/>
                </a:cxn>
                <a:cxn ang="0">
                  <a:pos x="T2" y="T3"/>
                </a:cxn>
                <a:cxn ang="0">
                  <a:pos x="T4" y="T5"/>
                </a:cxn>
                <a:cxn ang="0">
                  <a:pos x="T6" y="T7"/>
                </a:cxn>
                <a:cxn ang="0">
                  <a:pos x="T8" y="T9"/>
                </a:cxn>
              </a:cxnLst>
              <a:rect l="0" t="0" r="r" b="b"/>
              <a:pathLst>
                <a:path w="43" h="60">
                  <a:moveTo>
                    <a:pt x="33" y="0"/>
                  </a:moveTo>
                  <a:cubicBezTo>
                    <a:pt x="29" y="0"/>
                    <a:pt x="26" y="2"/>
                    <a:pt x="25" y="4"/>
                  </a:cubicBezTo>
                  <a:cubicBezTo>
                    <a:pt x="21" y="9"/>
                    <a:pt x="0" y="39"/>
                    <a:pt x="0" y="39"/>
                  </a:cubicBezTo>
                  <a:cubicBezTo>
                    <a:pt x="33" y="60"/>
                    <a:pt x="33" y="60"/>
                    <a:pt x="33" y="60"/>
                  </a:cubicBezTo>
                  <a:cubicBezTo>
                    <a:pt x="43" y="44"/>
                    <a:pt x="43" y="44"/>
                    <a:pt x="43" y="44"/>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0" name="Freeform 22">
              <a:extLst>
                <a:ext uri="{FF2B5EF4-FFF2-40B4-BE49-F238E27FC236}">
                  <a16:creationId xmlns:a16="http://schemas.microsoft.com/office/drawing/2014/main" id="{693D4BF6-CA37-4202-BA1D-A0D952D92162}"/>
                </a:ext>
              </a:extLst>
            </p:cNvPr>
            <p:cNvSpPr>
              <a:spLocks/>
            </p:cNvSpPr>
            <p:nvPr/>
          </p:nvSpPr>
          <p:spPr bwMode="auto">
            <a:xfrm>
              <a:off x="2408238" y="2678113"/>
              <a:ext cx="293688" cy="258763"/>
            </a:xfrm>
            <a:custGeom>
              <a:avLst/>
              <a:gdLst>
                <a:gd name="T0" fmla="*/ 0 w 78"/>
                <a:gd name="T1" fmla="*/ 0 h 69"/>
                <a:gd name="T2" fmla="*/ 12 w 78"/>
                <a:gd name="T3" fmla="*/ 13 h 69"/>
                <a:gd name="T4" fmla="*/ 33 w 78"/>
                <a:gd name="T5" fmla="*/ 50 h 69"/>
                <a:gd name="T6" fmla="*/ 24 w 78"/>
                <a:gd name="T7" fmla="*/ 56 h 69"/>
                <a:gd name="T8" fmla="*/ 67 w 78"/>
                <a:gd name="T9" fmla="*/ 69 h 69"/>
                <a:gd name="T10" fmla="*/ 78 w 78"/>
                <a:gd name="T11" fmla="*/ 24 h 69"/>
                <a:gd name="T12" fmla="*/ 69 w 78"/>
                <a:gd name="T13" fmla="*/ 29 h 69"/>
                <a:gd name="T14" fmla="*/ 56 w 78"/>
                <a:gd name="T15" fmla="*/ 7 h 69"/>
                <a:gd name="T16" fmla="*/ 44 w 78"/>
                <a:gd name="T17" fmla="*/ 0 h 69"/>
                <a:gd name="T18" fmla="*/ 0 w 78"/>
                <a:gd name="T1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9">
                  <a:moveTo>
                    <a:pt x="0" y="0"/>
                  </a:moveTo>
                  <a:cubicBezTo>
                    <a:pt x="5" y="0"/>
                    <a:pt x="8" y="7"/>
                    <a:pt x="12" y="13"/>
                  </a:cubicBezTo>
                  <a:cubicBezTo>
                    <a:pt x="33" y="50"/>
                    <a:pt x="33" y="50"/>
                    <a:pt x="33" y="50"/>
                  </a:cubicBezTo>
                  <a:cubicBezTo>
                    <a:pt x="24" y="56"/>
                    <a:pt x="24" y="56"/>
                    <a:pt x="24" y="56"/>
                  </a:cubicBezTo>
                  <a:cubicBezTo>
                    <a:pt x="67" y="69"/>
                    <a:pt x="67" y="69"/>
                    <a:pt x="67" y="69"/>
                  </a:cubicBezTo>
                  <a:cubicBezTo>
                    <a:pt x="78" y="24"/>
                    <a:pt x="78" y="24"/>
                    <a:pt x="78" y="24"/>
                  </a:cubicBezTo>
                  <a:cubicBezTo>
                    <a:pt x="69" y="29"/>
                    <a:pt x="69" y="29"/>
                    <a:pt x="69" y="29"/>
                  </a:cubicBezTo>
                  <a:cubicBezTo>
                    <a:pt x="66" y="25"/>
                    <a:pt x="58" y="11"/>
                    <a:pt x="56" y="7"/>
                  </a:cubicBezTo>
                  <a:cubicBezTo>
                    <a:pt x="53" y="2"/>
                    <a:pt x="51" y="0"/>
                    <a:pt x="44" y="0"/>
                  </a:cubicBezTo>
                  <a:cubicBezTo>
                    <a:pt x="0" y="0"/>
                    <a:pt x="0" y="0"/>
                    <a:pt x="0" y="0"/>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1" name="Freeform 23">
              <a:extLst>
                <a:ext uri="{FF2B5EF4-FFF2-40B4-BE49-F238E27FC236}">
                  <a16:creationId xmlns:a16="http://schemas.microsoft.com/office/drawing/2014/main" id="{3C835B6D-AC04-4F36-B66B-8FB5CE1F4BDA}"/>
                </a:ext>
              </a:extLst>
            </p:cNvPr>
            <p:cNvSpPr>
              <a:spLocks/>
            </p:cNvSpPr>
            <p:nvPr/>
          </p:nvSpPr>
          <p:spPr bwMode="auto">
            <a:xfrm>
              <a:off x="2227263" y="3144838"/>
              <a:ext cx="195263" cy="149225"/>
            </a:xfrm>
            <a:custGeom>
              <a:avLst/>
              <a:gdLst>
                <a:gd name="T0" fmla="*/ 0 w 52"/>
                <a:gd name="T1" fmla="*/ 31 h 40"/>
                <a:gd name="T2" fmla="*/ 16 w 52"/>
                <a:gd name="T3" fmla="*/ 40 h 40"/>
                <a:gd name="T4" fmla="*/ 52 w 52"/>
                <a:gd name="T5" fmla="*/ 40 h 40"/>
                <a:gd name="T6" fmla="*/ 52 w 52"/>
                <a:gd name="T7" fmla="*/ 0 h 40"/>
                <a:gd name="T8" fmla="*/ 32 w 52"/>
                <a:gd name="T9" fmla="*/ 0 h 40"/>
              </a:gdLst>
              <a:ahLst/>
              <a:cxnLst>
                <a:cxn ang="0">
                  <a:pos x="T0" y="T1"/>
                </a:cxn>
                <a:cxn ang="0">
                  <a:pos x="T2" y="T3"/>
                </a:cxn>
                <a:cxn ang="0">
                  <a:pos x="T4" y="T5"/>
                </a:cxn>
                <a:cxn ang="0">
                  <a:pos x="T6" y="T7"/>
                </a:cxn>
                <a:cxn ang="0">
                  <a:pos x="T8" y="T9"/>
                </a:cxn>
              </a:cxnLst>
              <a:rect l="0" t="0" r="r" b="b"/>
              <a:pathLst>
                <a:path w="52" h="40">
                  <a:moveTo>
                    <a:pt x="0" y="31"/>
                  </a:moveTo>
                  <a:cubicBezTo>
                    <a:pt x="2" y="35"/>
                    <a:pt x="7" y="40"/>
                    <a:pt x="16" y="40"/>
                  </a:cubicBezTo>
                  <a:cubicBezTo>
                    <a:pt x="22" y="40"/>
                    <a:pt x="52" y="40"/>
                    <a:pt x="52" y="40"/>
                  </a:cubicBezTo>
                  <a:cubicBezTo>
                    <a:pt x="52" y="0"/>
                    <a:pt x="52" y="0"/>
                    <a:pt x="52" y="0"/>
                  </a:cubicBezTo>
                  <a:cubicBezTo>
                    <a:pt x="32" y="0"/>
                    <a:pt x="32" y="0"/>
                    <a:pt x="32" y="0"/>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2" name="Freeform 24">
              <a:extLst>
                <a:ext uri="{FF2B5EF4-FFF2-40B4-BE49-F238E27FC236}">
                  <a16:creationId xmlns:a16="http://schemas.microsoft.com/office/drawing/2014/main" id="{83ECF203-213D-46A6-BBC3-8C229999D350}"/>
                </a:ext>
              </a:extLst>
            </p:cNvPr>
            <p:cNvSpPr>
              <a:spLocks/>
            </p:cNvSpPr>
            <p:nvPr/>
          </p:nvSpPr>
          <p:spPr bwMode="auto">
            <a:xfrm>
              <a:off x="2133600" y="2914650"/>
              <a:ext cx="233363" cy="346075"/>
            </a:xfrm>
            <a:custGeom>
              <a:avLst/>
              <a:gdLst>
                <a:gd name="T0" fmla="*/ 25 w 62"/>
                <a:gd name="T1" fmla="*/ 92 h 92"/>
                <a:gd name="T2" fmla="*/ 31 w 62"/>
                <a:gd name="T3" fmla="*/ 75 h 92"/>
                <a:gd name="T4" fmla="*/ 52 w 62"/>
                <a:gd name="T5" fmla="*/ 38 h 92"/>
                <a:gd name="T6" fmla="*/ 62 w 62"/>
                <a:gd name="T7" fmla="*/ 44 h 92"/>
                <a:gd name="T8" fmla="*/ 51 w 62"/>
                <a:gd name="T9" fmla="*/ 0 h 92"/>
                <a:gd name="T10" fmla="*/ 7 w 62"/>
                <a:gd name="T11" fmla="*/ 13 h 92"/>
                <a:gd name="T12" fmla="*/ 16 w 62"/>
                <a:gd name="T13" fmla="*/ 18 h 92"/>
                <a:gd name="T14" fmla="*/ 4 w 62"/>
                <a:gd name="T15" fmla="*/ 40 h 92"/>
                <a:gd name="T16" fmla="*/ 3 w 62"/>
                <a:gd name="T17" fmla="*/ 54 h 92"/>
                <a:gd name="T18" fmla="*/ 25 w 6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92">
                  <a:moveTo>
                    <a:pt x="25" y="92"/>
                  </a:moveTo>
                  <a:cubicBezTo>
                    <a:pt x="23" y="88"/>
                    <a:pt x="27" y="81"/>
                    <a:pt x="31" y="75"/>
                  </a:cubicBezTo>
                  <a:cubicBezTo>
                    <a:pt x="52" y="38"/>
                    <a:pt x="52" y="38"/>
                    <a:pt x="52" y="38"/>
                  </a:cubicBezTo>
                  <a:cubicBezTo>
                    <a:pt x="62" y="44"/>
                    <a:pt x="62" y="44"/>
                    <a:pt x="62" y="44"/>
                  </a:cubicBezTo>
                  <a:cubicBezTo>
                    <a:pt x="51" y="0"/>
                    <a:pt x="51" y="0"/>
                    <a:pt x="51" y="0"/>
                  </a:cubicBezTo>
                  <a:cubicBezTo>
                    <a:pt x="7" y="13"/>
                    <a:pt x="7" y="13"/>
                    <a:pt x="7" y="13"/>
                  </a:cubicBezTo>
                  <a:cubicBezTo>
                    <a:pt x="16" y="18"/>
                    <a:pt x="16" y="18"/>
                    <a:pt x="16" y="18"/>
                  </a:cubicBezTo>
                  <a:cubicBezTo>
                    <a:pt x="14" y="22"/>
                    <a:pt x="6" y="36"/>
                    <a:pt x="4" y="40"/>
                  </a:cubicBezTo>
                  <a:cubicBezTo>
                    <a:pt x="1" y="45"/>
                    <a:pt x="0" y="48"/>
                    <a:pt x="3" y="54"/>
                  </a:cubicBezTo>
                  <a:cubicBezTo>
                    <a:pt x="25" y="92"/>
                    <a:pt x="25" y="92"/>
                    <a:pt x="25" y="92"/>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3" name="Freeform 25">
              <a:extLst>
                <a:ext uri="{FF2B5EF4-FFF2-40B4-BE49-F238E27FC236}">
                  <a16:creationId xmlns:a16="http://schemas.microsoft.com/office/drawing/2014/main" id="{8AE2178C-FE7E-4F62-AF69-282D796608A0}"/>
                </a:ext>
              </a:extLst>
            </p:cNvPr>
            <p:cNvSpPr>
              <a:spLocks/>
            </p:cNvSpPr>
            <p:nvPr/>
          </p:nvSpPr>
          <p:spPr bwMode="auto">
            <a:xfrm>
              <a:off x="2617788" y="2947988"/>
              <a:ext cx="203200" cy="180975"/>
            </a:xfrm>
            <a:custGeom>
              <a:avLst/>
              <a:gdLst>
                <a:gd name="T0" fmla="*/ 52 w 54"/>
                <a:gd name="T1" fmla="*/ 48 h 48"/>
                <a:gd name="T2" fmla="*/ 52 w 54"/>
                <a:gd name="T3" fmla="*/ 39 h 48"/>
                <a:gd name="T4" fmla="*/ 34 w 54"/>
                <a:gd name="T5" fmla="*/ 0 h 48"/>
                <a:gd name="T6" fmla="*/ 0 w 54"/>
                <a:gd name="T7" fmla="*/ 18 h 48"/>
                <a:gd name="T8" fmla="*/ 9 w 54"/>
                <a:gd name="T9" fmla="*/ 36 h 48"/>
              </a:gdLst>
              <a:ahLst/>
              <a:cxnLst>
                <a:cxn ang="0">
                  <a:pos x="T0" y="T1"/>
                </a:cxn>
                <a:cxn ang="0">
                  <a:pos x="T2" y="T3"/>
                </a:cxn>
                <a:cxn ang="0">
                  <a:pos x="T4" y="T5"/>
                </a:cxn>
                <a:cxn ang="0">
                  <a:pos x="T6" y="T7"/>
                </a:cxn>
                <a:cxn ang="0">
                  <a:pos x="T8" y="T9"/>
                </a:cxn>
              </a:cxnLst>
              <a:rect l="0" t="0" r="r" b="b"/>
              <a:pathLst>
                <a:path w="54" h="48">
                  <a:moveTo>
                    <a:pt x="52" y="48"/>
                  </a:moveTo>
                  <a:cubicBezTo>
                    <a:pt x="54" y="44"/>
                    <a:pt x="53" y="41"/>
                    <a:pt x="52" y="39"/>
                  </a:cubicBezTo>
                  <a:cubicBezTo>
                    <a:pt x="50" y="33"/>
                    <a:pt x="34" y="0"/>
                    <a:pt x="34" y="0"/>
                  </a:cubicBezTo>
                  <a:cubicBezTo>
                    <a:pt x="0" y="18"/>
                    <a:pt x="0" y="18"/>
                    <a:pt x="0" y="18"/>
                  </a:cubicBezTo>
                  <a:cubicBezTo>
                    <a:pt x="9" y="36"/>
                    <a:pt x="9" y="36"/>
                    <a:pt x="9" y="36"/>
                  </a:cubicBezTo>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sp>
          <p:nvSpPr>
            <p:cNvPr id="14" name="Freeform 26">
              <a:extLst>
                <a:ext uri="{FF2B5EF4-FFF2-40B4-BE49-F238E27FC236}">
                  <a16:creationId xmlns:a16="http://schemas.microsoft.com/office/drawing/2014/main" id="{93945B6B-E4FA-4603-8EA0-A8CE5C0171E7}"/>
                </a:ext>
              </a:extLst>
            </p:cNvPr>
            <p:cNvSpPr>
              <a:spLocks/>
            </p:cNvSpPr>
            <p:nvPr/>
          </p:nvSpPr>
          <p:spPr bwMode="auto">
            <a:xfrm>
              <a:off x="2468563" y="3098800"/>
              <a:ext cx="346075" cy="241300"/>
            </a:xfrm>
            <a:custGeom>
              <a:avLst/>
              <a:gdLst>
                <a:gd name="T0" fmla="*/ 92 w 92"/>
                <a:gd name="T1" fmla="*/ 8 h 64"/>
                <a:gd name="T2" fmla="*/ 76 w 92"/>
                <a:gd name="T3" fmla="*/ 12 h 64"/>
                <a:gd name="T4" fmla="*/ 32 w 92"/>
                <a:gd name="T5" fmla="*/ 12 h 64"/>
                <a:gd name="T6" fmla="*/ 32 w 92"/>
                <a:gd name="T7" fmla="*/ 0 h 64"/>
                <a:gd name="T8" fmla="*/ 0 w 92"/>
                <a:gd name="T9" fmla="*/ 32 h 64"/>
                <a:gd name="T10" fmla="*/ 32 w 92"/>
                <a:gd name="T11" fmla="*/ 64 h 64"/>
                <a:gd name="T12" fmla="*/ 32 w 92"/>
                <a:gd name="T13" fmla="*/ 52 h 64"/>
                <a:gd name="T14" fmla="*/ 56 w 92"/>
                <a:gd name="T15" fmla="*/ 52 h 64"/>
                <a:gd name="T16" fmla="*/ 70 w 92"/>
                <a:gd name="T17" fmla="*/ 46 h 64"/>
                <a:gd name="T18" fmla="*/ 92 w 92"/>
                <a:gd name="T19"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64">
                  <a:moveTo>
                    <a:pt x="92" y="8"/>
                  </a:moveTo>
                  <a:cubicBezTo>
                    <a:pt x="89" y="12"/>
                    <a:pt x="83" y="12"/>
                    <a:pt x="76" y="12"/>
                  </a:cubicBezTo>
                  <a:cubicBezTo>
                    <a:pt x="32" y="12"/>
                    <a:pt x="32" y="12"/>
                    <a:pt x="32" y="12"/>
                  </a:cubicBezTo>
                  <a:cubicBezTo>
                    <a:pt x="32" y="0"/>
                    <a:pt x="32" y="0"/>
                    <a:pt x="32" y="0"/>
                  </a:cubicBezTo>
                  <a:cubicBezTo>
                    <a:pt x="0" y="32"/>
                    <a:pt x="0" y="32"/>
                    <a:pt x="0" y="32"/>
                  </a:cubicBezTo>
                  <a:cubicBezTo>
                    <a:pt x="32" y="64"/>
                    <a:pt x="32" y="64"/>
                    <a:pt x="32" y="64"/>
                  </a:cubicBezTo>
                  <a:cubicBezTo>
                    <a:pt x="32" y="52"/>
                    <a:pt x="32" y="52"/>
                    <a:pt x="32" y="52"/>
                  </a:cubicBezTo>
                  <a:cubicBezTo>
                    <a:pt x="36" y="52"/>
                    <a:pt x="51" y="52"/>
                    <a:pt x="56" y="52"/>
                  </a:cubicBezTo>
                  <a:cubicBezTo>
                    <a:pt x="62" y="52"/>
                    <a:pt x="66" y="52"/>
                    <a:pt x="70" y="46"/>
                  </a:cubicBezTo>
                  <a:cubicBezTo>
                    <a:pt x="92" y="8"/>
                    <a:pt x="92" y="8"/>
                    <a:pt x="92" y="8"/>
                  </a:cubicBezTo>
                  <a:close/>
                </a:path>
              </a:pathLst>
            </a:custGeom>
            <a:noFill/>
            <a:ln w="635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799"/>
            </a:p>
          </p:txBody>
        </p:sp>
      </p:grpSp>
    </p:spTree>
    <p:extLst>
      <p:ext uri="{BB962C8B-B14F-4D97-AF65-F5344CB8AC3E}">
        <p14:creationId xmlns:p14="http://schemas.microsoft.com/office/powerpoint/2010/main" val="2812256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C3D06-5725-650A-5BD1-4089903EB4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9B66A9-63F4-E6AC-FFFC-DA7BEF6FE3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5BB5AA-ECD0-A37B-4124-EEF9BA3447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A59E75-0AE3-B453-F80B-D0C5F2D0A923}"/>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6" name="Footer Placeholder 5">
            <a:extLst>
              <a:ext uri="{FF2B5EF4-FFF2-40B4-BE49-F238E27FC236}">
                <a16:creationId xmlns:a16="http://schemas.microsoft.com/office/drawing/2014/main" id="{7C0C3C6D-0BFB-3834-5293-3441C43B5B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477744-2168-70B1-38AD-B78B729DB9BA}"/>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7168233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44810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2762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2138914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3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35741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606109" y="2851522"/>
            <a:ext cx="550809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Section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A95EDC0-9791-477B-BA1D-1692FE9BFBAA}" type="datetime3">
              <a:rPr lang="en-US" smtClean="0"/>
              <a:t>12 July 2024</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Presentation title</a:t>
            </a:r>
            <a:endParaRPr lang="en-IN" dirty="0"/>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dirty="0"/>
          </a:p>
        </p:txBody>
      </p:sp>
    </p:spTree>
    <p:extLst>
      <p:ext uri="{BB962C8B-B14F-4D97-AF65-F5344CB8AC3E}">
        <p14:creationId xmlns:p14="http://schemas.microsoft.com/office/powerpoint/2010/main" val="33198645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3" y="294200"/>
            <a:ext cx="10972800" cy="590400"/>
          </a:xfrm>
        </p:spPr>
        <p:txBody>
          <a:bodyPr/>
          <a:lstStyle>
            <a:lvl1pPr>
              <a:defRPr sz="2397">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7"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fld id="{97B14021-CB4E-4A4F-8709-D33FAB29C8FB}" type="datetime3">
              <a:rPr lang="en-US" smtClean="0"/>
              <a:t>12 July 2024</a:t>
            </a:fld>
            <a:endParaRPr lang="en-IN"/>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603"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1614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Empty with foot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GTEC meeting 22 February 2022</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1619805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Text Placeholder 4">
            <a:extLst>
              <a:ext uri="{FF2B5EF4-FFF2-40B4-BE49-F238E27FC236}">
                <a16:creationId xmlns:a16="http://schemas.microsoft.com/office/drawing/2014/main" id="{F079E910-7CFE-41D0-BD32-A43268A79099}"/>
              </a:ext>
            </a:extLst>
          </p:cNvPr>
          <p:cNvSpPr>
            <a:spLocks noGrp="1"/>
          </p:cNvSpPr>
          <p:nvPr>
            <p:ph type="body" sz="quarter" idx="10" hasCustomPrompt="1"/>
          </p:nvPr>
        </p:nvSpPr>
        <p:spPr>
          <a:xfrm>
            <a:off x="609283" y="1137920"/>
            <a:ext cx="10975022" cy="4756150"/>
          </a:xfrm>
        </p:spPr>
        <p:txBody>
          <a:bodyPr/>
          <a:lstStyle>
            <a:lvl1pPr>
              <a:defRPr/>
            </a:lvl1pPr>
          </a:lstStyle>
          <a:p>
            <a:pPr lvl="0"/>
            <a:r>
              <a:rPr lang="en-IN"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0838240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6260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883A5-B37C-DD80-6789-B38CBF5104C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42DAC8-845D-051F-4053-304A51D9FA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0AE5C7-77FF-DA43-C57A-73B9DD3179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677053-B304-48B0-D455-DDD88B45D6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7D9B58-396F-2136-9DD6-6FCBAD487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8069796-DCC1-49DD-2E59-09AE6EB9B10E}"/>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8" name="Footer Placeholder 7">
            <a:extLst>
              <a:ext uri="{FF2B5EF4-FFF2-40B4-BE49-F238E27FC236}">
                <a16:creationId xmlns:a16="http://schemas.microsoft.com/office/drawing/2014/main" id="{A08031B7-7C97-7E10-07DD-52C8867D98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1D091D-0843-5FE0-3FF8-DDD5C24919C4}"/>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2523396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C97C5-B1A3-D2A3-07F4-1A0C6393A8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7925030-3F55-54D7-01B7-561B79AF43F7}"/>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4" name="Footer Placeholder 3">
            <a:extLst>
              <a:ext uri="{FF2B5EF4-FFF2-40B4-BE49-F238E27FC236}">
                <a16:creationId xmlns:a16="http://schemas.microsoft.com/office/drawing/2014/main" id="{845DCF26-22DD-5026-31D3-691642746E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660949-B034-3B63-7AA3-49FB815B90B1}"/>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1604720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FF1ED4-ABC8-B983-3BC6-20E8B5E8835D}"/>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3" name="Footer Placeholder 2">
            <a:extLst>
              <a:ext uri="{FF2B5EF4-FFF2-40B4-BE49-F238E27FC236}">
                <a16:creationId xmlns:a16="http://schemas.microsoft.com/office/drawing/2014/main" id="{C345B812-506F-911C-F285-5269309571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9B008E-BA82-59A6-26C2-252996786BB5}"/>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1585584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AB756-1FB1-0FAA-3413-ADF8488E30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0154643-4B87-C8C9-FFB3-612958D07A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974FF8-110A-3E65-B76A-319D27D8E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007388-1A85-CDB5-3025-8A05F57E2D96}"/>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6" name="Footer Placeholder 5">
            <a:extLst>
              <a:ext uri="{FF2B5EF4-FFF2-40B4-BE49-F238E27FC236}">
                <a16:creationId xmlns:a16="http://schemas.microsoft.com/office/drawing/2014/main" id="{BC9E0BDF-A7BD-AFA6-497C-F19880F110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1D0BDC-E103-CBA8-17A2-5CF1CB675490}"/>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3178790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4E5F-6A0A-FE90-002C-8982A867C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E7B584-E375-570A-7953-BEC4751381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DB7270-AB3F-230D-C58C-95A69F315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9A9472-E58B-A30B-9358-344ABE3F31AB}"/>
              </a:ext>
            </a:extLst>
          </p:cNvPr>
          <p:cNvSpPr>
            <a:spLocks noGrp="1"/>
          </p:cNvSpPr>
          <p:nvPr>
            <p:ph type="dt" sz="half" idx="10"/>
          </p:nvPr>
        </p:nvSpPr>
        <p:spPr/>
        <p:txBody>
          <a:bodyPr/>
          <a:lstStyle/>
          <a:p>
            <a:fld id="{19942389-ED94-4838-85E3-8B7B46508DBD}" type="datetimeFigureOut">
              <a:rPr lang="en-GB" smtClean="0"/>
              <a:t>12/07/2024</a:t>
            </a:fld>
            <a:endParaRPr lang="en-GB"/>
          </a:p>
        </p:txBody>
      </p:sp>
      <p:sp>
        <p:nvSpPr>
          <p:cNvPr id="6" name="Footer Placeholder 5">
            <a:extLst>
              <a:ext uri="{FF2B5EF4-FFF2-40B4-BE49-F238E27FC236}">
                <a16:creationId xmlns:a16="http://schemas.microsoft.com/office/drawing/2014/main" id="{6CA2AEA8-0F5D-E169-E64D-FBAD1D220A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1A761F-443B-6EA1-38EA-72B090159E13}"/>
              </a:ext>
            </a:extLst>
          </p:cNvPr>
          <p:cNvSpPr>
            <a:spLocks noGrp="1"/>
          </p:cNvSpPr>
          <p:nvPr>
            <p:ph type="sldNum" sz="quarter" idx="12"/>
          </p:nvPr>
        </p:nvSpPr>
        <p:spPr/>
        <p:txBody>
          <a:bodyPr/>
          <a:lstStyle/>
          <a:p>
            <a:fld id="{92CB2A35-9FBA-4FD8-917B-AD221EDEF1FA}" type="slidenum">
              <a:rPr lang="en-GB" smtClean="0"/>
              <a:t>‹#›</a:t>
            </a:fld>
            <a:endParaRPr lang="en-GB"/>
          </a:p>
        </p:txBody>
      </p:sp>
    </p:spTree>
    <p:extLst>
      <p:ext uri="{BB962C8B-B14F-4D97-AF65-F5344CB8AC3E}">
        <p14:creationId xmlns:p14="http://schemas.microsoft.com/office/powerpoint/2010/main" val="71429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304CF-F40D-73A0-E84C-7DFF0FF768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5C0CB7-F8E3-17BE-737D-8AAFA6820B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789352-D786-507E-7831-20C0F49436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42389-ED94-4838-85E3-8B7B46508DBD}" type="datetimeFigureOut">
              <a:rPr lang="en-GB" smtClean="0"/>
              <a:t>12/07/2024</a:t>
            </a:fld>
            <a:endParaRPr lang="en-GB"/>
          </a:p>
        </p:txBody>
      </p:sp>
      <p:sp>
        <p:nvSpPr>
          <p:cNvPr id="5" name="Footer Placeholder 4">
            <a:extLst>
              <a:ext uri="{FF2B5EF4-FFF2-40B4-BE49-F238E27FC236}">
                <a16:creationId xmlns:a16="http://schemas.microsoft.com/office/drawing/2014/main" id="{58317F77-56A9-7610-BE87-1086421A41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B7591C-3BC8-2996-C04F-128F5A738D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B2A35-9FBA-4FD8-917B-AD221EDEF1FA}" type="slidenum">
              <a:rPr lang="en-GB" smtClean="0"/>
              <a:t>‹#›</a:t>
            </a:fld>
            <a:endParaRPr lang="en-GB"/>
          </a:p>
        </p:txBody>
      </p:sp>
    </p:spTree>
    <p:extLst>
      <p:ext uri="{BB962C8B-B14F-4D97-AF65-F5344CB8AC3E}">
        <p14:creationId xmlns:p14="http://schemas.microsoft.com/office/powerpoint/2010/main" val="851022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black">
          <a:xfrm>
            <a:off x="11281250"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black">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black">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black">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9593" y="6471244"/>
            <a:ext cx="1190638"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fld id="{CD05BAC6-7084-4B5E-A926-4CA635F89C64}" type="datetime3">
              <a:rPr lang="en-US" smtClean="0"/>
              <a:t>12 July 2024</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913943"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Presentation title</a:t>
            </a:r>
            <a:endParaRPr lang="en-US" dirty="0"/>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09600" y="6471244"/>
            <a:ext cx="662721"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4256797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Lst>
  <p:hf hdr="0"/>
  <p:txStyles>
    <p:title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38" indent="-356438" algn="l" defTabSz="913943" rtl="0" eaLnBrk="1" latinLnBrk="0" hangingPunct="1">
        <a:spcBef>
          <a:spcPct val="20000"/>
        </a:spcBef>
        <a:buClr>
          <a:schemeClr val="tx2"/>
        </a:buClr>
        <a:buSzPct val="70000"/>
        <a:buFont typeface="Arial" pitchFamily="34" charset="0"/>
        <a:buChar char="►"/>
        <a:defRPr sz="1999" kern="1200">
          <a:solidFill>
            <a:schemeClr val="bg1"/>
          </a:solidFill>
          <a:latin typeface="EYInterstate Light" panose="02000506000000020004" pitchFamily="2" charset="0"/>
          <a:ea typeface="+mn-ea"/>
          <a:cs typeface="+mn-cs"/>
        </a:defRPr>
      </a:lvl1pPr>
      <a:lvl2pPr marL="712875" indent="-356438" algn="l" defTabSz="913943" rtl="0" eaLnBrk="1" latinLnBrk="0" hangingPunct="1">
        <a:spcBef>
          <a:spcPct val="20000"/>
        </a:spcBef>
        <a:buClr>
          <a:schemeClr val="tx2"/>
        </a:buClr>
        <a:buSzPct val="70000"/>
        <a:buFont typeface="Arial" pitchFamily="34" charset="0"/>
        <a:buChar char="►"/>
        <a:defRPr sz="1799" kern="1200">
          <a:solidFill>
            <a:schemeClr val="bg1"/>
          </a:solidFill>
          <a:latin typeface="EYInterstate Light" panose="02000506000000020004" pitchFamily="2" charset="0"/>
          <a:ea typeface="+mn-ea"/>
          <a:cs typeface="+mn-cs"/>
        </a:defRPr>
      </a:lvl2pPr>
      <a:lvl3pPr marL="1069313" indent="-356438" algn="l" defTabSz="913943" rtl="0" eaLnBrk="1" latinLnBrk="0" hangingPunct="1">
        <a:spcBef>
          <a:spcPct val="20000"/>
        </a:spcBef>
        <a:buClr>
          <a:schemeClr val="tx2"/>
        </a:buClr>
        <a:buSzPct val="70000"/>
        <a:buFont typeface="Arial" pitchFamily="34" charset="0"/>
        <a:buChar char="►"/>
        <a:defRPr sz="1599" kern="1200">
          <a:solidFill>
            <a:schemeClr val="bg1"/>
          </a:solidFill>
          <a:latin typeface="EYInterstate Light" panose="02000506000000020004" pitchFamily="2" charset="0"/>
          <a:ea typeface="+mn-ea"/>
          <a:cs typeface="+mn-cs"/>
        </a:defRPr>
      </a:lvl3pPr>
      <a:lvl4pPr marL="1425751" indent="-356438" algn="l" defTabSz="913943" rtl="0" eaLnBrk="1" latinLnBrk="0" hangingPunct="1">
        <a:spcBef>
          <a:spcPct val="20000"/>
        </a:spcBef>
        <a:buClr>
          <a:schemeClr val="tx2"/>
        </a:buClr>
        <a:buSzPct val="70000"/>
        <a:buFont typeface="Arial" pitchFamily="34" charset="0"/>
        <a:buChar char="►"/>
        <a:defRPr sz="1399" kern="1200">
          <a:solidFill>
            <a:schemeClr val="bg1"/>
          </a:solidFill>
          <a:latin typeface="EYInterstate Light" panose="02000506000000020004" pitchFamily="2" charset="0"/>
          <a:ea typeface="+mn-ea"/>
          <a:cs typeface="+mn-cs"/>
        </a:defRPr>
      </a:lvl4pPr>
      <a:lvl5pPr marL="1782188" indent="-356438" algn="l" defTabSz="913943"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
          <p15:clr>
            <a:srgbClr val="F26B43"/>
          </p15:clr>
        </p15:guide>
        <p15:guide id="3" pos="901">
          <p15:clr>
            <a:srgbClr val="F26B43"/>
          </p15:clr>
        </p15:guide>
        <p15:guide id="4" pos="20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7.png"/><Relationship Id="rId7" Type="http://schemas.openxmlformats.org/officeDocument/2006/relationships/diagramQuickStyle" Target="../diagrams/quickStyle1.xml"/><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notesSlide" Target="../notesSlides/notesSlide7.xml"/><Relationship Id="rId16" Type="http://schemas.openxmlformats.org/officeDocument/2006/relationships/image" Target="../media/image18.svg"/><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3.png"/><Relationship Id="rId5" Type="http://schemas.openxmlformats.org/officeDocument/2006/relationships/diagramData" Target="../diagrams/data1.xml"/><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6.png"/><Relationship Id="rId4" Type="http://schemas.openxmlformats.org/officeDocument/2006/relationships/image" Target="../media/image8.svg"/><Relationship Id="rId9" Type="http://schemas.microsoft.com/office/2007/relationships/diagramDrawing" Target="../diagrams/drawing1.xml"/><Relationship Id="rId1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4.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7214-F518-53A7-A116-CABD3C626588}"/>
              </a:ext>
            </a:extLst>
          </p:cNvPr>
          <p:cNvSpPr>
            <a:spLocks noGrp="1"/>
          </p:cNvSpPr>
          <p:nvPr>
            <p:ph type="ctrTitle"/>
          </p:nvPr>
        </p:nvSpPr>
        <p:spPr>
          <a:xfrm>
            <a:off x="647699" y="1162958"/>
            <a:ext cx="10896600" cy="2387600"/>
          </a:xfrm>
        </p:spPr>
        <p:txBody>
          <a:bodyPr/>
          <a:lstStyle/>
          <a:p>
            <a:r>
              <a:rPr lang="en-US" dirty="0">
                <a:solidFill>
                  <a:schemeClr val="bg1"/>
                </a:solidFill>
              </a:rPr>
              <a:t>Crypto Assets Related Investigation</a:t>
            </a:r>
            <a:endParaRPr lang="en-GB" dirty="0">
              <a:solidFill>
                <a:schemeClr val="bg1"/>
              </a:solidFill>
            </a:endParaRPr>
          </a:p>
        </p:txBody>
      </p:sp>
      <p:sp>
        <p:nvSpPr>
          <p:cNvPr id="3" name="Subtitle 2">
            <a:extLst>
              <a:ext uri="{FF2B5EF4-FFF2-40B4-BE49-F238E27FC236}">
                <a16:creationId xmlns:a16="http://schemas.microsoft.com/office/drawing/2014/main" id="{54C350D5-4177-88E6-2947-BC905343B379}"/>
              </a:ext>
            </a:extLst>
          </p:cNvPr>
          <p:cNvSpPr>
            <a:spLocks noGrp="1"/>
          </p:cNvSpPr>
          <p:nvPr>
            <p:ph type="subTitle" idx="1"/>
          </p:nvPr>
        </p:nvSpPr>
        <p:spPr/>
        <p:txBody>
          <a:bodyPr/>
          <a:lstStyle/>
          <a:p>
            <a:r>
              <a:rPr lang="en-US" dirty="0">
                <a:solidFill>
                  <a:schemeClr val="bg1"/>
                </a:solidFill>
              </a:rPr>
              <a:t>Indonesia Case Study</a:t>
            </a:r>
            <a:endParaRPr lang="en-GB" dirty="0">
              <a:solidFill>
                <a:schemeClr val="bg1"/>
              </a:solidFill>
            </a:endParaRPr>
          </a:p>
        </p:txBody>
      </p:sp>
      <p:cxnSp>
        <p:nvCxnSpPr>
          <p:cNvPr id="4" name="Straight Connector 3">
            <a:extLst>
              <a:ext uri="{FF2B5EF4-FFF2-40B4-BE49-F238E27FC236}">
                <a16:creationId xmlns:a16="http://schemas.microsoft.com/office/drawing/2014/main" id="{C97ABB55-AD59-3C52-E55C-DFF5B7B9496B}"/>
              </a:ext>
            </a:extLst>
          </p:cNvPr>
          <p:cNvCxnSpPr/>
          <p:nvPr/>
        </p:nvCxnSpPr>
        <p:spPr>
          <a:xfrm>
            <a:off x="411661" y="3499077"/>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6" name="Title 4">
            <a:extLst>
              <a:ext uri="{FF2B5EF4-FFF2-40B4-BE49-F238E27FC236}">
                <a16:creationId xmlns:a16="http://schemas.microsoft.com/office/drawing/2014/main" id="{6ED366F2-98FB-873E-8054-C3308D3A9A0F}"/>
              </a:ext>
            </a:extLst>
          </p:cNvPr>
          <p:cNvSpPr>
            <a:spLocks noGrp="1"/>
          </p:cNvSpPr>
          <p:nvPr/>
        </p:nvSpPr>
        <p:spPr>
          <a:xfrm>
            <a:off x="0" y="93898"/>
            <a:ext cx="8769644" cy="519448"/>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2700" b="0" kern="1200" cap="none">
                <a:solidFill>
                  <a:schemeClr val="tx1"/>
                </a:solidFill>
                <a:latin typeface="+mj-lt"/>
                <a:ea typeface="+mj-ea"/>
                <a:cs typeface="+mj-cs"/>
              </a:defRPr>
            </a:lvl1pPr>
          </a:lstStyle>
          <a:p>
            <a:r>
              <a:rPr lang="en-AU" sz="2000" dirty="0">
                <a:solidFill>
                  <a:schemeClr val="bg1"/>
                </a:solidFill>
              </a:rPr>
              <a:t>OECD INTERNATIONAL ACADEMY FOR TAX AND FINANCIAL CRIME INVESTIGATION</a:t>
            </a:r>
            <a:br>
              <a:rPr lang="en-AU" sz="1800" dirty="0">
                <a:solidFill>
                  <a:schemeClr val="bg1"/>
                </a:solidFill>
                <a:latin typeface="Century Gothic" panose="020B0502020202020204" pitchFamily="34" charset="0"/>
              </a:rPr>
            </a:br>
            <a:r>
              <a:rPr lang="en-GB" sz="1600" dirty="0">
                <a:solidFill>
                  <a:schemeClr val="bg1"/>
                </a:solidFill>
              </a:rPr>
              <a:t>Conducting Financial Investigations (Foundation) Virtual Programme</a:t>
            </a:r>
          </a:p>
          <a:p>
            <a:r>
              <a:rPr lang="en-GB" sz="1600" dirty="0">
                <a:solidFill>
                  <a:schemeClr val="bg1"/>
                </a:solidFill>
                <a:latin typeface="Century Gothic" panose="020B0502020202020204" pitchFamily="34" charset="0"/>
              </a:rPr>
              <a:t>Ostia, Italy</a:t>
            </a:r>
            <a:endParaRPr lang="en-AU" sz="1600" dirty="0">
              <a:solidFill>
                <a:schemeClr val="bg1"/>
              </a:solidFill>
              <a:latin typeface="Century Gothic" panose="020B0502020202020204" pitchFamily="34" charset="0"/>
            </a:endParaRPr>
          </a:p>
        </p:txBody>
      </p:sp>
      <p:sp>
        <p:nvSpPr>
          <p:cNvPr id="7" name="TextBox 9">
            <a:extLst>
              <a:ext uri="{FF2B5EF4-FFF2-40B4-BE49-F238E27FC236}">
                <a16:creationId xmlns:a16="http://schemas.microsoft.com/office/drawing/2014/main" id="{6DF7F8F4-A85C-4E1E-9D35-06AA5CB72582}"/>
              </a:ext>
            </a:extLst>
          </p:cNvPr>
          <p:cNvSpPr txBox="1"/>
          <p:nvPr/>
        </p:nvSpPr>
        <p:spPr>
          <a:xfrm>
            <a:off x="8085175" y="6150828"/>
            <a:ext cx="3695163"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AU" sz="1400" dirty="0">
                <a:solidFill>
                  <a:schemeClr val="bg1"/>
                </a:solidFill>
                <a:latin typeface="Century Gothic" panose="020B0502020202020204" pitchFamily="34" charset="0"/>
              </a:rPr>
              <a:t>EKA PUPY JUMANTARA</a:t>
            </a:r>
          </a:p>
          <a:p>
            <a:pPr algn="r"/>
            <a:r>
              <a:rPr lang="en-AU" sz="1100" dirty="0">
                <a:solidFill>
                  <a:schemeClr val="bg1"/>
                </a:solidFill>
                <a:latin typeface="Century Gothic" panose="020B0502020202020204" pitchFamily="34" charset="0"/>
              </a:rPr>
              <a:t>JULY 2024</a:t>
            </a:r>
          </a:p>
          <a:p>
            <a:pPr algn="r"/>
            <a:endParaRPr lang="en-AU" sz="1100" dirty="0">
              <a:solidFill>
                <a:schemeClr val="bg1"/>
              </a:solidFill>
              <a:latin typeface="Century Gothic" panose="020B0502020202020204" pitchFamily="34" charset="0"/>
            </a:endParaRPr>
          </a:p>
        </p:txBody>
      </p:sp>
      <p:pic>
        <p:nvPicPr>
          <p:cNvPr id="8" name="Picture 4">
            <a:extLst>
              <a:ext uri="{FF2B5EF4-FFF2-40B4-BE49-F238E27FC236}">
                <a16:creationId xmlns:a16="http://schemas.microsoft.com/office/drawing/2014/main" id="{F6FB3718-8451-5866-FE43-80D03C322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8448" y="865628"/>
            <a:ext cx="935104" cy="1690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26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Crypto Assets Trading Overview</a:t>
            </a:r>
            <a:endParaRPr lang="en-GB" sz="2400" dirty="0"/>
          </a:p>
        </p:txBody>
      </p:sp>
      <p:grpSp>
        <p:nvGrpSpPr>
          <p:cNvPr id="14" name="Grupo 1">
            <a:extLst>
              <a:ext uri="{FF2B5EF4-FFF2-40B4-BE49-F238E27FC236}">
                <a16:creationId xmlns:a16="http://schemas.microsoft.com/office/drawing/2014/main" id="{F3D7DA50-28B6-3E2E-B5D5-9257024698A5}"/>
              </a:ext>
            </a:extLst>
          </p:cNvPr>
          <p:cNvGrpSpPr/>
          <p:nvPr/>
        </p:nvGrpSpPr>
        <p:grpSpPr>
          <a:xfrm>
            <a:off x="728401" y="1785"/>
            <a:ext cx="787606" cy="6854430"/>
            <a:chOff x="362465" y="76801"/>
            <a:chExt cx="788016"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943" rtl="0" eaLnBrk="1" fontAlgn="auto" latinLnBrk="0" hangingPunct="1">
                <a:lnSpc>
                  <a:spcPct val="100000"/>
                </a:lnSpc>
                <a:spcBef>
                  <a:spcPts val="0"/>
                </a:spcBef>
                <a:spcAft>
                  <a:spcPts val="0"/>
                </a:spcAft>
                <a:buClrTx/>
                <a:buSzTx/>
                <a:buFontTx/>
                <a:buNone/>
                <a:tabLst/>
                <a:defRPr/>
              </a:pPr>
              <a:endParaRPr kumimoji="0" lang="es-CL" sz="1799" b="0" i="0" u="none" strike="noStrike" kern="1200" cap="none" spc="0" normalizeH="0" baseline="0" noProof="0">
                <a:ln>
                  <a:noFill/>
                </a:ln>
                <a:solidFill>
                  <a:srgbClr val="2E2E38"/>
                </a:solidFill>
                <a:effectLst/>
                <a:uLnTx/>
                <a:uFillTx/>
                <a:latin typeface="EYInterstate Light"/>
                <a:ea typeface="+mn-ea"/>
                <a:cs typeface="+mn-cs"/>
              </a:endParaRPr>
            </a:p>
          </p:txBody>
        </p:sp>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65" y="5236952"/>
              <a:ext cx="355170" cy="443963"/>
            </a:xfrm>
            <a:prstGeom prst="rect">
              <a:avLst/>
            </a:prstGeom>
          </p:spPr>
        </p:pic>
      </p:grpSp>
      <p:pic>
        <p:nvPicPr>
          <p:cNvPr id="5" name="Picture 4">
            <a:extLst>
              <a:ext uri="{FF2B5EF4-FFF2-40B4-BE49-F238E27FC236}">
                <a16:creationId xmlns:a16="http://schemas.microsoft.com/office/drawing/2014/main" id="{ED94B3FA-97C7-61F2-0ABA-B113CD224DF8}"/>
              </a:ext>
            </a:extLst>
          </p:cNvPr>
          <p:cNvPicPr>
            <a:picLocks noChangeAspect="1"/>
          </p:cNvPicPr>
          <p:nvPr/>
        </p:nvPicPr>
        <p:blipFill>
          <a:blip r:embed="rId5"/>
          <a:stretch>
            <a:fillRect/>
          </a:stretch>
        </p:blipFill>
        <p:spPr>
          <a:xfrm>
            <a:off x="1672358" y="889566"/>
            <a:ext cx="10082083" cy="5837802"/>
          </a:xfrm>
          <a:prstGeom prst="rect">
            <a:avLst/>
          </a:prstGeom>
        </p:spPr>
      </p:pic>
      <p:sp>
        <p:nvSpPr>
          <p:cNvPr id="6" name="TextBox 5">
            <a:extLst>
              <a:ext uri="{FF2B5EF4-FFF2-40B4-BE49-F238E27FC236}">
                <a16:creationId xmlns:a16="http://schemas.microsoft.com/office/drawing/2014/main" id="{2AC58F48-A9EB-EEE8-BFF1-5EBF83629939}"/>
              </a:ext>
            </a:extLst>
          </p:cNvPr>
          <p:cNvSpPr txBox="1"/>
          <p:nvPr/>
        </p:nvSpPr>
        <p:spPr>
          <a:xfrm>
            <a:off x="2677885" y="6142593"/>
            <a:ext cx="1491343"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Crypto Assets Swaps</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DC63F07-F722-B268-4638-0CC116DF665D}"/>
              </a:ext>
            </a:extLst>
          </p:cNvPr>
          <p:cNvSpPr txBox="1"/>
          <p:nvPr/>
        </p:nvSpPr>
        <p:spPr>
          <a:xfrm>
            <a:off x="4800597" y="6142593"/>
            <a:ext cx="1817916"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Crypto Assets Trade with Fiat Money</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034D328-CBAA-2B03-B13F-B64FD2A734E0}"/>
              </a:ext>
            </a:extLst>
          </p:cNvPr>
          <p:cNvSpPr txBox="1"/>
          <p:nvPr/>
        </p:nvSpPr>
        <p:spPr>
          <a:xfrm>
            <a:off x="7260767" y="6142593"/>
            <a:ext cx="1817916"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Crypto Assets Trade with Goods/Service</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0077D27-55DC-9D54-093D-FD68A6C98DE8}"/>
              </a:ext>
            </a:extLst>
          </p:cNvPr>
          <p:cNvSpPr txBox="1"/>
          <p:nvPr/>
        </p:nvSpPr>
        <p:spPr>
          <a:xfrm>
            <a:off x="9562034" y="6142593"/>
            <a:ext cx="1968046"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Transaction verification by miner</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4">
            <a:extLst>
              <a:ext uri="{FF2B5EF4-FFF2-40B4-BE49-F238E27FC236}">
                <a16:creationId xmlns:a16="http://schemas.microsoft.com/office/drawing/2014/main" id="{78C5C6DF-3019-C1C7-7BF3-3107EEDA5C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483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2D7343DB-4923-2A48-D044-CCC157498A98}"/>
              </a:ext>
            </a:extLst>
          </p:cNvPr>
          <p:cNvSpPr txBox="1">
            <a:spLocks/>
          </p:cNvSpPr>
          <p:nvPr/>
        </p:nvSpPr>
        <p:spPr>
          <a:xfrm>
            <a:off x="1672358" y="299473"/>
            <a:ext cx="10972800" cy="5900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dirty="0">
                <a:solidFill>
                  <a:schemeClr val="bg1"/>
                </a:solidFill>
                <a:latin typeface="EYInterstate Light" panose="02000506000000020004" pitchFamily="2" charset="0"/>
                <a:ea typeface="+mn-ea"/>
                <a:cs typeface="+mn-cs"/>
              </a:rPr>
              <a:t>Income Tax Treatment – Indonesia Overview</a:t>
            </a:r>
          </a:p>
        </p:txBody>
      </p:sp>
      <p:graphicFrame>
        <p:nvGraphicFramePr>
          <p:cNvPr id="5" name="Table 9">
            <a:extLst>
              <a:ext uri="{FF2B5EF4-FFF2-40B4-BE49-F238E27FC236}">
                <a16:creationId xmlns:a16="http://schemas.microsoft.com/office/drawing/2014/main" id="{47B9BADB-66FF-2E44-6001-2F1BBA8BDA98}"/>
              </a:ext>
            </a:extLst>
          </p:cNvPr>
          <p:cNvGraphicFramePr>
            <a:graphicFrameLocks noGrp="1"/>
          </p:cNvGraphicFramePr>
          <p:nvPr>
            <p:extLst>
              <p:ext uri="{D42A27DB-BD31-4B8C-83A1-F6EECF244321}">
                <p14:modId xmlns:p14="http://schemas.microsoft.com/office/powerpoint/2010/main" val="3358283422"/>
              </p:ext>
            </p:extLst>
          </p:nvPr>
        </p:nvGraphicFramePr>
        <p:xfrm>
          <a:off x="2024913" y="1626990"/>
          <a:ext cx="9499364" cy="3895296"/>
        </p:xfrm>
        <a:graphic>
          <a:graphicData uri="http://schemas.openxmlformats.org/drawingml/2006/table">
            <a:tbl>
              <a:tblPr firstRow="1" bandRow="1">
                <a:tableStyleId>{5C22544A-7EE6-4342-B048-85BDC9FD1C3A}</a:tableStyleId>
              </a:tblPr>
              <a:tblGrid>
                <a:gridCol w="9499364">
                  <a:extLst>
                    <a:ext uri="{9D8B030D-6E8A-4147-A177-3AD203B41FA5}">
                      <a16:colId xmlns:a16="http://schemas.microsoft.com/office/drawing/2014/main" val="697459992"/>
                    </a:ext>
                  </a:extLst>
                </a:gridCol>
              </a:tblGrid>
              <a:tr h="3893316">
                <a:tc>
                  <a:txBody>
                    <a:bodyPr/>
                    <a:lstStyle/>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Sale of crypto-assets</a:t>
                      </a:r>
                    </a:p>
                    <a:p>
                      <a:pPr marL="813816" marR="0" lvl="2"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0.1% of the transaction value if the crypto-asset transaction is carried out through an electronic facility provided by an e-commerce trading operator that is a crypto-asset physical trader</a:t>
                      </a:r>
                    </a:p>
                    <a:p>
                      <a:pPr marL="813816" marR="0" lvl="2"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0.2% of the transaction value if the e-commerce trading operator is not a crypto-asset physical trader.</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Income received or obtained from crypto-asset transactions conducted through electronic facilities provided by e-commerce trading operators</a:t>
                      </a:r>
                    </a:p>
                    <a:p>
                      <a:pPr marL="813816" marR="0" lvl="2"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0.1% of the transaction value, where the e-commerce trading operator has obtained approval from BAPPEBTI</a:t>
                      </a:r>
                    </a:p>
                    <a:p>
                      <a:pPr marL="813816" marR="0" lvl="2"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0.2% of the transaction value, where the e-commerce trading operator does not have approval from BAPPEBTI</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The income of crypto-asset miners</a:t>
                      </a:r>
                    </a:p>
                    <a:p>
                      <a:pPr marL="813816" marR="0" lvl="2"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0.1% of the transaction value</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The income of e-commerce trading operators for the provision of electronic facilities used for crypto-asset transactions is subject to the prevailing tax rate under the Income Tax Law.</a:t>
                      </a:r>
                    </a:p>
                  </a:txBody>
                  <a:tcPr marL="91392" marR="91392" marT="45696" marB="4569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3278584"/>
                  </a:ext>
                </a:extLst>
              </a:tr>
            </a:tbl>
          </a:graphicData>
        </a:graphic>
      </p:graphicFrame>
      <p:grpSp>
        <p:nvGrpSpPr>
          <p:cNvPr id="6" name="Grupo 6">
            <a:extLst>
              <a:ext uri="{FF2B5EF4-FFF2-40B4-BE49-F238E27FC236}">
                <a16:creationId xmlns:a16="http://schemas.microsoft.com/office/drawing/2014/main" id="{7B5DD292-E3BC-6B62-5472-E09A129095AE}"/>
              </a:ext>
            </a:extLst>
          </p:cNvPr>
          <p:cNvGrpSpPr/>
          <p:nvPr/>
        </p:nvGrpSpPr>
        <p:grpSpPr>
          <a:xfrm>
            <a:off x="332033" y="1785"/>
            <a:ext cx="1205508" cy="6854430"/>
            <a:chOff x="-42774" y="8646"/>
            <a:chExt cx="1206136" cy="6858000"/>
          </a:xfrm>
        </p:grpSpPr>
        <p:grpSp>
          <p:nvGrpSpPr>
            <p:cNvPr id="7" name="Grupo 1">
              <a:extLst>
                <a:ext uri="{FF2B5EF4-FFF2-40B4-BE49-F238E27FC236}">
                  <a16:creationId xmlns:a16="http://schemas.microsoft.com/office/drawing/2014/main" id="{0F9139BD-B7CA-5DB7-56DA-4AD89CC8BDEC}"/>
                </a:ext>
              </a:extLst>
            </p:cNvPr>
            <p:cNvGrpSpPr/>
            <p:nvPr/>
          </p:nvGrpSpPr>
          <p:grpSpPr>
            <a:xfrm>
              <a:off x="-8666" y="8646"/>
              <a:ext cx="1150482" cy="6858000"/>
              <a:chOff x="-1" y="76801"/>
              <a:chExt cx="1150482" cy="6858000"/>
            </a:xfrm>
          </p:grpSpPr>
          <p:sp>
            <p:nvSpPr>
              <p:cNvPr id="9" name="Rectangle 8">
                <a:extLst>
                  <a:ext uri="{FF2B5EF4-FFF2-40B4-BE49-F238E27FC236}">
                    <a16:creationId xmlns:a16="http://schemas.microsoft.com/office/drawing/2014/main" id="{A48F2329-D450-F810-0938-09326D8B2F7F}"/>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endParaRPr lang="es-CL" sz="1799">
                  <a:solidFill>
                    <a:srgbClr val="2E2E38"/>
                  </a:solidFill>
                  <a:latin typeface="EYInterstate Light"/>
                </a:endParaRPr>
              </a:p>
            </p:txBody>
          </p:sp>
          <p:sp>
            <p:nvSpPr>
              <p:cNvPr id="10" name="Rectangle 9">
                <a:extLst>
                  <a:ext uri="{FF2B5EF4-FFF2-40B4-BE49-F238E27FC236}">
                    <a16:creationId xmlns:a16="http://schemas.microsoft.com/office/drawing/2014/main" id="{DC493B06-E634-5279-BE11-01AE6B56AF0C}"/>
                  </a:ext>
                </a:extLst>
              </p:cNvPr>
              <p:cNvSpPr/>
              <p:nvPr/>
            </p:nvSpPr>
            <p:spPr>
              <a:xfrm>
                <a:off x="-1" y="2267248"/>
                <a:ext cx="1137920" cy="827768"/>
              </a:xfrm>
              <a:prstGeom prst="rect">
                <a:avLst/>
              </a:prstGeom>
              <a:solidFill>
                <a:srgbClr val="FFE600"/>
              </a:solidFill>
              <a:ln>
                <a:noFill/>
              </a:ln>
              <a:effectLst>
                <a:outerShdw blurRad="266700" dist="355600" dir="10860000" sx="91000" sy="91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913943"/>
                <a:r>
                  <a:rPr lang="en-US" sz="1099" b="1" dirty="0">
                    <a:solidFill>
                      <a:srgbClr val="FFFFFF">
                        <a:lumMod val="50000"/>
                      </a:srgbClr>
                    </a:solidFill>
                    <a:latin typeface="EYInterstate Light"/>
                  </a:rPr>
                  <a:t>Income</a:t>
                </a:r>
                <a:r>
                  <a:rPr lang="es-CL" sz="1099" b="1" dirty="0">
                    <a:solidFill>
                      <a:srgbClr val="FFFFFF">
                        <a:lumMod val="50000"/>
                      </a:srgbClr>
                    </a:solidFill>
                    <a:latin typeface="EYInterstate Light"/>
                  </a:rPr>
                  <a:t> </a:t>
                </a:r>
                <a:r>
                  <a:rPr lang="en-US" sz="1099" b="1" dirty="0">
                    <a:solidFill>
                      <a:srgbClr val="FFFFFF">
                        <a:lumMod val="50000"/>
                      </a:srgbClr>
                    </a:solidFill>
                    <a:latin typeface="EYInterstate Light"/>
                  </a:rPr>
                  <a:t>Tax</a:t>
                </a:r>
              </a:p>
            </p:txBody>
          </p:sp>
          <p:pic>
            <p:nvPicPr>
              <p:cNvPr id="11" name="Graphic 10">
                <a:extLst>
                  <a:ext uri="{FF2B5EF4-FFF2-40B4-BE49-F238E27FC236}">
                    <a16:creationId xmlns:a16="http://schemas.microsoft.com/office/drawing/2014/main" id="{11A8D12B-1D74-D354-5AFA-E66CF24C3E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756" y="3436212"/>
                <a:ext cx="473950" cy="458152"/>
              </a:xfrm>
              <a:prstGeom prst="rect">
                <a:avLst/>
              </a:prstGeom>
            </p:spPr>
          </p:pic>
          <p:pic>
            <p:nvPicPr>
              <p:cNvPr id="12" name="Graphic 11">
                <a:extLst>
                  <a:ext uri="{FF2B5EF4-FFF2-40B4-BE49-F238E27FC236}">
                    <a16:creationId xmlns:a16="http://schemas.microsoft.com/office/drawing/2014/main" id="{EDEC6422-6B1C-9AAE-131B-BE57DFF5F7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2465" y="5236952"/>
                <a:ext cx="355170" cy="443963"/>
              </a:xfrm>
              <a:prstGeom prst="rect">
                <a:avLst/>
              </a:prstGeom>
            </p:spPr>
          </p:pic>
          <p:sp>
            <p:nvSpPr>
              <p:cNvPr id="13" name="Freeform 66">
                <a:extLst>
                  <a:ext uri="{FF2B5EF4-FFF2-40B4-BE49-F238E27FC236}">
                    <a16:creationId xmlns:a16="http://schemas.microsoft.com/office/drawing/2014/main" id="{B9ED50D8-08C9-D767-D596-A6608334B4EB}"/>
                  </a:ext>
                </a:extLst>
              </p:cNvPr>
              <p:cNvSpPr>
                <a:spLocks noChangeAspect="1" noEditPoints="1"/>
              </p:cNvSpPr>
              <p:nvPr/>
            </p:nvSpPr>
            <p:spPr bwMode="auto">
              <a:xfrm>
                <a:off x="404130" y="2396903"/>
                <a:ext cx="329658" cy="458821"/>
              </a:xfrm>
              <a:custGeom>
                <a:avLst/>
                <a:gdLst>
                  <a:gd name="T0" fmla="*/ 2147483647 w 3426"/>
                  <a:gd name="T1" fmla="*/ 2147483647 h 4763"/>
                  <a:gd name="T2" fmla="*/ 2147483647 w 3426"/>
                  <a:gd name="T3" fmla="*/ 2147483647 h 4763"/>
                  <a:gd name="T4" fmla="*/ 2147483647 w 3426"/>
                  <a:gd name="T5" fmla="*/ 2147483647 h 4763"/>
                  <a:gd name="T6" fmla="*/ 2147483647 w 3426"/>
                  <a:gd name="T7" fmla="*/ 2147483647 h 4763"/>
                  <a:gd name="T8" fmla="*/ 2147483647 w 3426"/>
                  <a:gd name="T9" fmla="*/ 2147483647 h 4763"/>
                  <a:gd name="T10" fmla="*/ 2147483647 w 3426"/>
                  <a:gd name="T11" fmla="*/ 2147483647 h 4763"/>
                  <a:gd name="T12" fmla="*/ 2147483647 w 3426"/>
                  <a:gd name="T13" fmla="*/ 2147483647 h 4763"/>
                  <a:gd name="T14" fmla="*/ 2147483647 w 3426"/>
                  <a:gd name="T15" fmla="*/ 2147483647 h 4763"/>
                  <a:gd name="T16" fmla="*/ 2147483647 w 3426"/>
                  <a:gd name="T17" fmla="*/ 2147483647 h 4763"/>
                  <a:gd name="T18" fmla="*/ 2147483647 w 3426"/>
                  <a:gd name="T19" fmla="*/ 2147483647 h 4763"/>
                  <a:gd name="T20" fmla="*/ 2147483647 w 3426"/>
                  <a:gd name="T21" fmla="*/ 2147483647 h 4763"/>
                  <a:gd name="T22" fmla="*/ 2147483647 w 3426"/>
                  <a:gd name="T23" fmla="*/ 2147483647 h 4763"/>
                  <a:gd name="T24" fmla="*/ 2147483647 w 3426"/>
                  <a:gd name="T25" fmla="*/ 2147483647 h 4763"/>
                  <a:gd name="T26" fmla="*/ 2147483647 w 3426"/>
                  <a:gd name="T27" fmla="*/ 2147483647 h 4763"/>
                  <a:gd name="T28" fmla="*/ 2147483647 w 3426"/>
                  <a:gd name="T29" fmla="*/ 2147483647 h 4763"/>
                  <a:gd name="T30" fmla="*/ 2147483647 w 3426"/>
                  <a:gd name="T31" fmla="*/ 2147483647 h 4763"/>
                  <a:gd name="T32" fmla="*/ 2147483647 w 3426"/>
                  <a:gd name="T33" fmla="*/ 2147483647 h 4763"/>
                  <a:gd name="T34" fmla="*/ 2147483647 w 3426"/>
                  <a:gd name="T35" fmla="*/ 2147483647 h 4763"/>
                  <a:gd name="T36" fmla="*/ 2147483647 w 3426"/>
                  <a:gd name="T37" fmla="*/ 2147483647 h 4763"/>
                  <a:gd name="T38" fmla="*/ 2147483647 w 3426"/>
                  <a:gd name="T39" fmla="*/ 2147483647 h 4763"/>
                  <a:gd name="T40" fmla="*/ 2147483647 w 3426"/>
                  <a:gd name="T41" fmla="*/ 2147483647 h 4763"/>
                  <a:gd name="T42" fmla="*/ 2147483647 w 3426"/>
                  <a:gd name="T43" fmla="*/ 2147483647 h 4763"/>
                  <a:gd name="T44" fmla="*/ 2147483647 w 3426"/>
                  <a:gd name="T45" fmla="*/ 2147483647 h 4763"/>
                  <a:gd name="T46" fmla="*/ 2147483647 w 3426"/>
                  <a:gd name="T47" fmla="*/ 2147483647 h 4763"/>
                  <a:gd name="T48" fmla="*/ 2147483647 w 3426"/>
                  <a:gd name="T49" fmla="*/ 2147483647 h 4763"/>
                  <a:gd name="T50" fmla="*/ 2147483647 w 3426"/>
                  <a:gd name="T51" fmla="*/ 2147483647 h 4763"/>
                  <a:gd name="T52" fmla="*/ 2147483647 w 3426"/>
                  <a:gd name="T53" fmla="*/ 2147483647 h 4763"/>
                  <a:gd name="T54" fmla="*/ 2147483647 w 3426"/>
                  <a:gd name="T55" fmla="*/ 2147483647 h 4763"/>
                  <a:gd name="T56" fmla="*/ 2147483647 w 3426"/>
                  <a:gd name="T57" fmla="*/ 2147483647 h 4763"/>
                  <a:gd name="T58" fmla="*/ 2147483647 w 3426"/>
                  <a:gd name="T59" fmla="*/ 2147483647 h 4763"/>
                  <a:gd name="T60" fmla="*/ 2147483647 w 3426"/>
                  <a:gd name="T61" fmla="*/ 2147483647 h 4763"/>
                  <a:gd name="T62" fmla="*/ 2147483647 w 3426"/>
                  <a:gd name="T63" fmla="*/ 2147483647 h 4763"/>
                  <a:gd name="T64" fmla="*/ 2147483647 w 3426"/>
                  <a:gd name="T65" fmla="*/ 2147483647 h 4763"/>
                  <a:gd name="T66" fmla="*/ 2147483647 w 3426"/>
                  <a:gd name="T67" fmla="*/ 2147483647 h 4763"/>
                  <a:gd name="T68" fmla="*/ 2147483647 w 3426"/>
                  <a:gd name="T69" fmla="*/ 2147483647 h 4763"/>
                  <a:gd name="T70" fmla="*/ 2147483647 w 3426"/>
                  <a:gd name="T71" fmla="*/ 2147483647 h 4763"/>
                  <a:gd name="T72" fmla="*/ 2147483647 w 3426"/>
                  <a:gd name="T73" fmla="*/ 2147483647 h 4763"/>
                  <a:gd name="T74" fmla="*/ 2147483647 w 3426"/>
                  <a:gd name="T75" fmla="*/ 2147483647 h 4763"/>
                  <a:gd name="T76" fmla="*/ 2147483647 w 3426"/>
                  <a:gd name="T77" fmla="*/ 2147483647 h 4763"/>
                  <a:gd name="T78" fmla="*/ 2147483647 w 3426"/>
                  <a:gd name="T79" fmla="*/ 2147483647 h 4763"/>
                  <a:gd name="T80" fmla="*/ 2147483647 w 3426"/>
                  <a:gd name="T81" fmla="*/ 2147483647 h 4763"/>
                  <a:gd name="T82" fmla="*/ 0 w 3426"/>
                  <a:gd name="T83" fmla="*/ 2147483647 h 4763"/>
                  <a:gd name="T84" fmla="*/ 0 w 3426"/>
                  <a:gd name="T85" fmla="*/ 0 h 4763"/>
                  <a:gd name="T86" fmla="*/ 2147483647 w 3426"/>
                  <a:gd name="T87" fmla="*/ 0 h 4763"/>
                  <a:gd name="T88" fmla="*/ 2147483647 w 3426"/>
                  <a:gd name="T89" fmla="*/ 2147483647 h 4763"/>
                  <a:gd name="T90" fmla="*/ 2147483647 w 3426"/>
                  <a:gd name="T91" fmla="*/ 2147483647 h 4763"/>
                  <a:gd name="T92" fmla="*/ 2147483647 w 3426"/>
                  <a:gd name="T93" fmla="*/ 2147483647 h 4763"/>
                  <a:gd name="T94" fmla="*/ 2147483647 w 3426"/>
                  <a:gd name="T95" fmla="*/ 2147483647 h 4763"/>
                  <a:gd name="T96" fmla="*/ 2147483647 w 3426"/>
                  <a:gd name="T97" fmla="*/ 2147483647 h 4763"/>
                  <a:gd name="T98" fmla="*/ 2147483647 w 3426"/>
                  <a:gd name="T99" fmla="*/ 2147483647 h 4763"/>
                  <a:gd name="T100" fmla="*/ 2147483647 w 3426"/>
                  <a:gd name="T101" fmla="*/ 2147483647 h 4763"/>
                  <a:gd name="T102" fmla="*/ 2147483647 w 3426"/>
                  <a:gd name="T103" fmla="*/ 2147483647 h 4763"/>
                  <a:gd name="T104" fmla="*/ 2147483647 w 3426"/>
                  <a:gd name="T105" fmla="*/ 2147483647 h 47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6"/>
                  <a:gd name="T160" fmla="*/ 0 h 4763"/>
                  <a:gd name="T161" fmla="*/ 3426 w 3426"/>
                  <a:gd name="T162" fmla="*/ 4763 h 476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6" h="4763">
                    <a:moveTo>
                      <a:pt x="2975" y="2835"/>
                    </a:moveTo>
                    <a:lnTo>
                      <a:pt x="2759" y="2835"/>
                    </a:lnTo>
                    <a:lnTo>
                      <a:pt x="2579" y="2529"/>
                    </a:lnTo>
                    <a:lnTo>
                      <a:pt x="2399" y="2835"/>
                    </a:lnTo>
                    <a:lnTo>
                      <a:pt x="2182" y="2835"/>
                    </a:lnTo>
                    <a:lnTo>
                      <a:pt x="2470" y="2371"/>
                    </a:lnTo>
                    <a:lnTo>
                      <a:pt x="2196" y="1928"/>
                    </a:lnTo>
                    <a:lnTo>
                      <a:pt x="2412" y="1928"/>
                    </a:lnTo>
                    <a:lnTo>
                      <a:pt x="2579" y="2214"/>
                    </a:lnTo>
                    <a:lnTo>
                      <a:pt x="2746" y="1928"/>
                    </a:lnTo>
                    <a:lnTo>
                      <a:pt x="2962" y="1928"/>
                    </a:lnTo>
                    <a:lnTo>
                      <a:pt x="2686" y="2371"/>
                    </a:lnTo>
                    <a:lnTo>
                      <a:pt x="2975" y="2835"/>
                    </a:lnTo>
                    <a:close/>
                    <a:moveTo>
                      <a:pt x="1733" y="2460"/>
                    </a:moveTo>
                    <a:lnTo>
                      <a:pt x="1630" y="2165"/>
                    </a:lnTo>
                    <a:lnTo>
                      <a:pt x="1526" y="2460"/>
                    </a:lnTo>
                    <a:lnTo>
                      <a:pt x="1733" y="2460"/>
                    </a:lnTo>
                    <a:close/>
                    <a:moveTo>
                      <a:pt x="2065" y="2835"/>
                    </a:moveTo>
                    <a:lnTo>
                      <a:pt x="1867" y="2835"/>
                    </a:lnTo>
                    <a:lnTo>
                      <a:pt x="1796" y="2633"/>
                    </a:lnTo>
                    <a:lnTo>
                      <a:pt x="1465" y="2633"/>
                    </a:lnTo>
                    <a:lnTo>
                      <a:pt x="1392" y="2835"/>
                    </a:lnTo>
                    <a:lnTo>
                      <a:pt x="1199" y="2835"/>
                    </a:lnTo>
                    <a:lnTo>
                      <a:pt x="1546" y="1928"/>
                    </a:lnTo>
                    <a:lnTo>
                      <a:pt x="1721" y="1928"/>
                    </a:lnTo>
                    <a:lnTo>
                      <a:pt x="2065" y="2835"/>
                    </a:lnTo>
                    <a:close/>
                    <a:moveTo>
                      <a:pt x="862" y="2107"/>
                    </a:moveTo>
                    <a:lnTo>
                      <a:pt x="862" y="2835"/>
                    </a:lnTo>
                    <a:lnTo>
                      <a:pt x="679" y="2835"/>
                    </a:lnTo>
                    <a:lnTo>
                      <a:pt x="679" y="2107"/>
                    </a:lnTo>
                    <a:lnTo>
                      <a:pt x="419" y="2107"/>
                    </a:lnTo>
                    <a:lnTo>
                      <a:pt x="419" y="1928"/>
                    </a:lnTo>
                    <a:lnTo>
                      <a:pt x="1120" y="1928"/>
                    </a:lnTo>
                    <a:lnTo>
                      <a:pt x="1120" y="2107"/>
                    </a:lnTo>
                    <a:lnTo>
                      <a:pt x="862" y="2107"/>
                    </a:lnTo>
                    <a:close/>
                    <a:moveTo>
                      <a:pt x="193" y="193"/>
                    </a:moveTo>
                    <a:lnTo>
                      <a:pt x="193" y="4570"/>
                    </a:lnTo>
                    <a:lnTo>
                      <a:pt x="3233" y="4570"/>
                    </a:lnTo>
                    <a:lnTo>
                      <a:pt x="3233" y="1286"/>
                    </a:lnTo>
                    <a:lnTo>
                      <a:pt x="3426" y="1286"/>
                    </a:lnTo>
                    <a:lnTo>
                      <a:pt x="3426" y="4763"/>
                    </a:lnTo>
                    <a:lnTo>
                      <a:pt x="0" y="4763"/>
                    </a:lnTo>
                    <a:lnTo>
                      <a:pt x="0" y="0"/>
                    </a:lnTo>
                    <a:lnTo>
                      <a:pt x="2534" y="0"/>
                    </a:lnTo>
                    <a:lnTo>
                      <a:pt x="3426" y="892"/>
                    </a:lnTo>
                    <a:lnTo>
                      <a:pt x="3426" y="1092"/>
                    </a:lnTo>
                    <a:lnTo>
                      <a:pt x="2342" y="1092"/>
                    </a:lnTo>
                    <a:lnTo>
                      <a:pt x="2342" y="193"/>
                    </a:lnTo>
                    <a:lnTo>
                      <a:pt x="193" y="193"/>
                    </a:lnTo>
                    <a:close/>
                    <a:moveTo>
                      <a:pt x="3160" y="899"/>
                    </a:moveTo>
                    <a:lnTo>
                      <a:pt x="2535" y="274"/>
                    </a:lnTo>
                    <a:lnTo>
                      <a:pt x="2535" y="899"/>
                    </a:lnTo>
                    <a:lnTo>
                      <a:pt x="3160" y="899"/>
                    </a:lnTo>
                    <a:close/>
                  </a:path>
                </a:pathLst>
              </a:custGeom>
              <a:solidFill>
                <a:schemeClr val="bg1"/>
              </a:solidFill>
              <a:ln w="9525">
                <a:noFill/>
                <a:round/>
                <a:headEnd/>
                <a:tailEnd/>
              </a:ln>
            </p:spPr>
            <p:txBody>
              <a:bodyPr/>
              <a:lstStyle/>
              <a:p>
                <a:pPr defTabSz="913943"/>
                <a:endParaRPr lang="de-DE" sz="1799">
                  <a:solidFill>
                    <a:prstClr val="white"/>
                  </a:solidFill>
                  <a:latin typeface="EYInterstate Light"/>
                </a:endParaRPr>
              </a:p>
            </p:txBody>
          </p:sp>
        </p:grpSp>
        <p:sp>
          <p:nvSpPr>
            <p:cNvPr id="8" name="TextBox 7">
              <a:extLst>
                <a:ext uri="{FF2B5EF4-FFF2-40B4-BE49-F238E27FC236}">
                  <a16:creationId xmlns:a16="http://schemas.microsoft.com/office/drawing/2014/main" id="{95239A95-8839-3C5C-FE9D-77271248359C}"/>
                </a:ext>
              </a:extLst>
            </p:cNvPr>
            <p:cNvSpPr txBox="1"/>
            <p:nvPr/>
          </p:nvSpPr>
          <p:spPr>
            <a:xfrm>
              <a:off x="-42774" y="3961750"/>
              <a:ext cx="1206136" cy="167738"/>
            </a:xfrm>
            <a:prstGeom prst="rect">
              <a:avLst/>
            </a:prstGeom>
            <a:noFill/>
          </p:spPr>
          <p:txBody>
            <a:bodyPr wrap="square" lIns="0" tIns="36557" rIns="0" bIns="0" rtlCol="0">
              <a:spAutoFit/>
            </a:bodyPr>
            <a:lstStyle/>
            <a:p>
              <a:pPr algn="ctr" defTabSz="913943">
                <a:lnSpc>
                  <a:spcPct val="85000"/>
                </a:lnSpc>
                <a:spcAft>
                  <a:spcPts val="600"/>
                </a:spcAft>
                <a:buClr>
                  <a:srgbClr val="27ACAA"/>
                </a:buClr>
                <a:buSzPct val="70000"/>
              </a:pPr>
              <a:r>
                <a:rPr lang="es-CO" sz="999" dirty="0">
                  <a:solidFill>
                    <a:prstClr val="white"/>
                  </a:solidFill>
                  <a:latin typeface="EYInterstate Light"/>
                </a:rPr>
                <a:t>VAT</a:t>
              </a:r>
            </a:p>
          </p:txBody>
        </p:sp>
      </p:grpSp>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pic>
        <p:nvPicPr>
          <p:cNvPr id="3" name="Picture 4">
            <a:extLst>
              <a:ext uri="{FF2B5EF4-FFF2-40B4-BE49-F238E27FC236}">
                <a16:creationId xmlns:a16="http://schemas.microsoft.com/office/drawing/2014/main" id="{0CD0D7C6-085D-0939-8BB2-C7DB88C236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918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VAT Tax Treatment – Indonesia Overview</a:t>
            </a:r>
            <a:endParaRPr lang="en-GB" sz="2400" dirty="0"/>
          </a:p>
        </p:txBody>
      </p:sp>
      <p:grpSp>
        <p:nvGrpSpPr>
          <p:cNvPr id="3" name="Grupo 6">
            <a:extLst>
              <a:ext uri="{FF2B5EF4-FFF2-40B4-BE49-F238E27FC236}">
                <a16:creationId xmlns:a16="http://schemas.microsoft.com/office/drawing/2014/main" id="{6768420C-87EC-72F6-2B6C-5C6A593708EF}"/>
              </a:ext>
            </a:extLst>
          </p:cNvPr>
          <p:cNvGrpSpPr/>
          <p:nvPr/>
        </p:nvGrpSpPr>
        <p:grpSpPr>
          <a:xfrm>
            <a:off x="332033" y="1785"/>
            <a:ext cx="1205508" cy="6854430"/>
            <a:chOff x="-42774" y="8646"/>
            <a:chExt cx="1206136" cy="6858000"/>
          </a:xfrm>
        </p:grpSpPr>
        <p:grpSp>
          <p:nvGrpSpPr>
            <p:cNvPr id="14" name="Grupo 1">
              <a:extLst>
                <a:ext uri="{FF2B5EF4-FFF2-40B4-BE49-F238E27FC236}">
                  <a16:creationId xmlns:a16="http://schemas.microsoft.com/office/drawing/2014/main" id="{F3D7DA50-28B6-3E2E-B5D5-9257024698A5}"/>
                </a:ext>
              </a:extLst>
            </p:cNvPr>
            <p:cNvGrpSpPr/>
            <p:nvPr/>
          </p:nvGrpSpPr>
          <p:grpSpPr>
            <a:xfrm>
              <a:off x="-23694" y="8646"/>
              <a:ext cx="1165510" cy="6858000"/>
              <a:chOff x="-15029" y="76801"/>
              <a:chExt cx="1165510"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3"/>
                <a:endParaRPr lang="es-CL" sz="1799">
                  <a:solidFill>
                    <a:srgbClr val="2E2E38"/>
                  </a:solidFill>
                  <a:latin typeface="EYInterstate Light"/>
                </a:endParaRPr>
              </a:p>
            </p:txBody>
          </p:sp>
          <p:sp>
            <p:nvSpPr>
              <p:cNvPr id="18" name="Rectangle 17">
                <a:extLst>
                  <a:ext uri="{FF2B5EF4-FFF2-40B4-BE49-F238E27FC236}">
                    <a16:creationId xmlns:a16="http://schemas.microsoft.com/office/drawing/2014/main" id="{03B6D467-858B-E4EA-C267-950EA50C2813}"/>
                  </a:ext>
                </a:extLst>
              </p:cNvPr>
              <p:cNvSpPr/>
              <p:nvPr/>
            </p:nvSpPr>
            <p:spPr>
              <a:xfrm>
                <a:off x="-15029" y="3369875"/>
                <a:ext cx="1137920" cy="827768"/>
              </a:xfrm>
              <a:prstGeom prst="rect">
                <a:avLst/>
              </a:prstGeom>
              <a:solidFill>
                <a:srgbClr val="FFE600"/>
              </a:solidFill>
              <a:ln>
                <a:noFill/>
              </a:ln>
              <a:effectLst>
                <a:outerShdw blurRad="266700" dist="355600" dir="10860000" sx="91000" sy="91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913943"/>
                <a:r>
                  <a:rPr lang="en-GB" sz="1099" b="1" dirty="0">
                    <a:solidFill>
                      <a:srgbClr val="FFFFFF">
                        <a:lumMod val="50000"/>
                      </a:srgbClr>
                    </a:solidFill>
                    <a:latin typeface="EYInterstate Light"/>
                  </a:rPr>
                  <a:t>VAT</a:t>
                </a:r>
                <a:endParaRPr lang="en-US" sz="1099" b="1" dirty="0">
                  <a:solidFill>
                    <a:srgbClr val="FFFFFF">
                      <a:lumMod val="50000"/>
                    </a:srgbClr>
                  </a:solidFill>
                  <a:latin typeface="EYInterstate Light"/>
                </a:endParaRPr>
              </a:p>
            </p:txBody>
          </p:sp>
          <p:pic>
            <p:nvPicPr>
              <p:cNvPr id="19" name="Graphic 18">
                <a:extLst>
                  <a:ext uri="{FF2B5EF4-FFF2-40B4-BE49-F238E27FC236}">
                    <a16:creationId xmlns:a16="http://schemas.microsoft.com/office/drawing/2014/main" id="{09AFA4A3-A721-ECC6-1F39-9B9EDCE9E2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1756" y="3436212"/>
                <a:ext cx="473950" cy="458152"/>
              </a:xfrm>
              <a:prstGeom prst="rect">
                <a:avLst/>
              </a:prstGeom>
            </p:spPr>
          </p:pic>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2465" y="5236952"/>
                <a:ext cx="355170" cy="443963"/>
              </a:xfrm>
              <a:prstGeom prst="rect">
                <a:avLst/>
              </a:prstGeom>
            </p:spPr>
          </p:pic>
          <p:sp>
            <p:nvSpPr>
              <p:cNvPr id="21" name="Freeform 66">
                <a:extLst>
                  <a:ext uri="{FF2B5EF4-FFF2-40B4-BE49-F238E27FC236}">
                    <a16:creationId xmlns:a16="http://schemas.microsoft.com/office/drawing/2014/main" id="{E3433A8E-A6A1-F08E-05B5-0E3EA8AD2A8F}"/>
                  </a:ext>
                </a:extLst>
              </p:cNvPr>
              <p:cNvSpPr>
                <a:spLocks noChangeAspect="1" noEditPoints="1"/>
              </p:cNvSpPr>
              <p:nvPr/>
            </p:nvSpPr>
            <p:spPr bwMode="auto">
              <a:xfrm>
                <a:off x="404130" y="2396903"/>
                <a:ext cx="329658" cy="458821"/>
              </a:xfrm>
              <a:custGeom>
                <a:avLst/>
                <a:gdLst>
                  <a:gd name="T0" fmla="*/ 2147483647 w 3426"/>
                  <a:gd name="T1" fmla="*/ 2147483647 h 4763"/>
                  <a:gd name="T2" fmla="*/ 2147483647 w 3426"/>
                  <a:gd name="T3" fmla="*/ 2147483647 h 4763"/>
                  <a:gd name="T4" fmla="*/ 2147483647 w 3426"/>
                  <a:gd name="T5" fmla="*/ 2147483647 h 4763"/>
                  <a:gd name="T6" fmla="*/ 2147483647 w 3426"/>
                  <a:gd name="T7" fmla="*/ 2147483647 h 4763"/>
                  <a:gd name="T8" fmla="*/ 2147483647 w 3426"/>
                  <a:gd name="T9" fmla="*/ 2147483647 h 4763"/>
                  <a:gd name="T10" fmla="*/ 2147483647 w 3426"/>
                  <a:gd name="T11" fmla="*/ 2147483647 h 4763"/>
                  <a:gd name="T12" fmla="*/ 2147483647 w 3426"/>
                  <a:gd name="T13" fmla="*/ 2147483647 h 4763"/>
                  <a:gd name="T14" fmla="*/ 2147483647 w 3426"/>
                  <a:gd name="T15" fmla="*/ 2147483647 h 4763"/>
                  <a:gd name="T16" fmla="*/ 2147483647 w 3426"/>
                  <a:gd name="T17" fmla="*/ 2147483647 h 4763"/>
                  <a:gd name="T18" fmla="*/ 2147483647 w 3426"/>
                  <a:gd name="T19" fmla="*/ 2147483647 h 4763"/>
                  <a:gd name="T20" fmla="*/ 2147483647 w 3426"/>
                  <a:gd name="T21" fmla="*/ 2147483647 h 4763"/>
                  <a:gd name="T22" fmla="*/ 2147483647 w 3426"/>
                  <a:gd name="T23" fmla="*/ 2147483647 h 4763"/>
                  <a:gd name="T24" fmla="*/ 2147483647 w 3426"/>
                  <a:gd name="T25" fmla="*/ 2147483647 h 4763"/>
                  <a:gd name="T26" fmla="*/ 2147483647 w 3426"/>
                  <a:gd name="T27" fmla="*/ 2147483647 h 4763"/>
                  <a:gd name="T28" fmla="*/ 2147483647 w 3426"/>
                  <a:gd name="T29" fmla="*/ 2147483647 h 4763"/>
                  <a:gd name="T30" fmla="*/ 2147483647 w 3426"/>
                  <a:gd name="T31" fmla="*/ 2147483647 h 4763"/>
                  <a:gd name="T32" fmla="*/ 2147483647 w 3426"/>
                  <a:gd name="T33" fmla="*/ 2147483647 h 4763"/>
                  <a:gd name="T34" fmla="*/ 2147483647 w 3426"/>
                  <a:gd name="T35" fmla="*/ 2147483647 h 4763"/>
                  <a:gd name="T36" fmla="*/ 2147483647 w 3426"/>
                  <a:gd name="T37" fmla="*/ 2147483647 h 4763"/>
                  <a:gd name="T38" fmla="*/ 2147483647 w 3426"/>
                  <a:gd name="T39" fmla="*/ 2147483647 h 4763"/>
                  <a:gd name="T40" fmla="*/ 2147483647 w 3426"/>
                  <a:gd name="T41" fmla="*/ 2147483647 h 4763"/>
                  <a:gd name="T42" fmla="*/ 2147483647 w 3426"/>
                  <a:gd name="T43" fmla="*/ 2147483647 h 4763"/>
                  <a:gd name="T44" fmla="*/ 2147483647 w 3426"/>
                  <a:gd name="T45" fmla="*/ 2147483647 h 4763"/>
                  <a:gd name="T46" fmla="*/ 2147483647 w 3426"/>
                  <a:gd name="T47" fmla="*/ 2147483647 h 4763"/>
                  <a:gd name="T48" fmla="*/ 2147483647 w 3426"/>
                  <a:gd name="T49" fmla="*/ 2147483647 h 4763"/>
                  <a:gd name="T50" fmla="*/ 2147483647 w 3426"/>
                  <a:gd name="T51" fmla="*/ 2147483647 h 4763"/>
                  <a:gd name="T52" fmla="*/ 2147483647 w 3426"/>
                  <a:gd name="T53" fmla="*/ 2147483647 h 4763"/>
                  <a:gd name="T54" fmla="*/ 2147483647 w 3426"/>
                  <a:gd name="T55" fmla="*/ 2147483647 h 4763"/>
                  <a:gd name="T56" fmla="*/ 2147483647 w 3426"/>
                  <a:gd name="T57" fmla="*/ 2147483647 h 4763"/>
                  <a:gd name="T58" fmla="*/ 2147483647 w 3426"/>
                  <a:gd name="T59" fmla="*/ 2147483647 h 4763"/>
                  <a:gd name="T60" fmla="*/ 2147483647 w 3426"/>
                  <a:gd name="T61" fmla="*/ 2147483647 h 4763"/>
                  <a:gd name="T62" fmla="*/ 2147483647 w 3426"/>
                  <a:gd name="T63" fmla="*/ 2147483647 h 4763"/>
                  <a:gd name="T64" fmla="*/ 2147483647 w 3426"/>
                  <a:gd name="T65" fmla="*/ 2147483647 h 4763"/>
                  <a:gd name="T66" fmla="*/ 2147483647 w 3426"/>
                  <a:gd name="T67" fmla="*/ 2147483647 h 4763"/>
                  <a:gd name="T68" fmla="*/ 2147483647 w 3426"/>
                  <a:gd name="T69" fmla="*/ 2147483647 h 4763"/>
                  <a:gd name="T70" fmla="*/ 2147483647 w 3426"/>
                  <a:gd name="T71" fmla="*/ 2147483647 h 4763"/>
                  <a:gd name="T72" fmla="*/ 2147483647 w 3426"/>
                  <a:gd name="T73" fmla="*/ 2147483647 h 4763"/>
                  <a:gd name="T74" fmla="*/ 2147483647 w 3426"/>
                  <a:gd name="T75" fmla="*/ 2147483647 h 4763"/>
                  <a:gd name="T76" fmla="*/ 2147483647 w 3426"/>
                  <a:gd name="T77" fmla="*/ 2147483647 h 4763"/>
                  <a:gd name="T78" fmla="*/ 2147483647 w 3426"/>
                  <a:gd name="T79" fmla="*/ 2147483647 h 4763"/>
                  <a:gd name="T80" fmla="*/ 2147483647 w 3426"/>
                  <a:gd name="T81" fmla="*/ 2147483647 h 4763"/>
                  <a:gd name="T82" fmla="*/ 0 w 3426"/>
                  <a:gd name="T83" fmla="*/ 2147483647 h 4763"/>
                  <a:gd name="T84" fmla="*/ 0 w 3426"/>
                  <a:gd name="T85" fmla="*/ 0 h 4763"/>
                  <a:gd name="T86" fmla="*/ 2147483647 w 3426"/>
                  <a:gd name="T87" fmla="*/ 0 h 4763"/>
                  <a:gd name="T88" fmla="*/ 2147483647 w 3426"/>
                  <a:gd name="T89" fmla="*/ 2147483647 h 4763"/>
                  <a:gd name="T90" fmla="*/ 2147483647 w 3426"/>
                  <a:gd name="T91" fmla="*/ 2147483647 h 4763"/>
                  <a:gd name="T92" fmla="*/ 2147483647 w 3426"/>
                  <a:gd name="T93" fmla="*/ 2147483647 h 4763"/>
                  <a:gd name="T94" fmla="*/ 2147483647 w 3426"/>
                  <a:gd name="T95" fmla="*/ 2147483647 h 4763"/>
                  <a:gd name="T96" fmla="*/ 2147483647 w 3426"/>
                  <a:gd name="T97" fmla="*/ 2147483647 h 4763"/>
                  <a:gd name="T98" fmla="*/ 2147483647 w 3426"/>
                  <a:gd name="T99" fmla="*/ 2147483647 h 4763"/>
                  <a:gd name="T100" fmla="*/ 2147483647 w 3426"/>
                  <a:gd name="T101" fmla="*/ 2147483647 h 4763"/>
                  <a:gd name="T102" fmla="*/ 2147483647 w 3426"/>
                  <a:gd name="T103" fmla="*/ 2147483647 h 4763"/>
                  <a:gd name="T104" fmla="*/ 2147483647 w 3426"/>
                  <a:gd name="T105" fmla="*/ 2147483647 h 47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26"/>
                  <a:gd name="T160" fmla="*/ 0 h 4763"/>
                  <a:gd name="T161" fmla="*/ 3426 w 3426"/>
                  <a:gd name="T162" fmla="*/ 4763 h 476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26" h="4763">
                    <a:moveTo>
                      <a:pt x="2975" y="2835"/>
                    </a:moveTo>
                    <a:lnTo>
                      <a:pt x="2759" y="2835"/>
                    </a:lnTo>
                    <a:lnTo>
                      <a:pt x="2579" y="2529"/>
                    </a:lnTo>
                    <a:lnTo>
                      <a:pt x="2399" y="2835"/>
                    </a:lnTo>
                    <a:lnTo>
                      <a:pt x="2182" y="2835"/>
                    </a:lnTo>
                    <a:lnTo>
                      <a:pt x="2470" y="2371"/>
                    </a:lnTo>
                    <a:lnTo>
                      <a:pt x="2196" y="1928"/>
                    </a:lnTo>
                    <a:lnTo>
                      <a:pt x="2412" y="1928"/>
                    </a:lnTo>
                    <a:lnTo>
                      <a:pt x="2579" y="2214"/>
                    </a:lnTo>
                    <a:lnTo>
                      <a:pt x="2746" y="1928"/>
                    </a:lnTo>
                    <a:lnTo>
                      <a:pt x="2962" y="1928"/>
                    </a:lnTo>
                    <a:lnTo>
                      <a:pt x="2686" y="2371"/>
                    </a:lnTo>
                    <a:lnTo>
                      <a:pt x="2975" y="2835"/>
                    </a:lnTo>
                    <a:close/>
                    <a:moveTo>
                      <a:pt x="1733" y="2460"/>
                    </a:moveTo>
                    <a:lnTo>
                      <a:pt x="1630" y="2165"/>
                    </a:lnTo>
                    <a:lnTo>
                      <a:pt x="1526" y="2460"/>
                    </a:lnTo>
                    <a:lnTo>
                      <a:pt x="1733" y="2460"/>
                    </a:lnTo>
                    <a:close/>
                    <a:moveTo>
                      <a:pt x="2065" y="2835"/>
                    </a:moveTo>
                    <a:lnTo>
                      <a:pt x="1867" y="2835"/>
                    </a:lnTo>
                    <a:lnTo>
                      <a:pt x="1796" y="2633"/>
                    </a:lnTo>
                    <a:lnTo>
                      <a:pt x="1465" y="2633"/>
                    </a:lnTo>
                    <a:lnTo>
                      <a:pt x="1392" y="2835"/>
                    </a:lnTo>
                    <a:lnTo>
                      <a:pt x="1199" y="2835"/>
                    </a:lnTo>
                    <a:lnTo>
                      <a:pt x="1546" y="1928"/>
                    </a:lnTo>
                    <a:lnTo>
                      <a:pt x="1721" y="1928"/>
                    </a:lnTo>
                    <a:lnTo>
                      <a:pt x="2065" y="2835"/>
                    </a:lnTo>
                    <a:close/>
                    <a:moveTo>
                      <a:pt x="862" y="2107"/>
                    </a:moveTo>
                    <a:lnTo>
                      <a:pt x="862" y="2835"/>
                    </a:lnTo>
                    <a:lnTo>
                      <a:pt x="679" y="2835"/>
                    </a:lnTo>
                    <a:lnTo>
                      <a:pt x="679" y="2107"/>
                    </a:lnTo>
                    <a:lnTo>
                      <a:pt x="419" y="2107"/>
                    </a:lnTo>
                    <a:lnTo>
                      <a:pt x="419" y="1928"/>
                    </a:lnTo>
                    <a:lnTo>
                      <a:pt x="1120" y="1928"/>
                    </a:lnTo>
                    <a:lnTo>
                      <a:pt x="1120" y="2107"/>
                    </a:lnTo>
                    <a:lnTo>
                      <a:pt x="862" y="2107"/>
                    </a:lnTo>
                    <a:close/>
                    <a:moveTo>
                      <a:pt x="193" y="193"/>
                    </a:moveTo>
                    <a:lnTo>
                      <a:pt x="193" y="4570"/>
                    </a:lnTo>
                    <a:lnTo>
                      <a:pt x="3233" y="4570"/>
                    </a:lnTo>
                    <a:lnTo>
                      <a:pt x="3233" y="1286"/>
                    </a:lnTo>
                    <a:lnTo>
                      <a:pt x="3426" y="1286"/>
                    </a:lnTo>
                    <a:lnTo>
                      <a:pt x="3426" y="4763"/>
                    </a:lnTo>
                    <a:lnTo>
                      <a:pt x="0" y="4763"/>
                    </a:lnTo>
                    <a:lnTo>
                      <a:pt x="0" y="0"/>
                    </a:lnTo>
                    <a:lnTo>
                      <a:pt x="2534" y="0"/>
                    </a:lnTo>
                    <a:lnTo>
                      <a:pt x="3426" y="892"/>
                    </a:lnTo>
                    <a:lnTo>
                      <a:pt x="3426" y="1092"/>
                    </a:lnTo>
                    <a:lnTo>
                      <a:pt x="2342" y="1092"/>
                    </a:lnTo>
                    <a:lnTo>
                      <a:pt x="2342" y="193"/>
                    </a:lnTo>
                    <a:lnTo>
                      <a:pt x="193" y="193"/>
                    </a:lnTo>
                    <a:close/>
                    <a:moveTo>
                      <a:pt x="3160" y="899"/>
                    </a:moveTo>
                    <a:lnTo>
                      <a:pt x="2535" y="274"/>
                    </a:lnTo>
                    <a:lnTo>
                      <a:pt x="2535" y="899"/>
                    </a:lnTo>
                    <a:lnTo>
                      <a:pt x="3160" y="899"/>
                    </a:lnTo>
                    <a:close/>
                  </a:path>
                </a:pathLst>
              </a:custGeom>
              <a:solidFill>
                <a:schemeClr val="bg1"/>
              </a:solidFill>
              <a:ln w="9525">
                <a:noFill/>
                <a:round/>
                <a:headEnd/>
                <a:tailEnd/>
              </a:ln>
            </p:spPr>
            <p:txBody>
              <a:bodyPr/>
              <a:lstStyle/>
              <a:p>
                <a:pPr defTabSz="913943"/>
                <a:endParaRPr lang="de-DE" sz="1799">
                  <a:solidFill>
                    <a:srgbClr val="FFFFFF"/>
                  </a:solidFill>
                  <a:latin typeface="EYInterstate Light"/>
                </a:endParaRPr>
              </a:p>
            </p:txBody>
          </p:sp>
        </p:grpSp>
        <p:sp>
          <p:nvSpPr>
            <p:cNvPr id="16" name="TextBox 15">
              <a:extLst>
                <a:ext uri="{FF2B5EF4-FFF2-40B4-BE49-F238E27FC236}">
                  <a16:creationId xmlns:a16="http://schemas.microsoft.com/office/drawing/2014/main" id="{4C782EFB-6957-9D57-0B66-33A018B1CCE0}"/>
                </a:ext>
              </a:extLst>
            </p:cNvPr>
            <p:cNvSpPr txBox="1"/>
            <p:nvPr/>
          </p:nvSpPr>
          <p:spPr>
            <a:xfrm>
              <a:off x="-42774" y="2835767"/>
              <a:ext cx="1206136" cy="167738"/>
            </a:xfrm>
            <a:prstGeom prst="rect">
              <a:avLst/>
            </a:prstGeom>
            <a:noFill/>
          </p:spPr>
          <p:txBody>
            <a:bodyPr wrap="square" lIns="0" tIns="36557" rIns="0" bIns="0" rtlCol="0">
              <a:spAutoFit/>
            </a:bodyPr>
            <a:lstStyle/>
            <a:p>
              <a:pPr algn="ctr" defTabSz="913943">
                <a:lnSpc>
                  <a:spcPct val="85000"/>
                </a:lnSpc>
                <a:spcAft>
                  <a:spcPts val="600"/>
                </a:spcAft>
                <a:buClr>
                  <a:srgbClr val="27ACAA"/>
                </a:buClr>
                <a:buSzPct val="70000"/>
              </a:pPr>
              <a:r>
                <a:rPr lang="es-CO" sz="999" dirty="0" err="1">
                  <a:solidFill>
                    <a:prstClr val="white"/>
                  </a:solidFill>
                  <a:latin typeface="EYInterstate Light"/>
                </a:rPr>
                <a:t>Income</a:t>
              </a:r>
              <a:r>
                <a:rPr lang="es-CO" sz="999" dirty="0">
                  <a:solidFill>
                    <a:prstClr val="white"/>
                  </a:solidFill>
                  <a:latin typeface="EYInterstate Light"/>
                </a:rPr>
                <a:t> Tax</a:t>
              </a:r>
            </a:p>
          </p:txBody>
        </p:sp>
      </p:grpSp>
      <p:graphicFrame>
        <p:nvGraphicFramePr>
          <p:cNvPr id="22" name="Table 9">
            <a:extLst>
              <a:ext uri="{FF2B5EF4-FFF2-40B4-BE49-F238E27FC236}">
                <a16:creationId xmlns:a16="http://schemas.microsoft.com/office/drawing/2014/main" id="{54F72F29-C650-D4DE-BF3A-6F18E38E9867}"/>
              </a:ext>
            </a:extLst>
          </p:cNvPr>
          <p:cNvGraphicFramePr>
            <a:graphicFrameLocks noGrp="1"/>
          </p:cNvGraphicFramePr>
          <p:nvPr>
            <p:extLst>
              <p:ext uri="{D42A27DB-BD31-4B8C-83A1-F6EECF244321}">
                <p14:modId xmlns:p14="http://schemas.microsoft.com/office/powerpoint/2010/main" val="2284906325"/>
              </p:ext>
            </p:extLst>
          </p:nvPr>
        </p:nvGraphicFramePr>
        <p:xfrm>
          <a:off x="2160956" y="1528740"/>
          <a:ext cx="9555612" cy="4645104"/>
        </p:xfrm>
        <a:graphic>
          <a:graphicData uri="http://schemas.openxmlformats.org/drawingml/2006/table">
            <a:tbl>
              <a:tblPr firstRow="1" bandRow="1">
                <a:tableStyleId>{5C22544A-7EE6-4342-B048-85BDC9FD1C3A}</a:tableStyleId>
              </a:tblPr>
              <a:tblGrid>
                <a:gridCol w="9555612">
                  <a:extLst>
                    <a:ext uri="{9D8B030D-6E8A-4147-A177-3AD203B41FA5}">
                      <a16:colId xmlns:a16="http://schemas.microsoft.com/office/drawing/2014/main" val="3416895467"/>
                    </a:ext>
                  </a:extLst>
                </a:gridCol>
              </a:tblGrid>
              <a:tr h="4642734">
                <a:tc>
                  <a:txBody>
                    <a:bodyPr/>
                    <a:lstStyle/>
                    <a:p>
                      <a:pPr marL="0" marR="0" lvl="0" indent="0" algn="l" defTabSz="914400" rtl="0" eaLnBrk="1" fontAlgn="auto" latinLnBrk="0" hangingPunct="1">
                        <a:lnSpc>
                          <a:spcPct val="100000"/>
                        </a:lnSpc>
                        <a:spcBef>
                          <a:spcPct val="20000"/>
                        </a:spcBef>
                        <a:spcAft>
                          <a:spcPts val="0"/>
                        </a:spcAft>
                        <a:buClr>
                          <a:schemeClr val="tx2"/>
                        </a:buClr>
                        <a:buSzPct val="70000"/>
                        <a:buFont typeface="Arial" pitchFamily="34" charset="0"/>
                        <a:buNone/>
                        <a:tabLst/>
                        <a:defRPr/>
                      </a:pPr>
                      <a:r>
                        <a:rPr lang="en-GB" sz="1600" b="0" kern="1200" dirty="0">
                          <a:solidFill>
                            <a:schemeClr val="bg1"/>
                          </a:solidFill>
                          <a:latin typeface="EYInterstate Light" panose="02000506000000020004" pitchFamily="2" charset="0"/>
                          <a:ea typeface="+mn-ea"/>
                          <a:cs typeface="+mn-cs"/>
                        </a:rPr>
                        <a:t>The delivery of the following goods/services are subject to VAT:</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Crypto-assets, by crypto-asset sellers</a:t>
                      </a:r>
                    </a:p>
                    <a:p>
                      <a:pPr marL="813816" marR="0" lvl="1"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This includes the purchase/sale of crypto-assets with fiat money, exchanging one crypto-asset for another and exchanging crypto-assets for other goods/services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Provision of electronic facilities used for crypto-asset trading transactions, by e-commerce trading operators;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Crypto-asset transaction verification services and/or crypto-asset miner group management services (mining pool), by crypto-asset miners</a:t>
                      </a:r>
                    </a:p>
                    <a:p>
                      <a:pPr marL="356616" marR="0" lvl="0" indent="-356616" algn="l" defTabSz="914400" rtl="0" eaLnBrk="1" fontAlgn="auto" latinLnBrk="0" hangingPunct="1">
                        <a:lnSpc>
                          <a:spcPct val="100000"/>
                        </a:lnSpc>
                        <a:spcBef>
                          <a:spcPct val="20000"/>
                        </a:spcBef>
                        <a:spcAft>
                          <a:spcPts val="0"/>
                        </a:spcAft>
                        <a:buClr>
                          <a:schemeClr val="tx2"/>
                        </a:buClr>
                        <a:buSzPct val="70000"/>
                        <a:buFont typeface="Arial" pitchFamily="34" charset="0"/>
                        <a:buChar char="►"/>
                        <a:tabLst/>
                        <a:defRPr/>
                      </a:pPr>
                      <a:endParaRPr lang="en-GB" sz="1600" b="0" kern="1200" dirty="0">
                        <a:solidFill>
                          <a:schemeClr val="bg1"/>
                        </a:solidFill>
                        <a:latin typeface="EYInterstate Light" panose="02000506000000020004" pitchFamily="2" charset="0"/>
                        <a:ea typeface="+mn-ea"/>
                        <a:cs typeface="+mn-cs"/>
                      </a:endParaRP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Relevant VAT rates:</a:t>
                      </a:r>
                    </a:p>
                    <a:p>
                      <a:pPr marL="813816" marR="0" lvl="1"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1% of the VAT rate multiplied by the transaction value of the crypto-assets, where the e-commerce trading operator is a crypto-asset physical trader</a:t>
                      </a:r>
                    </a:p>
                    <a:p>
                      <a:pPr marL="813816" marR="0" lvl="1"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2% of the VAT rate multiplied by the transaction value of the crypto-assets, where the e-commerce trading operator is not a crypto-asset physical trader</a:t>
                      </a:r>
                    </a:p>
                    <a:p>
                      <a:pPr marL="813816" marR="0" lvl="1"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For crypto-asset mining services, 10% of the VAT rate multiplied by the monetary value of the crypto-assets received by crypto-assets miners, including crypto-assets received from the crypto-asset system e.g., block rewards.</a:t>
                      </a:r>
                    </a:p>
                    <a:p>
                      <a:endParaRPr lang="en-GB" sz="1400" dirty="0">
                        <a:solidFill>
                          <a:schemeClr val="bg1"/>
                        </a:solidFill>
                      </a:endParaRPr>
                    </a:p>
                  </a:txBody>
                  <a:tcPr marL="91392" marR="91392" marT="45696" marB="4569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3278584"/>
                  </a:ext>
                </a:extLst>
              </a:tr>
            </a:tbl>
          </a:graphicData>
        </a:graphic>
      </p:graphicFrame>
      <p:pic>
        <p:nvPicPr>
          <p:cNvPr id="5" name="Picture 4">
            <a:extLst>
              <a:ext uri="{FF2B5EF4-FFF2-40B4-BE49-F238E27FC236}">
                <a16:creationId xmlns:a16="http://schemas.microsoft.com/office/drawing/2014/main" id="{9C40722E-FBD4-1603-C935-D07A612EA6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756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How The Case Initiated</a:t>
            </a:r>
            <a:endParaRPr lang="en-GB" sz="2400" dirty="0"/>
          </a:p>
        </p:txBody>
      </p:sp>
      <p:grpSp>
        <p:nvGrpSpPr>
          <p:cNvPr id="14" name="Grupo 1">
            <a:extLst>
              <a:ext uri="{FF2B5EF4-FFF2-40B4-BE49-F238E27FC236}">
                <a16:creationId xmlns:a16="http://schemas.microsoft.com/office/drawing/2014/main" id="{F3D7DA50-28B6-3E2E-B5D5-9257024698A5}"/>
              </a:ext>
            </a:extLst>
          </p:cNvPr>
          <p:cNvGrpSpPr/>
          <p:nvPr/>
        </p:nvGrpSpPr>
        <p:grpSpPr>
          <a:xfrm>
            <a:off x="728401" y="1785"/>
            <a:ext cx="787606" cy="6854430"/>
            <a:chOff x="362465" y="76801"/>
            <a:chExt cx="788016"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943" rtl="0" eaLnBrk="1" fontAlgn="auto" latinLnBrk="0" hangingPunct="1">
                <a:lnSpc>
                  <a:spcPct val="100000"/>
                </a:lnSpc>
                <a:spcBef>
                  <a:spcPts val="0"/>
                </a:spcBef>
                <a:spcAft>
                  <a:spcPts val="0"/>
                </a:spcAft>
                <a:buClrTx/>
                <a:buSzTx/>
                <a:buFontTx/>
                <a:buNone/>
                <a:tabLst/>
                <a:defRPr/>
              </a:pPr>
              <a:endParaRPr kumimoji="0" lang="es-CL" sz="1799" b="0" i="0" u="none" strike="noStrike" kern="1200" cap="none" spc="0" normalizeH="0" baseline="0" noProof="0">
                <a:ln>
                  <a:noFill/>
                </a:ln>
                <a:solidFill>
                  <a:srgbClr val="2E2E38"/>
                </a:solidFill>
                <a:effectLst/>
                <a:uLnTx/>
                <a:uFillTx/>
                <a:latin typeface="EYInterstate Light"/>
                <a:ea typeface="+mn-ea"/>
                <a:cs typeface="+mn-cs"/>
              </a:endParaRPr>
            </a:p>
          </p:txBody>
        </p:sp>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65" y="5236952"/>
              <a:ext cx="355170" cy="443963"/>
            </a:xfrm>
            <a:prstGeom prst="rect">
              <a:avLst/>
            </a:prstGeom>
          </p:spPr>
        </p:pic>
      </p:grpSp>
      <p:graphicFrame>
        <p:nvGraphicFramePr>
          <p:cNvPr id="22" name="Table 9">
            <a:extLst>
              <a:ext uri="{FF2B5EF4-FFF2-40B4-BE49-F238E27FC236}">
                <a16:creationId xmlns:a16="http://schemas.microsoft.com/office/drawing/2014/main" id="{54F72F29-C650-D4DE-BF3A-6F18E38E9867}"/>
              </a:ext>
            </a:extLst>
          </p:cNvPr>
          <p:cNvGraphicFramePr>
            <a:graphicFrameLocks noGrp="1"/>
          </p:cNvGraphicFramePr>
          <p:nvPr>
            <p:extLst>
              <p:ext uri="{D42A27DB-BD31-4B8C-83A1-F6EECF244321}">
                <p14:modId xmlns:p14="http://schemas.microsoft.com/office/powerpoint/2010/main" val="1002670884"/>
              </p:ext>
            </p:extLst>
          </p:nvPr>
        </p:nvGraphicFramePr>
        <p:xfrm>
          <a:off x="2160956" y="3526971"/>
          <a:ext cx="9555612" cy="2644502"/>
        </p:xfrm>
        <a:graphic>
          <a:graphicData uri="http://schemas.openxmlformats.org/drawingml/2006/table">
            <a:tbl>
              <a:tblPr firstRow="1" bandRow="1">
                <a:tableStyleId>{5C22544A-7EE6-4342-B048-85BDC9FD1C3A}</a:tableStyleId>
              </a:tblPr>
              <a:tblGrid>
                <a:gridCol w="9555612">
                  <a:extLst>
                    <a:ext uri="{9D8B030D-6E8A-4147-A177-3AD203B41FA5}">
                      <a16:colId xmlns:a16="http://schemas.microsoft.com/office/drawing/2014/main" val="3416895467"/>
                    </a:ext>
                  </a:extLst>
                </a:gridCol>
              </a:tblGrid>
              <a:tr h="2644502">
                <a:tc>
                  <a:txBody>
                    <a:bodyPr/>
                    <a:lstStyle/>
                    <a:p>
                      <a:pPr marL="0" marR="0" lvl="0" indent="0" algn="l" defTabSz="914400" rtl="0" eaLnBrk="1" fontAlgn="auto" latinLnBrk="0" hangingPunct="1">
                        <a:lnSpc>
                          <a:spcPct val="100000"/>
                        </a:lnSpc>
                        <a:spcBef>
                          <a:spcPct val="20000"/>
                        </a:spcBef>
                        <a:spcAft>
                          <a:spcPts val="0"/>
                        </a:spcAft>
                        <a:buClr>
                          <a:schemeClr val="tx2"/>
                        </a:buClr>
                        <a:buSzPct val="70000"/>
                        <a:buFont typeface="Arial" pitchFamily="34" charset="0"/>
                        <a:buNone/>
                        <a:tabLst/>
                        <a:defRPr/>
                      </a:pPr>
                      <a:r>
                        <a:rPr lang="en-GB" sz="1600" b="0" kern="1200" dirty="0" err="1">
                          <a:solidFill>
                            <a:schemeClr val="bg1"/>
                          </a:solidFill>
                          <a:latin typeface="EYInterstate Light" panose="02000506000000020004" pitchFamily="2" charset="0"/>
                          <a:ea typeface="+mn-ea"/>
                          <a:cs typeface="+mn-cs"/>
                        </a:rPr>
                        <a:t>Informations</a:t>
                      </a:r>
                      <a:r>
                        <a:rPr lang="en-GB" sz="1600" b="0" kern="1200" dirty="0">
                          <a:solidFill>
                            <a:schemeClr val="bg1"/>
                          </a:solidFill>
                          <a:latin typeface="EYInterstate Light" panose="02000506000000020004" pitchFamily="2" charset="0"/>
                          <a:ea typeface="+mn-ea"/>
                          <a:cs typeface="+mn-cs"/>
                        </a:rPr>
                        <a:t> delivered by </a:t>
                      </a:r>
                      <a:r>
                        <a:rPr lang="en-GB" sz="1600" b="1" kern="1200" dirty="0">
                          <a:solidFill>
                            <a:schemeClr val="bg1"/>
                          </a:solidFill>
                          <a:latin typeface="EYInterstate Light" panose="02000506000000020004" pitchFamily="2" charset="0"/>
                          <a:ea typeface="+mn-ea"/>
                          <a:cs typeface="+mn-cs"/>
                        </a:rPr>
                        <a:t>Indonesia Financial Intelligence Unit (PPATK)</a:t>
                      </a:r>
                      <a:r>
                        <a:rPr lang="en-GB" sz="1600" b="0" kern="1200" dirty="0">
                          <a:solidFill>
                            <a:schemeClr val="bg1"/>
                          </a:solidFill>
                          <a:latin typeface="EYInterstate Light" panose="02000506000000020004" pitchFamily="2" charset="0"/>
                          <a:ea typeface="+mn-ea"/>
                          <a:cs typeface="+mn-cs"/>
                        </a:rPr>
                        <a:t> and enriched by </a:t>
                      </a:r>
                      <a:r>
                        <a:rPr lang="en-GB" sz="1600" b="1" kern="1200" dirty="0">
                          <a:solidFill>
                            <a:schemeClr val="bg1"/>
                          </a:solidFill>
                          <a:latin typeface="EYInterstate Light" panose="02000506000000020004" pitchFamily="2" charset="0"/>
                          <a:ea typeface="+mn-ea"/>
                          <a:cs typeface="+mn-cs"/>
                        </a:rPr>
                        <a:t>Tax Intelligence</a:t>
                      </a:r>
                      <a:r>
                        <a:rPr lang="en-GB" sz="1600" b="0" kern="1200" dirty="0">
                          <a:solidFill>
                            <a:schemeClr val="bg1"/>
                          </a:solidFill>
                          <a:latin typeface="EYInterstate Light" panose="02000506000000020004" pitchFamily="2" charset="0"/>
                          <a:ea typeface="+mn-ea"/>
                          <a:cs typeface="+mn-cs"/>
                        </a:rPr>
                        <a:t> :</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Suspect has international and domestic bank accounts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Money outflow to China, Germany, Italy, Singapore, United Kingdom, and United States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There is total of US$ 14,000,000 inflow and outflow money</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Suspect has multiple corporations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Overseas banking transactions is not proportionate with the business activities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Suspicion : Suspect not reporting all his income</a:t>
                      </a:r>
                    </a:p>
                    <a:p>
                      <a:pPr marL="356616" marR="0" lvl="0" indent="-356616" algn="l" defTabSz="914400" rtl="0" eaLnBrk="1" fontAlgn="auto" latinLnBrk="0" hangingPunct="1">
                        <a:lnSpc>
                          <a:spcPct val="100000"/>
                        </a:lnSpc>
                        <a:spcBef>
                          <a:spcPct val="20000"/>
                        </a:spcBef>
                        <a:spcAft>
                          <a:spcPts val="0"/>
                        </a:spcAft>
                        <a:buClr>
                          <a:schemeClr val="tx2"/>
                        </a:buClr>
                        <a:buSzPct val="70000"/>
                        <a:buFont typeface="Arial" pitchFamily="34" charset="0"/>
                        <a:buChar char="►"/>
                        <a:tabLst/>
                        <a:defRPr/>
                      </a:pPr>
                      <a:endParaRPr lang="en-GB" sz="1600" b="0" kern="1200" dirty="0">
                        <a:solidFill>
                          <a:schemeClr val="bg1"/>
                        </a:solidFill>
                        <a:latin typeface="EYInterstate Light" panose="02000506000000020004" pitchFamily="2" charset="0"/>
                        <a:ea typeface="+mn-ea"/>
                        <a:cs typeface="+mn-cs"/>
                      </a:endParaRPr>
                    </a:p>
                  </a:txBody>
                  <a:tcPr marL="91392" marR="91392" marT="45696" marB="4569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3278584"/>
                  </a:ext>
                </a:extLst>
              </a:tr>
            </a:tbl>
          </a:graphicData>
        </a:graphic>
      </p:graphicFrame>
      <p:pic>
        <p:nvPicPr>
          <p:cNvPr id="1026" name="Picture 2">
            <a:extLst>
              <a:ext uri="{FF2B5EF4-FFF2-40B4-BE49-F238E27FC236}">
                <a16:creationId xmlns:a16="http://schemas.microsoft.com/office/drawing/2014/main" id="{A5A71E30-1169-B0B4-D6B8-B0ECA12756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0336" y="1020194"/>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10B6106-EE2C-3F58-3687-FCD087268BD3}"/>
              </a:ext>
            </a:extLst>
          </p:cNvPr>
          <p:cNvSpPr txBox="1"/>
          <p:nvPr/>
        </p:nvSpPr>
        <p:spPr>
          <a:xfrm>
            <a:off x="1516007" y="2759529"/>
            <a:ext cx="3543158" cy="369332"/>
          </a:xfrm>
          <a:prstGeom prst="rect">
            <a:avLst/>
          </a:prstGeom>
          <a:noFill/>
        </p:spPr>
        <p:txBody>
          <a:bodyPr wrap="square" rtlCol="0">
            <a:spAutoFit/>
          </a:bodyPr>
          <a:lstStyle/>
          <a:p>
            <a:r>
              <a:rPr lang="en-US" dirty="0">
                <a:solidFill>
                  <a:schemeClr val="bg1"/>
                </a:solidFill>
              </a:rPr>
              <a:t>Indonesia Financial Intelligence Unit</a:t>
            </a:r>
            <a:endParaRPr lang="en-GB" dirty="0">
              <a:solidFill>
                <a:schemeClr val="bg1"/>
              </a:solidFill>
            </a:endParaRPr>
          </a:p>
        </p:txBody>
      </p:sp>
      <p:pic>
        <p:nvPicPr>
          <p:cNvPr id="6" name="Picture 4">
            <a:extLst>
              <a:ext uri="{FF2B5EF4-FFF2-40B4-BE49-F238E27FC236}">
                <a16:creationId xmlns:a16="http://schemas.microsoft.com/office/drawing/2014/main" id="{E75D135E-8B0C-93F1-A08A-6906AA55D21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42858"/>
          <a:stretch/>
        </p:blipFill>
        <p:spPr bwMode="auto">
          <a:xfrm>
            <a:off x="7324911" y="1120097"/>
            <a:ext cx="1444509" cy="14926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04E7C1D-9DE3-2729-FAB6-1D707C86DDAD}"/>
              </a:ext>
            </a:extLst>
          </p:cNvPr>
          <p:cNvSpPr txBox="1"/>
          <p:nvPr/>
        </p:nvSpPr>
        <p:spPr>
          <a:xfrm>
            <a:off x="6275586" y="2773918"/>
            <a:ext cx="3543158" cy="369332"/>
          </a:xfrm>
          <a:prstGeom prst="rect">
            <a:avLst/>
          </a:prstGeom>
          <a:noFill/>
        </p:spPr>
        <p:txBody>
          <a:bodyPr wrap="square" rtlCol="0">
            <a:spAutoFit/>
          </a:bodyPr>
          <a:lstStyle/>
          <a:p>
            <a:pPr algn="ctr"/>
            <a:r>
              <a:rPr lang="en-US" dirty="0">
                <a:solidFill>
                  <a:schemeClr val="bg1"/>
                </a:solidFill>
              </a:rPr>
              <a:t>Indonesia Tax Authority (DGT)</a:t>
            </a:r>
            <a:endParaRPr lang="en-GB" dirty="0">
              <a:solidFill>
                <a:schemeClr val="bg1"/>
              </a:solidFill>
            </a:endParaRPr>
          </a:p>
        </p:txBody>
      </p:sp>
      <p:sp>
        <p:nvSpPr>
          <p:cNvPr id="8" name="Arrow: Right 7">
            <a:extLst>
              <a:ext uri="{FF2B5EF4-FFF2-40B4-BE49-F238E27FC236}">
                <a16:creationId xmlns:a16="http://schemas.microsoft.com/office/drawing/2014/main" id="{3C5C27C6-4902-3B36-4AF6-B0DF0F9BDC96}"/>
              </a:ext>
            </a:extLst>
          </p:cNvPr>
          <p:cNvSpPr/>
          <p:nvPr/>
        </p:nvSpPr>
        <p:spPr>
          <a:xfrm>
            <a:off x="4920343" y="1589314"/>
            <a:ext cx="1861457" cy="7721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Informations</a:t>
            </a:r>
            <a:endParaRPr lang="en-GB" dirty="0"/>
          </a:p>
        </p:txBody>
      </p:sp>
      <p:pic>
        <p:nvPicPr>
          <p:cNvPr id="3" name="Picture 4">
            <a:extLst>
              <a:ext uri="{FF2B5EF4-FFF2-40B4-BE49-F238E27FC236}">
                <a16:creationId xmlns:a16="http://schemas.microsoft.com/office/drawing/2014/main" id="{CA8B780B-80DD-3B41-CB21-3E40738D09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042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The Investigation</a:t>
            </a:r>
            <a:endParaRPr lang="en-GB" sz="2400" dirty="0"/>
          </a:p>
        </p:txBody>
      </p:sp>
      <p:grpSp>
        <p:nvGrpSpPr>
          <p:cNvPr id="14" name="Grupo 1">
            <a:extLst>
              <a:ext uri="{FF2B5EF4-FFF2-40B4-BE49-F238E27FC236}">
                <a16:creationId xmlns:a16="http://schemas.microsoft.com/office/drawing/2014/main" id="{F3D7DA50-28B6-3E2E-B5D5-9257024698A5}"/>
              </a:ext>
            </a:extLst>
          </p:cNvPr>
          <p:cNvGrpSpPr/>
          <p:nvPr/>
        </p:nvGrpSpPr>
        <p:grpSpPr>
          <a:xfrm>
            <a:off x="728401" y="1785"/>
            <a:ext cx="787606" cy="6854430"/>
            <a:chOff x="362465" y="76801"/>
            <a:chExt cx="788016"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943" rtl="0" eaLnBrk="1" fontAlgn="auto" latinLnBrk="0" hangingPunct="1">
                <a:lnSpc>
                  <a:spcPct val="100000"/>
                </a:lnSpc>
                <a:spcBef>
                  <a:spcPts val="0"/>
                </a:spcBef>
                <a:spcAft>
                  <a:spcPts val="0"/>
                </a:spcAft>
                <a:buClrTx/>
                <a:buSzTx/>
                <a:buFontTx/>
                <a:buNone/>
                <a:tabLst/>
                <a:defRPr/>
              </a:pPr>
              <a:endParaRPr kumimoji="0" lang="es-CL" sz="1799" b="0" i="0" u="none" strike="noStrike" kern="1200" cap="none" spc="0" normalizeH="0" baseline="0" noProof="0">
                <a:ln>
                  <a:noFill/>
                </a:ln>
                <a:solidFill>
                  <a:srgbClr val="2E2E38"/>
                </a:solidFill>
                <a:effectLst/>
                <a:uLnTx/>
                <a:uFillTx/>
                <a:latin typeface="EYInterstate Light"/>
                <a:ea typeface="+mn-ea"/>
                <a:cs typeface="+mn-cs"/>
              </a:endParaRPr>
            </a:p>
          </p:txBody>
        </p:sp>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65" y="5236952"/>
              <a:ext cx="355170" cy="443963"/>
            </a:xfrm>
            <a:prstGeom prst="rect">
              <a:avLst/>
            </a:prstGeom>
          </p:spPr>
        </p:pic>
      </p:grpSp>
      <p:graphicFrame>
        <p:nvGraphicFramePr>
          <p:cNvPr id="22" name="Table 9">
            <a:extLst>
              <a:ext uri="{FF2B5EF4-FFF2-40B4-BE49-F238E27FC236}">
                <a16:creationId xmlns:a16="http://schemas.microsoft.com/office/drawing/2014/main" id="{54F72F29-C650-D4DE-BF3A-6F18E38E9867}"/>
              </a:ext>
            </a:extLst>
          </p:cNvPr>
          <p:cNvGraphicFramePr>
            <a:graphicFrameLocks noGrp="1"/>
          </p:cNvGraphicFramePr>
          <p:nvPr>
            <p:extLst>
              <p:ext uri="{D42A27DB-BD31-4B8C-83A1-F6EECF244321}">
                <p14:modId xmlns:p14="http://schemas.microsoft.com/office/powerpoint/2010/main" val="697533064"/>
              </p:ext>
            </p:extLst>
          </p:nvPr>
        </p:nvGraphicFramePr>
        <p:xfrm>
          <a:off x="2160956" y="1565758"/>
          <a:ext cx="9555612" cy="4605715"/>
        </p:xfrm>
        <a:graphic>
          <a:graphicData uri="http://schemas.openxmlformats.org/drawingml/2006/table">
            <a:tbl>
              <a:tblPr firstRow="1" bandRow="1">
                <a:tableStyleId>{5C22544A-7EE6-4342-B048-85BDC9FD1C3A}</a:tableStyleId>
              </a:tblPr>
              <a:tblGrid>
                <a:gridCol w="9555612">
                  <a:extLst>
                    <a:ext uri="{9D8B030D-6E8A-4147-A177-3AD203B41FA5}">
                      <a16:colId xmlns:a16="http://schemas.microsoft.com/office/drawing/2014/main" val="3416895467"/>
                    </a:ext>
                  </a:extLst>
                </a:gridCol>
              </a:tblGrid>
              <a:tr h="4605715">
                <a:tc>
                  <a:txBody>
                    <a:bodyPr/>
                    <a:lstStyle/>
                    <a:p>
                      <a:pPr marL="0" marR="0" lvl="0" indent="0" algn="l" defTabSz="914400" rtl="0" eaLnBrk="1" fontAlgn="auto" latinLnBrk="0" hangingPunct="1">
                        <a:lnSpc>
                          <a:spcPct val="100000"/>
                        </a:lnSpc>
                        <a:spcBef>
                          <a:spcPct val="20000"/>
                        </a:spcBef>
                        <a:spcAft>
                          <a:spcPts val="0"/>
                        </a:spcAft>
                        <a:buClr>
                          <a:schemeClr val="tx2"/>
                        </a:buClr>
                        <a:buSzPct val="70000"/>
                        <a:buFont typeface="Arial" pitchFamily="34" charset="0"/>
                        <a:buNone/>
                        <a:tabLst/>
                        <a:defRPr/>
                      </a:pPr>
                      <a:r>
                        <a:rPr lang="en-GB" sz="1600" b="0" kern="1200" dirty="0">
                          <a:solidFill>
                            <a:schemeClr val="bg1"/>
                          </a:solidFill>
                          <a:latin typeface="EYInterstate Light" panose="02000506000000020004" pitchFamily="2" charset="0"/>
                          <a:ea typeface="+mn-ea"/>
                          <a:cs typeface="+mn-cs"/>
                        </a:rPr>
                        <a:t>The Investigations carried out to Suspect and his related corporations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Digital Forensic Techniques and Procedures to Suspect’s gadget and PC</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Crypto Assets Wallet Applications found in Suspect’s Gadget</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Investigator get Crypto Asset History Transactions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Detailed Bank Transactions from Financial Institutions obtained</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Suspect cooperate and admit there are various income that are not reported to Tax Authority</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Some income is from Crypto Assets Trading</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Investigator ask opinion from internal expert to calculate the unpaid taxes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Investigator already submit an EOI exchange request to our competent authority and still waiting for the responses from corresponding tax jurisdictions</a:t>
                      </a:r>
                    </a:p>
                    <a:p>
                      <a:pPr marL="356616" marR="0" lvl="0" indent="-356616" algn="l" defTabSz="914400" rtl="0" eaLnBrk="1" fontAlgn="auto" latinLnBrk="0" hangingPunct="1">
                        <a:lnSpc>
                          <a:spcPct val="100000"/>
                        </a:lnSpc>
                        <a:spcBef>
                          <a:spcPct val="20000"/>
                        </a:spcBef>
                        <a:spcAft>
                          <a:spcPts val="0"/>
                        </a:spcAft>
                        <a:buClr>
                          <a:schemeClr val="tx2"/>
                        </a:buClr>
                        <a:buSzPct val="70000"/>
                        <a:buFont typeface="Arial" pitchFamily="34" charset="0"/>
                        <a:buChar char="►"/>
                        <a:tabLst/>
                        <a:defRPr/>
                      </a:pPr>
                      <a:endParaRPr lang="en-GB" sz="1600" b="0" kern="1200" dirty="0">
                        <a:solidFill>
                          <a:schemeClr val="bg1"/>
                        </a:solidFill>
                        <a:latin typeface="EYInterstate Light" panose="02000506000000020004" pitchFamily="2" charset="0"/>
                        <a:ea typeface="+mn-ea"/>
                        <a:cs typeface="+mn-cs"/>
                      </a:endParaRPr>
                    </a:p>
                  </a:txBody>
                  <a:tcPr marL="91392" marR="91392" marT="45696" marB="4569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3278584"/>
                  </a:ext>
                </a:extLst>
              </a:tr>
            </a:tbl>
          </a:graphicData>
        </a:graphic>
      </p:graphicFrame>
      <p:pic>
        <p:nvPicPr>
          <p:cNvPr id="3" name="Picture 4">
            <a:extLst>
              <a:ext uri="{FF2B5EF4-FFF2-40B4-BE49-F238E27FC236}">
                <a16:creationId xmlns:a16="http://schemas.microsoft.com/office/drawing/2014/main" id="{50322ACC-805A-E1AD-9DF5-D00BB65F47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86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Inter-Agencies Cooperation</a:t>
            </a:r>
            <a:endParaRPr lang="en-GB" sz="2400" dirty="0"/>
          </a:p>
        </p:txBody>
      </p:sp>
      <p:grpSp>
        <p:nvGrpSpPr>
          <p:cNvPr id="14" name="Grupo 1">
            <a:extLst>
              <a:ext uri="{FF2B5EF4-FFF2-40B4-BE49-F238E27FC236}">
                <a16:creationId xmlns:a16="http://schemas.microsoft.com/office/drawing/2014/main" id="{F3D7DA50-28B6-3E2E-B5D5-9257024698A5}"/>
              </a:ext>
            </a:extLst>
          </p:cNvPr>
          <p:cNvGrpSpPr/>
          <p:nvPr/>
        </p:nvGrpSpPr>
        <p:grpSpPr>
          <a:xfrm>
            <a:off x="728401" y="1785"/>
            <a:ext cx="787606" cy="6854430"/>
            <a:chOff x="362465" y="76801"/>
            <a:chExt cx="788016"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943" rtl="0" eaLnBrk="1" fontAlgn="auto" latinLnBrk="0" hangingPunct="1">
                <a:lnSpc>
                  <a:spcPct val="100000"/>
                </a:lnSpc>
                <a:spcBef>
                  <a:spcPts val="0"/>
                </a:spcBef>
                <a:spcAft>
                  <a:spcPts val="0"/>
                </a:spcAft>
                <a:buClrTx/>
                <a:buSzTx/>
                <a:buFontTx/>
                <a:buNone/>
                <a:tabLst/>
                <a:defRPr/>
              </a:pPr>
              <a:endParaRPr kumimoji="0" lang="es-CL" sz="1799" b="0" i="0" u="none" strike="noStrike" kern="1200" cap="none" spc="0" normalizeH="0" baseline="0" noProof="0">
                <a:ln>
                  <a:noFill/>
                </a:ln>
                <a:solidFill>
                  <a:srgbClr val="2E2E38"/>
                </a:solidFill>
                <a:effectLst/>
                <a:uLnTx/>
                <a:uFillTx/>
                <a:latin typeface="EYInterstate Light"/>
                <a:ea typeface="+mn-ea"/>
                <a:cs typeface="+mn-cs"/>
              </a:endParaRPr>
            </a:p>
          </p:txBody>
        </p:sp>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65" y="5236952"/>
              <a:ext cx="355170" cy="443963"/>
            </a:xfrm>
            <a:prstGeom prst="rect">
              <a:avLst/>
            </a:prstGeom>
          </p:spPr>
        </p:pic>
      </p:grpSp>
      <p:graphicFrame>
        <p:nvGraphicFramePr>
          <p:cNvPr id="3" name="Diagram 2">
            <a:extLst>
              <a:ext uri="{FF2B5EF4-FFF2-40B4-BE49-F238E27FC236}">
                <a16:creationId xmlns:a16="http://schemas.microsoft.com/office/drawing/2014/main" id="{B35BEF82-52B8-0B2E-1D97-E693023A22B4}"/>
              </a:ext>
            </a:extLst>
          </p:cNvPr>
          <p:cNvGraphicFramePr/>
          <p:nvPr>
            <p:extLst>
              <p:ext uri="{D42A27DB-BD31-4B8C-83A1-F6EECF244321}">
                <p14:modId xmlns:p14="http://schemas.microsoft.com/office/powerpoint/2010/main" val="3978967772"/>
              </p:ext>
            </p:extLst>
          </p:nvPr>
        </p:nvGraphicFramePr>
        <p:xfrm>
          <a:off x="2578557" y="1088889"/>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2">
            <a:extLst>
              <a:ext uri="{FF2B5EF4-FFF2-40B4-BE49-F238E27FC236}">
                <a16:creationId xmlns:a16="http://schemas.microsoft.com/office/drawing/2014/main" id="{CD56C292-5252-A0ED-0020-00080DD846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92200" y="1138470"/>
            <a:ext cx="914401" cy="914401"/>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Court">
            <a:extLst>
              <a:ext uri="{FF2B5EF4-FFF2-40B4-BE49-F238E27FC236}">
                <a16:creationId xmlns:a16="http://schemas.microsoft.com/office/drawing/2014/main" id="{F2A02813-05FA-513E-AF9C-D4934E3DF4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192201" y="4948091"/>
            <a:ext cx="914400" cy="914400"/>
          </a:xfrm>
          <a:prstGeom prst="rect">
            <a:avLst/>
          </a:prstGeom>
        </p:spPr>
      </p:pic>
      <p:sp>
        <p:nvSpPr>
          <p:cNvPr id="9" name="TextBox 8">
            <a:extLst>
              <a:ext uri="{FF2B5EF4-FFF2-40B4-BE49-F238E27FC236}">
                <a16:creationId xmlns:a16="http://schemas.microsoft.com/office/drawing/2014/main" id="{43F7E6C4-1E73-DB2F-4BB9-B531F6A96821}"/>
              </a:ext>
            </a:extLst>
          </p:cNvPr>
          <p:cNvSpPr txBox="1"/>
          <p:nvPr/>
        </p:nvSpPr>
        <p:spPr>
          <a:xfrm>
            <a:off x="6192200" y="2144486"/>
            <a:ext cx="914400" cy="369332"/>
          </a:xfrm>
          <a:prstGeom prst="rect">
            <a:avLst/>
          </a:prstGeom>
          <a:noFill/>
        </p:spPr>
        <p:txBody>
          <a:bodyPr wrap="square" rtlCol="0">
            <a:spAutoFit/>
          </a:bodyPr>
          <a:lstStyle/>
          <a:p>
            <a:pPr algn="ctr"/>
            <a:r>
              <a:rPr lang="en-US" b="1" dirty="0">
                <a:solidFill>
                  <a:schemeClr val="bg1"/>
                </a:solidFill>
              </a:rPr>
              <a:t>FIU</a:t>
            </a:r>
            <a:endParaRPr lang="en-GB" b="1" dirty="0">
              <a:solidFill>
                <a:schemeClr val="bg1"/>
              </a:solidFill>
            </a:endParaRPr>
          </a:p>
        </p:txBody>
      </p:sp>
      <p:sp>
        <p:nvSpPr>
          <p:cNvPr id="10" name="TextBox 9">
            <a:extLst>
              <a:ext uri="{FF2B5EF4-FFF2-40B4-BE49-F238E27FC236}">
                <a16:creationId xmlns:a16="http://schemas.microsoft.com/office/drawing/2014/main" id="{9F8E49B2-7710-7490-4B81-2473C66B0BEF}"/>
              </a:ext>
            </a:extLst>
          </p:cNvPr>
          <p:cNvSpPr txBox="1"/>
          <p:nvPr/>
        </p:nvSpPr>
        <p:spPr>
          <a:xfrm>
            <a:off x="5907706" y="3933694"/>
            <a:ext cx="1471343" cy="369332"/>
          </a:xfrm>
          <a:prstGeom prst="rect">
            <a:avLst/>
          </a:prstGeom>
          <a:noFill/>
        </p:spPr>
        <p:txBody>
          <a:bodyPr wrap="square" rtlCol="0">
            <a:spAutoFit/>
          </a:bodyPr>
          <a:lstStyle/>
          <a:p>
            <a:pPr algn="ctr"/>
            <a:r>
              <a:rPr lang="en-US" b="1" dirty="0">
                <a:solidFill>
                  <a:schemeClr val="bg1"/>
                </a:solidFill>
              </a:rPr>
              <a:t>Investigator</a:t>
            </a:r>
            <a:endParaRPr lang="en-GB" b="1" dirty="0">
              <a:solidFill>
                <a:schemeClr val="bg1"/>
              </a:solidFill>
            </a:endParaRPr>
          </a:p>
        </p:txBody>
      </p:sp>
      <p:sp>
        <p:nvSpPr>
          <p:cNvPr id="11" name="TextBox 10">
            <a:extLst>
              <a:ext uri="{FF2B5EF4-FFF2-40B4-BE49-F238E27FC236}">
                <a16:creationId xmlns:a16="http://schemas.microsoft.com/office/drawing/2014/main" id="{00E7958F-CE76-0AD8-EBDE-AE0C586F6C8B}"/>
              </a:ext>
            </a:extLst>
          </p:cNvPr>
          <p:cNvSpPr txBox="1"/>
          <p:nvPr/>
        </p:nvSpPr>
        <p:spPr>
          <a:xfrm>
            <a:off x="5973270" y="5719530"/>
            <a:ext cx="1336672" cy="646331"/>
          </a:xfrm>
          <a:prstGeom prst="rect">
            <a:avLst/>
          </a:prstGeom>
          <a:noFill/>
        </p:spPr>
        <p:txBody>
          <a:bodyPr wrap="square" rtlCol="0">
            <a:spAutoFit/>
          </a:bodyPr>
          <a:lstStyle/>
          <a:p>
            <a:pPr algn="ctr"/>
            <a:r>
              <a:rPr lang="en-US" b="1" dirty="0">
                <a:solidFill>
                  <a:schemeClr val="bg1"/>
                </a:solidFill>
              </a:rPr>
              <a:t>Financial Institutions</a:t>
            </a:r>
            <a:endParaRPr lang="en-GB" b="1" dirty="0">
              <a:solidFill>
                <a:schemeClr val="bg1"/>
              </a:solidFill>
            </a:endParaRPr>
          </a:p>
        </p:txBody>
      </p:sp>
      <p:pic>
        <p:nvPicPr>
          <p:cNvPr id="13" name="Graphic 12" descr="Research">
            <a:extLst>
              <a:ext uri="{FF2B5EF4-FFF2-40B4-BE49-F238E27FC236}">
                <a16:creationId xmlns:a16="http://schemas.microsoft.com/office/drawing/2014/main" id="{A49A795E-6077-4AD3-A3EA-4C152757B6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131977" y="3065052"/>
            <a:ext cx="914400" cy="914400"/>
          </a:xfrm>
          <a:prstGeom prst="rect">
            <a:avLst/>
          </a:prstGeom>
        </p:spPr>
      </p:pic>
      <p:sp>
        <p:nvSpPr>
          <p:cNvPr id="16" name="TextBox 15">
            <a:extLst>
              <a:ext uri="{FF2B5EF4-FFF2-40B4-BE49-F238E27FC236}">
                <a16:creationId xmlns:a16="http://schemas.microsoft.com/office/drawing/2014/main" id="{A2688D39-7361-87B6-350B-78172AC6948D}"/>
              </a:ext>
            </a:extLst>
          </p:cNvPr>
          <p:cNvSpPr txBox="1"/>
          <p:nvPr/>
        </p:nvSpPr>
        <p:spPr>
          <a:xfrm>
            <a:off x="3967310" y="3933694"/>
            <a:ext cx="1471343" cy="369332"/>
          </a:xfrm>
          <a:prstGeom prst="rect">
            <a:avLst/>
          </a:prstGeom>
          <a:noFill/>
        </p:spPr>
        <p:txBody>
          <a:bodyPr wrap="square" rtlCol="0">
            <a:spAutoFit/>
          </a:bodyPr>
          <a:lstStyle/>
          <a:p>
            <a:pPr algn="ctr"/>
            <a:r>
              <a:rPr lang="en-US" b="1" dirty="0">
                <a:solidFill>
                  <a:schemeClr val="bg1"/>
                </a:solidFill>
              </a:rPr>
              <a:t>Intelligence</a:t>
            </a:r>
            <a:endParaRPr lang="en-GB" b="1" dirty="0">
              <a:solidFill>
                <a:schemeClr val="bg1"/>
              </a:solidFill>
            </a:endParaRPr>
          </a:p>
        </p:txBody>
      </p:sp>
      <p:pic>
        <p:nvPicPr>
          <p:cNvPr id="19" name="Graphic 18" descr="Detective">
            <a:extLst>
              <a:ext uri="{FF2B5EF4-FFF2-40B4-BE49-F238E27FC236}">
                <a16:creationId xmlns:a16="http://schemas.microsoft.com/office/drawing/2014/main" id="{8C1FB384-7117-B1E5-07AC-19B80324673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34895" y="3171377"/>
            <a:ext cx="914400" cy="914400"/>
          </a:xfrm>
          <a:prstGeom prst="rect">
            <a:avLst/>
          </a:prstGeom>
        </p:spPr>
      </p:pic>
      <p:sp>
        <p:nvSpPr>
          <p:cNvPr id="21" name="TextBox 20">
            <a:extLst>
              <a:ext uri="{FF2B5EF4-FFF2-40B4-BE49-F238E27FC236}">
                <a16:creationId xmlns:a16="http://schemas.microsoft.com/office/drawing/2014/main" id="{111D15E1-EE90-7690-4F41-3CA33D3CB340}"/>
              </a:ext>
            </a:extLst>
          </p:cNvPr>
          <p:cNvSpPr txBox="1"/>
          <p:nvPr/>
        </p:nvSpPr>
        <p:spPr>
          <a:xfrm>
            <a:off x="7853505" y="3897086"/>
            <a:ext cx="1471343" cy="646331"/>
          </a:xfrm>
          <a:prstGeom prst="rect">
            <a:avLst/>
          </a:prstGeom>
          <a:noFill/>
        </p:spPr>
        <p:txBody>
          <a:bodyPr wrap="square" rtlCol="0">
            <a:spAutoFit/>
          </a:bodyPr>
          <a:lstStyle/>
          <a:p>
            <a:pPr algn="ctr"/>
            <a:r>
              <a:rPr lang="en-US" b="1" dirty="0">
                <a:solidFill>
                  <a:schemeClr val="bg1"/>
                </a:solidFill>
              </a:rPr>
              <a:t>Digital Forensic</a:t>
            </a:r>
            <a:endParaRPr lang="en-GB" b="1" dirty="0">
              <a:solidFill>
                <a:schemeClr val="bg1"/>
              </a:solidFill>
            </a:endParaRPr>
          </a:p>
        </p:txBody>
      </p:sp>
      <p:pic>
        <p:nvPicPr>
          <p:cNvPr id="24" name="Graphic 23" descr="Police">
            <a:extLst>
              <a:ext uri="{FF2B5EF4-FFF2-40B4-BE49-F238E27FC236}">
                <a16:creationId xmlns:a16="http://schemas.microsoft.com/office/drawing/2014/main" id="{50821069-14D3-9443-CD2E-DEB4211F39EB}"/>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192200" y="3130744"/>
            <a:ext cx="914400" cy="914400"/>
          </a:xfrm>
          <a:prstGeom prst="rect">
            <a:avLst/>
          </a:prstGeom>
        </p:spPr>
      </p:pic>
      <p:pic>
        <p:nvPicPr>
          <p:cNvPr id="5" name="Picture 4">
            <a:extLst>
              <a:ext uri="{FF2B5EF4-FFF2-40B4-BE49-F238E27FC236}">
                <a16:creationId xmlns:a16="http://schemas.microsoft.com/office/drawing/2014/main" id="{0981A38C-4598-8ECE-019B-3C95CE7950A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145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B1C3569-28E2-09F3-96B3-551DFBAC5A88}"/>
              </a:ext>
            </a:extLst>
          </p:cNvPr>
          <p:cNvCxnSpPr/>
          <p:nvPr/>
        </p:nvCxnSpPr>
        <p:spPr>
          <a:xfrm>
            <a:off x="366123" y="783771"/>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sp>
        <p:nvSpPr>
          <p:cNvPr id="2" name="Title 5">
            <a:extLst>
              <a:ext uri="{FF2B5EF4-FFF2-40B4-BE49-F238E27FC236}">
                <a16:creationId xmlns:a16="http://schemas.microsoft.com/office/drawing/2014/main" id="{574287F6-99D0-470C-E19B-D1DD0E551F45}"/>
              </a:ext>
            </a:extLst>
          </p:cNvPr>
          <p:cNvSpPr>
            <a:spLocks noGrp="1"/>
          </p:cNvSpPr>
          <p:nvPr>
            <p:ph type="title"/>
          </p:nvPr>
        </p:nvSpPr>
        <p:spPr>
          <a:xfrm>
            <a:off x="1672358" y="299473"/>
            <a:ext cx="10972800" cy="590093"/>
          </a:xfrm>
        </p:spPr>
        <p:txBody>
          <a:bodyPr>
            <a:normAutofit/>
          </a:bodyPr>
          <a:lstStyle/>
          <a:p>
            <a:r>
              <a:rPr lang="en-GB" sz="2400" dirty="0">
                <a:solidFill>
                  <a:schemeClr val="bg1"/>
                </a:solidFill>
                <a:latin typeface="EYInterstate Light" panose="02000506000000020004" pitchFamily="2" charset="0"/>
                <a:ea typeface="+mn-ea"/>
                <a:cs typeface="+mn-cs"/>
              </a:rPr>
              <a:t>Case Results</a:t>
            </a:r>
            <a:endParaRPr lang="en-GB" sz="2400" dirty="0"/>
          </a:p>
        </p:txBody>
      </p:sp>
      <p:grpSp>
        <p:nvGrpSpPr>
          <p:cNvPr id="14" name="Grupo 1">
            <a:extLst>
              <a:ext uri="{FF2B5EF4-FFF2-40B4-BE49-F238E27FC236}">
                <a16:creationId xmlns:a16="http://schemas.microsoft.com/office/drawing/2014/main" id="{F3D7DA50-28B6-3E2E-B5D5-9257024698A5}"/>
              </a:ext>
            </a:extLst>
          </p:cNvPr>
          <p:cNvGrpSpPr/>
          <p:nvPr/>
        </p:nvGrpSpPr>
        <p:grpSpPr>
          <a:xfrm>
            <a:off x="728401" y="1785"/>
            <a:ext cx="787606" cy="6854430"/>
            <a:chOff x="362465" y="76801"/>
            <a:chExt cx="788016" cy="6858000"/>
          </a:xfrm>
        </p:grpSpPr>
        <p:sp>
          <p:nvSpPr>
            <p:cNvPr id="17" name="Rectangle 16">
              <a:extLst>
                <a:ext uri="{FF2B5EF4-FFF2-40B4-BE49-F238E27FC236}">
                  <a16:creationId xmlns:a16="http://schemas.microsoft.com/office/drawing/2014/main" id="{638F93A3-9BAC-FFDE-2387-FA686D4BB7EB}"/>
                </a:ext>
              </a:extLst>
            </p:cNvPr>
            <p:cNvSpPr/>
            <p:nvPr/>
          </p:nvSpPr>
          <p:spPr>
            <a:xfrm>
              <a:off x="1063102" y="76801"/>
              <a:ext cx="87379" cy="6858000"/>
            </a:xfrm>
            <a:prstGeom prst="rect">
              <a:avLst/>
            </a:pr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943" rtl="0" eaLnBrk="1" fontAlgn="auto" latinLnBrk="0" hangingPunct="1">
                <a:lnSpc>
                  <a:spcPct val="100000"/>
                </a:lnSpc>
                <a:spcBef>
                  <a:spcPts val="0"/>
                </a:spcBef>
                <a:spcAft>
                  <a:spcPts val="0"/>
                </a:spcAft>
                <a:buClrTx/>
                <a:buSzTx/>
                <a:buFontTx/>
                <a:buNone/>
                <a:tabLst/>
                <a:defRPr/>
              </a:pPr>
              <a:endParaRPr kumimoji="0" lang="es-CL" sz="1799" b="0" i="0" u="none" strike="noStrike" kern="1200" cap="none" spc="0" normalizeH="0" baseline="0" noProof="0">
                <a:ln>
                  <a:noFill/>
                </a:ln>
                <a:solidFill>
                  <a:srgbClr val="2E2E38"/>
                </a:solidFill>
                <a:effectLst/>
                <a:uLnTx/>
                <a:uFillTx/>
                <a:latin typeface="EYInterstate Light"/>
                <a:ea typeface="+mn-ea"/>
                <a:cs typeface="+mn-cs"/>
              </a:endParaRPr>
            </a:p>
          </p:txBody>
        </p:sp>
        <p:pic>
          <p:nvPicPr>
            <p:cNvPr id="20" name="Graphic 19">
              <a:extLst>
                <a:ext uri="{FF2B5EF4-FFF2-40B4-BE49-F238E27FC236}">
                  <a16:creationId xmlns:a16="http://schemas.microsoft.com/office/drawing/2014/main" id="{337410C3-959D-248B-CFEC-427CDBD414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465" y="5236952"/>
              <a:ext cx="355170" cy="443963"/>
            </a:xfrm>
            <a:prstGeom prst="rect">
              <a:avLst/>
            </a:prstGeom>
          </p:spPr>
        </p:pic>
      </p:grpSp>
      <p:graphicFrame>
        <p:nvGraphicFramePr>
          <p:cNvPr id="22" name="Table 9">
            <a:extLst>
              <a:ext uri="{FF2B5EF4-FFF2-40B4-BE49-F238E27FC236}">
                <a16:creationId xmlns:a16="http://schemas.microsoft.com/office/drawing/2014/main" id="{54F72F29-C650-D4DE-BF3A-6F18E38E9867}"/>
              </a:ext>
            </a:extLst>
          </p:cNvPr>
          <p:cNvGraphicFramePr>
            <a:graphicFrameLocks noGrp="1"/>
          </p:cNvGraphicFramePr>
          <p:nvPr>
            <p:extLst>
              <p:ext uri="{D42A27DB-BD31-4B8C-83A1-F6EECF244321}">
                <p14:modId xmlns:p14="http://schemas.microsoft.com/office/powerpoint/2010/main" val="1326703198"/>
              </p:ext>
            </p:extLst>
          </p:nvPr>
        </p:nvGraphicFramePr>
        <p:xfrm>
          <a:off x="2160956" y="1565758"/>
          <a:ext cx="9555612" cy="4605715"/>
        </p:xfrm>
        <a:graphic>
          <a:graphicData uri="http://schemas.openxmlformats.org/drawingml/2006/table">
            <a:tbl>
              <a:tblPr firstRow="1" bandRow="1">
                <a:tableStyleId>{5C22544A-7EE6-4342-B048-85BDC9FD1C3A}</a:tableStyleId>
              </a:tblPr>
              <a:tblGrid>
                <a:gridCol w="9555612">
                  <a:extLst>
                    <a:ext uri="{9D8B030D-6E8A-4147-A177-3AD203B41FA5}">
                      <a16:colId xmlns:a16="http://schemas.microsoft.com/office/drawing/2014/main" val="3416895467"/>
                    </a:ext>
                  </a:extLst>
                </a:gridCol>
              </a:tblGrid>
              <a:tr h="4605715">
                <a:tc>
                  <a:txBody>
                    <a:bodyPr/>
                    <a:lstStyle/>
                    <a:p>
                      <a:pPr marL="0" marR="0" lvl="0" indent="0" algn="l" defTabSz="914400" rtl="0" eaLnBrk="1" fontAlgn="auto" latinLnBrk="0" hangingPunct="1">
                        <a:lnSpc>
                          <a:spcPct val="100000"/>
                        </a:lnSpc>
                        <a:spcBef>
                          <a:spcPct val="20000"/>
                        </a:spcBef>
                        <a:spcAft>
                          <a:spcPts val="0"/>
                        </a:spcAft>
                        <a:buClr>
                          <a:schemeClr val="tx2"/>
                        </a:buClr>
                        <a:buSzPct val="70000"/>
                        <a:buFont typeface="Arial" pitchFamily="34" charset="0"/>
                        <a:buNone/>
                        <a:tabLst/>
                        <a:defRPr/>
                      </a:pPr>
                      <a:r>
                        <a:rPr lang="en-GB" sz="1600" b="0" kern="1200" dirty="0">
                          <a:solidFill>
                            <a:schemeClr val="bg1"/>
                          </a:solidFill>
                          <a:latin typeface="EYInterstate Light" panose="02000506000000020004" pitchFamily="2" charset="0"/>
                          <a:ea typeface="+mn-ea"/>
                          <a:cs typeface="+mn-cs"/>
                        </a:rPr>
                        <a:t>The case is still an on-going investigation :</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Suspect admit not reporting all his income to Tax Authority</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Suspect will be given the opportunity to pay the taxes unpaid and the penalty of 100% to get the case closed in pre-investigation level</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If the case going up to investigation level and the investigator already coordinated with prosecutor, the penalty will be increased to 3 times</a:t>
                      </a:r>
                    </a:p>
                    <a:p>
                      <a:pPr marL="356616" marR="0" lvl="0" indent="-356616" algn="l" defTabSz="914400" rtl="0" eaLnBrk="1" fontAlgn="auto" latinLnBrk="0" hangingPunct="1">
                        <a:lnSpc>
                          <a:spcPct val="100000"/>
                        </a:lnSpc>
                        <a:spcBef>
                          <a:spcPct val="20000"/>
                        </a:spcBef>
                        <a:spcAft>
                          <a:spcPts val="0"/>
                        </a:spcAft>
                        <a:buClr>
                          <a:srgbClr val="FFFF00"/>
                        </a:buClr>
                        <a:buSzPct val="70000"/>
                        <a:buFont typeface="Arial" pitchFamily="34" charset="0"/>
                        <a:buChar char="►"/>
                        <a:tabLst/>
                        <a:defRPr/>
                      </a:pPr>
                      <a:r>
                        <a:rPr lang="en-GB" sz="1600" b="0" kern="1200" dirty="0">
                          <a:solidFill>
                            <a:schemeClr val="bg1"/>
                          </a:solidFill>
                          <a:latin typeface="EYInterstate Light" panose="02000506000000020004" pitchFamily="2" charset="0"/>
                          <a:ea typeface="+mn-ea"/>
                          <a:cs typeface="+mn-cs"/>
                        </a:rPr>
                        <a:t>If the suspect failed to pay the unpaid taxes and penalty, he will be charged with 6 months to 6 years of imprisonment, and have to pay 2 to 4 times of the taxes unpaid penalty depends on the judge</a:t>
                      </a:r>
                    </a:p>
                    <a:p>
                      <a:pPr marL="356616" marR="0" lvl="0" indent="-356616" algn="l" defTabSz="914400" rtl="0" eaLnBrk="1" fontAlgn="auto" latinLnBrk="0" hangingPunct="1">
                        <a:lnSpc>
                          <a:spcPct val="100000"/>
                        </a:lnSpc>
                        <a:spcBef>
                          <a:spcPct val="20000"/>
                        </a:spcBef>
                        <a:spcAft>
                          <a:spcPts val="0"/>
                        </a:spcAft>
                        <a:buClr>
                          <a:schemeClr val="tx2"/>
                        </a:buClr>
                        <a:buSzPct val="70000"/>
                        <a:buFont typeface="Arial" pitchFamily="34" charset="0"/>
                        <a:buChar char="►"/>
                        <a:tabLst/>
                        <a:defRPr/>
                      </a:pPr>
                      <a:endParaRPr lang="en-GB" sz="1600" b="0" kern="1200" dirty="0">
                        <a:solidFill>
                          <a:schemeClr val="bg1"/>
                        </a:solidFill>
                        <a:latin typeface="EYInterstate Light" panose="02000506000000020004" pitchFamily="2" charset="0"/>
                        <a:ea typeface="+mn-ea"/>
                        <a:cs typeface="+mn-cs"/>
                      </a:endParaRPr>
                    </a:p>
                  </a:txBody>
                  <a:tcPr marL="91392" marR="91392" marT="45696" marB="45696">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3278584"/>
                  </a:ext>
                </a:extLst>
              </a:tr>
            </a:tbl>
          </a:graphicData>
        </a:graphic>
      </p:graphicFrame>
      <p:pic>
        <p:nvPicPr>
          <p:cNvPr id="3" name="Picture 4">
            <a:extLst>
              <a:ext uri="{FF2B5EF4-FFF2-40B4-BE49-F238E27FC236}">
                <a16:creationId xmlns:a16="http://schemas.microsoft.com/office/drawing/2014/main" id="{94C1BD88-14E5-D634-B428-C4705CD9A4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790" y="68942"/>
            <a:ext cx="358160" cy="64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357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7214-F518-53A7-A116-CABD3C626588}"/>
              </a:ext>
            </a:extLst>
          </p:cNvPr>
          <p:cNvSpPr>
            <a:spLocks noGrp="1"/>
          </p:cNvSpPr>
          <p:nvPr>
            <p:ph type="ctrTitle"/>
          </p:nvPr>
        </p:nvSpPr>
        <p:spPr>
          <a:xfrm>
            <a:off x="1524000" y="794657"/>
            <a:ext cx="9144000" cy="1202190"/>
          </a:xfrm>
        </p:spPr>
        <p:txBody>
          <a:bodyPr/>
          <a:lstStyle/>
          <a:p>
            <a:r>
              <a:rPr lang="en-US" dirty="0">
                <a:solidFill>
                  <a:schemeClr val="bg1"/>
                </a:solidFill>
              </a:rPr>
              <a:t>Thank You!!</a:t>
            </a:r>
            <a:endParaRPr lang="en-GB" dirty="0">
              <a:solidFill>
                <a:schemeClr val="bg1"/>
              </a:solidFill>
            </a:endParaRPr>
          </a:p>
        </p:txBody>
      </p:sp>
      <p:sp>
        <p:nvSpPr>
          <p:cNvPr id="3" name="Subtitle 2">
            <a:extLst>
              <a:ext uri="{FF2B5EF4-FFF2-40B4-BE49-F238E27FC236}">
                <a16:creationId xmlns:a16="http://schemas.microsoft.com/office/drawing/2014/main" id="{54C350D5-4177-88E6-2947-BC905343B379}"/>
              </a:ext>
            </a:extLst>
          </p:cNvPr>
          <p:cNvSpPr>
            <a:spLocks noGrp="1"/>
          </p:cNvSpPr>
          <p:nvPr>
            <p:ph type="subTitle" idx="1"/>
          </p:nvPr>
        </p:nvSpPr>
        <p:spPr>
          <a:xfrm>
            <a:off x="1524000" y="2088922"/>
            <a:ext cx="9144000" cy="413655"/>
          </a:xfrm>
        </p:spPr>
        <p:txBody>
          <a:bodyPr>
            <a:normAutofit lnSpcReduction="10000"/>
          </a:bodyPr>
          <a:lstStyle/>
          <a:p>
            <a:r>
              <a:rPr lang="en-US" dirty="0">
                <a:solidFill>
                  <a:schemeClr val="bg1"/>
                </a:solidFill>
              </a:rPr>
              <a:t>Questions?</a:t>
            </a:r>
            <a:endParaRPr lang="en-GB" dirty="0">
              <a:solidFill>
                <a:schemeClr val="bg1"/>
              </a:solidFill>
            </a:endParaRPr>
          </a:p>
        </p:txBody>
      </p:sp>
      <p:cxnSp>
        <p:nvCxnSpPr>
          <p:cNvPr id="4" name="Straight Connector 3">
            <a:extLst>
              <a:ext uri="{FF2B5EF4-FFF2-40B4-BE49-F238E27FC236}">
                <a16:creationId xmlns:a16="http://schemas.microsoft.com/office/drawing/2014/main" id="{C97ABB55-AD59-3C52-E55C-DFF5B7B9496B}"/>
              </a:ext>
            </a:extLst>
          </p:cNvPr>
          <p:cNvCxnSpPr/>
          <p:nvPr/>
        </p:nvCxnSpPr>
        <p:spPr>
          <a:xfrm>
            <a:off x="411661" y="1996847"/>
            <a:ext cx="11368677" cy="0"/>
          </a:xfrm>
          <a:prstGeom prst="line">
            <a:avLst/>
          </a:prstGeom>
          <a:ln>
            <a:solidFill>
              <a:srgbClr val="FFFF00"/>
            </a:solidFill>
          </a:ln>
        </p:spPr>
        <p:style>
          <a:lnRef idx="3">
            <a:schemeClr val="accent4"/>
          </a:lnRef>
          <a:fillRef idx="0">
            <a:schemeClr val="accent4"/>
          </a:fillRef>
          <a:effectRef idx="2">
            <a:schemeClr val="accent4"/>
          </a:effectRef>
          <a:fontRef idx="minor">
            <a:schemeClr val="tx1"/>
          </a:fontRef>
        </p:style>
      </p:cxnSp>
      <p:pic>
        <p:nvPicPr>
          <p:cNvPr id="8" name="Picture 4">
            <a:extLst>
              <a:ext uri="{FF2B5EF4-FFF2-40B4-BE49-F238E27FC236}">
                <a16:creationId xmlns:a16="http://schemas.microsoft.com/office/drawing/2014/main" id="{F6FB3718-8451-5866-FE43-80D03C3225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53" y="3237271"/>
            <a:ext cx="935104" cy="169098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9">
            <a:extLst>
              <a:ext uri="{FF2B5EF4-FFF2-40B4-BE49-F238E27FC236}">
                <a16:creationId xmlns:a16="http://schemas.microsoft.com/office/drawing/2014/main" id="{6DF960E1-4B32-C4E4-A52E-24300500853C}"/>
              </a:ext>
            </a:extLst>
          </p:cNvPr>
          <p:cNvSpPr txBox="1"/>
          <p:nvPr/>
        </p:nvSpPr>
        <p:spPr>
          <a:xfrm>
            <a:off x="5243238" y="3756300"/>
            <a:ext cx="3695163"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400" dirty="0">
                <a:solidFill>
                  <a:schemeClr val="bg1"/>
                </a:solidFill>
                <a:latin typeface="Century Gothic" panose="020B0502020202020204" pitchFamily="34" charset="0"/>
              </a:rPr>
              <a:t>eka.pupyjumantara@pajak.go.id</a:t>
            </a:r>
          </a:p>
          <a:p>
            <a:endParaRPr lang="en-AU" sz="1100" dirty="0">
              <a:solidFill>
                <a:schemeClr val="bg1"/>
              </a:solidFill>
              <a:latin typeface="Century Gothic" panose="020B0502020202020204" pitchFamily="34" charset="0"/>
            </a:endParaRPr>
          </a:p>
          <a:p>
            <a:endParaRPr lang="en-AU" sz="1100" dirty="0">
              <a:solidFill>
                <a:schemeClr val="bg1"/>
              </a:solidFill>
              <a:latin typeface="Century Gothic" panose="020B0502020202020204" pitchFamily="34" charset="0"/>
            </a:endParaRPr>
          </a:p>
          <a:p>
            <a:endParaRPr lang="en-AU" sz="1400" dirty="0">
              <a:solidFill>
                <a:schemeClr val="bg1"/>
              </a:solidFill>
              <a:latin typeface="Century Gothic" panose="020B0502020202020204" pitchFamily="34" charset="0"/>
            </a:endParaRPr>
          </a:p>
          <a:p>
            <a:r>
              <a:rPr lang="en-AU" sz="1400" dirty="0">
                <a:solidFill>
                  <a:schemeClr val="bg1"/>
                </a:solidFill>
                <a:latin typeface="Century Gothic" panose="020B0502020202020204" pitchFamily="34" charset="0"/>
              </a:rPr>
              <a:t>+62-857-586-35303</a:t>
            </a:r>
          </a:p>
        </p:txBody>
      </p:sp>
      <p:pic>
        <p:nvPicPr>
          <p:cNvPr id="7" name="Graphic 6" descr="Email">
            <a:extLst>
              <a:ext uri="{FF2B5EF4-FFF2-40B4-BE49-F238E27FC236}">
                <a16:creationId xmlns:a16="http://schemas.microsoft.com/office/drawing/2014/main" id="{D2A7B526-2DC5-DA6D-AEFB-268F28C17A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29580" y="3727692"/>
            <a:ext cx="413658" cy="413658"/>
          </a:xfrm>
          <a:prstGeom prst="rect">
            <a:avLst/>
          </a:prstGeom>
        </p:spPr>
      </p:pic>
      <p:pic>
        <p:nvPicPr>
          <p:cNvPr id="10" name="Graphic 9" descr="Telephone">
            <a:extLst>
              <a:ext uri="{FF2B5EF4-FFF2-40B4-BE49-F238E27FC236}">
                <a16:creationId xmlns:a16="http://schemas.microsoft.com/office/drawing/2014/main" id="{01D02DB8-EDF8-2528-D54F-2B581AFFC4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29580" y="4454109"/>
            <a:ext cx="413658" cy="413658"/>
          </a:xfrm>
          <a:prstGeom prst="rect">
            <a:avLst/>
          </a:prstGeom>
        </p:spPr>
      </p:pic>
      <p:sp>
        <p:nvSpPr>
          <p:cNvPr id="11" name="Subtitle 2">
            <a:extLst>
              <a:ext uri="{FF2B5EF4-FFF2-40B4-BE49-F238E27FC236}">
                <a16:creationId xmlns:a16="http://schemas.microsoft.com/office/drawing/2014/main" id="{FA9A382B-C6A1-EC90-D826-2C3C802371D1}"/>
              </a:ext>
            </a:extLst>
          </p:cNvPr>
          <p:cNvSpPr txBox="1">
            <a:spLocks/>
          </p:cNvSpPr>
          <p:nvPr/>
        </p:nvSpPr>
        <p:spPr>
          <a:xfrm>
            <a:off x="1524000" y="3167589"/>
            <a:ext cx="9144000" cy="4136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chemeClr val="bg1"/>
                </a:solidFill>
              </a:rPr>
              <a:t>Eka Pupy Jumantara</a:t>
            </a:r>
            <a:endParaRPr lang="en-GB" dirty="0">
              <a:solidFill>
                <a:schemeClr val="bg1"/>
              </a:solidFill>
            </a:endParaRPr>
          </a:p>
        </p:txBody>
      </p:sp>
    </p:spTree>
    <p:extLst>
      <p:ext uri="{BB962C8B-B14F-4D97-AF65-F5344CB8AC3E}">
        <p14:creationId xmlns:p14="http://schemas.microsoft.com/office/powerpoint/2010/main" val="3371919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EY (Interstate)">
      <a:majorFont>
        <a:latin typeface="EYInterstate"/>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EY PowerPoint Onscreen (Widescreen) NEW 2019 (v1.4).pptx" id="{EA5A8571-A382-4A26-809B-C3AD14A9FBC2}" vid="{4BDBD282-02D1-4355-86F9-F60B97D7A4A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2058</Words>
  <Application>Microsoft Office PowerPoint</Application>
  <PresentationFormat>Widescreen</PresentationFormat>
  <Paragraphs>171</Paragraphs>
  <Slides>9</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vt:i4>
      </vt:variant>
    </vt:vector>
  </HeadingPairs>
  <TitlesOfParts>
    <vt:vector size="18" baseType="lpstr">
      <vt:lpstr>Arial</vt:lpstr>
      <vt:lpstr>Calibri</vt:lpstr>
      <vt:lpstr>Calibri Light</vt:lpstr>
      <vt:lpstr>Century Gothic</vt:lpstr>
      <vt:lpstr>EYInterstate</vt:lpstr>
      <vt:lpstr>EYInterstate Light</vt:lpstr>
      <vt:lpstr>Georgia</vt:lpstr>
      <vt:lpstr>Office Theme</vt:lpstr>
      <vt:lpstr>EY dark background</vt:lpstr>
      <vt:lpstr>Crypto Assets Related Investigation</vt:lpstr>
      <vt:lpstr>Crypto Assets Trading Overview</vt:lpstr>
      <vt:lpstr>PowerPoint Presentation</vt:lpstr>
      <vt:lpstr>VAT Tax Treatment – Indonesia Overview</vt:lpstr>
      <vt:lpstr>How The Case Initiated</vt:lpstr>
      <vt:lpstr>The Investigation</vt:lpstr>
      <vt:lpstr>Inter-Agencies Cooperation</vt:lpstr>
      <vt:lpstr>Case Results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Eka Pupy Jumantara</dc:creator>
  <cp:lastModifiedBy>Eka Pupy Jumantara</cp:lastModifiedBy>
  <cp:revision>31</cp:revision>
  <dcterms:created xsi:type="dcterms:W3CDTF">2024-07-04T14:37:14Z</dcterms:created>
  <dcterms:modified xsi:type="dcterms:W3CDTF">2024-07-12T05:55:26Z</dcterms:modified>
</cp:coreProperties>
</file>