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8" r:id="rId5"/>
  </p:sldMasterIdLst>
  <p:notesMasterIdLst>
    <p:notesMasterId r:id="rId95"/>
  </p:notesMasterIdLst>
  <p:sldIdLst>
    <p:sldId id="376" r:id="rId6"/>
    <p:sldId id="420" r:id="rId7"/>
    <p:sldId id="1171" r:id="rId8"/>
    <p:sldId id="300" r:id="rId9"/>
    <p:sldId id="299" r:id="rId10"/>
    <p:sldId id="1172" r:id="rId11"/>
    <p:sldId id="368" r:id="rId12"/>
    <p:sldId id="1173" r:id="rId13"/>
    <p:sldId id="356" r:id="rId14"/>
    <p:sldId id="418" r:id="rId15"/>
    <p:sldId id="362" r:id="rId16"/>
    <p:sldId id="1048" r:id="rId17"/>
    <p:sldId id="1085" r:id="rId18"/>
    <p:sldId id="1084" r:id="rId19"/>
    <p:sldId id="1049" r:id="rId20"/>
    <p:sldId id="965" r:id="rId21"/>
    <p:sldId id="391" r:id="rId22"/>
    <p:sldId id="1081" r:id="rId23"/>
    <p:sldId id="1082" r:id="rId24"/>
    <p:sldId id="1053" r:id="rId25"/>
    <p:sldId id="1055" r:id="rId26"/>
    <p:sldId id="1087" r:id="rId27"/>
    <p:sldId id="1094" r:id="rId28"/>
    <p:sldId id="1095" r:id="rId29"/>
    <p:sldId id="1137" r:id="rId30"/>
    <p:sldId id="1133" r:id="rId31"/>
    <p:sldId id="1134" r:id="rId32"/>
    <p:sldId id="1150" r:id="rId33"/>
    <p:sldId id="966" r:id="rId34"/>
    <p:sldId id="1057" r:id="rId35"/>
    <p:sldId id="1060" r:id="rId36"/>
    <p:sldId id="1052" r:id="rId37"/>
    <p:sldId id="1061" r:id="rId38"/>
    <p:sldId id="1062" r:id="rId39"/>
    <p:sldId id="1090" r:id="rId40"/>
    <p:sldId id="1154" r:id="rId41"/>
    <p:sldId id="1126" r:id="rId42"/>
    <p:sldId id="1138" r:id="rId43"/>
    <p:sldId id="1129" r:id="rId44"/>
    <p:sldId id="1142" r:id="rId45"/>
    <p:sldId id="967" r:id="rId46"/>
    <p:sldId id="1064" r:id="rId47"/>
    <p:sldId id="1065" r:id="rId48"/>
    <p:sldId id="1066" r:id="rId49"/>
    <p:sldId id="1068" r:id="rId50"/>
    <p:sldId id="1069" r:id="rId51"/>
    <p:sldId id="1070" r:id="rId52"/>
    <p:sldId id="1092" r:id="rId53"/>
    <p:sldId id="1157" r:id="rId54"/>
    <p:sldId id="1158" r:id="rId55"/>
    <p:sldId id="1143" r:id="rId56"/>
    <p:sldId id="969" r:id="rId57"/>
    <p:sldId id="1071" r:id="rId58"/>
    <p:sldId id="1072" r:id="rId59"/>
    <p:sldId id="1073" r:id="rId60"/>
    <p:sldId id="1074" r:id="rId61"/>
    <p:sldId id="1075" r:id="rId62"/>
    <p:sldId id="1077" r:id="rId63"/>
    <p:sldId id="1093" r:id="rId64"/>
    <p:sldId id="1159" r:id="rId65"/>
    <p:sldId id="1096" r:id="rId66"/>
    <p:sldId id="1163" r:id="rId67"/>
    <p:sldId id="1118" r:id="rId68"/>
    <p:sldId id="1170" r:id="rId69"/>
    <p:sldId id="1136" r:id="rId70"/>
    <p:sldId id="1122" r:id="rId71"/>
    <p:sldId id="1177" r:id="rId72"/>
    <p:sldId id="1165" r:id="rId73"/>
    <p:sldId id="1080" r:id="rId74"/>
    <p:sldId id="1078" r:id="rId75"/>
    <p:sldId id="1079" r:id="rId76"/>
    <p:sldId id="1139" r:id="rId77"/>
    <p:sldId id="1166" r:id="rId78"/>
    <p:sldId id="1100" r:id="rId79"/>
    <p:sldId id="1175" r:id="rId80"/>
    <p:sldId id="1117" r:id="rId81"/>
    <p:sldId id="1144" r:id="rId82"/>
    <p:sldId id="1167" r:id="rId83"/>
    <p:sldId id="1145" r:id="rId84"/>
    <p:sldId id="1169" r:id="rId85"/>
    <p:sldId id="1168" r:id="rId86"/>
    <p:sldId id="1111" r:id="rId87"/>
    <p:sldId id="1146" r:id="rId88"/>
    <p:sldId id="1147" r:id="rId89"/>
    <p:sldId id="1148" r:id="rId90"/>
    <p:sldId id="1149" r:id="rId91"/>
    <p:sldId id="1162" r:id="rId92"/>
    <p:sldId id="910" r:id="rId93"/>
    <p:sldId id="417" r:id="rId9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D0B"/>
    <a:srgbClr val="D3E3D6"/>
    <a:srgbClr val="7AAA85"/>
    <a:srgbClr val="E3E6D4"/>
    <a:srgbClr val="ABB57F"/>
    <a:srgbClr val="217234"/>
    <a:srgbClr val="73842A"/>
    <a:srgbClr val="7D8950"/>
    <a:srgbClr val="8AD344"/>
    <a:srgbClr val="E8F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93" autoAdjust="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5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3D7259-FFF1-491C-BE81-623D66016607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279E5-88CB-45D5-983A-006466B09C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2060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4279E5-88CB-45D5-983A-006466B09C9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017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CD5D8-7887-4FCE-97D9-BBE8B9B3F4E3}" type="slidenum">
              <a:rPr lang="fr-FR" smtClean="0"/>
              <a:pPr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393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e.fr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F5DF71A4-C46C-DA93-4C2F-3B4058D58D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625" y="0"/>
            <a:ext cx="5397500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4B1A7BF-946E-3B73-14BA-E15C3AEF20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824" y="5663886"/>
            <a:ext cx="1045076" cy="894396"/>
          </a:xfrm>
          <a:prstGeom prst="rect">
            <a:avLst/>
          </a:prstGeom>
        </p:spPr>
      </p:pic>
      <p:sp>
        <p:nvSpPr>
          <p:cNvPr id="10" name="Espace réservé pour une image  12">
            <a:extLst>
              <a:ext uri="{FF2B5EF4-FFF2-40B4-BE49-F238E27FC236}">
                <a16:creationId xmlns:a16="http://schemas.microsoft.com/office/drawing/2014/main" id="{A529B911-BF87-1896-1A20-CA225A82234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750" y="550068"/>
            <a:ext cx="2533651" cy="1545432"/>
          </a:xfrm>
          <a:prstGeom prst="rect">
            <a:avLst/>
          </a:prstGeom>
          <a:solidFill>
            <a:schemeClr val="bg1"/>
          </a:solidFill>
        </p:spPr>
        <p:txBody>
          <a:bodyPr tIns="0" rIns="0" bIns="0" anchor="ctr"/>
          <a:lstStyle>
            <a:lvl1pPr marL="0" indent="0" algn="ctr">
              <a:buNone/>
              <a:defRPr sz="1100" b="0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sur l'icône</a:t>
            </a:r>
            <a:br>
              <a:rPr lang="fr-FR" dirty="0"/>
            </a:br>
            <a:r>
              <a:rPr lang="fr-FR" dirty="0"/>
              <a:t>pour insérer le logo client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1716EC55-2936-5B91-9B2D-5E6DB539522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8709" y="-1430"/>
            <a:ext cx="5283821" cy="5200905"/>
          </a:xfrm>
          <a:custGeom>
            <a:avLst/>
            <a:gdLst>
              <a:gd name="connsiteX0" fmla="*/ 0 w 12428888"/>
              <a:gd name="connsiteY0" fmla="*/ 6028448 h 12056896"/>
              <a:gd name="connsiteX1" fmla="*/ 6214444 w 12428888"/>
              <a:gd name="connsiteY1" fmla="*/ 0 h 12056896"/>
              <a:gd name="connsiteX2" fmla="*/ 12428888 w 12428888"/>
              <a:gd name="connsiteY2" fmla="*/ 6028448 h 12056896"/>
              <a:gd name="connsiteX3" fmla="*/ 6214444 w 12428888"/>
              <a:gd name="connsiteY3" fmla="*/ 12056896 h 12056896"/>
              <a:gd name="connsiteX4" fmla="*/ 0 w 12428888"/>
              <a:gd name="connsiteY4" fmla="*/ 6028448 h 12056896"/>
              <a:gd name="connsiteX0" fmla="*/ 0 w 12431828"/>
              <a:gd name="connsiteY0" fmla="*/ 6028448 h 12783745"/>
              <a:gd name="connsiteX1" fmla="*/ 6214444 w 12431828"/>
              <a:gd name="connsiteY1" fmla="*/ 0 h 12783745"/>
              <a:gd name="connsiteX2" fmla="*/ 12428888 w 12431828"/>
              <a:gd name="connsiteY2" fmla="*/ 6028448 h 12783745"/>
              <a:gd name="connsiteX3" fmla="*/ 7020426 w 12431828"/>
              <a:gd name="connsiteY3" fmla="*/ 12008770 h 12783745"/>
              <a:gd name="connsiteX4" fmla="*/ 6214444 w 12431828"/>
              <a:gd name="connsiteY4" fmla="*/ 12056896 h 12783745"/>
              <a:gd name="connsiteX5" fmla="*/ 0 w 12431828"/>
              <a:gd name="connsiteY5" fmla="*/ 6028448 h 12783745"/>
              <a:gd name="connsiteX0" fmla="*/ 0 w 12432858"/>
              <a:gd name="connsiteY0" fmla="*/ 6028448 h 12783745"/>
              <a:gd name="connsiteX1" fmla="*/ 6214444 w 12432858"/>
              <a:gd name="connsiteY1" fmla="*/ 0 h 12783745"/>
              <a:gd name="connsiteX2" fmla="*/ 12428888 w 12432858"/>
              <a:gd name="connsiteY2" fmla="*/ 6028448 h 12783745"/>
              <a:gd name="connsiteX3" fmla="*/ 7020426 w 12432858"/>
              <a:gd name="connsiteY3" fmla="*/ 12008770 h 12783745"/>
              <a:gd name="connsiteX4" fmla="*/ 6214444 w 12432858"/>
              <a:gd name="connsiteY4" fmla="*/ 12056896 h 12783745"/>
              <a:gd name="connsiteX5" fmla="*/ 0 w 12432858"/>
              <a:gd name="connsiteY5" fmla="*/ 6028448 h 12783745"/>
              <a:gd name="connsiteX0" fmla="*/ 4463 w 12437321"/>
              <a:gd name="connsiteY0" fmla="*/ 6028448 h 12008770"/>
              <a:gd name="connsiteX1" fmla="*/ 6218907 w 12437321"/>
              <a:gd name="connsiteY1" fmla="*/ 0 h 12008770"/>
              <a:gd name="connsiteX2" fmla="*/ 12433351 w 12437321"/>
              <a:gd name="connsiteY2" fmla="*/ 6028448 h 12008770"/>
              <a:gd name="connsiteX3" fmla="*/ 7024889 w 12437321"/>
              <a:gd name="connsiteY3" fmla="*/ 12008770 h 12008770"/>
              <a:gd name="connsiteX4" fmla="*/ 4463 w 12437321"/>
              <a:gd name="connsiteY4" fmla="*/ 6028448 h 12008770"/>
              <a:gd name="connsiteX0" fmla="*/ 0 w 12432858"/>
              <a:gd name="connsiteY0" fmla="*/ 747540 h 6727862"/>
              <a:gd name="connsiteX1" fmla="*/ 12428888 w 12432858"/>
              <a:gd name="connsiteY1" fmla="*/ 747540 h 6727862"/>
              <a:gd name="connsiteX2" fmla="*/ 7020426 w 12432858"/>
              <a:gd name="connsiteY2" fmla="*/ 6727862 h 6727862"/>
              <a:gd name="connsiteX3" fmla="*/ 0 w 12432858"/>
              <a:gd name="connsiteY3" fmla="*/ 747540 h 6727862"/>
              <a:gd name="connsiteX0" fmla="*/ 1894302 w 6078510"/>
              <a:gd name="connsiteY0" fmla="*/ 2202483 h 6258755"/>
              <a:gd name="connsiteX1" fmla="*/ 6074540 w 6078510"/>
              <a:gd name="connsiteY1" fmla="*/ 278433 h 6258755"/>
              <a:gd name="connsiteX2" fmla="*/ 666078 w 6078510"/>
              <a:gd name="connsiteY2" fmla="*/ 6258755 h 6258755"/>
              <a:gd name="connsiteX3" fmla="*/ 1894302 w 6078510"/>
              <a:gd name="connsiteY3" fmla="*/ 2202483 h 6258755"/>
              <a:gd name="connsiteX0" fmla="*/ 869635 w 6311143"/>
              <a:gd name="connsiteY0" fmla="*/ 1228949 h 6447271"/>
              <a:gd name="connsiteX1" fmla="*/ 6307173 w 6311143"/>
              <a:gd name="connsiteY1" fmla="*/ 466949 h 6447271"/>
              <a:gd name="connsiteX2" fmla="*/ 898711 w 6311143"/>
              <a:gd name="connsiteY2" fmla="*/ 6447271 h 6447271"/>
              <a:gd name="connsiteX3" fmla="*/ 869635 w 6311143"/>
              <a:gd name="connsiteY3" fmla="*/ 1228949 h 6447271"/>
              <a:gd name="connsiteX0" fmla="*/ 0 w 5441508"/>
              <a:gd name="connsiteY0" fmla="*/ 1228949 h 6447271"/>
              <a:gd name="connsiteX1" fmla="*/ 5437538 w 5441508"/>
              <a:gd name="connsiteY1" fmla="*/ 466949 h 6447271"/>
              <a:gd name="connsiteX2" fmla="*/ 29076 w 5441508"/>
              <a:gd name="connsiteY2" fmla="*/ 6447271 h 6447271"/>
              <a:gd name="connsiteX3" fmla="*/ 0 w 5441508"/>
              <a:gd name="connsiteY3" fmla="*/ 1228949 h 6447271"/>
              <a:gd name="connsiteX0" fmla="*/ 318818 w 4771338"/>
              <a:gd name="connsiteY0" fmla="*/ 575705 h 5794027"/>
              <a:gd name="connsiteX1" fmla="*/ 4765756 w 4771338"/>
              <a:gd name="connsiteY1" fmla="*/ 804305 h 5794027"/>
              <a:gd name="connsiteX2" fmla="*/ 347894 w 4771338"/>
              <a:gd name="connsiteY2" fmla="*/ 5794027 h 5794027"/>
              <a:gd name="connsiteX3" fmla="*/ 318818 w 4771338"/>
              <a:gd name="connsiteY3" fmla="*/ 575705 h 5794027"/>
              <a:gd name="connsiteX0" fmla="*/ 382284 w 5690603"/>
              <a:gd name="connsiteY0" fmla="*/ 734732 h 5953054"/>
              <a:gd name="connsiteX1" fmla="*/ 5686472 w 5690603"/>
              <a:gd name="connsiteY1" fmla="*/ 677582 h 5953054"/>
              <a:gd name="connsiteX2" fmla="*/ 411360 w 5690603"/>
              <a:gd name="connsiteY2" fmla="*/ 5953054 h 5953054"/>
              <a:gd name="connsiteX3" fmla="*/ 382284 w 5690603"/>
              <a:gd name="connsiteY3" fmla="*/ 734732 h 5953054"/>
              <a:gd name="connsiteX0" fmla="*/ 382284 w 5690603"/>
              <a:gd name="connsiteY0" fmla="*/ 403112 h 5621434"/>
              <a:gd name="connsiteX1" fmla="*/ 5686472 w 5690603"/>
              <a:gd name="connsiteY1" fmla="*/ 345962 h 5621434"/>
              <a:gd name="connsiteX2" fmla="*/ 411360 w 5690603"/>
              <a:gd name="connsiteY2" fmla="*/ 5621434 h 5621434"/>
              <a:gd name="connsiteX3" fmla="*/ 382284 w 5690603"/>
              <a:gd name="connsiteY3" fmla="*/ 403112 h 5621434"/>
              <a:gd name="connsiteX0" fmla="*/ 161 w 5308480"/>
              <a:gd name="connsiteY0" fmla="*/ 470785 h 5689107"/>
              <a:gd name="connsiteX1" fmla="*/ 5304349 w 5308480"/>
              <a:gd name="connsiteY1" fmla="*/ 413635 h 5689107"/>
              <a:gd name="connsiteX2" fmla="*/ 29237 w 5308480"/>
              <a:gd name="connsiteY2" fmla="*/ 5689107 h 5689107"/>
              <a:gd name="connsiteX3" fmla="*/ 161 w 5308480"/>
              <a:gd name="connsiteY3" fmla="*/ 470785 h 5689107"/>
              <a:gd name="connsiteX0" fmla="*/ 161 w 5308480"/>
              <a:gd name="connsiteY0" fmla="*/ 57150 h 5275472"/>
              <a:gd name="connsiteX1" fmla="*/ 5304349 w 5308480"/>
              <a:gd name="connsiteY1" fmla="*/ 0 h 5275472"/>
              <a:gd name="connsiteX2" fmla="*/ 29237 w 5308480"/>
              <a:gd name="connsiteY2" fmla="*/ 5275472 h 5275472"/>
              <a:gd name="connsiteX3" fmla="*/ 161 w 5308480"/>
              <a:gd name="connsiteY3" fmla="*/ 57150 h 5275472"/>
              <a:gd name="connsiteX0" fmla="*/ 188638 w 5279243"/>
              <a:gd name="connsiteY0" fmla="*/ 187778 h 5275472"/>
              <a:gd name="connsiteX1" fmla="*/ 5275112 w 5279243"/>
              <a:gd name="connsiteY1" fmla="*/ 0 h 5275472"/>
              <a:gd name="connsiteX2" fmla="*/ 0 w 5279243"/>
              <a:gd name="connsiteY2" fmla="*/ 5275472 h 5275472"/>
              <a:gd name="connsiteX3" fmla="*/ 188638 w 5279243"/>
              <a:gd name="connsiteY3" fmla="*/ 187778 h 5275472"/>
              <a:gd name="connsiteX0" fmla="*/ 498 w 5282691"/>
              <a:gd name="connsiteY0" fmla="*/ 0 h 5279282"/>
              <a:gd name="connsiteX1" fmla="*/ 5278560 w 5282691"/>
              <a:gd name="connsiteY1" fmla="*/ 3810 h 5279282"/>
              <a:gd name="connsiteX2" fmla="*/ 3448 w 5282691"/>
              <a:gd name="connsiteY2" fmla="*/ 5279282 h 5279282"/>
              <a:gd name="connsiteX3" fmla="*/ 498 w 5282691"/>
              <a:gd name="connsiteY3" fmla="*/ 0 h 5279282"/>
              <a:gd name="connsiteX0" fmla="*/ 498 w 5282691"/>
              <a:gd name="connsiteY0" fmla="*/ 0 h 5279282"/>
              <a:gd name="connsiteX1" fmla="*/ 5278560 w 5282691"/>
              <a:gd name="connsiteY1" fmla="*/ 3810 h 5279282"/>
              <a:gd name="connsiteX2" fmla="*/ 3448 w 5282691"/>
              <a:gd name="connsiteY2" fmla="*/ 5279282 h 5279282"/>
              <a:gd name="connsiteX3" fmla="*/ 498 w 5282691"/>
              <a:gd name="connsiteY3" fmla="*/ 0 h 5279282"/>
              <a:gd name="connsiteX0" fmla="*/ 498 w 5282691"/>
              <a:gd name="connsiteY0" fmla="*/ 0 h 5279282"/>
              <a:gd name="connsiteX1" fmla="*/ 5278560 w 5282691"/>
              <a:gd name="connsiteY1" fmla="*/ 3810 h 5279282"/>
              <a:gd name="connsiteX2" fmla="*/ 3448 w 5282691"/>
              <a:gd name="connsiteY2" fmla="*/ 5279282 h 5279282"/>
              <a:gd name="connsiteX3" fmla="*/ 498 w 5282691"/>
              <a:gd name="connsiteY3" fmla="*/ 0 h 5279282"/>
              <a:gd name="connsiteX0" fmla="*/ 0 w 5282193"/>
              <a:gd name="connsiteY0" fmla="*/ 0 h 5279282"/>
              <a:gd name="connsiteX1" fmla="*/ 5278062 w 5282193"/>
              <a:gd name="connsiteY1" fmla="*/ 3810 h 5279282"/>
              <a:gd name="connsiteX2" fmla="*/ 2950 w 5282193"/>
              <a:gd name="connsiteY2" fmla="*/ 5279282 h 5279282"/>
              <a:gd name="connsiteX3" fmla="*/ 0 w 5282193"/>
              <a:gd name="connsiteY3" fmla="*/ 0 h 5279282"/>
              <a:gd name="connsiteX0" fmla="*/ 498 w 5282691"/>
              <a:gd name="connsiteY0" fmla="*/ 0 h 5279282"/>
              <a:gd name="connsiteX1" fmla="*/ 5278560 w 5282691"/>
              <a:gd name="connsiteY1" fmla="*/ 3810 h 5279282"/>
              <a:gd name="connsiteX2" fmla="*/ 3448 w 5282691"/>
              <a:gd name="connsiteY2" fmla="*/ 5279282 h 5279282"/>
              <a:gd name="connsiteX3" fmla="*/ 498 w 5282691"/>
              <a:gd name="connsiteY3" fmla="*/ 0 h 5279282"/>
              <a:gd name="connsiteX0" fmla="*/ 498 w 5282981"/>
              <a:gd name="connsiteY0" fmla="*/ 0 h 5279282"/>
              <a:gd name="connsiteX1" fmla="*/ 5278560 w 5282981"/>
              <a:gd name="connsiteY1" fmla="*/ 3810 h 5279282"/>
              <a:gd name="connsiteX2" fmla="*/ 3448 w 5282981"/>
              <a:gd name="connsiteY2" fmla="*/ 5279282 h 5279282"/>
              <a:gd name="connsiteX3" fmla="*/ 498 w 5282981"/>
              <a:gd name="connsiteY3" fmla="*/ 0 h 5279282"/>
              <a:gd name="connsiteX0" fmla="*/ 14467 w 5296925"/>
              <a:gd name="connsiteY0" fmla="*/ 0 h 4939648"/>
              <a:gd name="connsiteX1" fmla="*/ 5292529 w 5296925"/>
              <a:gd name="connsiteY1" fmla="*/ 3810 h 4939648"/>
              <a:gd name="connsiteX2" fmla="*/ 0 w 5296925"/>
              <a:gd name="connsiteY2" fmla="*/ 4939648 h 4939648"/>
              <a:gd name="connsiteX3" fmla="*/ 14467 w 5296925"/>
              <a:gd name="connsiteY3" fmla="*/ 0 h 4939648"/>
              <a:gd name="connsiteX0" fmla="*/ 26 w 5282874"/>
              <a:gd name="connsiteY0" fmla="*/ 0 h 4713225"/>
              <a:gd name="connsiteX1" fmla="*/ 5278088 w 5282874"/>
              <a:gd name="connsiteY1" fmla="*/ 3810 h 4713225"/>
              <a:gd name="connsiteX2" fmla="*/ 238107 w 5282874"/>
              <a:gd name="connsiteY2" fmla="*/ 4713225 h 4713225"/>
              <a:gd name="connsiteX3" fmla="*/ 26 w 5282874"/>
              <a:gd name="connsiteY3" fmla="*/ 0 h 4713225"/>
              <a:gd name="connsiteX0" fmla="*/ 5759 w 5288229"/>
              <a:gd name="connsiteY0" fmla="*/ 0 h 5200905"/>
              <a:gd name="connsiteX1" fmla="*/ 5283821 w 5288229"/>
              <a:gd name="connsiteY1" fmla="*/ 3810 h 5200905"/>
              <a:gd name="connsiteX2" fmla="*/ 0 w 5288229"/>
              <a:gd name="connsiteY2" fmla="*/ 5200905 h 5200905"/>
              <a:gd name="connsiteX3" fmla="*/ 5759 w 5288229"/>
              <a:gd name="connsiteY3" fmla="*/ 0 h 5200905"/>
              <a:gd name="connsiteX0" fmla="*/ 5759 w 5289495"/>
              <a:gd name="connsiteY0" fmla="*/ 0 h 5200905"/>
              <a:gd name="connsiteX1" fmla="*/ 5283821 w 5289495"/>
              <a:gd name="connsiteY1" fmla="*/ 3810 h 5200905"/>
              <a:gd name="connsiteX2" fmla="*/ 0 w 5289495"/>
              <a:gd name="connsiteY2" fmla="*/ 5200905 h 5200905"/>
              <a:gd name="connsiteX3" fmla="*/ 5759 w 5289495"/>
              <a:gd name="connsiteY3" fmla="*/ 0 h 5200905"/>
              <a:gd name="connsiteX0" fmla="*/ 5759 w 5283821"/>
              <a:gd name="connsiteY0" fmla="*/ 0 h 5200905"/>
              <a:gd name="connsiteX1" fmla="*/ 5283821 w 5283821"/>
              <a:gd name="connsiteY1" fmla="*/ 3810 h 5200905"/>
              <a:gd name="connsiteX2" fmla="*/ 0 w 5283821"/>
              <a:gd name="connsiteY2" fmla="*/ 5200905 h 5200905"/>
              <a:gd name="connsiteX3" fmla="*/ 5759 w 5283821"/>
              <a:gd name="connsiteY3" fmla="*/ 0 h 5200905"/>
              <a:gd name="connsiteX0" fmla="*/ 5759 w 5283821"/>
              <a:gd name="connsiteY0" fmla="*/ 0 h 5200905"/>
              <a:gd name="connsiteX1" fmla="*/ 5283821 w 5283821"/>
              <a:gd name="connsiteY1" fmla="*/ 3810 h 5200905"/>
              <a:gd name="connsiteX2" fmla="*/ 0 w 5283821"/>
              <a:gd name="connsiteY2" fmla="*/ 5200905 h 5200905"/>
              <a:gd name="connsiteX3" fmla="*/ 5759 w 5283821"/>
              <a:gd name="connsiteY3" fmla="*/ 0 h 520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3821" h="5200905">
                <a:moveTo>
                  <a:pt x="5759" y="0"/>
                </a:moveTo>
                <a:lnTo>
                  <a:pt x="5283821" y="3810"/>
                </a:lnTo>
                <a:cubicBezTo>
                  <a:pt x="5183019" y="2318780"/>
                  <a:pt x="3153299" y="4928600"/>
                  <a:pt x="0" y="5200905"/>
                </a:cubicBezTo>
                <a:cubicBezTo>
                  <a:pt x="4969" y="3467355"/>
                  <a:pt x="2874" y="1031644"/>
                  <a:pt x="575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algn="ctr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BCFDD65D-8AD0-349D-C05C-6F4427A224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8175" y="3428998"/>
            <a:ext cx="7134226" cy="1466851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/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F290CF6F-9CE1-0DB2-1240-C4E20DFD3D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48175" y="5019675"/>
            <a:ext cx="7134226" cy="333375"/>
          </a:xfrm>
        </p:spPr>
        <p:txBody>
          <a:bodyPr tIns="0" rIns="0" bIns="0">
            <a:noAutofit/>
          </a:bodyPr>
          <a:lstStyle>
            <a:lvl1pPr>
              <a:defRPr sz="18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Sous-titre de la présentation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267EF16E-C43C-D317-17EF-89ABBFDC71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48175" y="5476876"/>
            <a:ext cx="3564857" cy="333375"/>
          </a:xfrm>
        </p:spPr>
        <p:txBody>
          <a:bodyPr tIns="0" rIns="0" bIns="0">
            <a:noAutofit/>
          </a:bodyPr>
          <a:lstStyle>
            <a:lvl1pPr>
              <a:defRPr sz="1600" b="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fr-FR" dirty="0"/>
              <a:t>Date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3702388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A4DAC-F8DA-7022-6CC8-E7B799CD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06058" y="982675"/>
            <a:ext cx="8528049" cy="4465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Sommaire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56DB087-765E-0E85-D3BF-B3E6B993F0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081" y="0"/>
            <a:ext cx="1905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834ABE-97BD-7F42-CD5F-C7DAA29BF2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824" y="5663886"/>
            <a:ext cx="1045076" cy="894396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2B2145-5ABD-3973-E8D7-D8AE3939B8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6651" y="1778789"/>
            <a:ext cx="700916" cy="640561"/>
          </a:xfrm>
        </p:spPr>
        <p:txBody>
          <a:bodyPr anchor="ctr"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01.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46415DBB-FFED-2306-64C4-6B17736FB1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1985" y="1778789"/>
            <a:ext cx="7702715" cy="640561"/>
          </a:xfrm>
        </p:spPr>
        <p:txBody>
          <a:bodyPr anchor="ctr">
            <a:no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B37E47CC-CF11-7766-7CFC-F7B66FE6ECC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06651" y="2578889"/>
            <a:ext cx="700916" cy="640561"/>
          </a:xfrm>
        </p:spPr>
        <p:txBody>
          <a:bodyPr anchor="ctr"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02.</a:t>
            </a:r>
          </a:p>
        </p:txBody>
      </p:sp>
      <p:sp>
        <p:nvSpPr>
          <p:cNvPr id="24" name="Espace réservé du texte 4">
            <a:extLst>
              <a:ext uri="{FF2B5EF4-FFF2-40B4-BE49-F238E27FC236}">
                <a16:creationId xmlns:a16="http://schemas.microsoft.com/office/drawing/2014/main" id="{6DE20A20-2886-0B8E-292E-DD71644221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31985" y="2578889"/>
            <a:ext cx="7702715" cy="640561"/>
          </a:xfrm>
        </p:spPr>
        <p:txBody>
          <a:bodyPr anchor="ctr">
            <a:no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25" name="Espace réservé du texte 4">
            <a:extLst>
              <a:ext uri="{FF2B5EF4-FFF2-40B4-BE49-F238E27FC236}">
                <a16:creationId xmlns:a16="http://schemas.microsoft.com/office/drawing/2014/main" id="{57905018-4CD1-55CF-2EC2-CEC700CFC1F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06651" y="3378989"/>
            <a:ext cx="700916" cy="640561"/>
          </a:xfrm>
        </p:spPr>
        <p:txBody>
          <a:bodyPr anchor="ctr"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03.</a:t>
            </a: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BF65B01D-AEA6-E79C-E646-8C1BFF2C20A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1985" y="3378989"/>
            <a:ext cx="7702715" cy="640561"/>
          </a:xfrm>
        </p:spPr>
        <p:txBody>
          <a:bodyPr anchor="ctr">
            <a:no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C087C64F-9BD9-AAEA-6BF1-879F523F92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06059" y="4179089"/>
            <a:ext cx="700916" cy="640561"/>
          </a:xfrm>
        </p:spPr>
        <p:txBody>
          <a:bodyPr anchor="ctr"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04.</a:t>
            </a:r>
          </a:p>
        </p:txBody>
      </p:sp>
      <p:sp>
        <p:nvSpPr>
          <p:cNvPr id="28" name="Espace réservé du texte 4">
            <a:extLst>
              <a:ext uri="{FF2B5EF4-FFF2-40B4-BE49-F238E27FC236}">
                <a16:creationId xmlns:a16="http://schemas.microsoft.com/office/drawing/2014/main" id="{91AD5F29-DB59-D3E6-FD7C-91FF2A3E8C1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1393" y="4179089"/>
            <a:ext cx="7702715" cy="640561"/>
          </a:xfrm>
        </p:spPr>
        <p:txBody>
          <a:bodyPr anchor="ctr">
            <a:no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4D6D796A-E790-7238-DE49-DC72AD0ACD9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06059" y="4979189"/>
            <a:ext cx="700916" cy="640561"/>
          </a:xfrm>
        </p:spPr>
        <p:txBody>
          <a:bodyPr anchor="ctr"/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05.</a:t>
            </a:r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AEF5F3FE-F02D-74B8-4F24-3DDB06D8BF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1393" y="4979189"/>
            <a:ext cx="7702715" cy="640561"/>
          </a:xfrm>
        </p:spPr>
        <p:txBody>
          <a:bodyPr anchor="ctr">
            <a:no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</p:spTree>
    <p:extLst>
      <p:ext uri="{BB962C8B-B14F-4D97-AF65-F5344CB8AC3E}">
        <p14:creationId xmlns:p14="http://schemas.microsoft.com/office/powerpoint/2010/main" val="350624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A4DAC-F8DA-7022-6CC8-E7B799CD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06058" y="982675"/>
            <a:ext cx="8528641" cy="44656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Sommaire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56DB087-765E-0E85-D3BF-B3E6B993F0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081" y="0"/>
            <a:ext cx="1905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834ABE-97BD-7F42-CD5F-C7DAA29BF2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824" y="5663886"/>
            <a:ext cx="1045076" cy="894396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42B2145-5ABD-3973-E8D7-D8AE3939B8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6651" y="1778789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01.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46415DBB-FFED-2306-64C4-6B17736FB18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1985" y="1778789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EC3210EC-0E1E-079F-0B3A-BC88EDB379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06651" y="2207414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02.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C3F76E16-367C-FB26-495B-54DC1B236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31985" y="2207414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E9B66BF1-73FF-93C5-2692-24CBE93AD6F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06651" y="2636039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03.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BC1E9966-5B91-8053-16E6-54F83A8DE44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31985" y="2636039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CBA61711-FE7E-C458-2A69-3223DE34255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06651" y="3064664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04.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8FDD5765-80D3-2A57-02DD-EBE1C577B2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31985" y="3064664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4E73E494-DC5B-8927-844E-36DF56A93D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06058" y="3493289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05.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09780B14-9E20-E566-3014-A6F68F48AC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31392" y="3493289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14" name="Espace réservé du texte 4">
            <a:extLst>
              <a:ext uri="{FF2B5EF4-FFF2-40B4-BE49-F238E27FC236}">
                <a16:creationId xmlns:a16="http://schemas.microsoft.com/office/drawing/2014/main" id="{E53592B7-C706-ABBC-B851-A561206DD44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406058" y="3921914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06.</a:t>
            </a: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C8D5629E-E100-C351-F105-2414B1D39D0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231392" y="3921914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id="{7AF68BA1-7F3E-5125-AA27-CC15EA58900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06058" y="4350539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07.</a:t>
            </a:r>
          </a:p>
        </p:txBody>
      </p:sp>
      <p:sp>
        <p:nvSpPr>
          <p:cNvPr id="18" name="Espace réservé du texte 4">
            <a:extLst>
              <a:ext uri="{FF2B5EF4-FFF2-40B4-BE49-F238E27FC236}">
                <a16:creationId xmlns:a16="http://schemas.microsoft.com/office/drawing/2014/main" id="{BE8CC9F0-B013-31F3-A02C-AFCC6D7A2F3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31392" y="4350539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id="{A8BC9EC3-C182-309A-1A7F-409BC9DBE7D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406058" y="4779164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08.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EB3C916C-B460-95E1-AF39-C39C7C017AA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31392" y="4779164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E016ADBF-194E-833B-10E3-383D635650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406058" y="5207789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09.</a:t>
            </a: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25D4F72E-4C59-F034-2C95-4979454BA51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31392" y="5207789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646D1B91-7F60-C02F-7BB5-FC19B391778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406058" y="5636414"/>
            <a:ext cx="700916" cy="335761"/>
          </a:xfrm>
        </p:spPr>
        <p:txBody>
          <a:bodyPr anchor="ctr"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10.</a:t>
            </a:r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BCA01322-39F4-3B92-4BAF-521845A2556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231392" y="5636414"/>
            <a:ext cx="7702715" cy="335761"/>
          </a:xfrm>
        </p:spPr>
        <p:txBody>
          <a:bodyPr anchor="ctr">
            <a:no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Écrire ici le nom de la partie</a:t>
            </a:r>
          </a:p>
        </p:txBody>
      </p:sp>
    </p:spTree>
    <p:extLst>
      <p:ext uri="{BB962C8B-B14F-4D97-AF65-F5344CB8AC3E}">
        <p14:creationId xmlns:p14="http://schemas.microsoft.com/office/powerpoint/2010/main" val="1472412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22918A59-30C0-3B36-BA1A-049514F42C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0162" y="2033588"/>
            <a:ext cx="3021013" cy="1670050"/>
          </a:xfrm>
        </p:spPr>
        <p:txBody>
          <a:bodyPr>
            <a:noAutofit/>
          </a:bodyPr>
          <a:lstStyle>
            <a:lvl1pPr>
              <a:defRPr sz="13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01.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9C47DEFF-F25E-609B-122D-EC32CF8BA7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89107" y="-10711"/>
            <a:ext cx="3832905" cy="6880745"/>
          </a:xfrm>
          <a:custGeom>
            <a:avLst/>
            <a:gdLst>
              <a:gd name="connsiteX0" fmla="*/ 3530480 w 3762375"/>
              <a:gd name="connsiteY0" fmla="*/ 5078292 h 6857999"/>
              <a:gd name="connsiteX1" fmla="*/ 517478 w 3762375"/>
              <a:gd name="connsiteY1" fmla="*/ 5791012 h 6857999"/>
              <a:gd name="connsiteX2" fmla="*/ 20000 w 3762375"/>
              <a:gd name="connsiteY2" fmla="*/ 2930296 h 6857999"/>
              <a:gd name="connsiteX3" fmla="*/ 1881186 w 3762375"/>
              <a:gd name="connsiteY3" fmla="*/ -1 h 6857999"/>
              <a:gd name="connsiteX4" fmla="*/ 3530480 w 3762375"/>
              <a:gd name="connsiteY4" fmla="*/ 5078292 h 6857999"/>
              <a:gd name="connsiteX0" fmla="*/ 3776661 w 3776661"/>
              <a:gd name="connsiteY0" fmla="*/ 6830893 h 7628864"/>
              <a:gd name="connsiteX1" fmla="*/ 544584 w 3776661"/>
              <a:gd name="connsiteY1" fmla="*/ 5791013 h 7628864"/>
              <a:gd name="connsiteX2" fmla="*/ 47106 w 3776661"/>
              <a:gd name="connsiteY2" fmla="*/ 2930297 h 7628864"/>
              <a:gd name="connsiteX3" fmla="*/ 1908292 w 3776661"/>
              <a:gd name="connsiteY3" fmla="*/ 0 h 7628864"/>
              <a:gd name="connsiteX4" fmla="*/ 3776661 w 3776661"/>
              <a:gd name="connsiteY4" fmla="*/ 6830893 h 7628864"/>
              <a:gd name="connsiteX0" fmla="*/ 3776661 w 3917244"/>
              <a:gd name="connsiteY0" fmla="*/ 6840418 h 7638389"/>
              <a:gd name="connsiteX1" fmla="*/ 544584 w 3917244"/>
              <a:gd name="connsiteY1" fmla="*/ 5800538 h 7638389"/>
              <a:gd name="connsiteX2" fmla="*/ 47106 w 3917244"/>
              <a:gd name="connsiteY2" fmla="*/ 2939822 h 7638389"/>
              <a:gd name="connsiteX3" fmla="*/ 3756142 w 3917244"/>
              <a:gd name="connsiteY3" fmla="*/ 0 h 7638389"/>
              <a:gd name="connsiteX4" fmla="*/ 3776661 w 3917244"/>
              <a:gd name="connsiteY4" fmla="*/ 6840418 h 7638389"/>
              <a:gd name="connsiteX0" fmla="*/ 3776661 w 3776661"/>
              <a:gd name="connsiteY0" fmla="*/ 6840418 h 7638389"/>
              <a:gd name="connsiteX1" fmla="*/ 544584 w 3776661"/>
              <a:gd name="connsiteY1" fmla="*/ 5800538 h 7638389"/>
              <a:gd name="connsiteX2" fmla="*/ 47106 w 3776661"/>
              <a:gd name="connsiteY2" fmla="*/ 2939822 h 7638389"/>
              <a:gd name="connsiteX3" fmla="*/ 3756142 w 3776661"/>
              <a:gd name="connsiteY3" fmla="*/ 0 h 7638389"/>
              <a:gd name="connsiteX4" fmla="*/ 3776661 w 3776661"/>
              <a:gd name="connsiteY4" fmla="*/ 6840418 h 7638389"/>
              <a:gd name="connsiteX0" fmla="*/ 3776661 w 3776661"/>
              <a:gd name="connsiteY0" fmla="*/ 6840418 h 7638389"/>
              <a:gd name="connsiteX1" fmla="*/ 544584 w 3776661"/>
              <a:gd name="connsiteY1" fmla="*/ 5800538 h 7638389"/>
              <a:gd name="connsiteX2" fmla="*/ 47106 w 3776661"/>
              <a:gd name="connsiteY2" fmla="*/ 2939822 h 7638389"/>
              <a:gd name="connsiteX3" fmla="*/ 3756142 w 3776661"/>
              <a:gd name="connsiteY3" fmla="*/ 0 h 7638389"/>
              <a:gd name="connsiteX4" fmla="*/ 3776661 w 3776661"/>
              <a:gd name="connsiteY4" fmla="*/ 6840418 h 7638389"/>
              <a:gd name="connsiteX0" fmla="*/ 3151041 w 3740122"/>
              <a:gd name="connsiteY0" fmla="*/ 6411793 h 7288872"/>
              <a:gd name="connsiteX1" fmla="*/ 528564 w 3740122"/>
              <a:gd name="connsiteY1" fmla="*/ 5800538 h 7288872"/>
              <a:gd name="connsiteX2" fmla="*/ 31086 w 3740122"/>
              <a:gd name="connsiteY2" fmla="*/ 2939822 h 7288872"/>
              <a:gd name="connsiteX3" fmla="*/ 3740122 w 3740122"/>
              <a:gd name="connsiteY3" fmla="*/ 0 h 7288872"/>
              <a:gd name="connsiteX4" fmla="*/ 3151041 w 3740122"/>
              <a:gd name="connsiteY4" fmla="*/ 6411793 h 7288872"/>
              <a:gd name="connsiteX0" fmla="*/ 3875071 w 3875071"/>
              <a:gd name="connsiteY0" fmla="*/ 6897568 h 7686037"/>
              <a:gd name="connsiteX1" fmla="*/ 547744 w 3875071"/>
              <a:gd name="connsiteY1" fmla="*/ 5800538 h 7686037"/>
              <a:gd name="connsiteX2" fmla="*/ 50266 w 3875071"/>
              <a:gd name="connsiteY2" fmla="*/ 2939822 h 7686037"/>
              <a:gd name="connsiteX3" fmla="*/ 3759302 w 3875071"/>
              <a:gd name="connsiteY3" fmla="*/ 0 h 7686037"/>
              <a:gd name="connsiteX4" fmla="*/ 3875071 w 3875071"/>
              <a:gd name="connsiteY4" fmla="*/ 6897568 h 7686037"/>
              <a:gd name="connsiteX0" fmla="*/ 3971518 w 3971518"/>
              <a:gd name="connsiteY0" fmla="*/ 7585234 h 8461799"/>
              <a:gd name="connsiteX1" fmla="*/ 644191 w 3971518"/>
              <a:gd name="connsiteY1" fmla="*/ 6488204 h 8461799"/>
              <a:gd name="connsiteX2" fmla="*/ 32413 w 3971518"/>
              <a:gd name="connsiteY2" fmla="*/ 769988 h 8461799"/>
              <a:gd name="connsiteX3" fmla="*/ 3855749 w 3971518"/>
              <a:gd name="connsiteY3" fmla="*/ 687666 h 8461799"/>
              <a:gd name="connsiteX4" fmla="*/ 3971518 w 3971518"/>
              <a:gd name="connsiteY4" fmla="*/ 7585234 h 8461799"/>
              <a:gd name="connsiteX0" fmla="*/ 3939105 w 3939105"/>
              <a:gd name="connsiteY0" fmla="*/ 7585234 h 8461799"/>
              <a:gd name="connsiteX1" fmla="*/ 611778 w 3939105"/>
              <a:gd name="connsiteY1" fmla="*/ 6488204 h 8461799"/>
              <a:gd name="connsiteX2" fmla="*/ 0 w 3939105"/>
              <a:gd name="connsiteY2" fmla="*/ 769988 h 8461799"/>
              <a:gd name="connsiteX3" fmla="*/ 3823336 w 3939105"/>
              <a:gd name="connsiteY3" fmla="*/ 687666 h 8461799"/>
              <a:gd name="connsiteX4" fmla="*/ 3939105 w 3939105"/>
              <a:gd name="connsiteY4" fmla="*/ 7585234 h 8461799"/>
              <a:gd name="connsiteX0" fmla="*/ 3815280 w 3815280"/>
              <a:gd name="connsiteY0" fmla="*/ 7634032 h 8512824"/>
              <a:gd name="connsiteX1" fmla="*/ 487953 w 3815280"/>
              <a:gd name="connsiteY1" fmla="*/ 6537002 h 8512824"/>
              <a:gd name="connsiteX2" fmla="*/ 0 w 3815280"/>
              <a:gd name="connsiteY2" fmla="*/ 752111 h 8512824"/>
              <a:gd name="connsiteX3" fmla="*/ 3699511 w 3815280"/>
              <a:gd name="connsiteY3" fmla="*/ 736464 h 8512824"/>
              <a:gd name="connsiteX4" fmla="*/ 3815280 w 3815280"/>
              <a:gd name="connsiteY4" fmla="*/ 7634032 h 8512824"/>
              <a:gd name="connsiteX0" fmla="*/ 4026409 w 4026409"/>
              <a:gd name="connsiteY0" fmla="*/ 7634032 h 8892607"/>
              <a:gd name="connsiteX1" fmla="*/ 165682 w 4026409"/>
              <a:gd name="connsiteY1" fmla="*/ 7737152 h 8892607"/>
              <a:gd name="connsiteX2" fmla="*/ 211129 w 4026409"/>
              <a:gd name="connsiteY2" fmla="*/ 752111 h 8892607"/>
              <a:gd name="connsiteX3" fmla="*/ 3910640 w 4026409"/>
              <a:gd name="connsiteY3" fmla="*/ 736464 h 8892607"/>
              <a:gd name="connsiteX4" fmla="*/ 4026409 w 4026409"/>
              <a:gd name="connsiteY4" fmla="*/ 7634032 h 8892607"/>
              <a:gd name="connsiteX0" fmla="*/ 4017782 w 4017782"/>
              <a:gd name="connsiteY0" fmla="*/ 7634032 h 8845642"/>
              <a:gd name="connsiteX1" fmla="*/ 166580 w 4017782"/>
              <a:gd name="connsiteY1" fmla="*/ 7622852 h 8845642"/>
              <a:gd name="connsiteX2" fmla="*/ 202502 w 4017782"/>
              <a:gd name="connsiteY2" fmla="*/ 752111 h 8845642"/>
              <a:gd name="connsiteX3" fmla="*/ 3902013 w 4017782"/>
              <a:gd name="connsiteY3" fmla="*/ 736464 h 8845642"/>
              <a:gd name="connsiteX4" fmla="*/ 4017782 w 4017782"/>
              <a:gd name="connsiteY4" fmla="*/ 7634032 h 8845642"/>
              <a:gd name="connsiteX0" fmla="*/ 3938407 w 3938407"/>
              <a:gd name="connsiteY0" fmla="*/ 7634032 h 8829536"/>
              <a:gd name="connsiteX1" fmla="*/ 87205 w 3938407"/>
              <a:gd name="connsiteY1" fmla="*/ 7622852 h 8829536"/>
              <a:gd name="connsiteX2" fmla="*/ 123127 w 3938407"/>
              <a:gd name="connsiteY2" fmla="*/ 752111 h 8829536"/>
              <a:gd name="connsiteX3" fmla="*/ 3822638 w 3938407"/>
              <a:gd name="connsiteY3" fmla="*/ 736464 h 8829536"/>
              <a:gd name="connsiteX4" fmla="*/ 3938407 w 3938407"/>
              <a:gd name="connsiteY4" fmla="*/ 7634032 h 8829536"/>
              <a:gd name="connsiteX0" fmla="*/ 3938407 w 3938407"/>
              <a:gd name="connsiteY0" fmla="*/ 7634032 h 8829536"/>
              <a:gd name="connsiteX1" fmla="*/ 87205 w 3938407"/>
              <a:gd name="connsiteY1" fmla="*/ 7622852 h 8829536"/>
              <a:gd name="connsiteX2" fmla="*/ 123127 w 3938407"/>
              <a:gd name="connsiteY2" fmla="*/ 752111 h 8829536"/>
              <a:gd name="connsiteX3" fmla="*/ 3822638 w 3938407"/>
              <a:gd name="connsiteY3" fmla="*/ 736464 h 8829536"/>
              <a:gd name="connsiteX4" fmla="*/ 3938407 w 3938407"/>
              <a:gd name="connsiteY4" fmla="*/ 7634032 h 8829536"/>
              <a:gd name="connsiteX0" fmla="*/ 3938407 w 3938407"/>
              <a:gd name="connsiteY0" fmla="*/ 7634032 h 8829536"/>
              <a:gd name="connsiteX1" fmla="*/ 87205 w 3938407"/>
              <a:gd name="connsiteY1" fmla="*/ 7622852 h 8829536"/>
              <a:gd name="connsiteX2" fmla="*/ 123127 w 3938407"/>
              <a:gd name="connsiteY2" fmla="*/ 752111 h 8829536"/>
              <a:gd name="connsiteX3" fmla="*/ 3822638 w 3938407"/>
              <a:gd name="connsiteY3" fmla="*/ 736464 h 8829536"/>
              <a:gd name="connsiteX4" fmla="*/ 3938407 w 3938407"/>
              <a:gd name="connsiteY4" fmla="*/ 7634032 h 8829536"/>
              <a:gd name="connsiteX0" fmla="*/ 3938407 w 3938407"/>
              <a:gd name="connsiteY0" fmla="*/ 7070844 h 8266348"/>
              <a:gd name="connsiteX1" fmla="*/ 87205 w 3938407"/>
              <a:gd name="connsiteY1" fmla="*/ 7059664 h 8266348"/>
              <a:gd name="connsiteX2" fmla="*/ 123127 w 3938407"/>
              <a:gd name="connsiteY2" fmla="*/ 188923 h 8266348"/>
              <a:gd name="connsiteX3" fmla="*/ 3822638 w 3938407"/>
              <a:gd name="connsiteY3" fmla="*/ 173276 h 8266348"/>
              <a:gd name="connsiteX4" fmla="*/ 3938407 w 3938407"/>
              <a:gd name="connsiteY4" fmla="*/ 7070844 h 8266348"/>
              <a:gd name="connsiteX0" fmla="*/ 3938407 w 4015143"/>
              <a:gd name="connsiteY0" fmla="*/ 7113151 h 8308655"/>
              <a:gd name="connsiteX1" fmla="*/ 87205 w 4015143"/>
              <a:gd name="connsiteY1" fmla="*/ 7101971 h 8308655"/>
              <a:gd name="connsiteX2" fmla="*/ 123127 w 4015143"/>
              <a:gd name="connsiteY2" fmla="*/ 231230 h 8308655"/>
              <a:gd name="connsiteX3" fmla="*/ 4015143 w 4015143"/>
              <a:gd name="connsiteY3" fmla="*/ 87246 h 8308655"/>
              <a:gd name="connsiteX4" fmla="*/ 3938407 w 4015143"/>
              <a:gd name="connsiteY4" fmla="*/ 7113151 h 8308655"/>
              <a:gd name="connsiteX0" fmla="*/ 3938407 w 4015940"/>
              <a:gd name="connsiteY0" fmla="*/ 7113151 h 8308655"/>
              <a:gd name="connsiteX1" fmla="*/ 87205 w 4015940"/>
              <a:gd name="connsiteY1" fmla="*/ 7101971 h 8308655"/>
              <a:gd name="connsiteX2" fmla="*/ 123127 w 4015940"/>
              <a:gd name="connsiteY2" fmla="*/ 231230 h 8308655"/>
              <a:gd name="connsiteX3" fmla="*/ 4015143 w 4015940"/>
              <a:gd name="connsiteY3" fmla="*/ 87246 h 8308655"/>
              <a:gd name="connsiteX4" fmla="*/ 3938407 w 4015940"/>
              <a:gd name="connsiteY4" fmla="*/ 7113151 h 8308655"/>
              <a:gd name="connsiteX0" fmla="*/ 3938407 w 4015940"/>
              <a:gd name="connsiteY0" fmla="*/ 7031057 h 8226561"/>
              <a:gd name="connsiteX1" fmla="*/ 87205 w 4015940"/>
              <a:gd name="connsiteY1" fmla="*/ 7019877 h 8226561"/>
              <a:gd name="connsiteX2" fmla="*/ 123127 w 4015940"/>
              <a:gd name="connsiteY2" fmla="*/ 149136 h 8226561"/>
              <a:gd name="connsiteX3" fmla="*/ 4015143 w 4015940"/>
              <a:gd name="connsiteY3" fmla="*/ 5152 h 8226561"/>
              <a:gd name="connsiteX4" fmla="*/ 3938407 w 4015940"/>
              <a:gd name="connsiteY4" fmla="*/ 7031057 h 8226561"/>
              <a:gd name="connsiteX0" fmla="*/ 3146868 w 4041839"/>
              <a:gd name="connsiteY0" fmla="*/ 6549794 h 7948422"/>
              <a:gd name="connsiteX1" fmla="*/ 113814 w 4041839"/>
              <a:gd name="connsiteY1" fmla="*/ 7019877 h 7948422"/>
              <a:gd name="connsiteX2" fmla="*/ 149736 w 4041839"/>
              <a:gd name="connsiteY2" fmla="*/ 149136 h 7948422"/>
              <a:gd name="connsiteX3" fmla="*/ 4041752 w 4041839"/>
              <a:gd name="connsiteY3" fmla="*/ 5152 h 7948422"/>
              <a:gd name="connsiteX4" fmla="*/ 3146868 w 4041839"/>
              <a:gd name="connsiteY4" fmla="*/ 6549794 h 7948422"/>
              <a:gd name="connsiteX0" fmla="*/ 4149953 w 4149953"/>
              <a:gd name="connsiteY0" fmla="*/ 7079184 h 8274330"/>
              <a:gd name="connsiteX1" fmla="*/ 170415 w 4149953"/>
              <a:gd name="connsiteY1" fmla="*/ 7019877 h 8274330"/>
              <a:gd name="connsiteX2" fmla="*/ 206337 w 4149953"/>
              <a:gd name="connsiteY2" fmla="*/ 149136 h 8274330"/>
              <a:gd name="connsiteX3" fmla="*/ 4098353 w 4149953"/>
              <a:gd name="connsiteY3" fmla="*/ 5152 h 8274330"/>
              <a:gd name="connsiteX4" fmla="*/ 4149953 w 4149953"/>
              <a:gd name="connsiteY4" fmla="*/ 7079184 h 8274330"/>
              <a:gd name="connsiteX0" fmla="*/ 4149953 w 4149953"/>
              <a:gd name="connsiteY0" fmla="*/ 7079184 h 7556332"/>
              <a:gd name="connsiteX1" fmla="*/ 170415 w 4149953"/>
              <a:gd name="connsiteY1" fmla="*/ 7019877 h 7556332"/>
              <a:gd name="connsiteX2" fmla="*/ 206337 w 4149953"/>
              <a:gd name="connsiteY2" fmla="*/ 149136 h 7556332"/>
              <a:gd name="connsiteX3" fmla="*/ 4098353 w 4149953"/>
              <a:gd name="connsiteY3" fmla="*/ 5152 h 7556332"/>
              <a:gd name="connsiteX4" fmla="*/ 4149953 w 4149953"/>
              <a:gd name="connsiteY4" fmla="*/ 7079184 h 7556332"/>
              <a:gd name="connsiteX0" fmla="*/ 4065423 w 4065423"/>
              <a:gd name="connsiteY0" fmla="*/ 7079184 h 7555590"/>
              <a:gd name="connsiteX1" fmla="*/ 85885 w 4065423"/>
              <a:gd name="connsiteY1" fmla="*/ 7019877 h 7555590"/>
              <a:gd name="connsiteX2" fmla="*/ 121807 w 4065423"/>
              <a:gd name="connsiteY2" fmla="*/ 149136 h 7555590"/>
              <a:gd name="connsiteX3" fmla="*/ 4013823 w 4065423"/>
              <a:gd name="connsiteY3" fmla="*/ 5152 h 7555590"/>
              <a:gd name="connsiteX4" fmla="*/ 4065423 w 4065423"/>
              <a:gd name="connsiteY4" fmla="*/ 7079184 h 7555590"/>
              <a:gd name="connsiteX0" fmla="*/ 4145917 w 4145917"/>
              <a:gd name="connsiteY0" fmla="*/ 7079184 h 7440337"/>
              <a:gd name="connsiteX1" fmla="*/ 166379 w 4145917"/>
              <a:gd name="connsiteY1" fmla="*/ 7019877 h 7440337"/>
              <a:gd name="connsiteX2" fmla="*/ 202301 w 4145917"/>
              <a:gd name="connsiteY2" fmla="*/ 149136 h 7440337"/>
              <a:gd name="connsiteX3" fmla="*/ 4094317 w 4145917"/>
              <a:gd name="connsiteY3" fmla="*/ 5152 h 7440337"/>
              <a:gd name="connsiteX4" fmla="*/ 4145917 w 4145917"/>
              <a:gd name="connsiteY4" fmla="*/ 7079184 h 7440337"/>
              <a:gd name="connsiteX0" fmla="*/ 4040735 w 4040735"/>
              <a:gd name="connsiteY0" fmla="*/ 7079184 h 7582194"/>
              <a:gd name="connsiteX1" fmla="*/ 61197 w 4040735"/>
              <a:gd name="connsiteY1" fmla="*/ 7019877 h 7582194"/>
              <a:gd name="connsiteX2" fmla="*/ 97119 w 4040735"/>
              <a:gd name="connsiteY2" fmla="*/ 149136 h 7582194"/>
              <a:gd name="connsiteX3" fmla="*/ 3989135 w 4040735"/>
              <a:gd name="connsiteY3" fmla="*/ 5152 h 7582194"/>
              <a:gd name="connsiteX4" fmla="*/ 4040735 w 4040735"/>
              <a:gd name="connsiteY4" fmla="*/ 7079184 h 7582194"/>
              <a:gd name="connsiteX0" fmla="*/ 4069494 w 4069494"/>
              <a:gd name="connsiteY0" fmla="*/ 7079184 h 7550867"/>
              <a:gd name="connsiteX1" fmla="*/ 89956 w 4069494"/>
              <a:gd name="connsiteY1" fmla="*/ 7019877 h 7550867"/>
              <a:gd name="connsiteX2" fmla="*/ 125878 w 4069494"/>
              <a:gd name="connsiteY2" fmla="*/ 149136 h 7550867"/>
              <a:gd name="connsiteX3" fmla="*/ 4017894 w 4069494"/>
              <a:gd name="connsiteY3" fmla="*/ 5152 h 7550867"/>
              <a:gd name="connsiteX4" fmla="*/ 4069494 w 4069494"/>
              <a:gd name="connsiteY4" fmla="*/ 7079184 h 7550867"/>
              <a:gd name="connsiteX0" fmla="*/ 3979538 w 3979538"/>
              <a:gd name="connsiteY0" fmla="*/ 7079184 h 7079184"/>
              <a:gd name="connsiteX1" fmla="*/ 0 w 3979538"/>
              <a:gd name="connsiteY1" fmla="*/ 7019877 h 7079184"/>
              <a:gd name="connsiteX2" fmla="*/ 35922 w 3979538"/>
              <a:gd name="connsiteY2" fmla="*/ 149136 h 7079184"/>
              <a:gd name="connsiteX3" fmla="*/ 3927938 w 3979538"/>
              <a:gd name="connsiteY3" fmla="*/ 5152 h 7079184"/>
              <a:gd name="connsiteX4" fmla="*/ 3979538 w 3979538"/>
              <a:gd name="connsiteY4" fmla="*/ 7079184 h 7079184"/>
              <a:gd name="connsiteX0" fmla="*/ 3522338 w 3928124"/>
              <a:gd name="connsiteY0" fmla="*/ 6643249 h 7019877"/>
              <a:gd name="connsiteX1" fmla="*/ 0 w 3928124"/>
              <a:gd name="connsiteY1" fmla="*/ 7019877 h 7019877"/>
              <a:gd name="connsiteX2" fmla="*/ 35922 w 3928124"/>
              <a:gd name="connsiteY2" fmla="*/ 149136 h 7019877"/>
              <a:gd name="connsiteX3" fmla="*/ 3927938 w 3928124"/>
              <a:gd name="connsiteY3" fmla="*/ 5152 h 7019877"/>
              <a:gd name="connsiteX4" fmla="*/ 3522338 w 3928124"/>
              <a:gd name="connsiteY4" fmla="*/ 6643249 h 7019877"/>
              <a:gd name="connsiteX0" fmla="*/ 3798785 w 3928462"/>
              <a:gd name="connsiteY0" fmla="*/ 7004756 h 7019877"/>
              <a:gd name="connsiteX1" fmla="*/ 0 w 3928462"/>
              <a:gd name="connsiteY1" fmla="*/ 7019877 h 7019877"/>
              <a:gd name="connsiteX2" fmla="*/ 35922 w 3928462"/>
              <a:gd name="connsiteY2" fmla="*/ 149136 h 7019877"/>
              <a:gd name="connsiteX3" fmla="*/ 3927938 w 3928462"/>
              <a:gd name="connsiteY3" fmla="*/ 5152 h 7019877"/>
              <a:gd name="connsiteX4" fmla="*/ 3798785 w 3928462"/>
              <a:gd name="connsiteY4" fmla="*/ 7004756 h 7019877"/>
              <a:gd name="connsiteX0" fmla="*/ 3798785 w 3798785"/>
              <a:gd name="connsiteY0" fmla="*/ 6892674 h 6907795"/>
              <a:gd name="connsiteX1" fmla="*/ 0 w 3798785"/>
              <a:gd name="connsiteY1" fmla="*/ 6907795 h 6907795"/>
              <a:gd name="connsiteX2" fmla="*/ 35922 w 3798785"/>
              <a:gd name="connsiteY2" fmla="*/ 37054 h 6907795"/>
              <a:gd name="connsiteX3" fmla="*/ 3555799 w 3798785"/>
              <a:gd name="connsiteY3" fmla="*/ 456596 h 6907795"/>
              <a:gd name="connsiteX4" fmla="*/ 3798785 w 3798785"/>
              <a:gd name="connsiteY4" fmla="*/ 6892674 h 6907795"/>
              <a:gd name="connsiteX0" fmla="*/ 3798785 w 3798785"/>
              <a:gd name="connsiteY0" fmla="*/ 6945047 h 6960168"/>
              <a:gd name="connsiteX1" fmla="*/ 0 w 3798785"/>
              <a:gd name="connsiteY1" fmla="*/ 6960168 h 6960168"/>
              <a:gd name="connsiteX2" fmla="*/ 35922 w 3798785"/>
              <a:gd name="connsiteY2" fmla="*/ 89427 h 6960168"/>
              <a:gd name="connsiteX3" fmla="*/ 3779083 w 3798785"/>
              <a:gd name="connsiteY3" fmla="*/ 73034 h 6960168"/>
              <a:gd name="connsiteX4" fmla="*/ 3798785 w 3798785"/>
              <a:gd name="connsiteY4" fmla="*/ 6945047 h 6960168"/>
              <a:gd name="connsiteX0" fmla="*/ 3798785 w 3798785"/>
              <a:gd name="connsiteY0" fmla="*/ 6872013 h 6887134"/>
              <a:gd name="connsiteX1" fmla="*/ 0 w 3798785"/>
              <a:gd name="connsiteY1" fmla="*/ 6887134 h 6887134"/>
              <a:gd name="connsiteX2" fmla="*/ 35922 w 3798785"/>
              <a:gd name="connsiteY2" fmla="*/ 16393 h 6887134"/>
              <a:gd name="connsiteX3" fmla="*/ 3779083 w 3798785"/>
              <a:gd name="connsiteY3" fmla="*/ 0 h 6887134"/>
              <a:gd name="connsiteX4" fmla="*/ 3798785 w 3798785"/>
              <a:gd name="connsiteY4" fmla="*/ 6872013 h 6887134"/>
              <a:gd name="connsiteX0" fmla="*/ 3798785 w 3798785"/>
              <a:gd name="connsiteY0" fmla="*/ 6872448 h 6887569"/>
              <a:gd name="connsiteX1" fmla="*/ 0 w 3798785"/>
              <a:gd name="connsiteY1" fmla="*/ 6887569 h 6887569"/>
              <a:gd name="connsiteX2" fmla="*/ 35922 w 3798785"/>
              <a:gd name="connsiteY2" fmla="*/ 16828 h 6887569"/>
              <a:gd name="connsiteX3" fmla="*/ 3779083 w 3798785"/>
              <a:gd name="connsiteY3" fmla="*/ 435 h 6887569"/>
              <a:gd name="connsiteX4" fmla="*/ 3798785 w 3798785"/>
              <a:gd name="connsiteY4" fmla="*/ 6872448 h 6887569"/>
              <a:gd name="connsiteX0" fmla="*/ 3762863 w 3762863"/>
              <a:gd name="connsiteY0" fmla="*/ 6872448 h 6872448"/>
              <a:gd name="connsiteX1" fmla="*/ 134675 w 3762863"/>
              <a:gd name="connsiteY1" fmla="*/ 6812506 h 6872448"/>
              <a:gd name="connsiteX2" fmla="*/ 0 w 3762863"/>
              <a:gd name="connsiteY2" fmla="*/ 16828 h 6872448"/>
              <a:gd name="connsiteX3" fmla="*/ 3743161 w 3762863"/>
              <a:gd name="connsiteY3" fmla="*/ 435 h 6872448"/>
              <a:gd name="connsiteX4" fmla="*/ 3762863 w 3762863"/>
              <a:gd name="connsiteY4" fmla="*/ 6872448 h 6872448"/>
              <a:gd name="connsiteX0" fmla="*/ 3846553 w 3846553"/>
              <a:gd name="connsiteY0" fmla="*/ 6872448 h 6880745"/>
              <a:gd name="connsiteX1" fmla="*/ 0 w 3846553"/>
              <a:gd name="connsiteY1" fmla="*/ 6880745 h 6880745"/>
              <a:gd name="connsiteX2" fmla="*/ 83690 w 3846553"/>
              <a:gd name="connsiteY2" fmla="*/ 16828 h 6880745"/>
              <a:gd name="connsiteX3" fmla="*/ 3826851 w 3846553"/>
              <a:gd name="connsiteY3" fmla="*/ 435 h 6880745"/>
              <a:gd name="connsiteX4" fmla="*/ 3846553 w 3846553"/>
              <a:gd name="connsiteY4" fmla="*/ 6872448 h 6880745"/>
              <a:gd name="connsiteX0" fmla="*/ 3832905 w 3832905"/>
              <a:gd name="connsiteY0" fmla="*/ 6872448 h 6880745"/>
              <a:gd name="connsiteX1" fmla="*/ 0 w 3832905"/>
              <a:gd name="connsiteY1" fmla="*/ 6880745 h 6880745"/>
              <a:gd name="connsiteX2" fmla="*/ 70042 w 3832905"/>
              <a:gd name="connsiteY2" fmla="*/ 16828 h 6880745"/>
              <a:gd name="connsiteX3" fmla="*/ 3813203 w 3832905"/>
              <a:gd name="connsiteY3" fmla="*/ 435 h 6880745"/>
              <a:gd name="connsiteX4" fmla="*/ 3832905 w 3832905"/>
              <a:gd name="connsiteY4" fmla="*/ 6872448 h 688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2905" h="6880745">
                <a:moveTo>
                  <a:pt x="3832905" y="6872448"/>
                </a:moveTo>
                <a:lnTo>
                  <a:pt x="0" y="6880745"/>
                </a:lnTo>
                <a:cubicBezTo>
                  <a:pt x="1476330" y="4394243"/>
                  <a:pt x="890865" y="1554366"/>
                  <a:pt x="70042" y="16828"/>
                </a:cubicBezTo>
                <a:cubicBezTo>
                  <a:pt x="1342713" y="-4209"/>
                  <a:pt x="2879927" y="435"/>
                  <a:pt x="3813203" y="435"/>
                </a:cubicBezTo>
                <a:cubicBezTo>
                  <a:pt x="3823552" y="1741325"/>
                  <a:pt x="3826065" y="4579609"/>
                  <a:pt x="3832905" y="68724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=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DC45414-2818-0839-9FE8-3CC299832B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94A41C-22E1-1741-CFE6-34DDD6DB0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718F70-4782-E3F5-0AF6-56E42CEA65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1BA6F6DB-84C5-23C1-4D1E-F88CD89F4B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8107" y="2889250"/>
            <a:ext cx="5394978" cy="2056376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sz="3200" normalizeH="0" baseline="0"/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48A2829A-F625-D892-C7A6-C772DE4A6CAD}"/>
              </a:ext>
            </a:extLst>
          </p:cNvPr>
          <p:cNvSpPr/>
          <p:nvPr userDrawn="1"/>
        </p:nvSpPr>
        <p:spPr>
          <a:xfrm>
            <a:off x="5933083" y="-723015"/>
            <a:ext cx="2361943" cy="8304028"/>
          </a:xfrm>
          <a:prstGeom prst="arc">
            <a:avLst>
              <a:gd name="adj1" fmla="val 16836333"/>
              <a:gd name="adj2" fmla="val 4759213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A122F01-DA4F-6F27-B622-A491B9F1BE10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93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A4DAC-F8DA-7022-6CC8-E7B799CD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70B38B0-E06A-59E6-4DE7-9355B4DB2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4871C3-4D08-7B67-EA99-1B765A65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408" y="6492875"/>
            <a:ext cx="5253485" cy="18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86600E-82A3-D0D6-4B05-F7BAA20D6FE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5D23B-8D13-2D1E-55C9-C09A0C80CC8B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B1A7BF-946E-3B73-14BA-E15C3AEF20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915E3CB-8291-EE48-63F0-3BF9383A844E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E80BC05F-4276-8D95-1D77-FF53492187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704" y="1397000"/>
            <a:ext cx="10963261" cy="46196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</p:spTree>
    <p:extLst>
      <p:ext uri="{BB962C8B-B14F-4D97-AF65-F5344CB8AC3E}">
        <p14:creationId xmlns:p14="http://schemas.microsoft.com/office/powerpoint/2010/main" val="282591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lu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3301FD7D-788D-D63A-1005-0FF5BF823A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9500" y="0"/>
            <a:ext cx="22225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32A4DAC-F8DA-7022-6CC8-E7B799CD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70B38B0-E06A-59E6-4DE7-9355B4DB2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4871C3-4D08-7B67-EA99-1B765A65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408" y="6492875"/>
            <a:ext cx="5253485" cy="18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86600E-82A3-D0D6-4B05-F7BAA20D6FE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5D23B-8D13-2D1E-55C9-C09A0C80CC8B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B1A7BF-946E-3B73-14BA-E15C3AEF20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915E3CB-8291-EE48-63F0-3BF9383A844E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E80BC05F-4276-8D95-1D77-FF53492187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704" y="1397000"/>
            <a:ext cx="10963261" cy="46196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</p:spTree>
    <p:extLst>
      <p:ext uri="{BB962C8B-B14F-4D97-AF65-F5344CB8AC3E}">
        <p14:creationId xmlns:p14="http://schemas.microsoft.com/office/powerpoint/2010/main" val="240494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lu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A4DAC-F8DA-7022-6CC8-E7B799CD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70B38B0-E06A-59E6-4DE7-9355B4DB2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4871C3-4D08-7B67-EA99-1B765A65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408" y="6492875"/>
            <a:ext cx="5253485" cy="18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86600E-82A3-D0D6-4B05-F7BAA20D6FE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5D23B-8D13-2D1E-55C9-C09A0C80CC8B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B1A7BF-946E-3B73-14BA-E15C3AEF20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915E3CB-8291-EE48-63F0-3BF9383A844E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E80BC05F-4276-8D95-1D77-FF534921877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704" y="1397000"/>
            <a:ext cx="10963261" cy="46196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5DF2D75-2006-1216-B386-AB9398648A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6503" y="3261674"/>
            <a:ext cx="2095497" cy="359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134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AC82FB93-E5EB-611C-DBBC-5CF6ACD7BD2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18430" y="0"/>
            <a:ext cx="2973565" cy="6858000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2A4DAC-F8DA-7022-6CC8-E7B799CD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70B38B0-E06A-59E6-4DE7-9355B4DB2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4871C3-4D08-7B67-EA99-1B765A65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408" y="6492875"/>
            <a:ext cx="5253485" cy="18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86600E-82A3-D0D6-4B05-F7BAA20D6FE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5D23B-8D13-2D1E-55C9-C09A0C80CC8B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B1A7BF-946E-3B73-14BA-E15C3AEF20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915E3CB-8291-EE48-63F0-3BF9383A844E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AB39036F-3271-C79A-942A-F2AA534AB3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704" y="1397000"/>
            <a:ext cx="8167111" cy="46196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</p:spTree>
    <p:extLst>
      <p:ext uri="{BB962C8B-B14F-4D97-AF65-F5344CB8AC3E}">
        <p14:creationId xmlns:p14="http://schemas.microsoft.com/office/powerpoint/2010/main" val="10312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6">
            <a:extLst>
              <a:ext uri="{FF2B5EF4-FFF2-40B4-BE49-F238E27FC236}">
                <a16:creationId xmlns:a16="http://schemas.microsoft.com/office/drawing/2014/main" id="{AC82FB93-E5EB-611C-DBBC-5CF6ACD7BD2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92894" y="0"/>
            <a:ext cx="4799102" cy="6858000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32A4DAC-F8DA-7022-6CC8-E7B799CD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70B38B0-E06A-59E6-4DE7-9355B4DB29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4871C3-4D08-7B67-EA99-1B765A65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408" y="6492875"/>
            <a:ext cx="5253485" cy="180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986600E-82A3-D0D6-4B05-F7BAA20D6FE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45D23B-8D13-2D1E-55C9-C09A0C80CC8B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4B1A7BF-946E-3B73-14BA-E15C3AEF20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7915E3CB-8291-EE48-63F0-3BF9383A844E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93C67636-99BB-1AC5-7D59-A8162B2778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7705" y="1397000"/>
            <a:ext cx="6329164" cy="46196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</p:spTree>
    <p:extLst>
      <p:ext uri="{BB962C8B-B14F-4D97-AF65-F5344CB8AC3E}">
        <p14:creationId xmlns:p14="http://schemas.microsoft.com/office/powerpoint/2010/main" val="351965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6BD9E-5200-8FA1-9F8C-4A7EDAAB41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7" cy="379478"/>
          </a:xfr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D724DA1-39E7-24A8-5C23-FC1A3DEFCA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62AA38-22BD-AA32-AFEB-890306BF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B40527-FB1C-BADA-7671-1E149E4B3E0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CA726962-4E58-302C-355D-468FEBA4AD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04" y="1390650"/>
            <a:ext cx="5133971" cy="4619625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  <p:sp>
        <p:nvSpPr>
          <p:cNvPr id="10" name="Espace réservé pour une image  6">
            <a:extLst>
              <a:ext uri="{FF2B5EF4-FFF2-40B4-BE49-F238E27FC236}">
                <a16:creationId xmlns:a16="http://schemas.microsoft.com/office/drawing/2014/main" id="{1CA87B95-EC43-6D0E-CDF1-38488DBEAB3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77000" y="1390650"/>
            <a:ext cx="5133971" cy="4619625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882C24-D633-0019-C454-F9B5A3133417}"/>
              </a:ext>
            </a:extLst>
          </p:cNvPr>
          <p:cNvSpPr/>
          <p:nvPr userDrawn="1"/>
        </p:nvSpPr>
        <p:spPr>
          <a:xfrm rot="5400000">
            <a:off x="4142156" y="3658817"/>
            <a:ext cx="4619622" cy="83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DFC47A6-B269-32A4-D754-BA986C1A4FC9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011B4E37-DF7F-BDF9-1589-B965645444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87721B-65E0-EB57-22F7-B22167B76633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622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6BD9E-5200-8FA1-9F8C-4A7EDAAB41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7" cy="379478"/>
          </a:xfr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D724DA1-39E7-24A8-5C23-FC1A3DEFCA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62AA38-22BD-AA32-AFEB-890306BF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B40527-FB1C-BADA-7671-1E149E4B3E0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CA726962-4E58-302C-355D-468FEBA4AD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04" y="1390650"/>
            <a:ext cx="5133971" cy="4619625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44B5D61B-5CF5-BF3A-1996-7EB5D6E100A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477000" y="3819525"/>
            <a:ext cx="5133971" cy="2190750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3128CE-5DC5-F336-197E-4C51DB9161D5}"/>
              </a:ext>
            </a:extLst>
          </p:cNvPr>
          <p:cNvSpPr/>
          <p:nvPr userDrawn="1"/>
        </p:nvSpPr>
        <p:spPr>
          <a:xfrm rot="5400000">
            <a:off x="5356590" y="4873256"/>
            <a:ext cx="2190751" cy="83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pour une image  6">
            <a:extLst>
              <a:ext uri="{FF2B5EF4-FFF2-40B4-BE49-F238E27FC236}">
                <a16:creationId xmlns:a16="http://schemas.microsoft.com/office/drawing/2014/main" id="{9D9DCB0D-BBF7-92B8-4910-6206DC6DEE0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77000" y="1390650"/>
            <a:ext cx="5133971" cy="2190750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D650A7-3FDA-F4C8-4E3C-C9E198D792F8}"/>
              </a:ext>
            </a:extLst>
          </p:cNvPr>
          <p:cNvSpPr/>
          <p:nvPr userDrawn="1"/>
        </p:nvSpPr>
        <p:spPr>
          <a:xfrm rot="5400000">
            <a:off x="5356590" y="2444381"/>
            <a:ext cx="2190751" cy="83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A01701FF-BFEF-F080-3CEE-C4896D42C9FA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1426ED37-427A-7E83-4D9D-AB48D34BE3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12F2F8-E23B-0DE6-4D0D-CEB45B7C4408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436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D724DA1-39E7-24A8-5C23-FC1A3DEFCA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62AA38-22BD-AA32-AFEB-890306BF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B40527-FB1C-BADA-7671-1E149E4B3E0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40945EDE-9B03-71E4-AA50-DD2B2790FA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3613" y="1390650"/>
            <a:ext cx="5117361" cy="4619625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D6A6F2-5450-3DB1-813C-EB592761E364}"/>
              </a:ext>
            </a:extLst>
          </p:cNvPr>
          <p:cNvSpPr/>
          <p:nvPr userDrawn="1"/>
        </p:nvSpPr>
        <p:spPr>
          <a:xfrm rot="5400000">
            <a:off x="4142156" y="3658818"/>
            <a:ext cx="4619623" cy="83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80617B67-95C7-57D8-F3C6-7729460E0C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704" y="1390650"/>
            <a:ext cx="5133969" cy="4619625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3A852C-BE2F-D7A8-4EB3-AF065A81054F}"/>
              </a:ext>
            </a:extLst>
          </p:cNvPr>
          <p:cNvSpPr/>
          <p:nvPr userDrawn="1"/>
        </p:nvSpPr>
        <p:spPr>
          <a:xfrm rot="5400000">
            <a:off x="-1687139" y="3658818"/>
            <a:ext cx="4619623" cy="83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001C1015-6588-A835-A9BD-4B80826AA46C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6FE804F3-41F9-30DF-57B0-EB6FAE179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302F3E-E294-801B-E93E-3D163FF8D111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6D1FDFA9-FC9E-00B3-C16C-62A79C47F6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7" cy="379478"/>
          </a:xfr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215486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+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6BD9E-5200-8FA1-9F8C-4A7EDAAB41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4" y="365125"/>
            <a:ext cx="10963267" cy="379478"/>
          </a:xfr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D724DA1-39E7-24A8-5C23-FC1A3DEFCA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62AA38-22BD-AA32-AFEB-890306BF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B40527-FB1C-BADA-7671-1E149E4B3E0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80617B67-95C7-57D8-F3C6-7729460E0C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704" y="1390650"/>
            <a:ext cx="5133971" cy="3648075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3A852C-BE2F-D7A8-4EB3-AF065A81054F}"/>
              </a:ext>
            </a:extLst>
          </p:cNvPr>
          <p:cNvSpPr/>
          <p:nvPr userDrawn="1"/>
        </p:nvSpPr>
        <p:spPr>
          <a:xfrm rot="5400000">
            <a:off x="-1201365" y="3173043"/>
            <a:ext cx="3648073" cy="83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137FFCA-CD94-F8CB-FA7A-A90B152A8B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1024" y="5286375"/>
            <a:ext cx="5204025" cy="82867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Texte à modifier</a:t>
            </a:r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ECC94AA5-A837-B56F-3F6C-737B004A004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77000" y="1390650"/>
            <a:ext cx="5133971" cy="3648075"/>
          </a:xfrm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397590-505A-C300-8814-98DB49B6EE23}"/>
              </a:ext>
            </a:extLst>
          </p:cNvPr>
          <p:cNvSpPr/>
          <p:nvPr userDrawn="1"/>
        </p:nvSpPr>
        <p:spPr>
          <a:xfrm rot="5400000">
            <a:off x="4627931" y="3173043"/>
            <a:ext cx="3648073" cy="83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space réservé du texte 13">
            <a:extLst>
              <a:ext uri="{FF2B5EF4-FFF2-40B4-BE49-F238E27FC236}">
                <a16:creationId xmlns:a16="http://schemas.microsoft.com/office/drawing/2014/main" id="{3B7E0227-A1F2-DC35-B091-5F4F4FFEED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0320" y="5286375"/>
            <a:ext cx="5204025" cy="828675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Texte à modifier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D361228-924C-B988-4AF8-F037CE1873D2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2A615913-C969-88F5-3707-BE84DDF4C5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35EFC38-6EFA-8FBC-CECD-009241993F60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811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photo &quot;découpée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16BD9E-5200-8FA1-9F8C-4A7EDAAB41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5" y="365125"/>
            <a:ext cx="8304275" cy="379478"/>
          </a:xfr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D724DA1-39E7-24A8-5C23-FC1A3DEFCA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62AA38-22BD-AA32-AFEB-890306BF4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B40527-FB1C-BADA-7671-1E149E4B3E0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CA726962-4E58-302C-355D-468FEBA4AD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04" y="1390650"/>
            <a:ext cx="8304272" cy="4619625"/>
          </a:xfrm>
          <a:ln>
            <a:noFill/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DFC47A6-B269-32A4-D754-BA986C1A4FC9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011B4E37-DF7F-BDF9-1589-B965645444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567" y="6274054"/>
            <a:ext cx="443409" cy="3794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46E040-A070-6507-3F11-CD5276832749}"/>
              </a:ext>
            </a:extLst>
          </p:cNvPr>
          <p:cNvSpPr/>
          <p:nvPr userDrawn="1"/>
        </p:nvSpPr>
        <p:spPr>
          <a:xfrm>
            <a:off x="9784080" y="91440"/>
            <a:ext cx="2313432" cy="6684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Coller sur cet encart</a:t>
            </a:r>
          </a:p>
          <a:p>
            <a:pPr algn="ctr"/>
            <a:r>
              <a:rPr lang="fr-FR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« Photo dynamique 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</a:t>
            </a:r>
            <a:r>
              <a:rPr lang="fr-FR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pages dans le modèle</a:t>
            </a:r>
          </a:p>
          <a:p>
            <a:pPr algn="ctr"/>
            <a:r>
              <a:rPr lang="fr-FR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PPT « Ressources »)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02836D-FBAD-2BA6-C96E-2A11616C6AF4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1738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A1F23E70-93C5-8666-CFC2-14F12ED62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5" y="365125"/>
            <a:ext cx="8304275" cy="37947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Contact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EDA6EA-44E9-BE28-F7A6-39C14A6617AB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FA5301BD-DB15-F3F7-D036-29C990A0C9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446213" y="2413000"/>
            <a:ext cx="2254250" cy="2254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6AC9DABE-18D4-D10C-48D2-A7E90DC984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401" y="2644037"/>
            <a:ext cx="7081838" cy="37947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5716AFF7-06B8-0E24-4ED2-8D11B220BF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9401" y="3213221"/>
            <a:ext cx="7081838" cy="2157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Poste</a:t>
            </a:r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4B5268CB-255A-0C33-4EFF-6B480C86D9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9401" y="3591663"/>
            <a:ext cx="7081838" cy="2157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Adresse mail</a:t>
            </a:r>
          </a:p>
        </p:txBody>
      </p:sp>
      <p:sp>
        <p:nvSpPr>
          <p:cNvPr id="20" name="Espace réservé du texte 13">
            <a:extLst>
              <a:ext uri="{FF2B5EF4-FFF2-40B4-BE49-F238E27FC236}">
                <a16:creationId xmlns:a16="http://schemas.microsoft.com/office/drawing/2014/main" id="{3F5647EC-0F0D-9836-F242-9DBA11A969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39401" y="3976891"/>
            <a:ext cx="7081838" cy="2157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Téléphone</a:t>
            </a:r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B972EFE2-93C0-B6DD-5EEB-3C10ACD2E6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1082" y="6492876"/>
            <a:ext cx="547118" cy="180000"/>
          </a:xfrm>
        </p:spPr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2CBCB3DE-DC88-EFDE-FC29-EE542731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409" y="6492875"/>
            <a:ext cx="4114800" cy="1800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EF8CA977-795F-42F1-8D29-766635F5BB8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87552" y="6492875"/>
            <a:ext cx="941108" cy="180000"/>
          </a:xfrm>
        </p:spPr>
        <p:txBody>
          <a:bodyPr/>
          <a:lstStyle/>
          <a:p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E1D85F3-0402-6CF8-F2AD-44E24D72F95C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9EA63646-CCFD-C942-91B8-62C7D862A5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0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A1F23E70-93C5-8666-CFC2-14F12ED62B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5" y="365125"/>
            <a:ext cx="8304275" cy="379478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Contact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EDA6EA-44E9-BE28-F7A6-39C14A6617AB}"/>
              </a:ext>
            </a:extLst>
          </p:cNvPr>
          <p:cNvSpPr/>
          <p:nvPr userDrawn="1"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FA5301BD-DB15-F3F7-D036-29C990A0C92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99572" y="1709900"/>
            <a:ext cx="2254250" cy="2254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8" name="Espace réservé du texte 13">
            <a:extLst>
              <a:ext uri="{FF2B5EF4-FFF2-40B4-BE49-F238E27FC236}">
                <a16:creationId xmlns:a16="http://schemas.microsoft.com/office/drawing/2014/main" id="{2848599B-B628-8750-B6E4-A58EB9C01E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9572" y="4248202"/>
            <a:ext cx="4649787" cy="38882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4B13B70C-408A-6EE2-FA6C-4DF5E741AE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99572" y="4817385"/>
            <a:ext cx="4649787" cy="22109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Poste</a:t>
            </a:r>
          </a:p>
        </p:txBody>
      </p:sp>
      <p:sp>
        <p:nvSpPr>
          <p:cNvPr id="10" name="Espace réservé du texte 13">
            <a:extLst>
              <a:ext uri="{FF2B5EF4-FFF2-40B4-BE49-F238E27FC236}">
                <a16:creationId xmlns:a16="http://schemas.microsoft.com/office/drawing/2014/main" id="{11AEDADA-0913-1B9B-9407-2E1B27D7AD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99572" y="5195827"/>
            <a:ext cx="4649787" cy="22109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Adresse mail</a:t>
            </a:r>
          </a:p>
        </p:txBody>
      </p:sp>
      <p:sp>
        <p:nvSpPr>
          <p:cNvPr id="11" name="Espace réservé du texte 13">
            <a:extLst>
              <a:ext uri="{FF2B5EF4-FFF2-40B4-BE49-F238E27FC236}">
                <a16:creationId xmlns:a16="http://schemas.microsoft.com/office/drawing/2014/main" id="{8C237264-EDC7-3AC3-BC6A-3BBA27A362A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9572" y="5581055"/>
            <a:ext cx="4649787" cy="22109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Téléphone</a:t>
            </a:r>
          </a:p>
        </p:txBody>
      </p:sp>
      <p:sp>
        <p:nvSpPr>
          <p:cNvPr id="12" name="Espace réservé pour une image  6">
            <a:extLst>
              <a:ext uri="{FF2B5EF4-FFF2-40B4-BE49-F238E27FC236}">
                <a16:creationId xmlns:a16="http://schemas.microsoft.com/office/drawing/2014/main" id="{410310C7-0EC7-4E7D-1996-E05B995EAF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697730" y="1709900"/>
            <a:ext cx="2254250" cy="2254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Photo</a:t>
            </a:r>
          </a:p>
        </p:txBody>
      </p:sp>
      <p:sp>
        <p:nvSpPr>
          <p:cNvPr id="13" name="Espace réservé du texte 13">
            <a:extLst>
              <a:ext uri="{FF2B5EF4-FFF2-40B4-BE49-F238E27FC236}">
                <a16:creationId xmlns:a16="http://schemas.microsoft.com/office/drawing/2014/main" id="{C680C135-9D38-0A17-5A64-AB197EA900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97730" y="4248202"/>
            <a:ext cx="4649787" cy="38882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8CAD018-C1A5-88C4-08B9-E0F73AC2AC5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97730" y="4817385"/>
            <a:ext cx="4649787" cy="22109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Poste</a:t>
            </a:r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13102C2A-CDF8-0C72-3E89-B357C7EB783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97730" y="5195827"/>
            <a:ext cx="4649787" cy="22109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Adresse mail</a:t>
            </a:r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21665144-18C2-A751-8EAA-FB1810ACEFE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97730" y="5581055"/>
            <a:ext cx="4649787" cy="221095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Téléphone</a:t>
            </a:r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E7E615B4-D1F3-DBEA-B46D-62D4B17364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91082" y="6492876"/>
            <a:ext cx="547118" cy="180000"/>
          </a:xfrm>
        </p:spPr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07CA6059-8864-E9C2-7EAB-0BE782409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9409" y="6492875"/>
            <a:ext cx="4114800" cy="180000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e la date 4">
            <a:extLst>
              <a:ext uri="{FF2B5EF4-FFF2-40B4-BE49-F238E27FC236}">
                <a16:creationId xmlns:a16="http://schemas.microsoft.com/office/drawing/2014/main" id="{291BAA02-1804-7ECF-EA21-4786D68305C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87552" y="6492875"/>
            <a:ext cx="941108" cy="180000"/>
          </a:xfrm>
        </p:spPr>
        <p:txBody>
          <a:bodyPr/>
          <a:lstStyle/>
          <a:p>
            <a:endParaRPr lang="fr-FR"/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74AE2BE-DC70-5E0E-A578-EB0E57D94C6C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1520DDE6-4602-B9CE-65BC-78B970D9B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509" y="6274054"/>
            <a:ext cx="443409" cy="37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31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ACF313D-D337-3AD7-AF83-0D12C34235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233" y="2005511"/>
            <a:ext cx="2291533" cy="1961138"/>
          </a:xfrm>
          <a:prstGeom prst="rect">
            <a:avLst/>
          </a:prstGeom>
        </p:spPr>
      </p:pic>
      <p:sp>
        <p:nvSpPr>
          <p:cNvPr id="8" name="ZoneTexte 7">
            <a:hlinkClick r:id="rId3"/>
            <a:extLst>
              <a:ext uri="{FF2B5EF4-FFF2-40B4-BE49-F238E27FC236}">
                <a16:creationId xmlns:a16="http://schemas.microsoft.com/office/drawing/2014/main" id="{440D5BFF-A2F7-7609-C5D0-7C164F57664D}"/>
              </a:ext>
            </a:extLst>
          </p:cNvPr>
          <p:cNvSpPr txBox="1"/>
          <p:nvPr userDrawn="1"/>
        </p:nvSpPr>
        <p:spPr>
          <a:xfrm>
            <a:off x="5764822" y="4825800"/>
            <a:ext cx="6623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sce.fr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45E05A-949A-E751-44A9-8FF67C094994}"/>
              </a:ext>
            </a:extLst>
          </p:cNvPr>
          <p:cNvSpPr txBox="1"/>
          <p:nvPr userDrawn="1"/>
        </p:nvSpPr>
        <p:spPr>
          <a:xfrm>
            <a:off x="5384106" y="5133577"/>
            <a:ext cx="14237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GROUPE</a:t>
            </a:r>
            <a:r>
              <a:rPr lang="fr-FR" sz="1200" b="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KERAN</a:t>
            </a:r>
            <a:endParaRPr lang="fr-FR" sz="12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64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33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22918A59-30C0-3B36-BA1A-049514F42C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0162" y="2033588"/>
            <a:ext cx="3021013" cy="1670050"/>
          </a:xfrm>
        </p:spPr>
        <p:txBody>
          <a:bodyPr>
            <a:noAutofit/>
          </a:bodyPr>
          <a:lstStyle>
            <a:lvl1pPr>
              <a:defRPr sz="13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fr-FR" dirty="0"/>
              <a:t>01.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9C47DEFF-F25E-609B-122D-EC32CF8BA7F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89107" y="-10711"/>
            <a:ext cx="3832905" cy="6880745"/>
          </a:xfrm>
          <a:custGeom>
            <a:avLst/>
            <a:gdLst>
              <a:gd name="connsiteX0" fmla="*/ 3530480 w 3762375"/>
              <a:gd name="connsiteY0" fmla="*/ 5078292 h 6857999"/>
              <a:gd name="connsiteX1" fmla="*/ 517478 w 3762375"/>
              <a:gd name="connsiteY1" fmla="*/ 5791012 h 6857999"/>
              <a:gd name="connsiteX2" fmla="*/ 20000 w 3762375"/>
              <a:gd name="connsiteY2" fmla="*/ 2930296 h 6857999"/>
              <a:gd name="connsiteX3" fmla="*/ 1881186 w 3762375"/>
              <a:gd name="connsiteY3" fmla="*/ -1 h 6857999"/>
              <a:gd name="connsiteX4" fmla="*/ 3530480 w 3762375"/>
              <a:gd name="connsiteY4" fmla="*/ 5078292 h 6857999"/>
              <a:gd name="connsiteX0" fmla="*/ 3776661 w 3776661"/>
              <a:gd name="connsiteY0" fmla="*/ 6830893 h 7628864"/>
              <a:gd name="connsiteX1" fmla="*/ 544584 w 3776661"/>
              <a:gd name="connsiteY1" fmla="*/ 5791013 h 7628864"/>
              <a:gd name="connsiteX2" fmla="*/ 47106 w 3776661"/>
              <a:gd name="connsiteY2" fmla="*/ 2930297 h 7628864"/>
              <a:gd name="connsiteX3" fmla="*/ 1908292 w 3776661"/>
              <a:gd name="connsiteY3" fmla="*/ 0 h 7628864"/>
              <a:gd name="connsiteX4" fmla="*/ 3776661 w 3776661"/>
              <a:gd name="connsiteY4" fmla="*/ 6830893 h 7628864"/>
              <a:gd name="connsiteX0" fmla="*/ 3776661 w 3917244"/>
              <a:gd name="connsiteY0" fmla="*/ 6840418 h 7638389"/>
              <a:gd name="connsiteX1" fmla="*/ 544584 w 3917244"/>
              <a:gd name="connsiteY1" fmla="*/ 5800538 h 7638389"/>
              <a:gd name="connsiteX2" fmla="*/ 47106 w 3917244"/>
              <a:gd name="connsiteY2" fmla="*/ 2939822 h 7638389"/>
              <a:gd name="connsiteX3" fmla="*/ 3756142 w 3917244"/>
              <a:gd name="connsiteY3" fmla="*/ 0 h 7638389"/>
              <a:gd name="connsiteX4" fmla="*/ 3776661 w 3917244"/>
              <a:gd name="connsiteY4" fmla="*/ 6840418 h 7638389"/>
              <a:gd name="connsiteX0" fmla="*/ 3776661 w 3776661"/>
              <a:gd name="connsiteY0" fmla="*/ 6840418 h 7638389"/>
              <a:gd name="connsiteX1" fmla="*/ 544584 w 3776661"/>
              <a:gd name="connsiteY1" fmla="*/ 5800538 h 7638389"/>
              <a:gd name="connsiteX2" fmla="*/ 47106 w 3776661"/>
              <a:gd name="connsiteY2" fmla="*/ 2939822 h 7638389"/>
              <a:gd name="connsiteX3" fmla="*/ 3756142 w 3776661"/>
              <a:gd name="connsiteY3" fmla="*/ 0 h 7638389"/>
              <a:gd name="connsiteX4" fmla="*/ 3776661 w 3776661"/>
              <a:gd name="connsiteY4" fmla="*/ 6840418 h 7638389"/>
              <a:gd name="connsiteX0" fmla="*/ 3776661 w 3776661"/>
              <a:gd name="connsiteY0" fmla="*/ 6840418 h 7638389"/>
              <a:gd name="connsiteX1" fmla="*/ 544584 w 3776661"/>
              <a:gd name="connsiteY1" fmla="*/ 5800538 h 7638389"/>
              <a:gd name="connsiteX2" fmla="*/ 47106 w 3776661"/>
              <a:gd name="connsiteY2" fmla="*/ 2939822 h 7638389"/>
              <a:gd name="connsiteX3" fmla="*/ 3756142 w 3776661"/>
              <a:gd name="connsiteY3" fmla="*/ 0 h 7638389"/>
              <a:gd name="connsiteX4" fmla="*/ 3776661 w 3776661"/>
              <a:gd name="connsiteY4" fmla="*/ 6840418 h 7638389"/>
              <a:gd name="connsiteX0" fmla="*/ 3151041 w 3740122"/>
              <a:gd name="connsiteY0" fmla="*/ 6411793 h 7288872"/>
              <a:gd name="connsiteX1" fmla="*/ 528564 w 3740122"/>
              <a:gd name="connsiteY1" fmla="*/ 5800538 h 7288872"/>
              <a:gd name="connsiteX2" fmla="*/ 31086 w 3740122"/>
              <a:gd name="connsiteY2" fmla="*/ 2939822 h 7288872"/>
              <a:gd name="connsiteX3" fmla="*/ 3740122 w 3740122"/>
              <a:gd name="connsiteY3" fmla="*/ 0 h 7288872"/>
              <a:gd name="connsiteX4" fmla="*/ 3151041 w 3740122"/>
              <a:gd name="connsiteY4" fmla="*/ 6411793 h 7288872"/>
              <a:gd name="connsiteX0" fmla="*/ 3875071 w 3875071"/>
              <a:gd name="connsiteY0" fmla="*/ 6897568 h 7686037"/>
              <a:gd name="connsiteX1" fmla="*/ 547744 w 3875071"/>
              <a:gd name="connsiteY1" fmla="*/ 5800538 h 7686037"/>
              <a:gd name="connsiteX2" fmla="*/ 50266 w 3875071"/>
              <a:gd name="connsiteY2" fmla="*/ 2939822 h 7686037"/>
              <a:gd name="connsiteX3" fmla="*/ 3759302 w 3875071"/>
              <a:gd name="connsiteY3" fmla="*/ 0 h 7686037"/>
              <a:gd name="connsiteX4" fmla="*/ 3875071 w 3875071"/>
              <a:gd name="connsiteY4" fmla="*/ 6897568 h 7686037"/>
              <a:gd name="connsiteX0" fmla="*/ 3971518 w 3971518"/>
              <a:gd name="connsiteY0" fmla="*/ 7585234 h 8461799"/>
              <a:gd name="connsiteX1" fmla="*/ 644191 w 3971518"/>
              <a:gd name="connsiteY1" fmla="*/ 6488204 h 8461799"/>
              <a:gd name="connsiteX2" fmla="*/ 32413 w 3971518"/>
              <a:gd name="connsiteY2" fmla="*/ 769988 h 8461799"/>
              <a:gd name="connsiteX3" fmla="*/ 3855749 w 3971518"/>
              <a:gd name="connsiteY3" fmla="*/ 687666 h 8461799"/>
              <a:gd name="connsiteX4" fmla="*/ 3971518 w 3971518"/>
              <a:gd name="connsiteY4" fmla="*/ 7585234 h 8461799"/>
              <a:gd name="connsiteX0" fmla="*/ 3939105 w 3939105"/>
              <a:gd name="connsiteY0" fmla="*/ 7585234 h 8461799"/>
              <a:gd name="connsiteX1" fmla="*/ 611778 w 3939105"/>
              <a:gd name="connsiteY1" fmla="*/ 6488204 h 8461799"/>
              <a:gd name="connsiteX2" fmla="*/ 0 w 3939105"/>
              <a:gd name="connsiteY2" fmla="*/ 769988 h 8461799"/>
              <a:gd name="connsiteX3" fmla="*/ 3823336 w 3939105"/>
              <a:gd name="connsiteY3" fmla="*/ 687666 h 8461799"/>
              <a:gd name="connsiteX4" fmla="*/ 3939105 w 3939105"/>
              <a:gd name="connsiteY4" fmla="*/ 7585234 h 8461799"/>
              <a:gd name="connsiteX0" fmla="*/ 3815280 w 3815280"/>
              <a:gd name="connsiteY0" fmla="*/ 7634032 h 8512824"/>
              <a:gd name="connsiteX1" fmla="*/ 487953 w 3815280"/>
              <a:gd name="connsiteY1" fmla="*/ 6537002 h 8512824"/>
              <a:gd name="connsiteX2" fmla="*/ 0 w 3815280"/>
              <a:gd name="connsiteY2" fmla="*/ 752111 h 8512824"/>
              <a:gd name="connsiteX3" fmla="*/ 3699511 w 3815280"/>
              <a:gd name="connsiteY3" fmla="*/ 736464 h 8512824"/>
              <a:gd name="connsiteX4" fmla="*/ 3815280 w 3815280"/>
              <a:gd name="connsiteY4" fmla="*/ 7634032 h 8512824"/>
              <a:gd name="connsiteX0" fmla="*/ 4026409 w 4026409"/>
              <a:gd name="connsiteY0" fmla="*/ 7634032 h 8892607"/>
              <a:gd name="connsiteX1" fmla="*/ 165682 w 4026409"/>
              <a:gd name="connsiteY1" fmla="*/ 7737152 h 8892607"/>
              <a:gd name="connsiteX2" fmla="*/ 211129 w 4026409"/>
              <a:gd name="connsiteY2" fmla="*/ 752111 h 8892607"/>
              <a:gd name="connsiteX3" fmla="*/ 3910640 w 4026409"/>
              <a:gd name="connsiteY3" fmla="*/ 736464 h 8892607"/>
              <a:gd name="connsiteX4" fmla="*/ 4026409 w 4026409"/>
              <a:gd name="connsiteY4" fmla="*/ 7634032 h 8892607"/>
              <a:gd name="connsiteX0" fmla="*/ 4017782 w 4017782"/>
              <a:gd name="connsiteY0" fmla="*/ 7634032 h 8845642"/>
              <a:gd name="connsiteX1" fmla="*/ 166580 w 4017782"/>
              <a:gd name="connsiteY1" fmla="*/ 7622852 h 8845642"/>
              <a:gd name="connsiteX2" fmla="*/ 202502 w 4017782"/>
              <a:gd name="connsiteY2" fmla="*/ 752111 h 8845642"/>
              <a:gd name="connsiteX3" fmla="*/ 3902013 w 4017782"/>
              <a:gd name="connsiteY3" fmla="*/ 736464 h 8845642"/>
              <a:gd name="connsiteX4" fmla="*/ 4017782 w 4017782"/>
              <a:gd name="connsiteY4" fmla="*/ 7634032 h 8845642"/>
              <a:gd name="connsiteX0" fmla="*/ 3938407 w 3938407"/>
              <a:gd name="connsiteY0" fmla="*/ 7634032 h 8829536"/>
              <a:gd name="connsiteX1" fmla="*/ 87205 w 3938407"/>
              <a:gd name="connsiteY1" fmla="*/ 7622852 h 8829536"/>
              <a:gd name="connsiteX2" fmla="*/ 123127 w 3938407"/>
              <a:gd name="connsiteY2" fmla="*/ 752111 h 8829536"/>
              <a:gd name="connsiteX3" fmla="*/ 3822638 w 3938407"/>
              <a:gd name="connsiteY3" fmla="*/ 736464 h 8829536"/>
              <a:gd name="connsiteX4" fmla="*/ 3938407 w 3938407"/>
              <a:gd name="connsiteY4" fmla="*/ 7634032 h 8829536"/>
              <a:gd name="connsiteX0" fmla="*/ 3938407 w 3938407"/>
              <a:gd name="connsiteY0" fmla="*/ 7634032 h 8829536"/>
              <a:gd name="connsiteX1" fmla="*/ 87205 w 3938407"/>
              <a:gd name="connsiteY1" fmla="*/ 7622852 h 8829536"/>
              <a:gd name="connsiteX2" fmla="*/ 123127 w 3938407"/>
              <a:gd name="connsiteY2" fmla="*/ 752111 h 8829536"/>
              <a:gd name="connsiteX3" fmla="*/ 3822638 w 3938407"/>
              <a:gd name="connsiteY3" fmla="*/ 736464 h 8829536"/>
              <a:gd name="connsiteX4" fmla="*/ 3938407 w 3938407"/>
              <a:gd name="connsiteY4" fmla="*/ 7634032 h 8829536"/>
              <a:gd name="connsiteX0" fmla="*/ 3938407 w 3938407"/>
              <a:gd name="connsiteY0" fmla="*/ 7634032 h 8829536"/>
              <a:gd name="connsiteX1" fmla="*/ 87205 w 3938407"/>
              <a:gd name="connsiteY1" fmla="*/ 7622852 h 8829536"/>
              <a:gd name="connsiteX2" fmla="*/ 123127 w 3938407"/>
              <a:gd name="connsiteY2" fmla="*/ 752111 h 8829536"/>
              <a:gd name="connsiteX3" fmla="*/ 3822638 w 3938407"/>
              <a:gd name="connsiteY3" fmla="*/ 736464 h 8829536"/>
              <a:gd name="connsiteX4" fmla="*/ 3938407 w 3938407"/>
              <a:gd name="connsiteY4" fmla="*/ 7634032 h 8829536"/>
              <a:gd name="connsiteX0" fmla="*/ 3938407 w 3938407"/>
              <a:gd name="connsiteY0" fmla="*/ 7070844 h 8266348"/>
              <a:gd name="connsiteX1" fmla="*/ 87205 w 3938407"/>
              <a:gd name="connsiteY1" fmla="*/ 7059664 h 8266348"/>
              <a:gd name="connsiteX2" fmla="*/ 123127 w 3938407"/>
              <a:gd name="connsiteY2" fmla="*/ 188923 h 8266348"/>
              <a:gd name="connsiteX3" fmla="*/ 3822638 w 3938407"/>
              <a:gd name="connsiteY3" fmla="*/ 173276 h 8266348"/>
              <a:gd name="connsiteX4" fmla="*/ 3938407 w 3938407"/>
              <a:gd name="connsiteY4" fmla="*/ 7070844 h 8266348"/>
              <a:gd name="connsiteX0" fmla="*/ 3938407 w 4015143"/>
              <a:gd name="connsiteY0" fmla="*/ 7113151 h 8308655"/>
              <a:gd name="connsiteX1" fmla="*/ 87205 w 4015143"/>
              <a:gd name="connsiteY1" fmla="*/ 7101971 h 8308655"/>
              <a:gd name="connsiteX2" fmla="*/ 123127 w 4015143"/>
              <a:gd name="connsiteY2" fmla="*/ 231230 h 8308655"/>
              <a:gd name="connsiteX3" fmla="*/ 4015143 w 4015143"/>
              <a:gd name="connsiteY3" fmla="*/ 87246 h 8308655"/>
              <a:gd name="connsiteX4" fmla="*/ 3938407 w 4015143"/>
              <a:gd name="connsiteY4" fmla="*/ 7113151 h 8308655"/>
              <a:gd name="connsiteX0" fmla="*/ 3938407 w 4015940"/>
              <a:gd name="connsiteY0" fmla="*/ 7113151 h 8308655"/>
              <a:gd name="connsiteX1" fmla="*/ 87205 w 4015940"/>
              <a:gd name="connsiteY1" fmla="*/ 7101971 h 8308655"/>
              <a:gd name="connsiteX2" fmla="*/ 123127 w 4015940"/>
              <a:gd name="connsiteY2" fmla="*/ 231230 h 8308655"/>
              <a:gd name="connsiteX3" fmla="*/ 4015143 w 4015940"/>
              <a:gd name="connsiteY3" fmla="*/ 87246 h 8308655"/>
              <a:gd name="connsiteX4" fmla="*/ 3938407 w 4015940"/>
              <a:gd name="connsiteY4" fmla="*/ 7113151 h 8308655"/>
              <a:gd name="connsiteX0" fmla="*/ 3938407 w 4015940"/>
              <a:gd name="connsiteY0" fmla="*/ 7031057 h 8226561"/>
              <a:gd name="connsiteX1" fmla="*/ 87205 w 4015940"/>
              <a:gd name="connsiteY1" fmla="*/ 7019877 h 8226561"/>
              <a:gd name="connsiteX2" fmla="*/ 123127 w 4015940"/>
              <a:gd name="connsiteY2" fmla="*/ 149136 h 8226561"/>
              <a:gd name="connsiteX3" fmla="*/ 4015143 w 4015940"/>
              <a:gd name="connsiteY3" fmla="*/ 5152 h 8226561"/>
              <a:gd name="connsiteX4" fmla="*/ 3938407 w 4015940"/>
              <a:gd name="connsiteY4" fmla="*/ 7031057 h 8226561"/>
              <a:gd name="connsiteX0" fmla="*/ 3146868 w 4041839"/>
              <a:gd name="connsiteY0" fmla="*/ 6549794 h 7948422"/>
              <a:gd name="connsiteX1" fmla="*/ 113814 w 4041839"/>
              <a:gd name="connsiteY1" fmla="*/ 7019877 h 7948422"/>
              <a:gd name="connsiteX2" fmla="*/ 149736 w 4041839"/>
              <a:gd name="connsiteY2" fmla="*/ 149136 h 7948422"/>
              <a:gd name="connsiteX3" fmla="*/ 4041752 w 4041839"/>
              <a:gd name="connsiteY3" fmla="*/ 5152 h 7948422"/>
              <a:gd name="connsiteX4" fmla="*/ 3146868 w 4041839"/>
              <a:gd name="connsiteY4" fmla="*/ 6549794 h 7948422"/>
              <a:gd name="connsiteX0" fmla="*/ 4149953 w 4149953"/>
              <a:gd name="connsiteY0" fmla="*/ 7079184 h 8274330"/>
              <a:gd name="connsiteX1" fmla="*/ 170415 w 4149953"/>
              <a:gd name="connsiteY1" fmla="*/ 7019877 h 8274330"/>
              <a:gd name="connsiteX2" fmla="*/ 206337 w 4149953"/>
              <a:gd name="connsiteY2" fmla="*/ 149136 h 8274330"/>
              <a:gd name="connsiteX3" fmla="*/ 4098353 w 4149953"/>
              <a:gd name="connsiteY3" fmla="*/ 5152 h 8274330"/>
              <a:gd name="connsiteX4" fmla="*/ 4149953 w 4149953"/>
              <a:gd name="connsiteY4" fmla="*/ 7079184 h 8274330"/>
              <a:gd name="connsiteX0" fmla="*/ 4149953 w 4149953"/>
              <a:gd name="connsiteY0" fmla="*/ 7079184 h 7556332"/>
              <a:gd name="connsiteX1" fmla="*/ 170415 w 4149953"/>
              <a:gd name="connsiteY1" fmla="*/ 7019877 h 7556332"/>
              <a:gd name="connsiteX2" fmla="*/ 206337 w 4149953"/>
              <a:gd name="connsiteY2" fmla="*/ 149136 h 7556332"/>
              <a:gd name="connsiteX3" fmla="*/ 4098353 w 4149953"/>
              <a:gd name="connsiteY3" fmla="*/ 5152 h 7556332"/>
              <a:gd name="connsiteX4" fmla="*/ 4149953 w 4149953"/>
              <a:gd name="connsiteY4" fmla="*/ 7079184 h 7556332"/>
              <a:gd name="connsiteX0" fmla="*/ 4065423 w 4065423"/>
              <a:gd name="connsiteY0" fmla="*/ 7079184 h 7555590"/>
              <a:gd name="connsiteX1" fmla="*/ 85885 w 4065423"/>
              <a:gd name="connsiteY1" fmla="*/ 7019877 h 7555590"/>
              <a:gd name="connsiteX2" fmla="*/ 121807 w 4065423"/>
              <a:gd name="connsiteY2" fmla="*/ 149136 h 7555590"/>
              <a:gd name="connsiteX3" fmla="*/ 4013823 w 4065423"/>
              <a:gd name="connsiteY3" fmla="*/ 5152 h 7555590"/>
              <a:gd name="connsiteX4" fmla="*/ 4065423 w 4065423"/>
              <a:gd name="connsiteY4" fmla="*/ 7079184 h 7555590"/>
              <a:gd name="connsiteX0" fmla="*/ 4145917 w 4145917"/>
              <a:gd name="connsiteY0" fmla="*/ 7079184 h 7440337"/>
              <a:gd name="connsiteX1" fmla="*/ 166379 w 4145917"/>
              <a:gd name="connsiteY1" fmla="*/ 7019877 h 7440337"/>
              <a:gd name="connsiteX2" fmla="*/ 202301 w 4145917"/>
              <a:gd name="connsiteY2" fmla="*/ 149136 h 7440337"/>
              <a:gd name="connsiteX3" fmla="*/ 4094317 w 4145917"/>
              <a:gd name="connsiteY3" fmla="*/ 5152 h 7440337"/>
              <a:gd name="connsiteX4" fmla="*/ 4145917 w 4145917"/>
              <a:gd name="connsiteY4" fmla="*/ 7079184 h 7440337"/>
              <a:gd name="connsiteX0" fmla="*/ 4040735 w 4040735"/>
              <a:gd name="connsiteY0" fmla="*/ 7079184 h 7582194"/>
              <a:gd name="connsiteX1" fmla="*/ 61197 w 4040735"/>
              <a:gd name="connsiteY1" fmla="*/ 7019877 h 7582194"/>
              <a:gd name="connsiteX2" fmla="*/ 97119 w 4040735"/>
              <a:gd name="connsiteY2" fmla="*/ 149136 h 7582194"/>
              <a:gd name="connsiteX3" fmla="*/ 3989135 w 4040735"/>
              <a:gd name="connsiteY3" fmla="*/ 5152 h 7582194"/>
              <a:gd name="connsiteX4" fmla="*/ 4040735 w 4040735"/>
              <a:gd name="connsiteY4" fmla="*/ 7079184 h 7582194"/>
              <a:gd name="connsiteX0" fmla="*/ 4069494 w 4069494"/>
              <a:gd name="connsiteY0" fmla="*/ 7079184 h 7550867"/>
              <a:gd name="connsiteX1" fmla="*/ 89956 w 4069494"/>
              <a:gd name="connsiteY1" fmla="*/ 7019877 h 7550867"/>
              <a:gd name="connsiteX2" fmla="*/ 125878 w 4069494"/>
              <a:gd name="connsiteY2" fmla="*/ 149136 h 7550867"/>
              <a:gd name="connsiteX3" fmla="*/ 4017894 w 4069494"/>
              <a:gd name="connsiteY3" fmla="*/ 5152 h 7550867"/>
              <a:gd name="connsiteX4" fmla="*/ 4069494 w 4069494"/>
              <a:gd name="connsiteY4" fmla="*/ 7079184 h 7550867"/>
              <a:gd name="connsiteX0" fmla="*/ 3979538 w 3979538"/>
              <a:gd name="connsiteY0" fmla="*/ 7079184 h 7079184"/>
              <a:gd name="connsiteX1" fmla="*/ 0 w 3979538"/>
              <a:gd name="connsiteY1" fmla="*/ 7019877 h 7079184"/>
              <a:gd name="connsiteX2" fmla="*/ 35922 w 3979538"/>
              <a:gd name="connsiteY2" fmla="*/ 149136 h 7079184"/>
              <a:gd name="connsiteX3" fmla="*/ 3927938 w 3979538"/>
              <a:gd name="connsiteY3" fmla="*/ 5152 h 7079184"/>
              <a:gd name="connsiteX4" fmla="*/ 3979538 w 3979538"/>
              <a:gd name="connsiteY4" fmla="*/ 7079184 h 7079184"/>
              <a:gd name="connsiteX0" fmla="*/ 3522338 w 3928124"/>
              <a:gd name="connsiteY0" fmla="*/ 6643249 h 7019877"/>
              <a:gd name="connsiteX1" fmla="*/ 0 w 3928124"/>
              <a:gd name="connsiteY1" fmla="*/ 7019877 h 7019877"/>
              <a:gd name="connsiteX2" fmla="*/ 35922 w 3928124"/>
              <a:gd name="connsiteY2" fmla="*/ 149136 h 7019877"/>
              <a:gd name="connsiteX3" fmla="*/ 3927938 w 3928124"/>
              <a:gd name="connsiteY3" fmla="*/ 5152 h 7019877"/>
              <a:gd name="connsiteX4" fmla="*/ 3522338 w 3928124"/>
              <a:gd name="connsiteY4" fmla="*/ 6643249 h 7019877"/>
              <a:gd name="connsiteX0" fmla="*/ 3798785 w 3928462"/>
              <a:gd name="connsiteY0" fmla="*/ 7004756 h 7019877"/>
              <a:gd name="connsiteX1" fmla="*/ 0 w 3928462"/>
              <a:gd name="connsiteY1" fmla="*/ 7019877 h 7019877"/>
              <a:gd name="connsiteX2" fmla="*/ 35922 w 3928462"/>
              <a:gd name="connsiteY2" fmla="*/ 149136 h 7019877"/>
              <a:gd name="connsiteX3" fmla="*/ 3927938 w 3928462"/>
              <a:gd name="connsiteY3" fmla="*/ 5152 h 7019877"/>
              <a:gd name="connsiteX4" fmla="*/ 3798785 w 3928462"/>
              <a:gd name="connsiteY4" fmla="*/ 7004756 h 7019877"/>
              <a:gd name="connsiteX0" fmla="*/ 3798785 w 3798785"/>
              <a:gd name="connsiteY0" fmla="*/ 6892674 h 6907795"/>
              <a:gd name="connsiteX1" fmla="*/ 0 w 3798785"/>
              <a:gd name="connsiteY1" fmla="*/ 6907795 h 6907795"/>
              <a:gd name="connsiteX2" fmla="*/ 35922 w 3798785"/>
              <a:gd name="connsiteY2" fmla="*/ 37054 h 6907795"/>
              <a:gd name="connsiteX3" fmla="*/ 3555799 w 3798785"/>
              <a:gd name="connsiteY3" fmla="*/ 456596 h 6907795"/>
              <a:gd name="connsiteX4" fmla="*/ 3798785 w 3798785"/>
              <a:gd name="connsiteY4" fmla="*/ 6892674 h 6907795"/>
              <a:gd name="connsiteX0" fmla="*/ 3798785 w 3798785"/>
              <a:gd name="connsiteY0" fmla="*/ 6945047 h 6960168"/>
              <a:gd name="connsiteX1" fmla="*/ 0 w 3798785"/>
              <a:gd name="connsiteY1" fmla="*/ 6960168 h 6960168"/>
              <a:gd name="connsiteX2" fmla="*/ 35922 w 3798785"/>
              <a:gd name="connsiteY2" fmla="*/ 89427 h 6960168"/>
              <a:gd name="connsiteX3" fmla="*/ 3779083 w 3798785"/>
              <a:gd name="connsiteY3" fmla="*/ 73034 h 6960168"/>
              <a:gd name="connsiteX4" fmla="*/ 3798785 w 3798785"/>
              <a:gd name="connsiteY4" fmla="*/ 6945047 h 6960168"/>
              <a:gd name="connsiteX0" fmla="*/ 3798785 w 3798785"/>
              <a:gd name="connsiteY0" fmla="*/ 6872013 h 6887134"/>
              <a:gd name="connsiteX1" fmla="*/ 0 w 3798785"/>
              <a:gd name="connsiteY1" fmla="*/ 6887134 h 6887134"/>
              <a:gd name="connsiteX2" fmla="*/ 35922 w 3798785"/>
              <a:gd name="connsiteY2" fmla="*/ 16393 h 6887134"/>
              <a:gd name="connsiteX3" fmla="*/ 3779083 w 3798785"/>
              <a:gd name="connsiteY3" fmla="*/ 0 h 6887134"/>
              <a:gd name="connsiteX4" fmla="*/ 3798785 w 3798785"/>
              <a:gd name="connsiteY4" fmla="*/ 6872013 h 6887134"/>
              <a:gd name="connsiteX0" fmla="*/ 3798785 w 3798785"/>
              <a:gd name="connsiteY0" fmla="*/ 6872448 h 6887569"/>
              <a:gd name="connsiteX1" fmla="*/ 0 w 3798785"/>
              <a:gd name="connsiteY1" fmla="*/ 6887569 h 6887569"/>
              <a:gd name="connsiteX2" fmla="*/ 35922 w 3798785"/>
              <a:gd name="connsiteY2" fmla="*/ 16828 h 6887569"/>
              <a:gd name="connsiteX3" fmla="*/ 3779083 w 3798785"/>
              <a:gd name="connsiteY3" fmla="*/ 435 h 6887569"/>
              <a:gd name="connsiteX4" fmla="*/ 3798785 w 3798785"/>
              <a:gd name="connsiteY4" fmla="*/ 6872448 h 6887569"/>
              <a:gd name="connsiteX0" fmla="*/ 3762863 w 3762863"/>
              <a:gd name="connsiteY0" fmla="*/ 6872448 h 6872448"/>
              <a:gd name="connsiteX1" fmla="*/ 134675 w 3762863"/>
              <a:gd name="connsiteY1" fmla="*/ 6812506 h 6872448"/>
              <a:gd name="connsiteX2" fmla="*/ 0 w 3762863"/>
              <a:gd name="connsiteY2" fmla="*/ 16828 h 6872448"/>
              <a:gd name="connsiteX3" fmla="*/ 3743161 w 3762863"/>
              <a:gd name="connsiteY3" fmla="*/ 435 h 6872448"/>
              <a:gd name="connsiteX4" fmla="*/ 3762863 w 3762863"/>
              <a:gd name="connsiteY4" fmla="*/ 6872448 h 6872448"/>
              <a:gd name="connsiteX0" fmla="*/ 3846553 w 3846553"/>
              <a:gd name="connsiteY0" fmla="*/ 6872448 h 6880745"/>
              <a:gd name="connsiteX1" fmla="*/ 0 w 3846553"/>
              <a:gd name="connsiteY1" fmla="*/ 6880745 h 6880745"/>
              <a:gd name="connsiteX2" fmla="*/ 83690 w 3846553"/>
              <a:gd name="connsiteY2" fmla="*/ 16828 h 6880745"/>
              <a:gd name="connsiteX3" fmla="*/ 3826851 w 3846553"/>
              <a:gd name="connsiteY3" fmla="*/ 435 h 6880745"/>
              <a:gd name="connsiteX4" fmla="*/ 3846553 w 3846553"/>
              <a:gd name="connsiteY4" fmla="*/ 6872448 h 6880745"/>
              <a:gd name="connsiteX0" fmla="*/ 3832905 w 3832905"/>
              <a:gd name="connsiteY0" fmla="*/ 6872448 h 6880745"/>
              <a:gd name="connsiteX1" fmla="*/ 0 w 3832905"/>
              <a:gd name="connsiteY1" fmla="*/ 6880745 h 6880745"/>
              <a:gd name="connsiteX2" fmla="*/ 70042 w 3832905"/>
              <a:gd name="connsiteY2" fmla="*/ 16828 h 6880745"/>
              <a:gd name="connsiteX3" fmla="*/ 3813203 w 3832905"/>
              <a:gd name="connsiteY3" fmla="*/ 435 h 6880745"/>
              <a:gd name="connsiteX4" fmla="*/ 3832905 w 3832905"/>
              <a:gd name="connsiteY4" fmla="*/ 6872448 h 688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32905" h="6880745">
                <a:moveTo>
                  <a:pt x="3832905" y="6872448"/>
                </a:moveTo>
                <a:lnTo>
                  <a:pt x="0" y="6880745"/>
                </a:lnTo>
                <a:cubicBezTo>
                  <a:pt x="1476330" y="4394243"/>
                  <a:pt x="890865" y="1554366"/>
                  <a:pt x="70042" y="16828"/>
                </a:cubicBezTo>
                <a:cubicBezTo>
                  <a:pt x="1342713" y="-4209"/>
                  <a:pt x="2879927" y="435"/>
                  <a:pt x="3813203" y="435"/>
                </a:cubicBezTo>
                <a:cubicBezTo>
                  <a:pt x="3823552" y="1741325"/>
                  <a:pt x="3826065" y="4579609"/>
                  <a:pt x="3832905" y="68724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=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DC45414-2818-0839-9FE8-3CC299832B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94A41C-22E1-1741-CFE6-34DDD6DB0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Environnement &amp; Biodiversité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718F70-4782-E3F5-0AF6-56E42CEA65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fr-FR"/>
              <a:t>27/02/2023</a:t>
            </a: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1BA6F6DB-84C5-23C1-4D1E-F88CD89F4B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8105" y="2889250"/>
            <a:ext cx="5599915" cy="252095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Titre de la partie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48A2829A-F625-D892-C7A6-C772DE4A6CAD}"/>
              </a:ext>
            </a:extLst>
          </p:cNvPr>
          <p:cNvSpPr/>
          <p:nvPr userDrawn="1"/>
        </p:nvSpPr>
        <p:spPr>
          <a:xfrm>
            <a:off x="5933083" y="-723015"/>
            <a:ext cx="2361943" cy="8304028"/>
          </a:xfrm>
          <a:prstGeom prst="arc">
            <a:avLst>
              <a:gd name="adj1" fmla="val 16836333"/>
              <a:gd name="adj2" fmla="val 4759213"/>
            </a:avLst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A122F01-DA4F-6F27-B622-A491B9F1BE10}"/>
              </a:ext>
            </a:extLst>
          </p:cNvPr>
          <p:cNvCxnSpPr>
            <a:cxnSpLocks/>
          </p:cNvCxnSpPr>
          <p:nvPr userDrawn="1"/>
        </p:nvCxnSpPr>
        <p:spPr>
          <a:xfrm>
            <a:off x="2034036" y="6492875"/>
            <a:ext cx="0" cy="160657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166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SCE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67872" y="6467752"/>
            <a:ext cx="816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83621" y="6467752"/>
            <a:ext cx="38608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46109" y="6467752"/>
            <a:ext cx="288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rgbClr val="FF7D0B"/>
                </a:solidFill>
              </a:defRPr>
            </a:lvl1pPr>
          </a:lstStyle>
          <a:p>
            <a:fld id="{2CEEE58E-02FE-4937-9B6C-E0C6ED37801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778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CE_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20290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 -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65A45B1-396A-1E1F-E6B5-85072A8796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FB8E86-7862-0E71-7D6D-CDA4D7AC4E6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pour une image  6">
            <a:extLst>
              <a:ext uri="{FF2B5EF4-FFF2-40B4-BE49-F238E27FC236}">
                <a16:creationId xmlns:a16="http://schemas.microsoft.com/office/drawing/2014/main" id="{420A8F0A-82A4-0E6D-A04B-8FD9EF341C8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054861" y="0"/>
            <a:ext cx="5137139" cy="6858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Image du projet à ajouter ici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28ED6B-C3DE-DB05-EECA-46084E584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44" y="6274054"/>
            <a:ext cx="443409" cy="379478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DA1AAEB-4339-EEA2-CA7E-7FBB446AB7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04" y="534389"/>
            <a:ext cx="5970584" cy="3926846"/>
          </a:xfrm>
        </p:spPr>
        <p:txBody>
          <a:bodyPr/>
          <a:lstStyle>
            <a:lvl3pPr>
              <a:defRPr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</a:lstStyle>
          <a:p>
            <a:pPr lvl="0"/>
            <a:r>
              <a:rPr lang="fr-FR" dirty="0"/>
              <a:t>Nom du projet</a:t>
            </a:r>
          </a:p>
          <a:p>
            <a:pPr lvl="2"/>
            <a:r>
              <a:rPr lang="fr-FR" dirty="0"/>
              <a:t>Date</a:t>
            </a:r>
          </a:p>
          <a:p>
            <a:pPr lvl="2"/>
            <a:endParaRPr lang="fr-FR" dirty="0"/>
          </a:p>
          <a:p>
            <a:pPr lvl="3"/>
            <a:r>
              <a:rPr lang="fr-FR" dirty="0"/>
              <a:t>Titre catégorie</a:t>
            </a:r>
          </a:p>
          <a:p>
            <a:pPr lvl="4"/>
            <a:r>
              <a:rPr lang="fr-FR" dirty="0"/>
              <a:t>Texte</a:t>
            </a:r>
          </a:p>
          <a:p>
            <a:pPr lvl="5"/>
            <a:r>
              <a:rPr lang="fr-FR" dirty="0"/>
              <a:t>Mission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BC60808-3A70-45C0-6985-5277DAA34A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03" y="4726377"/>
            <a:ext cx="5970584" cy="1282535"/>
          </a:xfrm>
          <a:solidFill>
            <a:schemeClr val="accent1">
              <a:lumMod val="40000"/>
              <a:lumOff val="60000"/>
            </a:schemeClr>
          </a:solidFill>
        </p:spPr>
        <p:txBody>
          <a:bodyPr lIns="108000" tIns="108000" rIns="108000" bIns="108000" anchor="ctr" anchorCtr="0"/>
          <a:lstStyle>
            <a:lvl7pPr>
              <a:defRPr/>
            </a:lvl7pPr>
          </a:lstStyle>
          <a:p>
            <a:pPr lvl="6"/>
            <a:r>
              <a:rPr lang="fr-FR" dirty="0"/>
              <a:t>Chiffres / Infos clés</a:t>
            </a:r>
          </a:p>
        </p:txBody>
      </p:sp>
    </p:spTree>
    <p:extLst>
      <p:ext uri="{BB962C8B-B14F-4D97-AF65-F5344CB8AC3E}">
        <p14:creationId xmlns:p14="http://schemas.microsoft.com/office/powerpoint/2010/main" val="21529362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férence -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65A45B1-396A-1E1F-E6B5-85072A8796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FB8E86-7862-0E71-7D6D-CDA4D7AC4E6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028ED6B-C3DE-DB05-EECA-46084E584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144" y="6274054"/>
            <a:ext cx="443409" cy="379478"/>
          </a:xfrm>
          <a:prstGeom prst="rect">
            <a:avLst/>
          </a:prstGeom>
        </p:spPr>
      </p:pic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DA1AAEB-4339-EEA2-CA7E-7FBB446AB7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7704" y="534389"/>
            <a:ext cx="5970584" cy="3926846"/>
          </a:xfrm>
        </p:spPr>
        <p:txBody>
          <a:bodyPr/>
          <a:lstStyle>
            <a:lvl3pPr>
              <a:defRPr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</a:lstStyle>
          <a:p>
            <a:pPr lvl="0"/>
            <a:r>
              <a:rPr lang="fr-FR" dirty="0"/>
              <a:t>Nom du projet</a:t>
            </a:r>
          </a:p>
          <a:p>
            <a:pPr lvl="2"/>
            <a:r>
              <a:rPr lang="fr-FR" dirty="0"/>
              <a:t>Date</a:t>
            </a:r>
          </a:p>
          <a:p>
            <a:pPr lvl="2"/>
            <a:endParaRPr lang="fr-FR" dirty="0"/>
          </a:p>
          <a:p>
            <a:pPr lvl="3"/>
            <a:r>
              <a:rPr lang="fr-FR" dirty="0"/>
              <a:t>Titre catégorie</a:t>
            </a:r>
          </a:p>
          <a:p>
            <a:pPr lvl="4"/>
            <a:r>
              <a:rPr lang="fr-FR" dirty="0"/>
              <a:t>Texte</a:t>
            </a:r>
          </a:p>
          <a:p>
            <a:pPr lvl="5"/>
            <a:r>
              <a:rPr lang="fr-FR" dirty="0"/>
              <a:t>Mission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5BC60808-3A70-45C0-6985-5277DAA34A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7703" y="4726377"/>
            <a:ext cx="5970584" cy="1282535"/>
          </a:xfrm>
          <a:solidFill>
            <a:schemeClr val="accent1">
              <a:lumMod val="40000"/>
              <a:lumOff val="60000"/>
            </a:schemeClr>
          </a:solidFill>
        </p:spPr>
        <p:txBody>
          <a:bodyPr lIns="108000" tIns="108000" rIns="108000" bIns="108000" anchor="ctr" anchorCtr="0"/>
          <a:lstStyle>
            <a:lvl7pPr>
              <a:defRPr/>
            </a:lvl7pPr>
          </a:lstStyle>
          <a:p>
            <a:pPr lvl="6"/>
            <a:r>
              <a:rPr lang="fr-FR" dirty="0"/>
              <a:t>Chiffres / Infos clés</a:t>
            </a:r>
          </a:p>
        </p:txBody>
      </p:sp>
      <p:sp>
        <p:nvSpPr>
          <p:cNvPr id="2" name="Espace réservé pour une image  6">
            <a:extLst>
              <a:ext uri="{FF2B5EF4-FFF2-40B4-BE49-F238E27FC236}">
                <a16:creationId xmlns:a16="http://schemas.microsoft.com/office/drawing/2014/main" id="{8D1A159F-CE9E-0563-1F8A-F9B9468E0CC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054861" y="0"/>
            <a:ext cx="5137139" cy="331321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Image du projet à ajouter ici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C48B30FB-8A8A-330C-8E95-4D47C56469C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054861" y="3544785"/>
            <a:ext cx="5137139" cy="331321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FontTx/>
              <a:buNone/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Image du projet à ajouter ici</a:t>
            </a:r>
          </a:p>
        </p:txBody>
      </p:sp>
    </p:spTree>
    <p:extLst>
      <p:ext uri="{BB962C8B-B14F-4D97-AF65-F5344CB8AC3E}">
        <p14:creationId xmlns:p14="http://schemas.microsoft.com/office/powerpoint/2010/main" val="8901198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SCE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67872" y="6467752"/>
            <a:ext cx="816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83621" y="6467752"/>
            <a:ext cx="38608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46109" y="6467752"/>
            <a:ext cx="288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rgbClr val="FF7D0B"/>
                </a:solidFill>
              </a:defRPr>
            </a:lvl1pPr>
          </a:lstStyle>
          <a:p>
            <a:fld id="{2CEEE58E-02FE-4937-9B6C-E0C6ED37801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555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E_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2"/>
          <p:cNvSpPr>
            <a:spLocks noGrp="1"/>
          </p:cNvSpPr>
          <p:nvPr>
            <p:ph type="body" idx="13"/>
          </p:nvPr>
        </p:nvSpPr>
        <p:spPr>
          <a:xfrm>
            <a:off x="806400" y="1620000"/>
            <a:ext cx="10560000" cy="36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none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5"/>
          </p:nvPr>
        </p:nvSpPr>
        <p:spPr>
          <a:xfrm>
            <a:off x="806400" y="2160000"/>
            <a:ext cx="1056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b="0">
                <a:solidFill>
                  <a:srgbClr val="FF7D0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Cliquez sur l'icône pour ajouter une image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67872" y="6467752"/>
            <a:ext cx="816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83621" y="6467752"/>
            <a:ext cx="38608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46109" y="6467752"/>
            <a:ext cx="288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rgbClr val="FF7D0B"/>
                </a:solidFill>
              </a:defRPr>
            </a:lvl1pPr>
          </a:lstStyle>
          <a:p>
            <a:fld id="{2CEEE58E-02FE-4937-9B6C-E0C6ED37801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title"/>
          </p:nvPr>
        </p:nvSpPr>
        <p:spPr>
          <a:xfrm>
            <a:off x="816274" y="274638"/>
            <a:ext cx="7487972" cy="63408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2800" b="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7811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F736A9C-F184-9DBB-C4B2-72B72631B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082" y="365125"/>
            <a:ext cx="11609836" cy="37947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Titre de la partie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4A398F-151D-6A98-55F7-2BDC1EC2B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Texte</a:t>
            </a:r>
          </a:p>
          <a:p>
            <a:pPr lvl="3"/>
            <a:r>
              <a:rPr lang="fr-FR" dirty="0"/>
              <a:t>Texte italique</a:t>
            </a:r>
          </a:p>
          <a:p>
            <a:pPr lvl="3"/>
            <a:endParaRPr lang="fr-FR" dirty="0"/>
          </a:p>
          <a:p>
            <a:pPr lvl="4"/>
            <a:r>
              <a:rPr lang="fr-FR" dirty="0"/>
              <a:t>Premier niveau de liste à puces</a:t>
            </a:r>
          </a:p>
          <a:p>
            <a:pPr lvl="5"/>
            <a:r>
              <a:rPr lang="fr-FR" dirty="0"/>
              <a:t>Second niveau de liste à puces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9D12B1-F038-B0C3-CB2B-5B6A4A4F6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91082" y="6492876"/>
            <a:ext cx="54711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67C0D4E-7AF8-4EE0-8632-0BA880AF82F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FB2BE389-4333-A5DC-1B68-2316B8CE4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9409" y="6492875"/>
            <a:ext cx="4114800" cy="1800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4" name="Espace réservé de la date 3">
            <a:extLst>
              <a:ext uri="{FF2B5EF4-FFF2-40B4-BE49-F238E27FC236}">
                <a16:creationId xmlns:a16="http://schemas.microsoft.com/office/drawing/2014/main" id="{E0FD9457-D572-C0FB-8ECC-A1B395C1A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7552" y="6492875"/>
            <a:ext cx="941108" cy="18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874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6" r:id="rId3"/>
    <p:sldLayoutId id="2147483651" r:id="rId4"/>
    <p:sldLayoutId id="2147483667" r:id="rId5"/>
    <p:sldLayoutId id="2147483650" r:id="rId6"/>
    <p:sldLayoutId id="2147483666" r:id="rId7"/>
    <p:sldLayoutId id="2147483669" r:id="rId8"/>
    <p:sldLayoutId id="2147483670" r:id="rId9"/>
    <p:sldLayoutId id="2147483658" r:id="rId10"/>
    <p:sldLayoutId id="2147483661" r:id="rId11"/>
    <p:sldLayoutId id="2147483660" r:id="rId12"/>
    <p:sldLayoutId id="2147483659" r:id="rId13"/>
    <p:sldLayoutId id="2147483665" r:id="rId14"/>
    <p:sldLayoutId id="2147483663" r:id="rId15"/>
    <p:sldLayoutId id="2147483672" r:id="rId16"/>
    <p:sldLayoutId id="2147483654" r:id="rId17"/>
    <p:sldLayoutId id="2147483681" r:id="rId18"/>
    <p:sldLayoutId id="2147483682" r:id="rId19"/>
    <p:sldLayoutId id="2147483683" r:id="rId20"/>
    <p:sldLayoutId id="2147483686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i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857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100000"/>
        <a:buFontTx/>
        <a:buBlip>
          <a:blip r:embed="rId23"/>
        </a:buBlip>
        <a:defRPr sz="1800" b="1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60000" indent="-228600" algn="l" defTabSz="914400" rtl="0" eaLnBrk="1" latinLnBrk="0" hangingPunct="1">
        <a:lnSpc>
          <a:spcPct val="90000"/>
        </a:lnSpc>
        <a:spcBef>
          <a:spcPts val="500"/>
        </a:spcBef>
        <a:buSzPct val="12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15162D-B2C0-7805-C7EA-5F0116ED6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Nom du projet</a:t>
            </a:r>
          </a:p>
          <a:p>
            <a:pPr lvl="2"/>
            <a:r>
              <a:rPr lang="fr-FR" dirty="0"/>
              <a:t>Date</a:t>
            </a:r>
          </a:p>
          <a:p>
            <a:pPr lvl="3"/>
            <a:r>
              <a:rPr lang="fr-FR" dirty="0"/>
              <a:t>Titre catégorie</a:t>
            </a:r>
          </a:p>
          <a:p>
            <a:pPr lvl="4"/>
            <a:r>
              <a:rPr lang="fr-FR" dirty="0"/>
              <a:t>Texte</a:t>
            </a:r>
          </a:p>
          <a:p>
            <a:pPr lvl="5"/>
            <a:r>
              <a:rPr lang="fr-FR" dirty="0"/>
              <a:t>Mission</a:t>
            </a:r>
          </a:p>
          <a:p>
            <a:pPr lvl="6"/>
            <a:r>
              <a:rPr lang="fr-FR" dirty="0"/>
              <a:t>Chiffres clés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54F946B-AE6D-3B0D-CCF8-CE5559B16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91082" y="6492876"/>
            <a:ext cx="54711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67C0D4E-7AF8-4EE0-8632-0BA880AF82F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618B05CA-C78F-E73C-4760-34C8D5A31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7552" y="6492875"/>
            <a:ext cx="941108" cy="18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9901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4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bg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-108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g"/><Relationship Id="rId15" Type="http://schemas.openxmlformats.org/officeDocument/2006/relationships/image" Target="../media/image3.png"/><Relationship Id="rId10" Type="http://schemas.openxmlformats.org/officeDocument/2006/relationships/image" Target="../media/image25.JP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2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18" Type="http://schemas.openxmlformats.org/officeDocument/2006/relationships/image" Target="../media/image129.png"/><Relationship Id="rId3" Type="http://schemas.openxmlformats.org/officeDocument/2006/relationships/image" Target="../media/image114.png"/><Relationship Id="rId21" Type="http://schemas.openxmlformats.org/officeDocument/2006/relationships/image" Target="../media/image132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17" Type="http://schemas.openxmlformats.org/officeDocument/2006/relationships/image" Target="../media/image128.png"/><Relationship Id="rId2" Type="http://schemas.openxmlformats.org/officeDocument/2006/relationships/image" Target="../media/image113.jpg"/><Relationship Id="rId16" Type="http://schemas.openxmlformats.org/officeDocument/2006/relationships/image" Target="../media/image127.png"/><Relationship Id="rId20" Type="http://schemas.openxmlformats.org/officeDocument/2006/relationships/image" Target="../media/image13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19" Type="http://schemas.openxmlformats.org/officeDocument/2006/relationships/image" Target="../media/image130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Relationship Id="rId22" Type="http://schemas.openxmlformats.org/officeDocument/2006/relationships/image" Target="../media/image13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mailto:samuel.gautier@sce.fr" TargetMode="External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2BE18D-3957-3000-4798-F46EA1F5EF0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6DEE5E-D57E-BF21-6153-A4CDC68F2E7B}"/>
              </a:ext>
            </a:extLst>
          </p:cNvPr>
          <p:cNvSpPr txBox="1"/>
          <p:nvPr/>
        </p:nvSpPr>
        <p:spPr>
          <a:xfrm>
            <a:off x="0" y="4220170"/>
            <a:ext cx="1219200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bg1"/>
                </a:solidFill>
                <a:latin typeface="Artifakt Element Hair" panose="020B0203050000020004" pitchFamily="34" charset="0"/>
                <a:ea typeface="Artifakt Element Hair" panose="020B0203050000020004" pitchFamily="34" charset="0"/>
                <a:cs typeface="Arial" panose="020B0604020202020204" pitchFamily="34" charset="0"/>
              </a:rPr>
              <a:t>L’eau et L’assainissement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06FF158E-4F45-0241-9776-DB4FA03EA4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86337" y="1690092"/>
            <a:ext cx="22193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19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F02403-4EA7-DE68-92C1-A5A168ED9B3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fr-FR" dirty="0"/>
              <a:t>Juin 2023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EBBC24-75B9-727A-00C2-C3892D2F8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Eau et Assainissement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5E9141-2FB7-3473-936D-0DE4EC63FE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0" name="Espace réservé pour une image  8" descr="Une image contenant arbre, extérieur, parc&#10;&#10;Description générée automatiquement">
            <a:extLst>
              <a:ext uri="{FF2B5EF4-FFF2-40B4-BE49-F238E27FC236}">
                <a16:creationId xmlns:a16="http://schemas.microsoft.com/office/drawing/2014/main" id="{3BA3C72E-23CE-7B63-440F-D53871BE80D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4" r="25594"/>
          <a:stretch>
            <a:fillRect/>
          </a:stretch>
        </p:blipFill>
        <p:spPr>
          <a:xfrm>
            <a:off x="8389107" y="-10711"/>
            <a:ext cx="3832905" cy="6880745"/>
          </a:xfr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D6B5A5C5-5384-8D0D-E4C8-9080471CC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52" y="2400812"/>
            <a:ext cx="5394978" cy="2056376"/>
          </a:xfrm>
        </p:spPr>
        <p:txBody>
          <a:bodyPr/>
          <a:lstStyle/>
          <a:p>
            <a:r>
              <a:rPr lang="fr-FR" sz="6000" dirty="0">
                <a:latin typeface="Artifakt Element" panose="020B0503050000020004" pitchFamily="34" charset="0"/>
                <a:ea typeface="Artifakt Element" panose="020B0503050000020004" pitchFamily="34" charset="0"/>
              </a:rPr>
              <a:t>Essentiel SCE</a:t>
            </a:r>
          </a:p>
        </p:txBody>
      </p:sp>
    </p:spTree>
    <p:extLst>
      <p:ext uri="{BB962C8B-B14F-4D97-AF65-F5344CB8AC3E}">
        <p14:creationId xmlns:p14="http://schemas.microsoft.com/office/powerpoint/2010/main" val="73393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D3D11E8-83F3-01C7-9E20-0A52116BD247}"/>
              </a:ext>
            </a:extLst>
          </p:cNvPr>
          <p:cNvSpPr txBox="1"/>
          <p:nvPr/>
        </p:nvSpPr>
        <p:spPr>
          <a:xfrm>
            <a:off x="1265883" y="3947572"/>
            <a:ext cx="432684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est la société principale de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Keran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(groupe indépendant comprenant 770 collaborateurs pour un CA de 76 M€ en 2023)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BB5C5B4-5E91-C6A0-4181-CA24530AEF41}"/>
              </a:ext>
            </a:extLst>
          </p:cNvPr>
          <p:cNvSpPr txBox="1"/>
          <p:nvPr/>
        </p:nvSpPr>
        <p:spPr>
          <a:xfrm>
            <a:off x="1265884" y="1859340"/>
            <a:ext cx="4727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4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Contribuer à un aménagement et à une gestion des territoires au service de l’Homme et en harmonie avec la nature.</a:t>
            </a:r>
            <a:endParaRPr lang="fr-F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92D5B9-4DFC-B486-423A-2F7A289CC686}"/>
              </a:ext>
            </a:extLst>
          </p:cNvPr>
          <p:cNvSpPr txBox="1"/>
          <p:nvPr/>
        </p:nvSpPr>
        <p:spPr>
          <a:xfrm>
            <a:off x="878219" y="1643316"/>
            <a:ext cx="656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4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‘‘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EC79ED8-241B-9E30-B992-050F850C4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202" y="1454252"/>
            <a:ext cx="5658640" cy="435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1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2A17B4B-DDDE-79FC-4F3B-0A4A38D3E191}"/>
              </a:ext>
            </a:extLst>
          </p:cNvPr>
          <p:cNvSpPr txBox="1"/>
          <p:nvPr/>
        </p:nvSpPr>
        <p:spPr>
          <a:xfrm>
            <a:off x="3681729" y="3285616"/>
            <a:ext cx="2281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Les villes</a:t>
            </a:r>
          </a:p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et les territoires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0D5485-8D8B-88A7-67FF-A8D10750ADBE}"/>
              </a:ext>
            </a:extLst>
          </p:cNvPr>
          <p:cNvSpPr txBox="1"/>
          <p:nvPr/>
        </p:nvSpPr>
        <p:spPr>
          <a:xfrm>
            <a:off x="6297676" y="3285616"/>
            <a:ext cx="2281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La mobilité</a:t>
            </a:r>
          </a:p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et les transports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31B561-5CE0-D234-98A4-5B5D721D77B6}"/>
              </a:ext>
            </a:extLst>
          </p:cNvPr>
          <p:cNvSpPr txBox="1"/>
          <p:nvPr/>
        </p:nvSpPr>
        <p:spPr>
          <a:xfrm>
            <a:off x="2698112" y="5507767"/>
            <a:ext cx="1618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L’eau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8A7BA1E-215A-EBC5-6C1F-49ED349C9C90}"/>
              </a:ext>
            </a:extLst>
          </p:cNvPr>
          <p:cNvSpPr txBox="1"/>
          <p:nvPr/>
        </p:nvSpPr>
        <p:spPr>
          <a:xfrm>
            <a:off x="4952512" y="5507767"/>
            <a:ext cx="2281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L’environnement</a:t>
            </a:r>
            <a:b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et la biodiversité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7867464-00DB-73F9-BE0A-F44489C2A832}"/>
              </a:ext>
            </a:extLst>
          </p:cNvPr>
          <p:cNvSpPr txBox="1"/>
          <p:nvPr/>
        </p:nvSpPr>
        <p:spPr>
          <a:xfrm>
            <a:off x="7869961" y="5495011"/>
            <a:ext cx="1618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L’énergie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A729722-830B-7A88-29B5-C18A0AEE5E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694" y="4096560"/>
            <a:ext cx="1315144" cy="13151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4DF173-5809-ADEF-516D-9CCA39E2B1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845" y="4121952"/>
            <a:ext cx="1315144" cy="1315144"/>
          </a:xfrm>
          <a:prstGeom prst="rect">
            <a:avLst/>
          </a:prstGeom>
        </p:spPr>
      </p:pic>
      <p:pic>
        <p:nvPicPr>
          <p:cNvPr id="9" name="Image 8" descr="Une image contenant texte, arts de la table, assiette, vaisselle&#10;&#10;Description générée automatiquement">
            <a:extLst>
              <a:ext uri="{FF2B5EF4-FFF2-40B4-BE49-F238E27FC236}">
                <a16:creationId xmlns:a16="http://schemas.microsoft.com/office/drawing/2014/main" id="{EFECBD5E-D88D-3E29-1AE6-C08151EA66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562" y="1911041"/>
            <a:ext cx="1315144" cy="1315144"/>
          </a:xfrm>
          <a:prstGeom prst="rect">
            <a:avLst/>
          </a:prstGeom>
        </p:spPr>
      </p:pic>
      <p:pic>
        <p:nvPicPr>
          <p:cNvPr id="10" name="Image 9" descr="Une image contenant texte, arts de la table, graphiques vectoriels&#10;&#10;Description générée automatiquement">
            <a:extLst>
              <a:ext uri="{FF2B5EF4-FFF2-40B4-BE49-F238E27FC236}">
                <a16:creationId xmlns:a16="http://schemas.microsoft.com/office/drawing/2014/main" id="{C9920EAD-C720-0319-62D2-4C299A4419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769" y="4121950"/>
            <a:ext cx="1315145" cy="13151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B496703-22DC-636F-C19B-40D543545D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89" y="1899798"/>
            <a:ext cx="1315145" cy="131514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60AE34D-94D4-BB27-A0A7-A894F455DBEF}"/>
              </a:ext>
            </a:extLst>
          </p:cNvPr>
          <p:cNvSpPr txBox="1"/>
          <p:nvPr/>
        </p:nvSpPr>
        <p:spPr>
          <a:xfrm>
            <a:off x="647704" y="1194395"/>
            <a:ext cx="1044116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Approche créative et pluridisciplinaire, à toutes échelles territoriales.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B5F00607-DA63-B00D-DD5D-77B5DD64CBD0}"/>
              </a:ext>
            </a:extLst>
          </p:cNvPr>
          <p:cNvSpPr txBox="1">
            <a:spLocks/>
          </p:cNvSpPr>
          <p:nvPr/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Un accompagnement sur mesure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973856-95B8-C463-E70C-6B6B40D9C485}"/>
              </a:ext>
            </a:extLst>
          </p:cNvPr>
          <p:cNvSpPr/>
          <p:nvPr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69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EE1FD6E-C88D-6CAF-E8EE-3A7F74624841}"/>
              </a:ext>
            </a:extLst>
          </p:cNvPr>
          <p:cNvSpPr txBox="1"/>
          <p:nvPr/>
        </p:nvSpPr>
        <p:spPr>
          <a:xfrm>
            <a:off x="1271464" y="2276872"/>
            <a:ext cx="5832648" cy="335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le conseil, la conception, les études</a:t>
            </a:r>
          </a:p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l’assistance à maîtrise d’ouvrage</a:t>
            </a:r>
          </a:p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la maîtrise d’œuvre</a:t>
            </a:r>
          </a:p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le transfert de compétences</a:t>
            </a:r>
          </a:p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la formation</a:t>
            </a:r>
          </a:p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 l’assistance à l’exploitation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2B9BA0-3BFD-FCC9-DCDA-DBF859844DA6}"/>
              </a:ext>
            </a:extLst>
          </p:cNvPr>
          <p:cNvSpPr txBox="1"/>
          <p:nvPr/>
        </p:nvSpPr>
        <p:spPr>
          <a:xfrm>
            <a:off x="647704" y="1194395"/>
            <a:ext cx="10441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Dès les réflexions stratégiques jusqu’à la conception</a:t>
            </a:r>
            <a:b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et la conduite de réalisation d’aménagements et d’ouvrages.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77B8F08-B4CE-4B69-967C-81E6DFA81757}"/>
              </a:ext>
            </a:extLst>
          </p:cNvPr>
          <p:cNvSpPr txBox="1">
            <a:spLocks/>
          </p:cNvSpPr>
          <p:nvPr/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Un accompagnement sur mesure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31FCDE-36E3-E598-B98C-ECCB804D1221}"/>
              </a:ext>
            </a:extLst>
          </p:cNvPr>
          <p:cNvSpPr/>
          <p:nvPr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pic>
        <p:nvPicPr>
          <p:cNvPr id="7" name="Image 6" descr="Une image contenant texte, ordinateur, document, guichet&#10;&#10;Description générée automatiquement">
            <a:extLst>
              <a:ext uri="{FF2B5EF4-FFF2-40B4-BE49-F238E27FC236}">
                <a16:creationId xmlns:a16="http://schemas.microsoft.com/office/drawing/2014/main" id="{CB33CD50-2A7C-7348-9A6E-111EE22F4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0"/>
            <a:ext cx="3429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26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53330D4-C8AD-6137-3142-A0F93B7D268F}"/>
              </a:ext>
            </a:extLst>
          </p:cNvPr>
          <p:cNvCxnSpPr>
            <a:cxnSpLocks/>
          </p:cNvCxnSpPr>
          <p:nvPr/>
        </p:nvCxnSpPr>
        <p:spPr>
          <a:xfrm>
            <a:off x="4592061" y="2418974"/>
            <a:ext cx="2647369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F3B0F5BC-A952-54E0-2C09-08DB7DE6A3D5}"/>
              </a:ext>
            </a:extLst>
          </p:cNvPr>
          <p:cNvCxnSpPr>
            <a:cxnSpLocks/>
          </p:cNvCxnSpPr>
          <p:nvPr/>
        </p:nvCxnSpPr>
        <p:spPr>
          <a:xfrm>
            <a:off x="9701505" y="2418975"/>
            <a:ext cx="111101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re 1">
            <a:extLst>
              <a:ext uri="{FF2B5EF4-FFF2-40B4-BE49-F238E27FC236}">
                <a16:creationId xmlns:a16="http://schemas.microsoft.com/office/drawing/2014/main" id="{577B8F08-B4CE-4B69-967C-81E6DFA81757}"/>
              </a:ext>
            </a:extLst>
          </p:cNvPr>
          <p:cNvSpPr txBox="1">
            <a:spLocks/>
          </p:cNvSpPr>
          <p:nvPr/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Sce en chiffres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31FCDE-36E3-E598-B98C-ECCB804D1221}"/>
              </a:ext>
            </a:extLst>
          </p:cNvPr>
          <p:cNvSpPr/>
          <p:nvPr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C09F6D79-2163-7B81-5763-4D3225BA4621}"/>
              </a:ext>
            </a:extLst>
          </p:cNvPr>
          <p:cNvCxnSpPr>
            <a:cxnSpLocks/>
            <a:stCxn id="46" idx="3"/>
          </p:cNvCxnSpPr>
          <p:nvPr/>
        </p:nvCxnSpPr>
        <p:spPr>
          <a:xfrm>
            <a:off x="5915980" y="4830708"/>
            <a:ext cx="4896544" cy="286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4289FAE-61F5-15FF-AE0C-C80D6949F5C7}"/>
              </a:ext>
            </a:extLst>
          </p:cNvPr>
          <p:cNvCxnSpPr>
            <a:cxnSpLocks/>
          </p:cNvCxnSpPr>
          <p:nvPr/>
        </p:nvCxnSpPr>
        <p:spPr>
          <a:xfrm>
            <a:off x="1296154" y="4859396"/>
            <a:ext cx="70446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B5BB7407-402E-E5A0-DBB9-3C702A72B585}"/>
              </a:ext>
            </a:extLst>
          </p:cNvPr>
          <p:cNvCxnSpPr>
            <a:cxnSpLocks/>
          </p:cNvCxnSpPr>
          <p:nvPr/>
        </p:nvCxnSpPr>
        <p:spPr>
          <a:xfrm>
            <a:off x="1291071" y="2418974"/>
            <a:ext cx="1324766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D6E703AB-0E3B-E133-25AF-472A3BF82E58}"/>
              </a:ext>
            </a:extLst>
          </p:cNvPr>
          <p:cNvSpPr txBox="1"/>
          <p:nvPr/>
        </p:nvSpPr>
        <p:spPr>
          <a:xfrm>
            <a:off x="3489245" y="4322876"/>
            <a:ext cx="2426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agences en France métropolitaine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et Outre-mer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2AF02D33-BCB9-313E-BF4B-D2FE1928F483}"/>
              </a:ext>
            </a:extLst>
          </p:cNvPr>
          <p:cNvCxnSpPr>
            <a:cxnSpLocks/>
          </p:cNvCxnSpPr>
          <p:nvPr/>
        </p:nvCxnSpPr>
        <p:spPr>
          <a:xfrm flipH="1" flipV="1">
            <a:off x="1291071" y="2418975"/>
            <a:ext cx="11019" cy="244042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72AB2747-20CF-187B-CD0E-DC17A270F6E3}"/>
              </a:ext>
            </a:extLst>
          </p:cNvPr>
          <p:cNvCxnSpPr>
            <a:cxnSpLocks/>
          </p:cNvCxnSpPr>
          <p:nvPr/>
        </p:nvCxnSpPr>
        <p:spPr>
          <a:xfrm flipH="1" flipV="1">
            <a:off x="10812524" y="2418975"/>
            <a:ext cx="11019" cy="244042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B2609495-40F0-2427-346A-D3B323C6B6E9}"/>
              </a:ext>
            </a:extLst>
          </p:cNvPr>
          <p:cNvSpPr txBox="1"/>
          <p:nvPr/>
        </p:nvSpPr>
        <p:spPr>
          <a:xfrm>
            <a:off x="2664303" y="1869417"/>
            <a:ext cx="192775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530</a:t>
            </a:r>
          </a:p>
          <a:p>
            <a:pPr algn="ctr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collaborateurs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B32A0-E1C6-96C9-9EC1-9BCAF996C087}"/>
              </a:ext>
            </a:extLst>
          </p:cNvPr>
          <p:cNvSpPr txBox="1"/>
          <p:nvPr/>
        </p:nvSpPr>
        <p:spPr>
          <a:xfrm>
            <a:off x="2000615" y="4259230"/>
            <a:ext cx="1376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fr-FR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FF1814-14FD-24DB-951E-5C5CE796B7B7}"/>
              </a:ext>
            </a:extLst>
          </p:cNvPr>
          <p:cNvSpPr txBox="1">
            <a:spLocks/>
          </p:cNvSpPr>
          <p:nvPr/>
        </p:nvSpPr>
        <p:spPr>
          <a:xfrm>
            <a:off x="7239428" y="1860825"/>
            <a:ext cx="24620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 </a:t>
            </a:r>
            <a:r>
              <a:rPr lang="fr-FR" sz="5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M€</a:t>
            </a:r>
          </a:p>
          <a:p>
            <a:pPr algn="ctr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de chiffre d’affaires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096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1C0600-F12F-DC16-9069-39DD7B184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2986" y="2069862"/>
            <a:ext cx="8846027" cy="442301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0EBD52-A88C-9A21-3424-67627980BED2}"/>
              </a:ext>
            </a:extLst>
          </p:cNvPr>
          <p:cNvSpPr txBox="1"/>
          <p:nvPr/>
        </p:nvSpPr>
        <p:spPr>
          <a:xfrm>
            <a:off x="647704" y="1194395"/>
            <a:ext cx="94532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12 agences en France métropolitaine et Outre-Mer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 l’international, Sce s’appuie sur la société Groupe Huit, les filiales et les bureaux de représentation de </a:t>
            </a:r>
            <a:r>
              <a:rPr lang="fr-FR" sz="2000" dirty="0" err="1">
                <a:latin typeface="Arial" panose="020B0604020202020204" pitchFamily="34" charset="0"/>
                <a:cs typeface="Arial" panose="020B0604020202020204" pitchFamily="34" charset="0"/>
              </a:rPr>
              <a:t>Keran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346B31B-48CC-EAC8-71ED-D368772046FD}"/>
              </a:ext>
            </a:extLst>
          </p:cNvPr>
          <p:cNvSpPr txBox="1">
            <a:spLocks/>
          </p:cNvSpPr>
          <p:nvPr/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Nos implantations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65CA68-73B2-AA1D-DF87-5AD1010B0266}"/>
              </a:ext>
            </a:extLst>
          </p:cNvPr>
          <p:cNvSpPr/>
          <p:nvPr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923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577B8F08-B4CE-4B69-967C-81E6DFA81757}"/>
              </a:ext>
            </a:extLst>
          </p:cNvPr>
          <p:cNvSpPr txBox="1">
            <a:spLocks/>
          </p:cNvSpPr>
          <p:nvPr/>
        </p:nvSpPr>
        <p:spPr>
          <a:xfrm>
            <a:off x="647704" y="365125"/>
            <a:ext cx="10963261" cy="37947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Une approche globale pour faire aboutir les projets complexes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31FCDE-36E3-E598-B98C-ECCB804D1221}"/>
              </a:ext>
            </a:extLst>
          </p:cNvPr>
          <p:cNvSpPr/>
          <p:nvPr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E6F3B5-EA7D-D5C1-FEE8-13404CD3D532}"/>
              </a:ext>
            </a:extLst>
          </p:cNvPr>
          <p:cNvSpPr txBox="1"/>
          <p:nvPr/>
        </p:nvSpPr>
        <p:spPr>
          <a:xfrm>
            <a:off x="647703" y="1194395"/>
            <a:ext cx="1083545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Concevoir des projets durables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2752BE-26E9-E92B-A84B-9CC83EF89A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8"/>
          <a:stretch/>
        </p:blipFill>
        <p:spPr>
          <a:xfrm>
            <a:off x="2279576" y="1951964"/>
            <a:ext cx="7344816" cy="325613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7C0F394-12E9-C874-2FCD-B3A715AB49F1}"/>
              </a:ext>
            </a:extLst>
          </p:cNvPr>
          <p:cNvSpPr txBox="1"/>
          <p:nvPr/>
        </p:nvSpPr>
        <p:spPr>
          <a:xfrm>
            <a:off x="2279576" y="5661248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tx2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Anticiper les usages</a:t>
            </a:r>
            <a:br>
              <a:rPr lang="fr-FR" sz="2000" b="1" dirty="0">
                <a:latin typeface="+mj-lt"/>
              </a:rPr>
            </a:br>
            <a:r>
              <a:rPr lang="fr-FR" sz="2000" b="1" dirty="0">
                <a:solidFill>
                  <a:schemeClr val="tx2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Garantir la cohérence et la bonne réalisation du projet</a:t>
            </a:r>
          </a:p>
          <a:p>
            <a:pPr algn="ctr"/>
            <a:endParaRPr lang="fr-FR" sz="2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263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BBF2971-72F1-C12F-D2EA-44321D5F1DFD}"/>
              </a:ext>
            </a:extLst>
          </p:cNvPr>
          <p:cNvSpPr txBox="1"/>
          <p:nvPr/>
        </p:nvSpPr>
        <p:spPr>
          <a:xfrm>
            <a:off x="1442601" y="2419141"/>
            <a:ext cx="9289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solidFill>
                  <a:schemeClr val="bg2"/>
                </a:solidFill>
                <a:latin typeface="+mj-lt"/>
              </a:rPr>
              <a:t> </a:t>
            </a:r>
            <a:r>
              <a:rPr lang="fr-FR" sz="2000" b="1" dirty="0">
                <a:latin typeface="+mj-lt"/>
              </a:rPr>
              <a:t>Décarbonation des villes et des territoires, amélioration de la biodiversité</a:t>
            </a:r>
            <a:br>
              <a:rPr lang="fr-FR" sz="2000" b="1" dirty="0">
                <a:latin typeface="+mj-lt"/>
              </a:rPr>
            </a:br>
            <a:r>
              <a:rPr lang="fr-FR" sz="2000" b="1" dirty="0">
                <a:latin typeface="+mj-lt"/>
              </a:rPr>
              <a:t>et protection des ressources naturelles</a:t>
            </a:r>
          </a:p>
          <a:p>
            <a:pPr marL="285750" indent="-285750">
              <a:buFontTx/>
              <a:buChar char="-"/>
            </a:pPr>
            <a:endParaRPr lang="fr-FR" sz="2000" dirty="0">
              <a:latin typeface="+mj-lt"/>
            </a:endParaRPr>
          </a:p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solidFill>
                  <a:schemeClr val="bg2"/>
                </a:solidFill>
                <a:latin typeface="+mj-lt"/>
              </a:rPr>
              <a:t> </a:t>
            </a:r>
            <a:r>
              <a:rPr lang="fr-FR" sz="2000" b="1" dirty="0">
                <a:latin typeface="+mj-lt"/>
              </a:rPr>
              <a:t>Développement harmonieux de nos territoires d’implantation </a:t>
            </a:r>
            <a:r>
              <a:rPr lang="fr-FR" sz="2000" dirty="0">
                <a:latin typeface="+mj-lt"/>
              </a:rPr>
              <a:t>: emplois, insertion et soutien à des causes sociales et environnementales</a:t>
            </a:r>
          </a:p>
          <a:p>
            <a:pPr marL="285750" indent="-285750">
              <a:buFontTx/>
              <a:buChar char="-"/>
            </a:pPr>
            <a:endParaRPr lang="fr-FR" sz="2000" dirty="0">
              <a:latin typeface="+mj-lt"/>
            </a:endParaRPr>
          </a:p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solidFill>
                  <a:schemeClr val="bg2"/>
                </a:solidFill>
                <a:latin typeface="+mj-lt"/>
              </a:rPr>
              <a:t> </a:t>
            </a:r>
            <a:r>
              <a:rPr lang="fr-FR" sz="2000" b="1" dirty="0">
                <a:latin typeface="+mj-lt"/>
              </a:rPr>
              <a:t>Collaborateurs associés à la définition de la stratégie et à la gouvernance</a:t>
            </a:r>
            <a:endParaRPr lang="fr-FR" sz="2000" dirty="0">
              <a:latin typeface="+mj-lt"/>
            </a:endParaRPr>
          </a:p>
          <a:p>
            <a:pPr marL="285750" indent="-285750">
              <a:buFontTx/>
              <a:buChar char="-"/>
            </a:pPr>
            <a:endParaRPr lang="fr-FR" sz="2000" dirty="0">
              <a:latin typeface="+mj-lt"/>
            </a:endParaRPr>
          </a:p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solidFill>
                  <a:schemeClr val="bg2"/>
                </a:solidFill>
                <a:latin typeface="+mj-lt"/>
              </a:rPr>
              <a:t> </a:t>
            </a:r>
            <a:r>
              <a:rPr lang="fr-FR" sz="2000" dirty="0">
                <a:latin typeface="+mj-lt"/>
              </a:rPr>
              <a:t>Forte </a:t>
            </a:r>
            <a:r>
              <a:rPr lang="fr-FR" sz="2000" b="1" dirty="0">
                <a:latin typeface="+mj-lt"/>
              </a:rPr>
              <a:t>place à l’humain au sein de l’entreprise </a:t>
            </a:r>
            <a:r>
              <a:rPr lang="fr-FR" sz="2000" dirty="0">
                <a:latin typeface="+mj-lt"/>
              </a:rPr>
              <a:t>: sens et bien-être au travail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5B226A9-54AC-D7D2-0C58-25382D452CE0}"/>
              </a:ext>
            </a:extLst>
          </p:cNvPr>
          <p:cNvSpPr txBox="1"/>
          <p:nvPr/>
        </p:nvSpPr>
        <p:spPr>
          <a:xfrm>
            <a:off x="839416" y="476672"/>
            <a:ext cx="104411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+mj-lt"/>
              </a:rPr>
              <a:t>Le sens de notre action</a:t>
            </a:r>
          </a:p>
          <a:p>
            <a:r>
              <a:rPr lang="fr-FR" sz="2000" dirty="0">
                <a:latin typeface="+mj-lt"/>
              </a:rPr>
              <a:t>Sce se nourrit des objectifs que </a:t>
            </a:r>
            <a:r>
              <a:rPr lang="fr-FR" sz="2000" dirty="0" err="1">
                <a:latin typeface="+mj-lt"/>
              </a:rPr>
              <a:t>Keran</a:t>
            </a:r>
            <a:r>
              <a:rPr lang="fr-FR" sz="2000" dirty="0">
                <a:latin typeface="+mj-lt"/>
              </a:rPr>
              <a:t> s’est fixés en tant qu’Entreprise à mission,</a:t>
            </a:r>
          </a:p>
          <a:p>
            <a:r>
              <a:rPr lang="fr-FR" sz="2000" dirty="0">
                <a:latin typeface="+mj-lt"/>
              </a:rPr>
              <a:t>notamment :</a:t>
            </a:r>
          </a:p>
        </p:txBody>
      </p:sp>
    </p:spTree>
    <p:extLst>
      <p:ext uri="{BB962C8B-B14F-4D97-AF65-F5344CB8AC3E}">
        <p14:creationId xmlns:p14="http://schemas.microsoft.com/office/powerpoint/2010/main" val="1495143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e 24">
            <a:extLst>
              <a:ext uri="{FF2B5EF4-FFF2-40B4-BE49-F238E27FC236}">
                <a16:creationId xmlns:a16="http://schemas.microsoft.com/office/drawing/2014/main" id="{5EB61F9C-C7E3-D3F4-9897-E7C358C2E79D}"/>
              </a:ext>
            </a:extLst>
          </p:cNvPr>
          <p:cNvGrpSpPr/>
          <p:nvPr/>
        </p:nvGrpSpPr>
        <p:grpSpPr>
          <a:xfrm>
            <a:off x="7438923" y="4549518"/>
            <a:ext cx="2469600" cy="2103620"/>
            <a:chOff x="3124217" y="2344916"/>
            <a:chExt cx="2469600" cy="2103620"/>
          </a:xfrm>
        </p:grpSpPr>
        <p:pic>
          <p:nvPicPr>
            <p:cNvPr id="7" name="Espace réservé pour une image  21" descr="Une image contenant plein air, ciel, bâtiment, train&#10;&#10;Description générée automatiquement">
              <a:extLst>
                <a:ext uri="{FF2B5EF4-FFF2-40B4-BE49-F238E27FC236}">
                  <a16:creationId xmlns:a16="http://schemas.microsoft.com/office/drawing/2014/main" id="{772D6ACD-F94A-87CA-3961-F79422028DD8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6" b="20316"/>
            <a:stretch>
              <a:fillRect/>
            </a:stretch>
          </p:blipFill>
          <p:spPr>
            <a:xfrm>
              <a:off x="3124217" y="2344916"/>
              <a:ext cx="2469600" cy="961200"/>
            </a:xfrm>
            <a:prstGeom prst="rect">
              <a:avLst/>
            </a:prstGeom>
          </p:spPr>
        </p:pic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552DBEC-FB1F-DBF6-F23C-B97BC97A3755}"/>
                </a:ext>
              </a:extLst>
            </p:cNvPr>
            <p:cNvSpPr/>
            <p:nvPr/>
          </p:nvSpPr>
          <p:spPr>
            <a:xfrm>
              <a:off x="3587991" y="2689640"/>
              <a:ext cx="1542052" cy="792000"/>
            </a:xfrm>
            <a:prstGeom prst="round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v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1F72115-6184-34E9-0263-25DC33FEEA45}"/>
                </a:ext>
              </a:extLst>
            </p:cNvPr>
            <p:cNvSpPr txBox="1"/>
            <p:nvPr/>
          </p:nvSpPr>
          <p:spPr>
            <a:xfrm>
              <a:off x="3178847" y="3756039"/>
              <a:ext cx="2090193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>
                <a:buNone/>
              </a:pPr>
              <a:r>
                <a:rPr lang="fr-FR" sz="13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Gestion des données publiques et intelligence artificielle.</a:t>
              </a: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D5EB0CD4-2951-CCE3-D68D-FC367D475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57242" y="2763033"/>
              <a:ext cx="1203550" cy="782308"/>
            </a:xfrm>
            <a:prstGeom prst="rect">
              <a:avLst/>
            </a:prstGeom>
          </p:spPr>
        </p:pic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30E691B-1D99-24D8-6659-914569848AF9}"/>
              </a:ext>
            </a:extLst>
          </p:cNvPr>
          <p:cNvGrpSpPr/>
          <p:nvPr/>
        </p:nvGrpSpPr>
        <p:grpSpPr>
          <a:xfrm>
            <a:off x="4691618" y="4590086"/>
            <a:ext cx="2469600" cy="2098018"/>
            <a:chOff x="1159802" y="3020379"/>
            <a:chExt cx="2469600" cy="2098018"/>
          </a:xfrm>
        </p:grpSpPr>
        <p:pic>
          <p:nvPicPr>
            <p:cNvPr id="17" name="Espace réservé pour une image  23">
              <a:extLst>
                <a:ext uri="{FF2B5EF4-FFF2-40B4-BE49-F238E27FC236}">
                  <a16:creationId xmlns:a16="http://schemas.microsoft.com/office/drawing/2014/main" id="{47432EE4-4940-BB3E-C6A5-3676A339D4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918" b="10524"/>
            <a:stretch/>
          </p:blipFill>
          <p:spPr>
            <a:xfrm>
              <a:off x="1159802" y="3020379"/>
              <a:ext cx="2469600" cy="960151"/>
            </a:xfrm>
            <a:prstGeom prst="rect">
              <a:avLst/>
            </a:prstGeom>
          </p:spPr>
        </p:pic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BFCAAF2-7967-67A4-C03F-31E0B708108E}"/>
                </a:ext>
              </a:extLst>
            </p:cNvPr>
            <p:cNvSpPr/>
            <p:nvPr/>
          </p:nvSpPr>
          <p:spPr>
            <a:xfrm>
              <a:off x="1623576" y="3378859"/>
              <a:ext cx="1542052" cy="792000"/>
            </a:xfrm>
            <a:prstGeom prst="round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v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4BE0F27-9E9F-C98F-BC7D-E0726139E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8739" y="3443435"/>
              <a:ext cx="1231727" cy="806780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F8DF319C-C338-E3F9-CCCB-42FDB4932B6C}"/>
                </a:ext>
              </a:extLst>
            </p:cNvPr>
            <p:cNvSpPr txBox="1"/>
            <p:nvPr/>
          </p:nvSpPr>
          <p:spPr>
            <a:xfrm>
              <a:off x="1197276" y="4425900"/>
              <a:ext cx="2338791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>
                <a:buNone/>
              </a:pPr>
              <a:r>
                <a:rPr lang="fr-FR" sz="13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Valorisation énergétique des déchets et carburants alternatifs.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02FF0144-D818-2853-782B-569E4666D941}"/>
              </a:ext>
            </a:extLst>
          </p:cNvPr>
          <p:cNvGrpSpPr/>
          <p:nvPr/>
        </p:nvGrpSpPr>
        <p:grpSpPr>
          <a:xfrm>
            <a:off x="1852923" y="4606330"/>
            <a:ext cx="2469600" cy="2046808"/>
            <a:chOff x="9141153" y="537935"/>
            <a:chExt cx="2469600" cy="2046808"/>
          </a:xfrm>
        </p:grpSpPr>
        <p:pic>
          <p:nvPicPr>
            <p:cNvPr id="40" name="Espace réservé pour une image  23">
              <a:extLst>
                <a:ext uri="{FF2B5EF4-FFF2-40B4-BE49-F238E27FC236}">
                  <a16:creationId xmlns:a16="http://schemas.microsoft.com/office/drawing/2014/main" id="{C0FBE3EE-C3AE-C106-212B-043427B00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47" b="20847"/>
            <a:stretch/>
          </p:blipFill>
          <p:spPr>
            <a:xfrm>
              <a:off x="9141153" y="537935"/>
              <a:ext cx="2469600" cy="960151"/>
            </a:xfrm>
            <a:prstGeom prst="rect">
              <a:avLst/>
            </a:prstGeom>
          </p:spPr>
        </p:pic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477F38F5-D86A-839A-D31C-E3E9C2AC870C}"/>
                </a:ext>
              </a:extLst>
            </p:cNvPr>
            <p:cNvSpPr txBox="1"/>
            <p:nvPr/>
          </p:nvSpPr>
          <p:spPr>
            <a:xfrm>
              <a:off x="9179497" y="1892246"/>
              <a:ext cx="2338791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>
                <a:buNone/>
              </a:pPr>
              <a:r>
                <a:rPr lang="fr-FR" sz="13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Transformation numérique des territoires et des organisations.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9CAAB39-E5B3-B802-512D-3B5FC693F46A}"/>
              </a:ext>
            </a:extLst>
          </p:cNvPr>
          <p:cNvGrpSpPr/>
          <p:nvPr/>
        </p:nvGrpSpPr>
        <p:grpSpPr>
          <a:xfrm>
            <a:off x="4655863" y="1728585"/>
            <a:ext cx="2469600" cy="2414602"/>
            <a:chOff x="3706788" y="537934"/>
            <a:chExt cx="2469600" cy="2414602"/>
          </a:xfrm>
        </p:grpSpPr>
        <p:pic>
          <p:nvPicPr>
            <p:cNvPr id="36" name="Espace réservé pour une image  23">
              <a:extLst>
                <a:ext uri="{FF2B5EF4-FFF2-40B4-BE49-F238E27FC236}">
                  <a16:creationId xmlns:a16="http://schemas.microsoft.com/office/drawing/2014/main" id="{0B5DB976-4AE4-5E17-31D6-0E40288950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3" t="14728" r="-693" b="33400"/>
            <a:stretch/>
          </p:blipFill>
          <p:spPr>
            <a:xfrm>
              <a:off x="3706788" y="537934"/>
              <a:ext cx="2469600" cy="960151"/>
            </a:xfrm>
            <a:prstGeom prst="rect">
              <a:avLst/>
            </a:prstGeom>
          </p:spPr>
        </p:pic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329EEE51-E208-C730-11E6-0DBDA0E2573E}"/>
                </a:ext>
              </a:extLst>
            </p:cNvPr>
            <p:cNvSpPr/>
            <p:nvPr/>
          </p:nvSpPr>
          <p:spPr>
            <a:xfrm>
              <a:off x="4071030" y="896415"/>
              <a:ext cx="1721238" cy="792000"/>
            </a:xfrm>
            <a:prstGeom prst="round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/>
                <a:t>v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219DAFA7-27B2-A351-FB7D-BAC90938FD4F}"/>
                </a:ext>
              </a:extLst>
            </p:cNvPr>
            <p:cNvSpPr txBox="1"/>
            <p:nvPr/>
          </p:nvSpPr>
          <p:spPr>
            <a:xfrm>
              <a:off x="3706788" y="1859929"/>
              <a:ext cx="2431256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>
                <a:buNone/>
              </a:pPr>
              <a:r>
                <a:rPr lang="fr-FR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Aménagements portuaires et côtiers, caractérisation des fonds marins, études environnementales, énergies marines renouvelables.</a:t>
              </a:r>
              <a:endParaRPr lang="fr-FR" sz="1300" dirty="0">
                <a:solidFill>
                  <a:srgbClr val="000000"/>
                </a:solidFill>
                <a:latin typeface="Arial" pitchFamily="34"/>
                <a:cs typeface="Arial" pitchFamily="34"/>
              </a:endParaRPr>
            </a:p>
          </p:txBody>
        </p: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ABF2B309-C039-3EBC-763A-537EBC390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6121" y="975720"/>
              <a:ext cx="1411056" cy="663366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A7C3E06-D72D-FEF6-4CDC-22EF1939E697}"/>
              </a:ext>
            </a:extLst>
          </p:cNvPr>
          <p:cNvGrpSpPr/>
          <p:nvPr/>
        </p:nvGrpSpPr>
        <p:grpSpPr>
          <a:xfrm>
            <a:off x="7458802" y="1712465"/>
            <a:ext cx="2469600" cy="2236090"/>
            <a:chOff x="6423536" y="521814"/>
            <a:chExt cx="2469600" cy="2236090"/>
          </a:xfrm>
        </p:grpSpPr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9A5113CC-F776-9D88-9C91-DB5C98907AFE}"/>
                </a:ext>
              </a:extLst>
            </p:cNvPr>
            <p:cNvSpPr txBox="1"/>
            <p:nvPr/>
          </p:nvSpPr>
          <p:spPr>
            <a:xfrm>
              <a:off x="6461880" y="1865352"/>
              <a:ext cx="2431256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00" dirty="0">
                  <a:latin typeface="Arial" panose="020B0604020202020204" pitchFamily="34" charset="0"/>
                  <a:cs typeface="Arial" panose="020B0604020202020204" pitchFamily="34" charset="0"/>
                </a:rPr>
                <a:t>Apporter des solutions éco-responsables et relever les défis de l’urbanisation dans les pays émergents.</a:t>
              </a:r>
              <a:endParaRPr lang="fr-FR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4F997154-2E34-B251-7B38-A888F43B6B23}"/>
                </a:ext>
              </a:extLst>
            </p:cNvPr>
            <p:cNvGrpSpPr/>
            <p:nvPr/>
          </p:nvGrpSpPr>
          <p:grpSpPr>
            <a:xfrm>
              <a:off x="6423536" y="521814"/>
              <a:ext cx="2469600" cy="1150480"/>
              <a:chOff x="6423536" y="521814"/>
              <a:chExt cx="2469600" cy="1150480"/>
            </a:xfrm>
          </p:grpSpPr>
          <p:pic>
            <p:nvPicPr>
              <p:cNvPr id="9" name="Espace réservé pour une image  23">
                <a:extLst>
                  <a:ext uri="{FF2B5EF4-FFF2-40B4-BE49-F238E27FC236}">
                    <a16:creationId xmlns:a16="http://schemas.microsoft.com/office/drawing/2014/main" id="{13209937-42F7-86A3-95BE-B71324E42D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" t="31637" r="3077" b="12318"/>
              <a:stretch/>
            </p:blipFill>
            <p:spPr>
              <a:xfrm>
                <a:off x="6423536" y="521814"/>
                <a:ext cx="2469600" cy="960151"/>
              </a:xfrm>
              <a:prstGeom prst="rect">
                <a:avLst/>
              </a:prstGeom>
            </p:spPr>
          </p:pic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2E8A66F2-35C6-B7AA-4CD0-0758E94A1B8E}"/>
                  </a:ext>
                </a:extLst>
              </p:cNvPr>
              <p:cNvSpPr/>
              <p:nvPr/>
            </p:nvSpPr>
            <p:spPr>
              <a:xfrm>
                <a:off x="6812336" y="880294"/>
                <a:ext cx="1692000" cy="792000"/>
              </a:xfrm>
              <a:prstGeom prst="roundRect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/>
                  <a:t>v</a:t>
                </a:r>
              </a:p>
            </p:txBody>
          </p:sp>
          <p:pic>
            <p:nvPicPr>
              <p:cNvPr id="46" name="Image 45">
                <a:extLst>
                  <a:ext uri="{FF2B5EF4-FFF2-40B4-BE49-F238E27FC236}">
                    <a16:creationId xmlns:a16="http://schemas.microsoft.com/office/drawing/2014/main" id="{EA39A56E-0577-9E05-39A2-AA3B218709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0511" y="991152"/>
                <a:ext cx="1535651" cy="602710"/>
              </a:xfrm>
              <a:prstGeom prst="rect">
                <a:avLst/>
              </a:prstGeom>
            </p:spPr>
          </p:pic>
        </p:grpSp>
      </p:grp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EE67C795-05C6-BB8A-67BA-B57F9F2F2632}"/>
              </a:ext>
            </a:extLst>
          </p:cNvPr>
          <p:cNvSpPr/>
          <p:nvPr/>
        </p:nvSpPr>
        <p:spPr>
          <a:xfrm>
            <a:off x="2277723" y="4863216"/>
            <a:ext cx="1620000" cy="792000"/>
          </a:xfrm>
          <a:prstGeom prst="round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v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51384A34-BE92-3352-43E2-16FBE4D05E2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7493" y="4934425"/>
            <a:ext cx="1200461" cy="704670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70E6B6C8-ECD3-B109-CA92-61044345AA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90696" y="-28147"/>
            <a:ext cx="1253447" cy="1253447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20262FB5-1A1D-756F-ADD8-98A0682A6CA0}"/>
              </a:ext>
            </a:extLst>
          </p:cNvPr>
          <p:cNvSpPr txBox="1"/>
          <p:nvPr/>
        </p:nvSpPr>
        <p:spPr>
          <a:xfrm>
            <a:off x="628557" y="1235015"/>
            <a:ext cx="11199008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Keran réunit aujourd’hui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6 sociétés </a:t>
            </a: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et compte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750 collaborateurs </a:t>
            </a: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fr-FR" sz="1700" b="1" dirty="0">
                <a:latin typeface="Arial" panose="020B0604020202020204" pitchFamily="34" charset="0"/>
                <a:cs typeface="Arial" panose="020B0604020202020204" pitchFamily="34" charset="0"/>
              </a:rPr>
              <a:t>76 M€ de CA</a:t>
            </a:r>
            <a:r>
              <a:rPr lang="fr-FR" sz="1700" dirty="0">
                <a:latin typeface="Arial" panose="020B0604020202020204" pitchFamily="34" charset="0"/>
                <a:cs typeface="Arial" panose="020B0604020202020204" pitchFamily="34" charset="0"/>
              </a:rPr>
              <a:t>, dont 20% à l’international.</a:t>
            </a:r>
          </a:p>
        </p:txBody>
      </p:sp>
      <p:sp>
        <p:nvSpPr>
          <p:cNvPr id="49" name="Titre 1">
            <a:extLst>
              <a:ext uri="{FF2B5EF4-FFF2-40B4-BE49-F238E27FC236}">
                <a16:creationId xmlns:a16="http://schemas.microsoft.com/office/drawing/2014/main" id="{1A040522-DBF8-B008-E627-063E733C68ED}"/>
              </a:ext>
            </a:extLst>
          </p:cNvPr>
          <p:cNvSpPr txBox="1">
            <a:spLocks/>
          </p:cNvSpPr>
          <p:nvPr/>
        </p:nvSpPr>
        <p:spPr>
          <a:xfrm>
            <a:off x="647705" y="365125"/>
            <a:ext cx="10242992" cy="379478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La force d’un groupe indépendant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C5D2BDB-38AA-F873-7C2B-203AD6C9DC05}"/>
              </a:ext>
            </a:extLst>
          </p:cNvPr>
          <p:cNvSpPr/>
          <p:nvPr/>
        </p:nvSpPr>
        <p:spPr>
          <a:xfrm>
            <a:off x="647704" y="952500"/>
            <a:ext cx="451868" cy="666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CF5DB1FD-60B1-6549-5B74-43E1448A1152}"/>
              </a:ext>
            </a:extLst>
          </p:cNvPr>
          <p:cNvGrpSpPr/>
          <p:nvPr/>
        </p:nvGrpSpPr>
        <p:grpSpPr>
          <a:xfrm>
            <a:off x="1749145" y="1728585"/>
            <a:ext cx="2765747" cy="2595929"/>
            <a:chOff x="628557" y="1752492"/>
            <a:chExt cx="2765747" cy="2595929"/>
          </a:xfrm>
        </p:grpSpPr>
        <p:grpSp>
          <p:nvGrpSpPr>
            <p:cNvPr id="45" name="Groupe 44">
              <a:extLst>
                <a:ext uri="{FF2B5EF4-FFF2-40B4-BE49-F238E27FC236}">
                  <a16:creationId xmlns:a16="http://schemas.microsoft.com/office/drawing/2014/main" id="{D816B327-5DA5-73C9-C488-47B949E9276B}"/>
                </a:ext>
              </a:extLst>
            </p:cNvPr>
            <p:cNvGrpSpPr/>
            <p:nvPr/>
          </p:nvGrpSpPr>
          <p:grpSpPr>
            <a:xfrm>
              <a:off x="633435" y="1752492"/>
              <a:ext cx="2568500" cy="1198055"/>
              <a:chOff x="633435" y="537934"/>
              <a:chExt cx="2568500" cy="1198055"/>
            </a:xfrm>
          </p:grpSpPr>
          <p:pic>
            <p:nvPicPr>
              <p:cNvPr id="32" name="Espace réservé pour une image  23">
                <a:extLst>
                  <a:ext uri="{FF2B5EF4-FFF2-40B4-BE49-F238E27FC236}">
                    <a16:creationId xmlns:a16="http://schemas.microsoft.com/office/drawing/2014/main" id="{43D5F78C-CFAA-4F64-DA1D-7ACAF0431E8D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74" t="49874" r="274" b="7396"/>
              <a:stretch/>
            </p:blipFill>
            <p:spPr>
              <a:xfrm>
                <a:off x="633435" y="537934"/>
                <a:ext cx="2568500" cy="961200"/>
              </a:xfrm>
              <a:prstGeom prst="rect">
                <a:avLst/>
              </a:prstGeom>
            </p:spPr>
          </p:pic>
          <p:sp>
            <p:nvSpPr>
              <p:cNvPr id="33" name="Rectangle : coins arrondis 32">
                <a:extLst>
                  <a:ext uri="{FF2B5EF4-FFF2-40B4-BE49-F238E27FC236}">
                    <a16:creationId xmlns:a16="http://schemas.microsoft.com/office/drawing/2014/main" id="{3141E2A7-7488-B63E-19C9-108419A0CA4F}"/>
                  </a:ext>
                </a:extLst>
              </p:cNvPr>
              <p:cNvSpPr/>
              <p:nvPr/>
            </p:nvSpPr>
            <p:spPr>
              <a:xfrm>
                <a:off x="1146659" y="896415"/>
                <a:ext cx="1542052" cy="792000"/>
              </a:xfrm>
              <a:prstGeom prst="roundRect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/>
                  <a:t>v</a:t>
                </a:r>
              </a:p>
            </p:txBody>
          </p: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ED6BF568-3C55-B57A-0494-8E4B8A3B8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481446" y="989305"/>
                <a:ext cx="872478" cy="746684"/>
              </a:xfrm>
              <a:prstGeom prst="rect">
                <a:avLst/>
              </a:prstGeom>
            </p:spPr>
          </p:pic>
        </p:grp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A17A4598-AA94-9FAA-D0AB-2F8419AA123B}"/>
                </a:ext>
              </a:extLst>
            </p:cNvPr>
            <p:cNvSpPr txBox="1"/>
            <p:nvPr/>
          </p:nvSpPr>
          <p:spPr>
            <a:xfrm>
              <a:off x="628557" y="3055759"/>
              <a:ext cx="2765747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>
                <a:buNone/>
              </a:pPr>
              <a:r>
                <a:rPr lang="fr-FR" sz="1300" dirty="0">
                  <a:solidFill>
                    <a:srgbClr val="000000"/>
                  </a:solidFill>
                  <a:latin typeface="Arial" pitchFamily="34"/>
                  <a:cs typeface="Arial" pitchFamily="34"/>
                </a:rPr>
                <a:t>Expertises environnementales, urbanisme et paysage, ingénierie des infrastructures au service des projets de protection de l’environnement et d’aménagement du territoire.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853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6DAF92F-F444-A9EF-6982-B80D3B6A0FD6}"/>
              </a:ext>
            </a:extLst>
          </p:cNvPr>
          <p:cNvSpPr txBox="1"/>
          <p:nvPr/>
        </p:nvSpPr>
        <p:spPr>
          <a:xfrm>
            <a:off x="2423592" y="476672"/>
            <a:ext cx="828092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+mj-lt"/>
              </a:rPr>
              <a:t>L’eau</a:t>
            </a:r>
          </a:p>
          <a:p>
            <a:r>
              <a:rPr lang="fr-FR" sz="2000" dirty="0"/>
              <a:t>Répondre aux besoins en eau des populations et affronter l'aggravation et la multiplication des phénomènes météorologiques intenses.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5170D0-6FAF-3704-064C-C3C1E6D2F567}"/>
              </a:ext>
            </a:extLst>
          </p:cNvPr>
          <p:cNvSpPr txBox="1"/>
          <p:nvPr/>
        </p:nvSpPr>
        <p:spPr>
          <a:xfrm>
            <a:off x="1055440" y="2688010"/>
            <a:ext cx="53285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</a:t>
            </a:r>
            <a:r>
              <a:rPr lang="fr-FR" sz="2000" b="1" dirty="0">
                <a:solidFill>
                  <a:srgbClr val="000000"/>
                </a:solidFill>
                <a:latin typeface="+mj-lt"/>
              </a:rPr>
              <a:t>Hydrogéologie</a:t>
            </a:r>
          </a:p>
          <a:p>
            <a:pPr algn="l"/>
            <a:endParaRPr lang="fr-FR" sz="20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0" i="0" u="none" strike="noStrike" baseline="0" dirty="0">
                <a:solidFill>
                  <a:srgbClr val="EF7821"/>
                </a:solidFill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Hydrologie</a:t>
            </a:r>
          </a:p>
          <a:p>
            <a:pPr algn="l"/>
            <a:endParaRPr lang="fr-FR" sz="20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0" i="0" u="none" strike="noStrike" baseline="0" dirty="0">
                <a:solidFill>
                  <a:srgbClr val="EF7821"/>
                </a:solidFill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Production et distribution d’eau potable</a:t>
            </a:r>
          </a:p>
          <a:p>
            <a:pPr algn="l"/>
            <a:endParaRPr lang="fr-FR" sz="20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0" i="0" u="none" strike="noStrike" baseline="0" dirty="0">
                <a:solidFill>
                  <a:srgbClr val="EF7821"/>
                </a:solidFill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Collecte, transport</a:t>
            </a:r>
            <a:b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</a:b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et traitement des eaux usées</a:t>
            </a:r>
          </a:p>
          <a:p>
            <a:endParaRPr lang="fr-FR" sz="20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0" i="0" u="none" strike="noStrike" baseline="0" dirty="0">
                <a:solidFill>
                  <a:srgbClr val="EF7821"/>
                </a:solidFill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Gestions intégrée des eaux pluviales</a:t>
            </a:r>
            <a:endParaRPr lang="fr-FR" sz="2000" b="1" dirty="0">
              <a:latin typeface="+mj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F803C7-DA6F-E78D-1FDB-6EB4E130A015}"/>
              </a:ext>
            </a:extLst>
          </p:cNvPr>
          <p:cNvSpPr txBox="1"/>
          <p:nvPr/>
        </p:nvSpPr>
        <p:spPr>
          <a:xfrm>
            <a:off x="6960096" y="2688010"/>
            <a:ext cx="41044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Protection contre inondations</a:t>
            </a:r>
          </a:p>
          <a:p>
            <a:pPr algn="l"/>
            <a:endParaRPr lang="fr-FR" sz="20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Hydraulique fluviale</a:t>
            </a:r>
          </a:p>
          <a:p>
            <a:pPr algn="l"/>
            <a:endParaRPr lang="fr-FR" sz="20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Gestion patrimoniale</a:t>
            </a:r>
          </a:p>
          <a:p>
            <a:endParaRPr lang="fr-FR" sz="20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</a:t>
            </a:r>
            <a:r>
              <a:rPr lang="fr-FR" sz="2000" b="1" i="0" u="none" strike="noStrike" baseline="0" dirty="0">
                <a:solidFill>
                  <a:srgbClr val="000000"/>
                </a:solidFill>
                <a:latin typeface="+mj-lt"/>
              </a:rPr>
              <a:t>Gouvernance des services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7A4194D-31F5-E1F7-6C40-A485ED630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00" y="494812"/>
            <a:ext cx="1426736" cy="142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419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796B063-A697-EA98-B09B-F122FBD2960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73" t="10" r="16049" b="-10"/>
          <a:stretch/>
        </p:blipFill>
        <p:spPr>
          <a:xfrm>
            <a:off x="8389107" y="-10711"/>
            <a:ext cx="3832905" cy="688074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F856B2-60C5-F4AF-4BB0-22E846A1FAA6}"/>
              </a:ext>
            </a:extLst>
          </p:cNvPr>
          <p:cNvSpPr/>
          <p:nvPr/>
        </p:nvSpPr>
        <p:spPr>
          <a:xfrm>
            <a:off x="1845578" y="6409189"/>
            <a:ext cx="478172" cy="318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AE6165-5834-8BFD-39F8-9C77753C1F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800" y="5814733"/>
            <a:ext cx="906572" cy="77586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073E42A-0767-124A-0D9F-35FDB064E7B2}"/>
              </a:ext>
            </a:extLst>
          </p:cNvPr>
          <p:cNvSpPr txBox="1"/>
          <p:nvPr/>
        </p:nvSpPr>
        <p:spPr>
          <a:xfrm>
            <a:off x="810092" y="2459504"/>
            <a:ext cx="640499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tifakt Element" panose="020B0503050000020004" pitchFamily="34" charset="0"/>
                <a:ea typeface="Artifakt Element" panose="020B0503050000020004" pitchFamily="34" charset="0"/>
                <a:cs typeface="Arial" panose="020B0604020202020204" pitchFamily="34" charset="0"/>
              </a:rPr>
              <a:t>L’activité Eau et Assainissement</a:t>
            </a:r>
          </a:p>
        </p:txBody>
      </p:sp>
    </p:spTree>
    <p:extLst>
      <p:ext uri="{BB962C8B-B14F-4D97-AF65-F5344CB8AC3E}">
        <p14:creationId xmlns:p14="http://schemas.microsoft.com/office/powerpoint/2010/main" val="2004921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6DAF92F-F444-A9EF-6982-B80D3B6A0FD6}"/>
              </a:ext>
            </a:extLst>
          </p:cNvPr>
          <p:cNvSpPr txBox="1"/>
          <p:nvPr/>
        </p:nvSpPr>
        <p:spPr>
          <a:xfrm>
            <a:off x="2423591" y="476672"/>
            <a:ext cx="9297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L’eau et l’Assainissement</a:t>
            </a:r>
          </a:p>
          <a:p>
            <a:pPr algn="just"/>
            <a:r>
              <a:rPr lang="fr-FR" sz="2000" dirty="0"/>
              <a:t>Nos domaines d’activités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7A4194D-31F5-E1F7-6C40-A485ED630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00" y="494812"/>
            <a:ext cx="1426736" cy="1426736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28BC2AB0-D624-D9A1-B70B-E37231A0B3FD}"/>
              </a:ext>
            </a:extLst>
          </p:cNvPr>
          <p:cNvGrpSpPr/>
          <p:nvPr/>
        </p:nvGrpSpPr>
        <p:grpSpPr>
          <a:xfrm>
            <a:off x="2423591" y="2772770"/>
            <a:ext cx="2128871" cy="2517731"/>
            <a:chOff x="2500704" y="2224439"/>
            <a:chExt cx="1273084" cy="153230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BB56190-7C50-65B2-433B-9F558E6ABABF}"/>
                </a:ext>
              </a:extLst>
            </p:cNvPr>
            <p:cNvSpPr txBox="1"/>
            <p:nvPr/>
          </p:nvSpPr>
          <p:spPr>
            <a:xfrm>
              <a:off x="2500704" y="3337828"/>
              <a:ext cx="1273084" cy="418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Hydraulique urbaine</a:t>
              </a:r>
            </a:p>
          </p:txBody>
        </p:sp>
        <p:pic>
          <p:nvPicPr>
            <p:cNvPr id="10" name="Picture 4" descr="\\pserv\#com\#pictos\export\eau-assainissement-sce-27.png">
              <a:extLst>
                <a:ext uri="{FF2B5EF4-FFF2-40B4-BE49-F238E27FC236}">
                  <a16:creationId xmlns:a16="http://schemas.microsoft.com/office/drawing/2014/main" id="{2080C378-3C92-6928-C716-4D1A5A054E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7246" y="2224439"/>
              <a:ext cx="1080000" cy="1080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2D69F87-9A12-BF9C-704A-908B070AD7AA}"/>
              </a:ext>
            </a:extLst>
          </p:cNvPr>
          <p:cNvGrpSpPr/>
          <p:nvPr/>
        </p:nvGrpSpPr>
        <p:grpSpPr>
          <a:xfrm>
            <a:off x="7463383" y="2772770"/>
            <a:ext cx="2380186" cy="2516496"/>
            <a:chOff x="4004675" y="2225190"/>
            <a:chExt cx="1423373" cy="1531551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206D4D1-27D8-527A-78F9-88A5B9EA6527}"/>
                </a:ext>
              </a:extLst>
            </p:cNvPr>
            <p:cNvSpPr txBox="1"/>
            <p:nvPr/>
          </p:nvSpPr>
          <p:spPr>
            <a:xfrm>
              <a:off x="4004675" y="3337828"/>
              <a:ext cx="1423373" cy="418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Valorisation </a:t>
              </a:r>
              <a:br>
                <a:rPr lang="fr-F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r-F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 la biomasse</a:t>
              </a:r>
            </a:p>
          </p:txBody>
        </p:sp>
        <p:pic>
          <p:nvPicPr>
            <p:cNvPr id="13" name="Picture 10" descr="\\pserv\#com\#pictos\export\traitement-valorisation-biomasse-sce-16.png">
              <a:extLst>
                <a:ext uri="{FF2B5EF4-FFF2-40B4-BE49-F238E27FC236}">
                  <a16:creationId xmlns:a16="http://schemas.microsoft.com/office/drawing/2014/main" id="{77847E9D-2A20-64BC-678A-C5BD17FA2C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6361" y="2225190"/>
              <a:ext cx="1080000" cy="10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25EA843-850D-7F1D-B974-931CB81314C9}"/>
              </a:ext>
            </a:extLst>
          </p:cNvPr>
          <p:cNvGrpSpPr/>
          <p:nvPr/>
        </p:nvGrpSpPr>
        <p:grpSpPr>
          <a:xfrm>
            <a:off x="5031623" y="2772770"/>
            <a:ext cx="2139362" cy="2206942"/>
            <a:chOff x="3635896" y="2209726"/>
            <a:chExt cx="1279358" cy="1343155"/>
          </a:xfrm>
        </p:grpSpPr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BE27E11-6764-DE65-3B6D-32F15D92AFAE}"/>
                </a:ext>
              </a:extLst>
            </p:cNvPr>
            <p:cNvSpPr txBox="1"/>
            <p:nvPr/>
          </p:nvSpPr>
          <p:spPr>
            <a:xfrm>
              <a:off x="3635896" y="3310352"/>
              <a:ext cx="1279358" cy="242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Traitement</a:t>
              </a: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DE615E98-7C4B-9D17-9F75-5B8DCF034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051" y="2209726"/>
              <a:ext cx="1080000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9090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6DAF92F-F444-A9EF-6982-B80D3B6A0FD6}"/>
              </a:ext>
            </a:extLst>
          </p:cNvPr>
          <p:cNvSpPr txBox="1"/>
          <p:nvPr/>
        </p:nvSpPr>
        <p:spPr>
          <a:xfrm>
            <a:off x="2423591" y="476672"/>
            <a:ext cx="92973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Concevoir des infrastructures durables</a:t>
            </a:r>
            <a:endParaRPr lang="fr-FR" sz="2800" b="1" dirty="0">
              <a:latin typeface="+mj-lt"/>
            </a:endParaRPr>
          </a:p>
          <a:p>
            <a:pPr algn="just"/>
            <a:r>
              <a:rPr lang="fr-FR" sz="2000" dirty="0"/>
              <a:t>La gestion durable de l’eau est au cœur de la vie de la cité et des projets d’aménagement du territoire.</a:t>
            </a:r>
          </a:p>
          <a:p>
            <a:pPr algn="just"/>
            <a:r>
              <a:rPr lang="fr-FR" sz="2000" dirty="0"/>
              <a:t>C’est un défi quotidien qui nécessite de disposer d’infrastructures d’eau potable </a:t>
            </a:r>
            <a:br>
              <a:rPr lang="fr-FR" sz="2000" dirty="0"/>
            </a:br>
            <a:r>
              <a:rPr lang="fr-FR" sz="2000" dirty="0"/>
              <a:t>et d’assainissement performantes, économes et fiables.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5170D0-6FAF-3704-064C-C3C1E6D2F567}"/>
              </a:ext>
            </a:extLst>
          </p:cNvPr>
          <p:cNvSpPr txBox="1"/>
          <p:nvPr/>
        </p:nvSpPr>
        <p:spPr>
          <a:xfrm>
            <a:off x="428757" y="4043672"/>
            <a:ext cx="5624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Les usines de traitement des eaux</a:t>
            </a:r>
          </a:p>
          <a:p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Les réseaux de distribution et de transport AEP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Les réseaux de collecte et de transfert EU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Les stations d’épuration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La réutilisation des eaux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La valorisation de la biomasse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BF803C7-DA6F-E78D-1FDB-6EB4E130A015}"/>
              </a:ext>
            </a:extLst>
          </p:cNvPr>
          <p:cNvSpPr txBox="1"/>
          <p:nvPr/>
        </p:nvSpPr>
        <p:spPr>
          <a:xfrm>
            <a:off x="267700" y="2651750"/>
            <a:ext cx="50524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i="0" u="none" strike="noStrike" baseline="0" dirty="0">
                <a:solidFill>
                  <a:srgbClr val="000000"/>
                </a:solidFill>
                <a:latin typeface="+mj-lt"/>
              </a:rPr>
              <a:t>Nous vous accompagnons dans vos projets de création ou de rénovation portant sur les réseaux, ouvrages et usines de traitement des eaux :</a:t>
            </a:r>
          </a:p>
          <a:p>
            <a:pPr algn="l"/>
            <a:endParaRPr lang="fr-FR" i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7A4194D-31F5-E1F7-6C40-A485ED630F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00" y="494812"/>
            <a:ext cx="1426736" cy="142673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A1C71CF-FC74-610E-749B-BB0D96982A43}"/>
              </a:ext>
            </a:extLst>
          </p:cNvPr>
          <p:cNvSpPr txBox="1"/>
          <p:nvPr/>
        </p:nvSpPr>
        <p:spPr>
          <a:xfrm>
            <a:off x="6096000" y="3211231"/>
            <a:ext cx="56249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</a:t>
            </a:r>
            <a:r>
              <a:rPr lang="fr-FR" sz="2000" b="1" dirty="0">
                <a:latin typeface="+mj-lt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Audits techniques, juridiques et financiers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Diagnostics d’infrastructures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Schémas réglementaires et Etudes d’impact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Etudes de faisabilité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Assistance à maîtrise d’ouvrage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Maîtrise d’œuvre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Audit des services d’eau et d’assainissement</a:t>
            </a:r>
          </a:p>
          <a:p>
            <a:pPr algn="l"/>
            <a:r>
              <a:rPr lang="fr-FR" sz="2000" b="1" dirty="0">
                <a:solidFill>
                  <a:srgbClr val="FF7D0B"/>
                </a:solidFill>
                <a:latin typeface="+mj-lt"/>
              </a:rPr>
              <a:t># </a:t>
            </a:r>
            <a:r>
              <a:rPr lang="fr-FR" b="1" dirty="0">
                <a:solidFill>
                  <a:srgbClr val="000000"/>
                </a:solidFill>
                <a:latin typeface="+mj-lt"/>
              </a:rPr>
              <a:t>Etudes d’économies et de réutilisation des eaux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C9BC13-B237-B15A-ECBB-70AF166C02C5}"/>
              </a:ext>
            </a:extLst>
          </p:cNvPr>
          <p:cNvSpPr txBox="1"/>
          <p:nvPr/>
        </p:nvSpPr>
        <p:spPr>
          <a:xfrm>
            <a:off x="5898575" y="2651750"/>
            <a:ext cx="384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i="0" u="none" strike="noStrike" baseline="0" dirty="0">
                <a:solidFill>
                  <a:srgbClr val="000000"/>
                </a:solidFill>
                <a:latin typeface="+mj-lt"/>
              </a:rPr>
              <a:t>Et à chaque étape de vos projets :</a:t>
            </a:r>
          </a:p>
        </p:txBody>
      </p:sp>
    </p:spTree>
    <p:extLst>
      <p:ext uri="{BB962C8B-B14F-4D97-AF65-F5344CB8AC3E}">
        <p14:creationId xmlns:p14="http://schemas.microsoft.com/office/powerpoint/2010/main" val="512992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7796B063-A697-EA98-B09B-F122FBD2960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73" t="10" r="16049" b="-10"/>
          <a:stretch/>
        </p:blipFill>
        <p:spPr>
          <a:xfrm>
            <a:off x="8389107" y="-30167"/>
            <a:ext cx="3832905" cy="688074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F856B2-60C5-F4AF-4BB0-22E846A1FAA6}"/>
              </a:ext>
            </a:extLst>
          </p:cNvPr>
          <p:cNvSpPr/>
          <p:nvPr/>
        </p:nvSpPr>
        <p:spPr>
          <a:xfrm>
            <a:off x="1845578" y="6409189"/>
            <a:ext cx="478172" cy="318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AE6165-5834-8BFD-39F8-9C77753C1F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800" y="5814733"/>
            <a:ext cx="906572" cy="775861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5675A4C6-62CF-6A1B-3646-9FAB7D2B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885" y="2976622"/>
            <a:ext cx="5599915" cy="904755"/>
          </a:xfrm>
        </p:spPr>
        <p:txBody>
          <a:bodyPr>
            <a:normAutofit/>
          </a:bodyPr>
          <a:lstStyle/>
          <a:p>
            <a:r>
              <a:rPr lang="fr-FR" sz="6000" dirty="0">
                <a:latin typeface="Artifakt Element" panose="020B0503050000020004" pitchFamily="34" charset="0"/>
                <a:ea typeface="Artifakt Element" panose="020B0503050000020004" pitchFamily="34" charset="0"/>
              </a:rPr>
              <a:t>Nos références</a:t>
            </a:r>
          </a:p>
        </p:txBody>
      </p:sp>
    </p:spTree>
    <p:extLst>
      <p:ext uri="{BB962C8B-B14F-4D97-AF65-F5344CB8AC3E}">
        <p14:creationId xmlns:p14="http://schemas.microsoft.com/office/powerpoint/2010/main" val="376275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591B78D-FD8A-4ABE-80A5-A72C7D35F1B5}"/>
              </a:ext>
            </a:extLst>
          </p:cNvPr>
          <p:cNvSpPr txBox="1">
            <a:spLocks/>
          </p:cNvSpPr>
          <p:nvPr/>
        </p:nvSpPr>
        <p:spPr>
          <a:xfrm>
            <a:off x="4096222" y="4581128"/>
            <a:ext cx="3996952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Hydraulique urbaine - Etudes</a:t>
            </a:r>
          </a:p>
        </p:txBody>
      </p:sp>
      <p:pic>
        <p:nvPicPr>
          <p:cNvPr id="5" name="Espace réservé de l'image en ligne 184">
            <a:extLst>
              <a:ext uri="{FF2B5EF4-FFF2-40B4-BE49-F238E27FC236}">
                <a16:creationId xmlns:a16="http://schemas.microsoft.com/office/drawing/2014/main" id="{E15FEB48-65CA-4B26-8E00-318BA7DEF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152" y="1484784"/>
            <a:ext cx="2305696" cy="2305696"/>
          </a:xfrm>
          <a:prstGeom prst="rect">
            <a:avLst/>
          </a:prstGeom>
        </p:spPr>
      </p:pic>
      <p:sp>
        <p:nvSpPr>
          <p:cNvPr id="17" name="Espace réservé du texte 33">
            <a:extLst>
              <a:ext uri="{FF2B5EF4-FFF2-40B4-BE49-F238E27FC236}">
                <a16:creationId xmlns:a16="http://schemas.microsoft.com/office/drawing/2014/main" id="{A050BE3D-9A86-499B-96BC-D5FCA2B13CA4}"/>
              </a:ext>
            </a:extLst>
          </p:cNvPr>
          <p:cNvSpPr txBox="1">
            <a:spLocks/>
          </p:cNvSpPr>
          <p:nvPr/>
        </p:nvSpPr>
        <p:spPr>
          <a:xfrm>
            <a:off x="3791744" y="5100042"/>
            <a:ext cx="4608512" cy="705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dirty="0"/>
              <a:t>Schémas Directeurs</a:t>
            </a:r>
          </a:p>
          <a:p>
            <a:pPr algn="ctr"/>
            <a:r>
              <a:rPr lang="fr-FR" sz="1800" dirty="0"/>
              <a:t>Etudes diverses</a:t>
            </a:r>
          </a:p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50081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81A99833-739F-5E9A-C3A6-12D64C50A54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6805" r="680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Schéma directeur d’alimentation en eau potable de l’agglomération de Lorient (56)</a:t>
            </a:r>
          </a:p>
          <a:p>
            <a:pPr lvl="1"/>
            <a:r>
              <a:rPr lang="fr-FR" dirty="0"/>
              <a:t>2014 - 2017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Lorient Agglomération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Audit technique et sanitaire des ouvrages et des réseaux</a:t>
            </a:r>
          </a:p>
          <a:p>
            <a:pPr lvl="5"/>
            <a:r>
              <a:rPr lang="fr-FR" dirty="0"/>
              <a:t>Modélisation des réseaux et diagnostic</a:t>
            </a:r>
          </a:p>
          <a:p>
            <a:pPr lvl="5"/>
            <a:r>
              <a:rPr lang="fr-FR" dirty="0"/>
              <a:t>Bilan des besoins / ressources</a:t>
            </a:r>
          </a:p>
          <a:p>
            <a:pPr lvl="5"/>
            <a:r>
              <a:rPr lang="fr-FR" dirty="0"/>
              <a:t>Élaboration d’un programme d’actions </a:t>
            </a:r>
            <a:br>
              <a:rPr lang="fr-FR" dirty="0"/>
            </a:br>
            <a:r>
              <a:rPr lang="fr-FR" dirty="0"/>
              <a:t>et schéma directeur</a:t>
            </a:r>
          </a:p>
          <a:p>
            <a:pPr lvl="5"/>
            <a:r>
              <a:rPr lang="fr-FR" dirty="0"/>
              <a:t>Formation à l’outil de modélisation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2 400 km de réseau</a:t>
            </a:r>
          </a:p>
          <a:p>
            <a:pPr lvl="6"/>
            <a:r>
              <a:rPr lang="fr-FR" dirty="0"/>
              <a:t>204 149 habitants</a:t>
            </a:r>
          </a:p>
          <a:p>
            <a:pPr lvl="6"/>
            <a:r>
              <a:rPr lang="fr-FR" dirty="0"/>
              <a:t>10 usines de production</a:t>
            </a:r>
          </a:p>
          <a:p>
            <a:pPr lvl="6"/>
            <a:r>
              <a:rPr lang="fr-FR" dirty="0"/>
              <a:t>26 sites de stockage</a:t>
            </a:r>
          </a:p>
        </p:txBody>
      </p:sp>
    </p:spTree>
    <p:extLst>
      <p:ext uri="{BB962C8B-B14F-4D97-AF65-F5344CB8AC3E}">
        <p14:creationId xmlns:p14="http://schemas.microsoft.com/office/powerpoint/2010/main" val="1472698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708024"/>
          </a:xfrm>
        </p:spPr>
        <p:txBody>
          <a:bodyPr>
            <a:normAutofit/>
          </a:bodyPr>
          <a:lstStyle/>
          <a:p>
            <a:r>
              <a:rPr lang="fr-FR" dirty="0"/>
              <a:t>Alimentation en eau potable du territoire de la Communauté d’Agglomération du Cotentin (50)</a:t>
            </a:r>
          </a:p>
          <a:p>
            <a:pPr lvl="1"/>
            <a:r>
              <a:rPr lang="fr-FR" dirty="0"/>
              <a:t>2021 - 2024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CA du Cotentin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Diagnostic</a:t>
            </a:r>
          </a:p>
          <a:p>
            <a:pPr lvl="5"/>
            <a:r>
              <a:rPr lang="fr-FR" dirty="0"/>
              <a:t>Modélisation du réseau et campagnes de mesures</a:t>
            </a:r>
          </a:p>
          <a:p>
            <a:pPr lvl="5"/>
            <a:r>
              <a:rPr lang="fr-FR" dirty="0"/>
              <a:t>Elaboration du programme d'actions</a:t>
            </a:r>
          </a:p>
          <a:p>
            <a:pPr lvl="5"/>
            <a:r>
              <a:rPr lang="fr-FR" dirty="0"/>
              <a:t>Elaboration du schéma de distribution d'eau potable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38537"/>
            <a:ext cx="5970584" cy="1670376"/>
          </a:xfrm>
        </p:spPr>
        <p:txBody>
          <a:bodyPr>
            <a:normAutofit fontScale="92500"/>
          </a:bodyPr>
          <a:lstStyle/>
          <a:p>
            <a:pPr lvl="6"/>
            <a:r>
              <a:rPr lang="fr-FR" dirty="0"/>
              <a:t>Intercommunalité composée de 129 communes pour 185 000 habitants</a:t>
            </a:r>
          </a:p>
          <a:p>
            <a:pPr lvl="6"/>
            <a:r>
              <a:rPr lang="fr-FR" dirty="0"/>
              <a:t>95 000 abonnés</a:t>
            </a:r>
          </a:p>
          <a:p>
            <a:pPr lvl="6"/>
            <a:r>
              <a:rPr lang="fr-FR" dirty="0"/>
              <a:t>117 ressources</a:t>
            </a:r>
          </a:p>
          <a:p>
            <a:pPr lvl="6"/>
            <a:r>
              <a:rPr lang="fr-FR" dirty="0"/>
              <a:t>29 usines ou unités de traitement</a:t>
            </a:r>
          </a:p>
          <a:p>
            <a:pPr lvl="6"/>
            <a:r>
              <a:rPr lang="fr-FR" dirty="0"/>
              <a:t>101 réservoirs et surpressions</a:t>
            </a:r>
          </a:p>
          <a:p>
            <a:pPr lvl="6"/>
            <a:r>
              <a:rPr lang="fr-FR" dirty="0"/>
              <a:t>3 667 km de réseau AEP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4800CDA0-7268-F223-D2BB-788CF7E2FF7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9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8"/>
            <a:ext cx="5970584" cy="397924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Etude patrimoniale et schéma directeur du réseau d’eau potable de la ville de Rochefort (17)</a:t>
            </a:r>
          </a:p>
          <a:p>
            <a:pPr lvl="1"/>
            <a:r>
              <a:rPr lang="fr-FR" dirty="0"/>
              <a:t>2019 –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CA Rochefort Océan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Recueil des données, état des lieux, analyse des besoins, visites des ouvrages et équipements</a:t>
            </a:r>
          </a:p>
          <a:p>
            <a:pPr lvl="5"/>
            <a:r>
              <a:rPr lang="fr-FR" dirty="0"/>
              <a:t>Campagnes de mesures hydrauliques et qualité</a:t>
            </a:r>
          </a:p>
          <a:p>
            <a:pPr lvl="5"/>
            <a:r>
              <a:rPr lang="fr-FR" dirty="0"/>
              <a:t>Intégration des données et modélisation hydraulique et qualité</a:t>
            </a:r>
          </a:p>
          <a:p>
            <a:pPr lvl="5"/>
            <a:r>
              <a:rPr lang="fr-FR" dirty="0"/>
              <a:t>Analyse du fonctionnement, bilan des besoins en ressources, mesures de maîtrise des risques</a:t>
            </a:r>
          </a:p>
          <a:p>
            <a:pPr lvl="5"/>
            <a:r>
              <a:rPr lang="fr-FR" dirty="0"/>
              <a:t>Proposition de sectorisation et pose de comptages</a:t>
            </a:r>
          </a:p>
          <a:p>
            <a:pPr lvl="5"/>
            <a:r>
              <a:rPr lang="fr-FR" dirty="0"/>
              <a:t>Pose de compteurs et analyse des données collectées</a:t>
            </a:r>
          </a:p>
          <a:p>
            <a:pPr lvl="5"/>
            <a:r>
              <a:rPr lang="fr-FR" dirty="0"/>
              <a:t>Synthèse et proposition de programmation pluriannuelle</a:t>
            </a:r>
          </a:p>
          <a:p>
            <a:pPr lvl="5"/>
            <a:r>
              <a:rPr lang="fr-FR" dirty="0"/>
              <a:t>Fourniture du logiciel de modélisation et formation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620637"/>
            <a:ext cx="5970584" cy="1388275"/>
          </a:xfrm>
        </p:spPr>
        <p:txBody>
          <a:bodyPr>
            <a:normAutofit lnSpcReduction="10000"/>
          </a:bodyPr>
          <a:lstStyle/>
          <a:p>
            <a:pPr lvl="6"/>
            <a:r>
              <a:rPr lang="fr-FR" dirty="0"/>
              <a:t>1 commune</a:t>
            </a:r>
          </a:p>
          <a:p>
            <a:pPr lvl="6"/>
            <a:r>
              <a:rPr lang="fr-FR" dirty="0"/>
              <a:t>2 réservoirs</a:t>
            </a:r>
          </a:p>
          <a:p>
            <a:pPr lvl="6"/>
            <a:r>
              <a:rPr lang="fr-FR" dirty="0"/>
              <a:t>1 </a:t>
            </a:r>
            <a:r>
              <a:rPr lang="fr-FR" dirty="0" err="1"/>
              <a:t>rechloration</a:t>
            </a:r>
            <a:endParaRPr lang="fr-FR" dirty="0"/>
          </a:p>
          <a:p>
            <a:pPr lvl="6"/>
            <a:r>
              <a:rPr lang="fr-FR" dirty="0"/>
              <a:t>160 km de réseaux et 11 500 abonnés</a:t>
            </a:r>
          </a:p>
          <a:p>
            <a:pPr lvl="6"/>
            <a:r>
              <a:rPr lang="fr-FR" dirty="0"/>
              <a:t>Montant : 119 355 €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970C1EFC-2FA8-F5C8-F85A-952BB3F3F1A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1604" b="1604"/>
          <a:stretch/>
        </p:blipFill>
        <p:spPr/>
      </p:pic>
    </p:spTree>
    <p:extLst>
      <p:ext uri="{BB962C8B-B14F-4D97-AF65-F5344CB8AC3E}">
        <p14:creationId xmlns:p14="http://schemas.microsoft.com/office/powerpoint/2010/main" val="1868666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CC776AC-0DA1-005A-2231-F86C207C6F5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AMO amélioration et préservation de la qualité de l’eau des captages (77, 91, 94)</a:t>
            </a:r>
          </a:p>
          <a:p>
            <a:pPr lvl="1"/>
            <a:r>
              <a:rPr lang="fr-FR" dirty="0"/>
              <a:t>2021 – 2026 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SEDIF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Gestion du projet et aide au pilotage,</a:t>
            </a:r>
          </a:p>
          <a:p>
            <a:pPr lvl="5"/>
            <a:r>
              <a:rPr lang="fr-FR" dirty="0"/>
              <a:t>Suivi financier et budgétaire, Suivi et évaluation technique : volet agricole/qualité des eaux, </a:t>
            </a:r>
          </a:p>
          <a:p>
            <a:pPr lvl="5"/>
            <a:r>
              <a:rPr lang="fr-FR" dirty="0"/>
              <a:t>Mobilisation et accompagnement de la gouvernance,</a:t>
            </a:r>
          </a:p>
          <a:p>
            <a:pPr lvl="5"/>
            <a:r>
              <a:rPr lang="fr-FR" dirty="0"/>
              <a:t>Diagnostic du volet communication et proposition d'une stratégie, </a:t>
            </a:r>
          </a:p>
          <a:p>
            <a:pPr lvl="5"/>
            <a:r>
              <a:rPr lang="fr-FR" dirty="0"/>
              <a:t>Mise en œuvre de la stratégie / mobilisation d'outils et suivi du déploiement du plan de communication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pPr lvl="6"/>
            <a:r>
              <a:rPr lang="fr-FR" dirty="0"/>
              <a:t>AAC de la Fosse de Melun et de la Basse Vallée de l'Yerres</a:t>
            </a:r>
          </a:p>
          <a:p>
            <a:pPr lvl="6"/>
            <a:r>
              <a:rPr lang="fr-FR" dirty="0"/>
              <a:t>650 km² / 3 départements / 63 communes / 260 exploitations agricoles</a:t>
            </a:r>
          </a:p>
          <a:p>
            <a:pPr lvl="6"/>
            <a:r>
              <a:rPr lang="fr-FR" dirty="0"/>
              <a:t>Plan d'actions mise en œuvre pour 6 ans composé de 3 volets : agricole, qualité de l'eau et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6345340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58607C13-203E-BE95-AC01-4979876C2B8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Analyse patrimoniale du réseau et définition des canalisations de distribution d’eau potable à renouveler prioritairement </a:t>
            </a:r>
          </a:p>
          <a:p>
            <a:pPr lvl="1"/>
            <a:r>
              <a:rPr lang="fr-FR" dirty="0"/>
              <a:t>2016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SEDIF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Etablissement du taux de casse par tronçon</a:t>
            </a:r>
          </a:p>
          <a:p>
            <a:pPr lvl="5"/>
            <a:r>
              <a:rPr lang="fr-FR" dirty="0"/>
              <a:t>Nettoyage des erreurs</a:t>
            </a:r>
          </a:p>
          <a:p>
            <a:pPr lvl="5"/>
            <a:r>
              <a:rPr lang="fr-FR" dirty="0"/>
              <a:t>Concaténation des tronçons pour former des chantiers</a:t>
            </a:r>
          </a:p>
          <a:p>
            <a:pPr lvl="5"/>
            <a:r>
              <a:rPr lang="fr-FR" dirty="0"/>
              <a:t>Analyse des 200 premiers km de tronçon prioritaire au renouvellement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BD SIG réseaux : 300 000 tronçons</a:t>
            </a:r>
          </a:p>
          <a:p>
            <a:pPr lvl="6"/>
            <a:r>
              <a:rPr lang="fr-FR" dirty="0"/>
              <a:t>BD SIG casses : 15000 incidents</a:t>
            </a:r>
          </a:p>
          <a:p>
            <a:pPr lvl="6"/>
            <a:r>
              <a:rPr lang="fr-FR" dirty="0"/>
              <a:t>Logiciel Casses (</a:t>
            </a:r>
            <a:r>
              <a:rPr lang="fr-FR" dirty="0" err="1"/>
              <a:t>Irstea</a:t>
            </a:r>
            <a:r>
              <a:rPr lang="fr-FR" dirty="0"/>
              <a:t>)</a:t>
            </a:r>
          </a:p>
          <a:p>
            <a:pPr lvl="6"/>
            <a:r>
              <a:rPr lang="fr-FR" dirty="0"/>
              <a:t>Prévision des casses</a:t>
            </a:r>
          </a:p>
        </p:txBody>
      </p:sp>
    </p:spTree>
    <p:extLst>
      <p:ext uri="{BB962C8B-B14F-4D97-AF65-F5344CB8AC3E}">
        <p14:creationId xmlns:p14="http://schemas.microsoft.com/office/powerpoint/2010/main" val="3687193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98700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Renforcement et sécurisation du réseau d’alimentation en eau potable sur les secteurs des </a:t>
            </a:r>
            <a:r>
              <a:rPr lang="fr-FR" dirty="0" err="1"/>
              <a:t>Olonnes</a:t>
            </a:r>
            <a:r>
              <a:rPr lang="fr-FR" dirty="0"/>
              <a:t> et du Talmondais (85)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2021 -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Vendée Eau</a:t>
            </a:r>
          </a:p>
          <a:p>
            <a:pPr lvl="4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Campagne de mesure hydraulique débit et pression sur le réseau structurant (70 points de mesure)</a:t>
            </a:r>
          </a:p>
          <a:p>
            <a:pPr lvl="5"/>
            <a:r>
              <a:rPr lang="fr-FR" dirty="0"/>
              <a:t>Mise à jour du modèle hydraulique sous Piccolo</a:t>
            </a:r>
          </a:p>
          <a:p>
            <a:pPr lvl="5"/>
            <a:r>
              <a:rPr lang="fr-FR" dirty="0"/>
              <a:t>Diagnostic du fonctionnement hydraulique actuel et futur</a:t>
            </a:r>
          </a:p>
          <a:p>
            <a:pPr lvl="5"/>
            <a:r>
              <a:rPr lang="fr-FR" dirty="0"/>
              <a:t>Etude du fonctionnement en situation de crise</a:t>
            </a:r>
          </a:p>
          <a:p>
            <a:pPr lvl="5"/>
            <a:r>
              <a:rPr lang="fr-FR" dirty="0"/>
              <a:t>Propositions de scenarios de renforcement de la sécurisation</a:t>
            </a:r>
          </a:p>
          <a:p>
            <a:pPr lvl="5"/>
            <a:r>
              <a:rPr lang="fr-FR" dirty="0"/>
              <a:t>Analyse multicritère</a:t>
            </a:r>
          </a:p>
          <a:p>
            <a:pPr lvl="5"/>
            <a:r>
              <a:rPr lang="fr-FR" dirty="0"/>
              <a:t>Campagne de mesure qualité (chlore)</a:t>
            </a:r>
          </a:p>
          <a:p>
            <a:pPr lvl="5"/>
            <a:r>
              <a:rPr lang="fr-FR" dirty="0"/>
              <a:t>Modélisation de la dégradation du chlore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533089"/>
            <a:ext cx="5970584" cy="1475823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17 communes</a:t>
            </a:r>
          </a:p>
          <a:p>
            <a:pPr lvl="6"/>
            <a:r>
              <a:rPr lang="fr-FR" dirty="0"/>
              <a:t>1 usine de production</a:t>
            </a:r>
          </a:p>
          <a:p>
            <a:pPr lvl="6"/>
            <a:r>
              <a:rPr lang="fr-FR" dirty="0"/>
              <a:t>2 réservoirs</a:t>
            </a:r>
          </a:p>
          <a:p>
            <a:pPr lvl="6"/>
            <a:r>
              <a:rPr lang="fr-FR" dirty="0"/>
              <a:t>3 surpressions</a:t>
            </a:r>
          </a:p>
          <a:p>
            <a:pPr lvl="6"/>
            <a:r>
              <a:rPr lang="fr-FR" dirty="0"/>
              <a:t>800 km de réseaux</a:t>
            </a:r>
          </a:p>
        </p:txBody>
      </p:sp>
      <p:pic>
        <p:nvPicPr>
          <p:cNvPr id="11" name="Espace réservé pour une image  10">
            <a:extLst>
              <a:ext uri="{FF2B5EF4-FFF2-40B4-BE49-F238E27FC236}">
                <a16:creationId xmlns:a16="http://schemas.microsoft.com/office/drawing/2014/main" id="{1F29145B-DF19-7010-9D83-30719326D43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437" r="2437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90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9CA34926-A72C-CE8D-8122-4A6CE92C11B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8"/>
            <a:ext cx="5970584" cy="409597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Schéma directeur d’assainissement des eaux usées de Toulouse Métropole (31)</a:t>
            </a:r>
          </a:p>
          <a:p>
            <a:pPr lvl="1"/>
            <a:r>
              <a:rPr lang="fr-FR" dirty="0"/>
              <a:t>2016 - 2018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Toulouse Métropole</a:t>
            </a:r>
          </a:p>
          <a:p>
            <a:pPr lvl="3"/>
            <a:r>
              <a:rPr lang="fr-FR" dirty="0"/>
              <a:t>Partenaires</a:t>
            </a:r>
          </a:p>
          <a:p>
            <a:pPr lvl="4"/>
            <a:r>
              <a:rPr lang="fr-FR" dirty="0"/>
              <a:t>Artelia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Diagnostic réseau et ouvrages</a:t>
            </a:r>
          </a:p>
          <a:p>
            <a:pPr lvl="5"/>
            <a:r>
              <a:rPr lang="fr-FR" dirty="0"/>
              <a:t>Modélisation du réseau structurant</a:t>
            </a:r>
          </a:p>
          <a:p>
            <a:pPr lvl="5"/>
            <a:r>
              <a:rPr lang="fr-FR" dirty="0"/>
              <a:t>Diagnostic capacitaire des ouvrages</a:t>
            </a:r>
          </a:p>
          <a:p>
            <a:pPr lvl="5"/>
            <a:r>
              <a:rPr lang="fr-FR" dirty="0"/>
              <a:t>Audit patrimonial</a:t>
            </a:r>
          </a:p>
          <a:p>
            <a:pPr lvl="5"/>
            <a:r>
              <a:rPr lang="fr-FR" dirty="0"/>
              <a:t>Qualification des rejets industriels</a:t>
            </a:r>
          </a:p>
          <a:p>
            <a:pPr lvl="5"/>
            <a:r>
              <a:rPr lang="fr-FR" dirty="0"/>
              <a:t>Scénarios d’assainissement</a:t>
            </a:r>
          </a:p>
          <a:p>
            <a:pPr lvl="5"/>
            <a:r>
              <a:rPr lang="fr-FR" dirty="0"/>
              <a:t>Elaboration d’un programme d’actions </a:t>
            </a:r>
            <a:br>
              <a:rPr lang="fr-FR" dirty="0"/>
            </a:br>
            <a:r>
              <a:rPr lang="fr-FR" dirty="0"/>
              <a:t>et schéma directeur</a:t>
            </a:r>
          </a:p>
          <a:p>
            <a:pPr lvl="5"/>
            <a:r>
              <a:rPr lang="fr-FR" dirty="0"/>
              <a:t>Formation à l’outil de modélisation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844374"/>
            <a:ext cx="5970584" cy="1164538"/>
          </a:xfrm>
        </p:spPr>
        <p:txBody>
          <a:bodyPr>
            <a:normAutofit lnSpcReduction="10000"/>
          </a:bodyPr>
          <a:lstStyle/>
          <a:p>
            <a:pPr lvl="6"/>
            <a:r>
              <a:rPr lang="fr-FR" dirty="0"/>
              <a:t>37 communes</a:t>
            </a:r>
          </a:p>
          <a:p>
            <a:pPr lvl="6"/>
            <a:r>
              <a:rPr lang="fr-FR" dirty="0"/>
              <a:t>2 483 km de réseau</a:t>
            </a:r>
          </a:p>
          <a:p>
            <a:pPr lvl="6"/>
            <a:r>
              <a:rPr lang="fr-FR" dirty="0"/>
              <a:t>310 km de réseau structurants</a:t>
            </a:r>
          </a:p>
          <a:p>
            <a:pPr lvl="6"/>
            <a:r>
              <a:rPr lang="fr-FR" dirty="0"/>
              <a:t>82 PR structurants + 17 STEP</a:t>
            </a:r>
          </a:p>
        </p:txBody>
      </p:sp>
    </p:spTree>
    <p:extLst>
      <p:ext uri="{BB962C8B-B14F-4D97-AF65-F5344CB8AC3E}">
        <p14:creationId xmlns:p14="http://schemas.microsoft.com/office/powerpoint/2010/main" val="1417150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24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BF7E7585-FCAC-50F6-8621-8D12E5E5296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Schéma directeur assainissement des eaux usées du territoire Sud-Loire de Nantes Métropole (44)</a:t>
            </a:r>
          </a:p>
          <a:p>
            <a:pPr lvl="1"/>
            <a:r>
              <a:rPr lang="fr-FR" dirty="0"/>
              <a:t>2019 - 2024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Nantes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Collecte et analyse de données</a:t>
            </a:r>
          </a:p>
          <a:p>
            <a:pPr lvl="5"/>
            <a:r>
              <a:rPr lang="fr-FR" dirty="0"/>
              <a:t>Modélisation hydraulique</a:t>
            </a:r>
          </a:p>
          <a:p>
            <a:pPr lvl="5"/>
            <a:r>
              <a:rPr lang="fr-FR" dirty="0"/>
              <a:t>Investigations de terrain : levé topo, campagne de mesure (environ 50 points posés + 100 points télésurveillés), IBD</a:t>
            </a:r>
          </a:p>
          <a:p>
            <a:pPr lvl="5"/>
            <a:r>
              <a:rPr lang="fr-FR" dirty="0"/>
              <a:t>Bilan des fonctionnements des systèmes</a:t>
            </a:r>
          </a:p>
          <a:p>
            <a:pPr lvl="5"/>
            <a:r>
              <a:rPr lang="fr-FR" dirty="0"/>
              <a:t>Propositions de scénarii et de solutions techniques</a:t>
            </a:r>
          </a:p>
          <a:p>
            <a:pPr lvl="5"/>
            <a:r>
              <a:rPr lang="fr-FR" dirty="0"/>
              <a:t>Schéma directeur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547677"/>
          </a:xfrm>
        </p:spPr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13 communes (+ sud de Nantes et Indre)</a:t>
            </a:r>
          </a:p>
          <a:p>
            <a:pPr lvl="6"/>
            <a:r>
              <a:rPr lang="fr-FR" dirty="0"/>
              <a:t>160 000 habitants, 140 hectares de zones d'activités</a:t>
            </a:r>
          </a:p>
          <a:p>
            <a:pPr lvl="6"/>
            <a:r>
              <a:rPr lang="fr-FR" dirty="0"/>
              <a:t>828 km de réseau gravitaire eaux usées</a:t>
            </a:r>
          </a:p>
          <a:p>
            <a:pPr lvl="6"/>
            <a:r>
              <a:rPr lang="fr-FR" dirty="0"/>
              <a:t>210 postes de refoulement publics</a:t>
            </a:r>
          </a:p>
          <a:p>
            <a:pPr lvl="6"/>
            <a:r>
              <a:rPr lang="fr-FR" dirty="0"/>
              <a:t>10 stations d'épuration dont une de 180 000 EH (Petite Californie)</a:t>
            </a:r>
          </a:p>
          <a:p>
            <a:pPr lvl="6"/>
            <a:r>
              <a:rPr lang="fr-FR" dirty="0"/>
              <a:t>3 opérateurs de réseau</a:t>
            </a:r>
          </a:p>
        </p:txBody>
      </p:sp>
    </p:spTree>
    <p:extLst>
      <p:ext uri="{BB962C8B-B14F-4D97-AF65-F5344CB8AC3E}">
        <p14:creationId xmlns:p14="http://schemas.microsoft.com/office/powerpoint/2010/main" val="743381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25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C1AC4FC-9B40-7E03-6FA7-6FD84436697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2996" r="1299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AMO Schéma directeur Assainissement EU EP de la CA Paris Vallée de la Marne (77)</a:t>
            </a:r>
          </a:p>
          <a:p>
            <a:pPr lvl="1"/>
            <a:r>
              <a:rPr lang="fr-FR" dirty="0"/>
              <a:t>2022 - 2025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CA Paris – Vallée de la Marne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Collecte des données, visites des ouvrages</a:t>
            </a:r>
          </a:p>
          <a:p>
            <a:pPr lvl="5"/>
            <a:r>
              <a:rPr lang="fr-FR" dirty="0"/>
              <a:t>Analyse du fonctionnement du système d’assainissement</a:t>
            </a:r>
          </a:p>
          <a:p>
            <a:pPr lvl="5"/>
            <a:r>
              <a:rPr lang="fr-FR" dirty="0"/>
              <a:t>Elaboration du programme de consultation des bureaux d’études</a:t>
            </a:r>
          </a:p>
          <a:p>
            <a:pPr lvl="5"/>
            <a:r>
              <a:rPr lang="fr-FR" dirty="0"/>
              <a:t>Analyse des offres et aide au choix du prestataire</a:t>
            </a:r>
          </a:p>
          <a:p>
            <a:pPr lvl="5"/>
            <a:r>
              <a:rPr lang="fr-FR" dirty="0"/>
              <a:t>Suivi des études réalisées par le prestataire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57991"/>
            <a:ext cx="5970584" cy="1828800"/>
          </a:xfrm>
        </p:spPr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12 communes</a:t>
            </a:r>
          </a:p>
          <a:p>
            <a:pPr lvl="6"/>
            <a:r>
              <a:rPr lang="fr-FR" dirty="0"/>
              <a:t>230 000 habitants </a:t>
            </a:r>
          </a:p>
          <a:p>
            <a:pPr lvl="6"/>
            <a:r>
              <a:rPr lang="fr-FR" dirty="0"/>
              <a:t>530 km Réseaux EU</a:t>
            </a:r>
          </a:p>
          <a:p>
            <a:pPr lvl="6"/>
            <a:r>
              <a:rPr lang="fr-FR" dirty="0"/>
              <a:t>60 km Réseaux UN</a:t>
            </a:r>
          </a:p>
          <a:p>
            <a:pPr lvl="6"/>
            <a:r>
              <a:rPr lang="fr-FR" dirty="0"/>
              <a:t>550 km Réseaux EP</a:t>
            </a:r>
          </a:p>
          <a:p>
            <a:pPr lvl="6"/>
            <a:r>
              <a:rPr lang="fr-FR" dirty="0"/>
              <a:t>Ouvrages particuliers : 74 PR EU, </a:t>
            </a:r>
          </a:p>
          <a:p>
            <a:pPr lvl="6"/>
            <a:r>
              <a:rPr lang="fr-FR" dirty="0"/>
              <a:t>22 PR EU, 78 DO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8D1BFC-F234-B7CC-205F-18716B228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860" y="4554546"/>
            <a:ext cx="3548289" cy="229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57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892C359F-49F2-7BD3-56BF-7AC2F640EB5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4978" r="2497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Gestion des eaux pluviales urbaines et communales de Vannes (56)</a:t>
            </a:r>
          </a:p>
          <a:p>
            <a:pPr lvl="1"/>
            <a:r>
              <a:rPr lang="fr-FR" dirty="0"/>
              <a:t>2021 -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Golfe du Morbihan Vannes Agglomération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Etat des lieux / Recueil des données disponibles et inventaire</a:t>
            </a:r>
          </a:p>
          <a:p>
            <a:pPr lvl="5"/>
            <a:r>
              <a:rPr lang="fr-FR" dirty="0"/>
              <a:t>Identification des dysfonctionnements actuels et futurs</a:t>
            </a:r>
          </a:p>
          <a:p>
            <a:pPr lvl="5"/>
            <a:r>
              <a:rPr lang="fr-FR" dirty="0"/>
              <a:t>Zonage d’assainissement et programme d'actions chiffré et hiérarchisé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095345"/>
            <a:ext cx="5970584" cy="1913567"/>
          </a:xfrm>
        </p:spPr>
        <p:txBody>
          <a:bodyPr>
            <a:normAutofit lnSpcReduction="10000"/>
          </a:bodyPr>
          <a:lstStyle/>
          <a:p>
            <a:pPr lvl="6"/>
            <a:r>
              <a:rPr lang="fr-FR" dirty="0"/>
              <a:t>Levé de 64 km de réseau par géoréférencement (1 regard sur 3) et de 120 regards complémentaires</a:t>
            </a:r>
          </a:p>
          <a:p>
            <a:pPr lvl="6"/>
            <a:r>
              <a:rPr lang="fr-FR" dirty="0"/>
              <a:t>Levé de 150 ouvrages de type bassins </a:t>
            </a:r>
          </a:p>
          <a:p>
            <a:pPr lvl="6"/>
            <a:r>
              <a:rPr lang="fr-FR" dirty="0"/>
              <a:t>Localisation des fossés à partir des données existantes et de visites de terrain (environ 20 km)</a:t>
            </a:r>
          </a:p>
          <a:p>
            <a:pPr lvl="6"/>
            <a:r>
              <a:rPr lang="fr-FR" dirty="0"/>
              <a:t>Caractérisation et évaluation des enjeux de la gestion des eaux pluviales : sur l’environnement et le milieu aquatique, et sur le fonctionnement et l’organisation des services</a:t>
            </a:r>
          </a:p>
        </p:txBody>
      </p:sp>
    </p:spTree>
    <p:extLst>
      <p:ext uri="{BB962C8B-B14F-4D97-AF65-F5344CB8AC3E}">
        <p14:creationId xmlns:p14="http://schemas.microsoft.com/office/powerpoint/2010/main" val="26665789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27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/>
          </a:bodyPr>
          <a:lstStyle/>
          <a:p>
            <a:r>
              <a:rPr lang="fr-FR" dirty="0"/>
              <a:t>Schéma directeur des eaux pluviales urbaines des Sables d’Olonne (85)</a:t>
            </a:r>
          </a:p>
          <a:p>
            <a:pPr lvl="1"/>
            <a:r>
              <a:rPr lang="fr-FR" dirty="0"/>
              <a:t>2021 -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Les Sables d’Olonne Agglomération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Etat des lieux - Recueil des données disponibles et interprétation</a:t>
            </a:r>
          </a:p>
          <a:p>
            <a:pPr lvl="5"/>
            <a:r>
              <a:rPr lang="fr-FR" dirty="0"/>
              <a:t>Identification des pressions à venir ou envisagées</a:t>
            </a:r>
          </a:p>
          <a:p>
            <a:pPr lvl="5"/>
            <a:r>
              <a:rPr lang="fr-FR" dirty="0"/>
              <a:t>Elaboration du zonage et des prescriptions techniques + modélisation sectorisée</a:t>
            </a:r>
          </a:p>
          <a:p>
            <a:pPr lvl="5"/>
            <a:r>
              <a:rPr lang="fr-FR" dirty="0"/>
              <a:t>Proposition d'un programme d'actions chiffrées et hiérarchisées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lvl="6"/>
            <a:r>
              <a:rPr lang="fr-FR" dirty="0"/>
              <a:t>34 communes et 165 000 habitants</a:t>
            </a:r>
          </a:p>
          <a:p>
            <a:pPr lvl="6"/>
            <a:r>
              <a:rPr lang="fr-FR" dirty="0"/>
              <a:t>Forte augmentation de l’urbanisation</a:t>
            </a:r>
          </a:p>
          <a:p>
            <a:pPr lvl="6"/>
            <a:r>
              <a:rPr lang="fr-FR" dirty="0"/>
              <a:t>Dysfonctionnement du réseau d’eaux pluviales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EFE3A910-16E6-6FCB-9864-7C65A1503CD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l="24829" r="24829"/>
          <a:stretch/>
        </p:blipFill>
        <p:spPr/>
      </p:pic>
    </p:spTree>
    <p:extLst>
      <p:ext uri="{BB962C8B-B14F-4D97-AF65-F5344CB8AC3E}">
        <p14:creationId xmlns:p14="http://schemas.microsoft.com/office/powerpoint/2010/main" val="5963008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44358-B84E-C826-6C5B-BACC3F19B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128F5E57-5DBD-C4EB-C4D7-567E9168D7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28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CFE71F82-70FD-63FF-6644-A1FB2B4E11E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Espace réservé pour une image  2" descr="Une image contenant Photographie aérienne, plein air, aérien, Vue plongeante&#10;&#10;Description générée automatiquement">
            <a:extLst>
              <a:ext uri="{FF2B5EF4-FFF2-40B4-BE49-F238E27FC236}">
                <a16:creationId xmlns:a16="http://schemas.microsoft.com/office/drawing/2014/main" id="{E7A616C2-C789-D44A-28A6-330D708F0C4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4" r="21544"/>
          <a:stretch>
            <a:fillRect/>
          </a:stretch>
        </p:blipFill>
        <p:spPr/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B6F01729-E2A3-F671-546E-F62BFD59446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Schéma Directeur de Gestion des Eaux Pluviales Urbaines de Redon (35)</a:t>
            </a:r>
            <a:endParaRPr lang="fr-FR" dirty="0">
              <a:highlight>
                <a:srgbClr val="FFFF00"/>
              </a:highlight>
            </a:endParaRPr>
          </a:p>
          <a:p>
            <a:pPr lvl="1"/>
            <a:r>
              <a:rPr lang="fr-FR" dirty="0"/>
              <a:t>2023 -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Redon Agglomération (35)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Synthèse des connaissances et inventaire de l’état actuel</a:t>
            </a:r>
          </a:p>
          <a:p>
            <a:pPr lvl="5"/>
            <a:r>
              <a:rPr lang="fr-FR" dirty="0"/>
              <a:t>Identification des dysfonctionnements actuels et futurs</a:t>
            </a:r>
          </a:p>
          <a:p>
            <a:pPr lvl="5"/>
            <a:r>
              <a:rPr lang="fr-FR" dirty="0"/>
              <a:t>Définition d’un programme pluriannuel de travaux</a:t>
            </a:r>
          </a:p>
          <a:p>
            <a:pPr lvl="5"/>
            <a:r>
              <a:rPr lang="fr-FR" dirty="0"/>
              <a:t>Proposition d’un règlement de gestion des eaux pluviales</a:t>
            </a:r>
          </a:p>
          <a:p>
            <a:pPr lvl="5"/>
            <a:r>
              <a:rPr lang="fr-FR" dirty="0"/>
              <a:t>Zonage des eaux pluviales des 31 communes</a:t>
            </a:r>
          </a:p>
          <a:p>
            <a:pPr lvl="5"/>
            <a:r>
              <a:rPr lang="fr-FR" dirty="0"/>
              <a:t>Proposition d’organisation des services pour structurer la compétence eaux pluviales urbaines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94AE6DD-73AF-BAE8-5E39-1CCA57657B7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862376"/>
          </a:xfrm>
        </p:spPr>
        <p:txBody>
          <a:bodyPr>
            <a:noAutofit/>
          </a:bodyPr>
          <a:lstStyle/>
          <a:p>
            <a:pPr algn="l"/>
            <a:r>
              <a:rPr lang="fr-FR" sz="1400" i="0" dirty="0">
                <a:solidFill>
                  <a:srgbClr val="454545"/>
                </a:solidFill>
                <a:effectLst/>
              </a:rPr>
              <a:t>Territoire de 991 km² pour 66 727 habitants répartis sur 31 communes et 3 départements</a:t>
            </a:r>
          </a:p>
          <a:p>
            <a:pPr algn="l"/>
            <a:r>
              <a:rPr lang="fr-FR" sz="1400" i="0" dirty="0">
                <a:solidFill>
                  <a:srgbClr val="454545"/>
                </a:solidFill>
                <a:effectLst/>
              </a:rPr>
              <a:t>18 091 abonnés eaux et assainissement</a:t>
            </a:r>
          </a:p>
          <a:p>
            <a:pPr algn="l"/>
            <a:r>
              <a:rPr lang="fr-FR" sz="1400" i="0" dirty="0">
                <a:solidFill>
                  <a:srgbClr val="454545"/>
                </a:solidFill>
                <a:effectLst/>
              </a:rPr>
              <a:t>Prise en compte de l’enjeu préservation et restauration des milieux aquatiques et de l’aléa ruissellement</a:t>
            </a:r>
          </a:p>
          <a:p>
            <a:pPr algn="l"/>
            <a:r>
              <a:rPr lang="fr-FR" sz="1400" i="0" dirty="0">
                <a:solidFill>
                  <a:srgbClr val="454545"/>
                </a:solidFill>
                <a:effectLst/>
              </a:rPr>
              <a:t>SDAGE Loire Bretagne 2022 / 2027 et SAGE Vilaine</a:t>
            </a:r>
            <a:endParaRPr lang="fr-FR" sz="14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40556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591B78D-FD8A-4ABE-80A5-A72C7D35F1B5}"/>
              </a:ext>
            </a:extLst>
          </p:cNvPr>
          <p:cNvSpPr txBox="1">
            <a:spLocks/>
          </p:cNvSpPr>
          <p:nvPr/>
        </p:nvSpPr>
        <p:spPr>
          <a:xfrm>
            <a:off x="4055393" y="4581128"/>
            <a:ext cx="408801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MOE Hydraulique &amp; Traitement</a:t>
            </a:r>
          </a:p>
        </p:txBody>
      </p:sp>
      <p:pic>
        <p:nvPicPr>
          <p:cNvPr id="7" name="Espace réservé de l'image en ligne 184">
            <a:extLst>
              <a:ext uri="{FF2B5EF4-FFF2-40B4-BE49-F238E27FC236}">
                <a16:creationId xmlns:a16="http://schemas.microsoft.com/office/drawing/2014/main" id="{A02C2E32-D6FB-4D22-8668-C88350E1853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86" y="1481659"/>
            <a:ext cx="2340000" cy="2340000"/>
          </a:xfrm>
          <a:prstGeom prst="rect">
            <a:avLst/>
          </a:prstGeom>
        </p:spPr>
      </p:pic>
      <p:sp>
        <p:nvSpPr>
          <p:cNvPr id="8" name="Espace réservé du texte 33">
            <a:extLst>
              <a:ext uri="{FF2B5EF4-FFF2-40B4-BE49-F238E27FC236}">
                <a16:creationId xmlns:a16="http://schemas.microsoft.com/office/drawing/2014/main" id="{A050BE3D-9A86-499B-96BC-D5FCA2B13CA4}"/>
              </a:ext>
            </a:extLst>
          </p:cNvPr>
          <p:cNvSpPr txBox="1">
            <a:spLocks/>
          </p:cNvSpPr>
          <p:nvPr/>
        </p:nvSpPr>
        <p:spPr>
          <a:xfrm>
            <a:off x="4437740" y="5058934"/>
            <a:ext cx="3323316" cy="3174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dirty="0"/>
              <a:t>Réseaux</a:t>
            </a:r>
          </a:p>
        </p:txBody>
      </p:sp>
      <p:sp>
        <p:nvSpPr>
          <p:cNvPr id="14" name="Espace réservé du numéro de diapositive 5"/>
          <p:cNvSpPr txBox="1">
            <a:spLocks/>
          </p:cNvSpPr>
          <p:nvPr/>
        </p:nvSpPr>
        <p:spPr>
          <a:xfrm>
            <a:off x="2233582" y="6467752"/>
            <a:ext cx="216000" cy="18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fr-FR"/>
            </a:defPPr>
            <a:lvl1pPr>
              <a:defRPr sz="900">
                <a:solidFill>
                  <a:srgbClr val="FF7D0B"/>
                </a:solidFill>
              </a:defRPr>
            </a:lvl1pPr>
          </a:lstStyle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04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30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E696806B-1A68-0FFF-1FCA-648F47CD608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Programme de renouvellement des réseaux de distribution d’eau potable</a:t>
            </a:r>
          </a:p>
          <a:p>
            <a:pPr lvl="1"/>
            <a:r>
              <a:rPr lang="fr-FR" dirty="0"/>
              <a:t>2015 – 2017 / 2018 – 2020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SEDIF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Etablissement de la programmation 2015-2017, puis 2018-2020</a:t>
            </a:r>
          </a:p>
          <a:p>
            <a:pPr lvl="5"/>
            <a:r>
              <a:rPr lang="fr-FR" dirty="0"/>
              <a:t>Maîtrise d'œuvre de AVP à OPR</a:t>
            </a:r>
          </a:p>
          <a:p>
            <a:pPr lvl="5"/>
            <a:r>
              <a:rPr lang="fr-FR" dirty="0"/>
              <a:t>Diagnostic amiante des enrobés de voirie</a:t>
            </a:r>
          </a:p>
          <a:p>
            <a:pPr lvl="5"/>
            <a:r>
              <a:rPr lang="fr-FR" dirty="0"/>
              <a:t>Etudes géotechniques</a:t>
            </a:r>
          </a:p>
          <a:p>
            <a:pPr lvl="5"/>
            <a:r>
              <a:rPr lang="fr-FR" dirty="0"/>
              <a:t>Programmation 2018/2020 de la gestion patrimoniale du réseau (logiciel CASSES) </a:t>
            </a:r>
          </a:p>
          <a:p>
            <a:pPr lvl="5"/>
            <a:r>
              <a:rPr lang="fr-FR" dirty="0"/>
              <a:t>Maîtrise d’œuvre complète</a:t>
            </a:r>
          </a:p>
          <a:p>
            <a:pPr lvl="5"/>
            <a:r>
              <a:rPr lang="fr-FR" dirty="0"/>
              <a:t>OPC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Lot Seine : 45 communes</a:t>
            </a:r>
          </a:p>
          <a:p>
            <a:pPr lvl="6"/>
            <a:r>
              <a:rPr lang="fr-FR" dirty="0"/>
              <a:t>Travaux en zone urbaine très dense</a:t>
            </a:r>
          </a:p>
          <a:p>
            <a:pPr lvl="6"/>
            <a:r>
              <a:rPr lang="fr-FR" dirty="0"/>
              <a:t>22 km de réseau renouvelé / an, soit 66 kms sur les 3 ans de programme</a:t>
            </a:r>
          </a:p>
          <a:p>
            <a:pPr lvl="6"/>
            <a:r>
              <a:rPr lang="fr-FR" dirty="0"/>
              <a:t>32 M€ de travaux sur 3 ans</a:t>
            </a:r>
          </a:p>
          <a:p>
            <a:pPr lvl="6"/>
            <a:r>
              <a:rPr lang="fr-FR" dirty="0"/>
              <a:t>Marché à bons de commande sur 3 ans renouvelé</a:t>
            </a:r>
          </a:p>
        </p:txBody>
      </p:sp>
    </p:spTree>
    <p:extLst>
      <p:ext uri="{BB962C8B-B14F-4D97-AF65-F5344CB8AC3E}">
        <p14:creationId xmlns:p14="http://schemas.microsoft.com/office/powerpoint/2010/main" val="3982204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CABDCE76-F1B7-65D0-87D0-A87D91CB855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Travaux de feeders AEP Ø700mm sur 25 km Champ captant des landes du Médoc (33)</a:t>
            </a:r>
          </a:p>
          <a:p>
            <a:pPr lvl="1"/>
            <a:r>
              <a:rPr lang="fr-FR" dirty="0"/>
              <a:t>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Bordeaux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générale complète (forages, réseau, traitement et pompage)</a:t>
            </a:r>
          </a:p>
          <a:p>
            <a:pPr lvl="5"/>
            <a:r>
              <a:rPr lang="fr-FR" dirty="0"/>
              <a:t>EP, AVP, PRO, AMT, DET, AOR</a:t>
            </a:r>
          </a:p>
          <a:p>
            <a:pPr lvl="5"/>
            <a:r>
              <a:rPr lang="fr-FR" dirty="0"/>
              <a:t>Mission de dépôt du permis de construire</a:t>
            </a:r>
          </a:p>
          <a:p>
            <a:pPr lvl="5"/>
            <a:r>
              <a:rPr lang="fr-FR" dirty="0"/>
              <a:t>Mission d'accompagnement pour la réalisation des études réglementaires : DUP, Etude d'impact, ICPE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pPr lvl="6"/>
            <a:r>
              <a:rPr lang="fr-FR" dirty="0"/>
              <a:t>25 kms de feeder de refoulement DN700 vers le réseau métropolitain</a:t>
            </a:r>
          </a:p>
          <a:p>
            <a:pPr lvl="6"/>
            <a:r>
              <a:rPr lang="fr-FR" dirty="0"/>
              <a:t>Station de pompage vers le réseau métropolitain d'une capacité de 1 200m3/h</a:t>
            </a:r>
          </a:p>
          <a:p>
            <a:pPr lvl="6"/>
            <a:r>
              <a:rPr lang="fr-FR" dirty="0"/>
              <a:t>Management BIM des ouvrages du projet</a:t>
            </a:r>
          </a:p>
        </p:txBody>
      </p:sp>
    </p:spTree>
    <p:extLst>
      <p:ext uri="{BB962C8B-B14F-4D97-AF65-F5344CB8AC3E}">
        <p14:creationId xmlns:p14="http://schemas.microsoft.com/office/powerpoint/2010/main" val="2365635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32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5BE7AEE-0062-223D-F2C3-4216F15790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Travaux de pompage et de transfert d'eaux brutes entre la carrière des </a:t>
            </a:r>
            <a:r>
              <a:rPr lang="fr-FR" dirty="0" err="1"/>
              <a:t>Clouzeaux</a:t>
            </a:r>
            <a:r>
              <a:rPr lang="fr-FR" dirty="0"/>
              <a:t> et la retenue du </a:t>
            </a:r>
            <a:r>
              <a:rPr lang="fr-FR" dirty="0" err="1"/>
              <a:t>Jaunay</a:t>
            </a:r>
            <a:r>
              <a:rPr lang="fr-FR" dirty="0"/>
              <a:t> (85)</a:t>
            </a:r>
          </a:p>
          <a:p>
            <a:pPr lvl="1"/>
            <a:r>
              <a:rPr lang="fr-FR" dirty="0"/>
              <a:t>2019 - 2021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Vendée Eau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Élaboration des dossiers réglementaires et étude d'impact</a:t>
            </a:r>
          </a:p>
          <a:p>
            <a:pPr lvl="5"/>
            <a:r>
              <a:rPr lang="fr-FR" dirty="0"/>
              <a:t>Autorisation de </a:t>
            </a:r>
            <a:r>
              <a:rPr lang="fr-FR" dirty="0" err="1"/>
              <a:t>prélévement</a:t>
            </a:r>
            <a:endParaRPr lang="fr-FR" dirty="0"/>
          </a:p>
          <a:p>
            <a:pPr lvl="5"/>
            <a:r>
              <a:rPr lang="fr-FR" dirty="0"/>
              <a:t>Maîtrise d'œuvre : EP, AVP, PRO, ACT, VISA, DET, AOR</a:t>
            </a:r>
          </a:p>
          <a:p>
            <a:pPr lvl="5"/>
            <a:r>
              <a:rPr lang="fr-FR" dirty="0"/>
              <a:t>Gestion des phénomènes transitoires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B21977B-1777-5077-7746-FB5D03E681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085617"/>
            <a:ext cx="5970584" cy="1923295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Pompage hivernal à 1750 m3/h - sens </a:t>
            </a:r>
            <a:r>
              <a:rPr lang="fr-FR" dirty="0" err="1"/>
              <a:t>Jaunay</a:t>
            </a:r>
            <a:r>
              <a:rPr lang="fr-FR" dirty="0"/>
              <a:t> / Les </a:t>
            </a:r>
            <a:r>
              <a:rPr lang="fr-FR" dirty="0" err="1"/>
              <a:t>Clouzeaux</a:t>
            </a:r>
            <a:endParaRPr lang="fr-FR" dirty="0"/>
          </a:p>
          <a:p>
            <a:pPr lvl="6"/>
            <a:r>
              <a:rPr lang="fr-FR" dirty="0"/>
              <a:t>Pompage estival à 1250 m3/h - sens les </a:t>
            </a:r>
            <a:r>
              <a:rPr lang="fr-FR" dirty="0" err="1"/>
              <a:t>Clouzeaux</a:t>
            </a:r>
            <a:r>
              <a:rPr lang="fr-FR" dirty="0"/>
              <a:t> / </a:t>
            </a:r>
            <a:r>
              <a:rPr lang="fr-FR" dirty="0" err="1"/>
              <a:t>Jaunay</a:t>
            </a:r>
            <a:endParaRPr lang="fr-FR" dirty="0"/>
          </a:p>
          <a:p>
            <a:pPr lvl="6"/>
            <a:r>
              <a:rPr lang="fr-FR" dirty="0"/>
              <a:t>Dimensionnement et mise en œuvre d'un Feeder AEP acier : 5 260 ml en DN500 à 700 mm</a:t>
            </a:r>
          </a:p>
          <a:p>
            <a:pPr lvl="6"/>
            <a:r>
              <a:rPr lang="fr-FR" dirty="0"/>
              <a:t>Pompage en carrière (pompes immergées sous 2 à 50m de charge d'eau) avec régulation vitesse variable (fort marnage)</a:t>
            </a:r>
          </a:p>
          <a:p>
            <a:pPr lvl="6"/>
            <a:r>
              <a:rPr lang="fr-FR" dirty="0"/>
              <a:t>Ouvrage de stockage et pompe de reprise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4498DA52-414F-089D-FC94-F4C4AB7610F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t="1598" b="1598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0D1D9721-197B-97E4-4628-8527C17374D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6966" b="696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34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33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4A88437D-9D1A-20B6-AF42-C11E159B6AB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Travaux d'interconnexion pour la sécurisation en eau potable du territoire entre Baud et Brech (56)</a:t>
            </a:r>
          </a:p>
          <a:p>
            <a:pPr lvl="1"/>
            <a:r>
              <a:rPr lang="fr-FR" dirty="0"/>
              <a:t>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Eau du Morbihan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Etudes préliminaires</a:t>
            </a:r>
          </a:p>
          <a:p>
            <a:pPr lvl="5"/>
            <a:r>
              <a:rPr lang="fr-FR" dirty="0"/>
              <a:t>Avant-Projet</a:t>
            </a:r>
          </a:p>
          <a:p>
            <a:pPr lvl="5"/>
            <a:r>
              <a:rPr lang="fr-FR" dirty="0"/>
              <a:t>Etude d’impact sur l’environnement</a:t>
            </a:r>
          </a:p>
          <a:p>
            <a:pPr lvl="5"/>
            <a:r>
              <a:rPr lang="fr-FR" dirty="0"/>
              <a:t>Maîtrise d’œuvre complète (du PRO à l’AOR)</a:t>
            </a:r>
          </a:p>
          <a:p>
            <a:pPr lvl="5"/>
            <a:r>
              <a:rPr lang="fr-FR" dirty="0"/>
              <a:t>Gestion foncière des traversées de terrains privés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Feeder d’interconnexion sur 30 km</a:t>
            </a:r>
          </a:p>
          <a:p>
            <a:pPr lvl="6"/>
            <a:r>
              <a:rPr lang="fr-FR" dirty="0"/>
              <a:t>Diamètre 500mm</a:t>
            </a:r>
          </a:p>
          <a:p>
            <a:pPr lvl="6"/>
            <a:r>
              <a:rPr lang="fr-FR" dirty="0"/>
              <a:t>Débit : 575 m3/h</a:t>
            </a:r>
          </a:p>
          <a:p>
            <a:pPr lvl="6"/>
            <a:r>
              <a:rPr lang="fr-FR" dirty="0" err="1"/>
              <a:t>Microturbinage</a:t>
            </a:r>
            <a:r>
              <a:rPr lang="fr-FR" dirty="0"/>
              <a:t> au réservoir d’arrivée</a:t>
            </a:r>
          </a:p>
        </p:txBody>
      </p:sp>
    </p:spTree>
    <p:extLst>
      <p:ext uri="{BB962C8B-B14F-4D97-AF65-F5344CB8AC3E}">
        <p14:creationId xmlns:p14="http://schemas.microsoft.com/office/powerpoint/2010/main" val="29966522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34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442882"/>
          </a:xfrm>
        </p:spPr>
        <p:txBody>
          <a:bodyPr/>
          <a:lstStyle/>
          <a:p>
            <a:r>
              <a:rPr lang="fr-FR" dirty="0"/>
              <a:t>Interconnexion des réseaux d’eau potable du SIEAM et du SIBVA à Saint-Geours-de-Maremne (40)</a:t>
            </a:r>
          </a:p>
          <a:p>
            <a:pPr lvl="1"/>
            <a:r>
              <a:rPr lang="fr-FR" dirty="0"/>
              <a:t>2019 – 2021 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SM EAUX DU MARENSIN-MAREMNE-ADOUR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Modélisation des réseaux</a:t>
            </a:r>
          </a:p>
          <a:p>
            <a:pPr lvl="5"/>
            <a:r>
              <a:rPr lang="fr-FR" dirty="0"/>
              <a:t>Définition de solutions d'aménagements</a:t>
            </a:r>
          </a:p>
          <a:p>
            <a:pPr lvl="5"/>
            <a:r>
              <a:rPr lang="fr-FR" dirty="0"/>
              <a:t>Maîtrise d'œuvre : AVP, PRO, ACT, DET, AOR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075889"/>
            <a:ext cx="5970584" cy="1933023"/>
          </a:xfrm>
        </p:spPr>
        <p:txBody>
          <a:bodyPr>
            <a:normAutofit fontScale="92500" lnSpcReduction="20000"/>
          </a:bodyPr>
          <a:lstStyle/>
          <a:p>
            <a:pPr lvl="6"/>
            <a:r>
              <a:rPr lang="fr-FR" dirty="0"/>
              <a:t>Territoire du Syndicat EMMA regroupant 30 communes</a:t>
            </a:r>
          </a:p>
          <a:p>
            <a:pPr lvl="6"/>
            <a:r>
              <a:rPr lang="fr-FR" dirty="0"/>
              <a:t>Ex SIEAM - 3 unités de distribution : Soustons, Vieux Boucau, Messanges Plage</a:t>
            </a:r>
          </a:p>
          <a:p>
            <a:pPr lvl="6"/>
            <a:r>
              <a:rPr lang="fr-FR" dirty="0"/>
              <a:t>Volume produit au total : 9 700 m3/j</a:t>
            </a:r>
          </a:p>
          <a:p>
            <a:pPr lvl="6"/>
            <a:r>
              <a:rPr lang="fr-FR" dirty="0"/>
              <a:t>Ex SIBVA 3 unité de distribution : Saint-Vincent-de-Tyrosse, </a:t>
            </a:r>
            <a:r>
              <a:rPr lang="fr-FR" dirty="0" err="1"/>
              <a:t>Bélus</a:t>
            </a:r>
            <a:r>
              <a:rPr lang="fr-FR" dirty="0"/>
              <a:t>, Saint-Martin-de-Hinx</a:t>
            </a:r>
          </a:p>
          <a:p>
            <a:pPr lvl="6"/>
            <a:r>
              <a:rPr lang="fr-FR" dirty="0"/>
              <a:t>Volume total produit : 14 400 m3/j</a:t>
            </a:r>
          </a:p>
          <a:p>
            <a:pPr lvl="6"/>
            <a:r>
              <a:rPr lang="fr-FR" dirty="0"/>
              <a:t>Prise en compte des besoins de la zone </a:t>
            </a:r>
            <a:r>
              <a:rPr lang="fr-FR" dirty="0" err="1"/>
              <a:t>Atlantisud</a:t>
            </a:r>
            <a:r>
              <a:rPr lang="fr-FR" dirty="0"/>
              <a:t> avec l'implantation future d'une blanchisserie</a:t>
            </a:r>
          </a:p>
        </p:txBody>
      </p:sp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4026D97E-C7EC-41FA-84AD-14050C1538C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4287" b="4287"/>
          <a:stretch/>
        </p:blipFill>
        <p:spPr/>
      </p:pic>
    </p:spTree>
    <p:extLst>
      <p:ext uri="{BB962C8B-B14F-4D97-AF65-F5344CB8AC3E}">
        <p14:creationId xmlns:p14="http://schemas.microsoft.com/office/powerpoint/2010/main" val="27383618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35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442882"/>
          </a:xfrm>
        </p:spPr>
        <p:txBody>
          <a:bodyPr/>
          <a:lstStyle/>
          <a:p>
            <a:r>
              <a:rPr lang="fr-FR" dirty="0"/>
              <a:t>Travaux de rénovation et d'extension du réseau d'eau potable (44)</a:t>
            </a:r>
          </a:p>
          <a:p>
            <a:pPr lvl="1"/>
            <a:r>
              <a:rPr lang="fr-FR" dirty="0"/>
              <a:t>2020 - 2024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Nantes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Etudes préliminaires</a:t>
            </a:r>
          </a:p>
          <a:p>
            <a:pPr lvl="5"/>
            <a:r>
              <a:rPr lang="fr-FR" dirty="0"/>
              <a:t>Maîtrise d'œuvre : PRO, ACT, VISA, DET et AOR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77447"/>
            <a:ext cx="5970584" cy="1631465"/>
          </a:xfrm>
        </p:spPr>
        <p:txBody>
          <a:bodyPr>
            <a:normAutofit fontScale="92500" lnSpcReduction="20000"/>
          </a:bodyPr>
          <a:lstStyle/>
          <a:p>
            <a:pPr lvl="6"/>
            <a:r>
              <a:rPr lang="fr-FR" dirty="0"/>
              <a:t>Accord-cadre mono-attributaire de maîtrise d'</a:t>
            </a:r>
            <a:r>
              <a:rPr lang="fr-FR" dirty="0" err="1"/>
              <a:t>oeuvre</a:t>
            </a:r>
            <a:r>
              <a:rPr lang="fr-FR" dirty="0"/>
              <a:t> pour une durée de 4 ans maximum</a:t>
            </a:r>
          </a:p>
          <a:p>
            <a:pPr lvl="6"/>
            <a:r>
              <a:rPr lang="fr-FR" dirty="0"/>
              <a:t>Lot n°3 : territoire des pôles Sud-Ouest et Loire Sèvre Vignoble, soit 13 communes</a:t>
            </a:r>
          </a:p>
          <a:p>
            <a:pPr lvl="6"/>
            <a:r>
              <a:rPr lang="fr-FR" dirty="0"/>
              <a:t>11,6 km de réseaux dont 9,5 km en tranchée ouverte et 1,1 km en éclatement, 500 m en tubage et 500 m en forage dirigé</a:t>
            </a:r>
          </a:p>
          <a:p>
            <a:pPr lvl="6"/>
            <a:r>
              <a:rPr lang="fr-FR" dirty="0"/>
              <a:t>Diamètres de réseaux posés: DN50 / DN63 / DN75 / DN100 / DN125 / DN160 / DN200 / DN250 / DN300 / DN400</a:t>
            </a: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410FB921-BB4D-06B5-1131-8A6335EB282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4059" b="4059"/>
          <a:stretch/>
        </p:blipFill>
        <p:spPr/>
      </p:pic>
    </p:spTree>
    <p:extLst>
      <p:ext uri="{BB962C8B-B14F-4D97-AF65-F5344CB8AC3E}">
        <p14:creationId xmlns:p14="http://schemas.microsoft.com/office/powerpoint/2010/main" val="2723881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7D0943FE-C215-2388-4F59-B3001248759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708024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Réhabilitation de 13 ouvrages de type dégrilleurs / dessableurs sur les réseaux unitaires (29)</a:t>
            </a:r>
          </a:p>
          <a:p>
            <a:pPr lvl="1"/>
            <a:r>
              <a:rPr lang="fr-FR" dirty="0"/>
              <a:t>2021 - 2022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Eau du Ponant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Etudes avant-projet </a:t>
            </a:r>
          </a:p>
          <a:p>
            <a:pPr lvl="5"/>
            <a:r>
              <a:rPr lang="fr-FR" dirty="0"/>
              <a:t>Etude de projet </a:t>
            </a:r>
          </a:p>
          <a:p>
            <a:pPr lvl="5"/>
            <a:r>
              <a:rPr lang="fr-FR" dirty="0"/>
              <a:t>Assistance à passation des contrats travaux </a:t>
            </a:r>
          </a:p>
          <a:p>
            <a:pPr lvl="5"/>
            <a:r>
              <a:rPr lang="fr-FR" dirty="0"/>
              <a:t>Etude d'exécution </a:t>
            </a:r>
          </a:p>
          <a:p>
            <a:pPr lvl="5"/>
            <a:r>
              <a:rPr lang="fr-FR" dirty="0"/>
              <a:t>VISA des études d'exploitation </a:t>
            </a:r>
          </a:p>
          <a:p>
            <a:pPr lvl="5"/>
            <a:r>
              <a:rPr lang="fr-FR" dirty="0"/>
              <a:t>Direction de l’exécution des travaux </a:t>
            </a:r>
          </a:p>
          <a:p>
            <a:pPr lvl="5"/>
            <a:r>
              <a:rPr lang="fr-FR" dirty="0"/>
              <a:t>Assistance aux opérations de réception </a:t>
            </a:r>
          </a:p>
          <a:p>
            <a:pPr lvl="5"/>
            <a:r>
              <a:rPr lang="fr-FR" dirty="0"/>
              <a:t> Descente en ouvrage sous procédure CATEC pour le diagnostic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13 ouvrages de type dégrilleurs / dessableurs sur réseau</a:t>
            </a:r>
          </a:p>
          <a:p>
            <a:pPr lvl="6"/>
            <a:r>
              <a:rPr lang="fr-FR" dirty="0"/>
              <a:t>Réseau unitaire du centre-ville de Brest</a:t>
            </a:r>
          </a:p>
          <a:p>
            <a:pPr lvl="6"/>
            <a:r>
              <a:rPr lang="fr-FR" dirty="0"/>
              <a:t>Débit amont par temps de pluie variant selon les ouvrages de 0.45 à 6.5 m3/s </a:t>
            </a:r>
          </a:p>
        </p:txBody>
      </p:sp>
    </p:spTree>
    <p:extLst>
      <p:ext uri="{BB962C8B-B14F-4D97-AF65-F5344CB8AC3E}">
        <p14:creationId xmlns:p14="http://schemas.microsoft.com/office/powerpoint/2010/main" val="25166370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37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6BC378D-9119-C81D-27AF-4A3E861C0A9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8"/>
            <a:ext cx="5970584" cy="4095977"/>
          </a:xfrm>
        </p:spPr>
        <p:txBody>
          <a:bodyPr>
            <a:normAutofit lnSpcReduction="10000"/>
          </a:bodyPr>
          <a:lstStyle/>
          <a:p>
            <a:r>
              <a:rPr lang="fr-FR" dirty="0"/>
              <a:t>Travaux d’assainissement à Bordeaux (33)</a:t>
            </a:r>
          </a:p>
          <a:p>
            <a:pPr lvl="1"/>
            <a:r>
              <a:rPr lang="fr-FR" dirty="0"/>
              <a:t>2017 - 2021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Bordeaux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Etudes préliminaires</a:t>
            </a:r>
          </a:p>
          <a:p>
            <a:pPr lvl="5"/>
            <a:r>
              <a:rPr lang="fr-FR" dirty="0"/>
              <a:t>Mission complète MOE : AVP-PRO-ACT-VISA-DET-OPC-AOR</a:t>
            </a:r>
          </a:p>
          <a:p>
            <a:pPr lvl="5"/>
            <a:r>
              <a:rPr lang="fr-FR" dirty="0"/>
              <a:t>Missions diagnostic</a:t>
            </a:r>
          </a:p>
          <a:p>
            <a:pPr lvl="5"/>
            <a:r>
              <a:rPr lang="fr-FR" dirty="0"/>
              <a:t>Assistance mission étude géotechnique</a:t>
            </a:r>
          </a:p>
          <a:p>
            <a:pPr lvl="5"/>
            <a:r>
              <a:rPr lang="fr-FR" dirty="0"/>
              <a:t>Etablissement de dossiers réglementaires</a:t>
            </a:r>
          </a:p>
          <a:p>
            <a:pPr lvl="5"/>
            <a:r>
              <a:rPr lang="fr-FR" dirty="0"/>
              <a:t>Mission de pilotage et de contrôles des entreprises / Marché de prestations ITV et Hydrocurage</a:t>
            </a:r>
          </a:p>
          <a:p>
            <a:pPr lvl="5"/>
            <a:r>
              <a:rPr lang="fr-FR" dirty="0"/>
              <a:t>Expertises ponctuelles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Accord-cadre mono-attributaire pour une durée de 4 ans</a:t>
            </a:r>
          </a:p>
          <a:p>
            <a:pPr lvl="6"/>
            <a:r>
              <a:rPr lang="fr-FR" dirty="0"/>
              <a:t>Réseau unitaire</a:t>
            </a:r>
          </a:p>
          <a:p>
            <a:pPr lvl="6"/>
            <a:r>
              <a:rPr lang="fr-FR" dirty="0"/>
              <a:t>Réseau visitable et non visitable</a:t>
            </a:r>
          </a:p>
        </p:txBody>
      </p:sp>
    </p:spTree>
    <p:extLst>
      <p:ext uri="{BB962C8B-B14F-4D97-AF65-F5344CB8AC3E}">
        <p14:creationId xmlns:p14="http://schemas.microsoft.com/office/powerpoint/2010/main" val="36753977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38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5BE7AEE-0062-223D-F2C3-4216F15790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Accord-cadre étude et maîtrise d’œuvre en assainissement à Nantes (44)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2020 -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Nantes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Dossiers règlementaires</a:t>
            </a:r>
          </a:p>
          <a:p>
            <a:pPr lvl="5"/>
            <a:r>
              <a:rPr lang="fr-FR" dirty="0"/>
              <a:t>Etude de faisabilité</a:t>
            </a:r>
          </a:p>
          <a:p>
            <a:pPr lvl="5"/>
            <a:r>
              <a:rPr lang="fr-FR" dirty="0"/>
              <a:t>Maîtrise d'œuvre complète (conception avec AVP, PRO, ACT et exécution avec VISA, DET, AOR, OPC)</a:t>
            </a:r>
          </a:p>
          <a:p>
            <a:pPr lvl="5"/>
            <a:r>
              <a:rPr lang="fr-FR" dirty="0"/>
              <a:t>Assistance technique diverse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B21977B-1777-5077-7746-FB5D03E681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Accord-cadre de 4 ans</a:t>
            </a:r>
          </a:p>
          <a:p>
            <a:pPr lvl="6"/>
            <a:r>
              <a:rPr lang="fr-FR" dirty="0"/>
              <a:t>Intervention sur les pôles Loire Sèvre Vignoble et Sud-Ouest au sud de Nantes (13 communes)</a:t>
            </a:r>
          </a:p>
          <a:p>
            <a:pPr lvl="6"/>
            <a:r>
              <a:rPr lang="fr-FR" dirty="0"/>
              <a:t>Intervention sur les réseaux eau potable, eaux usées et eaux pluviales</a:t>
            </a:r>
          </a:p>
          <a:p>
            <a:pPr lvl="6"/>
            <a:r>
              <a:rPr lang="fr-FR" dirty="0"/>
              <a:t>Intervention sur les ouvrages eau potable, eaux usées et eaux pluviales</a:t>
            </a:r>
          </a:p>
        </p:txBody>
      </p:sp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6C02A812-EEBA-8AA9-C2EB-775BB01563AA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t="6254" b="6254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1F7AA950-90DA-7B20-A5DE-1517796F457B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/>
          <a:srcRect t="14722" b="14722"/>
          <a:stretch/>
        </p:blipFill>
        <p:spPr/>
      </p:pic>
    </p:spTree>
    <p:extLst>
      <p:ext uri="{BB962C8B-B14F-4D97-AF65-F5344CB8AC3E}">
        <p14:creationId xmlns:p14="http://schemas.microsoft.com/office/powerpoint/2010/main" val="2352044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39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B45BAFD6-8690-B655-15A4-D6CB3616B56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76" r="2237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Réhabilitation d’un collecteur d’assainissement visitable T170 et T140 rue de Nuits à Bordeaux (44)</a:t>
            </a:r>
          </a:p>
          <a:p>
            <a:pPr lvl="1"/>
            <a:r>
              <a:rPr lang="fr-FR" dirty="0"/>
              <a:t>2018 - 2020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Bordeaux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</a:t>
            </a:r>
            <a:r>
              <a:rPr lang="fr-FR" dirty="0" err="1"/>
              <a:t>oeuvre</a:t>
            </a:r>
            <a:r>
              <a:rPr lang="fr-FR" dirty="0"/>
              <a:t> : EP, AVP, PRO, ACT, VISA, DET, AOR</a:t>
            </a:r>
          </a:p>
          <a:p>
            <a:pPr lvl="5"/>
            <a:r>
              <a:rPr lang="fr-FR" dirty="0"/>
              <a:t>Ordonnancement, Pilotage, Coordination (OPC) Travaux</a:t>
            </a:r>
          </a:p>
          <a:p>
            <a:pPr lvl="5"/>
            <a:r>
              <a:rPr lang="fr-FR" dirty="0"/>
              <a:t>Auscultation des réseaux : inspection pédestre, radar, </a:t>
            </a:r>
            <a:r>
              <a:rPr lang="fr-FR" dirty="0" err="1"/>
              <a:t>vérinage</a:t>
            </a:r>
            <a:r>
              <a:rPr lang="fr-FR" dirty="0"/>
              <a:t>, carottages, essais labo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Collecteur unitaire et visitable : T170 et T140, </a:t>
            </a:r>
          </a:p>
          <a:p>
            <a:pPr lvl="6"/>
            <a:r>
              <a:rPr lang="fr-FR" dirty="0"/>
              <a:t>Linéaire : 345 ml.</a:t>
            </a:r>
          </a:p>
        </p:txBody>
      </p:sp>
    </p:spTree>
    <p:extLst>
      <p:ext uri="{BB962C8B-B14F-4D97-AF65-F5344CB8AC3E}">
        <p14:creationId xmlns:p14="http://schemas.microsoft.com/office/powerpoint/2010/main" val="7406763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1919E-DB8A-4536-EC00-DFB128AC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BAAB05F6-B12E-637E-45B3-07793C310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40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02427ABE-BC36-9B9E-BA96-6C0BCA9258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4C9E08B-2D73-90B0-84DB-AE0F0527FA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327492"/>
          </a:xfrm>
        </p:spPr>
        <p:txBody>
          <a:bodyPr/>
          <a:lstStyle/>
          <a:p>
            <a:r>
              <a:rPr lang="fr-FR" dirty="0"/>
              <a:t>Renouvellement du réseau des eaux usées DN 1200 mm sur le site des anciens abattoirs de Rezé (44)</a:t>
            </a:r>
          </a:p>
          <a:p>
            <a:pPr lvl="1"/>
            <a:r>
              <a:rPr lang="fr-FR" dirty="0"/>
              <a:t>2020 - 2024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Nantes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Etudes préliminaires</a:t>
            </a:r>
          </a:p>
          <a:p>
            <a:pPr lvl="5"/>
            <a:r>
              <a:rPr lang="fr-FR" dirty="0"/>
              <a:t>Maîtrise d'œuvre : PRO, VISA, DET, AOR</a:t>
            </a:r>
          </a:p>
          <a:p>
            <a:pPr lvl="5"/>
            <a:r>
              <a:rPr lang="fr-FR" dirty="0"/>
              <a:t>Protocole de gestion des terres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3678FAF-49E6-0608-1C36-C10B280BC3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3988341"/>
            <a:ext cx="5970584" cy="2335270"/>
          </a:xfrm>
        </p:spPr>
        <p:txBody>
          <a:bodyPr>
            <a:normAutofit lnSpcReduction="10000"/>
          </a:bodyPr>
          <a:lstStyle/>
          <a:p>
            <a:pPr lvl="6"/>
            <a:r>
              <a:rPr lang="fr-FR" dirty="0"/>
              <a:t>Bon de commande de l’accord-cadre mono-attributaire de maîtrise d'œuvre d’une durée de 4 ans, </a:t>
            </a:r>
          </a:p>
          <a:p>
            <a:pPr lvl="6"/>
            <a:r>
              <a:rPr lang="fr-FR" dirty="0"/>
              <a:t>500 ml de réseau PRV DN 1200 mm posé en TO, </a:t>
            </a:r>
          </a:p>
          <a:p>
            <a:pPr lvl="6"/>
            <a:r>
              <a:rPr lang="fr-FR" dirty="0"/>
              <a:t>90 ml de réseau PRV DN 300 mm posé en TO, </a:t>
            </a:r>
          </a:p>
          <a:p>
            <a:pPr lvl="6"/>
            <a:r>
              <a:rPr lang="fr-FR" dirty="0"/>
              <a:t>284 ml de réseau PP DN 200 mm posé en TO, </a:t>
            </a:r>
          </a:p>
          <a:p>
            <a:pPr lvl="6"/>
            <a:r>
              <a:rPr lang="fr-FR" dirty="0"/>
              <a:t>12 regards PRV DN 1000 mm, </a:t>
            </a:r>
          </a:p>
          <a:p>
            <a:pPr lvl="6"/>
            <a:r>
              <a:rPr lang="fr-FR" dirty="0"/>
              <a:t>9 regards PP DN 1000 mm, </a:t>
            </a:r>
          </a:p>
          <a:p>
            <a:pPr lvl="6"/>
            <a:r>
              <a:rPr lang="fr-FR" dirty="0"/>
              <a:t>Débit de pointe égal à 2 100 m3/h, </a:t>
            </a:r>
          </a:p>
          <a:p>
            <a:pPr lvl="6"/>
            <a:r>
              <a:rPr lang="fr-FR" dirty="0"/>
              <a:t>Profondeur moyenne de la tranchée du DN 1200 égale à 4,2 m. 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F4557F8D-5AA2-3662-6328-E317AD9BA25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08" r="108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603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591B78D-FD8A-4ABE-80A5-A72C7D35F1B5}"/>
              </a:ext>
            </a:extLst>
          </p:cNvPr>
          <p:cNvSpPr txBox="1">
            <a:spLocks/>
          </p:cNvSpPr>
          <p:nvPr/>
        </p:nvSpPr>
        <p:spPr>
          <a:xfrm>
            <a:off x="4055393" y="4581128"/>
            <a:ext cx="4088010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MOE Hydraulique &amp; Traitement</a:t>
            </a:r>
          </a:p>
        </p:txBody>
      </p:sp>
      <p:pic>
        <p:nvPicPr>
          <p:cNvPr id="7" name="Espace réservé de l'image en ligne 184">
            <a:extLst>
              <a:ext uri="{FF2B5EF4-FFF2-40B4-BE49-F238E27FC236}">
                <a16:creationId xmlns:a16="http://schemas.microsoft.com/office/drawing/2014/main" id="{A02C2E32-D6FB-4D22-8668-C88350E18533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86" y="1481659"/>
            <a:ext cx="2340000" cy="2340000"/>
          </a:xfrm>
          <a:prstGeom prst="rect">
            <a:avLst/>
          </a:prstGeom>
        </p:spPr>
      </p:pic>
      <p:sp>
        <p:nvSpPr>
          <p:cNvPr id="8" name="Espace réservé du texte 33">
            <a:extLst>
              <a:ext uri="{FF2B5EF4-FFF2-40B4-BE49-F238E27FC236}">
                <a16:creationId xmlns:a16="http://schemas.microsoft.com/office/drawing/2014/main" id="{A050BE3D-9A86-499B-96BC-D5FCA2B13CA4}"/>
              </a:ext>
            </a:extLst>
          </p:cNvPr>
          <p:cNvSpPr txBox="1">
            <a:spLocks/>
          </p:cNvSpPr>
          <p:nvPr/>
        </p:nvSpPr>
        <p:spPr>
          <a:xfrm>
            <a:off x="4160187" y="5055879"/>
            <a:ext cx="3878421" cy="3174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dirty="0"/>
              <a:t>Ouvrages hydrauliques</a:t>
            </a:r>
          </a:p>
        </p:txBody>
      </p:sp>
    </p:spTree>
    <p:extLst>
      <p:ext uri="{BB962C8B-B14F-4D97-AF65-F5344CB8AC3E}">
        <p14:creationId xmlns:p14="http://schemas.microsoft.com/office/powerpoint/2010/main" val="1902157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42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21AB256A-526F-7785-41DA-684A46F0A85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220488"/>
          </a:xfrm>
        </p:spPr>
        <p:txBody>
          <a:bodyPr/>
          <a:lstStyle/>
          <a:p>
            <a:r>
              <a:rPr lang="fr-FR" dirty="0"/>
              <a:t>Renforcement capacitaire : création d'une nouvelle liaison d'eau potable nord-sud (78)</a:t>
            </a:r>
          </a:p>
          <a:p>
            <a:pPr lvl="1"/>
            <a:r>
              <a:rPr lang="fr-FR" dirty="0"/>
              <a:t>2022 –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 err="1"/>
              <a:t>Aquavesc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AVP, PRO, ACT, VISA, DET, AOR</a:t>
            </a:r>
          </a:p>
          <a:p>
            <a:pPr lvl="5"/>
            <a:r>
              <a:rPr lang="fr-FR" dirty="0"/>
              <a:t>Ordonnancement, Pilotage et Coordination (OPC)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3754877"/>
            <a:ext cx="5970584" cy="2412459"/>
          </a:xfrm>
        </p:spPr>
        <p:txBody>
          <a:bodyPr>
            <a:normAutofit fontScale="92500"/>
          </a:bodyPr>
          <a:lstStyle/>
          <a:p>
            <a:pPr lvl="6"/>
            <a:r>
              <a:rPr lang="fr-FR" dirty="0"/>
              <a:t>32 communes distribuées</a:t>
            </a:r>
          </a:p>
          <a:p>
            <a:pPr lvl="6"/>
            <a:r>
              <a:rPr lang="fr-FR" dirty="0"/>
              <a:t>Eau prélevée dans la nappe souterraine de Croissy-sur-Seine et acheminée jusqu'à l'usine de Louveciennes</a:t>
            </a:r>
          </a:p>
          <a:p>
            <a:pPr lvl="6"/>
            <a:r>
              <a:rPr lang="fr-FR" dirty="0"/>
              <a:t>Renforcement du pompage de Louveciennes vers les réservoirs des </a:t>
            </a:r>
            <a:r>
              <a:rPr lang="fr-FR" dirty="0" err="1"/>
              <a:t>Hubies</a:t>
            </a:r>
            <a:r>
              <a:rPr lang="fr-FR" dirty="0"/>
              <a:t> et Satory</a:t>
            </a:r>
          </a:p>
          <a:p>
            <a:pPr lvl="6"/>
            <a:r>
              <a:rPr lang="fr-FR" dirty="0"/>
              <a:t>Modification et renforcement du pompage vers le réseau des 2 Portes</a:t>
            </a:r>
          </a:p>
          <a:p>
            <a:pPr lvl="6"/>
            <a:r>
              <a:rPr lang="fr-FR" dirty="0"/>
              <a:t>Conduite DN600mm en milieu urbain dense</a:t>
            </a:r>
          </a:p>
          <a:p>
            <a:pPr lvl="6"/>
            <a:r>
              <a:rPr lang="fr-FR" dirty="0"/>
              <a:t>Création d'un réservoir de 3 700 m3 associé à une station de pompage</a:t>
            </a:r>
          </a:p>
          <a:p>
            <a:pPr lvl="6"/>
            <a:r>
              <a:rPr lang="fr-FR" dirty="0"/>
              <a:t>Réhabilitation d'un réseau existant DN700mm pour augmenter sa pression de service</a:t>
            </a:r>
          </a:p>
        </p:txBody>
      </p:sp>
    </p:spTree>
    <p:extLst>
      <p:ext uri="{BB962C8B-B14F-4D97-AF65-F5344CB8AC3E}">
        <p14:creationId xmlns:p14="http://schemas.microsoft.com/office/powerpoint/2010/main" val="7367610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43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DBF23DE-2B62-6C07-D20E-CB16BA7B1AC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Renforcement des capacités de pompage des réservoirs de Louveciennes (78)</a:t>
            </a:r>
          </a:p>
          <a:p>
            <a:pPr lvl="1"/>
            <a:r>
              <a:rPr lang="fr-FR" dirty="0"/>
              <a:t>2019 - 2020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 err="1"/>
              <a:t>Aquavesc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Définition des caractéristiques du pompage vers les </a:t>
            </a:r>
            <a:r>
              <a:rPr lang="fr-FR" dirty="0" err="1"/>
              <a:t>Hubies</a:t>
            </a:r>
            <a:endParaRPr lang="fr-FR" dirty="0"/>
          </a:p>
          <a:p>
            <a:pPr lvl="5"/>
            <a:r>
              <a:rPr lang="fr-FR" dirty="0"/>
              <a:t>Etude électrique précise et affinée au niveau de l'usine de Louveciennes</a:t>
            </a:r>
          </a:p>
          <a:p>
            <a:pPr lvl="5"/>
            <a:r>
              <a:rPr lang="fr-FR" dirty="0"/>
              <a:t>Etude foncière, d'encombrement des équipements et de génie civil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77447"/>
            <a:ext cx="5970584" cy="1631465"/>
          </a:xfrm>
        </p:spPr>
        <p:txBody>
          <a:bodyPr>
            <a:normAutofit fontScale="92500" lnSpcReduction="20000"/>
          </a:bodyPr>
          <a:lstStyle/>
          <a:p>
            <a:pPr lvl="6"/>
            <a:r>
              <a:rPr lang="fr-FR" dirty="0"/>
              <a:t>Stockage d'eau brute dans 2 bassins de Louveciennes 260 000 m3 environ</a:t>
            </a:r>
          </a:p>
          <a:p>
            <a:pPr lvl="6"/>
            <a:r>
              <a:rPr lang="fr-FR" dirty="0"/>
              <a:t>Objectif : 3 000 m3/h de capacité de pompage</a:t>
            </a:r>
          </a:p>
          <a:p>
            <a:pPr lvl="6"/>
            <a:r>
              <a:rPr lang="fr-FR" dirty="0"/>
              <a:t>Renforcement du réseau de refoulement vers les </a:t>
            </a:r>
            <a:r>
              <a:rPr lang="fr-FR" dirty="0" err="1"/>
              <a:t>Hubies</a:t>
            </a:r>
            <a:r>
              <a:rPr lang="fr-FR" dirty="0"/>
              <a:t> avec une canalisation unique DN1000mm</a:t>
            </a:r>
          </a:p>
          <a:p>
            <a:pPr lvl="6"/>
            <a:r>
              <a:rPr lang="fr-FR" dirty="0"/>
              <a:t>Renforcement du réseau de distribution de </a:t>
            </a:r>
            <a:r>
              <a:rPr lang="fr-FR" dirty="0" err="1"/>
              <a:t>Hubies</a:t>
            </a:r>
            <a:r>
              <a:rPr lang="fr-FR" dirty="0"/>
              <a:t> vers </a:t>
            </a:r>
            <a:r>
              <a:rPr lang="fr-FR" dirty="0" err="1"/>
              <a:t>Montbauron</a:t>
            </a:r>
            <a:r>
              <a:rPr lang="fr-FR" dirty="0"/>
              <a:t> pour renforcer le débit à hauteur de 63 000 m3/j au global depuis Louveciennes</a:t>
            </a:r>
          </a:p>
        </p:txBody>
      </p:sp>
    </p:spTree>
    <p:extLst>
      <p:ext uri="{BB962C8B-B14F-4D97-AF65-F5344CB8AC3E}">
        <p14:creationId xmlns:p14="http://schemas.microsoft.com/office/powerpoint/2010/main" val="3703691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44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Extension du réservoir d’eau potable de Belle </a:t>
            </a:r>
            <a:r>
              <a:rPr lang="fr-FR" dirty="0" err="1"/>
              <a:t>Isnarde</a:t>
            </a:r>
            <a:r>
              <a:rPr lang="fr-FR" dirty="0"/>
              <a:t> à Saint-Tropez (</a:t>
            </a:r>
            <a:r>
              <a:rPr lang="fr-FR"/>
              <a:t>83)</a:t>
            </a:r>
            <a:endParaRPr lang="fr-FR" dirty="0">
              <a:highlight>
                <a:srgbClr val="FFFF00"/>
              </a:highlight>
            </a:endParaRPr>
          </a:p>
          <a:p>
            <a:pPr lvl="1"/>
            <a:r>
              <a:rPr lang="fr-FR" dirty="0"/>
              <a:t>2019 -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CC du Golfe de Saint-Tropez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AVP, PRO, ACT, VISA, DET et AOR</a:t>
            </a:r>
          </a:p>
          <a:p>
            <a:pPr lvl="5"/>
            <a:r>
              <a:rPr lang="fr-FR" dirty="0"/>
              <a:t>Mission OPC</a:t>
            </a:r>
          </a:p>
          <a:p>
            <a:pPr lvl="5"/>
            <a:r>
              <a:rPr lang="fr-FR" dirty="0"/>
              <a:t>Mission d'assistance aux études complémentaires</a:t>
            </a:r>
          </a:p>
          <a:p>
            <a:pPr lvl="5"/>
            <a:r>
              <a:rPr lang="fr-FR" dirty="0"/>
              <a:t>Permis de construire (Cabinet GGA)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lvl="6"/>
            <a:r>
              <a:rPr lang="fr-FR" dirty="0"/>
              <a:t>Présence d'un monument historique classé : La Chapelle Sainte-Anne</a:t>
            </a:r>
          </a:p>
          <a:p>
            <a:pPr lvl="6"/>
            <a:r>
              <a:rPr lang="fr-FR" dirty="0"/>
              <a:t>Doublement de la capacité de stockage : 2 x 2 000 m3</a:t>
            </a:r>
          </a:p>
          <a:p>
            <a:pPr lvl="6"/>
            <a:r>
              <a:rPr lang="fr-FR" dirty="0"/>
              <a:t>Création d’une voie d’accès adaptée</a:t>
            </a:r>
          </a:p>
        </p:txBody>
      </p:sp>
      <p:pic>
        <p:nvPicPr>
          <p:cNvPr id="6" name="Espace réservé pour une image  5" descr="Une image contenant ciel, plein air, plante, Lopin de terre&#10;&#10;Description générée automatiquement">
            <a:extLst>
              <a:ext uri="{FF2B5EF4-FFF2-40B4-BE49-F238E27FC236}">
                <a16:creationId xmlns:a16="http://schemas.microsoft.com/office/drawing/2014/main" id="{B0E8DB55-DFD2-04EE-7A78-755A9182F6B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6" r="331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59136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45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E889914-93C8-36F8-0DE9-BF8EE2ADC16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Travaux de réhabilitation des réservoirs d'eau potable (56)</a:t>
            </a:r>
          </a:p>
          <a:p>
            <a:pPr lvl="1"/>
            <a:r>
              <a:rPr lang="fr-FR" dirty="0"/>
              <a:t>2020 -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Golfe du Morbihan Vannes Agglomération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Mission de Maîtrise d’œuvre</a:t>
            </a:r>
          </a:p>
          <a:p>
            <a:pPr lvl="5"/>
            <a:r>
              <a:rPr lang="fr-FR" dirty="0"/>
              <a:t>Suivi des travaux de génie civil, étanchéité, équipements hydrauliques et électriques, sécurité du personnel et sécurisation vis-à-vis des actes de malveillance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lnSpcReduction="10000"/>
          </a:bodyPr>
          <a:lstStyle/>
          <a:p>
            <a:pPr lvl="6"/>
            <a:r>
              <a:rPr lang="fr-FR" dirty="0"/>
              <a:t>3 usines de production d'eau potable</a:t>
            </a:r>
          </a:p>
          <a:p>
            <a:pPr lvl="6"/>
            <a:r>
              <a:rPr lang="fr-FR" dirty="0"/>
              <a:t>5 réservoirs répartis sur le territoire dont 4 présentant des dégradations</a:t>
            </a:r>
          </a:p>
          <a:p>
            <a:pPr lvl="6"/>
            <a:r>
              <a:rPr lang="fr-FR" dirty="0"/>
              <a:t>Programme de travaux pour </a:t>
            </a:r>
            <a:r>
              <a:rPr lang="fr-FR" dirty="0" err="1"/>
              <a:t>Liziec</a:t>
            </a:r>
            <a:r>
              <a:rPr lang="fr-FR" dirty="0"/>
              <a:t>, Saint-Guen, </a:t>
            </a:r>
            <a:r>
              <a:rPr lang="fr-FR" dirty="0" err="1"/>
              <a:t>Pargo</a:t>
            </a:r>
            <a:r>
              <a:rPr lang="fr-FR" dirty="0"/>
              <a:t> et </a:t>
            </a:r>
            <a:r>
              <a:rPr lang="fr-FR" dirty="0" err="1"/>
              <a:t>Lesvellec</a:t>
            </a:r>
            <a:endParaRPr lang="fr-FR" dirty="0"/>
          </a:p>
          <a:p>
            <a:pPr lvl="6"/>
            <a:r>
              <a:rPr lang="fr-FR" dirty="0"/>
              <a:t>Diagnostic réalisé par SCE en 2019</a:t>
            </a:r>
          </a:p>
        </p:txBody>
      </p:sp>
    </p:spTree>
    <p:extLst>
      <p:ext uri="{BB962C8B-B14F-4D97-AF65-F5344CB8AC3E}">
        <p14:creationId xmlns:p14="http://schemas.microsoft.com/office/powerpoint/2010/main" val="3721045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46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ED657D93-86C8-BB15-0EF8-A6AC2AC9055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Travaux de sécurisation des personnes et de protection contre la malveillance des réservoirs d’eau potable (85)</a:t>
            </a:r>
          </a:p>
          <a:p>
            <a:pPr lvl="1"/>
            <a:r>
              <a:rPr lang="fr-FR" dirty="0"/>
              <a:t>2022 - 2023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Vendée Eau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complète</a:t>
            </a:r>
          </a:p>
          <a:p>
            <a:pPr lvl="5"/>
            <a:r>
              <a:rPr lang="fr-FR" dirty="0"/>
              <a:t>Assistance technique pour la définition et le lancement de la coordination SPS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547677"/>
          </a:xfrm>
        </p:spPr>
        <p:txBody>
          <a:bodyPr>
            <a:normAutofit lnSpcReduction="10000"/>
          </a:bodyPr>
          <a:lstStyle/>
          <a:p>
            <a:pPr lvl="6"/>
            <a:r>
              <a:rPr lang="fr-FR" dirty="0"/>
              <a:t>Secteur Ouest : 9 réservoirs, 3 usines et 3 sites de captage d'eau</a:t>
            </a:r>
          </a:p>
          <a:p>
            <a:pPr lvl="6"/>
            <a:r>
              <a:rPr lang="fr-FR" dirty="0"/>
              <a:t>Secteur Est : 14 réservoirs, 5 usines et 4 sites de captage d'eau</a:t>
            </a:r>
          </a:p>
          <a:p>
            <a:pPr lvl="6"/>
            <a:r>
              <a:rPr lang="fr-FR" dirty="0"/>
              <a:t>Sécurisation des intervenants sur site ou ouvrage</a:t>
            </a:r>
          </a:p>
          <a:p>
            <a:pPr lvl="6"/>
            <a:r>
              <a:rPr lang="fr-FR" dirty="0"/>
              <a:t>Sécurisation préventive des ouvrages et usines contre la malveillance</a:t>
            </a:r>
          </a:p>
          <a:p>
            <a:pPr lvl="6"/>
            <a:r>
              <a:rPr lang="fr-FR" dirty="0"/>
              <a:t>Critères imposés par le guide ASTEE</a:t>
            </a:r>
          </a:p>
        </p:txBody>
      </p:sp>
    </p:spTree>
    <p:extLst>
      <p:ext uri="{BB962C8B-B14F-4D97-AF65-F5344CB8AC3E}">
        <p14:creationId xmlns:p14="http://schemas.microsoft.com/office/powerpoint/2010/main" val="26834703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47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9000F1C6-48CA-61ED-5741-0EE5B059B6F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Réhabilitation des réservoirs sur tour et autres ouvrages : quartier Saint-Eloi à La Rochelle (85)</a:t>
            </a:r>
          </a:p>
          <a:p>
            <a:pPr lvl="1"/>
            <a:r>
              <a:rPr lang="fr-FR" dirty="0"/>
              <a:t>2020 -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Agglomération de la Rochelle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Accord-cadre</a:t>
            </a:r>
          </a:p>
          <a:p>
            <a:pPr lvl="5"/>
            <a:r>
              <a:rPr lang="fr-FR" dirty="0"/>
              <a:t>Marché à bons de commande de réhabilitation des ouvrages d’eau potable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562273"/>
            <a:ext cx="5970584" cy="1446640"/>
          </a:xfrm>
        </p:spPr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Anti-bélier de l’</a:t>
            </a:r>
            <a:r>
              <a:rPr lang="fr-FR" dirty="0" err="1"/>
              <a:t>Eraudière</a:t>
            </a:r>
            <a:r>
              <a:rPr lang="fr-FR" dirty="0"/>
              <a:t> ainsi que les canalisations de raccordement associées (by-pass,…), clôtures</a:t>
            </a:r>
          </a:p>
          <a:p>
            <a:pPr lvl="6"/>
            <a:r>
              <a:rPr lang="fr-FR" dirty="0"/>
              <a:t>Réservoir St Eloi n°2 datant de 1933 : 2500 m3</a:t>
            </a:r>
          </a:p>
          <a:p>
            <a:pPr lvl="6"/>
            <a:r>
              <a:rPr lang="fr-FR" dirty="0"/>
              <a:t>Réservoir St Eloi n°3 datant de 1944 : 3000 m3</a:t>
            </a:r>
          </a:p>
          <a:p>
            <a:pPr lvl="6"/>
            <a:r>
              <a:rPr lang="fr-FR" dirty="0"/>
              <a:t>Tour d’équilibre de Bourgneuf de 1925 sur la canalisation d’adduction de Fraise : 500 m3</a:t>
            </a:r>
          </a:p>
        </p:txBody>
      </p:sp>
    </p:spTree>
    <p:extLst>
      <p:ext uri="{BB962C8B-B14F-4D97-AF65-F5344CB8AC3E}">
        <p14:creationId xmlns:p14="http://schemas.microsoft.com/office/powerpoint/2010/main" val="8990542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96683-DC8D-CEE2-73C0-A5465995A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31A02394-EDB9-BBC6-59BB-CCCFE37B02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48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9008A17D-74B8-89C1-79B8-1CCAA4FA30F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98795E7-6BB7-CA91-D587-764EC416778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113483"/>
          </a:xfrm>
        </p:spPr>
        <p:txBody>
          <a:bodyPr>
            <a:normAutofit/>
          </a:bodyPr>
          <a:lstStyle/>
          <a:p>
            <a:r>
              <a:rPr lang="fr-FR" dirty="0"/>
              <a:t>Création d’une nouvelle liaison Eau Potable Nord-Sud dans les Yvelines (78)</a:t>
            </a:r>
          </a:p>
          <a:p>
            <a:pPr lvl="1"/>
            <a:r>
              <a:rPr lang="fr-FR" dirty="0"/>
              <a:t>2022 -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 err="1"/>
              <a:t>Aquavesc</a:t>
            </a:r>
            <a:endParaRPr lang="fr-FR" dirty="0"/>
          </a:p>
          <a:p>
            <a:pPr lvl="4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AVP, PRO, ACT, VISA, DET, AOR</a:t>
            </a:r>
          </a:p>
          <a:p>
            <a:pPr lvl="5"/>
            <a:r>
              <a:rPr lang="fr-FR" dirty="0"/>
              <a:t>Ordonnancement, Pilotage et Coordination (OPC)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DFC4481-ED49-0974-10BD-F7C5F985C22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4" y="3735421"/>
            <a:ext cx="5970584" cy="2409679"/>
          </a:xfrm>
        </p:spPr>
        <p:txBody>
          <a:bodyPr>
            <a:normAutofit fontScale="92500"/>
          </a:bodyPr>
          <a:lstStyle/>
          <a:p>
            <a:pPr lvl="6"/>
            <a:r>
              <a:rPr lang="fr-FR" dirty="0"/>
              <a:t>32 communes distribuées en eau potable par le syndicat</a:t>
            </a:r>
          </a:p>
          <a:p>
            <a:pPr lvl="6"/>
            <a:r>
              <a:rPr lang="fr-FR" dirty="0"/>
              <a:t>Eau prélevée dans la nappe souterraine située à Croissy-sur-Seine et acheminée jusqu'à l'usine de Louveciennes</a:t>
            </a:r>
          </a:p>
          <a:p>
            <a:pPr lvl="6"/>
            <a:r>
              <a:rPr lang="fr-FR" dirty="0"/>
              <a:t>Renforcement du pompage de Louveciennes vers les réservoirs des </a:t>
            </a:r>
            <a:r>
              <a:rPr lang="fr-FR" dirty="0" err="1"/>
              <a:t>Hubies</a:t>
            </a:r>
            <a:r>
              <a:rPr lang="fr-FR" dirty="0"/>
              <a:t> et Satory</a:t>
            </a:r>
          </a:p>
          <a:p>
            <a:pPr lvl="6"/>
            <a:r>
              <a:rPr lang="fr-FR" dirty="0"/>
              <a:t>Modification et renforcement du pompage vers le réseau des 2 Portes</a:t>
            </a:r>
          </a:p>
          <a:p>
            <a:pPr lvl="6"/>
            <a:r>
              <a:rPr lang="fr-FR" dirty="0"/>
              <a:t>Pose d'une conduite DN600mm en milieu urbain dense</a:t>
            </a:r>
          </a:p>
          <a:p>
            <a:pPr lvl="6"/>
            <a:r>
              <a:rPr lang="fr-FR" dirty="0"/>
              <a:t>Création d'un réservoir de 3 700 m3 associé à une station de pompage</a:t>
            </a:r>
          </a:p>
          <a:p>
            <a:pPr lvl="6"/>
            <a:r>
              <a:rPr lang="fr-FR" dirty="0"/>
              <a:t>Réhabilitation d'un réseau existant DN700mm pour augmenter sa pression de service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F58DA70-56CD-A8A5-D910-B1B08013BB8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926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49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C0ABD10C-2BC1-66F3-44E5-229F8E3F35B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Bassin de stockage de la place Dormoy (33)</a:t>
            </a:r>
          </a:p>
          <a:p>
            <a:pPr lvl="1"/>
            <a:r>
              <a:rPr lang="fr-FR" dirty="0"/>
              <a:t>2018 - 2021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Bordeaux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Diagnostic</a:t>
            </a:r>
          </a:p>
          <a:p>
            <a:pPr lvl="5"/>
            <a:r>
              <a:rPr lang="fr-FR" dirty="0"/>
              <a:t>Assistance étude géotechnique</a:t>
            </a:r>
          </a:p>
          <a:p>
            <a:pPr lvl="5"/>
            <a:r>
              <a:rPr lang="fr-FR" dirty="0"/>
              <a:t>Etudes préliminaires</a:t>
            </a:r>
          </a:p>
          <a:p>
            <a:pPr lvl="5"/>
            <a:r>
              <a:rPr lang="fr-FR" dirty="0"/>
              <a:t>Maîtrise d’œuvre complète</a:t>
            </a:r>
          </a:p>
          <a:p>
            <a:pPr lvl="5"/>
            <a:r>
              <a:rPr lang="fr-FR" dirty="0"/>
              <a:t>Dossiers règlementaires</a:t>
            </a:r>
          </a:p>
          <a:p>
            <a:pPr lvl="5"/>
            <a:r>
              <a:rPr lang="fr-FR" dirty="0"/>
              <a:t>Pilotage et contrôle des entreprises, marché de prestations ITV et hydrocurage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Bassin enterré de 850 m³ avec local technique étanche (parois moulées et injections préalables)</a:t>
            </a:r>
          </a:p>
          <a:p>
            <a:pPr lvl="6"/>
            <a:r>
              <a:rPr lang="fr-FR" dirty="0"/>
              <a:t>Intégration en zone urbaine dense</a:t>
            </a:r>
          </a:p>
          <a:p>
            <a:pPr lvl="6"/>
            <a:r>
              <a:rPr lang="fr-FR" dirty="0"/>
              <a:t>Puits de chutes, dispositif de nettoyage par hydroéjecteurs</a:t>
            </a:r>
          </a:p>
          <a:p>
            <a:pPr lvl="6"/>
            <a:r>
              <a:rPr lang="fr-FR" dirty="0"/>
              <a:t>Vidange par 3 groupes de pompage en vitesse variable (débit de 120 L/s)</a:t>
            </a:r>
          </a:p>
        </p:txBody>
      </p:sp>
    </p:spTree>
    <p:extLst>
      <p:ext uri="{BB962C8B-B14F-4D97-AF65-F5344CB8AC3E}">
        <p14:creationId xmlns:p14="http://schemas.microsoft.com/office/powerpoint/2010/main" val="16682415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50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5BE7AEE-0062-223D-F2C3-4216F15790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7704" y="534389"/>
            <a:ext cx="5970584" cy="3084300"/>
          </a:xfrm>
        </p:spPr>
        <p:txBody>
          <a:bodyPr/>
          <a:lstStyle/>
          <a:p>
            <a:r>
              <a:rPr lang="fr-FR" dirty="0"/>
              <a:t>Création d'un poste de refoulement et d'un bassin de rétention proche de la place Neptune à Saint-Nazaire (44)</a:t>
            </a:r>
          </a:p>
          <a:p>
            <a:pPr lvl="1"/>
            <a:r>
              <a:rPr lang="fr-FR" dirty="0"/>
              <a:t>2021 - 2023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Communauté d’Agglomération Région Nazairienne et Estuaire (CARENE)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AVP, PRO, ACT, VISA, DET, AOR, OPC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B21977B-1777-5077-7746-FB5D03E681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3618689"/>
            <a:ext cx="5970584" cy="2704922"/>
          </a:xfrm>
        </p:spPr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Accord-cadre multi-attributaire à marché subséquent</a:t>
            </a:r>
          </a:p>
          <a:p>
            <a:pPr lvl="6"/>
            <a:r>
              <a:rPr lang="fr-FR" dirty="0"/>
              <a:t>Création d'un nouveau PR SNA01 d'une capacité voisine de 460 m3/h</a:t>
            </a:r>
          </a:p>
          <a:p>
            <a:pPr lvl="6"/>
            <a:r>
              <a:rPr lang="fr-FR" dirty="0"/>
              <a:t>Définition de la protection antibélier, désodorisation et dégrillage en tête</a:t>
            </a:r>
          </a:p>
          <a:p>
            <a:pPr lvl="6"/>
            <a:r>
              <a:rPr lang="fr-FR" dirty="0"/>
              <a:t>Démolition du génie-civil existant</a:t>
            </a:r>
          </a:p>
          <a:p>
            <a:pPr lvl="6"/>
            <a:r>
              <a:rPr lang="fr-FR" dirty="0"/>
              <a:t>Création d'un bassin de stockage restitution de 1 200 m3 au niveau du poste de refoulement SNA01</a:t>
            </a:r>
          </a:p>
          <a:p>
            <a:pPr lvl="6"/>
            <a:r>
              <a:rPr lang="fr-FR" dirty="0"/>
              <a:t>Conservation de la continuité de service pendant la phase travaux</a:t>
            </a:r>
          </a:p>
          <a:p>
            <a:pPr lvl="6"/>
            <a:r>
              <a:rPr lang="fr-FR" dirty="0"/>
              <a:t>Etude et MOE en concordance avec le BE d'aménagement urbain</a:t>
            </a:r>
          </a:p>
          <a:p>
            <a:pPr lvl="6"/>
            <a:r>
              <a:rPr lang="fr-FR" dirty="0"/>
              <a:t>Intégration de l'ouvrage enterré dans la projet Front de Mer 4</a:t>
            </a:r>
          </a:p>
          <a:p>
            <a:pPr lvl="6"/>
            <a:r>
              <a:rPr lang="fr-FR" dirty="0"/>
              <a:t>Secteur comportant de nombreux réseaux divers</a:t>
            </a:r>
          </a:p>
          <a:p>
            <a:pPr lvl="6"/>
            <a:r>
              <a:rPr lang="fr-FR" dirty="0"/>
              <a:t>Réflexion pour la création d'un second bassin tampon des eaux usées pour le PR de Sautron (SNA50)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1A66BBD5-478F-CF7C-93FA-1108BD336DB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/>
          <a:srcRect l="1002" r="1002"/>
          <a:stretch/>
        </p:blipFill>
        <p:spPr/>
      </p:pic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39962957-E0C2-6AF5-FA7E-C1128F862F5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1772" b="177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944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59F8C-304A-6527-9B0F-5A13D5F7C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53E905AE-C042-6816-724A-6AC3DEA35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51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82C998DC-4FB9-F005-37DF-9705A302D1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0BE85A6D-15E0-06B6-4553-A169D5C45A7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Construction d’un bassin de sécurité « </a:t>
            </a:r>
            <a:r>
              <a:rPr lang="fr-FR" dirty="0" err="1"/>
              <a:t>Lagrua</a:t>
            </a:r>
            <a:r>
              <a:rPr lang="fr-FR" dirty="0"/>
              <a:t> » à La Teste-de-Buch (33)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2017 - 2021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Syndicat Intercommunal du Bassin d’Arcachon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Mission de maîtrise d'œuvre intégrée dans un groupement de conception / réalisation, </a:t>
            </a:r>
          </a:p>
          <a:p>
            <a:pPr lvl="5"/>
            <a:r>
              <a:rPr lang="fr-FR" dirty="0"/>
              <a:t>Elaboration de la conception du projet pour répondre aux attendus du programme fonctionnel détaillé, </a:t>
            </a:r>
          </a:p>
          <a:p>
            <a:pPr lvl="5"/>
            <a:r>
              <a:rPr lang="fr-FR" dirty="0"/>
              <a:t>Participation et validation des études d'exécutions, </a:t>
            </a:r>
          </a:p>
          <a:p>
            <a:pPr lvl="5"/>
            <a:r>
              <a:rPr lang="fr-FR" dirty="0"/>
              <a:t>Etude complémentaires : Loi sur l’Eau. </a:t>
            </a:r>
            <a:endParaRPr lang="fr-FR" dirty="0">
              <a:highlight>
                <a:srgbClr val="FFFF00"/>
              </a:highlight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03F3614-D0A2-FF3F-E7D2-7F58483E38E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4" y="4562272"/>
            <a:ext cx="5970584" cy="1322963"/>
          </a:xfrm>
        </p:spPr>
        <p:txBody>
          <a:bodyPr>
            <a:noAutofit/>
          </a:bodyPr>
          <a:lstStyle/>
          <a:p>
            <a:pPr lvl="0">
              <a:buSzPts val="800"/>
            </a:pPr>
            <a:r>
              <a:rPr lang="fr-FR" sz="1400" dirty="0">
                <a:effectLst/>
                <a:ea typeface="Calibri" panose="020F0502020204030204" pitchFamily="34" charset="0"/>
              </a:rPr>
              <a:t>3 ouvrages indépendants et modulables, </a:t>
            </a:r>
          </a:p>
          <a:p>
            <a:pPr lvl="0">
              <a:buSzPts val="800"/>
            </a:pPr>
            <a:r>
              <a:rPr lang="fr-FR" sz="1400" dirty="0">
                <a:effectLst/>
                <a:ea typeface="Calibri" panose="020F0502020204030204" pitchFamily="34" charset="0"/>
              </a:rPr>
              <a:t>Bassin 1 : 10 000 mᶾ, 42m de diamètre, 8m de hauteur, </a:t>
            </a:r>
          </a:p>
          <a:p>
            <a:pPr lvl="0">
              <a:buSzPts val="800"/>
            </a:pPr>
            <a:r>
              <a:rPr lang="fr-FR" sz="1400" dirty="0">
                <a:effectLst/>
                <a:ea typeface="Calibri" panose="020F0502020204030204" pitchFamily="34" charset="0"/>
              </a:rPr>
              <a:t>Bassin 2 : 20 000 mᶾ, 60m de diamètre, 8m de hauteur, </a:t>
            </a:r>
          </a:p>
          <a:p>
            <a:r>
              <a:rPr lang="fr-FR" sz="1400" dirty="0">
                <a:effectLst/>
                <a:ea typeface="Calibri" panose="020F0502020204030204" pitchFamily="34" charset="0"/>
              </a:rPr>
              <a:t>Bâche de pompage de 350 mᶾ. </a:t>
            </a:r>
            <a:endParaRPr lang="fr-FR" sz="1400" dirty="0">
              <a:highlight>
                <a:srgbClr val="FFFF00"/>
              </a:highlight>
            </a:endParaRP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B24C107E-DB7E-93F4-787F-A4FD571D2B4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430" r="2243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993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591B78D-FD8A-4ABE-80A5-A72C7D35F1B5}"/>
              </a:ext>
            </a:extLst>
          </p:cNvPr>
          <p:cNvSpPr txBox="1">
            <a:spLocks/>
          </p:cNvSpPr>
          <p:nvPr/>
        </p:nvSpPr>
        <p:spPr>
          <a:xfrm>
            <a:off x="4033739" y="4581128"/>
            <a:ext cx="4160018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MOE Hydraulique et Traitement</a:t>
            </a:r>
          </a:p>
        </p:txBody>
      </p:sp>
      <p:sp>
        <p:nvSpPr>
          <p:cNvPr id="11" name="Espace réservé du texte 33">
            <a:extLst>
              <a:ext uri="{FF2B5EF4-FFF2-40B4-BE49-F238E27FC236}">
                <a16:creationId xmlns:a16="http://schemas.microsoft.com/office/drawing/2014/main" id="{A050BE3D-9A86-499B-96BC-D5FCA2B13CA4}"/>
              </a:ext>
            </a:extLst>
          </p:cNvPr>
          <p:cNvSpPr txBox="1">
            <a:spLocks/>
          </p:cNvSpPr>
          <p:nvPr/>
        </p:nvSpPr>
        <p:spPr>
          <a:xfrm>
            <a:off x="4196519" y="5100042"/>
            <a:ext cx="3782516" cy="3174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Usines de production d’eau potable</a:t>
            </a:r>
          </a:p>
        </p:txBody>
      </p:sp>
      <p:pic>
        <p:nvPicPr>
          <p:cNvPr id="17" name="Espace réservé de l'image en ligne 184">
            <a:extLst>
              <a:ext uri="{FF2B5EF4-FFF2-40B4-BE49-F238E27FC236}">
                <a16:creationId xmlns:a16="http://schemas.microsoft.com/office/drawing/2014/main" id="{A02C2E32-D6FB-4D22-8668-C88350E1853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86" y="1481659"/>
            <a:ext cx="234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53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22F91B2-4FFF-1FFE-6CA5-F3C76146EE4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Rénovation des unités de filtration de l’usine AEP de </a:t>
            </a:r>
            <a:r>
              <a:rPr lang="fr-FR" dirty="0" err="1"/>
              <a:t>Mery-sur-Oise</a:t>
            </a:r>
            <a:endParaRPr lang="fr-FR" dirty="0"/>
          </a:p>
          <a:p>
            <a:pPr lvl="1"/>
            <a:r>
              <a:rPr lang="fr-FR" dirty="0"/>
              <a:t>2015 - 2025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SEDIF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complète : DIA, AVP, PRO, ACT, VISA, DET, AOR</a:t>
            </a:r>
          </a:p>
          <a:p>
            <a:pPr lvl="5"/>
            <a:r>
              <a:rPr lang="fr-FR" dirty="0"/>
              <a:t>Missions supplémentaires : SYN et OPC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542817"/>
            <a:ext cx="5970584" cy="1466095"/>
          </a:xfrm>
        </p:spPr>
        <p:txBody>
          <a:bodyPr>
            <a:normAutofit fontScale="92500" lnSpcReduction="20000"/>
          </a:bodyPr>
          <a:lstStyle/>
          <a:p>
            <a:pPr lvl="6"/>
            <a:r>
              <a:rPr lang="fr-FR" dirty="0"/>
              <a:t>Capacité : 400 000 m3/j</a:t>
            </a:r>
          </a:p>
          <a:p>
            <a:pPr lvl="6"/>
            <a:r>
              <a:rPr lang="fr-FR" dirty="0"/>
              <a:t>Rénovation de 24 planchers filtrants</a:t>
            </a:r>
          </a:p>
          <a:p>
            <a:pPr lvl="6"/>
            <a:r>
              <a:rPr lang="fr-FR" dirty="0"/>
              <a:t>Remplacement des équipements hydrauliques et canalisation vétustes</a:t>
            </a:r>
          </a:p>
          <a:p>
            <a:pPr lvl="6"/>
            <a:r>
              <a:rPr lang="fr-FR" dirty="0"/>
              <a:t>Réhabilitation des ouvrages de génie-civil</a:t>
            </a:r>
          </a:p>
          <a:p>
            <a:pPr lvl="6"/>
            <a:r>
              <a:rPr lang="fr-FR" dirty="0"/>
              <a:t>Assurer la continuité de service</a:t>
            </a:r>
          </a:p>
          <a:p>
            <a:pPr lvl="6"/>
            <a:r>
              <a:rPr lang="fr-FR" dirty="0"/>
              <a:t>Maintien de la sécurité de l’alimentation en eau des consommateurs</a:t>
            </a:r>
          </a:p>
        </p:txBody>
      </p:sp>
    </p:spTree>
    <p:extLst>
      <p:ext uri="{BB962C8B-B14F-4D97-AF65-F5344CB8AC3E}">
        <p14:creationId xmlns:p14="http://schemas.microsoft.com/office/powerpoint/2010/main" val="32389565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54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27A49C5-5353-4298-98C9-9551B70E09D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62" r="6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Usine d’eau potable de Neuilly-sur-Marne Osmose Inverse Basse Pression – OIBP (93)</a:t>
            </a:r>
          </a:p>
          <a:p>
            <a:pPr lvl="1"/>
            <a:r>
              <a:rPr lang="fr-FR" dirty="0"/>
              <a:t>2019 - 2022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SEDIF</a:t>
            </a:r>
          </a:p>
          <a:p>
            <a:pPr lvl="3"/>
            <a:r>
              <a:rPr lang="fr-FR" dirty="0"/>
              <a:t>Partenaires</a:t>
            </a:r>
          </a:p>
          <a:p>
            <a:pPr lvl="4"/>
            <a:r>
              <a:rPr lang="fr-FR" dirty="0" err="1"/>
              <a:t>Safège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Assistance à Maîtrise d’Ouvrage dans le cadre d’un MPGP pour la mise en œuvre de l’OIPB</a:t>
            </a:r>
          </a:p>
          <a:p>
            <a:pPr lvl="5"/>
            <a:r>
              <a:rPr lang="fr-FR" dirty="0"/>
              <a:t>Etude des solutions</a:t>
            </a:r>
          </a:p>
          <a:p>
            <a:pPr lvl="5"/>
            <a:r>
              <a:rPr lang="fr-FR" dirty="0"/>
              <a:t>DCE</a:t>
            </a:r>
          </a:p>
          <a:p>
            <a:pPr lvl="5"/>
            <a:r>
              <a:rPr lang="fr-FR" dirty="0"/>
              <a:t>Etudes diverses (eau sans chlore, dépollution de sols, modélisation de panache, analyses spécifiques)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lvl="6"/>
            <a:r>
              <a:rPr lang="fr-FR" dirty="0"/>
              <a:t>400 000 m³/jour</a:t>
            </a:r>
          </a:p>
          <a:p>
            <a:pPr lvl="6"/>
            <a:r>
              <a:rPr lang="fr-FR" dirty="0"/>
              <a:t>OIPB</a:t>
            </a:r>
          </a:p>
          <a:p>
            <a:pPr lvl="6"/>
            <a:r>
              <a:rPr lang="fr-FR" dirty="0"/>
              <a:t>Décarbonatation</a:t>
            </a:r>
          </a:p>
          <a:p>
            <a:pPr lvl="6"/>
            <a:r>
              <a:rPr lang="fr-FR" dirty="0"/>
              <a:t>Elimination des micropolluants</a:t>
            </a:r>
          </a:p>
        </p:txBody>
      </p:sp>
    </p:spTree>
    <p:extLst>
      <p:ext uri="{BB962C8B-B14F-4D97-AF65-F5344CB8AC3E}">
        <p14:creationId xmlns:p14="http://schemas.microsoft.com/office/powerpoint/2010/main" val="17208715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55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1EB95D71-7DB2-209E-5FD5-244443C3F61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Travaux de réalisation d'une usine de production d'eau potable de 1200m3/h Champ captant des Landes du Médoc (33)</a:t>
            </a:r>
            <a:endParaRPr lang="fr-FR" dirty="0">
              <a:highlight>
                <a:srgbClr val="FFFF00"/>
              </a:highlight>
            </a:endParaRPr>
          </a:p>
          <a:p>
            <a:pPr lvl="1"/>
            <a:r>
              <a:rPr lang="fr-FR" dirty="0"/>
              <a:t>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Bordeaux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générale complète : EP, AVP, PRO, AMT, DET, AOR</a:t>
            </a:r>
          </a:p>
          <a:p>
            <a:pPr lvl="5"/>
            <a:r>
              <a:rPr lang="fr-FR" dirty="0"/>
              <a:t>Dépôt du permis de construire</a:t>
            </a:r>
          </a:p>
          <a:p>
            <a:pPr lvl="5"/>
            <a:r>
              <a:rPr lang="fr-FR" dirty="0"/>
              <a:t>Accompagnement pour la réalisation des études réglementaires : DUP, Etude d'impact, ICPE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280171"/>
            <a:ext cx="5970584" cy="1867710"/>
          </a:xfrm>
        </p:spPr>
        <p:txBody>
          <a:bodyPr>
            <a:normAutofit fontScale="92500" lnSpcReduction="20000"/>
          </a:bodyPr>
          <a:lstStyle/>
          <a:p>
            <a:pPr lvl="6"/>
            <a:r>
              <a:rPr lang="fr-FR" dirty="0"/>
              <a:t>Capacité globale de production : 10 mm3/an</a:t>
            </a:r>
          </a:p>
          <a:p>
            <a:pPr lvl="6"/>
            <a:r>
              <a:rPr lang="fr-FR" dirty="0"/>
              <a:t>14 nouveaux forages d'une capacité unitaire de 100 m3/h</a:t>
            </a:r>
          </a:p>
          <a:p>
            <a:pPr lvl="6"/>
            <a:r>
              <a:rPr lang="fr-FR" dirty="0"/>
              <a:t>Eau brute présentant des teneurs en fer, en manganèse et en ammonium</a:t>
            </a:r>
          </a:p>
          <a:p>
            <a:pPr lvl="6"/>
            <a:r>
              <a:rPr lang="fr-FR" dirty="0"/>
              <a:t>Usine de traitement d'une capacité de 28 000 m3/jour (2 files de capacité 600 m3/h = 1 200 m3/h)</a:t>
            </a:r>
          </a:p>
          <a:p>
            <a:pPr lvl="6"/>
            <a:r>
              <a:rPr lang="fr-FR" dirty="0"/>
              <a:t>Création de bâches de stockage des eaux traitées</a:t>
            </a:r>
          </a:p>
          <a:p>
            <a:pPr lvl="6"/>
            <a:r>
              <a:rPr lang="fr-FR" dirty="0"/>
              <a:t>Station de pompage vers réseau métropolitain d'une capacité de 1 200 m3/h</a:t>
            </a:r>
          </a:p>
          <a:p>
            <a:pPr lvl="6"/>
            <a:r>
              <a:rPr lang="fr-FR" dirty="0"/>
              <a:t>Management BIM des ouvrages du projet</a:t>
            </a:r>
          </a:p>
        </p:txBody>
      </p:sp>
    </p:spTree>
    <p:extLst>
      <p:ext uri="{BB962C8B-B14F-4D97-AF65-F5344CB8AC3E}">
        <p14:creationId xmlns:p14="http://schemas.microsoft.com/office/powerpoint/2010/main" val="32825901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56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69361D7-988F-7A1C-4AC7-22A934B004F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Construction de la nouvelle usine de La Roche-sur-Yon (85)</a:t>
            </a:r>
          </a:p>
          <a:p>
            <a:pPr lvl="1"/>
            <a:r>
              <a:rPr lang="fr-FR" dirty="0"/>
              <a:t>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Vendée Eau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Assistance technique à la définition du projet</a:t>
            </a:r>
          </a:p>
          <a:p>
            <a:pPr lvl="5"/>
            <a:r>
              <a:rPr lang="fr-FR" dirty="0"/>
              <a:t>Assistance à l’élaboration du dossier de consultation pour le marché de conception/réalisation</a:t>
            </a:r>
          </a:p>
          <a:p>
            <a:pPr lvl="5"/>
            <a:r>
              <a:rPr lang="fr-FR" dirty="0"/>
              <a:t>Assistance à la passation du marché</a:t>
            </a:r>
          </a:p>
          <a:p>
            <a:pPr lvl="5"/>
            <a:r>
              <a:rPr lang="fr-FR" dirty="0"/>
              <a:t>Assistance pendant la conception et la réalisation des travaux</a:t>
            </a:r>
          </a:p>
          <a:p>
            <a:pPr lvl="5"/>
            <a:r>
              <a:rPr lang="fr-FR" dirty="0"/>
              <a:t>Assistance pendant la phase de mise en service et de réception</a:t>
            </a:r>
          </a:p>
          <a:p>
            <a:pPr lvl="5"/>
            <a:r>
              <a:rPr lang="fr-FR" dirty="0"/>
              <a:t>Assistance à la passation et suivi des marchés annexes</a:t>
            </a:r>
          </a:p>
          <a:p>
            <a:pPr lvl="5"/>
            <a:r>
              <a:rPr lang="fr-FR" dirty="0"/>
              <a:t>Réalisation des dossiers réglementaires relatifs aux demandes d’autorisation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87175"/>
            <a:ext cx="5970584" cy="1621738"/>
          </a:xfrm>
        </p:spPr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27 000 abonnés + la commune de Mouilleron-le-Captif</a:t>
            </a:r>
          </a:p>
          <a:p>
            <a:pPr lvl="6"/>
            <a:r>
              <a:rPr lang="fr-FR" dirty="0"/>
              <a:t>Usine de capacité de 1 000 à 1 300 m3/h</a:t>
            </a:r>
          </a:p>
          <a:p>
            <a:pPr lvl="6"/>
            <a:r>
              <a:rPr lang="fr-FR" dirty="0"/>
              <a:t>Type d'eau brute : eau de barrage</a:t>
            </a:r>
          </a:p>
          <a:p>
            <a:pPr lvl="6"/>
            <a:r>
              <a:rPr lang="fr-FR" dirty="0"/>
              <a:t>Problématique : augmentation des capacités de production, qualité d'eau brute très moyenne et aléatoire</a:t>
            </a:r>
          </a:p>
          <a:p>
            <a:pPr lvl="6"/>
            <a:r>
              <a:rPr lang="fr-FR" dirty="0"/>
              <a:t>Station de pompage d'eau traitée alimentant 5 ouvrages avec 3 services de pompage</a:t>
            </a:r>
          </a:p>
        </p:txBody>
      </p:sp>
    </p:spTree>
    <p:extLst>
      <p:ext uri="{BB962C8B-B14F-4D97-AF65-F5344CB8AC3E}">
        <p14:creationId xmlns:p14="http://schemas.microsoft.com/office/powerpoint/2010/main" val="8907308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57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Construction de l’Usine d’Alimentation Eau Potable de Nort-sur-Erdre (44) </a:t>
            </a:r>
            <a:endParaRPr lang="fr-FR" dirty="0">
              <a:highlight>
                <a:srgbClr val="FFFF00"/>
              </a:highlight>
            </a:endParaRPr>
          </a:p>
          <a:p>
            <a:pPr lvl="1"/>
            <a:r>
              <a:rPr lang="fr-FR" dirty="0"/>
              <a:t>2020 - 2024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 err="1"/>
              <a:t>Atlantic’eau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Dossiers réglementaires</a:t>
            </a:r>
          </a:p>
          <a:p>
            <a:pPr lvl="5"/>
            <a:r>
              <a:rPr lang="fr-FR" dirty="0"/>
              <a:t>Assistance à Maîtrise d’Ouvrage pour Conception/Réalisation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Construction d’une nouvelle usine</a:t>
            </a:r>
          </a:p>
          <a:p>
            <a:pPr lvl="6"/>
            <a:r>
              <a:rPr lang="fr-FR" dirty="0"/>
              <a:t>Capacité : 10 000 m3/j</a:t>
            </a:r>
          </a:p>
          <a:p>
            <a:pPr lvl="6"/>
            <a:r>
              <a:rPr lang="fr-FR" dirty="0"/>
              <a:t>Traitement nitrates et métabolites de pesticides</a:t>
            </a:r>
          </a:p>
        </p:txBody>
      </p:sp>
      <p:pic>
        <p:nvPicPr>
          <p:cNvPr id="11" name="Espace réservé pour une image  10" descr="Une image contenant ciel, plein air, nuage, bâtiment&#10;&#10;Description générée automatiquement">
            <a:extLst>
              <a:ext uri="{FF2B5EF4-FFF2-40B4-BE49-F238E27FC236}">
                <a16:creationId xmlns:a16="http://schemas.microsoft.com/office/drawing/2014/main" id="{7046DFFC-1805-D5A0-86AD-31546577646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0" r="219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98154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58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4FAF4D69-3208-6F4B-C9B7-F629374F61C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512317"/>
          </a:xfrm>
        </p:spPr>
        <p:txBody>
          <a:bodyPr/>
          <a:lstStyle/>
          <a:p>
            <a:r>
              <a:rPr lang="fr-FR" dirty="0"/>
              <a:t>Intégration de panneaux photovoltaïques sur 2 sites de production d’eau potable à Louveciennes et Croissy-sur-Seine (78)</a:t>
            </a:r>
          </a:p>
          <a:p>
            <a:pPr lvl="1"/>
            <a:r>
              <a:rPr lang="fr-FR" dirty="0"/>
              <a:t>2021 -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 err="1"/>
              <a:t>Aquavesc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AVP, PRO, ACT, VISA, DET, AOR</a:t>
            </a:r>
          </a:p>
          <a:p>
            <a:pPr lvl="5"/>
            <a:r>
              <a:rPr lang="fr-FR" dirty="0"/>
              <a:t>AMO pour les démarches préalables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202349"/>
            <a:ext cx="5970584" cy="1806563"/>
          </a:xfrm>
        </p:spPr>
        <p:txBody>
          <a:bodyPr>
            <a:normAutofit lnSpcReduction="10000"/>
          </a:bodyPr>
          <a:lstStyle/>
          <a:p>
            <a:pPr lvl="6"/>
            <a:r>
              <a:rPr lang="fr-FR" dirty="0"/>
              <a:t>Objectif d'amélioration du bilan carbone d'</a:t>
            </a:r>
            <a:r>
              <a:rPr lang="fr-FR" dirty="0" err="1"/>
              <a:t>Aquavesc</a:t>
            </a:r>
            <a:endParaRPr lang="fr-FR" dirty="0"/>
          </a:p>
          <a:p>
            <a:pPr lvl="6"/>
            <a:r>
              <a:rPr lang="fr-FR" dirty="0"/>
              <a:t>Exploitation des surfaces disponibles des ouvrages de production d'eau pour la création d'énergie renouvelable</a:t>
            </a:r>
          </a:p>
          <a:p>
            <a:pPr lvl="6"/>
            <a:r>
              <a:rPr lang="fr-FR" dirty="0"/>
              <a:t>Intégration architecturale des installations dans un environnement remarquable</a:t>
            </a:r>
          </a:p>
          <a:p>
            <a:pPr lvl="6"/>
            <a:r>
              <a:rPr lang="fr-FR" dirty="0"/>
              <a:t>Prise en compte du PPRI de la Vallée de la Seine et de l'Oise</a:t>
            </a:r>
          </a:p>
          <a:p>
            <a:pPr lvl="6"/>
            <a:r>
              <a:rPr lang="fr-FR" dirty="0"/>
              <a:t>Champ captant de Croissy composé de 11 forages</a:t>
            </a:r>
          </a:p>
        </p:txBody>
      </p:sp>
    </p:spTree>
    <p:extLst>
      <p:ext uri="{BB962C8B-B14F-4D97-AF65-F5344CB8AC3E}">
        <p14:creationId xmlns:p14="http://schemas.microsoft.com/office/powerpoint/2010/main" val="34752638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59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512317"/>
          </a:xfrm>
        </p:spPr>
        <p:txBody>
          <a:bodyPr>
            <a:normAutofit lnSpcReduction="10000"/>
          </a:bodyPr>
          <a:lstStyle/>
          <a:p>
            <a:r>
              <a:rPr lang="fr-FR" dirty="0"/>
              <a:t>Amélioration du fonctionnement de l'usine AEP de </a:t>
            </a:r>
            <a:r>
              <a:rPr lang="fr-FR" dirty="0" err="1"/>
              <a:t>Diconche</a:t>
            </a:r>
            <a:r>
              <a:rPr lang="fr-FR" dirty="0"/>
              <a:t> à Saintes (17)</a:t>
            </a:r>
          </a:p>
          <a:p>
            <a:pPr lvl="1"/>
            <a:r>
              <a:rPr lang="fr-FR" dirty="0"/>
              <a:t>2023 -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Eau 17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AVP, PRO, ACT, VISA, DET, AOR</a:t>
            </a:r>
          </a:p>
          <a:p>
            <a:pPr lvl="5"/>
            <a:r>
              <a:rPr lang="fr-FR" dirty="0"/>
              <a:t>Assistance à la passation de marchés annexes : </a:t>
            </a:r>
            <a:r>
              <a:rPr lang="fr-FR" dirty="0" err="1"/>
              <a:t>géodétection</a:t>
            </a:r>
            <a:r>
              <a:rPr lang="fr-FR" dirty="0"/>
              <a:t>, géotechnique...</a:t>
            </a:r>
          </a:p>
          <a:p>
            <a:pPr lvl="5"/>
            <a:r>
              <a:rPr lang="fr-FR" dirty="0"/>
              <a:t>Assistance à l'obtention des autorisations pour la modification de filière</a:t>
            </a:r>
          </a:p>
          <a:p>
            <a:pPr lvl="5"/>
            <a:r>
              <a:rPr lang="fr-FR" dirty="0"/>
              <a:t>Etude d'opportunité de mise en œuvre d'une centrale photovoltaïque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202349"/>
            <a:ext cx="5970584" cy="1806563"/>
          </a:xfrm>
        </p:spPr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Ville de 26531 habitants alimentée en eau potable à partir de la source de </a:t>
            </a:r>
            <a:r>
              <a:rPr lang="fr-FR" dirty="0" err="1"/>
              <a:t>Lucérat</a:t>
            </a:r>
            <a:endParaRPr lang="fr-FR" dirty="0"/>
          </a:p>
          <a:p>
            <a:pPr lvl="6"/>
            <a:r>
              <a:rPr lang="fr-FR" dirty="0"/>
              <a:t>Usine mise en service en 2008</a:t>
            </a:r>
          </a:p>
          <a:p>
            <a:pPr lvl="6"/>
            <a:r>
              <a:rPr lang="fr-FR" dirty="0"/>
              <a:t>Etude de faisabilité réalisée en 2018 par SCE après la rencontre de fortes problématiques</a:t>
            </a:r>
          </a:p>
          <a:p>
            <a:pPr lvl="6"/>
            <a:r>
              <a:rPr lang="fr-FR" dirty="0"/>
              <a:t>Besoin d'un process de traitement adapté</a:t>
            </a:r>
          </a:p>
          <a:p>
            <a:pPr lvl="6"/>
            <a:r>
              <a:rPr lang="fr-FR" dirty="0"/>
              <a:t>Optimisation de l'exploitation</a:t>
            </a:r>
          </a:p>
          <a:p>
            <a:pPr lvl="6"/>
            <a:r>
              <a:rPr lang="fr-FR" dirty="0"/>
              <a:t>Capacité d'usine : 1 200 m³/h sur 2 files</a:t>
            </a:r>
          </a:p>
        </p:txBody>
      </p:sp>
      <p:pic>
        <p:nvPicPr>
          <p:cNvPr id="6" name="Espace réservé pour une image  5" descr="Une image contenant ciel, plein air, nuage, bâtiment&#10;&#10;Description générée automatiquement">
            <a:extLst>
              <a:ext uri="{FF2B5EF4-FFF2-40B4-BE49-F238E27FC236}">
                <a16:creationId xmlns:a16="http://schemas.microsoft.com/office/drawing/2014/main" id="{7E28C42E-AECF-DC2A-0CB8-F53ACEFBCC4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6" r="229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937078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591B78D-FD8A-4ABE-80A5-A72C7D35F1B5}"/>
              </a:ext>
            </a:extLst>
          </p:cNvPr>
          <p:cNvSpPr txBox="1">
            <a:spLocks/>
          </p:cNvSpPr>
          <p:nvPr/>
        </p:nvSpPr>
        <p:spPr>
          <a:xfrm>
            <a:off x="4033739" y="4581128"/>
            <a:ext cx="4160018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MOE Hydraulique et Traitement</a:t>
            </a:r>
          </a:p>
        </p:txBody>
      </p:sp>
      <p:sp>
        <p:nvSpPr>
          <p:cNvPr id="11" name="Espace réservé du texte 33">
            <a:extLst>
              <a:ext uri="{FF2B5EF4-FFF2-40B4-BE49-F238E27FC236}">
                <a16:creationId xmlns:a16="http://schemas.microsoft.com/office/drawing/2014/main" id="{A050BE3D-9A86-499B-96BC-D5FCA2B13CA4}"/>
              </a:ext>
            </a:extLst>
          </p:cNvPr>
          <p:cNvSpPr txBox="1">
            <a:spLocks/>
          </p:cNvSpPr>
          <p:nvPr/>
        </p:nvSpPr>
        <p:spPr>
          <a:xfrm>
            <a:off x="5000339" y="5217637"/>
            <a:ext cx="2262647" cy="31740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/>
              <a:t>Stations d’épuration</a:t>
            </a:r>
          </a:p>
        </p:txBody>
      </p:sp>
      <p:pic>
        <p:nvPicPr>
          <p:cNvPr id="17" name="Espace réservé de l'image en ligne 184">
            <a:extLst>
              <a:ext uri="{FF2B5EF4-FFF2-40B4-BE49-F238E27FC236}">
                <a16:creationId xmlns:a16="http://schemas.microsoft.com/office/drawing/2014/main" id="{A02C2E32-D6FB-4D22-8668-C88350E1853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86" y="1481659"/>
            <a:ext cx="234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4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61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CACE0EA-1816-C84B-2275-2D39A63A669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12" r="11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Station d’épuration de la Petite Californie </a:t>
            </a:r>
            <a:br>
              <a:rPr lang="fr-FR" dirty="0"/>
            </a:br>
            <a:r>
              <a:rPr lang="fr-FR" dirty="0"/>
              <a:t>Bouguenais, Rezé (44)</a:t>
            </a:r>
          </a:p>
          <a:p>
            <a:pPr lvl="1"/>
            <a:r>
              <a:rPr lang="fr-FR" dirty="0"/>
              <a:t>2007 - 2013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Nantes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Assistance Technique à Maîtrise d'Ouvrage</a:t>
            </a:r>
          </a:p>
          <a:p>
            <a:pPr lvl="5"/>
            <a:r>
              <a:rPr lang="fr-FR" dirty="0"/>
              <a:t>Assistance à l’élaboration du Marché de Travaux </a:t>
            </a:r>
          </a:p>
          <a:p>
            <a:pPr lvl="5"/>
            <a:r>
              <a:rPr lang="fr-FR" dirty="0"/>
              <a:t>VISA, contrôle de conformité du projet au marché ; contrôle des plans d’études d’exécution </a:t>
            </a:r>
            <a:br>
              <a:rPr lang="fr-FR" dirty="0"/>
            </a:br>
            <a:r>
              <a:rPr lang="fr-FR" dirty="0"/>
              <a:t>et de synthèse </a:t>
            </a:r>
          </a:p>
          <a:p>
            <a:pPr lvl="5"/>
            <a:r>
              <a:rPr lang="fr-FR" dirty="0"/>
              <a:t>Direction de l'Exécution des Travaux </a:t>
            </a:r>
          </a:p>
          <a:p>
            <a:pPr lvl="5"/>
            <a:r>
              <a:rPr lang="fr-FR" dirty="0"/>
              <a:t>Assistance lors des Opérations de Réception </a:t>
            </a:r>
          </a:p>
          <a:p>
            <a:pPr lvl="5"/>
            <a:r>
              <a:rPr lang="fr-FR" dirty="0"/>
              <a:t>Elaboration du dossier complémentaire d’impact </a:t>
            </a:r>
          </a:p>
          <a:p>
            <a:pPr lvl="5"/>
            <a:r>
              <a:rPr lang="fr-FR" dirty="0"/>
              <a:t>Démarche HQE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547677"/>
          </a:xfrm>
        </p:spPr>
        <p:txBody>
          <a:bodyPr>
            <a:normAutofit lnSpcReduction="10000"/>
          </a:bodyPr>
          <a:lstStyle/>
          <a:p>
            <a:pPr lvl="6"/>
            <a:r>
              <a:rPr lang="fr-FR" dirty="0"/>
              <a:t>180 000 E.H.</a:t>
            </a:r>
          </a:p>
          <a:p>
            <a:pPr lvl="6"/>
            <a:r>
              <a:rPr lang="fr-FR" dirty="0"/>
              <a:t>Volume de pointe de 71 5000 m3 /j</a:t>
            </a:r>
          </a:p>
          <a:p>
            <a:pPr lvl="6"/>
            <a:r>
              <a:rPr lang="fr-FR" dirty="0"/>
              <a:t>Débit de pointe de 3400 m3 /h</a:t>
            </a:r>
          </a:p>
          <a:p>
            <a:pPr lvl="6"/>
            <a:r>
              <a:rPr lang="fr-FR" dirty="0"/>
              <a:t>Méthanisation des boues</a:t>
            </a:r>
          </a:p>
          <a:p>
            <a:pPr lvl="6"/>
            <a:r>
              <a:rPr lang="fr-FR" dirty="0"/>
              <a:t>Traitement tertiaire filtre à sable UV pour permettre le lavage des bus de la collectivité (</a:t>
            </a:r>
            <a:r>
              <a:rPr lang="fr-FR" dirty="0" err="1"/>
              <a:t>reuse</a:t>
            </a:r>
            <a:r>
              <a:rPr lang="fr-FR" dirty="0"/>
              <a:t>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A614D4-318A-D992-8874-A7BF38FD6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430" y="4770758"/>
            <a:ext cx="2402032" cy="190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167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62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Station d’épuration de la CCED à Cabourg (14)</a:t>
            </a:r>
          </a:p>
          <a:p>
            <a:pPr lvl="1"/>
            <a:r>
              <a:rPr lang="fr-FR" dirty="0"/>
              <a:t>2007 - 2014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CC de l’Estuaire de la Dives (CCED)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Assistance à Maîtrise d’Ouvrage </a:t>
            </a:r>
            <a:br>
              <a:rPr lang="fr-FR" dirty="0"/>
            </a:br>
            <a:r>
              <a:rPr lang="fr-FR" dirty="0"/>
              <a:t>Conception et Réalisation</a:t>
            </a:r>
          </a:p>
          <a:p>
            <a:pPr lvl="5"/>
            <a:r>
              <a:rPr lang="fr-FR" dirty="0"/>
              <a:t>AVP</a:t>
            </a:r>
          </a:p>
          <a:p>
            <a:pPr lvl="5"/>
            <a:r>
              <a:rPr lang="fr-FR" dirty="0"/>
              <a:t>AMT</a:t>
            </a:r>
          </a:p>
          <a:p>
            <a:pPr lvl="5"/>
            <a:r>
              <a:rPr lang="fr-FR" dirty="0"/>
              <a:t>VISA</a:t>
            </a:r>
          </a:p>
          <a:p>
            <a:pPr lvl="5"/>
            <a:r>
              <a:rPr lang="fr-FR" dirty="0"/>
              <a:t>DET</a:t>
            </a:r>
          </a:p>
          <a:p>
            <a:pPr lvl="5"/>
            <a:r>
              <a:rPr lang="fr-FR" dirty="0"/>
              <a:t>AOR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547677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21 400 m³/jour</a:t>
            </a:r>
          </a:p>
          <a:p>
            <a:pPr lvl="6"/>
            <a:r>
              <a:rPr lang="fr-FR" dirty="0"/>
              <a:t>70 000 EH</a:t>
            </a:r>
          </a:p>
          <a:p>
            <a:pPr lvl="6"/>
            <a:r>
              <a:rPr lang="fr-FR" dirty="0"/>
              <a:t>Filtration membranaire et compostage des boues</a:t>
            </a:r>
          </a:p>
          <a:p>
            <a:pPr lvl="6"/>
            <a:r>
              <a:rPr lang="fr-FR" dirty="0"/>
              <a:t>Réutilisation d’eau traitée pour arrosage de l’hippodrome (traitement tertiaire)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7791972A-3A8A-6550-5765-3CCF2A8867A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5831" r="25831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8990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63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02FA877-18A9-C120-9AD2-6BE7ECD7742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Réhabilitation du clarificateur de la station d’épuration de Lescar (64)</a:t>
            </a:r>
          </a:p>
          <a:p>
            <a:pPr lvl="1"/>
            <a:r>
              <a:rPr lang="fr-FR" dirty="0"/>
              <a:t>2015 - 2018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CA Pau Béarn Pyrénées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Définition des ouvrages</a:t>
            </a:r>
          </a:p>
          <a:p>
            <a:pPr lvl="5"/>
            <a:r>
              <a:rPr lang="fr-FR" dirty="0"/>
              <a:t>AMO conception des ouvrages sous procédure de conception/réalisation (EP, AVP, DCE, ACT)</a:t>
            </a:r>
          </a:p>
          <a:p>
            <a:pPr lvl="5"/>
            <a:r>
              <a:rPr lang="fr-FR" dirty="0"/>
              <a:t>Assistance à la réalisation des ouvrages (VISA, DET, AOR)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Clarificateur circulaire</a:t>
            </a:r>
          </a:p>
          <a:p>
            <a:pPr lvl="6"/>
            <a:r>
              <a:rPr lang="fr-FR" dirty="0"/>
              <a:t>Débit de pointe : 910 à 1 700 m³/h</a:t>
            </a:r>
          </a:p>
          <a:p>
            <a:pPr lvl="6"/>
            <a:r>
              <a:rPr lang="fr-FR" dirty="0"/>
              <a:t>Diamètre : 54 m</a:t>
            </a:r>
          </a:p>
          <a:p>
            <a:pPr lvl="6"/>
            <a:r>
              <a:rPr lang="fr-FR" dirty="0"/>
              <a:t>Capacité de la STEP : 190 000 EH</a:t>
            </a:r>
          </a:p>
        </p:txBody>
      </p:sp>
    </p:spTree>
    <p:extLst>
      <p:ext uri="{BB962C8B-B14F-4D97-AF65-F5344CB8AC3E}">
        <p14:creationId xmlns:p14="http://schemas.microsoft.com/office/powerpoint/2010/main" val="375587486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9118086-ABC1-59BC-FBE1-8B8EAEBC47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Réhabilitation de la station d’épuration des 60 Bornes </a:t>
            </a:r>
            <a:br>
              <a:rPr lang="fr-FR" dirty="0"/>
            </a:br>
            <a:r>
              <a:rPr lang="fr-FR" dirty="0"/>
              <a:t>Saint-Jean-de-Monts (85)</a:t>
            </a:r>
            <a:endParaRPr lang="fr-FR" dirty="0">
              <a:highlight>
                <a:srgbClr val="FFFF00"/>
              </a:highlight>
            </a:endParaRPr>
          </a:p>
          <a:p>
            <a:pPr lvl="1"/>
            <a:r>
              <a:rPr lang="fr-FR" dirty="0"/>
              <a:t>2017 -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CC Océan Marais de Monts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d’œuvre complète</a:t>
            </a:r>
          </a:p>
          <a:p>
            <a:pPr lvl="5"/>
            <a:r>
              <a:rPr lang="fr-FR" dirty="0"/>
              <a:t>Dossier de demande Loi littoral</a:t>
            </a:r>
          </a:p>
          <a:p>
            <a:pPr lvl="5"/>
            <a:r>
              <a:rPr lang="fr-FR" dirty="0"/>
              <a:t>Dossier d'incidence au titre de Natura 2000 et de la Zone de Protection Spéciale</a:t>
            </a:r>
          </a:p>
          <a:p>
            <a:pPr lvl="5"/>
            <a:r>
              <a:rPr lang="fr-FR" dirty="0"/>
              <a:t>Dossier de demande de permis de construire</a:t>
            </a:r>
          </a:p>
          <a:p>
            <a:pPr lvl="5"/>
            <a:r>
              <a:rPr lang="fr-FR" dirty="0"/>
              <a:t>Etude d'impact</a:t>
            </a:r>
          </a:p>
          <a:p>
            <a:pPr lvl="5"/>
            <a:r>
              <a:rPr lang="fr-FR" dirty="0"/>
              <a:t>Dossier de renouvellement de l'arrêté de rejet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659D44-61A4-F5AF-8AE9-DBFDBD750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4" y="4619373"/>
            <a:ext cx="5970584" cy="149932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100 000 E.H.</a:t>
            </a:r>
          </a:p>
          <a:p>
            <a:r>
              <a:rPr lang="fr-FR" dirty="0"/>
              <a:t>17 000 m3 /j</a:t>
            </a:r>
          </a:p>
          <a:p>
            <a:r>
              <a:rPr lang="fr-FR" dirty="0"/>
              <a:t>Reconstruction des prétraitements, de la désodorisation</a:t>
            </a:r>
          </a:p>
          <a:p>
            <a:r>
              <a:rPr lang="fr-FR" dirty="0"/>
              <a:t>Refonte de l’aération</a:t>
            </a:r>
          </a:p>
          <a:p>
            <a:r>
              <a:rPr lang="fr-FR" dirty="0"/>
              <a:t>Insertion d’un bassin tampon de 3500 m3</a:t>
            </a:r>
          </a:p>
        </p:txBody>
      </p:sp>
      <p:pic>
        <p:nvPicPr>
          <p:cNvPr id="7" name="Espace réservé pour une image  6" descr="Une image contenant ciel, plein air, arbre, sol&#10;&#10;Description générée automatiquement">
            <a:extLst>
              <a:ext uri="{FF2B5EF4-FFF2-40B4-BE49-F238E27FC236}">
                <a16:creationId xmlns:a16="http://schemas.microsoft.com/office/drawing/2014/main" id="{E6E7EC06-C6A0-2E33-C4CC-608688CDAB59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" r="6391"/>
          <a:stretch>
            <a:fillRect/>
          </a:stretch>
        </p:blipFill>
        <p:spPr/>
      </p:pic>
      <p:pic>
        <p:nvPicPr>
          <p:cNvPr id="9" name="Espace réservé pour une image  8" descr="Une image contenant plein air, ciel, arbre, bâtiment&#10;&#10;Description générée automatiquement">
            <a:extLst>
              <a:ext uri="{FF2B5EF4-FFF2-40B4-BE49-F238E27FC236}">
                <a16:creationId xmlns:a16="http://schemas.microsoft.com/office/drawing/2014/main" id="{ACEC3BF9-88AF-524B-B977-A8DA63B25D7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0" r="31870"/>
          <a:stretch>
            <a:fillRect/>
          </a:stretch>
        </p:blipFill>
        <p:spPr>
          <a:xfrm rot="5400000">
            <a:off x="7967663" y="2633663"/>
            <a:ext cx="3311525" cy="5137150"/>
          </a:xfrm>
        </p:spPr>
      </p:pic>
    </p:spTree>
    <p:extLst>
      <p:ext uri="{BB962C8B-B14F-4D97-AF65-F5344CB8AC3E}">
        <p14:creationId xmlns:p14="http://schemas.microsoft.com/office/powerpoint/2010/main" val="8301304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65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5BE7AEE-0062-223D-F2C3-4216F15790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Mise en conformité règlementaire et extension de la station d’épuration de </a:t>
            </a:r>
            <a:r>
              <a:rPr lang="fr-FR" dirty="0" err="1"/>
              <a:t>Leognan</a:t>
            </a:r>
            <a:r>
              <a:rPr lang="fr-FR" dirty="0"/>
              <a:t> (33)</a:t>
            </a:r>
          </a:p>
          <a:p>
            <a:pPr lvl="1"/>
            <a:r>
              <a:rPr lang="fr-FR" dirty="0"/>
              <a:t>2020 - 2023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Commune de </a:t>
            </a:r>
            <a:r>
              <a:rPr lang="fr-FR" dirty="0" err="1"/>
              <a:t>Leognan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PRO, ACT / DCE, VISA, DET / OPC, AOR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B21977B-1777-5077-7746-FB5D03E681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lvl="6"/>
            <a:r>
              <a:rPr lang="fr-FR" dirty="0"/>
              <a:t>Capacité projet : 18 000 EH / 5 000 m³/h</a:t>
            </a:r>
          </a:p>
          <a:p>
            <a:pPr lvl="6"/>
            <a:r>
              <a:rPr lang="fr-FR" dirty="0"/>
              <a:t>Filière de traitement : boues granulaires + traitement tertiaire (filtre à disques) + bassin tampon de 800 m³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590120FF-8672-F5BA-0326-6276883197B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t="6254" b="6254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8E82CA76-7F1E-10CF-8E1C-0229431AB33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1772" b="177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023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66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4B70D77-EBAF-9DA9-19E7-A5BA6A3539C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Etude du devenir du traitement membranaire à la station d’épuration Est de Saint-Nazaire (44)</a:t>
            </a:r>
          </a:p>
          <a:p>
            <a:pPr lvl="1"/>
            <a:r>
              <a:rPr lang="fr-FR" dirty="0"/>
              <a:t>2020 - 2021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Communauté d’Agglomération Région Nazairienne et Estuaire (CARENE)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Diagnostic fonctionnel des ouvrages et équipements</a:t>
            </a:r>
          </a:p>
          <a:p>
            <a:pPr lvl="5"/>
            <a:r>
              <a:rPr lang="fr-FR" dirty="0"/>
              <a:t>Définition des charges actuelles et futures</a:t>
            </a:r>
          </a:p>
          <a:p>
            <a:pPr lvl="5"/>
            <a:r>
              <a:rPr lang="fr-FR" dirty="0"/>
              <a:t>Etude technico-économique</a:t>
            </a:r>
          </a:p>
          <a:p>
            <a:pPr lvl="5"/>
            <a:r>
              <a:rPr lang="fr-FR" dirty="0"/>
              <a:t>Comparaison des solutions (aspects techniques et financiers) et proposition de la solution à retenir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547677"/>
          </a:xfrm>
        </p:spPr>
        <p:txBody>
          <a:bodyPr>
            <a:normAutofit fontScale="92500" lnSpcReduction="20000"/>
          </a:bodyPr>
          <a:lstStyle/>
          <a:p>
            <a:pPr lvl="6"/>
            <a:r>
              <a:rPr lang="fr-FR" dirty="0"/>
              <a:t>Station de type bioréacteur à membrane</a:t>
            </a:r>
          </a:p>
          <a:p>
            <a:pPr lvl="6"/>
            <a:r>
              <a:rPr lang="fr-FR" dirty="0"/>
              <a:t>Capacité organique de la STEP : 75 000 EH soit 4 500 kg DBO5/j</a:t>
            </a:r>
          </a:p>
          <a:p>
            <a:pPr lvl="6"/>
            <a:r>
              <a:rPr lang="fr-FR" dirty="0"/>
              <a:t>Filtration membranaire de 33 000 m² composée de 4 réacteurs indépendants</a:t>
            </a:r>
          </a:p>
          <a:p>
            <a:pPr lvl="6"/>
            <a:r>
              <a:rPr lang="fr-FR" dirty="0"/>
              <a:t>Quantité importante d’arrivée d’eaux parasitaires dans le système d’assainissement</a:t>
            </a:r>
          </a:p>
          <a:p>
            <a:pPr lvl="6"/>
            <a:r>
              <a:rPr lang="fr-FR" dirty="0"/>
              <a:t>Surverses lors des pluies d’occurrence trimestrielle</a:t>
            </a:r>
          </a:p>
        </p:txBody>
      </p:sp>
    </p:spTree>
    <p:extLst>
      <p:ext uri="{BB962C8B-B14F-4D97-AF65-F5344CB8AC3E}">
        <p14:creationId xmlns:p14="http://schemas.microsoft.com/office/powerpoint/2010/main" val="1596955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1542878-1B1C-584A-4830-99E5F94BF4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7704" y="534389"/>
            <a:ext cx="5970584" cy="3599866"/>
          </a:xfrm>
        </p:spPr>
        <p:txBody>
          <a:bodyPr/>
          <a:lstStyle/>
          <a:p>
            <a:r>
              <a:rPr lang="fr-FR" dirty="0"/>
              <a:t>Réhabilitation des ouvrages d'entrée et l'amélioration du fonctionnement des prétraitements de la station d’épuration de </a:t>
            </a:r>
            <a:r>
              <a:rPr lang="fr-FR" dirty="0" err="1"/>
              <a:t>Kerolay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2024 –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Lorient Agglomération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>
              <a:spcAft>
                <a:spcPts val="800"/>
              </a:spcAft>
            </a:pPr>
            <a:r>
              <a:rPr lang="fr-FR" dirty="0"/>
              <a:t>Maîtrise d’œuvre : DIAG, AVP, PRO, ACT, VISA, DET, AOR</a:t>
            </a:r>
          </a:p>
          <a:p>
            <a:pPr lvl="5"/>
            <a:r>
              <a:rPr lang="fr-FR" dirty="0"/>
              <a:t>AMO missions complémentaires pour la désignation des prestataires extérieurs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1F29BC-3EE8-8080-BF66-10E4BE332F2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134255"/>
            <a:ext cx="5970584" cy="26167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sz="1200" dirty="0"/>
              <a:t>Station d’épuration de type boues activées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sz="1200" dirty="0"/>
              <a:t>Capacité nominale de 167 000 EH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sz="1200" dirty="0"/>
              <a:t>Objet des travaux : 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200" dirty="0"/>
              <a:t>Réhabilitation des ouvrages d’entrée de la station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200" dirty="0"/>
              <a:t>Amélioration de la récupération des déchets issus du dégrillage d’entrée ;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200" dirty="0"/>
              <a:t>Amélioration du fonctionnement du dégrillage des matières de vidange ;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200" dirty="0"/>
              <a:t>Remise en état du système d’extraction des graisses dans les dégraisseurs/dessableurs et du traitement des graisses  ;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200" dirty="0"/>
              <a:t>Mise en sécurité du dépotage à sable ;</a:t>
            </a:r>
          </a:p>
          <a:p>
            <a:pPr marL="171450" indent="-1714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200" dirty="0"/>
              <a:t>Réhabilitation de la ventilation-désodorisation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825CF1F-4C29-B2F7-5DDE-B39D15C8951F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t="15679" b="1567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F534ECA1-C2F7-62C5-391F-0288618A653B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6932" b="693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090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1919E-DB8A-4536-EC00-DFB128AC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BAAB05F6-B12E-637E-45B3-07793C310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68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02427ABE-BC36-9B9E-BA96-6C0BCA9258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4C9E08B-2D73-90B0-84DB-AE0F0527FA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327492"/>
          </a:xfrm>
        </p:spPr>
        <p:txBody>
          <a:bodyPr/>
          <a:lstStyle/>
          <a:p>
            <a:r>
              <a:rPr lang="fr-FR" dirty="0"/>
              <a:t>Extension de la station d’épuration de Bidart (64)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2021 - 2024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Communauté d’Agglomération du Pays Basque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  <a:endParaRPr lang="fr-FR" dirty="0">
              <a:highlight>
                <a:srgbClr val="00FF00"/>
              </a:highlight>
            </a:endParaRPr>
          </a:p>
          <a:p>
            <a:pPr lvl="5"/>
            <a:r>
              <a:rPr lang="fr-FR" dirty="0"/>
              <a:t>Maîtrise d'œuvre : AVP, PRO, ACT, VISA, DET, AOR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3678FAF-49E6-0608-1C36-C10B280BC3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3988341"/>
            <a:ext cx="5970584" cy="1702340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Station d'épuration de capacité 25 000 EH datant de 1970</a:t>
            </a:r>
          </a:p>
          <a:p>
            <a:pPr lvl="6"/>
            <a:r>
              <a:rPr lang="fr-FR" dirty="0"/>
              <a:t>Forte variation de la population en période estivale</a:t>
            </a:r>
          </a:p>
          <a:p>
            <a:pPr lvl="6"/>
            <a:r>
              <a:rPr lang="fr-FR" dirty="0"/>
              <a:t>STEP actuelle en surcharge hydraulique et saturation organique</a:t>
            </a:r>
          </a:p>
          <a:p>
            <a:pPr lvl="6"/>
            <a:r>
              <a:rPr lang="fr-FR" dirty="0"/>
              <a:t>Capacité future de la STEP après travaux : 37 300 EH</a:t>
            </a:r>
          </a:p>
          <a:p>
            <a:pPr lvl="6"/>
            <a:r>
              <a:rPr lang="fr-FR" dirty="0"/>
              <a:t>Site d'implantation à proximité immédiate d'habitations et d'un camping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955C8568-1314-E5F3-3858-55454235EA4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637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591B78D-FD8A-4ABE-80A5-A72C7D35F1B5}"/>
              </a:ext>
            </a:extLst>
          </p:cNvPr>
          <p:cNvSpPr txBox="1">
            <a:spLocks/>
          </p:cNvSpPr>
          <p:nvPr/>
        </p:nvSpPr>
        <p:spPr>
          <a:xfrm>
            <a:off x="4096222" y="4581128"/>
            <a:ext cx="3996952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Hydraulique urbaine - Etudes</a:t>
            </a:r>
          </a:p>
        </p:txBody>
      </p:sp>
      <p:pic>
        <p:nvPicPr>
          <p:cNvPr id="5" name="Espace réservé de l'image en ligne 184">
            <a:extLst>
              <a:ext uri="{FF2B5EF4-FFF2-40B4-BE49-F238E27FC236}">
                <a16:creationId xmlns:a16="http://schemas.microsoft.com/office/drawing/2014/main" id="{E15FEB48-65CA-4B26-8E00-318BA7DEF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152" y="1484784"/>
            <a:ext cx="2305696" cy="2305696"/>
          </a:xfrm>
          <a:prstGeom prst="rect">
            <a:avLst/>
          </a:prstGeom>
        </p:spPr>
      </p:pic>
      <p:sp>
        <p:nvSpPr>
          <p:cNvPr id="17" name="Espace réservé du texte 33">
            <a:extLst>
              <a:ext uri="{FF2B5EF4-FFF2-40B4-BE49-F238E27FC236}">
                <a16:creationId xmlns:a16="http://schemas.microsoft.com/office/drawing/2014/main" id="{A050BE3D-9A86-499B-96BC-D5FCA2B13CA4}"/>
              </a:ext>
            </a:extLst>
          </p:cNvPr>
          <p:cNvSpPr txBox="1">
            <a:spLocks/>
          </p:cNvSpPr>
          <p:nvPr/>
        </p:nvSpPr>
        <p:spPr>
          <a:xfrm>
            <a:off x="3791744" y="5100042"/>
            <a:ext cx="4608512" cy="705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dirty="0"/>
              <a:t>Gouvernance</a:t>
            </a:r>
          </a:p>
          <a:p>
            <a:pPr algn="ctr"/>
            <a:endParaRPr lang="fr-FR" sz="1800" dirty="0"/>
          </a:p>
          <a:p>
            <a:pPr algn="ctr"/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256338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70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9A9D7EB5-8857-8046-A2DC-DAEDAB325A3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4191988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AMO Délégation de service public Usine AEP de Basse Goulaine (44)</a:t>
            </a:r>
          </a:p>
          <a:p>
            <a:pPr lvl="1"/>
            <a:r>
              <a:rPr lang="fr-FR" sz="1300" dirty="0"/>
              <a:t>2016 - 2017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SAEP Vignoble-</a:t>
            </a:r>
            <a:r>
              <a:rPr lang="fr-FR" dirty="0" err="1"/>
              <a:t>Grandlieu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Audit administratif, technique et financier du contrat d'exploitation en cours </a:t>
            </a:r>
          </a:p>
          <a:p>
            <a:pPr lvl="5"/>
            <a:r>
              <a:rPr lang="fr-FR" dirty="0"/>
              <a:t>Analyse de l'impact du passage éventuel en régie, comparatif des modes de gestion</a:t>
            </a:r>
          </a:p>
          <a:p>
            <a:pPr lvl="5"/>
            <a:r>
              <a:rPr lang="fr-FR" dirty="0"/>
              <a:t>Assistance à la passation du contrat de délégation</a:t>
            </a:r>
          </a:p>
          <a:p>
            <a:pPr lvl="5"/>
            <a:r>
              <a:rPr lang="fr-FR" dirty="0"/>
              <a:t>Validation des cadres préparatoires</a:t>
            </a:r>
          </a:p>
          <a:p>
            <a:pPr lvl="5"/>
            <a:r>
              <a:rPr lang="fr-FR" dirty="0"/>
              <a:t>Rédaction du cahier des charges, DCE, </a:t>
            </a:r>
            <a:br>
              <a:rPr lang="fr-FR" dirty="0"/>
            </a:br>
            <a:r>
              <a:rPr lang="fr-FR" dirty="0"/>
              <a:t>assistance au choix des candidats</a:t>
            </a:r>
          </a:p>
          <a:p>
            <a:pPr lvl="5"/>
            <a:r>
              <a:rPr lang="fr-FR" dirty="0"/>
              <a:t>Assistance aux analyses d’offres, </a:t>
            </a:r>
            <a:br>
              <a:rPr lang="fr-FR" dirty="0"/>
            </a:br>
            <a:r>
              <a:rPr lang="fr-FR" dirty="0"/>
              <a:t>négociations et choix du délégataire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Capacité 70 000 m³/j - 23 millions m³/an</a:t>
            </a:r>
          </a:p>
          <a:p>
            <a:pPr lvl="6"/>
            <a:r>
              <a:rPr lang="fr-FR" dirty="0"/>
              <a:t>Durée de la délégation : 11 ans</a:t>
            </a:r>
          </a:p>
          <a:p>
            <a:pPr lvl="6"/>
            <a:r>
              <a:rPr lang="fr-FR" dirty="0"/>
              <a:t>Budget de la délégation : 52 800 000 €HT</a:t>
            </a:r>
          </a:p>
          <a:p>
            <a:pPr lvl="6"/>
            <a:r>
              <a:rPr lang="fr-FR" dirty="0"/>
              <a:t>Traitement par procédé </a:t>
            </a:r>
            <a:r>
              <a:rPr lang="fr-FR" dirty="0" err="1"/>
              <a:t>Carboplus</a:t>
            </a:r>
            <a:r>
              <a:rPr lang="fr-FR" dirty="0"/>
              <a:t> ® et désinfection UV</a:t>
            </a:r>
          </a:p>
        </p:txBody>
      </p:sp>
    </p:spTree>
    <p:extLst>
      <p:ext uri="{BB962C8B-B14F-4D97-AF65-F5344CB8AC3E}">
        <p14:creationId xmlns:p14="http://schemas.microsoft.com/office/powerpoint/2010/main" val="41900065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71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CDEE324B-2766-776D-798C-B2FE906230C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AMO Délégation de service public Production d’eau potable Usine de Férel (56)</a:t>
            </a:r>
          </a:p>
          <a:p>
            <a:pPr lvl="1"/>
            <a:r>
              <a:rPr lang="fr-FR" dirty="0"/>
              <a:t>2021 - 2023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Eaux &amp; Vilaine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Expertise technique</a:t>
            </a:r>
          </a:p>
          <a:p>
            <a:pPr lvl="5"/>
            <a:r>
              <a:rPr lang="fr-FR" dirty="0"/>
              <a:t>Accompagnement et assistance technique sur l'audit du contrat, de l'usine et des ouvrages</a:t>
            </a:r>
          </a:p>
          <a:p>
            <a:pPr lvl="5"/>
            <a:r>
              <a:rPr lang="fr-FR" dirty="0"/>
              <a:t>Assistance à la négociation de l'avenant de fin de contrat</a:t>
            </a:r>
          </a:p>
          <a:p>
            <a:pPr lvl="5"/>
            <a:r>
              <a:rPr lang="fr-FR" dirty="0"/>
              <a:t>Expertise technique sur l'analyse comparative des solutions</a:t>
            </a:r>
          </a:p>
          <a:p>
            <a:pPr lvl="5"/>
            <a:r>
              <a:rPr lang="fr-FR" dirty="0"/>
              <a:t>Analyse des offres sur les aspects techniques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1 unité de production - 19 Mm3/an </a:t>
            </a:r>
          </a:p>
          <a:p>
            <a:pPr lvl="6"/>
            <a:r>
              <a:rPr lang="fr-FR" dirty="0"/>
              <a:t>2 réservoirs sur tour</a:t>
            </a:r>
          </a:p>
          <a:p>
            <a:pPr lvl="6"/>
            <a:r>
              <a:rPr lang="fr-FR" dirty="0"/>
              <a:t>2 stations de surpression</a:t>
            </a:r>
          </a:p>
          <a:p>
            <a:pPr lvl="6"/>
            <a:r>
              <a:rPr lang="fr-FR" dirty="0"/>
              <a:t>168 km de feeder de DN300 à 700</a:t>
            </a:r>
          </a:p>
        </p:txBody>
      </p:sp>
    </p:spTree>
    <p:extLst>
      <p:ext uri="{BB962C8B-B14F-4D97-AF65-F5344CB8AC3E}">
        <p14:creationId xmlns:p14="http://schemas.microsoft.com/office/powerpoint/2010/main" val="18588576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72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4300258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Transfert de compétence Assainissements eaux usées et eaux pluviales (85)</a:t>
            </a:r>
          </a:p>
          <a:p>
            <a:pPr lvl="1"/>
            <a:r>
              <a:rPr lang="fr-FR" dirty="0"/>
              <a:t>2020 - 2022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Terres de Montaigu / CC Montaigu Rocheservière</a:t>
            </a:r>
          </a:p>
          <a:p>
            <a:pPr lvl="3"/>
            <a:r>
              <a:rPr lang="fr-FR" dirty="0"/>
              <a:t>Partenaires</a:t>
            </a:r>
          </a:p>
          <a:p>
            <a:pPr lvl="4"/>
            <a:r>
              <a:rPr lang="fr-FR" dirty="0" err="1"/>
              <a:t>Semaphores</a:t>
            </a:r>
            <a:r>
              <a:rPr lang="fr-FR" dirty="0"/>
              <a:t> / Richard </a:t>
            </a:r>
            <a:r>
              <a:rPr lang="fr-FR" dirty="0" err="1"/>
              <a:t>Gianina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Etat des lieux des services d'assainissement</a:t>
            </a:r>
          </a:p>
          <a:p>
            <a:pPr lvl="5"/>
            <a:r>
              <a:rPr lang="fr-FR" dirty="0"/>
              <a:t>Audit du service d'assainissement collectif</a:t>
            </a:r>
          </a:p>
          <a:p>
            <a:pPr lvl="5"/>
            <a:r>
              <a:rPr lang="fr-FR" dirty="0"/>
              <a:t>Définition des objectifs de performances</a:t>
            </a:r>
          </a:p>
          <a:p>
            <a:pPr lvl="5"/>
            <a:r>
              <a:rPr lang="fr-FR" dirty="0"/>
              <a:t>Analyse tarifaire et juridique</a:t>
            </a:r>
          </a:p>
          <a:p>
            <a:pPr lvl="5"/>
            <a:r>
              <a:rPr lang="fr-FR" dirty="0"/>
              <a:t>Propositions d'organisation des futurs services</a:t>
            </a:r>
          </a:p>
          <a:p>
            <a:pPr lvl="5"/>
            <a:r>
              <a:rPr lang="fr-FR" dirty="0"/>
              <a:t>Accompagnement de la collectivité dans le cadre du transfert de compétences</a:t>
            </a:r>
          </a:p>
          <a:p>
            <a:pPr lvl="5"/>
            <a:r>
              <a:rPr lang="fr-FR" dirty="0"/>
              <a:t>Définition d'un Plan Pluriannuel d'Investissement</a:t>
            </a:r>
          </a:p>
          <a:p>
            <a:pPr lvl="5"/>
            <a:r>
              <a:rPr lang="fr-FR" dirty="0"/>
              <a:t>Etablissement des budgets d'investissement et de fonctionnement des services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5077838"/>
            <a:ext cx="5970584" cy="931074"/>
          </a:xfrm>
        </p:spPr>
        <p:txBody>
          <a:bodyPr/>
          <a:lstStyle/>
          <a:p>
            <a:pPr lvl="6"/>
            <a:r>
              <a:rPr lang="fr-FR" dirty="0"/>
              <a:t>10 communes pour 49 000 habitants</a:t>
            </a:r>
          </a:p>
          <a:p>
            <a:pPr lvl="6"/>
            <a:r>
              <a:rPr lang="fr-FR" dirty="0"/>
              <a:t>350 km de réseaux gravitaires et 115 unités de pompage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163A1716-D8F1-C835-84A3-5964A5F1691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39" r="2233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3483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73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5BE7AEE-0062-223D-F2C3-4216F15790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Assistance pour le mode de gestion du service public d'assainissement collectif sur 8 communes du territoire (56)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2022 -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Centre Morbihan Communauté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Audit technique, juridique et financier des contrats en cours</a:t>
            </a:r>
          </a:p>
          <a:p>
            <a:pPr lvl="5"/>
            <a:r>
              <a:rPr lang="fr-FR" dirty="0"/>
              <a:t>Etude de la pertinence du mode de gestion et accompagnement dans le choix des modes de gestion</a:t>
            </a:r>
          </a:p>
          <a:p>
            <a:pPr lvl="5"/>
            <a:r>
              <a:rPr lang="fr-FR" dirty="0"/>
              <a:t>Accompagnement à la mise en place des modes de gestion retenus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4B21977B-1777-5077-7746-FB5D03E681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pPr lvl="6"/>
            <a:r>
              <a:rPr lang="fr-FR" dirty="0"/>
              <a:t>Transfert de la compétence assainissement le 1er janvier 2022</a:t>
            </a:r>
          </a:p>
          <a:p>
            <a:pPr lvl="6"/>
            <a:r>
              <a:rPr lang="fr-FR" dirty="0"/>
              <a:t>Territoire composé de 12 communes</a:t>
            </a:r>
          </a:p>
          <a:p>
            <a:pPr lvl="6"/>
            <a:r>
              <a:rPr lang="fr-FR" dirty="0"/>
              <a:t>Audit de service de 9 communes</a:t>
            </a:r>
          </a:p>
          <a:p>
            <a:pPr lvl="6"/>
            <a:r>
              <a:rPr lang="fr-FR" dirty="0"/>
              <a:t>2 modes de gestion en cours : DSP et prestations de service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CFA578B-F3A6-A240-EAD2-2AA6FB91588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t="1772" b="177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A75A1690-8C85-E9F0-9736-19516E42AFF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1772" b="177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0311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8">
            <a:extLst>
              <a:ext uri="{FF2B5EF4-FFF2-40B4-BE49-F238E27FC236}">
                <a16:creationId xmlns:a16="http://schemas.microsoft.com/office/drawing/2014/main" id="{C591B78D-FD8A-4ABE-80A5-A72C7D35F1B5}"/>
              </a:ext>
            </a:extLst>
          </p:cNvPr>
          <p:cNvSpPr txBox="1">
            <a:spLocks/>
          </p:cNvSpPr>
          <p:nvPr/>
        </p:nvSpPr>
        <p:spPr>
          <a:xfrm>
            <a:off x="4033739" y="4581128"/>
            <a:ext cx="4160018" cy="36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MOE Hydraulique et Traitement</a:t>
            </a:r>
          </a:p>
        </p:txBody>
      </p:sp>
      <p:sp>
        <p:nvSpPr>
          <p:cNvPr id="11" name="Espace réservé du texte 33">
            <a:extLst>
              <a:ext uri="{FF2B5EF4-FFF2-40B4-BE49-F238E27FC236}">
                <a16:creationId xmlns:a16="http://schemas.microsoft.com/office/drawing/2014/main" id="{A050BE3D-9A86-499B-96BC-D5FCA2B13CA4}"/>
              </a:ext>
            </a:extLst>
          </p:cNvPr>
          <p:cNvSpPr txBox="1">
            <a:spLocks/>
          </p:cNvSpPr>
          <p:nvPr/>
        </p:nvSpPr>
        <p:spPr>
          <a:xfrm>
            <a:off x="4067944" y="5143062"/>
            <a:ext cx="4056112" cy="111506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rgbClr val="FF7D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dirty="0"/>
              <a:t>Réutilisation des eaux usées traitées</a:t>
            </a:r>
          </a:p>
          <a:p>
            <a:pPr algn="ctr"/>
            <a:r>
              <a:rPr lang="fr-FR" sz="1800" dirty="0"/>
              <a:t>Industrie</a:t>
            </a:r>
          </a:p>
          <a:p>
            <a:pPr algn="ctr"/>
            <a:r>
              <a:rPr lang="fr-FR" sz="1800" dirty="0"/>
              <a:t>Méthanisation</a:t>
            </a:r>
          </a:p>
        </p:txBody>
      </p:sp>
      <p:pic>
        <p:nvPicPr>
          <p:cNvPr id="17" name="Espace réservé de l'image en ligne 184">
            <a:extLst>
              <a:ext uri="{FF2B5EF4-FFF2-40B4-BE49-F238E27FC236}">
                <a16:creationId xmlns:a16="http://schemas.microsoft.com/office/drawing/2014/main" id="{A02C2E32-D6FB-4D22-8668-C88350E18533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986" y="1481659"/>
            <a:ext cx="2340000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4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/>
    </mc:Choice>
    <mc:Fallback xmlns=""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923F6F4-B732-8BC0-0B1F-F9ADBD4BDF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Réutilisation des eaux usées sous forme d’arrosage ou d’irrigation pour le golf de Dax (40) 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2011 - 2015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 err="1"/>
              <a:t>SOciété</a:t>
            </a:r>
            <a:r>
              <a:rPr lang="fr-FR" dirty="0"/>
              <a:t> Basque de Réalisation Immobilière (SOBRIM)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Essais pilote</a:t>
            </a:r>
          </a:p>
          <a:p>
            <a:pPr lvl="5"/>
            <a:r>
              <a:rPr lang="fr-FR" dirty="0"/>
              <a:t>Etude de faisabilité</a:t>
            </a:r>
          </a:p>
          <a:p>
            <a:pPr lvl="5"/>
            <a:r>
              <a:rPr lang="fr-FR" dirty="0"/>
              <a:t>Dossier de demande d'autorisation d'utilisation des eaux usées traitées pour l'irrigation du golf de Dax</a:t>
            </a:r>
          </a:p>
          <a:p>
            <a:pPr lvl="5"/>
            <a:r>
              <a:rPr lang="fr-FR" dirty="0"/>
              <a:t>Maîtrise d’œuvre du traitement tertiaire et du refoulement d’eau traitée (AVP, PRO, ACT, VISA, DET, AOR)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3CF55C-791E-01B1-3919-CFAD32FB045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676917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Station d'épuration de 48 000 EH</a:t>
            </a:r>
          </a:p>
          <a:p>
            <a:r>
              <a:rPr lang="fr-FR" dirty="0"/>
              <a:t>139 ha dont 80 ha d'espace golfique</a:t>
            </a:r>
          </a:p>
          <a:p>
            <a:r>
              <a:rPr lang="fr-FR" dirty="0"/>
              <a:t>Surface irriguée du parcours de 23.5 ha</a:t>
            </a:r>
          </a:p>
          <a:p>
            <a:r>
              <a:rPr lang="fr-FR" dirty="0"/>
              <a:t>Filière de traitement tertiaire d'une capacité de traitement de 100 m³/h</a:t>
            </a:r>
          </a:p>
          <a:p>
            <a:r>
              <a:rPr lang="fr-FR" dirty="0"/>
              <a:t>Besoin de pointe journalière pour l’arrosage du Golf : 1 200 m³/j</a:t>
            </a:r>
          </a:p>
        </p:txBody>
      </p:sp>
      <p:pic>
        <p:nvPicPr>
          <p:cNvPr id="11" name="Espace réservé pour une image  10" descr="Une image contenant texte, carte, capture d’écran&#10;&#10;Description générée automatiquement">
            <a:extLst>
              <a:ext uri="{FF2B5EF4-FFF2-40B4-BE49-F238E27FC236}">
                <a16:creationId xmlns:a16="http://schemas.microsoft.com/office/drawing/2014/main" id="{050E4147-862A-340B-FA1E-56E40A8B2AE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7" b="5027"/>
          <a:stretch>
            <a:fillRect/>
          </a:stretch>
        </p:blipFill>
        <p:spPr/>
      </p:pic>
      <p:pic>
        <p:nvPicPr>
          <p:cNvPr id="13" name="Espace réservé pour une image  12" descr="Une image contenant diagramme, Plan, ligne, Dessin technique&#10;&#10;Description générée automatiquement">
            <a:extLst>
              <a:ext uri="{FF2B5EF4-FFF2-40B4-BE49-F238E27FC236}">
                <a16:creationId xmlns:a16="http://schemas.microsoft.com/office/drawing/2014/main" id="{23462982-E95C-5602-7DD9-C4F91270616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7" b="68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342378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76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CFACEB4E-2116-911F-9C51-D4AE8B38E89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/>
          <a:lstStyle/>
          <a:p>
            <a:r>
              <a:rPr lang="fr-FR" dirty="0"/>
              <a:t>Réutilisation des eaux usées – Extension sur l’Ile de Noirmoutier – Village de la Tresson (85)</a:t>
            </a:r>
          </a:p>
          <a:p>
            <a:pPr lvl="1"/>
            <a:r>
              <a:rPr lang="fr-FR" dirty="0"/>
              <a:t>2020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ASDI Noirmoutier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Réalisation de l’extension de la conduite d’alimentation en eau d’irrigation du village de La Tresson à Noirmoutier</a:t>
            </a:r>
          </a:p>
          <a:p>
            <a:pPr lvl="5"/>
            <a:r>
              <a:rPr lang="fr-FR" dirty="0"/>
              <a:t>Maîtrise d’œuvre complète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542817"/>
            <a:ext cx="5970584" cy="1466095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Surface irriguée allongée de 45Ha</a:t>
            </a:r>
          </a:p>
          <a:p>
            <a:pPr lvl="6"/>
            <a:r>
              <a:rPr lang="fr-FR" dirty="0"/>
              <a:t>Utilisation de la station de pompage</a:t>
            </a:r>
          </a:p>
          <a:p>
            <a:pPr lvl="6"/>
            <a:r>
              <a:rPr lang="fr-FR" dirty="0"/>
              <a:t>existante</a:t>
            </a:r>
          </a:p>
          <a:p>
            <a:pPr lvl="6"/>
            <a:r>
              <a:rPr lang="fr-FR" dirty="0"/>
              <a:t>Prolongation du réseau d’irrigation par conduite de diamètre 250 mm sur 6 km</a:t>
            </a:r>
          </a:p>
        </p:txBody>
      </p:sp>
    </p:spTree>
    <p:extLst>
      <p:ext uri="{BB962C8B-B14F-4D97-AF65-F5344CB8AC3E}">
        <p14:creationId xmlns:p14="http://schemas.microsoft.com/office/powerpoint/2010/main" val="283640175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89754-4A43-C8D1-D88C-FA2F9372C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049454EF-F60B-00D2-F1C2-05C78AB374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77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A7BE3C7C-0EC7-E331-CC30-ABB862847B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3EE7B24-3EBE-8CDB-7D3E-02F6172C05B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687415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Création d’un réseau de réutilisation des eaux usées traitées à Balaruc-les-Bains (34)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2023 -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Commune de Balaruc-les-Bains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 de faisabilité</a:t>
            </a:r>
          </a:p>
          <a:p>
            <a:pPr lvl="5"/>
            <a:r>
              <a:rPr lang="fr-FR" dirty="0"/>
              <a:t>Collecte des données</a:t>
            </a:r>
          </a:p>
          <a:p>
            <a:pPr lvl="5"/>
            <a:r>
              <a:rPr lang="fr-FR" dirty="0"/>
              <a:t>Diagnostic de l’existant</a:t>
            </a:r>
          </a:p>
          <a:p>
            <a:pPr lvl="5"/>
            <a:r>
              <a:rPr lang="fr-FR" dirty="0"/>
              <a:t>Détermination du scénario d’usages</a:t>
            </a:r>
          </a:p>
          <a:p>
            <a:pPr lvl="5"/>
            <a:r>
              <a:rPr lang="fr-FR" dirty="0"/>
              <a:t>Conception et prédimensionnement des équipements pour le scénario retenu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E539B86C-717F-5205-CD2A-E75E8A564B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542817"/>
            <a:ext cx="5970584" cy="1466095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Réutilisation des eaux traitées non conventionnelles (UVER) de la station thermale</a:t>
            </a:r>
          </a:p>
          <a:p>
            <a:pPr lvl="6"/>
            <a:r>
              <a:rPr lang="fr-FR" dirty="0"/>
              <a:t>Optimisation de la mobilisation de la ressource en eau</a:t>
            </a:r>
          </a:p>
          <a:p>
            <a:pPr lvl="6"/>
            <a:r>
              <a:rPr lang="fr-FR" dirty="0"/>
              <a:t>Fourniture d’environ 150 m³/j maximum d’eau traitée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8313E87D-0DB0-417F-7DFB-DF98CB87E8D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430" r="2243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162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1919E-DB8A-4536-EC00-DFB128AC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BAAB05F6-B12E-637E-45B3-07793C310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78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02427ABE-BC36-9B9E-BA96-6C0BCA9258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4C9E08B-2D73-90B0-84DB-AE0F0527FA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327492"/>
          </a:xfrm>
        </p:spPr>
        <p:txBody>
          <a:bodyPr>
            <a:normAutofit lnSpcReduction="10000"/>
          </a:bodyPr>
          <a:lstStyle/>
          <a:p>
            <a:r>
              <a:rPr lang="fr-FR" dirty="0"/>
              <a:t>Expérimentation d’un pilote de production d’eau d’arrosage à Saint Cyprien (66)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2023 –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Communauté de Communes Sud Roussillon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 de définition du projet pilote à 15 m³/h</a:t>
            </a:r>
          </a:p>
          <a:p>
            <a:pPr lvl="5"/>
            <a:r>
              <a:rPr lang="fr-FR" dirty="0"/>
              <a:t>Rédaction du DCE : pièces techniques et administratives</a:t>
            </a:r>
          </a:p>
          <a:p>
            <a:pPr lvl="5"/>
            <a:r>
              <a:rPr lang="fr-FR" dirty="0"/>
              <a:t>Suivi des résultats du projet pilote : analyse des données obtenues sur 6 mois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3678FAF-49E6-0608-1C36-C10B280BC3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3988340"/>
            <a:ext cx="5970584" cy="1887165"/>
          </a:xfrm>
        </p:spPr>
        <p:txBody>
          <a:bodyPr>
            <a:normAutofit fontScale="92500" lnSpcReduction="10000"/>
          </a:bodyPr>
          <a:lstStyle/>
          <a:p>
            <a:pPr lvl="6"/>
            <a:r>
              <a:rPr lang="fr-FR" dirty="0"/>
              <a:t>Station de type boues activées de capacité de 80 000 EH</a:t>
            </a:r>
          </a:p>
          <a:p>
            <a:pPr lvl="6"/>
            <a:r>
              <a:rPr lang="fr-FR" dirty="0"/>
              <a:t>Plan Eau 2023 : valorisation des eaux non conventionnelles</a:t>
            </a:r>
          </a:p>
          <a:p>
            <a:pPr lvl="6"/>
            <a:r>
              <a:rPr lang="fr-FR" dirty="0"/>
              <a:t>Objectif de réutilisation des eaux brutes traitées en éliminant les micropolluants</a:t>
            </a:r>
          </a:p>
          <a:p>
            <a:pPr lvl="6"/>
            <a:r>
              <a:rPr lang="fr-FR" dirty="0"/>
              <a:t>Prise en compte de la qualité sanitaires des eaux usées traitées selon le type d’usage et les paramètres réglementaires</a:t>
            </a:r>
          </a:p>
          <a:p>
            <a:pPr lvl="6"/>
            <a:r>
              <a:rPr lang="fr-FR" dirty="0"/>
              <a:t>Futurs usages : irrigation du golf, de parcelles agricoles et réserve incendie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F1C4BAA8-DD6F-5676-86C8-FFB6D8B0F9C5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4799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82E9-837B-4E22-8275-9FA233E6B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C19D42BE-4F9E-52EA-77F0-D86D05CD03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79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C6AD8F9B-7874-848B-C416-AFF86E2C553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18E1BBF-8773-100F-1734-23F3488118E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483134"/>
          </a:xfrm>
        </p:spPr>
        <p:txBody>
          <a:bodyPr/>
          <a:lstStyle/>
          <a:p>
            <a:r>
              <a:rPr lang="fr-FR" dirty="0"/>
              <a:t>Traitement des eaux usées industrielles de la brasserie à Alby-sur-Chéran (74)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2022 - 2023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Les Brasseurs Savoyards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 de faisabilité</a:t>
            </a:r>
          </a:p>
          <a:p>
            <a:pPr lvl="5"/>
            <a:r>
              <a:rPr lang="fr-FR" dirty="0"/>
              <a:t>Etude approfondie, cahier des charges et analyse des offres</a:t>
            </a:r>
          </a:p>
          <a:p>
            <a:pPr lvl="5"/>
            <a:r>
              <a:rPr lang="fr-FR" dirty="0"/>
              <a:t>VISA des documents d'exécution, suivi de travaux et réception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A98F5C2-1A95-08A8-5EE5-C3F2747AB58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77447"/>
            <a:ext cx="5970584" cy="1631465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Brasserie : production et embouteillage de bières artisanales et biologiques + production de boissons softs</a:t>
            </a:r>
          </a:p>
          <a:p>
            <a:pPr lvl="6"/>
            <a:r>
              <a:rPr lang="fr-FR" dirty="0"/>
              <a:t>Rejet des eaux usées et industrielles vers la STEP St-Sylvestre sans traitement préalable</a:t>
            </a:r>
          </a:p>
          <a:p>
            <a:pPr lvl="6"/>
            <a:r>
              <a:rPr lang="fr-FR" dirty="0"/>
              <a:t>Mise aux normes de la Brasserie en vue d'un raccordement en 2024 à une nouvelle station d'épuration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AD84B1DB-914B-3339-8095-3F49CDF26E2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430" r="2243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5213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2E50CC0-36EB-736D-E280-B6E932CAA9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7704" y="534389"/>
            <a:ext cx="5970584" cy="3716598"/>
          </a:xfrm>
        </p:spPr>
        <p:txBody>
          <a:bodyPr>
            <a:normAutofit fontScale="92500" lnSpcReduction="20000"/>
          </a:bodyPr>
          <a:lstStyle/>
          <a:p>
            <a:r>
              <a:rPr lang="fr-FR" sz="1700" dirty="0"/>
              <a:t>Extension de la station d’épuration de l’usine Tipiak à Pontchâteau (44)</a:t>
            </a:r>
            <a:endParaRPr lang="fr-FR" sz="1700" dirty="0">
              <a:highlight>
                <a:srgbClr val="FFFF00"/>
              </a:highlight>
            </a:endParaRPr>
          </a:p>
          <a:p>
            <a:pPr lvl="1"/>
            <a:r>
              <a:rPr lang="fr-FR" sz="1400" dirty="0"/>
              <a:t>2023 - 2024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Tipiak Pâtissier Traiteur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 de faisabilité</a:t>
            </a:r>
          </a:p>
          <a:p>
            <a:pPr lvl="5"/>
            <a:r>
              <a:rPr lang="fr-FR" dirty="0"/>
              <a:t>Recueil et analyse des données d’entrées</a:t>
            </a:r>
          </a:p>
          <a:p>
            <a:pPr lvl="5"/>
            <a:r>
              <a:rPr lang="fr-FR" dirty="0"/>
              <a:t>Visite du site</a:t>
            </a:r>
          </a:p>
          <a:p>
            <a:pPr lvl="5"/>
            <a:r>
              <a:rPr lang="fr-FR" dirty="0"/>
              <a:t>Diagnostic du génie civil et des équipements</a:t>
            </a:r>
          </a:p>
          <a:p>
            <a:pPr lvl="5"/>
            <a:r>
              <a:rPr lang="fr-FR" dirty="0"/>
              <a:t>Analyse de la performance et du dimensionnement des installations</a:t>
            </a:r>
          </a:p>
          <a:p>
            <a:pPr lvl="5"/>
            <a:r>
              <a:rPr lang="fr-FR" dirty="0"/>
              <a:t>Diagnostic fonctionnel de l’ensemble des ouvrages</a:t>
            </a:r>
          </a:p>
          <a:p>
            <a:pPr lvl="5"/>
            <a:r>
              <a:rPr lang="fr-FR" dirty="0"/>
              <a:t>Définition des charges futures à traiter</a:t>
            </a:r>
          </a:p>
          <a:p>
            <a:pPr lvl="5"/>
            <a:r>
              <a:rPr lang="fr-FR" dirty="0"/>
              <a:t>Etude technico-économique des scénarios envisagés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2C31E7-0E4D-B421-27C9-F08140965B7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38536"/>
            <a:ext cx="5970584" cy="1780161"/>
          </a:xfrm>
        </p:spPr>
        <p:txBody>
          <a:bodyPr>
            <a:normAutofit fontScale="92500" lnSpcReduction="20000"/>
          </a:bodyPr>
          <a:lstStyle/>
          <a:p>
            <a:pPr lvl="6"/>
            <a:r>
              <a:rPr lang="fr-FR" dirty="0"/>
              <a:t>Usine agroalimentaire : 3 lignes de productions et 1 nouvelle à venir</a:t>
            </a:r>
          </a:p>
          <a:p>
            <a:pPr lvl="6"/>
            <a:r>
              <a:rPr lang="fr-FR" dirty="0"/>
              <a:t>Unité de dépollution des effluents industriels par traitement biologique de type SBR</a:t>
            </a:r>
          </a:p>
          <a:p>
            <a:pPr lvl="6"/>
            <a:r>
              <a:rPr lang="fr-FR" dirty="0"/>
              <a:t>Réhabilitation / extension de la station d’épuration</a:t>
            </a:r>
          </a:p>
          <a:p>
            <a:pPr lvl="6"/>
            <a:r>
              <a:rPr lang="fr-FR" dirty="0"/>
              <a:t>Augmentation de la capacité de la station (charge hydraulique et charge organique)</a:t>
            </a:r>
          </a:p>
          <a:p>
            <a:pPr lvl="6"/>
            <a:r>
              <a:rPr lang="fr-FR" dirty="0"/>
              <a:t>Respect de la convention de déversement avec la commune</a:t>
            </a:r>
          </a:p>
          <a:p>
            <a:pPr lvl="6"/>
            <a:r>
              <a:rPr lang="fr-FR" dirty="0"/>
              <a:t>2000 m³/semaine d’effluents à traiter (1500 en semaine, 500 le week-end)</a:t>
            </a:r>
          </a:p>
        </p:txBody>
      </p:sp>
      <p:pic>
        <p:nvPicPr>
          <p:cNvPr id="7" name="Espace réservé pour une image  6" descr="Une image contenant plein air, ciel, nuage, structure&#10;&#10;Description générée automatiquement">
            <a:extLst>
              <a:ext uri="{FF2B5EF4-FFF2-40B4-BE49-F238E27FC236}">
                <a16:creationId xmlns:a16="http://schemas.microsoft.com/office/drawing/2014/main" id="{FE8BDDC9-AE92-00B2-F6B1-6CD432E65F5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5" b="7005"/>
          <a:stretch>
            <a:fillRect/>
          </a:stretch>
        </p:blipFill>
        <p:spPr/>
      </p:pic>
      <p:pic>
        <p:nvPicPr>
          <p:cNvPr id="9" name="Espace réservé pour une image  8" descr="Une image contenant plein air, ciel, herbe, arbre&#10;&#10;Description générée automatiquement">
            <a:extLst>
              <a:ext uri="{FF2B5EF4-FFF2-40B4-BE49-F238E27FC236}">
                <a16:creationId xmlns:a16="http://schemas.microsoft.com/office/drawing/2014/main" id="{F8AD9D93-3D7C-2A88-7159-017058A54E52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5" b="700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7563392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1919E-DB8A-4536-EC00-DFB128AC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BAAB05F6-B12E-637E-45B3-07793C310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81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02427ABE-BC36-9B9E-BA96-6C0BCA9258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4C9E08B-2D73-90B0-84DB-AE0F0527FA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327492"/>
          </a:xfrm>
        </p:spPr>
        <p:txBody>
          <a:bodyPr/>
          <a:lstStyle/>
          <a:p>
            <a:r>
              <a:rPr lang="fr-FR" dirty="0"/>
              <a:t>Epuration de la Brasserie Mélusine à Chambretaud (85)</a:t>
            </a:r>
            <a:endParaRPr lang="fr-FR" dirty="0">
              <a:highlight>
                <a:srgbClr val="FFFF00"/>
              </a:highlight>
            </a:endParaRPr>
          </a:p>
          <a:p>
            <a:pPr lvl="1"/>
            <a:r>
              <a:rPr lang="fr-FR" dirty="0"/>
              <a:t>2018 –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Brasserie Mélusine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Etude de faisabilité</a:t>
            </a:r>
          </a:p>
          <a:p>
            <a:pPr lvl="5"/>
            <a:r>
              <a:rPr lang="fr-FR" dirty="0"/>
              <a:t>Maîtrise d'œuvre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3678FAF-49E6-0608-1C36-C10B280BC3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182893"/>
            <a:ext cx="5970584" cy="1507787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Effluent industriel agroalimentaire</a:t>
            </a:r>
          </a:p>
          <a:p>
            <a:pPr lvl="6"/>
            <a:r>
              <a:rPr lang="fr-FR" dirty="0"/>
              <a:t>Etude comparative de solutions</a:t>
            </a:r>
          </a:p>
          <a:p>
            <a:pPr lvl="6"/>
            <a:r>
              <a:rPr lang="fr-FR" dirty="0"/>
              <a:t>Optimisation du montant de la redevance assainissement</a:t>
            </a:r>
          </a:p>
          <a:p>
            <a:pPr lvl="6"/>
            <a:r>
              <a:rPr lang="fr-FR" dirty="0"/>
              <a:t>Etude de conception</a:t>
            </a:r>
          </a:p>
        </p:txBody>
      </p:sp>
      <p:pic>
        <p:nvPicPr>
          <p:cNvPr id="6" name="Espace réservé pour une image  5" descr="Une image contenant ciel, plein air, bâtiment, sol&#10;&#10;Description générée automatiquement">
            <a:extLst>
              <a:ext uri="{FF2B5EF4-FFF2-40B4-BE49-F238E27FC236}">
                <a16:creationId xmlns:a16="http://schemas.microsoft.com/office/drawing/2014/main" id="{7B6A4701-1C23-8EFC-CD89-36FB683A4F2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0" r="219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875983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DD455D0-10D9-12A3-3FD8-63DE360C6E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82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30421D64-DC5B-6720-04E1-07F6BB0BA42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95505B26-EB05-880F-6499-5BA556FAA56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909" r="190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A1A39D8-9667-2B07-66D9-3BB7F950BC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Unité de méthanisation de la station d’épuration Petite Californie - Bouguenais, Rezé (44)</a:t>
            </a:r>
          </a:p>
          <a:p>
            <a:pPr lvl="1"/>
            <a:r>
              <a:rPr lang="fr-FR" dirty="0"/>
              <a:t>2000 - 2000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Nantes Métropole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Assistance Technique à Maîtrise d'Ouvrage</a:t>
            </a:r>
          </a:p>
          <a:p>
            <a:pPr lvl="5"/>
            <a:r>
              <a:rPr lang="fr-FR" dirty="0"/>
              <a:t>Assistance à l’élaboration du Marché de Travaux </a:t>
            </a:r>
          </a:p>
          <a:p>
            <a:pPr lvl="5"/>
            <a:r>
              <a:rPr lang="fr-FR" dirty="0"/>
              <a:t>VISA, contrôle de conformité du projet au marché ; contrôle des plans d’études d’exécution et de synthèse </a:t>
            </a:r>
          </a:p>
          <a:p>
            <a:pPr lvl="5"/>
            <a:r>
              <a:rPr lang="fr-FR" dirty="0"/>
              <a:t>Direction de l'Exécution des Travaux </a:t>
            </a:r>
          </a:p>
          <a:p>
            <a:pPr lvl="5"/>
            <a:r>
              <a:rPr lang="fr-FR" dirty="0"/>
              <a:t>Assistance lors des Opérations de Réception </a:t>
            </a:r>
          </a:p>
          <a:p>
            <a:pPr lvl="5"/>
            <a:r>
              <a:rPr lang="fr-FR" dirty="0"/>
              <a:t>Elaboration du dossier complémentaire d’impact </a:t>
            </a:r>
          </a:p>
          <a:p>
            <a:pPr lvl="5"/>
            <a:r>
              <a:rPr lang="fr-FR" dirty="0"/>
              <a:t>Démarche HQE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FE3C24D-4DA1-416B-C377-2D725269AD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6"/>
            <a:r>
              <a:rPr lang="fr-FR" dirty="0"/>
              <a:t>180 000 EH</a:t>
            </a:r>
          </a:p>
          <a:p>
            <a:pPr lvl="6"/>
            <a:r>
              <a:rPr lang="fr-FR" dirty="0"/>
              <a:t>Méthanisation des boues : 20 TMS/j</a:t>
            </a:r>
          </a:p>
          <a:p>
            <a:pPr lvl="6"/>
            <a:r>
              <a:rPr lang="fr-FR" dirty="0"/>
              <a:t>Cogénération : 980 </a:t>
            </a:r>
            <a:r>
              <a:rPr lang="fr-FR" dirty="0" err="1"/>
              <a:t>KWgas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36177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1CF9F-53D2-1640-43CF-1883869F3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B00BC8F0-5C4F-9301-AED1-D904E9A1C7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83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2FFC5263-DD0A-9DFE-AECB-A1313BAAE32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819AD63-7E3A-8FA9-6442-C38EA138C23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/>
          </a:bodyPr>
          <a:lstStyle/>
          <a:p>
            <a:r>
              <a:rPr lang="fr-FR" dirty="0"/>
              <a:t>Unité de méthanisation d’Aunis à Genouillé (17)</a:t>
            </a:r>
          </a:p>
          <a:p>
            <a:pPr lvl="1"/>
            <a:r>
              <a:rPr lang="fr-FR" dirty="0"/>
              <a:t>2022 - En cours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CAP VERT ENERGIE </a:t>
            </a:r>
          </a:p>
          <a:p>
            <a:pPr lvl="3"/>
            <a:r>
              <a:rPr lang="fr-FR" dirty="0"/>
              <a:t>Partenaires</a:t>
            </a:r>
          </a:p>
          <a:p>
            <a:pPr lvl="4"/>
            <a:r>
              <a:rPr lang="fr-FR" dirty="0"/>
              <a:t>S3D</a:t>
            </a:r>
          </a:p>
          <a:p>
            <a:pPr lvl="4"/>
            <a:r>
              <a:rPr lang="fr-FR" dirty="0"/>
              <a:t>Yann-Gaël Guitteny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complète</a:t>
            </a:r>
          </a:p>
          <a:p>
            <a:pPr lvl="5"/>
            <a:r>
              <a:rPr lang="fr-FR" dirty="0"/>
              <a:t>Permis de construire</a:t>
            </a:r>
          </a:p>
          <a:p>
            <a:pPr lvl="5"/>
            <a:r>
              <a:rPr lang="fr-FR" dirty="0"/>
              <a:t>Dossier de Demande d'Agrément Environnemental (DDAE)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20DE8E37-0088-55D9-7908-2220CE3A0C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647735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Projet d'unité de méthanisation territoriale</a:t>
            </a:r>
          </a:p>
          <a:p>
            <a:pPr lvl="6"/>
            <a:r>
              <a:rPr lang="fr-FR" dirty="0"/>
              <a:t>Emprise du projet : 2.1 hectares</a:t>
            </a:r>
          </a:p>
          <a:p>
            <a:pPr lvl="6"/>
            <a:r>
              <a:rPr lang="fr-FR" dirty="0"/>
              <a:t>Gisement prévu : 19 500 tonnes /an</a:t>
            </a:r>
          </a:p>
          <a:p>
            <a:pPr lvl="6"/>
            <a:r>
              <a:rPr lang="fr-FR" dirty="0"/>
              <a:t>Capacité de biométhane injecté sur le réseau GRT Gaz : 200 Nm3/h</a:t>
            </a:r>
          </a:p>
          <a:p>
            <a:pPr lvl="6"/>
            <a:r>
              <a:rPr lang="fr-FR" dirty="0"/>
              <a:t>Composition : biodéchets, ensilage, fumiers, lisiers et déchets de graisses issus de l'industrie agro-alimentaire</a:t>
            </a:r>
          </a:p>
        </p:txBody>
      </p:sp>
      <p:pic>
        <p:nvPicPr>
          <p:cNvPr id="5" name="Espace réservé pour une image  4">
            <a:extLst>
              <a:ext uri="{FF2B5EF4-FFF2-40B4-BE49-F238E27FC236}">
                <a16:creationId xmlns:a16="http://schemas.microsoft.com/office/drawing/2014/main" id="{CD0F0DD0-30BE-BA54-C065-472E90F59EC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430" r="2243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597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C7888-3D78-87D7-BB72-6CE14C468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681F0E45-067B-15DC-5E7A-7EE0E36D74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84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53F8BC69-6FC9-AA5E-5291-77CB337B989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841877E7-D7CB-0EE3-1734-4F7302B3511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926846"/>
          </a:xfrm>
        </p:spPr>
        <p:txBody>
          <a:bodyPr>
            <a:normAutofit/>
          </a:bodyPr>
          <a:lstStyle/>
          <a:p>
            <a:r>
              <a:rPr lang="fr-FR" dirty="0"/>
              <a:t>Construction d’une unité de méthanisation à Baugé-en-Anjou (49)</a:t>
            </a:r>
          </a:p>
          <a:p>
            <a:pPr lvl="1"/>
            <a:r>
              <a:rPr lang="fr-FR" dirty="0"/>
              <a:t>2020 - En cours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BAUGÉ AGRI METHANE</a:t>
            </a:r>
          </a:p>
          <a:p>
            <a:pPr lvl="3"/>
            <a:r>
              <a:rPr lang="fr-FR" dirty="0"/>
              <a:t>Partenaires</a:t>
            </a:r>
          </a:p>
          <a:p>
            <a:pPr lvl="4"/>
            <a:r>
              <a:rPr lang="fr-FR" dirty="0"/>
              <a:t>S3D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Maîtrise d'œuvre : AVP, PRO et ACT infrastructures</a:t>
            </a:r>
          </a:p>
          <a:p>
            <a:pPr lvl="5"/>
            <a:r>
              <a:rPr lang="fr-FR" dirty="0"/>
              <a:t>Maîtrise d'œuvre : VISA, EXE, DET, AOR</a:t>
            </a:r>
          </a:p>
          <a:p>
            <a:pPr lvl="5"/>
            <a:r>
              <a:rPr lang="fr-FR" dirty="0"/>
              <a:t>Ordonnancement, Pilotage et Coordination (OPC) de chantier tous lots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09ED84A-B718-C8A9-0A29-6E6C000170A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461235"/>
            <a:ext cx="5970584" cy="1647735"/>
          </a:xfrm>
        </p:spPr>
        <p:txBody>
          <a:bodyPr>
            <a:normAutofit fontScale="92500"/>
          </a:bodyPr>
          <a:lstStyle/>
          <a:p>
            <a:pPr lvl="6"/>
            <a:r>
              <a:rPr lang="fr-FR" dirty="0"/>
              <a:t>Projet collectif de méthanisation regroupant 25 exploitations agricoles</a:t>
            </a:r>
          </a:p>
          <a:p>
            <a:pPr lvl="6"/>
            <a:r>
              <a:rPr lang="fr-FR" dirty="0"/>
              <a:t>Unité construite sur des parcelles agricoles</a:t>
            </a:r>
          </a:p>
          <a:p>
            <a:pPr lvl="6"/>
            <a:r>
              <a:rPr lang="fr-FR" dirty="0"/>
              <a:t>Tonnage intrants 30 000 t/an</a:t>
            </a:r>
          </a:p>
          <a:p>
            <a:pPr lvl="6"/>
            <a:r>
              <a:rPr lang="fr-FR" dirty="0"/>
              <a:t>Injection sur le réseau GRDF 130 m³/h</a:t>
            </a:r>
          </a:p>
          <a:p>
            <a:pPr lvl="6"/>
            <a:r>
              <a:rPr lang="fr-FR" dirty="0"/>
              <a:t>Création d'un giratoire sur la RD766 pour l'accès principal</a:t>
            </a:r>
          </a:p>
          <a:p>
            <a:pPr lvl="6"/>
            <a:r>
              <a:rPr lang="fr-FR" dirty="0"/>
              <a:t>Site ICPE Enregistrement</a:t>
            </a: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ADDEE760-49C9-9152-CAAF-32DF4D66530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35" r="35"/>
          <a:stretch/>
        </p:blipFill>
        <p:spPr/>
      </p:pic>
    </p:spTree>
    <p:extLst>
      <p:ext uri="{BB962C8B-B14F-4D97-AF65-F5344CB8AC3E}">
        <p14:creationId xmlns:p14="http://schemas.microsoft.com/office/powerpoint/2010/main" val="41922961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D79CD-B13A-3E6F-53A7-7A1B25805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A0788ACE-A2A1-A82C-5F08-C17A4FC4C6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85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C5622A3E-3171-5CF2-FD04-29BDA3FBDDD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68C53D5-C226-4526-3571-261BF0D7FC5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774964"/>
          </a:xfrm>
        </p:spPr>
        <p:txBody>
          <a:bodyPr>
            <a:normAutofit/>
          </a:bodyPr>
          <a:lstStyle/>
          <a:p>
            <a:r>
              <a:rPr lang="fr-FR" dirty="0"/>
              <a:t>Réalisation d’une unité de méthanisation à Montbizot (72)</a:t>
            </a:r>
          </a:p>
          <a:p>
            <a:pPr lvl="1"/>
            <a:r>
              <a:rPr lang="fr-FR" dirty="0"/>
              <a:t>2021 - En cours</a:t>
            </a:r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AGRI MONTBIGAZ</a:t>
            </a:r>
          </a:p>
          <a:p>
            <a:pPr lvl="3"/>
            <a:r>
              <a:rPr lang="fr-FR" dirty="0"/>
              <a:t>Partenaires</a:t>
            </a:r>
          </a:p>
          <a:p>
            <a:pPr lvl="4"/>
            <a:r>
              <a:rPr lang="fr-FR" dirty="0"/>
              <a:t>S3D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Mise au point des interfaces process</a:t>
            </a:r>
          </a:p>
          <a:p>
            <a:pPr lvl="5"/>
            <a:r>
              <a:rPr lang="fr-FR" dirty="0"/>
              <a:t>AVP, PRO</a:t>
            </a:r>
          </a:p>
          <a:p>
            <a:pPr lvl="5"/>
            <a:r>
              <a:rPr lang="fr-FR" dirty="0"/>
              <a:t>Maîtrise d'œuvre lots infrastructures + génie civil : PRO, ACT, VISA / EXE, DET, AOR</a:t>
            </a:r>
          </a:p>
          <a:p>
            <a:pPr lvl="5"/>
            <a:r>
              <a:rPr lang="fr-FR" dirty="0"/>
              <a:t>Ordonnancement, Pilotage, Coordination de chantier (OPC) tous lots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005EA6C-E4DF-87A5-6888-3947EE26BAD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09353"/>
            <a:ext cx="5970584" cy="1799617"/>
          </a:xfrm>
        </p:spPr>
        <p:txBody>
          <a:bodyPr>
            <a:normAutofit fontScale="92500"/>
          </a:bodyPr>
          <a:lstStyle/>
          <a:p>
            <a:pPr lvl="6"/>
            <a:r>
              <a:rPr lang="fr-FR" dirty="0"/>
              <a:t>Projet collectif de méthanisation regroupant 7 exploitations agricoles</a:t>
            </a:r>
          </a:p>
          <a:p>
            <a:pPr lvl="6"/>
            <a:r>
              <a:rPr lang="fr-FR" dirty="0"/>
              <a:t>9 exploitations apportant intrants agricoles au méthaniseur</a:t>
            </a:r>
          </a:p>
          <a:p>
            <a:pPr lvl="6"/>
            <a:r>
              <a:rPr lang="fr-FR" dirty="0"/>
              <a:t>1 300 hectares de SAU</a:t>
            </a:r>
          </a:p>
          <a:p>
            <a:pPr lvl="6"/>
            <a:r>
              <a:rPr lang="fr-FR" dirty="0"/>
              <a:t>Installation de panneaux solaires sur les bâtiments de stockage des substrats et digestats</a:t>
            </a:r>
          </a:p>
          <a:p>
            <a:pPr lvl="6"/>
            <a:r>
              <a:rPr lang="fr-FR" dirty="0"/>
              <a:t>Gisement de 27 000 t/an</a:t>
            </a:r>
          </a:p>
          <a:p>
            <a:pPr lvl="6"/>
            <a:r>
              <a:rPr lang="fr-FR" dirty="0"/>
              <a:t>Débit d'injection de 180 Nm³/h sur GRT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9DBD7E2D-00A6-EF9D-D2B1-88B567926BA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430" r="2243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471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96FC6-2A96-9141-9C59-E432EE96F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BA3D22A3-5F8F-9DB9-4A00-B643667DE0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86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BF9C880C-F7E5-AE0A-800C-51622FEFFA7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B1E48A56-346E-F789-CDFF-E3F142B005C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424768"/>
          </a:xfrm>
        </p:spPr>
        <p:txBody>
          <a:bodyPr>
            <a:normAutofit lnSpcReduction="10000"/>
          </a:bodyPr>
          <a:lstStyle/>
          <a:p>
            <a:r>
              <a:rPr lang="fr-FR" dirty="0"/>
              <a:t>Projet de réalisation d’unité de méthanisation à visée collective et territoriale sur le territoire d’Ecueillé-Valençay (36)</a:t>
            </a:r>
            <a:endParaRPr lang="fr-FR" dirty="0">
              <a:highlight>
                <a:srgbClr val="00FF00"/>
              </a:highlight>
            </a:endParaRPr>
          </a:p>
          <a:p>
            <a:pPr lvl="1"/>
            <a:r>
              <a:rPr lang="fr-FR" dirty="0"/>
              <a:t>2019 - 2020 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ALLIANCES BERRY ENERGIES VERTES</a:t>
            </a:r>
          </a:p>
          <a:p>
            <a:pPr lvl="3"/>
            <a:r>
              <a:rPr lang="fr-FR" dirty="0"/>
              <a:t>Partenaires</a:t>
            </a:r>
          </a:p>
          <a:p>
            <a:pPr lvl="4"/>
            <a:r>
              <a:rPr lang="fr-FR" dirty="0"/>
              <a:t>SCE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Avant-Projet sur les 2 sites de méthanisation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E5766DD1-0D08-9119-E3E8-010FCAFCC6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309354"/>
            <a:ext cx="5970584" cy="1546698"/>
          </a:xfrm>
        </p:spPr>
        <p:txBody>
          <a:bodyPr>
            <a:normAutofit/>
          </a:bodyPr>
          <a:lstStyle/>
          <a:p>
            <a:pPr lvl="4"/>
            <a:r>
              <a:rPr lang="fr-FR" b="1" dirty="0"/>
              <a:t>Site de méthanisation de 800 Nm3/h injecté au réseau </a:t>
            </a:r>
            <a:r>
              <a:rPr lang="fr-FR" b="1" dirty="0" err="1"/>
              <a:t>GrT</a:t>
            </a:r>
            <a:endParaRPr lang="fr-FR" b="1" dirty="0"/>
          </a:p>
          <a:p>
            <a:pPr lvl="4"/>
            <a:r>
              <a:rPr lang="fr-FR" b="1" dirty="0"/>
              <a:t>100 000 T/an de déchets, cultures et effluents valorisés</a:t>
            </a:r>
          </a:p>
          <a:p>
            <a:pPr lvl="4"/>
            <a:r>
              <a:rPr lang="fr-FR" b="1" dirty="0"/>
              <a:t>90 exploitations agricoles associées</a:t>
            </a:r>
          </a:p>
          <a:p>
            <a:pPr lvl="4"/>
            <a:r>
              <a:rPr lang="fr-FR" b="1" dirty="0"/>
              <a:t>Label "Territoire à énergie positive pour la croissance verte" (TEPCV)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89A89E0A-8948-55B1-3086-FDFA5745773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0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1919E-DB8A-4536-EC00-DFB128AC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BAAB05F6-B12E-637E-45B3-07793C3105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C0D4E-7AF8-4EE0-8632-0BA880AF82F5}" type="slidenum">
              <a:rPr lang="fr-FR" smtClean="0"/>
              <a:pPr/>
              <a:t>87</a:t>
            </a:fld>
            <a:endParaRPr lang="fr-FR"/>
          </a:p>
        </p:txBody>
      </p:sp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02427ABE-BC36-9B9E-BA96-6C0BCA9258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4C9E08B-2D73-90B0-84DB-AE0F0527FA4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7704" y="534389"/>
            <a:ext cx="5970584" cy="3327492"/>
          </a:xfrm>
        </p:spPr>
        <p:txBody>
          <a:bodyPr>
            <a:normAutofit lnSpcReduction="10000"/>
          </a:bodyPr>
          <a:lstStyle/>
          <a:p>
            <a:r>
              <a:rPr lang="fr-FR" dirty="0"/>
              <a:t>Unité de méthanisation agricole de Rouessé-Fontaine (72)</a:t>
            </a:r>
          </a:p>
          <a:p>
            <a:pPr lvl="1"/>
            <a:r>
              <a:rPr lang="fr-FR" dirty="0"/>
              <a:t>2019 – En cours</a:t>
            </a:r>
          </a:p>
          <a:p>
            <a:pPr lvl="1"/>
            <a:endParaRPr lang="fr-FR" dirty="0"/>
          </a:p>
          <a:p>
            <a:pPr lvl="3"/>
            <a:r>
              <a:rPr lang="fr-FR" dirty="0"/>
              <a:t>Intervenants</a:t>
            </a:r>
          </a:p>
          <a:p>
            <a:pPr lvl="4"/>
            <a:r>
              <a:rPr lang="fr-FR" dirty="0"/>
              <a:t>SCE</a:t>
            </a:r>
          </a:p>
          <a:p>
            <a:pPr lvl="3"/>
            <a:r>
              <a:rPr lang="fr-FR" dirty="0"/>
              <a:t>Client</a:t>
            </a:r>
          </a:p>
          <a:p>
            <a:pPr lvl="4"/>
            <a:r>
              <a:rPr lang="fr-FR" dirty="0"/>
              <a:t>Fontaine </a:t>
            </a:r>
            <a:r>
              <a:rPr lang="fr-FR" dirty="0" err="1"/>
              <a:t>Agrigaz</a:t>
            </a:r>
            <a:endParaRPr lang="fr-FR" dirty="0"/>
          </a:p>
          <a:p>
            <a:pPr lvl="1"/>
            <a:endParaRPr lang="fr-FR" dirty="0"/>
          </a:p>
          <a:p>
            <a:pPr lvl="3"/>
            <a:r>
              <a:rPr lang="fr-FR" dirty="0"/>
              <a:t>Missions</a:t>
            </a:r>
          </a:p>
          <a:p>
            <a:pPr lvl="5"/>
            <a:r>
              <a:rPr lang="fr-FR" dirty="0"/>
              <a:t>Mise à jour du dimensionnement en étude de faisabilité</a:t>
            </a:r>
          </a:p>
          <a:p>
            <a:pPr lvl="5"/>
            <a:r>
              <a:rPr lang="fr-FR" dirty="0"/>
              <a:t>Etude économique et mise à jour du business plan</a:t>
            </a:r>
          </a:p>
          <a:p>
            <a:pPr lvl="5"/>
            <a:r>
              <a:rPr lang="fr-FR" dirty="0"/>
              <a:t>Définition, assistance pour le choix et suivi des missions des prestataires</a:t>
            </a:r>
          </a:p>
          <a:p>
            <a:pPr lvl="5"/>
            <a:r>
              <a:rPr lang="fr-FR" dirty="0"/>
              <a:t>Maîtrise d'œuvre : AVP, PRO, ACT, VISA, OPC, DET et AOR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3678FAF-49E6-0608-1C36-C10B280BC3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7703" y="4182893"/>
            <a:ext cx="5970584" cy="1507787"/>
          </a:xfrm>
        </p:spPr>
        <p:txBody>
          <a:bodyPr>
            <a:normAutofit/>
          </a:bodyPr>
          <a:lstStyle/>
          <a:p>
            <a:pPr lvl="6"/>
            <a:r>
              <a:rPr lang="fr-FR" dirty="0"/>
              <a:t>Méthanisation agricole de 100 T/j de matière</a:t>
            </a:r>
          </a:p>
          <a:p>
            <a:pPr lvl="6"/>
            <a:r>
              <a:rPr lang="fr-FR" dirty="0"/>
              <a:t>Épuration membranaire et injection du biogaz à 230 Nm³/h</a:t>
            </a:r>
          </a:p>
          <a:p>
            <a:pPr lvl="6"/>
            <a:r>
              <a:rPr lang="fr-FR" dirty="0"/>
              <a:t>Hygiénisation</a:t>
            </a:r>
          </a:p>
          <a:p>
            <a:pPr lvl="6"/>
            <a:r>
              <a:rPr lang="fr-FR" dirty="0"/>
              <a:t>Volume digesteurs : 10000 m³</a:t>
            </a:r>
          </a:p>
          <a:p>
            <a:pPr lvl="6"/>
            <a:r>
              <a:rPr lang="fr-FR" dirty="0"/>
              <a:t>Volume stockage digestat : 6000 m³</a:t>
            </a:r>
          </a:p>
        </p:txBody>
      </p:sp>
      <p:pic>
        <p:nvPicPr>
          <p:cNvPr id="2" name="Espace réservé pour une image  1">
            <a:extLst>
              <a:ext uri="{FF2B5EF4-FFF2-40B4-BE49-F238E27FC236}">
                <a16:creationId xmlns:a16="http://schemas.microsoft.com/office/drawing/2014/main" id="{6D61E1CE-1993-334A-DF1F-EC469E7AD9F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22392" r="2239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843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re 2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Ils nous font confiance….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19" y="2658088"/>
            <a:ext cx="1288857" cy="91749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D29BD7-52FE-AC34-4A68-B93A80206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980" y="3640744"/>
            <a:ext cx="1282988" cy="798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BA1ABE7-8830-CF02-1315-F1A2D2408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560" y="3048728"/>
            <a:ext cx="1185382" cy="9260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FA3BA8F-3706-85FD-1EC9-9DACFF197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4610" y="1550242"/>
            <a:ext cx="1024913" cy="1195732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76B33AC5-55C1-8777-75E5-52E251AC1C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72" y="1000442"/>
            <a:ext cx="1598955" cy="15989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16CDDD-1218-4CF2-36E6-F2019B2CFD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4926" y="1134823"/>
            <a:ext cx="2549975" cy="60292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B4C6BD2-0F8E-01D4-6386-89CCBC23B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2892" y="2658855"/>
            <a:ext cx="1263996" cy="12639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4184F8A-04B5-6FF1-3632-51996A310D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73275" y="2238792"/>
            <a:ext cx="1551315" cy="5881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8755EE-88E0-B0D1-2412-70472C7F95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5919" y="2054801"/>
            <a:ext cx="1718143" cy="3968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D7CB9C0-D87C-3440-6D05-0E4E24D623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6921" y="1724705"/>
            <a:ext cx="1598955" cy="49718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5AA9905-259D-D6D7-FB29-A40A56E6E42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2848" y="5554534"/>
            <a:ext cx="2106784" cy="33728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9835550-9BE3-79D3-FF7B-03533A35C1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08531" y="4112027"/>
            <a:ext cx="1720344" cy="640553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B90BBA8-0735-354D-B606-8A8F7F8CBB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4611" y="5447695"/>
            <a:ext cx="1679269" cy="692105"/>
          </a:xfrm>
          <a:prstGeom prst="rect">
            <a:avLst/>
          </a:prstGeom>
        </p:spPr>
      </p:pic>
      <p:pic>
        <p:nvPicPr>
          <p:cNvPr id="1026" name="Picture 2" descr="Accueil | Eau17">
            <a:extLst>
              <a:ext uri="{FF2B5EF4-FFF2-40B4-BE49-F238E27FC236}">
                <a16:creationId xmlns:a16="http://schemas.microsoft.com/office/drawing/2014/main" id="{02F6B574-AA84-909E-FA0D-91DB1280C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033" y="3922851"/>
            <a:ext cx="881646" cy="116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E2D0E71-CC0C-8519-5C52-7BF677DF1DB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12892" y="656215"/>
            <a:ext cx="1385967" cy="6884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521520-20DE-C2F4-937B-EE8498D04AB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098859" y="5232919"/>
            <a:ext cx="807944" cy="8857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D16A22-DF44-0A2D-F4D7-95F1F0E4F86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92222" y="803814"/>
            <a:ext cx="1598956" cy="44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424244C-E8B8-EF5F-9E63-D0FDD77B153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74901" y="4236728"/>
            <a:ext cx="1438742" cy="66441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DECC6B-904C-0578-5D5D-558ED29FD6C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824184" y="5306557"/>
            <a:ext cx="1773444" cy="58949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66E6AE3-B3C4-16D2-3ED7-1B2A298FA87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96000" y="2891850"/>
            <a:ext cx="1718143" cy="57271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107BD9-2FFE-389F-DF98-A517EE22102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59334" y="4236922"/>
            <a:ext cx="1438742" cy="48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27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/>
    </mc:Choice>
    <mc:Fallback xmlns="">
      <p:transition spd="slow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79536D-44DA-37F3-6B8B-C35723644A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Une image contenant texte, herbe, extérieur, debout&#10;&#10;Description générée automatiquement">
            <a:extLst>
              <a:ext uri="{FF2B5EF4-FFF2-40B4-BE49-F238E27FC236}">
                <a16:creationId xmlns:a16="http://schemas.microsoft.com/office/drawing/2014/main" id="{B578DEF4-8267-D518-F853-773B76C42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8000"/>
            <a:ext cx="12192000" cy="254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5690259-27F0-75AB-EC72-00E44A5D98B2}"/>
              </a:ext>
            </a:extLst>
          </p:cNvPr>
          <p:cNvSpPr txBox="1"/>
          <p:nvPr/>
        </p:nvSpPr>
        <p:spPr>
          <a:xfrm>
            <a:off x="3863752" y="908067"/>
            <a:ext cx="4464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+mj-lt"/>
              </a:rPr>
              <a:t>4 rue René Viviani - CS 26220</a:t>
            </a:r>
          </a:p>
          <a:p>
            <a:pPr algn="ctr"/>
            <a:r>
              <a:rPr lang="fr-FR" sz="2000" dirty="0">
                <a:latin typeface="+mj-lt"/>
              </a:rPr>
              <a:t>44262 Nantes cedex 2</a:t>
            </a:r>
          </a:p>
          <a:p>
            <a:pPr algn="ctr"/>
            <a:r>
              <a:rPr lang="fr-FR" sz="2000" dirty="0">
                <a:latin typeface="+mj-lt"/>
              </a:rPr>
              <a:t>+33 (0)2 51 17 81 68 </a:t>
            </a:r>
          </a:p>
          <a:p>
            <a:pPr algn="ctr"/>
            <a:r>
              <a:rPr lang="fr-FR" sz="2000" dirty="0">
                <a:latin typeface="+mj-lt"/>
                <a:hlinkClick r:id="rId3"/>
              </a:rPr>
              <a:t>samuel.gautier@sce.fr</a:t>
            </a:r>
            <a:r>
              <a:rPr lang="fr-FR" sz="2000" dirty="0">
                <a:latin typeface="+mj-lt"/>
              </a:rPr>
              <a:t> </a:t>
            </a:r>
          </a:p>
          <a:p>
            <a:pPr algn="ctr"/>
            <a:endParaRPr lang="fr-FR" sz="2000" dirty="0">
              <a:latin typeface="+mj-lt"/>
            </a:endParaRPr>
          </a:p>
          <a:p>
            <a:pPr algn="ctr"/>
            <a:r>
              <a:rPr lang="fr-FR" sz="2000" dirty="0">
                <a:latin typeface="+mj-lt"/>
              </a:rPr>
              <a:t>sce.fr</a:t>
            </a:r>
          </a:p>
        </p:txBody>
      </p:sp>
      <p:pic>
        <p:nvPicPr>
          <p:cNvPr id="5" name="Image 4" descr="Une image contenant texte, hache, clipart&#10;&#10;Description générée automatiquement">
            <a:extLst>
              <a:ext uri="{FF2B5EF4-FFF2-40B4-BE49-F238E27FC236}">
                <a16:creationId xmlns:a16="http://schemas.microsoft.com/office/drawing/2014/main" id="{35F1A637-5E46-B4DD-90CC-CB8455E94A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623" y="3216678"/>
            <a:ext cx="1572754" cy="42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61733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Sce">
  <a:themeElements>
    <a:clrScheme name="Sce">
      <a:dk1>
        <a:sysClr val="windowText" lastClr="000000"/>
      </a:dk1>
      <a:lt1>
        <a:sysClr val="window" lastClr="FFFFFF"/>
      </a:lt1>
      <a:dk2>
        <a:srgbClr val="FF7D0B"/>
      </a:dk2>
      <a:lt2>
        <a:srgbClr val="8685BB"/>
      </a:lt2>
      <a:accent1>
        <a:srgbClr val="897879"/>
      </a:accent1>
      <a:accent2>
        <a:srgbClr val="9CDBD9"/>
      </a:accent2>
      <a:accent3>
        <a:srgbClr val="3A6DB0"/>
      </a:accent3>
      <a:accent4>
        <a:srgbClr val="CB333B"/>
      </a:accent4>
      <a:accent5>
        <a:srgbClr val="0BB0AB"/>
      </a:accent5>
      <a:accent6>
        <a:srgbClr val="7DB66D"/>
      </a:accent6>
      <a:hlink>
        <a:srgbClr val="000000"/>
      </a:hlink>
      <a:folHlink>
        <a:srgbClr val="FF7D0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pt sce_03-23" id="{7A986C36-5A6A-4514-9FC4-A2BCFA0971E3}" vid="{FF1AF0FE-0949-4243-BA93-A15F4A542061}"/>
    </a:ext>
  </a:extLst>
</a:theme>
</file>

<file path=ppt/theme/theme2.xml><?xml version="1.0" encoding="utf-8"?>
<a:theme xmlns:a="http://schemas.openxmlformats.org/drawingml/2006/main" name="Références">
  <a:themeElements>
    <a:clrScheme name="Personnalisé 2">
      <a:dk1>
        <a:sysClr val="windowText" lastClr="000000"/>
      </a:dk1>
      <a:lt1>
        <a:sysClr val="window" lastClr="FFFFFF"/>
      </a:lt1>
      <a:dk2>
        <a:srgbClr val="8685BB"/>
      </a:dk2>
      <a:lt2>
        <a:srgbClr val="FF7D0B"/>
      </a:lt2>
      <a:accent1>
        <a:srgbClr val="897879"/>
      </a:accent1>
      <a:accent2>
        <a:srgbClr val="9CDBD9"/>
      </a:accent2>
      <a:accent3>
        <a:srgbClr val="3A6DB0"/>
      </a:accent3>
      <a:accent4>
        <a:srgbClr val="CB333B"/>
      </a:accent4>
      <a:accent5>
        <a:srgbClr val="0BB0AB"/>
      </a:accent5>
      <a:accent6>
        <a:srgbClr val="7DB66D"/>
      </a:accent6>
      <a:hlink>
        <a:srgbClr val="000000"/>
      </a:hlink>
      <a:folHlink>
        <a:srgbClr val="FF7D0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 ppt sce_03-23" id="{7A986C36-5A6A-4514-9FC4-A2BCFA0971E3}" vid="{B3CFB375-01CF-4B72-A9A4-678F9F4B51D9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2B37F4A9BF764AB9EF0EA338D8F046" ma:contentTypeVersion="24" ma:contentTypeDescription="Crée un document." ma:contentTypeScope="" ma:versionID="bf88ba5500b043a6c236fecb4fc8cae6">
  <xsd:schema xmlns:xsd="http://www.w3.org/2001/XMLSchema" xmlns:xs="http://www.w3.org/2001/XMLSchema" xmlns:p="http://schemas.microsoft.com/office/2006/metadata/properties" xmlns:ns2="a7e6680b-d8c6-471a-bad3-3e4981402d7f" xmlns:ns3="7b5c9772-53b5-4a21-9dde-b72fb6f3b62d" targetNamespace="http://schemas.microsoft.com/office/2006/metadata/properties" ma:root="true" ma:fieldsID="b37b93ee72ce06303541c3395b37c555" ns2:_="" ns3:_="">
    <xsd:import namespace="a7e6680b-d8c6-471a-bad3-3e4981402d7f"/>
    <xsd:import namespace="7b5c9772-53b5-4a21-9dde-b72fb6f3b6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Date" minOccurs="0"/>
                <xsd:element ref="ns2:Personn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odifi_x00e9_le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e6680b-d8c6-471a-bad3-3e4981402d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Date" ma:index="18" nillable="true" ma:displayName="Date" ma:format="DateOnly" ma:internalName="Date">
      <xsd:simpleType>
        <xsd:restriction base="dms:DateTime"/>
      </xsd:simpleType>
    </xsd:element>
    <xsd:element name="Personne" ma:index="19" nillable="true" ma:displayName="Personne" ma:format="Dropdown" ma:list="UserInfo" ma:SharePointGroup="0" ma:internalName="Personn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Modifi_x00e9_le" ma:index="23" nillable="true" ma:displayName="Modifié le" ma:format="DateTime" ma:internalName="Modifi_x00e9_le">
      <xsd:simpleType>
        <xsd:restriction base="dms:DateTime"/>
      </xsd:simpleType>
    </xsd:element>
    <xsd:element name="lcf76f155ced4ddcb4097134ff3c332f" ma:index="26" nillable="true" ma:taxonomy="true" ma:internalName="lcf76f155ced4ddcb4097134ff3c332f" ma:taxonomyFieldName="MediaServiceImageTags" ma:displayName="Balises d’images" ma:readOnly="false" ma:fieldId="{5cf76f15-5ced-4ddc-b409-7134ff3c332f}" ma:taxonomyMulti="true" ma:sspId="28181b3b-6235-41df-9078-d04f09c56f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c9772-53b5-4a21-9dde-b72fb6f3b62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9d5bd-1622-4ffe-951f-e7ac8bc66810}" ma:internalName="TaxCatchAll" ma:showField="CatchAllData" ma:web="7b5c9772-53b5-4a21-9dde-b72fb6f3b6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e6680b-d8c6-471a-bad3-3e4981402d7f">
      <Terms xmlns="http://schemas.microsoft.com/office/infopath/2007/PartnerControls"/>
    </lcf76f155ced4ddcb4097134ff3c332f>
    <TaxCatchAll xmlns="7b5c9772-53b5-4a21-9dde-b72fb6f3b62d" xsi:nil="true"/>
    <Modifi_x00e9_le xmlns="a7e6680b-d8c6-471a-bad3-3e4981402d7f" xsi:nil="true"/>
    <Date xmlns="a7e6680b-d8c6-471a-bad3-3e4981402d7f" xsi:nil="true"/>
    <Personne xmlns="a7e6680b-d8c6-471a-bad3-3e4981402d7f">
      <UserInfo>
        <DisplayName/>
        <AccountId xsi:nil="true"/>
        <AccountType/>
      </UserInfo>
    </Personn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7ABB47-77A1-45B3-87DC-592E8BDE04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e6680b-d8c6-471a-bad3-3e4981402d7f"/>
    <ds:schemaRef ds:uri="7b5c9772-53b5-4a21-9dde-b72fb6f3b6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5FB54A-2E18-4090-99CB-20AD24897DEF}">
  <ds:schemaRefs>
    <ds:schemaRef ds:uri="http://schemas.microsoft.com/office/2006/metadata/properties"/>
    <ds:schemaRef ds:uri="http://schemas.microsoft.com/office/infopath/2007/PartnerControls"/>
    <ds:schemaRef ds:uri="a7e6680b-d8c6-471a-bad3-3e4981402d7f"/>
    <ds:schemaRef ds:uri="7b5c9772-53b5-4a21-9dde-b72fb6f3b62d"/>
  </ds:schemaRefs>
</ds:datastoreItem>
</file>

<file path=customXml/itemProps3.xml><?xml version="1.0" encoding="utf-8"?>
<ds:datastoreItem xmlns:ds="http://schemas.openxmlformats.org/officeDocument/2006/customXml" ds:itemID="{69E5FB83-027B-401C-B693-92A636D3F9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modele ppt sce_03-23</Template>
  <TotalTime>1693</TotalTime>
  <Words>7207</Words>
  <Application>Microsoft Office PowerPoint</Application>
  <PresentationFormat>Grand écran</PresentationFormat>
  <Paragraphs>1364</Paragraphs>
  <Slides>89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89</vt:i4>
      </vt:variant>
    </vt:vector>
  </HeadingPairs>
  <TitlesOfParts>
    <vt:vector size="95" baseType="lpstr">
      <vt:lpstr>Arial</vt:lpstr>
      <vt:lpstr>Artifakt Element</vt:lpstr>
      <vt:lpstr>Artifakt Element Hair</vt:lpstr>
      <vt:lpstr>Calibri</vt:lpstr>
      <vt:lpstr>Modèle Sce</vt:lpstr>
      <vt:lpstr>Références</vt:lpstr>
      <vt:lpstr>Présentation PowerPoint</vt:lpstr>
      <vt:lpstr>Essentiel SCE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Nos références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Ils nous font confiance….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NAEL Anne-Sophie (SCE)</dc:creator>
  <cp:lastModifiedBy>DANEELS Marlène (SCE)</cp:lastModifiedBy>
  <cp:revision>76</cp:revision>
  <dcterms:created xsi:type="dcterms:W3CDTF">2023-03-10T12:58:25Z</dcterms:created>
  <dcterms:modified xsi:type="dcterms:W3CDTF">2026-11-03T09:51:53Z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0x010100BE2B37F4A9BF764AB9EF0EA338D8F046</vt:lpwstr>
  </property>
</Properties>
</file>