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068" r:id="rId4"/>
    <p:sldMasterId id="2147484239" r:id="rId5"/>
    <p:sldMasterId id="2147484243" r:id="rId6"/>
    <p:sldMasterId id="2147484267" r:id="rId7"/>
  </p:sldMasterIdLst>
  <p:notesMasterIdLst>
    <p:notesMasterId r:id="rId30"/>
  </p:notesMasterIdLst>
  <p:handoutMasterIdLst>
    <p:handoutMasterId r:id="rId31"/>
  </p:handoutMasterIdLst>
  <p:sldIdLst>
    <p:sldId id="279" r:id="rId8"/>
    <p:sldId id="1004" r:id="rId9"/>
    <p:sldId id="970" r:id="rId10"/>
    <p:sldId id="1005" r:id="rId11"/>
    <p:sldId id="1006" r:id="rId12"/>
    <p:sldId id="998" r:id="rId13"/>
    <p:sldId id="997" r:id="rId14"/>
    <p:sldId id="1000" r:id="rId15"/>
    <p:sldId id="995" r:id="rId16"/>
    <p:sldId id="421" r:id="rId17"/>
    <p:sldId id="423" r:id="rId18"/>
    <p:sldId id="407" r:id="rId19"/>
    <p:sldId id="408" r:id="rId20"/>
    <p:sldId id="999" r:id="rId21"/>
    <p:sldId id="339" r:id="rId22"/>
    <p:sldId id="416" r:id="rId23"/>
    <p:sldId id="1001" r:id="rId24"/>
    <p:sldId id="996" r:id="rId25"/>
    <p:sldId id="1007" r:id="rId26"/>
    <p:sldId id="1002" r:id="rId27"/>
    <p:sldId id="1003" r:id="rId28"/>
    <p:sldId id="278" r:id="rId29"/>
  </p:sldIdLst>
  <p:sldSz cx="12192000" cy="6858000"/>
  <p:notesSz cx="6805613" cy="9944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+mn-lt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+mn-lt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+mn-lt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+mn-lt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+mn-lt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+mn-lt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+mn-lt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+mn-lt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+mn-lt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ORE Laurie, NEA/POL/CEN" initials="MLN" lastIdx="1" clrIdx="0">
    <p:extLst>
      <p:ext uri="{19B8F6BF-5375-455C-9EA6-DF929625EA0E}">
        <p15:presenceInfo xmlns:p15="http://schemas.microsoft.com/office/powerpoint/2012/main" userId="S-1-5-21-3605887142-3043520036-899046653-3816" providerId="AD"/>
      </p:ext>
    </p:extLst>
  </p:cmAuthor>
  <p:cmAuthor id="2" name="YILMA Haimanot, NEA/RWMD" initials="YHN" lastIdx="2" clrIdx="1">
    <p:extLst>
      <p:ext uri="{19B8F6BF-5375-455C-9EA6-DF929625EA0E}">
        <p15:presenceInfo xmlns:p15="http://schemas.microsoft.com/office/powerpoint/2012/main" userId="S-1-5-21-3605887142-3043520036-899046653-4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006699"/>
    <a:srgbClr val="F2F2F2"/>
    <a:srgbClr val="CBD3DE"/>
    <a:srgbClr val="FFFEFC"/>
    <a:srgbClr val="F29100"/>
    <a:srgbClr val="55A0D3"/>
    <a:srgbClr val="1279C0"/>
    <a:srgbClr val="0067B8"/>
    <a:srgbClr val="39B2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595" autoAdjust="0"/>
  </p:normalViewPr>
  <p:slideViewPr>
    <p:cSldViewPr>
      <p:cViewPr varScale="1">
        <p:scale>
          <a:sx n="108" d="100"/>
          <a:sy n="108" d="100"/>
        </p:scale>
        <p:origin x="66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-6342"/>
    </p:cViewPr>
  </p:sorterViewPr>
  <p:notesViewPr>
    <p:cSldViewPr>
      <p:cViewPr varScale="1">
        <p:scale>
          <a:sx n="77" d="100"/>
          <a:sy n="77" d="100"/>
        </p:scale>
        <p:origin x="2772" y="90"/>
      </p:cViewPr>
      <p:guideLst>
        <p:guide orient="horz" pos="3132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420895-6F62-48CA-B5FA-431603F5D2D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CC51EB-D780-42FF-88B0-29B39F1DD053}">
      <dgm:prSet phldrT="[Text]" custT="1"/>
      <dgm:spPr>
        <a:solidFill>
          <a:schemeClr val="bg2">
            <a:lumMod val="50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800" b="1" dirty="0"/>
            <a:t>34 </a:t>
          </a:r>
          <a:r>
            <a:rPr lang="en-GB" sz="2800" b="0" dirty="0"/>
            <a:t>member countries + partners </a:t>
          </a:r>
          <a:br>
            <a:rPr lang="en-GB" sz="2800" b="0" dirty="0"/>
          </a:br>
          <a:r>
            <a:rPr lang="en-GB" sz="2800" b="0" dirty="0"/>
            <a:t>(e.g. China, India, Brazil, etc.)</a:t>
          </a:r>
          <a:endParaRPr lang="en-US" sz="2800" b="0" dirty="0"/>
        </a:p>
      </dgm:t>
    </dgm:pt>
    <dgm:pt modelId="{D851F320-DD70-4F22-A6DA-9AFC7CA5F32F}" type="parTrans" cxnId="{DC66D4EC-A63C-425F-A7BC-5287C9AD8FE8}">
      <dgm:prSet/>
      <dgm:spPr/>
      <dgm:t>
        <a:bodyPr/>
        <a:lstStyle/>
        <a:p>
          <a:endParaRPr lang="en-US" sz="2800"/>
        </a:p>
      </dgm:t>
    </dgm:pt>
    <dgm:pt modelId="{45D747A5-9435-4BD1-896B-F4EB748DE151}" type="sibTrans" cxnId="{DC66D4EC-A63C-425F-A7BC-5287C9AD8FE8}">
      <dgm:prSet/>
      <dgm:spPr/>
      <dgm:t>
        <a:bodyPr/>
        <a:lstStyle/>
        <a:p>
          <a:endParaRPr lang="en-US" sz="2800"/>
        </a:p>
      </dgm:t>
    </dgm:pt>
    <dgm:pt modelId="{C58993F5-D670-4D83-8263-E650E6B78A0B}">
      <dgm:prSet custT="1"/>
      <dgm:spPr>
        <a:solidFill>
          <a:schemeClr val="bg2">
            <a:lumMod val="75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8 </a:t>
          </a:r>
          <a:r>
            <a:rPr lang="en-GB" sz="2800" b="0" dirty="0">
              <a:solidFill>
                <a:schemeClr val="bg1"/>
              </a:solidFill>
            </a:rPr>
            <a:t>standing technical committees </a:t>
          </a:r>
          <a:br>
            <a:rPr lang="en-GB" sz="2800" b="1" dirty="0">
              <a:solidFill>
                <a:schemeClr val="bg1"/>
              </a:solidFill>
            </a:rPr>
          </a:br>
          <a:r>
            <a:rPr lang="en-GB" altLang="en-US" sz="2800" b="1" dirty="0"/>
            <a:t>1 </a:t>
          </a:r>
          <a:r>
            <a:rPr lang="en-GB" altLang="en-US" sz="2800" b="0" dirty="0"/>
            <a:t>management board</a:t>
          </a:r>
          <a:br>
            <a:rPr lang="en-GB" sz="2800" b="1" dirty="0">
              <a:solidFill>
                <a:schemeClr val="bg1"/>
              </a:solidFill>
            </a:rPr>
          </a:br>
          <a:r>
            <a:rPr lang="en-GB" sz="2800" b="1" dirty="0">
              <a:solidFill>
                <a:schemeClr val="bg1"/>
              </a:solidFill>
            </a:rPr>
            <a:t>74 </a:t>
          </a:r>
          <a:r>
            <a:rPr lang="en-GB" sz="2800" b="0" dirty="0">
              <a:solidFill>
                <a:schemeClr val="bg1"/>
              </a:solidFill>
            </a:rPr>
            <a:t>working parties and expert groups</a:t>
          </a:r>
        </a:p>
      </dgm:t>
    </dgm:pt>
    <dgm:pt modelId="{C76E00A1-2F23-46AD-8A39-8E546B87F577}" type="parTrans" cxnId="{AE12D0F7-80BC-4393-931F-4466B581F306}">
      <dgm:prSet/>
      <dgm:spPr/>
      <dgm:t>
        <a:bodyPr/>
        <a:lstStyle/>
        <a:p>
          <a:endParaRPr lang="en-US" sz="2800"/>
        </a:p>
      </dgm:t>
    </dgm:pt>
    <dgm:pt modelId="{3DEAEE45-FB6F-4990-9BFE-2A84E62FD206}" type="sibTrans" cxnId="{AE12D0F7-80BC-4393-931F-4466B581F306}">
      <dgm:prSet/>
      <dgm:spPr/>
      <dgm:t>
        <a:bodyPr/>
        <a:lstStyle/>
        <a:p>
          <a:endParaRPr lang="en-US" sz="2800"/>
        </a:p>
      </dgm:t>
    </dgm:pt>
    <dgm:pt modelId="{3AA419B1-F251-48BE-AACC-1C18220AC73C}">
      <dgm:prSet custT="1"/>
      <dgm:spPr>
        <a:solidFill>
          <a:schemeClr val="bg2">
            <a:lumMod val="50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26 </a:t>
          </a:r>
          <a:r>
            <a:rPr lang="en-US" sz="2800" b="0" dirty="0">
              <a:solidFill>
                <a:schemeClr val="bg1"/>
              </a:solidFill>
            </a:rPr>
            <a:t>international joint projects</a:t>
          </a:r>
        </a:p>
      </dgm:t>
    </dgm:pt>
    <dgm:pt modelId="{14766793-9662-4179-98B8-C35E08D54459}" type="parTrans" cxnId="{3F9E1C6A-9B5A-47B9-B7C2-AE841740842E}">
      <dgm:prSet/>
      <dgm:spPr/>
      <dgm:t>
        <a:bodyPr/>
        <a:lstStyle/>
        <a:p>
          <a:endParaRPr lang="en-US" sz="2800"/>
        </a:p>
      </dgm:t>
    </dgm:pt>
    <dgm:pt modelId="{1A2944E5-2A83-4B7B-B7A3-66A9DD1E0BDC}" type="sibTrans" cxnId="{3F9E1C6A-9B5A-47B9-B7C2-AE841740842E}">
      <dgm:prSet/>
      <dgm:spPr/>
      <dgm:t>
        <a:bodyPr/>
        <a:lstStyle/>
        <a:p>
          <a:endParaRPr lang="en-US" sz="2800"/>
        </a:p>
      </dgm:t>
    </dgm:pt>
    <dgm:pt modelId="{E49070D5-4DFA-4B18-A550-C0447525ADF9}">
      <dgm:prSet custT="1"/>
      <dgm:spPr>
        <a:solidFill>
          <a:schemeClr val="bg2">
            <a:lumMod val="75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The NEA Data Bank – </a:t>
          </a:r>
          <a:r>
            <a:rPr lang="en-US" sz="2800" b="0" dirty="0">
              <a:solidFill>
                <a:schemeClr val="bg1"/>
              </a:solidFill>
            </a:rPr>
            <a:t>a major international resource</a:t>
          </a:r>
          <a:endParaRPr lang="en-US" sz="2800" b="0" dirty="0">
            <a:solidFill>
              <a:prstClr val="black"/>
            </a:solidFill>
          </a:endParaRPr>
        </a:p>
      </dgm:t>
    </dgm:pt>
    <dgm:pt modelId="{07AAD471-F206-4B64-8C2F-0408EF4495AB}" type="parTrans" cxnId="{25845961-BE0C-413C-9906-5D51630A0BC7}">
      <dgm:prSet/>
      <dgm:spPr/>
      <dgm:t>
        <a:bodyPr/>
        <a:lstStyle/>
        <a:p>
          <a:endParaRPr lang="en-US" sz="2800"/>
        </a:p>
      </dgm:t>
    </dgm:pt>
    <dgm:pt modelId="{BD531C15-8E51-43ED-8BA8-019F62B2705E}" type="sibTrans" cxnId="{25845961-BE0C-413C-9906-5D51630A0BC7}">
      <dgm:prSet/>
      <dgm:spPr/>
      <dgm:t>
        <a:bodyPr/>
        <a:lstStyle/>
        <a:p>
          <a:endParaRPr lang="en-US" sz="2800"/>
        </a:p>
      </dgm:t>
    </dgm:pt>
    <dgm:pt modelId="{B87427A2-9D5E-4520-96E5-BCC30CFFB010}" type="pres">
      <dgm:prSet presAssocID="{B0420895-6F62-48CA-B5FA-431603F5D2D3}" presName="linear" presStyleCnt="0">
        <dgm:presLayoutVars>
          <dgm:animLvl val="lvl"/>
          <dgm:resizeHandles val="exact"/>
        </dgm:presLayoutVars>
      </dgm:prSet>
      <dgm:spPr/>
    </dgm:pt>
    <dgm:pt modelId="{A85121A9-643F-41C5-8BC6-D1554DFAD959}" type="pres">
      <dgm:prSet presAssocID="{EFCC51EB-D780-42FF-88B0-29B39F1DD053}" presName="parentText" presStyleLbl="node1" presStyleIdx="0" presStyleCnt="4" custScaleY="82415" custLinFactNeighborY="36734">
        <dgm:presLayoutVars>
          <dgm:chMax val="0"/>
          <dgm:bulletEnabled val="1"/>
        </dgm:presLayoutVars>
      </dgm:prSet>
      <dgm:spPr/>
    </dgm:pt>
    <dgm:pt modelId="{16E6F404-9D70-4988-AFB0-563D4098EE94}" type="pres">
      <dgm:prSet presAssocID="{45D747A5-9435-4BD1-896B-F4EB748DE151}" presName="spacer" presStyleCnt="0"/>
      <dgm:spPr/>
    </dgm:pt>
    <dgm:pt modelId="{108676AB-0BFB-4AC2-9E93-6B569ED7CCF7}" type="pres">
      <dgm:prSet presAssocID="{C58993F5-D670-4D83-8263-E650E6B78A0B}" presName="parentText" presStyleLbl="node1" presStyleIdx="1" presStyleCnt="4" custScaleY="112696" custLinFactNeighborY="-25">
        <dgm:presLayoutVars>
          <dgm:chMax val="0"/>
          <dgm:bulletEnabled val="1"/>
        </dgm:presLayoutVars>
      </dgm:prSet>
      <dgm:spPr/>
    </dgm:pt>
    <dgm:pt modelId="{2015D630-9BBD-47B7-8B4B-C06EF5CE128D}" type="pres">
      <dgm:prSet presAssocID="{3DEAEE45-FB6F-4990-9BFE-2A84E62FD206}" presName="spacer" presStyleCnt="0"/>
      <dgm:spPr/>
    </dgm:pt>
    <dgm:pt modelId="{8400DD9A-B325-4908-A12C-0FD6A8D27895}" type="pres">
      <dgm:prSet presAssocID="{3AA419B1-F251-48BE-AACC-1C18220AC73C}" presName="parentText" presStyleLbl="node1" presStyleIdx="2" presStyleCnt="4" custScaleY="63905" custLinFactNeighborY="-58684">
        <dgm:presLayoutVars>
          <dgm:chMax val="0"/>
          <dgm:bulletEnabled val="1"/>
        </dgm:presLayoutVars>
      </dgm:prSet>
      <dgm:spPr/>
    </dgm:pt>
    <dgm:pt modelId="{0E7BE7E5-6949-46D5-8B45-58977431A7AE}" type="pres">
      <dgm:prSet presAssocID="{1A2944E5-2A83-4B7B-B7A3-66A9DD1E0BDC}" presName="spacer" presStyleCnt="0"/>
      <dgm:spPr/>
    </dgm:pt>
    <dgm:pt modelId="{BD88F744-892F-48D0-A0EB-946C3D00BE1A}" type="pres">
      <dgm:prSet presAssocID="{E49070D5-4DFA-4B18-A550-C0447525ADF9}" presName="parentText" presStyleLbl="node1" presStyleIdx="3" presStyleCnt="4" custScaleY="57555" custLinFactY="-109" custLinFactNeighborY="-100000">
        <dgm:presLayoutVars>
          <dgm:chMax val="0"/>
          <dgm:bulletEnabled val="1"/>
        </dgm:presLayoutVars>
      </dgm:prSet>
      <dgm:spPr/>
    </dgm:pt>
  </dgm:ptLst>
  <dgm:cxnLst>
    <dgm:cxn modelId="{B0FD9B21-3D4D-4AB4-B95A-5138BA158F01}" type="presOf" srcId="{B0420895-6F62-48CA-B5FA-431603F5D2D3}" destId="{B87427A2-9D5E-4520-96E5-BCC30CFFB010}" srcOrd="0" destOrd="0" presId="urn:microsoft.com/office/officeart/2005/8/layout/vList2"/>
    <dgm:cxn modelId="{25845961-BE0C-413C-9906-5D51630A0BC7}" srcId="{B0420895-6F62-48CA-B5FA-431603F5D2D3}" destId="{E49070D5-4DFA-4B18-A550-C0447525ADF9}" srcOrd="3" destOrd="0" parTransId="{07AAD471-F206-4B64-8C2F-0408EF4495AB}" sibTransId="{BD531C15-8E51-43ED-8BA8-019F62B2705E}"/>
    <dgm:cxn modelId="{3F9E1C6A-9B5A-47B9-B7C2-AE841740842E}" srcId="{B0420895-6F62-48CA-B5FA-431603F5D2D3}" destId="{3AA419B1-F251-48BE-AACC-1C18220AC73C}" srcOrd="2" destOrd="0" parTransId="{14766793-9662-4179-98B8-C35E08D54459}" sibTransId="{1A2944E5-2A83-4B7B-B7A3-66A9DD1E0BDC}"/>
    <dgm:cxn modelId="{04EEDA4C-4072-4525-8212-F800F880124D}" type="presOf" srcId="{3AA419B1-F251-48BE-AACC-1C18220AC73C}" destId="{8400DD9A-B325-4908-A12C-0FD6A8D27895}" srcOrd="0" destOrd="0" presId="urn:microsoft.com/office/officeart/2005/8/layout/vList2"/>
    <dgm:cxn modelId="{BA5D0B8E-AFE3-43EE-8905-8DC3780FB9DE}" type="presOf" srcId="{EFCC51EB-D780-42FF-88B0-29B39F1DD053}" destId="{A85121A9-643F-41C5-8BC6-D1554DFAD959}" srcOrd="0" destOrd="0" presId="urn:microsoft.com/office/officeart/2005/8/layout/vList2"/>
    <dgm:cxn modelId="{427C1591-42DD-4FC7-86F5-093B2B18980B}" type="presOf" srcId="{E49070D5-4DFA-4B18-A550-C0447525ADF9}" destId="{BD88F744-892F-48D0-A0EB-946C3D00BE1A}" srcOrd="0" destOrd="0" presId="urn:microsoft.com/office/officeart/2005/8/layout/vList2"/>
    <dgm:cxn modelId="{861867A5-6930-4AB1-9FB6-6695E4D849F8}" type="presOf" srcId="{C58993F5-D670-4D83-8263-E650E6B78A0B}" destId="{108676AB-0BFB-4AC2-9E93-6B569ED7CCF7}" srcOrd="0" destOrd="0" presId="urn:microsoft.com/office/officeart/2005/8/layout/vList2"/>
    <dgm:cxn modelId="{DC66D4EC-A63C-425F-A7BC-5287C9AD8FE8}" srcId="{B0420895-6F62-48CA-B5FA-431603F5D2D3}" destId="{EFCC51EB-D780-42FF-88B0-29B39F1DD053}" srcOrd="0" destOrd="0" parTransId="{D851F320-DD70-4F22-A6DA-9AFC7CA5F32F}" sibTransId="{45D747A5-9435-4BD1-896B-F4EB748DE151}"/>
    <dgm:cxn modelId="{AE12D0F7-80BC-4393-931F-4466B581F306}" srcId="{B0420895-6F62-48CA-B5FA-431603F5D2D3}" destId="{C58993F5-D670-4D83-8263-E650E6B78A0B}" srcOrd="1" destOrd="0" parTransId="{C76E00A1-2F23-46AD-8A39-8E546B87F577}" sibTransId="{3DEAEE45-FB6F-4990-9BFE-2A84E62FD206}"/>
    <dgm:cxn modelId="{E5028787-A8F6-4087-9F22-85CC4C4D2112}" type="presParOf" srcId="{B87427A2-9D5E-4520-96E5-BCC30CFFB010}" destId="{A85121A9-643F-41C5-8BC6-D1554DFAD959}" srcOrd="0" destOrd="0" presId="urn:microsoft.com/office/officeart/2005/8/layout/vList2"/>
    <dgm:cxn modelId="{5A66884B-ADA5-438E-BFA3-348249F2BAC8}" type="presParOf" srcId="{B87427A2-9D5E-4520-96E5-BCC30CFFB010}" destId="{16E6F404-9D70-4988-AFB0-563D4098EE94}" srcOrd="1" destOrd="0" presId="urn:microsoft.com/office/officeart/2005/8/layout/vList2"/>
    <dgm:cxn modelId="{CC64EE52-D218-4D5B-B42E-16D43147F510}" type="presParOf" srcId="{B87427A2-9D5E-4520-96E5-BCC30CFFB010}" destId="{108676AB-0BFB-4AC2-9E93-6B569ED7CCF7}" srcOrd="2" destOrd="0" presId="urn:microsoft.com/office/officeart/2005/8/layout/vList2"/>
    <dgm:cxn modelId="{C9D660E3-E90C-4B4D-AE87-7D639FE0CD54}" type="presParOf" srcId="{B87427A2-9D5E-4520-96E5-BCC30CFFB010}" destId="{2015D630-9BBD-47B7-8B4B-C06EF5CE128D}" srcOrd="3" destOrd="0" presId="urn:microsoft.com/office/officeart/2005/8/layout/vList2"/>
    <dgm:cxn modelId="{0096787E-E4CE-430B-8490-926B4A534DF1}" type="presParOf" srcId="{B87427A2-9D5E-4520-96E5-BCC30CFFB010}" destId="{8400DD9A-B325-4908-A12C-0FD6A8D27895}" srcOrd="4" destOrd="0" presId="urn:microsoft.com/office/officeart/2005/8/layout/vList2"/>
    <dgm:cxn modelId="{2A4C5570-D1FA-489D-856F-B1B380783AB8}" type="presParOf" srcId="{B87427A2-9D5E-4520-96E5-BCC30CFFB010}" destId="{0E7BE7E5-6949-46D5-8B45-58977431A7AE}" srcOrd="5" destOrd="0" presId="urn:microsoft.com/office/officeart/2005/8/layout/vList2"/>
    <dgm:cxn modelId="{FC09BE7D-0CE4-409C-8C3B-E7CD9A740797}" type="presParOf" srcId="{B87427A2-9D5E-4520-96E5-BCC30CFFB010}" destId="{BD88F744-892F-48D0-A0EB-946C3D00BE1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3CC089-CBF7-4A65-AD63-567203FC2301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EF8215B6-292C-4DC8-BADE-A0F8411154D2}">
      <dgm:prSet phldrT="[Text]" custT="1"/>
      <dgm:spPr>
        <a:solidFill>
          <a:schemeClr val="bg2">
            <a:lumMod val="50000"/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altLang="en-US" sz="2800" dirty="0"/>
            <a:t>To assist its member countries in maintaining and further developing, through </a:t>
          </a:r>
          <a:r>
            <a:rPr lang="en-US" altLang="en-US" sz="2800" b="1" dirty="0"/>
            <a:t>international co-operation, the scientific, technological and legal bases</a:t>
          </a:r>
          <a:r>
            <a:rPr lang="en-US" altLang="en-US" sz="2800" dirty="0"/>
            <a:t> required for a safe, environmentally sound and economical use of nuclear energy for peaceful purposes.</a:t>
          </a:r>
          <a:endParaRPr lang="en-US" sz="2800" dirty="0"/>
        </a:p>
      </dgm:t>
    </dgm:pt>
    <dgm:pt modelId="{A240AB26-F061-4DA1-B13F-6D328672B992}" type="parTrans" cxnId="{D19D17D9-DEFD-4754-B077-65F8C7C4ABFB}">
      <dgm:prSet/>
      <dgm:spPr/>
      <dgm:t>
        <a:bodyPr/>
        <a:lstStyle/>
        <a:p>
          <a:endParaRPr lang="en-US" sz="2600"/>
        </a:p>
      </dgm:t>
    </dgm:pt>
    <dgm:pt modelId="{AE818722-75E0-4F54-9B3A-56E9D33DCAAD}" type="sibTrans" cxnId="{D19D17D9-DEFD-4754-B077-65F8C7C4ABFB}">
      <dgm:prSet/>
      <dgm:spPr/>
      <dgm:t>
        <a:bodyPr/>
        <a:lstStyle/>
        <a:p>
          <a:endParaRPr lang="en-US" sz="2600"/>
        </a:p>
      </dgm:t>
    </dgm:pt>
    <dgm:pt modelId="{9C640E6B-D619-4B5B-82B3-9FC0577F9363}">
      <dgm:prSet phldrT="[Text]" custT="1"/>
      <dgm:spPr>
        <a:solidFill>
          <a:schemeClr val="accent2">
            <a:lumMod val="75000"/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altLang="en-US" sz="2800" dirty="0"/>
            <a:t>To provide authoritative assessments and to forge </a:t>
          </a:r>
          <a:r>
            <a:rPr lang="en-US" altLang="en-US" sz="2800" b="1" dirty="0"/>
            <a:t>common understandings </a:t>
          </a:r>
          <a:r>
            <a:rPr lang="en-US" altLang="en-US" sz="2800" dirty="0"/>
            <a:t>on key issues as </a:t>
          </a:r>
          <a:r>
            <a:rPr lang="en-US" altLang="en-US" sz="2800" b="1" dirty="0"/>
            <a:t>input to government decisions on nuclear energy policy</a:t>
          </a:r>
          <a:r>
            <a:rPr lang="en-US" altLang="en-US" sz="2800" dirty="0"/>
            <a:t> and to broader OECD policy analyses in areas such as energy and the sustainable development of low-carbon economies. </a:t>
          </a:r>
          <a:endParaRPr lang="en-US" sz="2800" dirty="0"/>
        </a:p>
      </dgm:t>
    </dgm:pt>
    <dgm:pt modelId="{94EB7F12-5A90-48A7-B396-88906065AA3E}" type="parTrans" cxnId="{B9B4F671-A63B-4F94-B49C-35057B0FB6D5}">
      <dgm:prSet/>
      <dgm:spPr/>
      <dgm:t>
        <a:bodyPr/>
        <a:lstStyle/>
        <a:p>
          <a:endParaRPr lang="en-US" sz="2600"/>
        </a:p>
      </dgm:t>
    </dgm:pt>
    <dgm:pt modelId="{2AB8B355-5834-4F2E-991E-09EB1EF9C2D0}" type="sibTrans" cxnId="{B9B4F671-A63B-4F94-B49C-35057B0FB6D5}">
      <dgm:prSet/>
      <dgm:spPr/>
      <dgm:t>
        <a:bodyPr/>
        <a:lstStyle/>
        <a:p>
          <a:endParaRPr lang="en-US" sz="2600"/>
        </a:p>
      </dgm:t>
    </dgm:pt>
    <dgm:pt modelId="{8798F9A7-27AA-472F-BA70-C43686A6C59A}" type="pres">
      <dgm:prSet presAssocID="{7B3CC089-CBF7-4A65-AD63-567203FC2301}" presName="linear" presStyleCnt="0">
        <dgm:presLayoutVars>
          <dgm:animLvl val="lvl"/>
          <dgm:resizeHandles val="exact"/>
        </dgm:presLayoutVars>
      </dgm:prSet>
      <dgm:spPr/>
    </dgm:pt>
    <dgm:pt modelId="{69343FD5-F155-466E-B862-978DD051D63E}" type="pres">
      <dgm:prSet presAssocID="{EF8215B6-292C-4DC8-BADE-A0F8411154D2}" presName="parentText" presStyleLbl="node1" presStyleIdx="0" presStyleCnt="2" custScaleY="107074" custLinFactNeighborX="386" custLinFactNeighborY="-32897">
        <dgm:presLayoutVars>
          <dgm:chMax val="0"/>
          <dgm:bulletEnabled val="1"/>
        </dgm:presLayoutVars>
      </dgm:prSet>
      <dgm:spPr/>
    </dgm:pt>
    <dgm:pt modelId="{8678BBEF-2685-467B-AD6A-3023DC974D29}" type="pres">
      <dgm:prSet presAssocID="{AE818722-75E0-4F54-9B3A-56E9D33DCAAD}" presName="spacer" presStyleCnt="0"/>
      <dgm:spPr/>
    </dgm:pt>
    <dgm:pt modelId="{4310FA0F-B5AB-4101-BD66-7A6A4F32F290}" type="pres">
      <dgm:prSet presAssocID="{9C640E6B-D619-4B5B-82B3-9FC0577F9363}" presName="parentText" presStyleLbl="node1" presStyleIdx="1" presStyleCnt="2" custScaleY="111550" custLinFactY="5944" custLinFactNeighborY="100000">
        <dgm:presLayoutVars>
          <dgm:chMax val="0"/>
          <dgm:bulletEnabled val="1"/>
        </dgm:presLayoutVars>
      </dgm:prSet>
      <dgm:spPr/>
    </dgm:pt>
  </dgm:ptLst>
  <dgm:cxnLst>
    <dgm:cxn modelId="{1C71C41D-A205-46BA-B0C7-5DCEDB07E5E8}" type="presOf" srcId="{EF8215B6-292C-4DC8-BADE-A0F8411154D2}" destId="{69343FD5-F155-466E-B862-978DD051D63E}" srcOrd="0" destOrd="0" presId="urn:microsoft.com/office/officeart/2005/8/layout/vList2"/>
    <dgm:cxn modelId="{B9B4F671-A63B-4F94-B49C-35057B0FB6D5}" srcId="{7B3CC089-CBF7-4A65-AD63-567203FC2301}" destId="{9C640E6B-D619-4B5B-82B3-9FC0577F9363}" srcOrd="1" destOrd="0" parTransId="{94EB7F12-5A90-48A7-B396-88906065AA3E}" sibTransId="{2AB8B355-5834-4F2E-991E-09EB1EF9C2D0}"/>
    <dgm:cxn modelId="{F7EBCF99-B3F1-4865-948A-066C9E33E778}" type="presOf" srcId="{7B3CC089-CBF7-4A65-AD63-567203FC2301}" destId="{8798F9A7-27AA-472F-BA70-C43686A6C59A}" srcOrd="0" destOrd="0" presId="urn:microsoft.com/office/officeart/2005/8/layout/vList2"/>
    <dgm:cxn modelId="{4B3E7BC8-5A30-4302-84B8-F7B101FF6219}" type="presOf" srcId="{9C640E6B-D619-4B5B-82B3-9FC0577F9363}" destId="{4310FA0F-B5AB-4101-BD66-7A6A4F32F290}" srcOrd="0" destOrd="0" presId="urn:microsoft.com/office/officeart/2005/8/layout/vList2"/>
    <dgm:cxn modelId="{D19D17D9-DEFD-4754-B077-65F8C7C4ABFB}" srcId="{7B3CC089-CBF7-4A65-AD63-567203FC2301}" destId="{EF8215B6-292C-4DC8-BADE-A0F8411154D2}" srcOrd="0" destOrd="0" parTransId="{A240AB26-F061-4DA1-B13F-6D328672B992}" sibTransId="{AE818722-75E0-4F54-9B3A-56E9D33DCAAD}"/>
    <dgm:cxn modelId="{B44A3A44-C6B4-4D34-B00C-43C125EC7796}" type="presParOf" srcId="{8798F9A7-27AA-472F-BA70-C43686A6C59A}" destId="{69343FD5-F155-466E-B862-978DD051D63E}" srcOrd="0" destOrd="0" presId="urn:microsoft.com/office/officeart/2005/8/layout/vList2"/>
    <dgm:cxn modelId="{2BF7D196-AB67-4700-8B05-32CAF7D723C1}" type="presParOf" srcId="{8798F9A7-27AA-472F-BA70-C43686A6C59A}" destId="{8678BBEF-2685-467B-AD6A-3023DC974D29}" srcOrd="1" destOrd="0" presId="urn:microsoft.com/office/officeart/2005/8/layout/vList2"/>
    <dgm:cxn modelId="{6C18BDE1-52C2-40A4-9A0B-6F8728B42B6E}" type="presParOf" srcId="{8798F9A7-27AA-472F-BA70-C43686A6C59A}" destId="{4310FA0F-B5AB-4101-BD66-7A6A4F32F290}" srcOrd="2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3D63F1-99C9-4F3D-B35A-53953A2836E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7BBBB0-84D6-4AEB-BA4B-E993BE10522D}">
      <dgm:prSet phldrT="[Text]" custT="1"/>
      <dgm:spPr>
        <a:solidFill>
          <a:schemeClr val="bg2">
            <a:lumMod val="50000"/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80000" tIns="180000" rIns="180000" bIns="180000" anchor="t"/>
        <a:lstStyle/>
        <a:p>
          <a:pPr algn="ctr"/>
          <a:r>
            <a:rPr lang="en-GB" sz="1000" b="1" u="none" noProof="0" dirty="0">
              <a:solidFill>
                <a:schemeClr val="bg1"/>
              </a:solidFill>
            </a:rPr>
            <a:t> </a:t>
          </a:r>
          <a:br>
            <a:rPr lang="en-GB" sz="2400" b="1" u="none" noProof="0" dirty="0">
              <a:solidFill>
                <a:schemeClr val="bg1"/>
              </a:solidFill>
            </a:rPr>
          </a:br>
          <a:r>
            <a:rPr lang="en-GB" sz="2400" b="1" u="none" noProof="0" dirty="0">
              <a:solidFill>
                <a:schemeClr val="bg1"/>
              </a:solidFill>
            </a:rPr>
            <a:t>NEA serviced bodies </a:t>
          </a:r>
          <a:br>
            <a:rPr lang="en-GB" sz="1800" b="1" u="sng" noProof="0" dirty="0">
              <a:solidFill>
                <a:schemeClr val="bg1"/>
              </a:solidFill>
            </a:rPr>
          </a:br>
          <a:r>
            <a:rPr lang="en-GB" sz="1000" b="1" u="sng" noProof="0" dirty="0">
              <a:solidFill>
                <a:schemeClr val="bg1"/>
              </a:solidFill>
            </a:rPr>
            <a:t> </a:t>
          </a:r>
        </a:p>
        <a:p>
          <a:pPr algn="l"/>
          <a:r>
            <a:rPr lang="en-GB" sz="1800" b="1" noProof="0" dirty="0"/>
            <a:t>Generation IV International Forum (GIF) </a:t>
          </a:r>
          <a:br>
            <a:rPr lang="en-GB" sz="1800" b="1" noProof="0" dirty="0"/>
          </a:br>
          <a:r>
            <a:rPr lang="en-GB" sz="1800" noProof="0" dirty="0"/>
            <a:t>with the goal to improve sustainability (including effective fuel utilisation and minimisation of waste), economics, safety and reliability, proliferation resistance and physical protection.</a:t>
          </a:r>
        </a:p>
        <a:p>
          <a:pPr algn="l"/>
          <a:r>
            <a:rPr lang="en-GB" sz="1800" b="1" spc="-10" baseline="0" noProof="0" dirty="0"/>
            <a:t>Multinational Design Evaluation Programme (MDEP) – </a:t>
          </a:r>
          <a:r>
            <a:rPr lang="en-GB" sz="1800" spc="-10" baseline="0" noProof="0" dirty="0"/>
            <a:t>initiative by national safety authorities to leverage their resources and knowledge for new reactor design reviews such as ABWR, AP1000, APR1400, EPR, HPR1000, and VVER-1200.</a:t>
          </a:r>
        </a:p>
        <a:p>
          <a:pPr algn="l"/>
          <a:r>
            <a:rPr lang="en-GB" sz="1800" b="1" noProof="0" dirty="0"/>
            <a:t>International Framework for Nuclear Energy Cooperation (IFNEC) – </a:t>
          </a:r>
          <a:r>
            <a:rPr lang="en-GB" sz="1800" noProof="0" dirty="0"/>
            <a:t>65-country forum for international discussion on wide array of nuclear topics involving both developed and emerging economies.</a:t>
          </a:r>
        </a:p>
      </dgm:t>
    </dgm:pt>
    <dgm:pt modelId="{58CA35E0-E170-42D7-9CCD-A340AEF6E519}" type="parTrans" cxnId="{6846A58F-78AF-4E6D-BC4A-4C187C680DEB}">
      <dgm:prSet/>
      <dgm:spPr/>
      <dgm:t>
        <a:bodyPr/>
        <a:lstStyle/>
        <a:p>
          <a:endParaRPr lang="en-GB" noProof="0" dirty="0"/>
        </a:p>
      </dgm:t>
    </dgm:pt>
    <dgm:pt modelId="{BDD49762-A846-4D30-B1CC-CE01222E81CB}" type="sibTrans" cxnId="{6846A58F-78AF-4E6D-BC4A-4C187C680DEB}">
      <dgm:prSet/>
      <dgm:spPr/>
      <dgm:t>
        <a:bodyPr/>
        <a:lstStyle/>
        <a:p>
          <a:endParaRPr lang="en-GB" noProof="0" dirty="0"/>
        </a:p>
      </dgm:t>
    </dgm:pt>
    <dgm:pt modelId="{A5ABF74B-A461-4A77-BD68-19CE36E87A3B}">
      <dgm:prSet phldrT="[Text]" custT="1"/>
      <dgm:spPr>
        <a:solidFill>
          <a:schemeClr val="accent1"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80000" tIns="180000" rIns="180000" bIns="180000" anchor="t"/>
        <a:lstStyle/>
        <a:p>
          <a:pPr algn="ctr"/>
          <a:r>
            <a:rPr lang="en-GB" altLang="en-US" sz="1000" b="1" u="none" noProof="0" dirty="0">
              <a:solidFill>
                <a:schemeClr val="bg1"/>
              </a:solidFill>
            </a:rPr>
            <a:t> </a:t>
          </a:r>
          <a:br>
            <a:rPr lang="en-GB" altLang="en-US" sz="2400" b="1" u="none" noProof="0" dirty="0">
              <a:solidFill>
                <a:schemeClr val="bg1"/>
              </a:solidFill>
            </a:rPr>
          </a:br>
          <a:r>
            <a:rPr lang="en-GB" altLang="en-US" sz="2400" b="1" u="none" noProof="0" dirty="0">
              <a:solidFill>
                <a:schemeClr val="bg1"/>
              </a:solidFill>
            </a:rPr>
            <a:t>Joint projects</a:t>
          </a:r>
          <a:br>
            <a:rPr lang="en-GB" altLang="en-US" sz="2000" b="1" u="sng" noProof="0" dirty="0">
              <a:solidFill>
                <a:schemeClr val="bg1"/>
              </a:solidFill>
            </a:rPr>
          </a:br>
          <a:endParaRPr lang="en-GB" altLang="en-US" sz="1000" b="1" u="sng" noProof="0" dirty="0">
            <a:solidFill>
              <a:schemeClr val="bg1"/>
            </a:solidFill>
          </a:endParaRPr>
        </a:p>
        <a:p>
          <a:pPr algn="l"/>
          <a:r>
            <a:rPr lang="en-GB" altLang="en-US" sz="1800" b="1" noProof="0" dirty="0"/>
            <a:t>Nuclear safety </a:t>
          </a:r>
          <a:r>
            <a:rPr lang="en-GB" altLang="en-US" sz="1800" b="0" noProof="0" dirty="0"/>
            <a:t>research and experimental data </a:t>
          </a:r>
          <a:r>
            <a:rPr lang="en-GB" altLang="en-US" sz="1800" noProof="0" dirty="0"/>
            <a:t>(e.g. thermal-hydraulics, fuel behaviour, severe accidents).</a:t>
          </a:r>
        </a:p>
        <a:p>
          <a:pPr algn="l"/>
          <a:r>
            <a:rPr lang="en-GB" altLang="en-US" sz="1800" b="1" noProof="0" dirty="0"/>
            <a:t>Nuclear safety databases </a:t>
          </a:r>
          <a:br>
            <a:rPr lang="en-GB" altLang="en-US" sz="1800" b="1" noProof="0" dirty="0"/>
          </a:br>
          <a:r>
            <a:rPr lang="en-GB" altLang="en-US" sz="1800" noProof="0" dirty="0"/>
            <a:t>(e.g. fire, common-cause failures).</a:t>
          </a:r>
        </a:p>
        <a:p>
          <a:pPr algn="l"/>
          <a:r>
            <a:rPr lang="en-GB" altLang="en-US" sz="1800" b="1" noProof="0" dirty="0"/>
            <a:t>Nuclear science </a:t>
          </a:r>
          <a:br>
            <a:rPr lang="en-GB" altLang="en-US" sz="1800" b="1" noProof="0" dirty="0"/>
          </a:br>
          <a:r>
            <a:rPr lang="en-GB" altLang="en-US" sz="1800" noProof="0" dirty="0"/>
            <a:t>(e.g. thermodynamics of advanced fuels).</a:t>
          </a:r>
        </a:p>
        <a:p>
          <a:pPr algn="l"/>
          <a:r>
            <a:rPr lang="en-GB" altLang="en-US" sz="1800" b="1" noProof="0" dirty="0"/>
            <a:t>Radioactive waste management </a:t>
          </a:r>
          <a:br>
            <a:rPr lang="en-GB" altLang="en-US" sz="1800" b="1" noProof="0" dirty="0"/>
          </a:br>
          <a:r>
            <a:rPr lang="en-GB" altLang="en-US" sz="1800" noProof="0" dirty="0"/>
            <a:t>(e.g. thermochemical database).</a:t>
          </a:r>
        </a:p>
        <a:p>
          <a:pPr algn="l"/>
          <a:r>
            <a:rPr lang="en-GB" altLang="en-US" sz="1800" b="1" noProof="0" dirty="0"/>
            <a:t>Radiological protection </a:t>
          </a:r>
          <a:br>
            <a:rPr lang="en-GB" altLang="en-US" sz="1800" b="1" noProof="0" dirty="0"/>
          </a:br>
          <a:r>
            <a:rPr lang="en-GB" altLang="en-US" sz="1800" noProof="0" dirty="0"/>
            <a:t>(e.g. occupational exposure).</a:t>
          </a:r>
        </a:p>
        <a:p>
          <a:pPr algn="l"/>
          <a:r>
            <a:rPr lang="en-GB" altLang="en-US" sz="1800" b="1" noProof="0" dirty="0"/>
            <a:t>Nuclear Education Skills and Technology Framework (NEST)</a:t>
          </a:r>
          <a:endParaRPr lang="en-GB" sz="1800" noProof="0" dirty="0"/>
        </a:p>
      </dgm:t>
    </dgm:pt>
    <dgm:pt modelId="{00841200-C9BF-453D-9D57-8A02536F9FBC}" type="parTrans" cxnId="{FDAAC8F5-8C70-4A49-B305-77B200B2E3C3}">
      <dgm:prSet/>
      <dgm:spPr/>
      <dgm:t>
        <a:bodyPr/>
        <a:lstStyle/>
        <a:p>
          <a:endParaRPr lang="en-GB" noProof="0" dirty="0"/>
        </a:p>
      </dgm:t>
    </dgm:pt>
    <dgm:pt modelId="{566F9346-739B-4F6D-BE17-3CFF5A10D9EF}" type="sibTrans" cxnId="{FDAAC8F5-8C70-4A49-B305-77B200B2E3C3}">
      <dgm:prSet/>
      <dgm:spPr/>
      <dgm:t>
        <a:bodyPr/>
        <a:lstStyle/>
        <a:p>
          <a:endParaRPr lang="en-GB" noProof="0" dirty="0"/>
        </a:p>
      </dgm:t>
    </dgm:pt>
    <dgm:pt modelId="{875CF333-B056-48B5-8E32-89EBC5DBEAD5}" type="pres">
      <dgm:prSet presAssocID="{AE3D63F1-99C9-4F3D-B35A-53953A2836EC}" presName="diagram" presStyleCnt="0">
        <dgm:presLayoutVars>
          <dgm:dir/>
          <dgm:resizeHandles val="exact"/>
        </dgm:presLayoutVars>
      </dgm:prSet>
      <dgm:spPr/>
    </dgm:pt>
    <dgm:pt modelId="{C5DC0D7C-2308-4E2E-BBC4-030E00687158}" type="pres">
      <dgm:prSet presAssocID="{977BBBB0-84D6-4AEB-BA4B-E993BE10522D}" presName="node" presStyleLbl="node1" presStyleIdx="0" presStyleCnt="2" custScaleX="104000" custScaleY="148183">
        <dgm:presLayoutVars>
          <dgm:bulletEnabled val="1"/>
        </dgm:presLayoutVars>
      </dgm:prSet>
      <dgm:spPr/>
    </dgm:pt>
    <dgm:pt modelId="{0E9DC2F5-EF7B-409E-80C8-E2F326F29C27}" type="pres">
      <dgm:prSet presAssocID="{BDD49762-A846-4D30-B1CC-CE01222E81CB}" presName="sibTrans" presStyleCnt="0"/>
      <dgm:spPr/>
    </dgm:pt>
    <dgm:pt modelId="{92BE2764-474F-401A-807F-9F51C3BCCC49}" type="pres">
      <dgm:prSet presAssocID="{A5ABF74B-A461-4A77-BD68-19CE36E87A3B}" presName="node" presStyleLbl="node1" presStyleIdx="1" presStyleCnt="2" custScaleX="91951" custScaleY="148183" custLinFactNeighborX="-4765">
        <dgm:presLayoutVars>
          <dgm:bulletEnabled val="1"/>
        </dgm:presLayoutVars>
      </dgm:prSet>
      <dgm:spPr/>
    </dgm:pt>
  </dgm:ptLst>
  <dgm:cxnLst>
    <dgm:cxn modelId="{F7E4DC19-7EE1-4619-83F3-1EB0555FF5EE}" type="presOf" srcId="{977BBBB0-84D6-4AEB-BA4B-E993BE10522D}" destId="{C5DC0D7C-2308-4E2E-BBC4-030E00687158}" srcOrd="0" destOrd="0" presId="urn:microsoft.com/office/officeart/2005/8/layout/default"/>
    <dgm:cxn modelId="{E884585A-A937-4C3D-ADDD-C58C651B1074}" type="presOf" srcId="{AE3D63F1-99C9-4F3D-B35A-53953A2836EC}" destId="{875CF333-B056-48B5-8E32-89EBC5DBEAD5}" srcOrd="0" destOrd="0" presId="urn:microsoft.com/office/officeart/2005/8/layout/default"/>
    <dgm:cxn modelId="{6846A58F-78AF-4E6D-BC4A-4C187C680DEB}" srcId="{AE3D63F1-99C9-4F3D-B35A-53953A2836EC}" destId="{977BBBB0-84D6-4AEB-BA4B-E993BE10522D}" srcOrd="0" destOrd="0" parTransId="{58CA35E0-E170-42D7-9CCD-A340AEF6E519}" sibTransId="{BDD49762-A846-4D30-B1CC-CE01222E81CB}"/>
    <dgm:cxn modelId="{C90EB6C8-FB7A-4718-94DE-C513822B6962}" type="presOf" srcId="{A5ABF74B-A461-4A77-BD68-19CE36E87A3B}" destId="{92BE2764-474F-401A-807F-9F51C3BCCC49}" srcOrd="0" destOrd="0" presId="urn:microsoft.com/office/officeart/2005/8/layout/default"/>
    <dgm:cxn modelId="{FDAAC8F5-8C70-4A49-B305-77B200B2E3C3}" srcId="{AE3D63F1-99C9-4F3D-B35A-53953A2836EC}" destId="{A5ABF74B-A461-4A77-BD68-19CE36E87A3B}" srcOrd="1" destOrd="0" parTransId="{00841200-C9BF-453D-9D57-8A02536F9FBC}" sibTransId="{566F9346-739B-4F6D-BE17-3CFF5A10D9EF}"/>
    <dgm:cxn modelId="{72FF43A7-5CB3-4949-A1E3-9A9FBD914426}" type="presParOf" srcId="{875CF333-B056-48B5-8E32-89EBC5DBEAD5}" destId="{C5DC0D7C-2308-4E2E-BBC4-030E00687158}" srcOrd="0" destOrd="0" presId="urn:microsoft.com/office/officeart/2005/8/layout/default"/>
    <dgm:cxn modelId="{1332082B-C14E-480E-8BA5-595932DAD6FE}" type="presParOf" srcId="{875CF333-B056-48B5-8E32-89EBC5DBEAD5}" destId="{0E9DC2F5-EF7B-409E-80C8-E2F326F29C27}" srcOrd="1" destOrd="0" presId="urn:microsoft.com/office/officeart/2005/8/layout/default"/>
    <dgm:cxn modelId="{09A1386B-6405-4E10-AE2B-3A7EBBCF0602}" type="presParOf" srcId="{875CF333-B056-48B5-8E32-89EBC5DBEAD5}" destId="{92BE2764-474F-401A-807F-9F51C3BCCC4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420895-6F62-48CA-B5FA-431603F5D2D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CC51EB-D780-42FF-88B0-29B39F1DD053}">
      <dgm:prSet phldrT="[Text]" custT="1"/>
      <dgm:spPr>
        <a:solidFill>
          <a:schemeClr val="bg2">
            <a:lumMod val="50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800" b="1" dirty="0"/>
            <a:t>34 </a:t>
          </a:r>
          <a:r>
            <a:rPr lang="en-GB" sz="2800" b="0" dirty="0"/>
            <a:t>member countries + partners </a:t>
          </a:r>
          <a:br>
            <a:rPr lang="en-GB" sz="2800" b="0" dirty="0"/>
          </a:br>
          <a:r>
            <a:rPr lang="en-GB" sz="2800" b="0" dirty="0"/>
            <a:t>(e.g. China, India, Brazil, etc.)</a:t>
          </a:r>
          <a:endParaRPr lang="en-US" sz="2800" b="0" dirty="0"/>
        </a:p>
      </dgm:t>
    </dgm:pt>
    <dgm:pt modelId="{D851F320-DD70-4F22-A6DA-9AFC7CA5F32F}" type="parTrans" cxnId="{DC66D4EC-A63C-425F-A7BC-5287C9AD8FE8}">
      <dgm:prSet/>
      <dgm:spPr/>
      <dgm:t>
        <a:bodyPr/>
        <a:lstStyle/>
        <a:p>
          <a:endParaRPr lang="en-US" sz="2800"/>
        </a:p>
      </dgm:t>
    </dgm:pt>
    <dgm:pt modelId="{45D747A5-9435-4BD1-896B-F4EB748DE151}" type="sibTrans" cxnId="{DC66D4EC-A63C-425F-A7BC-5287C9AD8FE8}">
      <dgm:prSet/>
      <dgm:spPr/>
      <dgm:t>
        <a:bodyPr/>
        <a:lstStyle/>
        <a:p>
          <a:endParaRPr lang="en-US" sz="2800"/>
        </a:p>
      </dgm:t>
    </dgm:pt>
    <dgm:pt modelId="{C58993F5-D670-4D83-8263-E650E6B78A0B}">
      <dgm:prSet custT="1"/>
      <dgm:spPr>
        <a:solidFill>
          <a:schemeClr val="bg2">
            <a:lumMod val="75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8 </a:t>
          </a:r>
          <a:r>
            <a:rPr lang="en-GB" sz="2800" b="0" dirty="0">
              <a:solidFill>
                <a:schemeClr val="bg1"/>
              </a:solidFill>
            </a:rPr>
            <a:t>standing technical committees </a:t>
          </a:r>
          <a:br>
            <a:rPr lang="en-GB" sz="2800" b="1" dirty="0">
              <a:solidFill>
                <a:schemeClr val="bg1"/>
              </a:solidFill>
            </a:rPr>
          </a:br>
          <a:r>
            <a:rPr lang="en-GB" altLang="en-US" sz="2800" b="1" dirty="0"/>
            <a:t>1 </a:t>
          </a:r>
          <a:r>
            <a:rPr lang="en-GB" altLang="en-US" sz="2800" b="0" dirty="0"/>
            <a:t>management board</a:t>
          </a:r>
          <a:br>
            <a:rPr lang="en-GB" sz="2800" b="1" dirty="0">
              <a:solidFill>
                <a:schemeClr val="bg1"/>
              </a:solidFill>
            </a:rPr>
          </a:br>
          <a:r>
            <a:rPr lang="en-GB" sz="2800" b="1" dirty="0">
              <a:solidFill>
                <a:schemeClr val="bg1"/>
              </a:solidFill>
            </a:rPr>
            <a:t>74 </a:t>
          </a:r>
          <a:r>
            <a:rPr lang="en-GB" sz="2800" b="0" dirty="0">
              <a:solidFill>
                <a:schemeClr val="bg1"/>
              </a:solidFill>
            </a:rPr>
            <a:t>working parties and expert groups</a:t>
          </a:r>
        </a:p>
      </dgm:t>
    </dgm:pt>
    <dgm:pt modelId="{C76E00A1-2F23-46AD-8A39-8E546B87F577}" type="parTrans" cxnId="{AE12D0F7-80BC-4393-931F-4466B581F306}">
      <dgm:prSet/>
      <dgm:spPr/>
      <dgm:t>
        <a:bodyPr/>
        <a:lstStyle/>
        <a:p>
          <a:endParaRPr lang="en-US" sz="2800"/>
        </a:p>
      </dgm:t>
    </dgm:pt>
    <dgm:pt modelId="{3DEAEE45-FB6F-4990-9BFE-2A84E62FD206}" type="sibTrans" cxnId="{AE12D0F7-80BC-4393-931F-4466B581F306}">
      <dgm:prSet/>
      <dgm:spPr/>
      <dgm:t>
        <a:bodyPr/>
        <a:lstStyle/>
        <a:p>
          <a:endParaRPr lang="en-US" sz="2800"/>
        </a:p>
      </dgm:t>
    </dgm:pt>
    <dgm:pt modelId="{3AA419B1-F251-48BE-AACC-1C18220AC73C}">
      <dgm:prSet custT="1"/>
      <dgm:spPr>
        <a:solidFill>
          <a:schemeClr val="bg2">
            <a:lumMod val="50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26 </a:t>
          </a:r>
          <a:r>
            <a:rPr lang="en-US" sz="2800" b="0" dirty="0">
              <a:solidFill>
                <a:schemeClr val="bg1"/>
              </a:solidFill>
            </a:rPr>
            <a:t>international joint projects</a:t>
          </a:r>
        </a:p>
      </dgm:t>
    </dgm:pt>
    <dgm:pt modelId="{14766793-9662-4179-98B8-C35E08D54459}" type="parTrans" cxnId="{3F9E1C6A-9B5A-47B9-B7C2-AE841740842E}">
      <dgm:prSet/>
      <dgm:spPr/>
      <dgm:t>
        <a:bodyPr/>
        <a:lstStyle/>
        <a:p>
          <a:endParaRPr lang="en-US" sz="2800"/>
        </a:p>
      </dgm:t>
    </dgm:pt>
    <dgm:pt modelId="{1A2944E5-2A83-4B7B-B7A3-66A9DD1E0BDC}" type="sibTrans" cxnId="{3F9E1C6A-9B5A-47B9-B7C2-AE841740842E}">
      <dgm:prSet/>
      <dgm:spPr/>
      <dgm:t>
        <a:bodyPr/>
        <a:lstStyle/>
        <a:p>
          <a:endParaRPr lang="en-US" sz="2800"/>
        </a:p>
      </dgm:t>
    </dgm:pt>
    <dgm:pt modelId="{E49070D5-4DFA-4B18-A550-C0447525ADF9}">
      <dgm:prSet custT="1"/>
      <dgm:spPr>
        <a:solidFill>
          <a:schemeClr val="bg2">
            <a:lumMod val="75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The NEA Data Bank – </a:t>
          </a:r>
          <a:r>
            <a:rPr lang="en-US" sz="2800" b="0" dirty="0">
              <a:solidFill>
                <a:schemeClr val="bg1"/>
              </a:solidFill>
            </a:rPr>
            <a:t>a major international resource</a:t>
          </a:r>
          <a:endParaRPr lang="en-US" sz="2800" b="0" dirty="0">
            <a:solidFill>
              <a:prstClr val="black"/>
            </a:solidFill>
          </a:endParaRPr>
        </a:p>
      </dgm:t>
    </dgm:pt>
    <dgm:pt modelId="{07AAD471-F206-4B64-8C2F-0408EF4495AB}" type="parTrans" cxnId="{25845961-BE0C-413C-9906-5D51630A0BC7}">
      <dgm:prSet/>
      <dgm:spPr/>
      <dgm:t>
        <a:bodyPr/>
        <a:lstStyle/>
        <a:p>
          <a:endParaRPr lang="en-US" sz="2800"/>
        </a:p>
      </dgm:t>
    </dgm:pt>
    <dgm:pt modelId="{BD531C15-8E51-43ED-8BA8-019F62B2705E}" type="sibTrans" cxnId="{25845961-BE0C-413C-9906-5D51630A0BC7}">
      <dgm:prSet/>
      <dgm:spPr/>
      <dgm:t>
        <a:bodyPr/>
        <a:lstStyle/>
        <a:p>
          <a:endParaRPr lang="en-US" sz="2800"/>
        </a:p>
      </dgm:t>
    </dgm:pt>
    <dgm:pt modelId="{B87427A2-9D5E-4520-96E5-BCC30CFFB010}" type="pres">
      <dgm:prSet presAssocID="{B0420895-6F62-48CA-B5FA-431603F5D2D3}" presName="linear" presStyleCnt="0">
        <dgm:presLayoutVars>
          <dgm:animLvl val="lvl"/>
          <dgm:resizeHandles val="exact"/>
        </dgm:presLayoutVars>
      </dgm:prSet>
      <dgm:spPr/>
    </dgm:pt>
    <dgm:pt modelId="{A85121A9-643F-41C5-8BC6-D1554DFAD959}" type="pres">
      <dgm:prSet presAssocID="{EFCC51EB-D780-42FF-88B0-29B39F1DD053}" presName="parentText" presStyleLbl="node1" presStyleIdx="0" presStyleCnt="4" custScaleY="82415" custLinFactNeighborY="36734">
        <dgm:presLayoutVars>
          <dgm:chMax val="0"/>
          <dgm:bulletEnabled val="1"/>
        </dgm:presLayoutVars>
      </dgm:prSet>
      <dgm:spPr/>
    </dgm:pt>
    <dgm:pt modelId="{16E6F404-9D70-4988-AFB0-563D4098EE94}" type="pres">
      <dgm:prSet presAssocID="{45D747A5-9435-4BD1-896B-F4EB748DE151}" presName="spacer" presStyleCnt="0"/>
      <dgm:spPr/>
    </dgm:pt>
    <dgm:pt modelId="{108676AB-0BFB-4AC2-9E93-6B569ED7CCF7}" type="pres">
      <dgm:prSet presAssocID="{C58993F5-D670-4D83-8263-E650E6B78A0B}" presName="parentText" presStyleLbl="node1" presStyleIdx="1" presStyleCnt="4" custScaleY="112696" custLinFactNeighborY="-25">
        <dgm:presLayoutVars>
          <dgm:chMax val="0"/>
          <dgm:bulletEnabled val="1"/>
        </dgm:presLayoutVars>
      </dgm:prSet>
      <dgm:spPr/>
    </dgm:pt>
    <dgm:pt modelId="{2015D630-9BBD-47B7-8B4B-C06EF5CE128D}" type="pres">
      <dgm:prSet presAssocID="{3DEAEE45-FB6F-4990-9BFE-2A84E62FD206}" presName="spacer" presStyleCnt="0"/>
      <dgm:spPr/>
    </dgm:pt>
    <dgm:pt modelId="{8400DD9A-B325-4908-A12C-0FD6A8D27895}" type="pres">
      <dgm:prSet presAssocID="{3AA419B1-F251-48BE-AACC-1C18220AC73C}" presName="parentText" presStyleLbl="node1" presStyleIdx="2" presStyleCnt="4" custScaleY="63905" custLinFactNeighborY="-58684">
        <dgm:presLayoutVars>
          <dgm:chMax val="0"/>
          <dgm:bulletEnabled val="1"/>
        </dgm:presLayoutVars>
      </dgm:prSet>
      <dgm:spPr/>
    </dgm:pt>
    <dgm:pt modelId="{0E7BE7E5-6949-46D5-8B45-58977431A7AE}" type="pres">
      <dgm:prSet presAssocID="{1A2944E5-2A83-4B7B-B7A3-66A9DD1E0BDC}" presName="spacer" presStyleCnt="0"/>
      <dgm:spPr/>
    </dgm:pt>
    <dgm:pt modelId="{BD88F744-892F-48D0-A0EB-946C3D00BE1A}" type="pres">
      <dgm:prSet presAssocID="{E49070D5-4DFA-4B18-A550-C0447525ADF9}" presName="parentText" presStyleLbl="node1" presStyleIdx="3" presStyleCnt="4" custScaleY="57555" custLinFactY="-109" custLinFactNeighborY="-100000">
        <dgm:presLayoutVars>
          <dgm:chMax val="0"/>
          <dgm:bulletEnabled val="1"/>
        </dgm:presLayoutVars>
      </dgm:prSet>
      <dgm:spPr/>
    </dgm:pt>
  </dgm:ptLst>
  <dgm:cxnLst>
    <dgm:cxn modelId="{B0FD9B21-3D4D-4AB4-B95A-5138BA158F01}" type="presOf" srcId="{B0420895-6F62-48CA-B5FA-431603F5D2D3}" destId="{B87427A2-9D5E-4520-96E5-BCC30CFFB010}" srcOrd="0" destOrd="0" presId="urn:microsoft.com/office/officeart/2005/8/layout/vList2"/>
    <dgm:cxn modelId="{25845961-BE0C-413C-9906-5D51630A0BC7}" srcId="{B0420895-6F62-48CA-B5FA-431603F5D2D3}" destId="{E49070D5-4DFA-4B18-A550-C0447525ADF9}" srcOrd="3" destOrd="0" parTransId="{07AAD471-F206-4B64-8C2F-0408EF4495AB}" sibTransId="{BD531C15-8E51-43ED-8BA8-019F62B2705E}"/>
    <dgm:cxn modelId="{3F9E1C6A-9B5A-47B9-B7C2-AE841740842E}" srcId="{B0420895-6F62-48CA-B5FA-431603F5D2D3}" destId="{3AA419B1-F251-48BE-AACC-1C18220AC73C}" srcOrd="2" destOrd="0" parTransId="{14766793-9662-4179-98B8-C35E08D54459}" sibTransId="{1A2944E5-2A83-4B7B-B7A3-66A9DD1E0BDC}"/>
    <dgm:cxn modelId="{04EEDA4C-4072-4525-8212-F800F880124D}" type="presOf" srcId="{3AA419B1-F251-48BE-AACC-1C18220AC73C}" destId="{8400DD9A-B325-4908-A12C-0FD6A8D27895}" srcOrd="0" destOrd="0" presId="urn:microsoft.com/office/officeart/2005/8/layout/vList2"/>
    <dgm:cxn modelId="{BA5D0B8E-AFE3-43EE-8905-8DC3780FB9DE}" type="presOf" srcId="{EFCC51EB-D780-42FF-88B0-29B39F1DD053}" destId="{A85121A9-643F-41C5-8BC6-D1554DFAD959}" srcOrd="0" destOrd="0" presId="urn:microsoft.com/office/officeart/2005/8/layout/vList2"/>
    <dgm:cxn modelId="{427C1591-42DD-4FC7-86F5-093B2B18980B}" type="presOf" srcId="{E49070D5-4DFA-4B18-A550-C0447525ADF9}" destId="{BD88F744-892F-48D0-A0EB-946C3D00BE1A}" srcOrd="0" destOrd="0" presId="urn:microsoft.com/office/officeart/2005/8/layout/vList2"/>
    <dgm:cxn modelId="{861867A5-6930-4AB1-9FB6-6695E4D849F8}" type="presOf" srcId="{C58993F5-D670-4D83-8263-E650E6B78A0B}" destId="{108676AB-0BFB-4AC2-9E93-6B569ED7CCF7}" srcOrd="0" destOrd="0" presId="urn:microsoft.com/office/officeart/2005/8/layout/vList2"/>
    <dgm:cxn modelId="{DC66D4EC-A63C-425F-A7BC-5287C9AD8FE8}" srcId="{B0420895-6F62-48CA-B5FA-431603F5D2D3}" destId="{EFCC51EB-D780-42FF-88B0-29B39F1DD053}" srcOrd="0" destOrd="0" parTransId="{D851F320-DD70-4F22-A6DA-9AFC7CA5F32F}" sibTransId="{45D747A5-9435-4BD1-896B-F4EB748DE151}"/>
    <dgm:cxn modelId="{AE12D0F7-80BC-4393-931F-4466B581F306}" srcId="{B0420895-6F62-48CA-B5FA-431603F5D2D3}" destId="{C58993F5-D670-4D83-8263-E650E6B78A0B}" srcOrd="1" destOrd="0" parTransId="{C76E00A1-2F23-46AD-8A39-8E546B87F577}" sibTransId="{3DEAEE45-FB6F-4990-9BFE-2A84E62FD206}"/>
    <dgm:cxn modelId="{E5028787-A8F6-4087-9F22-85CC4C4D2112}" type="presParOf" srcId="{B87427A2-9D5E-4520-96E5-BCC30CFFB010}" destId="{A85121A9-643F-41C5-8BC6-D1554DFAD959}" srcOrd="0" destOrd="0" presId="urn:microsoft.com/office/officeart/2005/8/layout/vList2"/>
    <dgm:cxn modelId="{5A66884B-ADA5-438E-BFA3-348249F2BAC8}" type="presParOf" srcId="{B87427A2-9D5E-4520-96E5-BCC30CFFB010}" destId="{16E6F404-9D70-4988-AFB0-563D4098EE94}" srcOrd="1" destOrd="0" presId="urn:microsoft.com/office/officeart/2005/8/layout/vList2"/>
    <dgm:cxn modelId="{CC64EE52-D218-4D5B-B42E-16D43147F510}" type="presParOf" srcId="{B87427A2-9D5E-4520-96E5-BCC30CFFB010}" destId="{108676AB-0BFB-4AC2-9E93-6B569ED7CCF7}" srcOrd="2" destOrd="0" presId="urn:microsoft.com/office/officeart/2005/8/layout/vList2"/>
    <dgm:cxn modelId="{C9D660E3-E90C-4B4D-AE87-7D639FE0CD54}" type="presParOf" srcId="{B87427A2-9D5E-4520-96E5-BCC30CFFB010}" destId="{2015D630-9BBD-47B7-8B4B-C06EF5CE128D}" srcOrd="3" destOrd="0" presId="urn:microsoft.com/office/officeart/2005/8/layout/vList2"/>
    <dgm:cxn modelId="{0096787E-E4CE-430B-8490-926B4A534DF1}" type="presParOf" srcId="{B87427A2-9D5E-4520-96E5-BCC30CFFB010}" destId="{8400DD9A-B325-4908-A12C-0FD6A8D27895}" srcOrd="4" destOrd="0" presId="urn:microsoft.com/office/officeart/2005/8/layout/vList2"/>
    <dgm:cxn modelId="{2A4C5570-D1FA-489D-856F-B1B380783AB8}" type="presParOf" srcId="{B87427A2-9D5E-4520-96E5-BCC30CFFB010}" destId="{0E7BE7E5-6949-46D5-8B45-58977431A7AE}" srcOrd="5" destOrd="0" presId="urn:microsoft.com/office/officeart/2005/8/layout/vList2"/>
    <dgm:cxn modelId="{FC09BE7D-0CE4-409C-8C3B-E7CD9A740797}" type="presParOf" srcId="{B87427A2-9D5E-4520-96E5-BCC30CFFB010}" destId="{BD88F744-892F-48D0-A0EB-946C3D00BE1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3CC089-CBF7-4A65-AD63-567203FC2301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EF8215B6-292C-4DC8-BADE-A0F8411154D2}">
      <dgm:prSet phldrT="[Text]" custT="1"/>
      <dgm:spPr>
        <a:solidFill>
          <a:schemeClr val="bg2">
            <a:lumMod val="50000"/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altLang="en-US" sz="2800" dirty="0"/>
            <a:t>To assist its member countries in maintaining and further developing, through </a:t>
          </a:r>
          <a:r>
            <a:rPr lang="en-US" altLang="en-US" sz="2800" b="1" dirty="0"/>
            <a:t>international co-operation, the scientific, technological and legal bases</a:t>
          </a:r>
          <a:r>
            <a:rPr lang="en-US" altLang="en-US" sz="2800" dirty="0"/>
            <a:t> required for a safe, environmentally sound and economical use of nuclear energy for peaceful purposes.</a:t>
          </a:r>
          <a:endParaRPr lang="en-US" sz="2800" dirty="0"/>
        </a:p>
      </dgm:t>
    </dgm:pt>
    <dgm:pt modelId="{A240AB26-F061-4DA1-B13F-6D328672B992}" type="parTrans" cxnId="{D19D17D9-DEFD-4754-B077-65F8C7C4ABFB}">
      <dgm:prSet/>
      <dgm:spPr/>
      <dgm:t>
        <a:bodyPr/>
        <a:lstStyle/>
        <a:p>
          <a:endParaRPr lang="en-US" sz="2600"/>
        </a:p>
      </dgm:t>
    </dgm:pt>
    <dgm:pt modelId="{AE818722-75E0-4F54-9B3A-56E9D33DCAAD}" type="sibTrans" cxnId="{D19D17D9-DEFD-4754-B077-65F8C7C4ABFB}">
      <dgm:prSet/>
      <dgm:spPr/>
      <dgm:t>
        <a:bodyPr/>
        <a:lstStyle/>
        <a:p>
          <a:endParaRPr lang="en-US" sz="2600"/>
        </a:p>
      </dgm:t>
    </dgm:pt>
    <dgm:pt modelId="{9C640E6B-D619-4B5B-82B3-9FC0577F9363}">
      <dgm:prSet phldrT="[Text]" custT="1"/>
      <dgm:spPr>
        <a:solidFill>
          <a:schemeClr val="accent2">
            <a:lumMod val="75000"/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altLang="en-US" sz="2800" dirty="0"/>
            <a:t>To provide authoritative assessments and to forge </a:t>
          </a:r>
          <a:r>
            <a:rPr lang="en-US" altLang="en-US" sz="2800" b="1" dirty="0"/>
            <a:t>common understandings </a:t>
          </a:r>
          <a:r>
            <a:rPr lang="en-US" altLang="en-US" sz="2800" dirty="0"/>
            <a:t>on key issues as </a:t>
          </a:r>
          <a:r>
            <a:rPr lang="en-US" altLang="en-US" sz="2800" b="1" dirty="0"/>
            <a:t>input to government decisions on nuclear energy policy</a:t>
          </a:r>
          <a:r>
            <a:rPr lang="en-US" altLang="en-US" sz="2800" dirty="0"/>
            <a:t> and to broader OECD policy analyses in areas such as energy and the sustainable development of low-carbon economies. </a:t>
          </a:r>
          <a:endParaRPr lang="en-US" sz="2800" dirty="0"/>
        </a:p>
      </dgm:t>
    </dgm:pt>
    <dgm:pt modelId="{94EB7F12-5A90-48A7-B396-88906065AA3E}" type="parTrans" cxnId="{B9B4F671-A63B-4F94-B49C-35057B0FB6D5}">
      <dgm:prSet/>
      <dgm:spPr/>
      <dgm:t>
        <a:bodyPr/>
        <a:lstStyle/>
        <a:p>
          <a:endParaRPr lang="en-US" sz="2600"/>
        </a:p>
      </dgm:t>
    </dgm:pt>
    <dgm:pt modelId="{2AB8B355-5834-4F2E-991E-09EB1EF9C2D0}" type="sibTrans" cxnId="{B9B4F671-A63B-4F94-B49C-35057B0FB6D5}">
      <dgm:prSet/>
      <dgm:spPr/>
      <dgm:t>
        <a:bodyPr/>
        <a:lstStyle/>
        <a:p>
          <a:endParaRPr lang="en-US" sz="2600"/>
        </a:p>
      </dgm:t>
    </dgm:pt>
    <dgm:pt modelId="{8798F9A7-27AA-472F-BA70-C43686A6C59A}" type="pres">
      <dgm:prSet presAssocID="{7B3CC089-CBF7-4A65-AD63-567203FC2301}" presName="linear" presStyleCnt="0">
        <dgm:presLayoutVars>
          <dgm:animLvl val="lvl"/>
          <dgm:resizeHandles val="exact"/>
        </dgm:presLayoutVars>
      </dgm:prSet>
      <dgm:spPr/>
    </dgm:pt>
    <dgm:pt modelId="{69343FD5-F155-466E-B862-978DD051D63E}" type="pres">
      <dgm:prSet presAssocID="{EF8215B6-292C-4DC8-BADE-A0F8411154D2}" presName="parentText" presStyleLbl="node1" presStyleIdx="0" presStyleCnt="2" custScaleY="107074" custLinFactNeighborX="386" custLinFactNeighborY="-32897">
        <dgm:presLayoutVars>
          <dgm:chMax val="0"/>
          <dgm:bulletEnabled val="1"/>
        </dgm:presLayoutVars>
      </dgm:prSet>
      <dgm:spPr/>
    </dgm:pt>
    <dgm:pt modelId="{8678BBEF-2685-467B-AD6A-3023DC974D29}" type="pres">
      <dgm:prSet presAssocID="{AE818722-75E0-4F54-9B3A-56E9D33DCAAD}" presName="spacer" presStyleCnt="0"/>
      <dgm:spPr/>
    </dgm:pt>
    <dgm:pt modelId="{4310FA0F-B5AB-4101-BD66-7A6A4F32F290}" type="pres">
      <dgm:prSet presAssocID="{9C640E6B-D619-4B5B-82B3-9FC0577F9363}" presName="parentText" presStyleLbl="node1" presStyleIdx="1" presStyleCnt="2" custScaleY="111550" custLinFactY="5944" custLinFactNeighborY="100000">
        <dgm:presLayoutVars>
          <dgm:chMax val="0"/>
          <dgm:bulletEnabled val="1"/>
        </dgm:presLayoutVars>
      </dgm:prSet>
      <dgm:spPr/>
    </dgm:pt>
  </dgm:ptLst>
  <dgm:cxnLst>
    <dgm:cxn modelId="{1C71C41D-A205-46BA-B0C7-5DCEDB07E5E8}" type="presOf" srcId="{EF8215B6-292C-4DC8-BADE-A0F8411154D2}" destId="{69343FD5-F155-466E-B862-978DD051D63E}" srcOrd="0" destOrd="0" presId="urn:microsoft.com/office/officeart/2005/8/layout/vList2"/>
    <dgm:cxn modelId="{B9B4F671-A63B-4F94-B49C-35057B0FB6D5}" srcId="{7B3CC089-CBF7-4A65-AD63-567203FC2301}" destId="{9C640E6B-D619-4B5B-82B3-9FC0577F9363}" srcOrd="1" destOrd="0" parTransId="{94EB7F12-5A90-48A7-B396-88906065AA3E}" sibTransId="{2AB8B355-5834-4F2E-991E-09EB1EF9C2D0}"/>
    <dgm:cxn modelId="{F7EBCF99-B3F1-4865-948A-066C9E33E778}" type="presOf" srcId="{7B3CC089-CBF7-4A65-AD63-567203FC2301}" destId="{8798F9A7-27AA-472F-BA70-C43686A6C59A}" srcOrd="0" destOrd="0" presId="urn:microsoft.com/office/officeart/2005/8/layout/vList2"/>
    <dgm:cxn modelId="{4B3E7BC8-5A30-4302-84B8-F7B101FF6219}" type="presOf" srcId="{9C640E6B-D619-4B5B-82B3-9FC0577F9363}" destId="{4310FA0F-B5AB-4101-BD66-7A6A4F32F290}" srcOrd="0" destOrd="0" presId="urn:microsoft.com/office/officeart/2005/8/layout/vList2"/>
    <dgm:cxn modelId="{D19D17D9-DEFD-4754-B077-65F8C7C4ABFB}" srcId="{7B3CC089-CBF7-4A65-AD63-567203FC2301}" destId="{EF8215B6-292C-4DC8-BADE-A0F8411154D2}" srcOrd="0" destOrd="0" parTransId="{A240AB26-F061-4DA1-B13F-6D328672B992}" sibTransId="{AE818722-75E0-4F54-9B3A-56E9D33DCAAD}"/>
    <dgm:cxn modelId="{B44A3A44-C6B4-4D34-B00C-43C125EC7796}" type="presParOf" srcId="{8798F9A7-27AA-472F-BA70-C43686A6C59A}" destId="{69343FD5-F155-466E-B862-978DD051D63E}" srcOrd="0" destOrd="0" presId="urn:microsoft.com/office/officeart/2005/8/layout/vList2"/>
    <dgm:cxn modelId="{2BF7D196-AB67-4700-8B05-32CAF7D723C1}" type="presParOf" srcId="{8798F9A7-27AA-472F-BA70-C43686A6C59A}" destId="{8678BBEF-2685-467B-AD6A-3023DC974D29}" srcOrd="1" destOrd="0" presId="urn:microsoft.com/office/officeart/2005/8/layout/vList2"/>
    <dgm:cxn modelId="{6C18BDE1-52C2-40A4-9A0B-6F8728B42B6E}" type="presParOf" srcId="{8798F9A7-27AA-472F-BA70-C43686A6C59A}" destId="{4310FA0F-B5AB-4101-BD66-7A6A4F32F290}" srcOrd="2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3D63F1-99C9-4F3D-B35A-53953A2836E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7BBBB0-84D6-4AEB-BA4B-E993BE10522D}">
      <dgm:prSet phldrT="[Text]" custT="1"/>
      <dgm:spPr>
        <a:solidFill>
          <a:schemeClr val="bg2">
            <a:lumMod val="50000"/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80000" tIns="180000" rIns="180000" bIns="180000" anchor="t"/>
        <a:lstStyle/>
        <a:p>
          <a:pPr algn="ctr"/>
          <a:r>
            <a:rPr lang="en-GB" sz="1000" b="1" u="none" noProof="0" dirty="0">
              <a:solidFill>
                <a:schemeClr val="bg1"/>
              </a:solidFill>
            </a:rPr>
            <a:t> </a:t>
          </a:r>
          <a:br>
            <a:rPr lang="en-GB" sz="2400" b="1" u="none" noProof="0" dirty="0">
              <a:solidFill>
                <a:schemeClr val="bg1"/>
              </a:solidFill>
            </a:rPr>
          </a:br>
          <a:r>
            <a:rPr lang="en-GB" sz="2400" b="1" u="none" noProof="0" dirty="0">
              <a:solidFill>
                <a:schemeClr val="bg1"/>
              </a:solidFill>
            </a:rPr>
            <a:t>NEA serviced bodies </a:t>
          </a:r>
          <a:br>
            <a:rPr lang="en-GB" sz="1800" b="1" u="sng" noProof="0" dirty="0">
              <a:solidFill>
                <a:schemeClr val="bg1"/>
              </a:solidFill>
            </a:rPr>
          </a:br>
          <a:r>
            <a:rPr lang="en-GB" sz="1000" b="1" u="sng" noProof="0" dirty="0">
              <a:solidFill>
                <a:schemeClr val="bg1"/>
              </a:solidFill>
            </a:rPr>
            <a:t> </a:t>
          </a:r>
        </a:p>
        <a:p>
          <a:pPr algn="l"/>
          <a:r>
            <a:rPr lang="en-GB" sz="1800" b="1" noProof="0" dirty="0"/>
            <a:t>Generation IV International Forum (GIF) </a:t>
          </a:r>
          <a:br>
            <a:rPr lang="en-GB" sz="1800" b="1" noProof="0" dirty="0"/>
          </a:br>
          <a:r>
            <a:rPr lang="en-GB" sz="1800" noProof="0" dirty="0"/>
            <a:t>with the goal to improve sustainability (including effective fuel utilisation and minimisation of waste), economics, safety and reliability, proliferation resistance and physical protection.</a:t>
          </a:r>
        </a:p>
        <a:p>
          <a:pPr algn="l"/>
          <a:r>
            <a:rPr lang="en-GB" sz="1800" b="1" spc="-10" baseline="0" noProof="0" dirty="0"/>
            <a:t>Multinational Design Evaluation Programme (MDEP) – </a:t>
          </a:r>
          <a:r>
            <a:rPr lang="en-GB" sz="1800" spc="-10" baseline="0" noProof="0" dirty="0"/>
            <a:t>initiative by national safety authorities to leverage their resources and knowledge for new reactor design reviews such as ABWR, AP1000, APR1400, EPR, HPR1000, and VVER-1200.</a:t>
          </a:r>
        </a:p>
        <a:p>
          <a:pPr algn="l"/>
          <a:r>
            <a:rPr lang="en-GB" sz="1800" b="1" noProof="0" dirty="0"/>
            <a:t>International Framework for Nuclear Energy Cooperation (IFNEC) – </a:t>
          </a:r>
          <a:r>
            <a:rPr lang="en-GB" sz="1800" noProof="0" dirty="0"/>
            <a:t>65-country forum for international discussion on wide array of nuclear topics involving both developed and emerging economies.</a:t>
          </a:r>
        </a:p>
      </dgm:t>
    </dgm:pt>
    <dgm:pt modelId="{58CA35E0-E170-42D7-9CCD-A340AEF6E519}" type="parTrans" cxnId="{6846A58F-78AF-4E6D-BC4A-4C187C680DEB}">
      <dgm:prSet/>
      <dgm:spPr/>
      <dgm:t>
        <a:bodyPr/>
        <a:lstStyle/>
        <a:p>
          <a:endParaRPr lang="en-GB" noProof="0" dirty="0"/>
        </a:p>
      </dgm:t>
    </dgm:pt>
    <dgm:pt modelId="{BDD49762-A846-4D30-B1CC-CE01222E81CB}" type="sibTrans" cxnId="{6846A58F-78AF-4E6D-BC4A-4C187C680DEB}">
      <dgm:prSet/>
      <dgm:spPr/>
      <dgm:t>
        <a:bodyPr/>
        <a:lstStyle/>
        <a:p>
          <a:endParaRPr lang="en-GB" noProof="0" dirty="0"/>
        </a:p>
      </dgm:t>
    </dgm:pt>
    <dgm:pt modelId="{A5ABF74B-A461-4A77-BD68-19CE36E87A3B}">
      <dgm:prSet phldrT="[Text]" custT="1"/>
      <dgm:spPr>
        <a:solidFill>
          <a:schemeClr val="accent1"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80000" tIns="180000" rIns="180000" bIns="180000" anchor="t"/>
        <a:lstStyle/>
        <a:p>
          <a:pPr algn="ctr"/>
          <a:r>
            <a:rPr lang="en-GB" altLang="en-US" sz="1000" b="1" u="none" noProof="0" dirty="0">
              <a:solidFill>
                <a:schemeClr val="bg1"/>
              </a:solidFill>
            </a:rPr>
            <a:t> </a:t>
          </a:r>
          <a:br>
            <a:rPr lang="en-GB" altLang="en-US" sz="2400" b="1" u="none" noProof="0" dirty="0">
              <a:solidFill>
                <a:schemeClr val="bg1"/>
              </a:solidFill>
            </a:rPr>
          </a:br>
          <a:r>
            <a:rPr lang="en-GB" altLang="en-US" sz="2400" b="1" u="none" noProof="0" dirty="0">
              <a:solidFill>
                <a:schemeClr val="bg1"/>
              </a:solidFill>
            </a:rPr>
            <a:t>Joint projects</a:t>
          </a:r>
          <a:br>
            <a:rPr lang="en-GB" altLang="en-US" sz="2000" b="1" u="sng" noProof="0" dirty="0">
              <a:solidFill>
                <a:schemeClr val="bg1"/>
              </a:solidFill>
            </a:rPr>
          </a:br>
          <a:endParaRPr lang="en-GB" altLang="en-US" sz="1000" b="1" u="sng" noProof="0" dirty="0">
            <a:solidFill>
              <a:schemeClr val="bg1"/>
            </a:solidFill>
          </a:endParaRPr>
        </a:p>
        <a:p>
          <a:pPr algn="l"/>
          <a:r>
            <a:rPr lang="en-GB" altLang="en-US" sz="1800" b="1" noProof="0" dirty="0"/>
            <a:t>Nuclear safety </a:t>
          </a:r>
          <a:r>
            <a:rPr lang="en-GB" altLang="en-US" sz="1800" b="0" noProof="0" dirty="0"/>
            <a:t>research and experimental data </a:t>
          </a:r>
          <a:r>
            <a:rPr lang="en-GB" altLang="en-US" sz="1800" noProof="0" dirty="0"/>
            <a:t>(e.g. thermal-hydraulics, fuel behaviour, severe accidents).</a:t>
          </a:r>
        </a:p>
        <a:p>
          <a:pPr algn="l"/>
          <a:r>
            <a:rPr lang="en-GB" altLang="en-US" sz="1800" b="1" noProof="0" dirty="0"/>
            <a:t>Nuclear safety databases </a:t>
          </a:r>
          <a:br>
            <a:rPr lang="en-GB" altLang="en-US" sz="1800" b="1" noProof="0" dirty="0"/>
          </a:br>
          <a:r>
            <a:rPr lang="en-GB" altLang="en-US" sz="1800" noProof="0" dirty="0"/>
            <a:t>(e.g. fire, common-cause failures).</a:t>
          </a:r>
        </a:p>
        <a:p>
          <a:pPr algn="l"/>
          <a:r>
            <a:rPr lang="en-GB" altLang="en-US" sz="1800" b="1" noProof="0" dirty="0"/>
            <a:t>Nuclear science </a:t>
          </a:r>
          <a:br>
            <a:rPr lang="en-GB" altLang="en-US" sz="1800" b="1" noProof="0" dirty="0"/>
          </a:br>
          <a:r>
            <a:rPr lang="en-GB" altLang="en-US" sz="1800" noProof="0" dirty="0"/>
            <a:t>(e.g. thermodynamics of advanced fuels).</a:t>
          </a:r>
        </a:p>
        <a:p>
          <a:pPr algn="l"/>
          <a:r>
            <a:rPr lang="en-GB" altLang="en-US" sz="1800" b="1" noProof="0" dirty="0"/>
            <a:t>Radioactive waste management </a:t>
          </a:r>
          <a:br>
            <a:rPr lang="en-GB" altLang="en-US" sz="1800" b="1" noProof="0" dirty="0"/>
          </a:br>
          <a:r>
            <a:rPr lang="en-GB" altLang="en-US" sz="1800" noProof="0" dirty="0"/>
            <a:t>(e.g. thermochemical database).</a:t>
          </a:r>
        </a:p>
        <a:p>
          <a:pPr algn="l"/>
          <a:r>
            <a:rPr lang="en-GB" altLang="en-US" sz="1800" b="1" noProof="0" dirty="0"/>
            <a:t>Radiological protection </a:t>
          </a:r>
          <a:br>
            <a:rPr lang="en-GB" altLang="en-US" sz="1800" b="1" noProof="0" dirty="0"/>
          </a:br>
          <a:r>
            <a:rPr lang="en-GB" altLang="en-US" sz="1800" noProof="0" dirty="0"/>
            <a:t>(e.g. occupational exposure).</a:t>
          </a:r>
        </a:p>
        <a:p>
          <a:pPr algn="l"/>
          <a:r>
            <a:rPr lang="en-GB" altLang="en-US" sz="1800" b="1" noProof="0" dirty="0"/>
            <a:t>Nuclear Education Skills and Technology Framework (NEST)</a:t>
          </a:r>
          <a:endParaRPr lang="en-GB" sz="1800" noProof="0" dirty="0"/>
        </a:p>
      </dgm:t>
    </dgm:pt>
    <dgm:pt modelId="{00841200-C9BF-453D-9D57-8A02536F9FBC}" type="parTrans" cxnId="{FDAAC8F5-8C70-4A49-B305-77B200B2E3C3}">
      <dgm:prSet/>
      <dgm:spPr/>
      <dgm:t>
        <a:bodyPr/>
        <a:lstStyle/>
        <a:p>
          <a:endParaRPr lang="en-GB" noProof="0" dirty="0"/>
        </a:p>
      </dgm:t>
    </dgm:pt>
    <dgm:pt modelId="{566F9346-739B-4F6D-BE17-3CFF5A10D9EF}" type="sibTrans" cxnId="{FDAAC8F5-8C70-4A49-B305-77B200B2E3C3}">
      <dgm:prSet/>
      <dgm:spPr/>
      <dgm:t>
        <a:bodyPr/>
        <a:lstStyle/>
        <a:p>
          <a:endParaRPr lang="en-GB" noProof="0" dirty="0"/>
        </a:p>
      </dgm:t>
    </dgm:pt>
    <dgm:pt modelId="{875CF333-B056-48B5-8E32-89EBC5DBEAD5}" type="pres">
      <dgm:prSet presAssocID="{AE3D63F1-99C9-4F3D-B35A-53953A2836EC}" presName="diagram" presStyleCnt="0">
        <dgm:presLayoutVars>
          <dgm:dir/>
          <dgm:resizeHandles val="exact"/>
        </dgm:presLayoutVars>
      </dgm:prSet>
      <dgm:spPr/>
    </dgm:pt>
    <dgm:pt modelId="{C5DC0D7C-2308-4E2E-BBC4-030E00687158}" type="pres">
      <dgm:prSet presAssocID="{977BBBB0-84D6-4AEB-BA4B-E993BE10522D}" presName="node" presStyleLbl="node1" presStyleIdx="0" presStyleCnt="2" custScaleX="104000" custScaleY="148183">
        <dgm:presLayoutVars>
          <dgm:bulletEnabled val="1"/>
        </dgm:presLayoutVars>
      </dgm:prSet>
      <dgm:spPr/>
    </dgm:pt>
    <dgm:pt modelId="{0E9DC2F5-EF7B-409E-80C8-E2F326F29C27}" type="pres">
      <dgm:prSet presAssocID="{BDD49762-A846-4D30-B1CC-CE01222E81CB}" presName="sibTrans" presStyleCnt="0"/>
      <dgm:spPr/>
    </dgm:pt>
    <dgm:pt modelId="{92BE2764-474F-401A-807F-9F51C3BCCC49}" type="pres">
      <dgm:prSet presAssocID="{A5ABF74B-A461-4A77-BD68-19CE36E87A3B}" presName="node" presStyleLbl="node1" presStyleIdx="1" presStyleCnt="2" custScaleX="91951" custScaleY="148183" custLinFactNeighborX="-4765">
        <dgm:presLayoutVars>
          <dgm:bulletEnabled val="1"/>
        </dgm:presLayoutVars>
      </dgm:prSet>
      <dgm:spPr/>
    </dgm:pt>
  </dgm:ptLst>
  <dgm:cxnLst>
    <dgm:cxn modelId="{F7E4DC19-7EE1-4619-83F3-1EB0555FF5EE}" type="presOf" srcId="{977BBBB0-84D6-4AEB-BA4B-E993BE10522D}" destId="{C5DC0D7C-2308-4E2E-BBC4-030E00687158}" srcOrd="0" destOrd="0" presId="urn:microsoft.com/office/officeart/2005/8/layout/default"/>
    <dgm:cxn modelId="{E884585A-A937-4C3D-ADDD-C58C651B1074}" type="presOf" srcId="{AE3D63F1-99C9-4F3D-B35A-53953A2836EC}" destId="{875CF333-B056-48B5-8E32-89EBC5DBEAD5}" srcOrd="0" destOrd="0" presId="urn:microsoft.com/office/officeart/2005/8/layout/default"/>
    <dgm:cxn modelId="{6846A58F-78AF-4E6D-BC4A-4C187C680DEB}" srcId="{AE3D63F1-99C9-4F3D-B35A-53953A2836EC}" destId="{977BBBB0-84D6-4AEB-BA4B-E993BE10522D}" srcOrd="0" destOrd="0" parTransId="{58CA35E0-E170-42D7-9CCD-A340AEF6E519}" sibTransId="{BDD49762-A846-4D30-B1CC-CE01222E81CB}"/>
    <dgm:cxn modelId="{C90EB6C8-FB7A-4718-94DE-C513822B6962}" type="presOf" srcId="{A5ABF74B-A461-4A77-BD68-19CE36E87A3B}" destId="{92BE2764-474F-401A-807F-9F51C3BCCC49}" srcOrd="0" destOrd="0" presId="urn:microsoft.com/office/officeart/2005/8/layout/default"/>
    <dgm:cxn modelId="{FDAAC8F5-8C70-4A49-B305-77B200B2E3C3}" srcId="{AE3D63F1-99C9-4F3D-B35A-53953A2836EC}" destId="{A5ABF74B-A461-4A77-BD68-19CE36E87A3B}" srcOrd="1" destOrd="0" parTransId="{00841200-C9BF-453D-9D57-8A02536F9FBC}" sibTransId="{566F9346-739B-4F6D-BE17-3CFF5A10D9EF}"/>
    <dgm:cxn modelId="{72FF43A7-5CB3-4949-A1E3-9A9FBD914426}" type="presParOf" srcId="{875CF333-B056-48B5-8E32-89EBC5DBEAD5}" destId="{C5DC0D7C-2308-4E2E-BBC4-030E00687158}" srcOrd="0" destOrd="0" presId="urn:microsoft.com/office/officeart/2005/8/layout/default"/>
    <dgm:cxn modelId="{1332082B-C14E-480E-8BA5-595932DAD6FE}" type="presParOf" srcId="{875CF333-B056-48B5-8E32-89EBC5DBEAD5}" destId="{0E9DC2F5-EF7B-409E-80C8-E2F326F29C27}" srcOrd="1" destOrd="0" presId="urn:microsoft.com/office/officeart/2005/8/layout/default"/>
    <dgm:cxn modelId="{09A1386B-6405-4E10-AE2B-3A7EBBCF0602}" type="presParOf" srcId="{875CF333-B056-48B5-8E32-89EBC5DBEAD5}" destId="{92BE2764-474F-401A-807F-9F51C3BCCC4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420895-6F62-48CA-B5FA-431603F5D2D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CC51EB-D780-42FF-88B0-29B39F1DD053}">
      <dgm:prSet phldrT="[Text]" custT="1"/>
      <dgm:spPr>
        <a:solidFill>
          <a:schemeClr val="bg2">
            <a:lumMod val="50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800" b="1" dirty="0"/>
            <a:t>34 </a:t>
          </a:r>
          <a:r>
            <a:rPr lang="en-GB" sz="2800" b="0" dirty="0"/>
            <a:t>member countries + partners </a:t>
          </a:r>
          <a:br>
            <a:rPr lang="en-GB" sz="2800" b="0" dirty="0"/>
          </a:br>
          <a:r>
            <a:rPr lang="en-GB" sz="2800" b="0" dirty="0"/>
            <a:t>(e.g. China, India, Brazil, etc.)</a:t>
          </a:r>
          <a:endParaRPr lang="en-US" sz="2800" b="0" dirty="0"/>
        </a:p>
      </dgm:t>
    </dgm:pt>
    <dgm:pt modelId="{D851F320-DD70-4F22-A6DA-9AFC7CA5F32F}" type="parTrans" cxnId="{DC66D4EC-A63C-425F-A7BC-5287C9AD8FE8}">
      <dgm:prSet/>
      <dgm:spPr/>
      <dgm:t>
        <a:bodyPr/>
        <a:lstStyle/>
        <a:p>
          <a:endParaRPr lang="en-US" sz="2800"/>
        </a:p>
      </dgm:t>
    </dgm:pt>
    <dgm:pt modelId="{45D747A5-9435-4BD1-896B-F4EB748DE151}" type="sibTrans" cxnId="{DC66D4EC-A63C-425F-A7BC-5287C9AD8FE8}">
      <dgm:prSet/>
      <dgm:spPr/>
      <dgm:t>
        <a:bodyPr/>
        <a:lstStyle/>
        <a:p>
          <a:endParaRPr lang="en-US" sz="2800"/>
        </a:p>
      </dgm:t>
    </dgm:pt>
    <dgm:pt modelId="{C58993F5-D670-4D83-8263-E650E6B78A0B}">
      <dgm:prSet custT="1"/>
      <dgm:spPr>
        <a:solidFill>
          <a:schemeClr val="bg2">
            <a:lumMod val="75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800" b="1" dirty="0">
              <a:solidFill>
                <a:schemeClr val="bg1"/>
              </a:solidFill>
            </a:rPr>
            <a:t>8 </a:t>
          </a:r>
          <a:r>
            <a:rPr lang="en-GB" sz="2800" b="0" dirty="0">
              <a:solidFill>
                <a:schemeClr val="bg1"/>
              </a:solidFill>
            </a:rPr>
            <a:t>standing technical committees </a:t>
          </a:r>
          <a:br>
            <a:rPr lang="en-GB" sz="2800" b="1" dirty="0">
              <a:solidFill>
                <a:schemeClr val="bg1"/>
              </a:solidFill>
            </a:rPr>
          </a:br>
          <a:r>
            <a:rPr lang="en-GB" altLang="en-US" sz="2800" b="1" dirty="0"/>
            <a:t>1 </a:t>
          </a:r>
          <a:r>
            <a:rPr lang="en-GB" altLang="en-US" sz="2800" b="0" dirty="0"/>
            <a:t>management board</a:t>
          </a:r>
          <a:br>
            <a:rPr lang="en-GB" sz="2800" b="1" dirty="0">
              <a:solidFill>
                <a:schemeClr val="bg1"/>
              </a:solidFill>
            </a:rPr>
          </a:br>
          <a:r>
            <a:rPr lang="en-GB" sz="2800" b="1" dirty="0">
              <a:solidFill>
                <a:schemeClr val="bg1"/>
              </a:solidFill>
              <a:latin typeface="Myriad Pro" panose="020B0503030403020204" pitchFamily="34" charset="0"/>
            </a:rPr>
            <a:t>≈</a:t>
          </a:r>
          <a:r>
            <a:rPr lang="en-GB" sz="2800" b="1" dirty="0">
              <a:solidFill>
                <a:schemeClr val="bg1"/>
              </a:solidFill>
            </a:rPr>
            <a:t>74 </a:t>
          </a:r>
          <a:r>
            <a:rPr lang="en-GB" sz="2800" b="0" dirty="0">
              <a:solidFill>
                <a:schemeClr val="bg1"/>
              </a:solidFill>
            </a:rPr>
            <a:t>working parties and expert groups</a:t>
          </a:r>
        </a:p>
      </dgm:t>
    </dgm:pt>
    <dgm:pt modelId="{C76E00A1-2F23-46AD-8A39-8E546B87F577}" type="parTrans" cxnId="{AE12D0F7-80BC-4393-931F-4466B581F306}">
      <dgm:prSet/>
      <dgm:spPr/>
      <dgm:t>
        <a:bodyPr/>
        <a:lstStyle/>
        <a:p>
          <a:endParaRPr lang="en-US" sz="2800"/>
        </a:p>
      </dgm:t>
    </dgm:pt>
    <dgm:pt modelId="{3DEAEE45-FB6F-4990-9BFE-2A84E62FD206}" type="sibTrans" cxnId="{AE12D0F7-80BC-4393-931F-4466B581F306}">
      <dgm:prSet/>
      <dgm:spPr/>
      <dgm:t>
        <a:bodyPr/>
        <a:lstStyle/>
        <a:p>
          <a:endParaRPr lang="en-US" sz="2800"/>
        </a:p>
      </dgm:t>
    </dgm:pt>
    <dgm:pt modelId="{3AA419B1-F251-48BE-AACC-1C18220AC73C}">
      <dgm:prSet custT="1"/>
      <dgm:spPr>
        <a:solidFill>
          <a:schemeClr val="bg2">
            <a:lumMod val="50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800" b="1">
              <a:solidFill>
                <a:schemeClr val="bg1"/>
              </a:solidFill>
              <a:latin typeface="Myriad Pro" panose="020B0503030403020204" pitchFamily="34" charset="0"/>
            </a:rPr>
            <a:t>≈</a:t>
          </a:r>
          <a:r>
            <a:rPr lang="en-GB" sz="2800" b="1">
              <a:solidFill>
                <a:schemeClr val="bg1"/>
              </a:solidFill>
            </a:rPr>
            <a:t>26 </a:t>
          </a:r>
          <a:r>
            <a:rPr lang="en-US" sz="2800" b="0" dirty="0">
              <a:solidFill>
                <a:schemeClr val="bg1"/>
              </a:solidFill>
            </a:rPr>
            <a:t>international joint projects</a:t>
          </a:r>
        </a:p>
      </dgm:t>
    </dgm:pt>
    <dgm:pt modelId="{14766793-9662-4179-98B8-C35E08D54459}" type="parTrans" cxnId="{3F9E1C6A-9B5A-47B9-B7C2-AE841740842E}">
      <dgm:prSet/>
      <dgm:spPr/>
      <dgm:t>
        <a:bodyPr/>
        <a:lstStyle/>
        <a:p>
          <a:endParaRPr lang="en-US" sz="2800"/>
        </a:p>
      </dgm:t>
    </dgm:pt>
    <dgm:pt modelId="{1A2944E5-2A83-4B7B-B7A3-66A9DD1E0BDC}" type="sibTrans" cxnId="{3F9E1C6A-9B5A-47B9-B7C2-AE841740842E}">
      <dgm:prSet/>
      <dgm:spPr/>
      <dgm:t>
        <a:bodyPr/>
        <a:lstStyle/>
        <a:p>
          <a:endParaRPr lang="en-US" sz="2800"/>
        </a:p>
      </dgm:t>
    </dgm:pt>
    <dgm:pt modelId="{E49070D5-4DFA-4B18-A550-C0447525ADF9}">
      <dgm:prSet custT="1"/>
      <dgm:spPr>
        <a:solidFill>
          <a:schemeClr val="bg2">
            <a:lumMod val="75000"/>
            <a:alpha val="80000"/>
          </a:schemeClr>
        </a:solidFill>
        <a:ln w="762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The NEA Data Bank – </a:t>
          </a:r>
          <a:r>
            <a:rPr lang="en-US" sz="2800" b="0" dirty="0">
              <a:solidFill>
                <a:schemeClr val="bg1"/>
              </a:solidFill>
            </a:rPr>
            <a:t>a major international resource</a:t>
          </a:r>
          <a:endParaRPr lang="en-US" sz="2800" b="0" dirty="0">
            <a:solidFill>
              <a:prstClr val="black"/>
            </a:solidFill>
          </a:endParaRPr>
        </a:p>
      </dgm:t>
    </dgm:pt>
    <dgm:pt modelId="{07AAD471-F206-4B64-8C2F-0408EF4495AB}" type="parTrans" cxnId="{25845961-BE0C-413C-9906-5D51630A0BC7}">
      <dgm:prSet/>
      <dgm:spPr/>
      <dgm:t>
        <a:bodyPr/>
        <a:lstStyle/>
        <a:p>
          <a:endParaRPr lang="en-US" sz="2800"/>
        </a:p>
      </dgm:t>
    </dgm:pt>
    <dgm:pt modelId="{BD531C15-8E51-43ED-8BA8-019F62B2705E}" type="sibTrans" cxnId="{25845961-BE0C-413C-9906-5D51630A0BC7}">
      <dgm:prSet/>
      <dgm:spPr/>
      <dgm:t>
        <a:bodyPr/>
        <a:lstStyle/>
        <a:p>
          <a:endParaRPr lang="en-US" sz="2800"/>
        </a:p>
      </dgm:t>
    </dgm:pt>
    <dgm:pt modelId="{B87427A2-9D5E-4520-96E5-BCC30CFFB010}" type="pres">
      <dgm:prSet presAssocID="{B0420895-6F62-48CA-B5FA-431603F5D2D3}" presName="linear" presStyleCnt="0">
        <dgm:presLayoutVars>
          <dgm:animLvl val="lvl"/>
          <dgm:resizeHandles val="exact"/>
        </dgm:presLayoutVars>
      </dgm:prSet>
      <dgm:spPr/>
    </dgm:pt>
    <dgm:pt modelId="{A85121A9-643F-41C5-8BC6-D1554DFAD959}" type="pres">
      <dgm:prSet presAssocID="{EFCC51EB-D780-42FF-88B0-29B39F1DD053}" presName="parentText" presStyleLbl="node1" presStyleIdx="0" presStyleCnt="4" custScaleY="82415" custLinFactNeighborY="36734">
        <dgm:presLayoutVars>
          <dgm:chMax val="0"/>
          <dgm:bulletEnabled val="1"/>
        </dgm:presLayoutVars>
      </dgm:prSet>
      <dgm:spPr/>
    </dgm:pt>
    <dgm:pt modelId="{16E6F404-9D70-4988-AFB0-563D4098EE94}" type="pres">
      <dgm:prSet presAssocID="{45D747A5-9435-4BD1-896B-F4EB748DE151}" presName="spacer" presStyleCnt="0"/>
      <dgm:spPr/>
    </dgm:pt>
    <dgm:pt modelId="{108676AB-0BFB-4AC2-9E93-6B569ED7CCF7}" type="pres">
      <dgm:prSet presAssocID="{C58993F5-D670-4D83-8263-E650E6B78A0B}" presName="parentText" presStyleLbl="node1" presStyleIdx="1" presStyleCnt="4" custScaleY="112696" custLinFactNeighborY="-25">
        <dgm:presLayoutVars>
          <dgm:chMax val="0"/>
          <dgm:bulletEnabled val="1"/>
        </dgm:presLayoutVars>
      </dgm:prSet>
      <dgm:spPr/>
    </dgm:pt>
    <dgm:pt modelId="{2015D630-9BBD-47B7-8B4B-C06EF5CE128D}" type="pres">
      <dgm:prSet presAssocID="{3DEAEE45-FB6F-4990-9BFE-2A84E62FD206}" presName="spacer" presStyleCnt="0"/>
      <dgm:spPr/>
    </dgm:pt>
    <dgm:pt modelId="{8400DD9A-B325-4908-A12C-0FD6A8D27895}" type="pres">
      <dgm:prSet presAssocID="{3AA419B1-F251-48BE-AACC-1C18220AC73C}" presName="parentText" presStyleLbl="node1" presStyleIdx="2" presStyleCnt="4" custScaleY="63905" custLinFactNeighborY="-58684">
        <dgm:presLayoutVars>
          <dgm:chMax val="0"/>
          <dgm:bulletEnabled val="1"/>
        </dgm:presLayoutVars>
      </dgm:prSet>
      <dgm:spPr/>
    </dgm:pt>
    <dgm:pt modelId="{0E7BE7E5-6949-46D5-8B45-58977431A7AE}" type="pres">
      <dgm:prSet presAssocID="{1A2944E5-2A83-4B7B-B7A3-66A9DD1E0BDC}" presName="spacer" presStyleCnt="0"/>
      <dgm:spPr/>
    </dgm:pt>
    <dgm:pt modelId="{BD88F744-892F-48D0-A0EB-946C3D00BE1A}" type="pres">
      <dgm:prSet presAssocID="{E49070D5-4DFA-4B18-A550-C0447525ADF9}" presName="parentText" presStyleLbl="node1" presStyleIdx="3" presStyleCnt="4" custScaleY="57555" custLinFactY="-109" custLinFactNeighborY="-100000">
        <dgm:presLayoutVars>
          <dgm:chMax val="0"/>
          <dgm:bulletEnabled val="1"/>
        </dgm:presLayoutVars>
      </dgm:prSet>
      <dgm:spPr/>
    </dgm:pt>
  </dgm:ptLst>
  <dgm:cxnLst>
    <dgm:cxn modelId="{B0FD9B21-3D4D-4AB4-B95A-5138BA158F01}" type="presOf" srcId="{B0420895-6F62-48CA-B5FA-431603F5D2D3}" destId="{B87427A2-9D5E-4520-96E5-BCC30CFFB010}" srcOrd="0" destOrd="0" presId="urn:microsoft.com/office/officeart/2005/8/layout/vList2"/>
    <dgm:cxn modelId="{25845961-BE0C-413C-9906-5D51630A0BC7}" srcId="{B0420895-6F62-48CA-B5FA-431603F5D2D3}" destId="{E49070D5-4DFA-4B18-A550-C0447525ADF9}" srcOrd="3" destOrd="0" parTransId="{07AAD471-F206-4B64-8C2F-0408EF4495AB}" sibTransId="{BD531C15-8E51-43ED-8BA8-019F62B2705E}"/>
    <dgm:cxn modelId="{3F9E1C6A-9B5A-47B9-B7C2-AE841740842E}" srcId="{B0420895-6F62-48CA-B5FA-431603F5D2D3}" destId="{3AA419B1-F251-48BE-AACC-1C18220AC73C}" srcOrd="2" destOrd="0" parTransId="{14766793-9662-4179-98B8-C35E08D54459}" sibTransId="{1A2944E5-2A83-4B7B-B7A3-66A9DD1E0BDC}"/>
    <dgm:cxn modelId="{04EEDA4C-4072-4525-8212-F800F880124D}" type="presOf" srcId="{3AA419B1-F251-48BE-AACC-1C18220AC73C}" destId="{8400DD9A-B325-4908-A12C-0FD6A8D27895}" srcOrd="0" destOrd="0" presId="urn:microsoft.com/office/officeart/2005/8/layout/vList2"/>
    <dgm:cxn modelId="{BA5D0B8E-AFE3-43EE-8905-8DC3780FB9DE}" type="presOf" srcId="{EFCC51EB-D780-42FF-88B0-29B39F1DD053}" destId="{A85121A9-643F-41C5-8BC6-D1554DFAD959}" srcOrd="0" destOrd="0" presId="urn:microsoft.com/office/officeart/2005/8/layout/vList2"/>
    <dgm:cxn modelId="{427C1591-42DD-4FC7-86F5-093B2B18980B}" type="presOf" srcId="{E49070D5-4DFA-4B18-A550-C0447525ADF9}" destId="{BD88F744-892F-48D0-A0EB-946C3D00BE1A}" srcOrd="0" destOrd="0" presId="urn:microsoft.com/office/officeart/2005/8/layout/vList2"/>
    <dgm:cxn modelId="{861867A5-6930-4AB1-9FB6-6695E4D849F8}" type="presOf" srcId="{C58993F5-D670-4D83-8263-E650E6B78A0B}" destId="{108676AB-0BFB-4AC2-9E93-6B569ED7CCF7}" srcOrd="0" destOrd="0" presId="urn:microsoft.com/office/officeart/2005/8/layout/vList2"/>
    <dgm:cxn modelId="{DC66D4EC-A63C-425F-A7BC-5287C9AD8FE8}" srcId="{B0420895-6F62-48CA-B5FA-431603F5D2D3}" destId="{EFCC51EB-D780-42FF-88B0-29B39F1DD053}" srcOrd="0" destOrd="0" parTransId="{D851F320-DD70-4F22-A6DA-9AFC7CA5F32F}" sibTransId="{45D747A5-9435-4BD1-896B-F4EB748DE151}"/>
    <dgm:cxn modelId="{AE12D0F7-80BC-4393-931F-4466B581F306}" srcId="{B0420895-6F62-48CA-B5FA-431603F5D2D3}" destId="{C58993F5-D670-4D83-8263-E650E6B78A0B}" srcOrd="1" destOrd="0" parTransId="{C76E00A1-2F23-46AD-8A39-8E546B87F577}" sibTransId="{3DEAEE45-FB6F-4990-9BFE-2A84E62FD206}"/>
    <dgm:cxn modelId="{E5028787-A8F6-4087-9F22-85CC4C4D2112}" type="presParOf" srcId="{B87427A2-9D5E-4520-96E5-BCC30CFFB010}" destId="{A85121A9-643F-41C5-8BC6-D1554DFAD959}" srcOrd="0" destOrd="0" presId="urn:microsoft.com/office/officeart/2005/8/layout/vList2"/>
    <dgm:cxn modelId="{5A66884B-ADA5-438E-BFA3-348249F2BAC8}" type="presParOf" srcId="{B87427A2-9D5E-4520-96E5-BCC30CFFB010}" destId="{16E6F404-9D70-4988-AFB0-563D4098EE94}" srcOrd="1" destOrd="0" presId="urn:microsoft.com/office/officeart/2005/8/layout/vList2"/>
    <dgm:cxn modelId="{CC64EE52-D218-4D5B-B42E-16D43147F510}" type="presParOf" srcId="{B87427A2-9D5E-4520-96E5-BCC30CFFB010}" destId="{108676AB-0BFB-4AC2-9E93-6B569ED7CCF7}" srcOrd="2" destOrd="0" presId="urn:microsoft.com/office/officeart/2005/8/layout/vList2"/>
    <dgm:cxn modelId="{C9D660E3-E90C-4B4D-AE87-7D639FE0CD54}" type="presParOf" srcId="{B87427A2-9D5E-4520-96E5-BCC30CFFB010}" destId="{2015D630-9BBD-47B7-8B4B-C06EF5CE128D}" srcOrd="3" destOrd="0" presId="urn:microsoft.com/office/officeart/2005/8/layout/vList2"/>
    <dgm:cxn modelId="{0096787E-E4CE-430B-8490-926B4A534DF1}" type="presParOf" srcId="{B87427A2-9D5E-4520-96E5-BCC30CFFB010}" destId="{8400DD9A-B325-4908-A12C-0FD6A8D27895}" srcOrd="4" destOrd="0" presId="urn:microsoft.com/office/officeart/2005/8/layout/vList2"/>
    <dgm:cxn modelId="{2A4C5570-D1FA-489D-856F-B1B380783AB8}" type="presParOf" srcId="{B87427A2-9D5E-4520-96E5-BCC30CFFB010}" destId="{0E7BE7E5-6949-46D5-8B45-58977431A7AE}" srcOrd="5" destOrd="0" presId="urn:microsoft.com/office/officeart/2005/8/layout/vList2"/>
    <dgm:cxn modelId="{FC09BE7D-0CE4-409C-8C3B-E7CD9A740797}" type="presParOf" srcId="{B87427A2-9D5E-4520-96E5-BCC30CFFB010}" destId="{BD88F744-892F-48D0-A0EB-946C3D00BE1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B3CC089-CBF7-4A65-AD63-567203FC2301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EF8215B6-292C-4DC8-BADE-A0F8411154D2}">
      <dgm:prSet phldrT="[Text]" custT="1"/>
      <dgm:spPr>
        <a:solidFill>
          <a:schemeClr val="bg2">
            <a:lumMod val="50000"/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altLang="en-US" sz="2800" dirty="0"/>
            <a:t>To assist its member countries in maintaining and further developing, through </a:t>
          </a:r>
          <a:r>
            <a:rPr lang="en-US" altLang="en-US" sz="2800" b="1" dirty="0"/>
            <a:t>international co-operation, the scientific, technological and legal bases</a:t>
          </a:r>
          <a:r>
            <a:rPr lang="en-US" altLang="en-US" sz="2800" dirty="0"/>
            <a:t> required for a safe, environmentally sound and economical use of nuclear energy for peaceful purposes.</a:t>
          </a:r>
          <a:endParaRPr lang="en-US" sz="2800" dirty="0"/>
        </a:p>
      </dgm:t>
    </dgm:pt>
    <dgm:pt modelId="{A240AB26-F061-4DA1-B13F-6D328672B992}" type="parTrans" cxnId="{D19D17D9-DEFD-4754-B077-65F8C7C4ABFB}">
      <dgm:prSet/>
      <dgm:spPr/>
      <dgm:t>
        <a:bodyPr/>
        <a:lstStyle/>
        <a:p>
          <a:endParaRPr lang="en-US" sz="2600"/>
        </a:p>
      </dgm:t>
    </dgm:pt>
    <dgm:pt modelId="{AE818722-75E0-4F54-9B3A-56E9D33DCAAD}" type="sibTrans" cxnId="{D19D17D9-DEFD-4754-B077-65F8C7C4ABFB}">
      <dgm:prSet/>
      <dgm:spPr/>
      <dgm:t>
        <a:bodyPr/>
        <a:lstStyle/>
        <a:p>
          <a:endParaRPr lang="en-US" sz="2600"/>
        </a:p>
      </dgm:t>
    </dgm:pt>
    <dgm:pt modelId="{9C640E6B-D619-4B5B-82B3-9FC0577F9363}">
      <dgm:prSet phldrT="[Text]" custT="1"/>
      <dgm:spPr>
        <a:solidFill>
          <a:schemeClr val="accent2">
            <a:lumMod val="75000"/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altLang="en-US" sz="2800" dirty="0"/>
            <a:t>To provide authoritative assessments and to forge </a:t>
          </a:r>
          <a:r>
            <a:rPr lang="en-US" altLang="en-US" sz="2800" b="1" dirty="0"/>
            <a:t>common understandings </a:t>
          </a:r>
          <a:r>
            <a:rPr lang="en-US" altLang="en-US" sz="2800" dirty="0"/>
            <a:t>on key issues as </a:t>
          </a:r>
          <a:r>
            <a:rPr lang="en-US" altLang="en-US" sz="2800" b="1" dirty="0"/>
            <a:t>input to government decisions on nuclear energy policy</a:t>
          </a:r>
          <a:r>
            <a:rPr lang="en-US" altLang="en-US" sz="2800" dirty="0"/>
            <a:t> and to broader OECD policy analyses in areas such as energy and the sustainable development of low-carbon economies. </a:t>
          </a:r>
          <a:endParaRPr lang="en-US" sz="2800" dirty="0"/>
        </a:p>
      </dgm:t>
    </dgm:pt>
    <dgm:pt modelId="{94EB7F12-5A90-48A7-B396-88906065AA3E}" type="parTrans" cxnId="{B9B4F671-A63B-4F94-B49C-35057B0FB6D5}">
      <dgm:prSet/>
      <dgm:spPr/>
      <dgm:t>
        <a:bodyPr/>
        <a:lstStyle/>
        <a:p>
          <a:endParaRPr lang="en-US" sz="2600"/>
        </a:p>
      </dgm:t>
    </dgm:pt>
    <dgm:pt modelId="{2AB8B355-5834-4F2E-991E-09EB1EF9C2D0}" type="sibTrans" cxnId="{B9B4F671-A63B-4F94-B49C-35057B0FB6D5}">
      <dgm:prSet/>
      <dgm:spPr/>
      <dgm:t>
        <a:bodyPr/>
        <a:lstStyle/>
        <a:p>
          <a:endParaRPr lang="en-US" sz="2600"/>
        </a:p>
      </dgm:t>
    </dgm:pt>
    <dgm:pt modelId="{8798F9A7-27AA-472F-BA70-C43686A6C59A}" type="pres">
      <dgm:prSet presAssocID="{7B3CC089-CBF7-4A65-AD63-567203FC2301}" presName="linear" presStyleCnt="0">
        <dgm:presLayoutVars>
          <dgm:animLvl val="lvl"/>
          <dgm:resizeHandles val="exact"/>
        </dgm:presLayoutVars>
      </dgm:prSet>
      <dgm:spPr/>
    </dgm:pt>
    <dgm:pt modelId="{69343FD5-F155-466E-B862-978DD051D63E}" type="pres">
      <dgm:prSet presAssocID="{EF8215B6-292C-4DC8-BADE-A0F8411154D2}" presName="parentText" presStyleLbl="node1" presStyleIdx="0" presStyleCnt="2" custScaleY="107074" custLinFactNeighborX="386" custLinFactNeighborY="-32897">
        <dgm:presLayoutVars>
          <dgm:chMax val="0"/>
          <dgm:bulletEnabled val="1"/>
        </dgm:presLayoutVars>
      </dgm:prSet>
      <dgm:spPr/>
    </dgm:pt>
    <dgm:pt modelId="{8678BBEF-2685-467B-AD6A-3023DC974D29}" type="pres">
      <dgm:prSet presAssocID="{AE818722-75E0-4F54-9B3A-56E9D33DCAAD}" presName="spacer" presStyleCnt="0"/>
      <dgm:spPr/>
    </dgm:pt>
    <dgm:pt modelId="{4310FA0F-B5AB-4101-BD66-7A6A4F32F290}" type="pres">
      <dgm:prSet presAssocID="{9C640E6B-D619-4B5B-82B3-9FC0577F9363}" presName="parentText" presStyleLbl="node1" presStyleIdx="1" presStyleCnt="2" custScaleY="111550" custLinFactY="5944" custLinFactNeighborY="100000">
        <dgm:presLayoutVars>
          <dgm:chMax val="0"/>
          <dgm:bulletEnabled val="1"/>
        </dgm:presLayoutVars>
      </dgm:prSet>
      <dgm:spPr/>
    </dgm:pt>
  </dgm:ptLst>
  <dgm:cxnLst>
    <dgm:cxn modelId="{1C71C41D-A205-46BA-B0C7-5DCEDB07E5E8}" type="presOf" srcId="{EF8215B6-292C-4DC8-BADE-A0F8411154D2}" destId="{69343FD5-F155-466E-B862-978DD051D63E}" srcOrd="0" destOrd="0" presId="urn:microsoft.com/office/officeart/2005/8/layout/vList2"/>
    <dgm:cxn modelId="{B9B4F671-A63B-4F94-B49C-35057B0FB6D5}" srcId="{7B3CC089-CBF7-4A65-AD63-567203FC2301}" destId="{9C640E6B-D619-4B5B-82B3-9FC0577F9363}" srcOrd="1" destOrd="0" parTransId="{94EB7F12-5A90-48A7-B396-88906065AA3E}" sibTransId="{2AB8B355-5834-4F2E-991E-09EB1EF9C2D0}"/>
    <dgm:cxn modelId="{F7EBCF99-B3F1-4865-948A-066C9E33E778}" type="presOf" srcId="{7B3CC089-CBF7-4A65-AD63-567203FC2301}" destId="{8798F9A7-27AA-472F-BA70-C43686A6C59A}" srcOrd="0" destOrd="0" presId="urn:microsoft.com/office/officeart/2005/8/layout/vList2"/>
    <dgm:cxn modelId="{4B3E7BC8-5A30-4302-84B8-F7B101FF6219}" type="presOf" srcId="{9C640E6B-D619-4B5B-82B3-9FC0577F9363}" destId="{4310FA0F-B5AB-4101-BD66-7A6A4F32F290}" srcOrd="0" destOrd="0" presId="urn:microsoft.com/office/officeart/2005/8/layout/vList2"/>
    <dgm:cxn modelId="{D19D17D9-DEFD-4754-B077-65F8C7C4ABFB}" srcId="{7B3CC089-CBF7-4A65-AD63-567203FC2301}" destId="{EF8215B6-292C-4DC8-BADE-A0F8411154D2}" srcOrd="0" destOrd="0" parTransId="{A240AB26-F061-4DA1-B13F-6D328672B992}" sibTransId="{AE818722-75E0-4F54-9B3A-56E9D33DCAAD}"/>
    <dgm:cxn modelId="{B44A3A44-C6B4-4D34-B00C-43C125EC7796}" type="presParOf" srcId="{8798F9A7-27AA-472F-BA70-C43686A6C59A}" destId="{69343FD5-F155-466E-B862-978DD051D63E}" srcOrd="0" destOrd="0" presId="urn:microsoft.com/office/officeart/2005/8/layout/vList2"/>
    <dgm:cxn modelId="{2BF7D196-AB67-4700-8B05-32CAF7D723C1}" type="presParOf" srcId="{8798F9A7-27AA-472F-BA70-C43686A6C59A}" destId="{8678BBEF-2685-467B-AD6A-3023DC974D29}" srcOrd="1" destOrd="0" presId="urn:microsoft.com/office/officeart/2005/8/layout/vList2"/>
    <dgm:cxn modelId="{6C18BDE1-52C2-40A4-9A0B-6F8728B42B6E}" type="presParOf" srcId="{8798F9A7-27AA-472F-BA70-C43686A6C59A}" destId="{4310FA0F-B5AB-4101-BD66-7A6A4F32F290}" srcOrd="2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E3D63F1-99C9-4F3D-B35A-53953A2836E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7BBBB0-84D6-4AEB-BA4B-E993BE10522D}">
      <dgm:prSet phldrT="[Text]" custT="1"/>
      <dgm:spPr>
        <a:solidFill>
          <a:schemeClr val="bg2">
            <a:lumMod val="50000"/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80000" tIns="180000" rIns="180000" bIns="180000" anchor="t"/>
        <a:lstStyle/>
        <a:p>
          <a:pPr algn="ctr"/>
          <a:r>
            <a:rPr lang="en-GB" sz="1000" b="1" u="none" noProof="0" dirty="0">
              <a:solidFill>
                <a:schemeClr val="bg1"/>
              </a:solidFill>
            </a:rPr>
            <a:t> </a:t>
          </a:r>
          <a:br>
            <a:rPr lang="en-GB" sz="2400" b="1" u="none" noProof="0" dirty="0">
              <a:solidFill>
                <a:schemeClr val="bg1"/>
              </a:solidFill>
            </a:rPr>
          </a:br>
          <a:r>
            <a:rPr lang="en-GB" sz="2400" b="1" u="none" noProof="0" dirty="0">
              <a:solidFill>
                <a:schemeClr val="bg1"/>
              </a:solidFill>
            </a:rPr>
            <a:t>NEA serviced bodies </a:t>
          </a:r>
          <a:br>
            <a:rPr lang="en-GB" sz="1800" b="1" u="sng" noProof="0" dirty="0">
              <a:solidFill>
                <a:schemeClr val="bg1"/>
              </a:solidFill>
            </a:rPr>
          </a:br>
          <a:r>
            <a:rPr lang="en-GB" sz="1000" b="1" u="sng" noProof="0" dirty="0">
              <a:solidFill>
                <a:schemeClr val="bg1"/>
              </a:solidFill>
            </a:rPr>
            <a:t> </a:t>
          </a:r>
        </a:p>
        <a:p>
          <a:pPr algn="l"/>
          <a:r>
            <a:rPr lang="en-GB" sz="1800" b="1" noProof="0" dirty="0"/>
            <a:t>Generation IV International Forum (GIF) </a:t>
          </a:r>
          <a:br>
            <a:rPr lang="en-GB" sz="1800" b="1" noProof="0" dirty="0"/>
          </a:br>
          <a:r>
            <a:rPr lang="en-GB" sz="1800" noProof="0" dirty="0"/>
            <a:t>with the goal to improve sustainability (including effective fuel utilisation and minimisation of waste), economics, safety and reliability, proliferation resistance and physical protection.</a:t>
          </a:r>
        </a:p>
        <a:p>
          <a:pPr algn="l"/>
          <a:r>
            <a:rPr lang="en-GB" sz="1800" b="1" spc="-10" baseline="0" noProof="0" dirty="0"/>
            <a:t>Multinational Design Evaluation Programme (MDEP) – </a:t>
          </a:r>
          <a:r>
            <a:rPr lang="en-GB" sz="1800" spc="-10" baseline="0" noProof="0" dirty="0"/>
            <a:t>initiative by national safety authorities to leverage their resources and knowledge for new reactor design reviews such as ABWR, AP1000, APR1400, EPR, HPR1000, and VVER-1200.</a:t>
          </a:r>
        </a:p>
        <a:p>
          <a:pPr algn="l"/>
          <a:r>
            <a:rPr lang="en-GB" sz="1800" b="1" noProof="0" dirty="0"/>
            <a:t>International Framework for Nuclear Energy Cooperation (IFNEC) – </a:t>
          </a:r>
          <a:r>
            <a:rPr lang="en-GB" sz="1800" noProof="0" dirty="0"/>
            <a:t>65-country forum for international discussion on wide array of nuclear topics involving both developed and emerging economies.</a:t>
          </a:r>
        </a:p>
      </dgm:t>
    </dgm:pt>
    <dgm:pt modelId="{58CA35E0-E170-42D7-9CCD-A340AEF6E519}" type="parTrans" cxnId="{6846A58F-78AF-4E6D-BC4A-4C187C680DEB}">
      <dgm:prSet/>
      <dgm:spPr/>
      <dgm:t>
        <a:bodyPr/>
        <a:lstStyle/>
        <a:p>
          <a:endParaRPr lang="en-GB" noProof="0" dirty="0"/>
        </a:p>
      </dgm:t>
    </dgm:pt>
    <dgm:pt modelId="{BDD49762-A846-4D30-B1CC-CE01222E81CB}" type="sibTrans" cxnId="{6846A58F-78AF-4E6D-BC4A-4C187C680DEB}">
      <dgm:prSet/>
      <dgm:spPr/>
      <dgm:t>
        <a:bodyPr/>
        <a:lstStyle/>
        <a:p>
          <a:endParaRPr lang="en-GB" noProof="0" dirty="0"/>
        </a:p>
      </dgm:t>
    </dgm:pt>
    <dgm:pt modelId="{A5ABF74B-A461-4A77-BD68-19CE36E87A3B}">
      <dgm:prSet phldrT="[Text]" custT="1"/>
      <dgm:spPr>
        <a:solidFill>
          <a:schemeClr val="accent1">
            <a:alpha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80000" tIns="180000" rIns="180000" bIns="180000" anchor="t"/>
        <a:lstStyle/>
        <a:p>
          <a:pPr algn="ctr"/>
          <a:r>
            <a:rPr lang="en-GB" altLang="en-US" sz="1000" b="1" u="none" noProof="0" dirty="0">
              <a:solidFill>
                <a:schemeClr val="bg1"/>
              </a:solidFill>
            </a:rPr>
            <a:t> </a:t>
          </a:r>
          <a:br>
            <a:rPr lang="en-GB" altLang="en-US" sz="2400" b="1" u="none" noProof="0" dirty="0">
              <a:solidFill>
                <a:schemeClr val="bg1"/>
              </a:solidFill>
            </a:rPr>
          </a:br>
          <a:r>
            <a:rPr lang="en-GB" altLang="en-US" sz="2400" b="1" u="none" noProof="0" dirty="0">
              <a:solidFill>
                <a:schemeClr val="bg1"/>
              </a:solidFill>
            </a:rPr>
            <a:t>Joint projects</a:t>
          </a:r>
          <a:br>
            <a:rPr lang="en-GB" altLang="en-US" sz="2000" b="1" u="sng" noProof="0" dirty="0">
              <a:solidFill>
                <a:schemeClr val="bg1"/>
              </a:solidFill>
            </a:rPr>
          </a:br>
          <a:endParaRPr lang="en-GB" altLang="en-US" sz="1000" b="1" u="sng" noProof="0" dirty="0">
            <a:solidFill>
              <a:schemeClr val="bg1"/>
            </a:solidFill>
          </a:endParaRPr>
        </a:p>
        <a:p>
          <a:pPr algn="l"/>
          <a:r>
            <a:rPr lang="en-GB" altLang="en-US" sz="1800" b="1" noProof="0" dirty="0"/>
            <a:t>Nuclear safety </a:t>
          </a:r>
          <a:r>
            <a:rPr lang="en-GB" altLang="en-US" sz="1800" b="0" noProof="0" dirty="0"/>
            <a:t>research and experimental data </a:t>
          </a:r>
          <a:r>
            <a:rPr lang="en-GB" altLang="en-US" sz="1800" noProof="0" dirty="0"/>
            <a:t>(e.g. thermal-hydraulics, fuel behaviour, severe accidents).</a:t>
          </a:r>
        </a:p>
        <a:p>
          <a:pPr algn="l"/>
          <a:r>
            <a:rPr lang="en-GB" altLang="en-US" sz="1800" b="1" noProof="0" dirty="0"/>
            <a:t>Nuclear safety databases </a:t>
          </a:r>
          <a:br>
            <a:rPr lang="en-GB" altLang="en-US" sz="1800" b="1" noProof="0" dirty="0"/>
          </a:br>
          <a:r>
            <a:rPr lang="en-GB" altLang="en-US" sz="1800" noProof="0" dirty="0"/>
            <a:t>(e.g. fire, common-cause failures).</a:t>
          </a:r>
        </a:p>
        <a:p>
          <a:pPr algn="l"/>
          <a:r>
            <a:rPr lang="en-GB" altLang="en-US" sz="1800" b="1" noProof="0" dirty="0"/>
            <a:t>Nuclear science </a:t>
          </a:r>
          <a:br>
            <a:rPr lang="en-GB" altLang="en-US" sz="1800" b="1" noProof="0" dirty="0"/>
          </a:br>
          <a:r>
            <a:rPr lang="en-GB" altLang="en-US" sz="1800" noProof="0" dirty="0"/>
            <a:t>(e.g. thermodynamics of advanced fuels).</a:t>
          </a:r>
        </a:p>
        <a:p>
          <a:pPr algn="l"/>
          <a:r>
            <a:rPr lang="en-GB" altLang="en-US" sz="1800" b="1" noProof="0" dirty="0"/>
            <a:t>Radioactive waste management </a:t>
          </a:r>
          <a:br>
            <a:rPr lang="en-GB" altLang="en-US" sz="1800" b="1" noProof="0" dirty="0"/>
          </a:br>
          <a:r>
            <a:rPr lang="en-GB" altLang="en-US" sz="1800" noProof="0" dirty="0"/>
            <a:t>(e.g. thermochemical database).</a:t>
          </a:r>
        </a:p>
        <a:p>
          <a:pPr algn="l"/>
          <a:r>
            <a:rPr lang="en-GB" altLang="en-US" sz="1800" b="1" noProof="0" dirty="0"/>
            <a:t>Radiological protection </a:t>
          </a:r>
          <a:br>
            <a:rPr lang="en-GB" altLang="en-US" sz="1800" b="1" noProof="0" dirty="0"/>
          </a:br>
          <a:r>
            <a:rPr lang="en-GB" altLang="en-US" sz="1800" noProof="0" dirty="0"/>
            <a:t>(e.g. occupational exposure).</a:t>
          </a:r>
        </a:p>
        <a:p>
          <a:pPr algn="l"/>
          <a:r>
            <a:rPr lang="en-GB" altLang="en-US" sz="1800" b="1" noProof="0" dirty="0"/>
            <a:t>Nuclear Education Skills and Technology Framework (NEST)</a:t>
          </a:r>
          <a:endParaRPr lang="en-GB" sz="1800" noProof="0" dirty="0"/>
        </a:p>
      </dgm:t>
    </dgm:pt>
    <dgm:pt modelId="{00841200-C9BF-453D-9D57-8A02536F9FBC}" type="parTrans" cxnId="{FDAAC8F5-8C70-4A49-B305-77B200B2E3C3}">
      <dgm:prSet/>
      <dgm:spPr/>
      <dgm:t>
        <a:bodyPr/>
        <a:lstStyle/>
        <a:p>
          <a:endParaRPr lang="en-GB" noProof="0" dirty="0"/>
        </a:p>
      </dgm:t>
    </dgm:pt>
    <dgm:pt modelId="{566F9346-739B-4F6D-BE17-3CFF5A10D9EF}" type="sibTrans" cxnId="{FDAAC8F5-8C70-4A49-B305-77B200B2E3C3}">
      <dgm:prSet/>
      <dgm:spPr/>
      <dgm:t>
        <a:bodyPr/>
        <a:lstStyle/>
        <a:p>
          <a:endParaRPr lang="en-GB" noProof="0" dirty="0"/>
        </a:p>
      </dgm:t>
    </dgm:pt>
    <dgm:pt modelId="{875CF333-B056-48B5-8E32-89EBC5DBEAD5}" type="pres">
      <dgm:prSet presAssocID="{AE3D63F1-99C9-4F3D-B35A-53953A2836EC}" presName="diagram" presStyleCnt="0">
        <dgm:presLayoutVars>
          <dgm:dir/>
          <dgm:resizeHandles val="exact"/>
        </dgm:presLayoutVars>
      </dgm:prSet>
      <dgm:spPr/>
    </dgm:pt>
    <dgm:pt modelId="{C5DC0D7C-2308-4E2E-BBC4-030E00687158}" type="pres">
      <dgm:prSet presAssocID="{977BBBB0-84D6-4AEB-BA4B-E993BE10522D}" presName="node" presStyleLbl="node1" presStyleIdx="0" presStyleCnt="2" custScaleX="104000" custScaleY="148183">
        <dgm:presLayoutVars>
          <dgm:bulletEnabled val="1"/>
        </dgm:presLayoutVars>
      </dgm:prSet>
      <dgm:spPr/>
    </dgm:pt>
    <dgm:pt modelId="{0E9DC2F5-EF7B-409E-80C8-E2F326F29C27}" type="pres">
      <dgm:prSet presAssocID="{BDD49762-A846-4D30-B1CC-CE01222E81CB}" presName="sibTrans" presStyleCnt="0"/>
      <dgm:spPr/>
    </dgm:pt>
    <dgm:pt modelId="{92BE2764-474F-401A-807F-9F51C3BCCC49}" type="pres">
      <dgm:prSet presAssocID="{A5ABF74B-A461-4A77-BD68-19CE36E87A3B}" presName="node" presStyleLbl="node1" presStyleIdx="1" presStyleCnt="2" custScaleX="91951" custScaleY="148183" custLinFactNeighborX="-4765">
        <dgm:presLayoutVars>
          <dgm:bulletEnabled val="1"/>
        </dgm:presLayoutVars>
      </dgm:prSet>
      <dgm:spPr/>
    </dgm:pt>
  </dgm:ptLst>
  <dgm:cxnLst>
    <dgm:cxn modelId="{F7E4DC19-7EE1-4619-83F3-1EB0555FF5EE}" type="presOf" srcId="{977BBBB0-84D6-4AEB-BA4B-E993BE10522D}" destId="{C5DC0D7C-2308-4E2E-BBC4-030E00687158}" srcOrd="0" destOrd="0" presId="urn:microsoft.com/office/officeart/2005/8/layout/default"/>
    <dgm:cxn modelId="{E884585A-A937-4C3D-ADDD-C58C651B1074}" type="presOf" srcId="{AE3D63F1-99C9-4F3D-B35A-53953A2836EC}" destId="{875CF333-B056-48B5-8E32-89EBC5DBEAD5}" srcOrd="0" destOrd="0" presId="urn:microsoft.com/office/officeart/2005/8/layout/default"/>
    <dgm:cxn modelId="{6846A58F-78AF-4E6D-BC4A-4C187C680DEB}" srcId="{AE3D63F1-99C9-4F3D-B35A-53953A2836EC}" destId="{977BBBB0-84D6-4AEB-BA4B-E993BE10522D}" srcOrd="0" destOrd="0" parTransId="{58CA35E0-E170-42D7-9CCD-A340AEF6E519}" sibTransId="{BDD49762-A846-4D30-B1CC-CE01222E81CB}"/>
    <dgm:cxn modelId="{C90EB6C8-FB7A-4718-94DE-C513822B6962}" type="presOf" srcId="{A5ABF74B-A461-4A77-BD68-19CE36E87A3B}" destId="{92BE2764-474F-401A-807F-9F51C3BCCC49}" srcOrd="0" destOrd="0" presId="urn:microsoft.com/office/officeart/2005/8/layout/default"/>
    <dgm:cxn modelId="{FDAAC8F5-8C70-4A49-B305-77B200B2E3C3}" srcId="{AE3D63F1-99C9-4F3D-B35A-53953A2836EC}" destId="{A5ABF74B-A461-4A77-BD68-19CE36E87A3B}" srcOrd="1" destOrd="0" parTransId="{00841200-C9BF-453D-9D57-8A02536F9FBC}" sibTransId="{566F9346-739B-4F6D-BE17-3CFF5A10D9EF}"/>
    <dgm:cxn modelId="{72FF43A7-5CB3-4949-A1E3-9A9FBD914426}" type="presParOf" srcId="{875CF333-B056-48B5-8E32-89EBC5DBEAD5}" destId="{C5DC0D7C-2308-4E2E-BBC4-030E00687158}" srcOrd="0" destOrd="0" presId="urn:microsoft.com/office/officeart/2005/8/layout/default"/>
    <dgm:cxn modelId="{1332082B-C14E-480E-8BA5-595932DAD6FE}" type="presParOf" srcId="{875CF333-B056-48B5-8E32-89EBC5DBEAD5}" destId="{0E9DC2F5-EF7B-409E-80C8-E2F326F29C27}" srcOrd="1" destOrd="0" presId="urn:microsoft.com/office/officeart/2005/8/layout/default"/>
    <dgm:cxn modelId="{09A1386B-6405-4E10-AE2B-3A7EBBCF0602}" type="presParOf" srcId="{875CF333-B056-48B5-8E32-89EBC5DBEAD5}" destId="{92BE2764-474F-401A-807F-9F51C3BCCC4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121A9-643F-41C5-8BC6-D1554DFAD959}">
      <dsp:nvSpPr>
        <dsp:cNvPr id="0" name=""/>
        <dsp:cNvSpPr/>
      </dsp:nvSpPr>
      <dsp:spPr>
        <a:xfrm>
          <a:off x="0" y="142933"/>
          <a:ext cx="10668000" cy="1265103"/>
        </a:xfrm>
        <a:prstGeom prst="roundRect">
          <a:avLst/>
        </a:prstGeom>
        <a:solidFill>
          <a:schemeClr val="bg2">
            <a:lumMod val="50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800" b="1" kern="1200" dirty="0"/>
            <a:t>34 </a:t>
          </a:r>
          <a:r>
            <a:rPr lang="en-GB" sz="2800" b="0" kern="1200" dirty="0"/>
            <a:t>member countries + partners </a:t>
          </a:r>
          <a:br>
            <a:rPr lang="en-GB" sz="2800" b="0" kern="1200" dirty="0"/>
          </a:br>
          <a:r>
            <a:rPr lang="en-GB" sz="2800" b="0" kern="1200" dirty="0"/>
            <a:t>(e.g. China, India, Brazil, etc.)</a:t>
          </a:r>
          <a:endParaRPr lang="en-US" sz="2800" b="0" kern="1200" dirty="0"/>
        </a:p>
      </dsp:txBody>
      <dsp:txXfrm>
        <a:off x="61757" y="204690"/>
        <a:ext cx="10544486" cy="1141589"/>
      </dsp:txXfrm>
    </dsp:sp>
    <dsp:sp modelId="{108676AB-0BFB-4AC2-9E93-6B569ED7CCF7}">
      <dsp:nvSpPr>
        <dsp:cNvPr id="0" name=""/>
        <dsp:cNvSpPr/>
      </dsp:nvSpPr>
      <dsp:spPr>
        <a:xfrm>
          <a:off x="0" y="1524602"/>
          <a:ext cx="10668000" cy="1729928"/>
        </a:xfrm>
        <a:prstGeom prst="roundRect">
          <a:avLst/>
        </a:prstGeom>
        <a:solidFill>
          <a:schemeClr val="bg2">
            <a:lumMod val="75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8 </a:t>
          </a:r>
          <a:r>
            <a:rPr lang="en-GB" sz="2800" b="0" kern="1200" dirty="0">
              <a:solidFill>
                <a:schemeClr val="bg1"/>
              </a:solidFill>
            </a:rPr>
            <a:t>standing technical committees </a:t>
          </a:r>
          <a:br>
            <a:rPr lang="en-GB" sz="2800" b="1" kern="1200" dirty="0">
              <a:solidFill>
                <a:schemeClr val="bg1"/>
              </a:solidFill>
            </a:rPr>
          </a:br>
          <a:r>
            <a:rPr lang="en-GB" altLang="en-US" sz="2800" b="1" kern="1200" dirty="0"/>
            <a:t>1 </a:t>
          </a:r>
          <a:r>
            <a:rPr lang="en-GB" altLang="en-US" sz="2800" b="0" kern="1200" dirty="0"/>
            <a:t>management board</a:t>
          </a:r>
          <a:br>
            <a:rPr lang="en-GB" sz="2800" b="1" kern="1200" dirty="0">
              <a:solidFill>
                <a:schemeClr val="bg1"/>
              </a:solidFill>
            </a:rPr>
          </a:br>
          <a:r>
            <a:rPr lang="en-GB" sz="2800" b="1" kern="1200" dirty="0">
              <a:solidFill>
                <a:schemeClr val="bg1"/>
              </a:solidFill>
            </a:rPr>
            <a:t>74 </a:t>
          </a:r>
          <a:r>
            <a:rPr lang="en-GB" sz="2800" b="0" kern="1200" dirty="0">
              <a:solidFill>
                <a:schemeClr val="bg1"/>
              </a:solidFill>
            </a:rPr>
            <a:t>working parties and expert groups</a:t>
          </a:r>
        </a:p>
      </dsp:txBody>
      <dsp:txXfrm>
        <a:off x="84448" y="1609050"/>
        <a:ext cx="10499104" cy="1561032"/>
      </dsp:txXfrm>
    </dsp:sp>
    <dsp:sp modelId="{8400DD9A-B325-4908-A12C-0FD6A8D27895}">
      <dsp:nvSpPr>
        <dsp:cNvPr id="0" name=""/>
        <dsp:cNvSpPr/>
      </dsp:nvSpPr>
      <dsp:spPr>
        <a:xfrm>
          <a:off x="0" y="3330730"/>
          <a:ext cx="10668000" cy="980967"/>
        </a:xfrm>
        <a:prstGeom prst="roundRect">
          <a:avLst/>
        </a:prstGeom>
        <a:solidFill>
          <a:schemeClr val="bg2">
            <a:lumMod val="50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26 </a:t>
          </a:r>
          <a:r>
            <a:rPr lang="en-US" sz="2800" b="0" kern="1200" dirty="0">
              <a:solidFill>
                <a:schemeClr val="bg1"/>
              </a:solidFill>
            </a:rPr>
            <a:t>international joint projects</a:t>
          </a:r>
        </a:p>
      </dsp:txBody>
      <dsp:txXfrm>
        <a:off x="47887" y="3378617"/>
        <a:ext cx="10572226" cy="885193"/>
      </dsp:txXfrm>
    </dsp:sp>
    <dsp:sp modelId="{BD88F744-892F-48D0-A0EB-946C3D00BE1A}">
      <dsp:nvSpPr>
        <dsp:cNvPr id="0" name=""/>
        <dsp:cNvSpPr/>
      </dsp:nvSpPr>
      <dsp:spPr>
        <a:xfrm>
          <a:off x="0" y="4418191"/>
          <a:ext cx="10668000" cy="883492"/>
        </a:xfrm>
        <a:prstGeom prst="roundRect">
          <a:avLst/>
        </a:prstGeom>
        <a:solidFill>
          <a:schemeClr val="bg2">
            <a:lumMod val="75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The NEA Data Bank – </a:t>
          </a:r>
          <a:r>
            <a:rPr lang="en-US" sz="2800" b="0" kern="1200" dirty="0">
              <a:solidFill>
                <a:schemeClr val="bg1"/>
              </a:solidFill>
            </a:rPr>
            <a:t>a major international resource</a:t>
          </a:r>
          <a:endParaRPr lang="en-US" sz="2800" b="0" kern="1200" dirty="0">
            <a:solidFill>
              <a:prstClr val="black"/>
            </a:solidFill>
          </a:endParaRPr>
        </a:p>
      </dsp:txBody>
      <dsp:txXfrm>
        <a:off x="43129" y="4461320"/>
        <a:ext cx="10581742" cy="797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43FD5-F155-466E-B862-978DD051D63E}">
      <dsp:nvSpPr>
        <dsp:cNvPr id="0" name=""/>
        <dsp:cNvSpPr/>
      </dsp:nvSpPr>
      <dsp:spPr>
        <a:xfrm>
          <a:off x="0" y="248278"/>
          <a:ext cx="11582400" cy="2132923"/>
        </a:xfrm>
        <a:prstGeom prst="roundRect">
          <a:avLst/>
        </a:prstGeom>
        <a:solidFill>
          <a:schemeClr val="bg2">
            <a:lumMod val="50000"/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kern="1200" dirty="0"/>
            <a:t>To assist its member countries in maintaining and further developing, through </a:t>
          </a:r>
          <a:r>
            <a:rPr lang="en-US" altLang="en-US" sz="2800" b="1" kern="1200" dirty="0"/>
            <a:t>international co-operation, the scientific, technological and legal bases</a:t>
          </a:r>
          <a:r>
            <a:rPr lang="en-US" altLang="en-US" sz="2800" kern="1200" dirty="0"/>
            <a:t> required for a safe, environmentally sound and economical use of nuclear energy for peaceful purposes.</a:t>
          </a:r>
          <a:endParaRPr lang="en-US" sz="2800" kern="1200" dirty="0"/>
        </a:p>
      </dsp:txBody>
      <dsp:txXfrm>
        <a:off x="104121" y="352399"/>
        <a:ext cx="11374158" cy="1924681"/>
      </dsp:txXfrm>
    </dsp:sp>
    <dsp:sp modelId="{4310FA0F-B5AB-4101-BD66-7A6A4F32F290}">
      <dsp:nvSpPr>
        <dsp:cNvPr id="0" name=""/>
        <dsp:cNvSpPr/>
      </dsp:nvSpPr>
      <dsp:spPr>
        <a:xfrm>
          <a:off x="0" y="2530229"/>
          <a:ext cx="11582400" cy="2222085"/>
        </a:xfrm>
        <a:prstGeom prst="roundRect">
          <a:avLst/>
        </a:prstGeom>
        <a:solidFill>
          <a:schemeClr val="accent2">
            <a:lumMod val="75000"/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kern="1200" dirty="0"/>
            <a:t>To provide authoritative assessments and to forge </a:t>
          </a:r>
          <a:r>
            <a:rPr lang="en-US" altLang="en-US" sz="2800" b="1" kern="1200" dirty="0"/>
            <a:t>common understandings </a:t>
          </a:r>
          <a:r>
            <a:rPr lang="en-US" altLang="en-US" sz="2800" kern="1200" dirty="0"/>
            <a:t>on key issues as </a:t>
          </a:r>
          <a:r>
            <a:rPr lang="en-US" altLang="en-US" sz="2800" b="1" kern="1200" dirty="0"/>
            <a:t>input to government decisions on nuclear energy policy</a:t>
          </a:r>
          <a:r>
            <a:rPr lang="en-US" altLang="en-US" sz="2800" kern="1200" dirty="0"/>
            <a:t> and to broader OECD policy analyses in areas such as energy and the sustainable development of low-carbon economies. </a:t>
          </a:r>
          <a:endParaRPr lang="en-US" sz="2800" kern="1200" dirty="0"/>
        </a:p>
      </dsp:txBody>
      <dsp:txXfrm>
        <a:off x="108473" y="2638702"/>
        <a:ext cx="11365454" cy="20051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C0D7C-2308-4E2E-BBC4-030E00687158}">
      <dsp:nvSpPr>
        <dsp:cNvPr id="0" name=""/>
        <dsp:cNvSpPr/>
      </dsp:nvSpPr>
      <dsp:spPr>
        <a:xfrm>
          <a:off x="170588" y="414"/>
          <a:ext cx="6077812" cy="5195933"/>
        </a:xfrm>
        <a:prstGeom prst="rect">
          <a:avLst/>
        </a:prstGeom>
        <a:solidFill>
          <a:schemeClr val="bg2">
            <a:lumMod val="50000"/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u="none" kern="1200" noProof="0" dirty="0">
              <a:solidFill>
                <a:schemeClr val="bg1"/>
              </a:solidFill>
            </a:rPr>
            <a:t> </a:t>
          </a:r>
          <a:br>
            <a:rPr lang="en-GB" sz="2400" b="1" u="none" kern="1200" noProof="0" dirty="0">
              <a:solidFill>
                <a:schemeClr val="bg1"/>
              </a:solidFill>
            </a:rPr>
          </a:br>
          <a:r>
            <a:rPr lang="en-GB" sz="2400" b="1" u="none" kern="1200" noProof="0" dirty="0">
              <a:solidFill>
                <a:schemeClr val="bg1"/>
              </a:solidFill>
            </a:rPr>
            <a:t>NEA serviced bodies </a:t>
          </a:r>
          <a:br>
            <a:rPr lang="en-GB" sz="1800" b="1" u="sng" kern="1200" noProof="0" dirty="0">
              <a:solidFill>
                <a:schemeClr val="bg1"/>
              </a:solidFill>
            </a:rPr>
          </a:br>
          <a:r>
            <a:rPr lang="en-GB" sz="1000" b="1" u="sng" kern="1200" noProof="0" dirty="0">
              <a:solidFill>
                <a:schemeClr val="bg1"/>
              </a:solidFill>
            </a:rPr>
            <a:t>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Generation IV International Forum (GIF) </a:t>
          </a:r>
          <a:br>
            <a:rPr lang="en-GB" sz="1800" b="1" kern="1200" noProof="0" dirty="0"/>
          </a:br>
          <a:r>
            <a:rPr lang="en-GB" sz="1800" kern="1200" noProof="0" dirty="0"/>
            <a:t>with the goal to improve sustainability (including effective fuel utilisation and minimisation of waste), economics, safety and reliability, proliferation resistance and physical protection.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spc="-10" baseline="0" noProof="0" dirty="0"/>
            <a:t>Multinational Design Evaluation Programme (MDEP) – </a:t>
          </a:r>
          <a:r>
            <a:rPr lang="en-GB" sz="1800" kern="1200" spc="-10" baseline="0" noProof="0" dirty="0"/>
            <a:t>initiative by national safety authorities to leverage their resources and knowledge for new reactor design reviews such as ABWR, AP1000, APR1400, EPR, HPR1000, and VVER-1200.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International Framework for Nuclear Energy Cooperation (IFNEC) – </a:t>
          </a:r>
          <a:r>
            <a:rPr lang="en-GB" sz="1800" kern="1200" noProof="0" dirty="0"/>
            <a:t>65-country forum for international discussion on wide array of nuclear topics involving both developed and emerging economies.</a:t>
          </a:r>
        </a:p>
      </dsp:txBody>
      <dsp:txXfrm>
        <a:off x="170588" y="414"/>
        <a:ext cx="6077812" cy="5195933"/>
      </dsp:txXfrm>
    </dsp:sp>
    <dsp:sp modelId="{92BE2764-474F-401A-807F-9F51C3BCCC49}">
      <dsp:nvSpPr>
        <dsp:cNvPr id="0" name=""/>
        <dsp:cNvSpPr/>
      </dsp:nvSpPr>
      <dsp:spPr>
        <a:xfrm>
          <a:off x="6554337" y="414"/>
          <a:ext cx="5373662" cy="5195933"/>
        </a:xfrm>
        <a:prstGeom prst="rect">
          <a:avLst/>
        </a:prstGeom>
        <a:solidFill>
          <a:schemeClr val="accent1"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000" b="1" u="none" kern="1200" noProof="0" dirty="0">
              <a:solidFill>
                <a:schemeClr val="bg1"/>
              </a:solidFill>
            </a:rPr>
            <a:t> </a:t>
          </a:r>
          <a:br>
            <a:rPr lang="en-GB" altLang="en-US" sz="2400" b="1" u="none" kern="1200" noProof="0" dirty="0">
              <a:solidFill>
                <a:schemeClr val="bg1"/>
              </a:solidFill>
            </a:rPr>
          </a:br>
          <a:r>
            <a:rPr lang="en-GB" altLang="en-US" sz="2400" b="1" u="none" kern="1200" noProof="0" dirty="0">
              <a:solidFill>
                <a:schemeClr val="bg1"/>
              </a:solidFill>
            </a:rPr>
            <a:t>Joint projects</a:t>
          </a:r>
          <a:br>
            <a:rPr lang="en-GB" altLang="en-US" sz="2000" b="1" u="sng" kern="1200" noProof="0" dirty="0">
              <a:solidFill>
                <a:schemeClr val="bg1"/>
              </a:solidFill>
            </a:rPr>
          </a:br>
          <a:endParaRPr lang="en-GB" altLang="en-US" sz="1000" b="1" u="sng" kern="1200" noProof="0" dirty="0">
            <a:solidFill>
              <a:schemeClr val="bg1"/>
            </a:solidFill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safety </a:t>
          </a:r>
          <a:r>
            <a:rPr lang="en-GB" altLang="en-US" sz="1800" b="0" kern="1200" noProof="0" dirty="0"/>
            <a:t>research and experimental data </a:t>
          </a:r>
          <a:r>
            <a:rPr lang="en-GB" altLang="en-US" sz="1800" kern="1200" noProof="0" dirty="0"/>
            <a:t>(e.g. thermal-hydraulics, fuel behaviour, severe accidents).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safety databases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fire, common-cause failures).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science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thermodynamics of advanced fuels).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Radioactive waste management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thermochemical database).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Radiological protection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occupational exposure).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Education Skills and Technology Framework (NEST)</a:t>
          </a:r>
          <a:endParaRPr lang="en-GB" sz="1800" kern="1200" noProof="0" dirty="0"/>
        </a:p>
      </dsp:txBody>
      <dsp:txXfrm>
        <a:off x="6554337" y="414"/>
        <a:ext cx="5373662" cy="51959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121A9-643F-41C5-8BC6-D1554DFAD959}">
      <dsp:nvSpPr>
        <dsp:cNvPr id="0" name=""/>
        <dsp:cNvSpPr/>
      </dsp:nvSpPr>
      <dsp:spPr>
        <a:xfrm>
          <a:off x="0" y="142933"/>
          <a:ext cx="10668000" cy="1265103"/>
        </a:xfrm>
        <a:prstGeom prst="roundRect">
          <a:avLst/>
        </a:prstGeom>
        <a:solidFill>
          <a:schemeClr val="bg2">
            <a:lumMod val="50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800" b="1" kern="1200" dirty="0"/>
            <a:t>34 </a:t>
          </a:r>
          <a:r>
            <a:rPr lang="en-GB" sz="2800" b="0" kern="1200" dirty="0"/>
            <a:t>member countries + partners </a:t>
          </a:r>
          <a:br>
            <a:rPr lang="en-GB" sz="2800" b="0" kern="1200" dirty="0"/>
          </a:br>
          <a:r>
            <a:rPr lang="en-GB" sz="2800" b="0" kern="1200" dirty="0"/>
            <a:t>(e.g. China, India, Brazil, etc.)</a:t>
          </a:r>
          <a:endParaRPr lang="en-US" sz="2800" b="0" kern="1200" dirty="0"/>
        </a:p>
      </dsp:txBody>
      <dsp:txXfrm>
        <a:off x="61757" y="204690"/>
        <a:ext cx="10544486" cy="1141589"/>
      </dsp:txXfrm>
    </dsp:sp>
    <dsp:sp modelId="{108676AB-0BFB-4AC2-9E93-6B569ED7CCF7}">
      <dsp:nvSpPr>
        <dsp:cNvPr id="0" name=""/>
        <dsp:cNvSpPr/>
      </dsp:nvSpPr>
      <dsp:spPr>
        <a:xfrm>
          <a:off x="0" y="1524602"/>
          <a:ext cx="10668000" cy="1729928"/>
        </a:xfrm>
        <a:prstGeom prst="roundRect">
          <a:avLst/>
        </a:prstGeom>
        <a:solidFill>
          <a:schemeClr val="bg2">
            <a:lumMod val="75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8 </a:t>
          </a:r>
          <a:r>
            <a:rPr lang="en-GB" sz="2800" b="0" kern="1200" dirty="0">
              <a:solidFill>
                <a:schemeClr val="bg1"/>
              </a:solidFill>
            </a:rPr>
            <a:t>standing technical committees </a:t>
          </a:r>
          <a:br>
            <a:rPr lang="en-GB" sz="2800" b="1" kern="1200" dirty="0">
              <a:solidFill>
                <a:schemeClr val="bg1"/>
              </a:solidFill>
            </a:rPr>
          </a:br>
          <a:r>
            <a:rPr lang="en-GB" altLang="en-US" sz="2800" b="1" kern="1200" dirty="0"/>
            <a:t>1 </a:t>
          </a:r>
          <a:r>
            <a:rPr lang="en-GB" altLang="en-US" sz="2800" b="0" kern="1200" dirty="0"/>
            <a:t>management board</a:t>
          </a:r>
          <a:br>
            <a:rPr lang="en-GB" sz="2800" b="1" kern="1200" dirty="0">
              <a:solidFill>
                <a:schemeClr val="bg1"/>
              </a:solidFill>
            </a:rPr>
          </a:br>
          <a:r>
            <a:rPr lang="en-GB" sz="2800" b="1" kern="1200" dirty="0">
              <a:solidFill>
                <a:schemeClr val="bg1"/>
              </a:solidFill>
            </a:rPr>
            <a:t>74 </a:t>
          </a:r>
          <a:r>
            <a:rPr lang="en-GB" sz="2800" b="0" kern="1200" dirty="0">
              <a:solidFill>
                <a:schemeClr val="bg1"/>
              </a:solidFill>
            </a:rPr>
            <a:t>working parties and expert groups</a:t>
          </a:r>
        </a:p>
      </dsp:txBody>
      <dsp:txXfrm>
        <a:off x="84448" y="1609050"/>
        <a:ext cx="10499104" cy="1561032"/>
      </dsp:txXfrm>
    </dsp:sp>
    <dsp:sp modelId="{8400DD9A-B325-4908-A12C-0FD6A8D27895}">
      <dsp:nvSpPr>
        <dsp:cNvPr id="0" name=""/>
        <dsp:cNvSpPr/>
      </dsp:nvSpPr>
      <dsp:spPr>
        <a:xfrm>
          <a:off x="0" y="3330730"/>
          <a:ext cx="10668000" cy="980967"/>
        </a:xfrm>
        <a:prstGeom prst="roundRect">
          <a:avLst/>
        </a:prstGeom>
        <a:solidFill>
          <a:schemeClr val="bg2">
            <a:lumMod val="50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26 </a:t>
          </a:r>
          <a:r>
            <a:rPr lang="en-US" sz="2800" b="0" kern="1200" dirty="0">
              <a:solidFill>
                <a:schemeClr val="bg1"/>
              </a:solidFill>
            </a:rPr>
            <a:t>international joint projects</a:t>
          </a:r>
        </a:p>
      </dsp:txBody>
      <dsp:txXfrm>
        <a:off x="47887" y="3378617"/>
        <a:ext cx="10572226" cy="885193"/>
      </dsp:txXfrm>
    </dsp:sp>
    <dsp:sp modelId="{BD88F744-892F-48D0-A0EB-946C3D00BE1A}">
      <dsp:nvSpPr>
        <dsp:cNvPr id="0" name=""/>
        <dsp:cNvSpPr/>
      </dsp:nvSpPr>
      <dsp:spPr>
        <a:xfrm>
          <a:off x="0" y="4418191"/>
          <a:ext cx="10668000" cy="883492"/>
        </a:xfrm>
        <a:prstGeom prst="roundRect">
          <a:avLst/>
        </a:prstGeom>
        <a:solidFill>
          <a:schemeClr val="bg2">
            <a:lumMod val="75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The NEA Data Bank – </a:t>
          </a:r>
          <a:r>
            <a:rPr lang="en-US" sz="2800" b="0" kern="1200" dirty="0">
              <a:solidFill>
                <a:schemeClr val="bg1"/>
              </a:solidFill>
            </a:rPr>
            <a:t>a major international resource</a:t>
          </a:r>
          <a:endParaRPr lang="en-US" sz="2800" b="0" kern="1200" dirty="0">
            <a:solidFill>
              <a:prstClr val="black"/>
            </a:solidFill>
          </a:endParaRPr>
        </a:p>
      </dsp:txBody>
      <dsp:txXfrm>
        <a:off x="43129" y="4461320"/>
        <a:ext cx="10581742" cy="7972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43FD5-F155-466E-B862-978DD051D63E}">
      <dsp:nvSpPr>
        <dsp:cNvPr id="0" name=""/>
        <dsp:cNvSpPr/>
      </dsp:nvSpPr>
      <dsp:spPr>
        <a:xfrm>
          <a:off x="0" y="248278"/>
          <a:ext cx="11582400" cy="2132923"/>
        </a:xfrm>
        <a:prstGeom prst="roundRect">
          <a:avLst/>
        </a:prstGeom>
        <a:solidFill>
          <a:schemeClr val="bg2">
            <a:lumMod val="50000"/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kern="1200" dirty="0"/>
            <a:t>To assist its member countries in maintaining and further developing, through </a:t>
          </a:r>
          <a:r>
            <a:rPr lang="en-US" altLang="en-US" sz="2800" b="1" kern="1200" dirty="0"/>
            <a:t>international co-operation, the scientific, technological and legal bases</a:t>
          </a:r>
          <a:r>
            <a:rPr lang="en-US" altLang="en-US" sz="2800" kern="1200" dirty="0"/>
            <a:t> required for a safe, environmentally sound and economical use of nuclear energy for peaceful purposes.</a:t>
          </a:r>
          <a:endParaRPr lang="en-US" sz="2800" kern="1200" dirty="0"/>
        </a:p>
      </dsp:txBody>
      <dsp:txXfrm>
        <a:off x="104121" y="352399"/>
        <a:ext cx="11374158" cy="1924681"/>
      </dsp:txXfrm>
    </dsp:sp>
    <dsp:sp modelId="{4310FA0F-B5AB-4101-BD66-7A6A4F32F290}">
      <dsp:nvSpPr>
        <dsp:cNvPr id="0" name=""/>
        <dsp:cNvSpPr/>
      </dsp:nvSpPr>
      <dsp:spPr>
        <a:xfrm>
          <a:off x="0" y="2530229"/>
          <a:ext cx="11582400" cy="2222085"/>
        </a:xfrm>
        <a:prstGeom prst="roundRect">
          <a:avLst/>
        </a:prstGeom>
        <a:solidFill>
          <a:schemeClr val="accent2">
            <a:lumMod val="75000"/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kern="1200" dirty="0"/>
            <a:t>To provide authoritative assessments and to forge </a:t>
          </a:r>
          <a:r>
            <a:rPr lang="en-US" altLang="en-US" sz="2800" b="1" kern="1200" dirty="0"/>
            <a:t>common understandings </a:t>
          </a:r>
          <a:r>
            <a:rPr lang="en-US" altLang="en-US" sz="2800" kern="1200" dirty="0"/>
            <a:t>on key issues as </a:t>
          </a:r>
          <a:r>
            <a:rPr lang="en-US" altLang="en-US" sz="2800" b="1" kern="1200" dirty="0"/>
            <a:t>input to government decisions on nuclear energy policy</a:t>
          </a:r>
          <a:r>
            <a:rPr lang="en-US" altLang="en-US" sz="2800" kern="1200" dirty="0"/>
            <a:t> and to broader OECD policy analyses in areas such as energy and the sustainable development of low-carbon economies. </a:t>
          </a:r>
          <a:endParaRPr lang="en-US" sz="2800" kern="1200" dirty="0"/>
        </a:p>
      </dsp:txBody>
      <dsp:txXfrm>
        <a:off x="108473" y="2638702"/>
        <a:ext cx="11365454" cy="20051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C0D7C-2308-4E2E-BBC4-030E00687158}">
      <dsp:nvSpPr>
        <dsp:cNvPr id="0" name=""/>
        <dsp:cNvSpPr/>
      </dsp:nvSpPr>
      <dsp:spPr>
        <a:xfrm>
          <a:off x="170588" y="414"/>
          <a:ext cx="6077812" cy="5195933"/>
        </a:xfrm>
        <a:prstGeom prst="rect">
          <a:avLst/>
        </a:prstGeom>
        <a:solidFill>
          <a:schemeClr val="bg2">
            <a:lumMod val="50000"/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u="none" kern="1200" noProof="0" dirty="0">
              <a:solidFill>
                <a:schemeClr val="bg1"/>
              </a:solidFill>
            </a:rPr>
            <a:t> </a:t>
          </a:r>
          <a:br>
            <a:rPr lang="en-GB" sz="2400" b="1" u="none" kern="1200" noProof="0" dirty="0">
              <a:solidFill>
                <a:schemeClr val="bg1"/>
              </a:solidFill>
            </a:rPr>
          </a:br>
          <a:r>
            <a:rPr lang="en-GB" sz="2400" b="1" u="none" kern="1200" noProof="0" dirty="0">
              <a:solidFill>
                <a:schemeClr val="bg1"/>
              </a:solidFill>
            </a:rPr>
            <a:t>NEA serviced bodies </a:t>
          </a:r>
          <a:br>
            <a:rPr lang="en-GB" sz="1800" b="1" u="sng" kern="1200" noProof="0" dirty="0">
              <a:solidFill>
                <a:schemeClr val="bg1"/>
              </a:solidFill>
            </a:rPr>
          </a:br>
          <a:r>
            <a:rPr lang="en-GB" sz="1000" b="1" u="sng" kern="1200" noProof="0" dirty="0">
              <a:solidFill>
                <a:schemeClr val="bg1"/>
              </a:solidFill>
            </a:rPr>
            <a:t>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Generation IV International Forum (GIF) </a:t>
          </a:r>
          <a:br>
            <a:rPr lang="en-GB" sz="1800" b="1" kern="1200" noProof="0" dirty="0"/>
          </a:br>
          <a:r>
            <a:rPr lang="en-GB" sz="1800" kern="1200" noProof="0" dirty="0"/>
            <a:t>with the goal to improve sustainability (including effective fuel utilisation and minimisation of waste), economics, safety and reliability, proliferation resistance and physical protection.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spc="-10" baseline="0" noProof="0" dirty="0"/>
            <a:t>Multinational Design Evaluation Programme (MDEP) – </a:t>
          </a:r>
          <a:r>
            <a:rPr lang="en-GB" sz="1800" kern="1200" spc="-10" baseline="0" noProof="0" dirty="0"/>
            <a:t>initiative by national safety authorities to leverage their resources and knowledge for new reactor design reviews such as ABWR, AP1000, APR1400, EPR, HPR1000, and VVER-1200.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International Framework for Nuclear Energy Cooperation (IFNEC) – </a:t>
          </a:r>
          <a:r>
            <a:rPr lang="en-GB" sz="1800" kern="1200" noProof="0" dirty="0"/>
            <a:t>65-country forum for international discussion on wide array of nuclear topics involving both developed and emerging economies.</a:t>
          </a:r>
        </a:p>
      </dsp:txBody>
      <dsp:txXfrm>
        <a:off x="170588" y="414"/>
        <a:ext cx="6077812" cy="5195933"/>
      </dsp:txXfrm>
    </dsp:sp>
    <dsp:sp modelId="{92BE2764-474F-401A-807F-9F51C3BCCC49}">
      <dsp:nvSpPr>
        <dsp:cNvPr id="0" name=""/>
        <dsp:cNvSpPr/>
      </dsp:nvSpPr>
      <dsp:spPr>
        <a:xfrm>
          <a:off x="6554337" y="414"/>
          <a:ext cx="5373662" cy="5195933"/>
        </a:xfrm>
        <a:prstGeom prst="rect">
          <a:avLst/>
        </a:prstGeom>
        <a:solidFill>
          <a:schemeClr val="accent1"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000" b="1" u="none" kern="1200" noProof="0" dirty="0">
              <a:solidFill>
                <a:schemeClr val="bg1"/>
              </a:solidFill>
            </a:rPr>
            <a:t> </a:t>
          </a:r>
          <a:br>
            <a:rPr lang="en-GB" altLang="en-US" sz="2400" b="1" u="none" kern="1200" noProof="0" dirty="0">
              <a:solidFill>
                <a:schemeClr val="bg1"/>
              </a:solidFill>
            </a:rPr>
          </a:br>
          <a:r>
            <a:rPr lang="en-GB" altLang="en-US" sz="2400" b="1" u="none" kern="1200" noProof="0" dirty="0">
              <a:solidFill>
                <a:schemeClr val="bg1"/>
              </a:solidFill>
            </a:rPr>
            <a:t>Joint projects</a:t>
          </a:r>
          <a:br>
            <a:rPr lang="en-GB" altLang="en-US" sz="2000" b="1" u="sng" kern="1200" noProof="0" dirty="0">
              <a:solidFill>
                <a:schemeClr val="bg1"/>
              </a:solidFill>
            </a:rPr>
          </a:br>
          <a:endParaRPr lang="en-GB" altLang="en-US" sz="1000" b="1" u="sng" kern="1200" noProof="0" dirty="0">
            <a:solidFill>
              <a:schemeClr val="bg1"/>
            </a:solidFill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safety </a:t>
          </a:r>
          <a:r>
            <a:rPr lang="en-GB" altLang="en-US" sz="1800" b="0" kern="1200" noProof="0" dirty="0"/>
            <a:t>research and experimental data </a:t>
          </a:r>
          <a:r>
            <a:rPr lang="en-GB" altLang="en-US" sz="1800" kern="1200" noProof="0" dirty="0"/>
            <a:t>(e.g. thermal-hydraulics, fuel behaviour, severe accidents).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safety databases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fire, common-cause failures).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science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thermodynamics of advanced fuels).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Radioactive waste management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thermochemical database).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Radiological protection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occupational exposure).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Education Skills and Technology Framework (NEST)</a:t>
          </a:r>
          <a:endParaRPr lang="en-GB" sz="1800" kern="1200" noProof="0" dirty="0"/>
        </a:p>
      </dsp:txBody>
      <dsp:txXfrm>
        <a:off x="6554337" y="414"/>
        <a:ext cx="5373662" cy="51959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121A9-643F-41C5-8BC6-D1554DFAD959}">
      <dsp:nvSpPr>
        <dsp:cNvPr id="0" name=""/>
        <dsp:cNvSpPr/>
      </dsp:nvSpPr>
      <dsp:spPr>
        <a:xfrm>
          <a:off x="0" y="101644"/>
          <a:ext cx="10668000" cy="1298490"/>
        </a:xfrm>
        <a:prstGeom prst="roundRect">
          <a:avLst/>
        </a:prstGeom>
        <a:solidFill>
          <a:schemeClr val="bg2">
            <a:lumMod val="50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800" b="1" kern="1200" dirty="0"/>
            <a:t>34 </a:t>
          </a:r>
          <a:r>
            <a:rPr lang="en-GB" sz="2800" b="0" kern="1200" dirty="0"/>
            <a:t>member countries + partners </a:t>
          </a:r>
          <a:br>
            <a:rPr lang="en-GB" sz="2800" b="0" kern="1200" dirty="0"/>
          </a:br>
          <a:r>
            <a:rPr lang="en-GB" sz="2800" b="0" kern="1200" dirty="0"/>
            <a:t>(e.g. China, India, Brazil, etc.)</a:t>
          </a:r>
          <a:endParaRPr lang="en-US" sz="2800" b="0" kern="1200" dirty="0"/>
        </a:p>
      </dsp:txBody>
      <dsp:txXfrm>
        <a:off x="63387" y="165031"/>
        <a:ext cx="10541226" cy="1171716"/>
      </dsp:txXfrm>
    </dsp:sp>
    <dsp:sp modelId="{108676AB-0BFB-4AC2-9E93-6B569ED7CCF7}">
      <dsp:nvSpPr>
        <dsp:cNvPr id="0" name=""/>
        <dsp:cNvSpPr/>
      </dsp:nvSpPr>
      <dsp:spPr>
        <a:xfrm>
          <a:off x="0" y="1503951"/>
          <a:ext cx="10668000" cy="1775583"/>
        </a:xfrm>
        <a:prstGeom prst="roundRect">
          <a:avLst/>
        </a:prstGeom>
        <a:solidFill>
          <a:schemeClr val="bg2">
            <a:lumMod val="75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bg1"/>
              </a:solidFill>
            </a:rPr>
            <a:t>8 </a:t>
          </a:r>
          <a:r>
            <a:rPr lang="en-GB" sz="2800" b="0" kern="1200" dirty="0">
              <a:solidFill>
                <a:schemeClr val="bg1"/>
              </a:solidFill>
            </a:rPr>
            <a:t>standing technical committees </a:t>
          </a:r>
          <a:br>
            <a:rPr lang="en-GB" sz="2800" b="1" kern="1200" dirty="0">
              <a:solidFill>
                <a:schemeClr val="bg1"/>
              </a:solidFill>
            </a:rPr>
          </a:br>
          <a:r>
            <a:rPr lang="en-GB" altLang="en-US" sz="2800" b="1" kern="1200" dirty="0"/>
            <a:t>1 </a:t>
          </a:r>
          <a:r>
            <a:rPr lang="en-GB" altLang="en-US" sz="2800" b="0" kern="1200" dirty="0"/>
            <a:t>management board</a:t>
          </a:r>
          <a:br>
            <a:rPr lang="en-GB" sz="2800" b="1" kern="1200" dirty="0">
              <a:solidFill>
                <a:schemeClr val="bg1"/>
              </a:solidFill>
            </a:rPr>
          </a:br>
          <a:r>
            <a:rPr lang="en-GB" sz="2800" b="1" kern="1200" dirty="0">
              <a:solidFill>
                <a:schemeClr val="bg1"/>
              </a:solidFill>
              <a:latin typeface="Myriad Pro" panose="020B0503030403020204" pitchFamily="34" charset="0"/>
            </a:rPr>
            <a:t>≈</a:t>
          </a:r>
          <a:r>
            <a:rPr lang="en-GB" sz="2800" b="1" kern="1200" dirty="0">
              <a:solidFill>
                <a:schemeClr val="bg1"/>
              </a:solidFill>
            </a:rPr>
            <a:t>74 </a:t>
          </a:r>
          <a:r>
            <a:rPr lang="en-GB" sz="2800" b="0" kern="1200" dirty="0">
              <a:solidFill>
                <a:schemeClr val="bg1"/>
              </a:solidFill>
            </a:rPr>
            <a:t>working parties and expert groups</a:t>
          </a:r>
        </a:p>
      </dsp:txBody>
      <dsp:txXfrm>
        <a:off x="86677" y="1590628"/>
        <a:ext cx="10494646" cy="1602229"/>
      </dsp:txXfrm>
    </dsp:sp>
    <dsp:sp modelId="{8400DD9A-B325-4908-A12C-0FD6A8D27895}">
      <dsp:nvSpPr>
        <dsp:cNvPr id="0" name=""/>
        <dsp:cNvSpPr/>
      </dsp:nvSpPr>
      <dsp:spPr>
        <a:xfrm>
          <a:off x="0" y="3347399"/>
          <a:ext cx="10668000" cy="1006856"/>
        </a:xfrm>
        <a:prstGeom prst="roundRect">
          <a:avLst/>
        </a:prstGeom>
        <a:solidFill>
          <a:schemeClr val="bg2">
            <a:lumMod val="50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>
              <a:solidFill>
                <a:schemeClr val="bg1"/>
              </a:solidFill>
              <a:latin typeface="Myriad Pro" panose="020B0503030403020204" pitchFamily="34" charset="0"/>
            </a:rPr>
            <a:t>≈</a:t>
          </a:r>
          <a:r>
            <a:rPr lang="en-GB" sz="2800" b="1" kern="1200">
              <a:solidFill>
                <a:schemeClr val="bg1"/>
              </a:solidFill>
            </a:rPr>
            <a:t>26 </a:t>
          </a:r>
          <a:r>
            <a:rPr lang="en-US" sz="2800" b="0" kern="1200" dirty="0">
              <a:solidFill>
                <a:schemeClr val="bg1"/>
              </a:solidFill>
            </a:rPr>
            <a:t>international joint projects</a:t>
          </a:r>
        </a:p>
      </dsp:txBody>
      <dsp:txXfrm>
        <a:off x="49151" y="3396550"/>
        <a:ext cx="10569698" cy="908554"/>
      </dsp:txXfrm>
    </dsp:sp>
    <dsp:sp modelId="{BD88F744-892F-48D0-A0EB-946C3D00BE1A}">
      <dsp:nvSpPr>
        <dsp:cNvPr id="0" name=""/>
        <dsp:cNvSpPr/>
      </dsp:nvSpPr>
      <dsp:spPr>
        <a:xfrm>
          <a:off x="0" y="4448874"/>
          <a:ext cx="10668000" cy="906808"/>
        </a:xfrm>
        <a:prstGeom prst="roundRect">
          <a:avLst/>
        </a:prstGeom>
        <a:solidFill>
          <a:schemeClr val="bg2">
            <a:lumMod val="75000"/>
            <a:alpha val="80000"/>
          </a:schemeClr>
        </a:solidFill>
        <a:ln w="762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The NEA Data Bank – </a:t>
          </a:r>
          <a:r>
            <a:rPr lang="en-US" sz="2800" b="0" kern="1200" dirty="0">
              <a:solidFill>
                <a:schemeClr val="bg1"/>
              </a:solidFill>
            </a:rPr>
            <a:t>a major international resource</a:t>
          </a:r>
          <a:endParaRPr lang="en-US" sz="2800" b="0" kern="1200" dirty="0">
            <a:solidFill>
              <a:prstClr val="black"/>
            </a:solidFill>
          </a:endParaRPr>
        </a:p>
      </dsp:txBody>
      <dsp:txXfrm>
        <a:off x="44267" y="4493141"/>
        <a:ext cx="10579466" cy="8182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43FD5-F155-466E-B862-978DD051D63E}">
      <dsp:nvSpPr>
        <dsp:cNvPr id="0" name=""/>
        <dsp:cNvSpPr/>
      </dsp:nvSpPr>
      <dsp:spPr>
        <a:xfrm>
          <a:off x="0" y="248278"/>
          <a:ext cx="11582400" cy="2132923"/>
        </a:xfrm>
        <a:prstGeom prst="roundRect">
          <a:avLst/>
        </a:prstGeom>
        <a:solidFill>
          <a:schemeClr val="bg2">
            <a:lumMod val="50000"/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kern="1200" dirty="0"/>
            <a:t>To assist its member countries in maintaining and further developing, through </a:t>
          </a:r>
          <a:r>
            <a:rPr lang="en-US" altLang="en-US" sz="2800" b="1" kern="1200" dirty="0"/>
            <a:t>international co-operation, the scientific, technological and legal bases</a:t>
          </a:r>
          <a:r>
            <a:rPr lang="en-US" altLang="en-US" sz="2800" kern="1200" dirty="0"/>
            <a:t> required for a safe, environmentally sound and economical use of nuclear energy for peaceful purposes.</a:t>
          </a:r>
          <a:endParaRPr lang="en-US" sz="2800" kern="1200" dirty="0"/>
        </a:p>
      </dsp:txBody>
      <dsp:txXfrm>
        <a:off x="104121" y="352399"/>
        <a:ext cx="11374158" cy="1924681"/>
      </dsp:txXfrm>
    </dsp:sp>
    <dsp:sp modelId="{4310FA0F-B5AB-4101-BD66-7A6A4F32F290}">
      <dsp:nvSpPr>
        <dsp:cNvPr id="0" name=""/>
        <dsp:cNvSpPr/>
      </dsp:nvSpPr>
      <dsp:spPr>
        <a:xfrm>
          <a:off x="0" y="2530229"/>
          <a:ext cx="11582400" cy="2222085"/>
        </a:xfrm>
        <a:prstGeom prst="roundRect">
          <a:avLst/>
        </a:prstGeom>
        <a:solidFill>
          <a:schemeClr val="accent2">
            <a:lumMod val="75000"/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kern="1200" dirty="0"/>
            <a:t>To provide authoritative assessments and to forge </a:t>
          </a:r>
          <a:r>
            <a:rPr lang="en-US" altLang="en-US" sz="2800" b="1" kern="1200" dirty="0"/>
            <a:t>common understandings </a:t>
          </a:r>
          <a:r>
            <a:rPr lang="en-US" altLang="en-US" sz="2800" kern="1200" dirty="0"/>
            <a:t>on key issues as </a:t>
          </a:r>
          <a:r>
            <a:rPr lang="en-US" altLang="en-US" sz="2800" b="1" kern="1200" dirty="0"/>
            <a:t>input to government decisions on nuclear energy policy</a:t>
          </a:r>
          <a:r>
            <a:rPr lang="en-US" altLang="en-US" sz="2800" kern="1200" dirty="0"/>
            <a:t> and to broader OECD policy analyses in areas such as energy and the sustainable development of low-carbon economies. </a:t>
          </a:r>
          <a:endParaRPr lang="en-US" sz="2800" kern="1200" dirty="0"/>
        </a:p>
      </dsp:txBody>
      <dsp:txXfrm>
        <a:off x="108473" y="2638702"/>
        <a:ext cx="11365454" cy="20051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C0D7C-2308-4E2E-BBC4-030E00687158}">
      <dsp:nvSpPr>
        <dsp:cNvPr id="0" name=""/>
        <dsp:cNvSpPr/>
      </dsp:nvSpPr>
      <dsp:spPr>
        <a:xfrm>
          <a:off x="170588" y="414"/>
          <a:ext cx="6077812" cy="5195933"/>
        </a:xfrm>
        <a:prstGeom prst="rect">
          <a:avLst/>
        </a:prstGeom>
        <a:solidFill>
          <a:schemeClr val="bg2">
            <a:lumMod val="50000"/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u="none" kern="1200" noProof="0" dirty="0">
              <a:solidFill>
                <a:schemeClr val="bg1"/>
              </a:solidFill>
            </a:rPr>
            <a:t> </a:t>
          </a:r>
          <a:br>
            <a:rPr lang="en-GB" sz="2400" b="1" u="none" kern="1200" noProof="0" dirty="0">
              <a:solidFill>
                <a:schemeClr val="bg1"/>
              </a:solidFill>
            </a:rPr>
          </a:br>
          <a:r>
            <a:rPr lang="en-GB" sz="2400" b="1" u="none" kern="1200" noProof="0" dirty="0">
              <a:solidFill>
                <a:schemeClr val="bg1"/>
              </a:solidFill>
            </a:rPr>
            <a:t>NEA serviced bodies </a:t>
          </a:r>
          <a:br>
            <a:rPr lang="en-GB" sz="1800" b="1" u="sng" kern="1200" noProof="0" dirty="0">
              <a:solidFill>
                <a:schemeClr val="bg1"/>
              </a:solidFill>
            </a:rPr>
          </a:br>
          <a:r>
            <a:rPr lang="en-GB" sz="1000" b="1" u="sng" kern="1200" noProof="0" dirty="0">
              <a:solidFill>
                <a:schemeClr val="bg1"/>
              </a:solidFill>
            </a:rPr>
            <a:t> 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Generation IV International Forum (GIF) </a:t>
          </a:r>
          <a:br>
            <a:rPr lang="en-GB" sz="1800" b="1" kern="1200" noProof="0" dirty="0"/>
          </a:br>
          <a:r>
            <a:rPr lang="en-GB" sz="1800" kern="1200" noProof="0" dirty="0"/>
            <a:t>with the goal to improve sustainability (including effective fuel utilisation and minimisation of waste), economics, safety and reliability, proliferation resistance and physical protection.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spc="-10" baseline="0" noProof="0" dirty="0"/>
            <a:t>Multinational Design Evaluation Programme (MDEP) – </a:t>
          </a:r>
          <a:r>
            <a:rPr lang="en-GB" sz="1800" kern="1200" spc="-10" baseline="0" noProof="0" dirty="0"/>
            <a:t>initiative by national safety authorities to leverage their resources and knowledge for new reactor design reviews such as ABWR, AP1000, APR1400, EPR, HPR1000, and VVER-1200.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International Framework for Nuclear Energy Cooperation (IFNEC) – </a:t>
          </a:r>
          <a:r>
            <a:rPr lang="en-GB" sz="1800" kern="1200" noProof="0" dirty="0"/>
            <a:t>65-country forum for international discussion on wide array of nuclear topics involving both developed and emerging economies.</a:t>
          </a:r>
        </a:p>
      </dsp:txBody>
      <dsp:txXfrm>
        <a:off x="170588" y="414"/>
        <a:ext cx="6077812" cy="5195933"/>
      </dsp:txXfrm>
    </dsp:sp>
    <dsp:sp modelId="{92BE2764-474F-401A-807F-9F51C3BCCC49}">
      <dsp:nvSpPr>
        <dsp:cNvPr id="0" name=""/>
        <dsp:cNvSpPr/>
      </dsp:nvSpPr>
      <dsp:spPr>
        <a:xfrm>
          <a:off x="6554337" y="414"/>
          <a:ext cx="5373662" cy="5195933"/>
        </a:xfrm>
        <a:prstGeom prst="rect">
          <a:avLst/>
        </a:prstGeom>
        <a:solidFill>
          <a:schemeClr val="accent1">
            <a:alpha val="8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000" b="1" u="none" kern="1200" noProof="0" dirty="0">
              <a:solidFill>
                <a:schemeClr val="bg1"/>
              </a:solidFill>
            </a:rPr>
            <a:t> </a:t>
          </a:r>
          <a:br>
            <a:rPr lang="en-GB" altLang="en-US" sz="2400" b="1" u="none" kern="1200" noProof="0" dirty="0">
              <a:solidFill>
                <a:schemeClr val="bg1"/>
              </a:solidFill>
            </a:rPr>
          </a:br>
          <a:r>
            <a:rPr lang="en-GB" altLang="en-US" sz="2400" b="1" u="none" kern="1200" noProof="0" dirty="0">
              <a:solidFill>
                <a:schemeClr val="bg1"/>
              </a:solidFill>
            </a:rPr>
            <a:t>Joint projects</a:t>
          </a:r>
          <a:br>
            <a:rPr lang="en-GB" altLang="en-US" sz="2000" b="1" u="sng" kern="1200" noProof="0" dirty="0">
              <a:solidFill>
                <a:schemeClr val="bg1"/>
              </a:solidFill>
            </a:rPr>
          </a:br>
          <a:endParaRPr lang="en-GB" altLang="en-US" sz="1000" b="1" u="sng" kern="1200" noProof="0" dirty="0">
            <a:solidFill>
              <a:schemeClr val="bg1"/>
            </a:solidFill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safety </a:t>
          </a:r>
          <a:r>
            <a:rPr lang="en-GB" altLang="en-US" sz="1800" b="0" kern="1200" noProof="0" dirty="0"/>
            <a:t>research and experimental data </a:t>
          </a:r>
          <a:r>
            <a:rPr lang="en-GB" altLang="en-US" sz="1800" kern="1200" noProof="0" dirty="0"/>
            <a:t>(e.g. thermal-hydraulics, fuel behaviour, severe accidents).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safety databases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fire, common-cause failures).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science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thermodynamics of advanced fuels).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Radioactive waste management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thermochemical database).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Radiological protection </a:t>
          </a:r>
          <a:br>
            <a:rPr lang="en-GB" altLang="en-US" sz="1800" b="1" kern="1200" noProof="0" dirty="0"/>
          </a:br>
          <a:r>
            <a:rPr lang="en-GB" altLang="en-US" sz="1800" kern="1200" noProof="0" dirty="0"/>
            <a:t>(e.g. occupational exposure).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1800" b="1" kern="1200" noProof="0" dirty="0"/>
            <a:t>Nuclear Education Skills and Technology Framework (NEST)</a:t>
          </a:r>
          <a:endParaRPr lang="en-GB" sz="1800" kern="1200" noProof="0" dirty="0"/>
        </a:p>
      </dsp:txBody>
      <dsp:txXfrm>
        <a:off x="6554337" y="414"/>
        <a:ext cx="5373662" cy="5195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DB679FF-2913-452A-888C-C5B047A6B243}" type="datetimeFigureOut">
              <a:rPr lang="en-US" altLang="en-US"/>
              <a:pPr>
                <a:defRPr/>
              </a:pPr>
              <a:t>7/8/2024</a:t>
            </a:fld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CF1D3C7-1FFC-4AB7-81FF-4059A670C6B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5A32F0E2-BF5B-4258-9201-FE6FC3EDADAB}" type="datetimeFigureOut">
              <a:rPr lang="en-US" altLang="en-US"/>
              <a:pPr>
                <a:defRPr/>
              </a:pPr>
              <a:t>7/8/2024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24400"/>
            <a:ext cx="5446713" cy="44735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ED56A91-34BD-43C9-B2BD-B13CA2DB8B3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101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2374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068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2F4099-41DB-42CD-BC1E-3D48A681BC05}" type="slidenum">
              <a:rPr lang="en-GB" altLang="ja-JP" smtClean="0"/>
              <a:pPr>
                <a:defRPr/>
              </a:pPr>
              <a:t>12</a:t>
            </a:fld>
            <a:endParaRPr lang="en-GB" altLang="ja-JP" dirty="0"/>
          </a:p>
        </p:txBody>
      </p:sp>
    </p:spTree>
    <p:extLst>
      <p:ext uri="{BB962C8B-B14F-4D97-AF65-F5344CB8AC3E}">
        <p14:creationId xmlns:p14="http://schemas.microsoft.com/office/powerpoint/2010/main" val="3808412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8488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2846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816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67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bullet list/body text 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" y="1371600"/>
            <a:ext cx="11658600" cy="4724400"/>
          </a:xfrm>
          <a:prstGeom prst="rect">
            <a:avLst/>
          </a:prstGeom>
        </p:spPr>
        <p:txBody>
          <a:bodyPr/>
          <a:lstStyle>
            <a:lvl1pPr marL="216000" indent="-216000">
              <a:spcBef>
                <a:spcPts val="0"/>
              </a:spcBef>
              <a:spcAft>
                <a:spcPts val="1200"/>
              </a:spcAft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432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648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  <a:lvl9pPr>
              <a:defRPr sz="1600">
                <a:solidFill>
                  <a:srgbClr val="006699"/>
                </a:solidFill>
              </a:defRPr>
            </a:lvl9pPr>
          </a:lstStyle>
          <a:p>
            <a:pPr lvl="0"/>
            <a:r>
              <a:rPr lang="en-GB" noProof="0" dirty="0"/>
              <a:t>Click to start bullet list.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7486840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SmartArt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295400"/>
            <a:ext cx="11664475" cy="457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add SmartArt</a:t>
            </a:r>
            <a:br>
              <a:rPr lang="en-GB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584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SmartArt title</a:t>
            </a:r>
            <a:endParaRPr lang="en-GB" dirty="0"/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600200"/>
            <a:ext cx="5756275" cy="42672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Click to add SmartArt</a:t>
            </a:r>
            <a:br>
              <a:rPr lang="fr-FR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fr-FR" dirty="0"/>
            </a:b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314539708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N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2" b="5554"/>
          <a:stretch/>
        </p:blipFill>
        <p:spPr>
          <a:xfrm>
            <a:off x="0" y="990599"/>
            <a:ext cx="12192000" cy="548640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266058" y="225292"/>
            <a:ext cx="116590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Seeking excellence in nuclear safety, technology and policy</a:t>
            </a:r>
          </a:p>
        </p:txBody>
      </p:sp>
      <p:graphicFrame>
        <p:nvGraphicFramePr>
          <p:cNvPr id="6" name="Diagram 5"/>
          <p:cNvGraphicFramePr/>
          <p:nvPr userDrawn="1">
            <p:extLst>
              <p:ext uri="{D42A27DB-BD31-4B8C-83A1-F6EECF244321}">
                <p14:modId xmlns:p14="http://schemas.microsoft.com/office/powerpoint/2010/main" val="1855096364"/>
              </p:ext>
            </p:extLst>
          </p:nvPr>
        </p:nvGraphicFramePr>
        <p:xfrm>
          <a:off x="762000" y="997200"/>
          <a:ext cx="10668000" cy="5562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127528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A miss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6" b="16666"/>
          <a:stretch/>
        </p:blipFill>
        <p:spPr>
          <a:xfrm>
            <a:off x="0" y="990599"/>
            <a:ext cx="12192000" cy="551530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81000" y="267767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The NEA mission</a:t>
            </a:r>
            <a:endParaRPr lang="en-GB" sz="2800" b="0" noProof="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graphicFrame>
        <p:nvGraphicFramePr>
          <p:cNvPr id="3" name="Diagram 2"/>
          <p:cNvGraphicFramePr/>
          <p:nvPr userDrawn="1">
            <p:extLst>
              <p:ext uri="{D42A27DB-BD31-4B8C-83A1-F6EECF244321}">
                <p14:modId xmlns:p14="http://schemas.microsoft.com/office/powerpoint/2010/main" val="85565736"/>
              </p:ext>
            </p:extLst>
          </p:nvPr>
        </p:nvGraphicFramePr>
        <p:xfrm>
          <a:off x="381000" y="1211764"/>
          <a:ext cx="11582400" cy="4873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098969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nuclear activ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0" b="5551"/>
          <a:stretch/>
        </p:blipFill>
        <p:spPr>
          <a:xfrm>
            <a:off x="0" y="990600"/>
            <a:ext cx="12192000" cy="54864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81000" y="236944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Major multinational nuclear activities</a:t>
            </a:r>
            <a:endParaRPr lang="en-GB" sz="2800" b="0" noProof="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graphicFrame>
        <p:nvGraphicFramePr>
          <p:cNvPr id="6" name="Diagram 5"/>
          <p:cNvGraphicFramePr/>
          <p:nvPr userDrawn="1">
            <p:extLst>
              <p:ext uri="{D42A27DB-BD31-4B8C-83A1-F6EECF244321}">
                <p14:modId xmlns:p14="http://schemas.microsoft.com/office/powerpoint/2010/main" val="2020923526"/>
              </p:ext>
            </p:extLst>
          </p:nvPr>
        </p:nvGraphicFramePr>
        <p:xfrm>
          <a:off x="0" y="1127837"/>
          <a:ext cx="12377058" cy="519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361009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A member countri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1" b="16470"/>
          <a:stretch/>
        </p:blipFill>
        <p:spPr>
          <a:xfrm>
            <a:off x="533400" y="990600"/>
            <a:ext cx="11125200" cy="54864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81000" y="267767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NEA member countries</a:t>
            </a:r>
            <a:endParaRPr lang="en-GB" sz="2800" b="0" noProof="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381000" y="5634601"/>
            <a:ext cx="1143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The NEA's current membership consists of 34 countries in Europe, North America and the Asia-Pacific region. Together they account for approximately 82% of the world's installed nuclear capacity.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55618"/>
            <a:ext cx="11980293" cy="420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2521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A committe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0" y="4724400"/>
            <a:ext cx="6096000" cy="14478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 userDrawn="1"/>
        </p:nvSpPr>
        <p:spPr>
          <a:xfrm>
            <a:off x="381000" y="267767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NEA committees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" t="4744" r="2022" b="47081"/>
          <a:stretch/>
        </p:blipFill>
        <p:spPr>
          <a:xfrm>
            <a:off x="32084" y="1073400"/>
            <a:ext cx="12115800" cy="394447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 userDrawn="1"/>
        </p:nvSpPr>
        <p:spPr>
          <a:xfrm>
            <a:off x="228600" y="4828738"/>
            <a:ext cx="5486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 typeface="Arial" panose="020B0604020202020204" pitchFamily="34" charset="0"/>
              <a:buNone/>
              <a:tabLst>
                <a:tab pos="622300" algn="l"/>
              </a:tabLst>
            </a:pP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 8</a:t>
            </a: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	</a:t>
            </a:r>
            <a:r>
              <a:rPr lang="en-GB" sz="18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standing technical committees </a:t>
            </a:r>
            <a:b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</a:b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   </a:t>
            </a: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1</a:t>
            </a: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	</a:t>
            </a:r>
            <a:r>
              <a:rPr lang="en-GB" sz="18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management board</a:t>
            </a:r>
            <a:b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</a:b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74</a:t>
            </a: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	</a:t>
            </a:r>
            <a:r>
              <a:rPr lang="en-GB" sz="18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working parties and expert groups</a:t>
            </a:r>
          </a:p>
        </p:txBody>
      </p:sp>
    </p:spTree>
    <p:extLst>
      <p:ext uri="{BB962C8B-B14F-4D97-AF65-F5344CB8AC3E}">
        <p14:creationId xmlns:p14="http://schemas.microsoft.com/office/powerpoint/2010/main" val="234246639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5165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469419" y="2760021"/>
            <a:ext cx="11253163" cy="1337959"/>
          </a:xfrm>
          <a:prstGeom prst="rect">
            <a:avLst/>
          </a:prstGeom>
        </p:spPr>
        <p:txBody>
          <a:bodyPr anchor="ctr"/>
          <a:lstStyle>
            <a:lvl1pPr algn="l">
              <a:spcBef>
                <a:spcPts val="0"/>
              </a:spcBef>
              <a:spcAft>
                <a:spcPts val="600"/>
              </a:spcAft>
              <a:defRPr sz="4000" b="1" spc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GB" noProof="0" dirty="0"/>
              <a:t>Click to add Title of the presentation</a:t>
            </a:r>
            <a:br>
              <a:rPr lang="en-GB" noProof="0" dirty="0"/>
            </a:br>
            <a:r>
              <a:rPr lang="en-GB" noProof="0" dirty="0"/>
              <a:t>Use the paste option “Keep Text Only”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37" y="533400"/>
            <a:ext cx="2894773" cy="914400"/>
          </a:xfrm>
          <a:prstGeom prst="rect">
            <a:avLst/>
          </a:prstGeom>
        </p:spPr>
      </p:pic>
      <p:cxnSp>
        <p:nvCxnSpPr>
          <p:cNvPr id="27" name="Straight Connector 26"/>
          <p:cNvCxnSpPr/>
          <p:nvPr userDrawn="1"/>
        </p:nvCxnSpPr>
        <p:spPr>
          <a:xfrm>
            <a:off x="481637" y="1752600"/>
            <a:ext cx="11176963" cy="0"/>
          </a:xfrm>
          <a:prstGeom prst="line">
            <a:avLst/>
          </a:prstGeo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0" y="6477000"/>
            <a:ext cx="6172200" cy="381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2024 OECD/NEA</a:t>
            </a:r>
          </a:p>
        </p:txBody>
      </p:sp>
    </p:spTree>
    <p:extLst>
      <p:ext uri="{BB962C8B-B14F-4D97-AF65-F5344CB8AC3E}">
        <p14:creationId xmlns:p14="http://schemas.microsoft.com/office/powerpoint/2010/main" val="1249217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629400"/>
            <a:ext cx="12192000" cy="228600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lumOff val="50000"/>
                </a:schemeClr>
              </a:gs>
              <a:gs pos="64000">
                <a:schemeClr val="bg1">
                  <a:lumMod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Organisation for Economic Co-operation and Development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 bwMode="auto">
          <a:xfrm>
            <a:off x="11569701" y="6616700"/>
            <a:ext cx="62230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>
              <a:defRPr/>
            </a:pPr>
            <a:fld id="{C48FB7BB-D21A-46E3-B65F-14EE3B00EB47}" type="slidenum">
              <a:rPr lang="en-GB" altLang="fr-FR" sz="1000" smtClean="0">
                <a:solidFill>
                  <a:srgbClr val="FFFFFF"/>
                </a:solidFill>
                <a:latin typeface="Arial" pitchFamily="34" charset="0"/>
              </a:rPr>
              <a:pPr algn="ctr">
                <a:defRPr/>
              </a:pPr>
              <a:t>‹#›</a:t>
            </a:fld>
            <a:endParaRPr lang="en-GB" altLang="fr-FR" sz="10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53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1676400"/>
            <a:ext cx="5755800" cy="41910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7756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324600" y="1225800"/>
            <a:ext cx="5603400" cy="4641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 “keep Text Only”.</a:t>
            </a:r>
            <a:br>
              <a:rPr lang="en-GB" noProof="0" dirty="0"/>
            </a:br>
            <a:r>
              <a:rPr lang="en-GB" noProof="0" dirty="0"/>
              <a:t>Font is automatically set as Verdana.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47010"/>
            <a:ext cx="5756275" cy="3531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89655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 txBox="1">
            <a:spLocks/>
          </p:cNvSpPr>
          <p:nvPr userDrawn="1"/>
        </p:nvSpPr>
        <p:spPr bwMode="auto">
          <a:xfrm>
            <a:off x="11569703" y="6616704"/>
            <a:ext cx="622300" cy="26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fld id="{0283063C-828C-447D-B1F4-8DC7320DF3B9}" type="slidenum">
              <a:rPr lang="en-GB" altLang="fr-FR" sz="1000" smtClean="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GB" altLang="fr-FR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77942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627CC71-2AB7-1662-FB53-E15E94E3B1B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259152" y="6625087"/>
            <a:ext cx="932848" cy="23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fld id="{0283063C-828C-447D-B1F4-8DC7320DF3B9}" type="slidenum">
              <a:rPr lang="en-GB" altLang="fr-FR" sz="1000" smtClean="0">
                <a:solidFill>
                  <a:srgbClr val="FFFFFF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GB" altLang="fr-FR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91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No Photo">
    <p:bg>
      <p:bgPr>
        <a:solidFill>
          <a:srgbClr val="FFFE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469419" y="2760021"/>
            <a:ext cx="11253163" cy="1337959"/>
          </a:xfrm>
          <a:prstGeom prst="rect">
            <a:avLst/>
          </a:prstGeom>
        </p:spPr>
        <p:txBody>
          <a:bodyPr anchor="ctr"/>
          <a:lstStyle>
            <a:lvl1pPr algn="l">
              <a:spcBef>
                <a:spcPts val="0"/>
              </a:spcBef>
              <a:spcAft>
                <a:spcPts val="600"/>
              </a:spcAft>
              <a:defRPr sz="4000" b="1" spc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GB" noProof="0" dirty="0"/>
              <a:t>Click to add Title of the presentation</a:t>
            </a:r>
            <a:br>
              <a:rPr lang="en-GB" noProof="0" dirty="0"/>
            </a:br>
            <a:r>
              <a:rPr lang="en-GB" noProof="0" dirty="0"/>
              <a:t>Use the paste option “Keep Text Only”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37" y="533400"/>
            <a:ext cx="2894773" cy="914400"/>
          </a:xfrm>
          <a:prstGeom prst="rect">
            <a:avLst/>
          </a:prstGeom>
        </p:spPr>
      </p:pic>
      <p:cxnSp>
        <p:nvCxnSpPr>
          <p:cNvPr id="27" name="Straight Connector 26"/>
          <p:cNvCxnSpPr/>
          <p:nvPr userDrawn="1"/>
        </p:nvCxnSpPr>
        <p:spPr>
          <a:xfrm>
            <a:off x="481637" y="1752600"/>
            <a:ext cx="11176963" cy="0"/>
          </a:xfrm>
          <a:prstGeom prst="line">
            <a:avLst/>
          </a:prstGeom>
          <a:ln w="571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2024 OECD/NEA</a:t>
            </a:r>
          </a:p>
        </p:txBody>
      </p:sp>
    </p:spTree>
    <p:extLst>
      <p:ext uri="{BB962C8B-B14F-4D97-AF65-F5344CB8AC3E}">
        <p14:creationId xmlns:p14="http://schemas.microsoft.com/office/powerpoint/2010/main" val="891727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0" r="20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5257800" cy="6477000"/>
          </a:xfrm>
          <a:prstGeom prst="rect">
            <a:avLst/>
          </a:prstGeom>
          <a:solidFill>
            <a:srgbClr val="006699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7" y="233840"/>
            <a:ext cx="2389527" cy="75676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2024 OECD/NEA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257800" y="6477000"/>
            <a:ext cx="6934200" cy="381000"/>
          </a:xfrm>
          <a:prstGeom prst="rect">
            <a:avLst/>
          </a:prstGeom>
          <a:solidFill>
            <a:srgbClr val="006699"/>
          </a:solidFill>
        </p:spPr>
        <p:txBody>
          <a:bodyPr anchor="ctr"/>
          <a:lstStyle>
            <a:lvl1pPr marL="180000" indent="0" algn="r">
              <a:spcBef>
                <a:spcPts val="0"/>
              </a:spcBef>
              <a:buNone/>
              <a:defRPr sz="1000" b="1" baseline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Event title and date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53037" y="5410200"/>
            <a:ext cx="4699963" cy="838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>
                    <a:lumMod val="8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Presenter’s Name</a:t>
            </a:r>
            <a:br>
              <a:rPr lang="en-GB" noProof="0" dirty="0"/>
            </a:br>
            <a:r>
              <a:rPr lang="en-GB" noProof="0" dirty="0"/>
              <a:t>Title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253036" y="1322614"/>
            <a:ext cx="4699963" cy="1698172"/>
          </a:xfrm>
          <a:prstGeom prst="rect">
            <a:avLst/>
          </a:prstGeom>
        </p:spPr>
        <p:txBody>
          <a:bodyPr/>
          <a:lstStyle>
            <a:lvl1pPr algn="l">
              <a:spcAft>
                <a:spcPts val="600"/>
              </a:spcAft>
              <a:defRPr sz="3000" b="1" spc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GB" noProof="0" dirty="0"/>
              <a:t>Title of the presentation</a:t>
            </a:r>
            <a:br>
              <a:rPr lang="en-GB" noProof="0" dirty="0"/>
            </a:br>
            <a:r>
              <a:rPr lang="en-GB" noProof="0" dirty="0"/>
              <a:t>Use the paste option “Keep Text Only”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3036" y="3472544"/>
            <a:ext cx="4699963" cy="11974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chemeClr val="bg1">
                    <a:lumMod val="9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Subtitle of the presentation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153400" y="152400"/>
            <a:ext cx="3962400" cy="76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i="1" baseline="0">
                <a:solidFill>
                  <a:srgbClr val="FF0000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5pPr>
          </a:lstStyle>
          <a:p>
            <a:pPr lvl="0"/>
            <a:r>
              <a:rPr lang="en-GB" noProof="0" dirty="0"/>
              <a:t>Add the following photo copyright information to the allocated box on the “Closing Slide”).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Title page photo: </a:t>
            </a:r>
            <a:r>
              <a:rPr lang="en-GB" noProof="0" dirty="0" err="1"/>
              <a:t>zffoto</a:t>
            </a:r>
            <a:r>
              <a:rPr lang="en-GB" noProof="0" dirty="0"/>
              <a:t>, </a:t>
            </a:r>
            <a:r>
              <a:rPr lang="en-GB" noProof="0" dirty="0" err="1"/>
              <a:t>ShutterStock</a:t>
            </a:r>
            <a:r>
              <a:rPr lang="en-GB" noProof="0" dirty="0"/>
              <a:t>.</a:t>
            </a:r>
          </a:p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096454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b="33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5257800" cy="6477000"/>
          </a:xfrm>
          <a:prstGeom prst="rect">
            <a:avLst/>
          </a:prstGeom>
          <a:solidFill>
            <a:srgbClr val="006699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7" y="233840"/>
            <a:ext cx="2389527" cy="75676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477000"/>
            <a:ext cx="12204700" cy="381000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2022 OECD/NEA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257800" y="6477000"/>
            <a:ext cx="6934200" cy="381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 baseline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Event title and date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53037" y="5410200"/>
            <a:ext cx="4699963" cy="838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>
                    <a:lumMod val="8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Presenter’s Name</a:t>
            </a:r>
            <a:br>
              <a:rPr lang="en-GB" noProof="0" dirty="0"/>
            </a:br>
            <a:r>
              <a:rPr lang="en-GB" noProof="0" dirty="0"/>
              <a:t>Title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253035" y="1295400"/>
            <a:ext cx="4699963" cy="1698172"/>
          </a:xfrm>
          <a:prstGeom prst="rect">
            <a:avLst/>
          </a:prstGeom>
        </p:spPr>
        <p:txBody>
          <a:bodyPr/>
          <a:lstStyle>
            <a:lvl1pPr algn="l">
              <a:spcAft>
                <a:spcPts val="600"/>
              </a:spcAft>
              <a:defRPr sz="3000" b="1" spc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GB" noProof="0" dirty="0"/>
              <a:t>Title of the presentation</a:t>
            </a:r>
            <a:br>
              <a:rPr lang="en-GB" noProof="0" dirty="0"/>
            </a:br>
            <a:r>
              <a:rPr lang="en-GB" noProof="0" dirty="0"/>
              <a:t>Use the paste option “Keep Text Only”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3036" y="3472544"/>
            <a:ext cx="4699963" cy="11974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chemeClr val="bg1">
                    <a:lumMod val="9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Subtitle of the presentation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153400" y="152400"/>
            <a:ext cx="3962400" cy="76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i="1" baseline="0">
                <a:solidFill>
                  <a:srgbClr val="FF0000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5pPr>
          </a:lstStyle>
          <a:p>
            <a:pPr lvl="0"/>
            <a:r>
              <a:rPr lang="en-GB" noProof="0" dirty="0"/>
              <a:t>Add the following photo copyright information to the allocated box on the “Closing Slide”).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Title page photo: mareksaroch.cz, </a:t>
            </a:r>
            <a:r>
              <a:rPr lang="en-GB" noProof="0" dirty="0" err="1"/>
              <a:t>ShutterStock</a:t>
            </a:r>
            <a:r>
              <a:rPr lang="en-GB" noProof="0" dirty="0"/>
              <a:t>.</a:t>
            </a:r>
          </a:p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172545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6" b="2710"/>
          <a:stretch/>
        </p:blipFill>
        <p:spPr>
          <a:xfrm>
            <a:off x="0" y="-1"/>
            <a:ext cx="12217401" cy="6858001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5257800" cy="6477000"/>
          </a:xfrm>
          <a:prstGeom prst="rect">
            <a:avLst/>
          </a:prstGeom>
          <a:solidFill>
            <a:srgbClr val="006699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7" y="233840"/>
            <a:ext cx="2389527" cy="75676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477000"/>
            <a:ext cx="12204700" cy="381000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2023 OECD/NEA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257800" y="6477000"/>
            <a:ext cx="6934200" cy="381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 baseline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Event title and date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53037" y="5410200"/>
            <a:ext cx="4699963" cy="838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>
                    <a:lumMod val="8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Presenter’s Name</a:t>
            </a:r>
            <a:br>
              <a:rPr lang="en-GB" noProof="0" dirty="0"/>
            </a:br>
            <a:r>
              <a:rPr lang="en-GB" noProof="0" dirty="0"/>
              <a:t>Title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253037" y="1295400"/>
            <a:ext cx="4699963" cy="1698172"/>
          </a:xfrm>
          <a:prstGeom prst="rect">
            <a:avLst/>
          </a:prstGeom>
        </p:spPr>
        <p:txBody>
          <a:bodyPr/>
          <a:lstStyle>
            <a:lvl1pPr algn="l">
              <a:spcAft>
                <a:spcPts val="600"/>
              </a:spcAft>
              <a:defRPr sz="3000" b="1" spc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GB" noProof="0" dirty="0"/>
              <a:t>Title of the presentation</a:t>
            </a:r>
            <a:br>
              <a:rPr lang="en-GB" noProof="0" dirty="0"/>
            </a:br>
            <a:r>
              <a:rPr lang="en-GB" noProof="0" dirty="0"/>
              <a:t>Use the paste option “Keep Text Only”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3036" y="3472544"/>
            <a:ext cx="4699963" cy="11974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chemeClr val="bg1">
                    <a:lumMod val="9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Subtitle of the presentation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305800" y="152400"/>
            <a:ext cx="3810000" cy="76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i="1" baseline="0">
                <a:solidFill>
                  <a:srgbClr val="FF0000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>
              <a:defRPr sz="1800">
                <a:latin typeface="+mn-lt" panose="020B0604030504040204" pitchFamily="34" charset="0"/>
                <a:ea typeface="+mn-lt" panose="020B0604030504040204" pitchFamily="34" charset="0"/>
              </a:defRPr>
            </a:lvl5pPr>
          </a:lstStyle>
          <a:p>
            <a:pPr lvl="0"/>
            <a:r>
              <a:rPr lang="en-GB" noProof="0" dirty="0"/>
              <a:t>Add the following photo copyright information to the allocated box on the “Closing Slide”).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Title page photo: </a:t>
            </a:r>
            <a:r>
              <a:rPr lang="en-GB" noProof="0" dirty="0" err="1"/>
              <a:t>Pand</a:t>
            </a:r>
            <a:r>
              <a:rPr lang="en-GB" noProof="0" dirty="0"/>
              <a:t> P Studio, </a:t>
            </a:r>
            <a:r>
              <a:rPr lang="en-GB" noProof="0" dirty="0" err="1"/>
              <a:t>ShutterStock</a:t>
            </a:r>
            <a:r>
              <a:rPr lang="en-GB" noProof="0" dirty="0"/>
              <a:t>.</a:t>
            </a:r>
          </a:p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30657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" t="678" r="-48" b="144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5257800" cy="6477000"/>
          </a:xfrm>
          <a:prstGeom prst="rect">
            <a:avLst/>
          </a:prstGeom>
          <a:solidFill>
            <a:srgbClr val="006699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7" y="233840"/>
            <a:ext cx="2389527" cy="75676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2022 OECD/NEA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257800" y="6477000"/>
            <a:ext cx="6934200" cy="381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 baseline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Event title and date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53037" y="5410200"/>
            <a:ext cx="4699963" cy="838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>
                    <a:lumMod val="8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Presenter’s Name</a:t>
            </a:r>
            <a:br>
              <a:rPr lang="en-GB" noProof="0" dirty="0"/>
            </a:br>
            <a:r>
              <a:rPr lang="en-GB" noProof="0" dirty="0"/>
              <a:t>Title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53037" y="1295400"/>
            <a:ext cx="4699963" cy="1698172"/>
          </a:xfrm>
          <a:prstGeom prst="rect">
            <a:avLst/>
          </a:prstGeom>
        </p:spPr>
        <p:txBody>
          <a:bodyPr/>
          <a:lstStyle>
            <a:lvl1pPr algn="l">
              <a:spcAft>
                <a:spcPts val="600"/>
              </a:spcAft>
              <a:defRPr sz="3000" b="1" spc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GB" noProof="0" dirty="0"/>
              <a:t>Title of the presentation</a:t>
            </a:r>
            <a:br>
              <a:rPr lang="en-GB" noProof="0" dirty="0"/>
            </a:br>
            <a:r>
              <a:rPr lang="en-GB" noProof="0" dirty="0"/>
              <a:t>Use the paste option “Keep Text Only”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3036" y="3472544"/>
            <a:ext cx="4699963" cy="11974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chemeClr val="bg1">
                    <a:lumMod val="9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Subtitle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328768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Add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21" name="Group 20"/>
            <p:cNvGrpSpPr/>
            <p:nvPr userDrawn="1"/>
          </p:nvGrpSpPr>
          <p:grpSpPr>
            <a:xfrm>
              <a:off x="0" y="0"/>
              <a:ext cx="5257800" cy="6477000"/>
              <a:chOff x="0" y="0"/>
              <a:chExt cx="5257800" cy="6477000"/>
            </a:xfrm>
          </p:grpSpPr>
          <p:sp>
            <p:nvSpPr>
              <p:cNvPr id="11" name="Rectangle 10"/>
              <p:cNvSpPr/>
              <p:nvPr userDrawn="1"/>
            </p:nvSpPr>
            <p:spPr>
              <a:xfrm>
                <a:off x="0" y="0"/>
                <a:ext cx="5257800" cy="6477000"/>
              </a:xfrm>
              <a:prstGeom prst="rect">
                <a:avLst/>
              </a:prstGeom>
              <a:solidFill>
                <a:srgbClr val="006699">
                  <a:alpha val="85098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l" eaLnBrk="1" hangingPunct="1">
                  <a:defRPr/>
                </a:pPr>
                <a:endParaRPr lang="en-US" sz="800" dirty="0">
                  <a:solidFill>
                    <a:schemeClr val="bg1"/>
                  </a:solidFill>
                  <a:latin typeface="+mn-lt" panose="020B0604030504040204" pitchFamily="34" charset="0"/>
                  <a:ea typeface="+mn-lt" panose="020B0604030504040204" pitchFamily="34" charset="0"/>
                  <a:cs typeface="Arial" pitchFamily="34" charset="0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3037" y="233840"/>
                <a:ext cx="2389527" cy="756760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 userDrawn="1"/>
          </p:nvSpPr>
          <p:spPr>
            <a:xfrm>
              <a:off x="0" y="6477000"/>
              <a:ext cx="12192000" cy="381000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180000" algn="l" eaLnBrk="1" hangingPunct="1">
                <a:defRPr/>
              </a:pPr>
              <a:r>
                <a:rPr lang="en-US" sz="700" b="1" dirty="0">
                  <a:solidFill>
                    <a:schemeClr val="bg1"/>
                  </a:solidFill>
                  <a:latin typeface="+mn-lt" panose="020B0604030504040204" pitchFamily="34" charset="0"/>
                  <a:ea typeface="+mn-lt" panose="020B0604030504040204" pitchFamily="34" charset="0"/>
                  <a:cs typeface="Arial" pitchFamily="34" charset="0"/>
                </a:rPr>
                <a:t>© 2022 OECD/NEA</a:t>
              </a:r>
            </a:p>
          </p:txBody>
        </p:sp>
      </p:grpSp>
      <p:sp>
        <p:nvSpPr>
          <p:cNvPr id="1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257800" y="6477000"/>
            <a:ext cx="6934200" cy="381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 baseline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Event title and date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6" hasCustomPrompt="1"/>
          </p:nvPr>
        </p:nvSpPr>
        <p:spPr>
          <a:xfrm>
            <a:off x="5495083" y="233840"/>
            <a:ext cx="6452563" cy="189976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u="none" baseline="0">
                <a:latin typeface="+mj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To insert background picture:</a:t>
            </a:r>
            <a:br>
              <a:rPr lang="en-US" dirty="0"/>
            </a:br>
            <a:r>
              <a:rPr lang="en-US" dirty="0"/>
              <a:t>  - Go to the “Design” ribbon</a:t>
            </a:r>
            <a:br>
              <a:rPr lang="en-US" dirty="0"/>
            </a:br>
            <a:r>
              <a:rPr lang="en-US" dirty="0"/>
              <a:t>  - Click on “Format Background”</a:t>
            </a:r>
            <a:br>
              <a:rPr lang="en-US" dirty="0"/>
            </a:br>
            <a:r>
              <a:rPr lang="en-US" dirty="0"/>
              <a:t>  - Under “fill” select “Picture or texture fill”</a:t>
            </a:r>
            <a:br>
              <a:rPr lang="en-US" dirty="0"/>
            </a:br>
            <a:r>
              <a:rPr lang="en-US" dirty="0"/>
              <a:t>  - Then “insert picture from file”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5510836" y="2324100"/>
            <a:ext cx="6528764" cy="39624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rgbClr val="C00000"/>
                </a:solidFill>
                <a:latin typeface="+mj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400" dirty="0">
                <a:solidFill>
                  <a:srgbClr val="C5192D"/>
                </a:solidFill>
              </a:rPr>
              <a:t>IMPORTANT: For non-OECD/NEA pictures, make sure that you have the publisher's or author's permission. See the BIPs page for more information, http://intranet.oecd-nea.org/content/staff/basic.</a:t>
            </a:r>
            <a:br>
              <a:rPr lang="en-GB" sz="2400" dirty="0">
                <a:solidFill>
                  <a:srgbClr val="C5192D"/>
                </a:solidFill>
              </a:rPr>
            </a:br>
            <a:br>
              <a:rPr lang="en-GB" sz="2400" dirty="0">
                <a:solidFill>
                  <a:srgbClr val="C5192D"/>
                </a:solidFill>
              </a:rPr>
            </a:br>
            <a:r>
              <a:rPr lang="en-GB" noProof="0" dirty="0"/>
              <a:t>Add the any photo copyright information to the allocated box on the “Closing Slide”).</a:t>
            </a:r>
            <a:br>
              <a:rPr lang="en-GB" noProof="0" dirty="0"/>
            </a:br>
            <a:br>
              <a:rPr lang="en-GB" sz="2400" dirty="0">
                <a:solidFill>
                  <a:srgbClr val="C5192D"/>
                </a:solidFill>
              </a:rPr>
            </a:br>
            <a:r>
              <a:rPr lang="en-US" dirty="0"/>
              <a:t>Remember to delete these text boxes when finished.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53037" y="1295400"/>
            <a:ext cx="4699963" cy="1698172"/>
          </a:xfrm>
          <a:prstGeom prst="rect">
            <a:avLst/>
          </a:prstGeom>
        </p:spPr>
        <p:txBody>
          <a:bodyPr/>
          <a:lstStyle>
            <a:lvl1pPr algn="l">
              <a:spcAft>
                <a:spcPts val="600"/>
              </a:spcAft>
              <a:defRPr sz="3000" b="1" spc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GB" noProof="0" dirty="0"/>
              <a:t>Title of the presentation</a:t>
            </a:r>
            <a:br>
              <a:rPr lang="en-GB" noProof="0" dirty="0"/>
            </a:br>
            <a:r>
              <a:rPr lang="en-GB" noProof="0" dirty="0"/>
              <a:t>Use the paste option “Keep Text Only”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53037" y="5410200"/>
            <a:ext cx="4699963" cy="838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>
                    <a:lumMod val="8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Presenter’s Name</a:t>
            </a:r>
            <a:br>
              <a:rPr lang="en-GB" noProof="0" dirty="0"/>
            </a:br>
            <a:r>
              <a:rPr lang="en-GB" noProof="0" dirty="0"/>
              <a:t>Title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3036" y="3472544"/>
            <a:ext cx="4699963" cy="11974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chemeClr val="bg1">
                    <a:lumMod val="9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Subtitle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15232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" y="0"/>
            <a:ext cx="12190847" cy="6858648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477000"/>
            <a:ext cx="12204700" cy="381000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2024 OECD/NEA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7556500" y="0"/>
            <a:ext cx="4648200" cy="6629400"/>
          </a:xfrm>
          <a:prstGeom prst="rect">
            <a:avLst/>
          </a:prstGeom>
          <a:solidFill>
            <a:srgbClr val="006699">
              <a:alpha val="8470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848600" y="3574723"/>
            <a:ext cx="4152900" cy="2209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chemeClr val="bg1">
                    <a:lumMod val="9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any further information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7848600" y="755323"/>
            <a:ext cx="4152900" cy="2667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3300" b="0" spc="0" baseline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GB" b="1" noProof="0" dirty="0"/>
              <a:t>Click to add closing message</a:t>
            </a:r>
            <a:br>
              <a:rPr lang="en-GB" b="1" noProof="0" dirty="0"/>
            </a:b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257800" y="6477000"/>
            <a:ext cx="6934200" cy="381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700" b="1" i="1" baseline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 err="1"/>
              <a:t>zffoto</a:t>
            </a:r>
            <a:r>
              <a:rPr lang="en-GB" noProof="0" dirty="0"/>
              <a:t>, </a:t>
            </a:r>
            <a:r>
              <a:rPr lang="en-GB" noProof="0" dirty="0" err="1"/>
              <a:t>ShutterStock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181160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67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bullet list/body text 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" y="1371600"/>
            <a:ext cx="11658600" cy="4724400"/>
          </a:xfrm>
          <a:prstGeom prst="rect">
            <a:avLst/>
          </a:prstGeom>
        </p:spPr>
        <p:txBody>
          <a:bodyPr/>
          <a:lstStyle>
            <a:lvl1pPr marL="216000" indent="-216000">
              <a:spcBef>
                <a:spcPts val="0"/>
              </a:spcBef>
              <a:spcAft>
                <a:spcPts val="1200"/>
              </a:spcAft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432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648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  <a:lvl9pPr>
              <a:defRPr sz="1600">
                <a:solidFill>
                  <a:srgbClr val="006699"/>
                </a:solidFill>
              </a:defRPr>
            </a:lvl9pPr>
          </a:lstStyle>
          <a:p>
            <a:pPr lvl="0"/>
            <a:r>
              <a:rPr lang="en-GB" noProof="0" dirty="0"/>
              <a:t>Click to start bullet list.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4053695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2 Chart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3041089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5943600"/>
            <a:ext cx="11664475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63525" y="1195804"/>
            <a:ext cx="11664475" cy="1219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 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4" hasCustomPrompt="1"/>
          </p:nvPr>
        </p:nvSpPr>
        <p:spPr>
          <a:xfrm>
            <a:off x="6172200" y="3041090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1717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230294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1676400"/>
            <a:ext cx="5755800" cy="41910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7756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324600" y="1225800"/>
            <a:ext cx="5603400" cy="4641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 “keep Text Only”.</a:t>
            </a:r>
            <a:br>
              <a:rPr lang="en-GB" noProof="0" dirty="0"/>
            </a:br>
            <a:r>
              <a:rPr lang="en-GB" noProof="0" dirty="0"/>
              <a:t>Font is automatically set as Verdana.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47010"/>
            <a:ext cx="5756275" cy="3531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66293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2 Chart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3041089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5943600"/>
            <a:ext cx="11664475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63525" y="1195804"/>
            <a:ext cx="11664475" cy="1219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 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4" hasCustomPrompt="1"/>
          </p:nvPr>
        </p:nvSpPr>
        <p:spPr>
          <a:xfrm>
            <a:off x="6172200" y="3041090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1717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290300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145109"/>
            <a:ext cx="8267700" cy="472229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599"/>
            <a:ext cx="82677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763000" y="1145109"/>
            <a:ext cx="3165000" cy="515567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93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</a:t>
            </a:r>
            <a:br>
              <a:rPr lang="en-GB" noProof="0" dirty="0"/>
            </a:br>
            <a:r>
              <a:rPr lang="en-GB" noProof="0" dirty="0"/>
              <a:t>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51120661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586413"/>
            <a:ext cx="663438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086600" y="1319213"/>
            <a:ext cx="4841400" cy="46243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0350" y="1676401"/>
            <a:ext cx="6638034" cy="38219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0350" y="1319214"/>
            <a:ext cx="6638034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60005147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81796" y="6019800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8196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81796" y="2438400"/>
            <a:ext cx="5493554" cy="3389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624141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 16:9 aspect ratio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241246" y="2438400"/>
            <a:ext cx="5493554" cy="3350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41246" y="6023728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1796" y="1143000"/>
            <a:ext cx="11253004" cy="1066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3583502336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54427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3832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263832" y="6067425"/>
            <a:ext cx="11470968" cy="2144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660968" y="1163270"/>
            <a:ext cx="4267032" cy="48270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2638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263832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3962568" y="1567547"/>
            <a:ext cx="3469800" cy="19376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962400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39622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169194426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table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371601"/>
            <a:ext cx="11664000" cy="4495799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image.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</p:spTree>
    <p:extLst>
      <p:ext uri="{BB962C8B-B14F-4D97-AF65-F5344CB8AC3E}">
        <p14:creationId xmlns:p14="http://schemas.microsoft.com/office/powerpoint/2010/main" val="94859402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600200"/>
            <a:ext cx="5755800" cy="42672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table title</a:t>
            </a:r>
            <a:endParaRPr lang="en-GB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62548312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SmartArt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295400"/>
            <a:ext cx="11664475" cy="457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add SmartArt</a:t>
            </a:r>
            <a:br>
              <a:rPr lang="en-GB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937417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SmartArt title</a:t>
            </a:r>
            <a:endParaRPr lang="en-GB" dirty="0"/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600200"/>
            <a:ext cx="5756275" cy="42672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Click to add SmartArt</a:t>
            </a:r>
            <a:br>
              <a:rPr lang="fr-FR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fr-FR" dirty="0"/>
            </a:b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42802047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145109"/>
            <a:ext cx="8267700" cy="472229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599"/>
            <a:ext cx="82677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763000" y="1145109"/>
            <a:ext cx="3165000" cy="515567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93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</a:t>
            </a:r>
            <a:br>
              <a:rPr lang="en-GB" noProof="0" dirty="0"/>
            </a:br>
            <a:r>
              <a:rPr lang="en-GB" noProof="0" dirty="0"/>
              <a:t>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1743102415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N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2" b="5554"/>
          <a:stretch/>
        </p:blipFill>
        <p:spPr>
          <a:xfrm>
            <a:off x="0" y="990599"/>
            <a:ext cx="12192000" cy="548640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266058" y="225292"/>
            <a:ext cx="116590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Seeking excellence in nuclear safety, technology and policy</a:t>
            </a:r>
          </a:p>
        </p:txBody>
      </p:sp>
      <p:graphicFrame>
        <p:nvGraphicFramePr>
          <p:cNvPr id="6" name="Diagram 5"/>
          <p:cNvGraphicFramePr/>
          <p:nvPr userDrawn="1">
            <p:extLst>
              <p:ext uri="{D42A27DB-BD31-4B8C-83A1-F6EECF244321}">
                <p14:modId xmlns:p14="http://schemas.microsoft.com/office/powerpoint/2010/main" val="1855096364"/>
              </p:ext>
            </p:extLst>
          </p:nvPr>
        </p:nvGraphicFramePr>
        <p:xfrm>
          <a:off x="762000" y="997200"/>
          <a:ext cx="10668000" cy="5562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583797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A miss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6" b="16666"/>
          <a:stretch/>
        </p:blipFill>
        <p:spPr>
          <a:xfrm>
            <a:off x="0" y="990599"/>
            <a:ext cx="12192000" cy="551530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81000" y="267767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The NEA mission</a:t>
            </a:r>
            <a:endParaRPr lang="en-GB" sz="2800" b="0" noProof="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graphicFrame>
        <p:nvGraphicFramePr>
          <p:cNvPr id="3" name="Diagram 2"/>
          <p:cNvGraphicFramePr/>
          <p:nvPr userDrawn="1">
            <p:extLst>
              <p:ext uri="{D42A27DB-BD31-4B8C-83A1-F6EECF244321}">
                <p14:modId xmlns:p14="http://schemas.microsoft.com/office/powerpoint/2010/main" val="85565736"/>
              </p:ext>
            </p:extLst>
          </p:nvPr>
        </p:nvGraphicFramePr>
        <p:xfrm>
          <a:off x="381000" y="1211764"/>
          <a:ext cx="11582400" cy="4873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1904864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nuclear activ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0" b="5551"/>
          <a:stretch/>
        </p:blipFill>
        <p:spPr>
          <a:xfrm>
            <a:off x="0" y="990600"/>
            <a:ext cx="12192000" cy="54864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81000" y="236944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Major multinational nuclear activities</a:t>
            </a:r>
            <a:endParaRPr lang="en-GB" sz="2800" b="0" noProof="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graphicFrame>
        <p:nvGraphicFramePr>
          <p:cNvPr id="6" name="Diagram 5"/>
          <p:cNvGraphicFramePr/>
          <p:nvPr userDrawn="1">
            <p:extLst>
              <p:ext uri="{D42A27DB-BD31-4B8C-83A1-F6EECF244321}">
                <p14:modId xmlns:p14="http://schemas.microsoft.com/office/powerpoint/2010/main" val="2020923526"/>
              </p:ext>
            </p:extLst>
          </p:nvPr>
        </p:nvGraphicFramePr>
        <p:xfrm>
          <a:off x="0" y="1127837"/>
          <a:ext cx="12377058" cy="519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3958840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A member countri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1" b="16470"/>
          <a:stretch/>
        </p:blipFill>
        <p:spPr>
          <a:xfrm>
            <a:off x="533400" y="990600"/>
            <a:ext cx="11125200" cy="54864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81000" y="267767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NEA member countries</a:t>
            </a:r>
            <a:endParaRPr lang="en-GB" sz="2800" b="0" noProof="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381000" y="5634601"/>
            <a:ext cx="1143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The NEA's current membership consists of 34 countries in Europe, North America and the Asia-Pacific region. Together they account for approximately 82% of the world's installed nuclear capacity.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55618"/>
            <a:ext cx="11980293" cy="420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03806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A committe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0" y="4724400"/>
            <a:ext cx="6096000" cy="14478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 userDrawn="1"/>
        </p:nvSpPr>
        <p:spPr>
          <a:xfrm>
            <a:off x="381000" y="267767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NEA committees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" t="4744" r="2022" b="47081"/>
          <a:stretch/>
        </p:blipFill>
        <p:spPr>
          <a:xfrm>
            <a:off x="32084" y="1073400"/>
            <a:ext cx="12115800" cy="394447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 userDrawn="1"/>
        </p:nvSpPr>
        <p:spPr>
          <a:xfrm>
            <a:off x="228600" y="4828738"/>
            <a:ext cx="5486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 typeface="Arial" panose="020B0604020202020204" pitchFamily="34" charset="0"/>
              <a:buNone/>
              <a:tabLst>
                <a:tab pos="622300" algn="l"/>
              </a:tabLst>
            </a:pP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 8</a:t>
            </a: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	</a:t>
            </a:r>
            <a:r>
              <a:rPr lang="en-GB" sz="18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standing technical committees </a:t>
            </a:r>
            <a:b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</a:b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   </a:t>
            </a: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1</a:t>
            </a: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	</a:t>
            </a:r>
            <a:r>
              <a:rPr lang="en-GB" sz="18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management board</a:t>
            </a:r>
            <a:b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</a:b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74</a:t>
            </a: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	</a:t>
            </a:r>
            <a:r>
              <a:rPr lang="en-GB" sz="18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working parties and expert groups</a:t>
            </a:r>
          </a:p>
        </p:txBody>
      </p:sp>
    </p:spTree>
    <p:extLst>
      <p:ext uri="{BB962C8B-B14F-4D97-AF65-F5344CB8AC3E}">
        <p14:creationId xmlns:p14="http://schemas.microsoft.com/office/powerpoint/2010/main" val="72201176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44819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67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bullet list/body text 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" y="1371600"/>
            <a:ext cx="11658600" cy="4724400"/>
          </a:xfrm>
          <a:prstGeom prst="rect">
            <a:avLst/>
          </a:prstGeom>
        </p:spPr>
        <p:txBody>
          <a:bodyPr/>
          <a:lstStyle>
            <a:lvl1pPr marL="216000" indent="-216000">
              <a:spcBef>
                <a:spcPts val="0"/>
              </a:spcBef>
              <a:spcAft>
                <a:spcPts val="1200"/>
              </a:spcAft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432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648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  <a:lvl9pPr>
              <a:defRPr sz="1600">
                <a:solidFill>
                  <a:srgbClr val="006699"/>
                </a:solidFill>
              </a:defRPr>
            </a:lvl9pPr>
          </a:lstStyle>
          <a:p>
            <a:pPr lvl="0"/>
            <a:r>
              <a:rPr lang="en-GB" noProof="0" dirty="0"/>
              <a:t>Click to start bullet list.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69837777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1676400"/>
            <a:ext cx="5755800" cy="41910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7756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324600" y="1225800"/>
            <a:ext cx="5603400" cy="4641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 “keep Text Only”.</a:t>
            </a:r>
            <a:br>
              <a:rPr lang="en-GB" noProof="0" dirty="0"/>
            </a:br>
            <a:r>
              <a:rPr lang="en-GB" noProof="0" dirty="0"/>
              <a:t>Font is automatically set as Verdana.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47010"/>
            <a:ext cx="5756275" cy="3531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032117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2 Chart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3041089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5943600"/>
            <a:ext cx="11664475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63525" y="1195804"/>
            <a:ext cx="11664475" cy="1219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 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4" hasCustomPrompt="1"/>
          </p:nvPr>
        </p:nvSpPr>
        <p:spPr>
          <a:xfrm>
            <a:off x="6172200" y="3041090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1717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822416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145109"/>
            <a:ext cx="8267700" cy="472229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599"/>
            <a:ext cx="82677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763000" y="1145109"/>
            <a:ext cx="3165000" cy="515567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93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</a:t>
            </a:r>
            <a:br>
              <a:rPr lang="en-GB" noProof="0" dirty="0"/>
            </a:br>
            <a:r>
              <a:rPr lang="en-GB" noProof="0" dirty="0"/>
              <a:t>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145784522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586413"/>
            <a:ext cx="663438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086600" y="1319213"/>
            <a:ext cx="4841400" cy="46243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0350" y="1676401"/>
            <a:ext cx="6638034" cy="38219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0350" y="1319214"/>
            <a:ext cx="6638034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166851815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586413"/>
            <a:ext cx="663438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086600" y="1319213"/>
            <a:ext cx="4841400" cy="46243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0350" y="1676401"/>
            <a:ext cx="6638034" cy="38219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0350" y="1319214"/>
            <a:ext cx="6638034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974439770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81796" y="6019800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8196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81796" y="2438400"/>
            <a:ext cx="5493554" cy="3389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624141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 16:9 aspect ratio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241246" y="2438400"/>
            <a:ext cx="5493554" cy="3350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41246" y="6023728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1796" y="1143000"/>
            <a:ext cx="11253004" cy="1066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2122387960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54427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3832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263832" y="6067425"/>
            <a:ext cx="11470968" cy="2144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660968" y="1163270"/>
            <a:ext cx="4267032" cy="48270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2638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263832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3962568" y="1567547"/>
            <a:ext cx="3469800" cy="19376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962400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39622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1185662368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table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371601"/>
            <a:ext cx="11664000" cy="4495799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image.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</p:spTree>
    <p:extLst>
      <p:ext uri="{BB962C8B-B14F-4D97-AF65-F5344CB8AC3E}">
        <p14:creationId xmlns:p14="http://schemas.microsoft.com/office/powerpoint/2010/main" val="369093352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600200"/>
            <a:ext cx="5755800" cy="42672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table title</a:t>
            </a:r>
            <a:endParaRPr lang="en-GB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418458411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SmartArt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295400"/>
            <a:ext cx="11664475" cy="457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add SmartArt</a:t>
            </a:r>
            <a:br>
              <a:rPr lang="en-GB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19574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SmartArt title</a:t>
            </a:r>
            <a:endParaRPr lang="en-GB" dirty="0"/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600200"/>
            <a:ext cx="5756275" cy="42672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Click to add SmartArt</a:t>
            </a:r>
            <a:br>
              <a:rPr lang="fr-FR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fr-FR" dirty="0"/>
            </a:b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2885325157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N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2" b="5554"/>
          <a:stretch/>
        </p:blipFill>
        <p:spPr>
          <a:xfrm>
            <a:off x="0" y="990599"/>
            <a:ext cx="12192000" cy="548640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266058" y="225292"/>
            <a:ext cx="116590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Seeking excellence in nuclear safety, technology and policy</a:t>
            </a:r>
          </a:p>
        </p:txBody>
      </p:sp>
      <p:graphicFrame>
        <p:nvGraphicFramePr>
          <p:cNvPr id="6" name="Diagram 5"/>
          <p:cNvGraphicFramePr/>
          <p:nvPr userDrawn="1">
            <p:extLst>
              <p:ext uri="{D42A27DB-BD31-4B8C-83A1-F6EECF244321}">
                <p14:modId xmlns:p14="http://schemas.microsoft.com/office/powerpoint/2010/main" val="2363410898"/>
              </p:ext>
            </p:extLst>
          </p:nvPr>
        </p:nvGraphicFramePr>
        <p:xfrm>
          <a:off x="762000" y="997200"/>
          <a:ext cx="10668000" cy="5562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410819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A miss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6" b="16666"/>
          <a:stretch/>
        </p:blipFill>
        <p:spPr>
          <a:xfrm>
            <a:off x="0" y="990599"/>
            <a:ext cx="12192000" cy="551530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81000" y="267767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The NEA mission</a:t>
            </a:r>
            <a:endParaRPr lang="en-GB" sz="2800" b="0" noProof="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graphicFrame>
        <p:nvGraphicFramePr>
          <p:cNvPr id="3" name="Diagram 2"/>
          <p:cNvGraphicFramePr/>
          <p:nvPr userDrawn="1">
            <p:extLst>
              <p:ext uri="{D42A27DB-BD31-4B8C-83A1-F6EECF244321}">
                <p14:modId xmlns:p14="http://schemas.microsoft.com/office/powerpoint/2010/main" val="85565736"/>
              </p:ext>
            </p:extLst>
          </p:nvPr>
        </p:nvGraphicFramePr>
        <p:xfrm>
          <a:off x="381000" y="1211764"/>
          <a:ext cx="11582400" cy="4873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2936861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jor nuclear activ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0" b="5551"/>
          <a:stretch/>
        </p:blipFill>
        <p:spPr>
          <a:xfrm>
            <a:off x="0" y="990600"/>
            <a:ext cx="12192000" cy="54864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81000" y="236944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Major multinational nuclear activities</a:t>
            </a:r>
            <a:endParaRPr lang="en-GB" sz="2800" b="0" noProof="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graphicFrame>
        <p:nvGraphicFramePr>
          <p:cNvPr id="6" name="Diagram 5"/>
          <p:cNvGraphicFramePr/>
          <p:nvPr userDrawn="1">
            <p:extLst>
              <p:ext uri="{D42A27DB-BD31-4B8C-83A1-F6EECF244321}">
                <p14:modId xmlns:p14="http://schemas.microsoft.com/office/powerpoint/2010/main" val="2020923526"/>
              </p:ext>
            </p:extLst>
          </p:nvPr>
        </p:nvGraphicFramePr>
        <p:xfrm>
          <a:off x="0" y="1127837"/>
          <a:ext cx="12377058" cy="519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013836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81796" y="6019800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8196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81796" y="2438400"/>
            <a:ext cx="5493554" cy="3389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624141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 16:9 aspect ratio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241246" y="2438400"/>
            <a:ext cx="5493554" cy="3350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41246" y="6023728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1796" y="1143000"/>
            <a:ext cx="11253004" cy="1066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1466063914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A member countri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1" b="16470"/>
          <a:stretch/>
        </p:blipFill>
        <p:spPr>
          <a:xfrm>
            <a:off x="533400" y="990600"/>
            <a:ext cx="11125200" cy="54864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81000" y="267767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NEA member countries</a:t>
            </a:r>
            <a:endParaRPr lang="en-GB" sz="2800" b="0" noProof="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381000" y="5634601"/>
            <a:ext cx="1143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The NEA's current membership consists of 34 countries in Europe, North America and the Asia-Pacific region. Together they account for approximately 82% of the world's installed nuclear capacity.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55618"/>
            <a:ext cx="11980293" cy="420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48532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A committe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0" y="4724400"/>
            <a:ext cx="6096000" cy="14478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 userDrawn="1"/>
        </p:nvSpPr>
        <p:spPr>
          <a:xfrm>
            <a:off x="381000" y="267767"/>
            <a:ext cx="114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noProof="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NEA committees (as of 1 January 2022)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" t="4744" r="2022" b="47081"/>
          <a:stretch/>
        </p:blipFill>
        <p:spPr>
          <a:xfrm>
            <a:off x="32084" y="1073400"/>
            <a:ext cx="12115800" cy="394447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 userDrawn="1"/>
        </p:nvSpPr>
        <p:spPr>
          <a:xfrm>
            <a:off x="228600" y="4828738"/>
            <a:ext cx="5791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622300" algn="l"/>
              </a:tabLst>
              <a:defRPr/>
            </a:pP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 </a:t>
            </a:r>
            <a:r>
              <a:rPr lang="en-GB" sz="10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</a:t>
            </a: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8</a:t>
            </a: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	  </a:t>
            </a:r>
            <a:r>
              <a:rPr lang="en-GB" sz="18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standing technical committees </a:t>
            </a:r>
            <a:b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</a:b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     </a:t>
            </a: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1</a:t>
            </a: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 </a:t>
            </a:r>
            <a:r>
              <a:rPr lang="en-GB" sz="18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management board</a:t>
            </a:r>
            <a:b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</a:b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≈</a:t>
            </a:r>
            <a:r>
              <a:rPr lang="en-GB" sz="26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72</a:t>
            </a:r>
            <a:r>
              <a:rPr lang="en-GB" sz="15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  </a:t>
            </a:r>
            <a:r>
              <a:rPr lang="en-GB" sz="18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working parties and expert groups</a:t>
            </a:r>
          </a:p>
        </p:txBody>
      </p:sp>
    </p:spTree>
    <p:extLst>
      <p:ext uri="{BB962C8B-B14F-4D97-AF65-F5344CB8AC3E}">
        <p14:creationId xmlns:p14="http://schemas.microsoft.com/office/powerpoint/2010/main" val="4180666010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39352" y="1556795"/>
            <a:ext cx="11713301" cy="4897139"/>
          </a:xfrm>
        </p:spPr>
        <p:txBody>
          <a:bodyPr/>
          <a:lstStyle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1281073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443000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9531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10972800" cy="4724400"/>
          </a:xfrm>
        </p:spPr>
        <p:txBody>
          <a:bodyPr/>
          <a:lstStyle>
            <a:lvl1pPr>
              <a:defRPr sz="3200"/>
            </a:lvl1pPr>
            <a:lvl3pPr>
              <a:defRPr>
                <a:latin typeface="Calibri" panose="020F050202020403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884723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54427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3832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263832" y="6067425"/>
            <a:ext cx="11470968" cy="2144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660968" y="1163270"/>
            <a:ext cx="4267032" cy="48270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2638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263832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3962568" y="1567547"/>
            <a:ext cx="3469800" cy="19376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962400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39622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401314315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table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371601"/>
            <a:ext cx="11664000" cy="4495799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image.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</p:spTree>
    <p:extLst>
      <p:ext uri="{BB962C8B-B14F-4D97-AF65-F5344CB8AC3E}">
        <p14:creationId xmlns:p14="http://schemas.microsoft.com/office/powerpoint/2010/main" val="19369650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600200"/>
            <a:ext cx="5755800" cy="42672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table title</a:t>
            </a:r>
            <a:endParaRPr lang="en-GB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355923041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2024 OECD/NEA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0439400" y="6536694"/>
            <a:ext cx="16002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EE27CC96-3518-487B-96D3-A00378B46DDB}" type="slidenum">
              <a:rPr lang="fr-FR" sz="1100" b="1" smtClean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pPr algn="r"/>
              <a:t>‹#›</a:t>
            </a:fld>
            <a:endParaRPr lang="en-GB" sz="1100" b="1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5451433" y="6559777"/>
            <a:ext cx="128913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" b="1" kern="120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www.oecd-nea.org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99720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28600" y="152401"/>
            <a:ext cx="11734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11734800" cy="4427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23" r:id="rId2"/>
    <p:sldLayoutId id="2147484227" r:id="rId3"/>
    <p:sldLayoutId id="2147484225" r:id="rId4"/>
    <p:sldLayoutId id="2147484210" r:id="rId5"/>
    <p:sldLayoutId id="2147484226" r:id="rId6"/>
    <p:sldLayoutId id="2147484228" r:id="rId7"/>
    <p:sldLayoutId id="2147484231" r:id="rId8"/>
    <p:sldLayoutId id="2147484222" r:id="rId9"/>
    <p:sldLayoutId id="2147484230" r:id="rId10"/>
    <p:sldLayoutId id="2147484229" r:id="rId11"/>
    <p:sldLayoutId id="2147484236" r:id="rId12"/>
    <p:sldLayoutId id="2147484235" r:id="rId13"/>
    <p:sldLayoutId id="2147484237" r:id="rId14"/>
    <p:sldLayoutId id="2147484233" r:id="rId15"/>
    <p:sldLayoutId id="2147484234" r:id="rId16"/>
    <p:sldLayoutId id="2147484242" r:id="rId17"/>
    <p:sldLayoutId id="2147484266" r:id="rId18"/>
    <p:sldLayoutId id="2147484288" r:id="rId19"/>
    <p:sldLayoutId id="2147484289" r:id="rId20"/>
    <p:sldLayoutId id="2147484290" r:id="rId21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800" b="0" kern="1200" baseline="0">
          <a:solidFill>
            <a:schemeClr val="accent1"/>
          </a:solidFill>
          <a:latin typeface="+mj-lt"/>
          <a:ea typeface="+mn-ea"/>
          <a:cs typeface="Arial" charset="0"/>
        </a:defRPr>
      </a:lvl3pPr>
      <a:lvl4pPr marL="16002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»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60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38" r:id="rId2"/>
    <p:sldLayoutId id="2147484215" r:id="rId3"/>
    <p:sldLayoutId id="2147484224" r:id="rId4"/>
    <p:sldLayoutId id="2147484213" r:id="rId5"/>
    <p:sldLayoutId id="2147484220" r:id="rId6"/>
    <p:sldLayoutId id="214748421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2024 OECD/NEA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0439400" y="6536694"/>
            <a:ext cx="16002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EE27CC96-3518-487B-96D3-A00378B46DDB}" type="slidenum">
              <a:rPr lang="fr-FR" sz="1100" b="1" smtClean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pPr algn="r"/>
              <a:t>‹#›</a:t>
            </a:fld>
            <a:endParaRPr lang="en-GB" sz="1100" b="1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5451433" y="6559777"/>
            <a:ext cx="128913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" b="1" kern="120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www.oecd-nea.org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99720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28600" y="152401"/>
            <a:ext cx="11734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11734800" cy="4427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58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4" r:id="rId1"/>
    <p:sldLayoutId id="2147484245" r:id="rId2"/>
    <p:sldLayoutId id="2147484246" r:id="rId3"/>
    <p:sldLayoutId id="2147484247" r:id="rId4"/>
    <p:sldLayoutId id="2147484248" r:id="rId5"/>
    <p:sldLayoutId id="2147484249" r:id="rId6"/>
    <p:sldLayoutId id="2147484250" r:id="rId7"/>
    <p:sldLayoutId id="2147484251" r:id="rId8"/>
    <p:sldLayoutId id="2147484252" r:id="rId9"/>
    <p:sldLayoutId id="2147484253" r:id="rId10"/>
    <p:sldLayoutId id="2147484254" r:id="rId11"/>
    <p:sldLayoutId id="2147484255" r:id="rId12"/>
    <p:sldLayoutId id="2147484256" r:id="rId13"/>
    <p:sldLayoutId id="2147484257" r:id="rId14"/>
    <p:sldLayoutId id="2147484258" r:id="rId15"/>
    <p:sldLayoutId id="2147484259" r:id="rId16"/>
    <p:sldLayoutId id="2147484260" r:id="rId17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800" b="0" kern="1200" baseline="0">
          <a:solidFill>
            <a:schemeClr val="accent1"/>
          </a:solidFill>
          <a:latin typeface="+mj-lt"/>
          <a:ea typeface="+mn-ea"/>
          <a:cs typeface="Arial" charset="0"/>
        </a:defRPr>
      </a:lvl3pPr>
      <a:lvl4pPr marL="16002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»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2023 OECD/NEA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0439400" y="6536694"/>
            <a:ext cx="16002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EE27CC96-3518-487B-96D3-A00378B46DDB}" type="slidenum">
              <a:rPr lang="fr-FR" sz="1100" b="1" smtClean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pPr algn="r"/>
              <a:t>‹#›</a:t>
            </a:fld>
            <a:endParaRPr lang="en-GB" sz="1100" b="1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5451433" y="6559777"/>
            <a:ext cx="128913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" b="1" kern="120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www.oecd-nea.org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99720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28600" y="152401"/>
            <a:ext cx="11734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11734800" cy="4427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367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  <p:sldLayoutId id="2147484269" r:id="rId2"/>
    <p:sldLayoutId id="2147484270" r:id="rId3"/>
    <p:sldLayoutId id="2147484271" r:id="rId4"/>
    <p:sldLayoutId id="2147484272" r:id="rId5"/>
    <p:sldLayoutId id="2147484273" r:id="rId6"/>
    <p:sldLayoutId id="2147484274" r:id="rId7"/>
    <p:sldLayoutId id="2147484275" r:id="rId8"/>
    <p:sldLayoutId id="2147484276" r:id="rId9"/>
    <p:sldLayoutId id="2147484277" r:id="rId10"/>
    <p:sldLayoutId id="2147484278" r:id="rId11"/>
    <p:sldLayoutId id="2147484279" r:id="rId12"/>
    <p:sldLayoutId id="2147484280" r:id="rId13"/>
    <p:sldLayoutId id="2147484281" r:id="rId14"/>
    <p:sldLayoutId id="2147484282" r:id="rId15"/>
    <p:sldLayoutId id="2147484283" r:id="rId16"/>
    <p:sldLayoutId id="2147484284" r:id="rId17"/>
    <p:sldLayoutId id="2147484285" r:id="rId18"/>
    <p:sldLayoutId id="2147484286" r:id="rId19"/>
    <p:sldLayoutId id="2147484287" r:id="rId20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800" b="0" kern="1200" baseline="0">
          <a:solidFill>
            <a:schemeClr val="accent1"/>
          </a:solidFill>
          <a:latin typeface="+mj-lt"/>
          <a:ea typeface="+mn-ea"/>
          <a:cs typeface="Arial" charset="0"/>
        </a:defRPr>
      </a:lvl3pPr>
      <a:lvl4pPr marL="16002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»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cd-nea.org/NES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-nea.org/jcms/pl_15203/international-nuclear-law-essentials-inle" TargetMode="External"/><Relationship Id="rId2" Type="http://schemas.openxmlformats.org/officeDocument/2006/relationships/hyperlink" Target="https://www.oecd-nea.org/jcms/pl_90466/international-radiological-protection-school-irps-at-stockholm-university-2024-edition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ecd-nea.org/jcms/pl_23822/international-school-of-nuclear-law-isnl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careers.smartrecruiters.com/OECD/oecd---en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ICGR-7, 27 May 2024 – Busan, Korea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53036" y="4669972"/>
            <a:ext cx="4699963" cy="173082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Morgan Packer</a:t>
            </a:r>
          </a:p>
          <a:p>
            <a:r>
              <a:rPr lang="en-US" b="0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Specialist, Radioactive Waste Management</a:t>
            </a:r>
          </a:p>
          <a:p>
            <a:r>
              <a:rPr lang="en-US" b="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Nuclear Energy Agency (NEA)</a:t>
            </a:r>
            <a:endParaRPr 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3200" dirty="0">
                <a:latin typeface="+mj-lt"/>
                <a:cs typeface="Times New Roman" panose="02020603050405020304" pitchFamily="18" charset="0"/>
              </a:rPr>
              <a:t>7</a:t>
            </a:r>
            <a:r>
              <a:rPr lang="en-US" sz="3200" baseline="30000" dirty="0">
                <a:latin typeface="+mj-lt"/>
                <a:cs typeface="Times New Roman" panose="02020603050405020304" pitchFamily="18" charset="0"/>
              </a:rPr>
              <a:t>th</a:t>
            </a:r>
            <a:r>
              <a:rPr lang="en-US" sz="3200" dirty="0">
                <a:latin typeface="+mj-lt"/>
                <a:cs typeface="Times New Roman" panose="02020603050405020304" pitchFamily="18" charset="0"/>
              </a:rPr>
              <a:t> International Conference on Geological Repositories</a:t>
            </a:r>
            <a:endParaRPr lang="en-US" sz="4400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Overview of NEA &amp; Opportunities for Younger Generation </a:t>
            </a:r>
          </a:p>
        </p:txBody>
      </p:sp>
    </p:spTree>
    <p:extLst>
      <p:ext uri="{BB962C8B-B14F-4D97-AF65-F5344CB8AC3E}">
        <p14:creationId xmlns:p14="http://schemas.microsoft.com/office/powerpoint/2010/main" val="314540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3" y="92382"/>
            <a:ext cx="12192000" cy="812800"/>
          </a:xfrm>
        </p:spPr>
        <p:txBody>
          <a:bodyPr>
            <a:normAutofit/>
          </a:bodyPr>
          <a:lstStyle/>
          <a:p>
            <a:pPr>
              <a:buSzPct val="25000"/>
              <a:defRPr/>
            </a:pPr>
            <a:r>
              <a:rPr lang="en-GB" sz="2700" dirty="0">
                <a:solidFill>
                  <a:srgbClr val="006699"/>
                </a:solidFill>
                <a:latin typeface="+mn-lt"/>
                <a:ea typeface="+mn-lt" panose="020B0604030504040204" pitchFamily="34" charset="0"/>
              </a:rPr>
              <a:t>Nuclear Education, Skills and Technology (NEST)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454398" y="1104999"/>
            <a:ext cx="348422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just">
              <a:spcAft>
                <a:spcPts val="751"/>
              </a:spcAft>
              <a:buClr>
                <a:schemeClr val="tx1"/>
              </a:buClr>
            </a:pPr>
            <a:r>
              <a:rPr lang="en-GB" sz="1867" dirty="0">
                <a:solidFill>
                  <a:srgbClr val="006699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Launched in February 2019</a:t>
            </a:r>
            <a:endParaRPr lang="en-US" sz="1867" dirty="0">
              <a:solidFill>
                <a:srgbClr val="006699"/>
              </a:solidFill>
              <a:latin typeface="+mj-lt"/>
              <a:ea typeface="Cambria" panose="02040503050406030204" pitchFamily="18" charset="0"/>
              <a:cs typeface="Times New Roman" panose="02020603050405020304" pitchFamily="18" charset="0"/>
              <a:sym typeface="Cambria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6939" y="1650822"/>
            <a:ext cx="9347200" cy="1269440"/>
            <a:chOff x="427112" y="1540627"/>
            <a:chExt cx="6400800" cy="914400"/>
          </a:xfrm>
          <a:solidFill>
            <a:srgbClr val="0C68B0"/>
          </a:solidFill>
        </p:grpSpPr>
        <p:sp>
          <p:nvSpPr>
            <p:cNvPr id="7" name="Rounded Rectangle 6"/>
            <p:cNvSpPr/>
            <p:nvPr/>
          </p:nvSpPr>
          <p:spPr>
            <a:xfrm>
              <a:off x="427112" y="1540627"/>
              <a:ext cx="6400800" cy="914400"/>
            </a:xfrm>
            <a:prstGeom prst="roundRect">
              <a:avLst/>
            </a:prstGeom>
            <a:grpFill/>
            <a:ln>
              <a:solidFill>
                <a:srgbClr val="0C68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>
                <a:solidFill>
                  <a:schemeClr val="bg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43224" y="1629848"/>
              <a:ext cx="6248400" cy="7758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>
                <a:spcAft>
                  <a:spcPts val="800"/>
                </a:spcAft>
                <a:buClr>
                  <a:schemeClr val="tx1"/>
                </a:buClr>
              </a:pPr>
              <a:r>
                <a:rPr lang="en-US" sz="2133" dirty="0">
                  <a:solidFill>
                    <a:schemeClr val="bg1"/>
                  </a:solidFill>
                  <a:latin typeface="+mj-lt"/>
                  <a:ea typeface="Cambria" panose="02040503050406030204" pitchFamily="18" charset="0"/>
                  <a:cs typeface="Arial" panose="020B0604020202020204" pitchFamily="34" charset="0"/>
                  <a:sym typeface="Cambria"/>
                </a:rPr>
                <a:t>A multinational framework designed to develop skills and nurture the next generation of nuclear subject matter experts through transfer of practical experience and knowledge.</a:t>
              </a:r>
              <a:endParaRPr lang="en-GB" sz="2133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3825672" y="6096000"/>
            <a:ext cx="27697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u="sng" dirty="0">
                <a:solidFill>
                  <a:srgbClr val="0000FF"/>
                </a:solidFill>
                <a:latin typeface="+mn-lt"/>
                <a:ea typeface="Cambria" panose="02040503050406030204" pitchFamily="18" charset="0"/>
                <a:cs typeface="Calibri" panose="020F0502020204030204" pitchFamily="34" charset="0"/>
                <a:hlinkClick r:id="rId3"/>
              </a:rPr>
              <a:t>www.oecd-nea.org/NEST</a:t>
            </a:r>
            <a:endParaRPr lang="en-GB" sz="1600" dirty="0">
              <a:latin typeface="+mn-lt"/>
              <a:ea typeface="Cambria" panose="0204050305040603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9433" y="3187928"/>
            <a:ext cx="9144000" cy="238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933"/>
              </a:spcAft>
            </a:pPr>
            <a:r>
              <a:rPr lang="en-US" sz="20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Added-values and benefits </a:t>
            </a:r>
          </a:p>
          <a:p>
            <a:pPr marL="243834" indent="-243834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Fast track to leadership.</a:t>
            </a:r>
          </a:p>
          <a:p>
            <a:pPr marL="243834" indent="-243834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Multidisciplinary skills and competencies through hands-on training.</a:t>
            </a:r>
          </a:p>
          <a:p>
            <a:pPr marL="243834" indent="-243834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Access to state-of-the-art facilities.</a:t>
            </a:r>
          </a:p>
          <a:p>
            <a:pPr marL="243834" indent="-243834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Opportunity to develop a network through multinational co-operation.</a:t>
            </a:r>
          </a:p>
          <a:p>
            <a:pPr marL="243834" indent="-243834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Participation in challenging and innovative activities.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1" y="1700238"/>
            <a:ext cx="1495060" cy="2120900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8637" y="2714724"/>
            <a:ext cx="1582992" cy="2235160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0149576" y="3832304"/>
            <a:ext cx="1636025" cy="2339896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0959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933C0B-A720-C594-1FCB-E99F2D91592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1" y="170637"/>
            <a:ext cx="118872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25000"/>
              <a:defRPr/>
            </a:pPr>
            <a:r>
              <a:rPr lang="en-GB" sz="2700" b="1" dirty="0">
                <a:solidFill>
                  <a:srgbClr val="006699"/>
                </a:solidFill>
                <a:latin typeface="+mn-lt"/>
                <a:ea typeface="+mn-lt" panose="020B0604030504040204" pitchFamily="34" charset="0"/>
                <a:cs typeface="Arial" pitchFamily="34" charset="0"/>
              </a:rPr>
              <a:t>Ongoing NEST Projects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1255" y="1157665"/>
            <a:ext cx="6400800" cy="402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Hydrogen containment experiments for reactor safety </a:t>
            </a:r>
            <a:r>
              <a:rPr lang="en-US" sz="14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(HYMERES).</a:t>
            </a:r>
          </a:p>
          <a:p>
            <a:pPr marL="274320" indent="-27432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Small modular reactors </a:t>
            </a:r>
            <a:r>
              <a:rPr lang="en-US" sz="14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(SMRs).</a:t>
            </a:r>
          </a:p>
          <a:p>
            <a:pPr marL="274320" indent="-27432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Advanced remote technology and robotics for decommissioning</a:t>
            </a:r>
            <a:r>
              <a:rPr lang="en-US" sz="14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 (ARTERD).</a:t>
            </a:r>
          </a:p>
          <a:p>
            <a:pPr marL="274320" indent="-27432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Radioactive waste management of </a:t>
            </a:r>
            <a:r>
              <a:rPr lang="en-US" sz="1400" dirty="0" err="1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i</a:t>
            </a:r>
            <a:r>
              <a:rPr lang="en-US" sz="14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‑graphite </a:t>
            </a:r>
            <a:r>
              <a:rPr lang="en-US" sz="14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(I-GRAPHITE).</a:t>
            </a:r>
          </a:p>
          <a:p>
            <a:pPr marL="274320" indent="-27432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Medical applications, nuclear technologies, radioprotection and safety </a:t>
            </a:r>
            <a:r>
              <a:rPr lang="en-US" sz="14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(MANTRAS).</a:t>
            </a:r>
          </a:p>
          <a:p>
            <a:pPr marL="274320" indent="-27432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Building competence, expert knowledge, applied techniques, safe decommissioning, train fellows </a:t>
            </a:r>
            <a:r>
              <a:rPr lang="en-US" sz="14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(BEAST).</a:t>
            </a:r>
          </a:p>
          <a:p>
            <a:pPr marL="274320" indent="-27432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Training Radiological and International Nuclear Security </a:t>
            </a:r>
            <a:r>
              <a:rPr lang="en-US" sz="14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(TRAINS).</a:t>
            </a:r>
          </a:p>
          <a:p>
            <a:pPr marL="274320" indent="-27432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Improving Cross-disciplinary and Transversal Skills for the Severe Accidents Community</a:t>
            </a:r>
            <a:r>
              <a:rPr lang="en-US" sz="14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 (TCOFF-II</a:t>
            </a:r>
            <a:r>
              <a:rPr lang="en-US" sz="15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).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826283" y="1157665"/>
            <a:ext cx="5365717" cy="4570482"/>
            <a:chOff x="6597684" y="1557814"/>
            <a:chExt cx="5365717" cy="4570482"/>
          </a:xfrm>
        </p:grpSpPr>
        <p:sp>
          <p:nvSpPr>
            <p:cNvPr id="12" name="TextBox 11"/>
            <p:cNvSpPr txBox="1"/>
            <p:nvPr/>
          </p:nvSpPr>
          <p:spPr>
            <a:xfrm>
              <a:off x="6597684" y="1557814"/>
              <a:ext cx="5365717" cy="417037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GB" sz="2000" b="1" dirty="0">
                  <a:solidFill>
                    <a:srgbClr val="0070C0"/>
                  </a:solidFill>
                  <a:latin typeface="+mj-lt"/>
                  <a:ea typeface="Cambria" panose="02040503050406030204" pitchFamily="18" charset="0"/>
                  <a:cs typeface="Arial" panose="020B0604020202020204" pitchFamily="34" charset="0"/>
                </a:rPr>
                <a:t>NEST Fellows speak:</a:t>
              </a:r>
            </a:p>
            <a:p>
              <a:pPr marL="0" lvl="1">
                <a:spcBef>
                  <a:spcPts val="600"/>
                </a:spcBef>
                <a:spcAft>
                  <a:spcPts val="600"/>
                </a:spcAft>
              </a:pPr>
              <a:r>
                <a:rPr lang="en-US" sz="1500" i="1" dirty="0">
                  <a:latin typeface="+mj-lt"/>
                  <a:ea typeface="Cambria" panose="02040503050406030204" pitchFamily="18" charset="0"/>
                </a:rPr>
                <a:t>“The exposure to a wide-range of nuclear technologies and applications broadened my understanding of the complexity of the nuclear field...”.</a:t>
              </a:r>
            </a:p>
            <a:p>
              <a:pPr marL="0" lvl="1">
                <a:spcBef>
                  <a:spcPts val="600"/>
                </a:spcBef>
                <a:spcAft>
                  <a:spcPts val="600"/>
                </a:spcAft>
              </a:pPr>
              <a:r>
                <a:rPr lang="en-US" sz="1500" i="1" dirty="0">
                  <a:latin typeface="+mj-lt"/>
                  <a:ea typeface="Cambria" panose="02040503050406030204" pitchFamily="18" charset="0"/>
                </a:rPr>
                <a:t>“I come from a social science background but the training increased my horizon regarding nuclear education, which I never thought I was ever going to have throughout my life...”.</a:t>
              </a:r>
            </a:p>
            <a:p>
              <a:pPr marL="0" lvl="1">
                <a:spcBef>
                  <a:spcPts val="600"/>
                </a:spcBef>
                <a:spcAft>
                  <a:spcPts val="600"/>
                </a:spcAft>
              </a:pPr>
              <a:r>
                <a:rPr lang="en-US" sz="1500" i="1" dirty="0">
                  <a:latin typeface="+mj-lt"/>
                  <a:ea typeface="Cambria" panose="02040503050406030204" pitchFamily="18" charset="0"/>
                </a:rPr>
                <a:t>“This project has leaved a </a:t>
              </a:r>
              <a:br>
                <a:rPr lang="en-US" sz="1500" i="1" dirty="0">
                  <a:latin typeface="+mj-lt"/>
                  <a:ea typeface="Cambria" panose="02040503050406030204" pitchFamily="18" charset="0"/>
                </a:rPr>
              </a:br>
              <a:r>
                <a:rPr lang="en-US" sz="1500" i="1" dirty="0">
                  <a:latin typeface="+mj-lt"/>
                  <a:ea typeface="Cambria" panose="02040503050406030204" pitchFamily="18" charset="0"/>
                </a:rPr>
                <a:t>prominent hallmark on my future </a:t>
              </a:r>
              <a:br>
                <a:rPr lang="en-US" sz="1500" i="1" dirty="0">
                  <a:latin typeface="+mj-lt"/>
                  <a:ea typeface="Cambria" panose="02040503050406030204" pitchFamily="18" charset="0"/>
                </a:rPr>
              </a:br>
              <a:r>
                <a:rPr lang="en-US" sz="1500" i="1" dirty="0">
                  <a:latin typeface="+mj-lt"/>
                  <a:ea typeface="Cambria" panose="02040503050406030204" pitchFamily="18" charset="0"/>
                </a:rPr>
                <a:t>plans...”.</a:t>
              </a:r>
            </a:p>
            <a:p>
              <a:pPr marL="0" lvl="1">
                <a:spcBef>
                  <a:spcPts val="600"/>
                </a:spcBef>
                <a:spcAft>
                  <a:spcPts val="600"/>
                </a:spcAft>
              </a:pPr>
              <a:r>
                <a:rPr lang="en-US" sz="1500" i="1" dirty="0">
                  <a:latin typeface="+mj-lt"/>
                  <a:ea typeface="Cambria" panose="02040503050406030204" pitchFamily="18" charset="0"/>
                </a:rPr>
                <a:t>“I am really grateful to NEST to </a:t>
              </a:r>
              <a:br>
                <a:rPr lang="en-US" sz="1500" i="1" dirty="0">
                  <a:latin typeface="+mj-lt"/>
                  <a:ea typeface="Cambria" panose="02040503050406030204" pitchFamily="18" charset="0"/>
                </a:rPr>
              </a:br>
              <a:r>
                <a:rPr lang="en-US" sz="1500" i="1" dirty="0">
                  <a:latin typeface="+mj-lt"/>
                  <a:ea typeface="Cambria" panose="02040503050406030204" pitchFamily="18" charset="0"/>
                </a:rPr>
                <a:t>make it fun, make it team, make </a:t>
              </a:r>
              <a:br>
                <a:rPr lang="en-US" sz="1500" i="1" dirty="0">
                  <a:latin typeface="+mj-lt"/>
                  <a:ea typeface="Cambria" panose="02040503050406030204" pitchFamily="18" charset="0"/>
                </a:rPr>
              </a:br>
              <a:r>
                <a:rPr lang="en-US" sz="1500" i="1" dirty="0">
                  <a:latin typeface="+mj-lt"/>
                  <a:ea typeface="Cambria" panose="02040503050406030204" pitchFamily="18" charset="0"/>
                </a:rPr>
                <a:t>it nuclear...”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9032" y="4485510"/>
              <a:ext cx="1494369" cy="1642786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" name="Rounded Rectangle 14">
            <a:extLst>
              <a:ext uri="{FF2B5EF4-FFF2-40B4-BE49-F238E27FC236}">
                <a16:creationId xmlns:a16="http://schemas.microsoft.com/office/drawing/2014/main" id="{1A0B7CF5-170F-F4E6-BE2D-972999EF7025}"/>
              </a:ext>
            </a:extLst>
          </p:cNvPr>
          <p:cNvSpPr/>
          <p:nvPr/>
        </p:nvSpPr>
        <p:spPr>
          <a:xfrm>
            <a:off x="39026" y="5193419"/>
            <a:ext cx="2094574" cy="1293971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  <a:ea typeface="Cambria" panose="02040503050406030204" pitchFamily="18" charset="0"/>
              </a:rPr>
              <a:t>NEST Fellows: Master and PhD students, postdocs, and young professionals</a:t>
            </a: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E0BA0A7F-A898-C5C0-8FFA-993CF37CE491}"/>
              </a:ext>
            </a:extLst>
          </p:cNvPr>
          <p:cNvSpPr/>
          <p:nvPr/>
        </p:nvSpPr>
        <p:spPr>
          <a:xfrm>
            <a:off x="5742495" y="5193419"/>
            <a:ext cx="1267906" cy="128266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  <a:ea typeface="Cambria" panose="02040503050406030204" pitchFamily="18" charset="0"/>
              </a:rPr>
              <a:t>Fellowship  duration: </a:t>
            </a:r>
          </a:p>
          <a:p>
            <a:r>
              <a:rPr lang="en-GB" sz="1400" dirty="0">
                <a:latin typeface="+mj-lt"/>
                <a:ea typeface="Cambria" panose="02040503050406030204" pitchFamily="18" charset="0"/>
              </a:rPr>
              <a:t>1-12 months</a:t>
            </a:r>
          </a:p>
          <a:p>
            <a:endParaRPr lang="en-GB" sz="1400" dirty="0">
              <a:latin typeface="+mj-lt"/>
              <a:ea typeface="Cambria" panose="02040503050406030204" pitchFamily="18" charset="0"/>
            </a:endParaRP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C28953D0-260C-854C-4ECB-9C17FE898C57}"/>
              </a:ext>
            </a:extLst>
          </p:cNvPr>
          <p:cNvSpPr/>
          <p:nvPr/>
        </p:nvSpPr>
        <p:spPr>
          <a:xfrm>
            <a:off x="2161095" y="5194500"/>
            <a:ext cx="1909898" cy="1293971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  <a:ea typeface="Cambria" panose="02040503050406030204" pitchFamily="18" charset="0"/>
              </a:rPr>
              <a:t>200+ Fellows (30% women) in 2019-2023</a:t>
            </a:r>
          </a:p>
          <a:p>
            <a:r>
              <a:rPr lang="en-GB" sz="1400" dirty="0">
                <a:latin typeface="+mj-lt"/>
                <a:ea typeface="Cambria" panose="02040503050406030204" pitchFamily="18" charset="0"/>
              </a:rPr>
              <a:t>50+participating organisations</a:t>
            </a:r>
          </a:p>
        </p:txBody>
      </p:sp>
      <p:sp>
        <p:nvSpPr>
          <p:cNvPr id="9" name="Rounded Rectangle 18">
            <a:extLst>
              <a:ext uri="{FF2B5EF4-FFF2-40B4-BE49-F238E27FC236}">
                <a16:creationId xmlns:a16="http://schemas.microsoft.com/office/drawing/2014/main" id="{B82F9E3A-DBA7-230B-0B2D-8A46994F2102}"/>
              </a:ext>
            </a:extLst>
          </p:cNvPr>
          <p:cNvSpPr/>
          <p:nvPr/>
        </p:nvSpPr>
        <p:spPr>
          <a:xfrm>
            <a:off x="4098488" y="5193419"/>
            <a:ext cx="1616512" cy="1293971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  <a:ea typeface="Cambria" panose="02040503050406030204" pitchFamily="18" charset="0"/>
              </a:rPr>
              <a:t>NEST Mentors: experts in hosting organisations</a:t>
            </a:r>
          </a:p>
        </p:txBody>
      </p:sp>
    </p:spTree>
    <p:extLst>
      <p:ext uri="{BB962C8B-B14F-4D97-AF65-F5344CB8AC3E}">
        <p14:creationId xmlns:p14="http://schemas.microsoft.com/office/powerpoint/2010/main" val="1857856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7A31852-0B49-6DF5-1905-C45BF1FAD8C2}"/>
              </a:ext>
            </a:extLst>
          </p:cNvPr>
          <p:cNvSpPr/>
          <p:nvPr/>
        </p:nvSpPr>
        <p:spPr>
          <a:xfrm>
            <a:off x="152400" y="97397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500" b="1" dirty="0">
                <a:solidFill>
                  <a:srgbClr val="006699"/>
                </a:solidFill>
                <a:latin typeface="+mn-lt"/>
                <a:ea typeface="+mn-lt" panose="020B0604030504040204" pitchFamily="34" charset="0"/>
                <a:cs typeface="Arial" pitchFamily="34" charset="0"/>
              </a:rPr>
              <a:t>The NEA Global Forum on Nuclear Education, Science, Technology and Policy</a:t>
            </a:r>
            <a:endParaRPr lang="en-US" sz="2500" b="1" dirty="0">
              <a:solidFill>
                <a:srgbClr val="006699"/>
              </a:solidFill>
              <a:latin typeface="+mn-lt"/>
              <a:ea typeface="+mn-lt" panose="020B0604030504040204" pitchFamily="34" charset="0"/>
              <a:cs typeface="Arial" pitchFamily="34" charset="0"/>
            </a:endParaRP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8E7E37DB-3C3F-3ECB-7D36-A09153555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195" y="1694110"/>
            <a:ext cx="8233882" cy="4397677"/>
          </a:xfrm>
          <a:prstGeom prst="rect">
            <a:avLst/>
          </a:prstGeom>
          <a:solidFill>
            <a:srgbClr val="0C68B0">
              <a:alpha val="23000"/>
            </a:srgbClr>
          </a:solidFill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5588" indent="-255588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55625" indent="-255588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52000" lvl="1" indent="-21600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fr-FR" sz="1900" b="1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Engages with academic institutions </a:t>
            </a:r>
            <a:r>
              <a:rPr lang="en-GB" altLang="fr-FR" sz="1900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which are responsible for developing the next generation of nuclear science and technology experts.</a:t>
            </a:r>
          </a:p>
          <a:p>
            <a:pPr marL="252000" lvl="1" indent="-21600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fr-FR" sz="1900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Brings long-term, creative thinking to </a:t>
            </a:r>
            <a:r>
              <a:rPr lang="en-GB" altLang="fr-FR" sz="1900" b="1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address international policy challenges</a:t>
            </a:r>
            <a:r>
              <a:rPr lang="en-GB" altLang="fr-FR" sz="1900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 that nuclear energy faces today as input to NEA processes.</a:t>
            </a:r>
          </a:p>
          <a:p>
            <a:pPr marL="252000" lvl="1" indent="-21600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fr-FR" sz="1900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Provides academic institutions around the world with a </a:t>
            </a:r>
            <a:r>
              <a:rPr lang="en-GB" altLang="fr-FR" sz="1900" b="1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framework for interaction, co-operation, and collective action.</a:t>
            </a:r>
          </a:p>
          <a:p>
            <a:pPr marL="252000" lvl="1" indent="-216000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fr-FR" sz="1900" b="1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Holds occasional symposia to highlight the Forum’s work </a:t>
            </a:r>
            <a:r>
              <a:rPr lang="en-US" altLang="fr-FR" sz="1900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and serve as a venue for academic experts, as well as other stakeholders, to identify emerging issues and creative solutions related to the strategic areas identified.</a:t>
            </a:r>
            <a:endParaRPr lang="en-GB" altLang="fr-FR" sz="1900" b="1" dirty="0">
              <a:solidFill>
                <a:srgbClr val="006699"/>
              </a:solidFill>
              <a:latin typeface="+mj-lt"/>
              <a:ea typeface="Cambria" panose="02040503050406030204" pitchFamily="18" charset="0"/>
            </a:endParaRP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C48E300D-5292-84BE-15A3-665A72982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8153" y="3382675"/>
            <a:ext cx="330318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indent="0" algn="ctr">
              <a:spcBef>
                <a:spcPct val="0"/>
              </a:spcBef>
              <a:spcAft>
                <a:spcPts val="900"/>
              </a:spcAft>
              <a:buClr>
                <a:schemeClr val="tx1"/>
              </a:buClr>
              <a:buNone/>
            </a:pPr>
            <a:r>
              <a:rPr lang="en-GB" altLang="en-US" sz="1100" i="1" dirty="0">
                <a:latin typeface="Cambria" panose="02040503050406030204" pitchFamily="18" charset="0"/>
                <a:cs typeface="+mn-cs"/>
              </a:rPr>
              <a:t>1</a:t>
            </a:r>
            <a:r>
              <a:rPr lang="en-GB" altLang="en-US" sz="1100" i="1" baseline="30000" dirty="0">
                <a:latin typeface="Cambria" panose="02040503050406030204" pitchFamily="18" charset="0"/>
                <a:cs typeface="+mn-cs"/>
              </a:rPr>
              <a:t>st</a:t>
            </a:r>
            <a:r>
              <a:rPr lang="en-GB" altLang="en-US" sz="1100" i="1" dirty="0">
                <a:latin typeface="Cambria" panose="02040503050406030204" pitchFamily="18" charset="0"/>
                <a:cs typeface="+mn-cs"/>
              </a:rPr>
              <a:t> Rising Stars Workshop at MIT, USA, September 2023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246C90E-06D0-F383-9F6D-8AD7C4EE2D0F}"/>
              </a:ext>
            </a:extLst>
          </p:cNvPr>
          <p:cNvSpPr/>
          <p:nvPr/>
        </p:nvSpPr>
        <p:spPr>
          <a:xfrm>
            <a:off x="8718154" y="5847679"/>
            <a:ext cx="330318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Aft>
                <a:spcPts val="900"/>
              </a:spcAft>
              <a:buClr>
                <a:schemeClr val="tx1"/>
              </a:buClr>
            </a:pPr>
            <a:r>
              <a:rPr lang="en-GB" altLang="en-US" sz="1100" i="1" dirty="0">
                <a:latin typeface="Cambria" panose="02040503050406030204" pitchFamily="18" charset="0"/>
              </a:rPr>
              <a:t>Country-specific workshop in Korea, October 2023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5FDA15-F0FB-E697-9ADD-B21DC0B4AEF1}"/>
              </a:ext>
            </a:extLst>
          </p:cNvPr>
          <p:cNvSpPr txBox="1"/>
          <p:nvPr/>
        </p:nvSpPr>
        <p:spPr>
          <a:xfrm>
            <a:off x="2209800" y="6117145"/>
            <a:ext cx="419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>
                <a:solidFill>
                  <a:srgbClr val="0067B8"/>
                </a:solidFill>
                <a:latin typeface="+mn-lt"/>
                <a:ea typeface="Cambria" panose="02040503050406030204" pitchFamily="18" charset="0"/>
                <a:cs typeface="Arial" panose="020B0604020202020204" pitchFamily="34" charset="0"/>
              </a:rPr>
              <a:t>www.oecd-nea.org/globalforum</a:t>
            </a:r>
          </a:p>
        </p:txBody>
      </p:sp>
      <p:sp>
        <p:nvSpPr>
          <p:cNvPr id="9" name="Rectangle 8"/>
          <p:cNvSpPr/>
          <p:nvPr/>
        </p:nvSpPr>
        <p:spPr>
          <a:xfrm>
            <a:off x="3276600" y="1184291"/>
            <a:ext cx="4229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751"/>
              </a:spcAft>
              <a:buClr>
                <a:schemeClr val="tx1"/>
              </a:buClr>
            </a:pPr>
            <a:r>
              <a:rPr lang="en-GB" sz="1800" dirty="0">
                <a:solidFill>
                  <a:srgbClr val="006699"/>
                </a:solidFill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Launched in January 2021</a:t>
            </a:r>
            <a:endParaRPr lang="en-US" sz="1800" dirty="0">
              <a:solidFill>
                <a:srgbClr val="006699"/>
              </a:solidFill>
              <a:latin typeface="+mj-lt"/>
              <a:ea typeface="Cambria" panose="02040503050406030204" pitchFamily="18" charset="0"/>
              <a:cs typeface="Times New Roman" panose="02020603050405020304" pitchFamily="18" charset="0"/>
              <a:sym typeface="Cambri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1B4B88-91A5-F106-B71A-58B67A9688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1252471"/>
            <a:ext cx="3258335" cy="2115476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79D20F-B931-1029-A915-E9E1B7F2D0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29" y="3916806"/>
            <a:ext cx="3259906" cy="191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1601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203608" y="1679509"/>
          <a:ext cx="7020050" cy="98859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020050">
                  <a:extLst>
                    <a:ext uri="{9D8B030D-6E8A-4147-A177-3AD203B41FA5}">
                      <a16:colId xmlns:a16="http://schemas.microsoft.com/office/drawing/2014/main" val="2391192812"/>
                    </a:ext>
                  </a:extLst>
                </a:gridCol>
              </a:tblGrid>
              <a:tr h="496263">
                <a:tc>
                  <a:txBody>
                    <a:bodyPr/>
                    <a:lstStyle/>
                    <a:p>
                      <a:pPr algn="ctr"/>
                      <a:r>
                        <a:rPr lang="en-GB" sz="1500" b="1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Council of Advisors </a:t>
                      </a:r>
                      <a:br>
                        <a:rPr lang="en-GB" sz="1500" b="1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</a:br>
                      <a:r>
                        <a:rPr lang="en-GB" sz="15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(35 members from 20 academic institutions)</a:t>
                      </a:r>
                    </a:p>
                  </a:txBody>
                  <a:tcPr marL="0" marR="0" marT="36000" marB="34291" anchor="ctr"/>
                </a:tc>
                <a:extLst>
                  <a:ext uri="{0D108BD9-81ED-4DB2-BD59-A6C34878D82A}">
                    <a16:rowId xmlns:a16="http://schemas.microsoft.com/office/drawing/2014/main" val="1086666575"/>
                  </a:ext>
                </a:extLst>
              </a:tr>
              <a:tr h="461102">
                <a:tc>
                  <a:txBody>
                    <a:bodyPr/>
                    <a:lstStyle/>
                    <a:p>
                      <a:pPr algn="ct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GB" sz="150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Governs the Global Forum and defines its programme of work</a:t>
                      </a:r>
                    </a:p>
                  </a:txBody>
                  <a:tcPr marL="0" marR="0" marT="36000" marB="34291" anchor="ctr"/>
                </a:tc>
                <a:extLst>
                  <a:ext uri="{0D108BD9-81ED-4DB2-BD59-A6C34878D82A}">
                    <a16:rowId xmlns:a16="http://schemas.microsoft.com/office/drawing/2014/main" val="3670849885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28600" y="239880"/>
            <a:ext cx="115824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700" b="1" dirty="0">
                <a:solidFill>
                  <a:srgbClr val="006699"/>
                </a:solidFill>
                <a:latin typeface="+mn-lt"/>
                <a:ea typeface="+mn-lt" panose="020B0604030504040204" pitchFamily="34" charset="0"/>
                <a:cs typeface="Arial" pitchFamily="34" charset="0"/>
              </a:rPr>
              <a:t>The NEA Global Forum: Areas of work  </a:t>
            </a:r>
            <a:endParaRPr lang="en-US" sz="2700" b="1" dirty="0">
              <a:solidFill>
                <a:srgbClr val="006699"/>
              </a:solidFill>
              <a:latin typeface="+mn-lt"/>
              <a:ea typeface="+mn-lt" panose="020B0604030504040204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44" y="1348930"/>
            <a:ext cx="1775508" cy="180181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1ED9A92-D016-23B9-E1E0-1BADECAE5E26}"/>
              </a:ext>
            </a:extLst>
          </p:cNvPr>
          <p:cNvGraphicFramePr>
            <a:graphicFrameLocks noGrp="1"/>
          </p:cNvGraphicFramePr>
          <p:nvPr/>
        </p:nvGraphicFramePr>
        <p:xfrm>
          <a:off x="2766108" y="3106777"/>
          <a:ext cx="2284326" cy="100533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84326">
                  <a:extLst>
                    <a:ext uri="{9D8B030D-6E8A-4147-A177-3AD203B41FA5}">
                      <a16:colId xmlns:a16="http://schemas.microsoft.com/office/drawing/2014/main" val="2391192812"/>
                    </a:ext>
                  </a:extLst>
                </a:gridCol>
              </a:tblGrid>
              <a:tr h="100533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45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Working Group 1</a:t>
                      </a:r>
                    </a:p>
                    <a:p>
                      <a:pPr marL="0" indent="0" algn="ctr">
                        <a:spcAft>
                          <a:spcPts val="45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Gender </a:t>
                      </a:r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balance</a:t>
                      </a:r>
                      <a:br>
                        <a:rPr lang="en-GB" sz="1400" b="1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</a:br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in nuclear technology and academic workforces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4291"/>
                </a:tc>
                <a:extLst>
                  <a:ext uri="{0D108BD9-81ED-4DB2-BD59-A6C34878D82A}">
                    <a16:rowId xmlns:a16="http://schemas.microsoft.com/office/drawing/2014/main" val="108666657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BC5B390-274E-7D8C-FA54-4CAB497D6483}"/>
              </a:ext>
            </a:extLst>
          </p:cNvPr>
          <p:cNvGraphicFramePr>
            <a:graphicFrameLocks noGrp="1"/>
          </p:cNvGraphicFramePr>
          <p:nvPr/>
        </p:nvGraphicFramePr>
        <p:xfrm>
          <a:off x="8282892" y="3106777"/>
          <a:ext cx="2286000" cy="99822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391192812"/>
                    </a:ext>
                  </a:extLst>
                </a:gridCol>
              </a:tblGrid>
              <a:tr h="3040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Working Group 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Relationship</a:t>
                      </a:r>
                      <a:b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</a:b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between nuclear energy</a:t>
                      </a:r>
                      <a:b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</a:b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and society </a:t>
                      </a:r>
                      <a:endParaRPr lang="en-US" sz="1400" b="1" kern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1" marB="34291"/>
                </a:tc>
                <a:extLst>
                  <a:ext uri="{0D108BD9-81ED-4DB2-BD59-A6C34878D82A}">
                    <a16:rowId xmlns:a16="http://schemas.microsoft.com/office/drawing/2014/main" val="1086666575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21B3D21-5C91-3050-C341-7EB85AF22C59}"/>
              </a:ext>
            </a:extLst>
          </p:cNvPr>
          <p:cNvGraphicFramePr>
            <a:graphicFrameLocks noGrp="1"/>
          </p:cNvGraphicFramePr>
          <p:nvPr/>
        </p:nvGraphicFramePr>
        <p:xfrm>
          <a:off x="2743200" y="4509151"/>
          <a:ext cx="2294954" cy="103021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94954">
                  <a:extLst>
                    <a:ext uri="{9D8B030D-6E8A-4147-A177-3AD203B41FA5}">
                      <a16:colId xmlns:a16="http://schemas.microsoft.com/office/drawing/2014/main" val="2391192812"/>
                    </a:ext>
                  </a:extLst>
                </a:gridCol>
              </a:tblGrid>
              <a:tr h="10302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Working Group 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Innovations</a:t>
                      </a:r>
                      <a:br>
                        <a:rPr lang="en-GB" sz="14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</a:br>
                      <a:r>
                        <a:rPr lang="en-GB" sz="14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in the nuclear sector</a:t>
                      </a:r>
                      <a:endParaRPr lang="fr-FR" sz="14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71270" marR="71270" marT="35636" marB="35636"/>
                </a:tc>
                <a:extLst>
                  <a:ext uri="{0D108BD9-81ED-4DB2-BD59-A6C34878D82A}">
                    <a16:rowId xmlns:a16="http://schemas.microsoft.com/office/drawing/2014/main" val="108666657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D63718A-64E0-74CF-4D39-DEB56282BB46}"/>
              </a:ext>
            </a:extLst>
          </p:cNvPr>
          <p:cNvGraphicFramePr>
            <a:graphicFrameLocks noGrp="1"/>
          </p:cNvGraphicFramePr>
          <p:nvPr/>
        </p:nvGraphicFramePr>
        <p:xfrm>
          <a:off x="5498535" y="3098777"/>
          <a:ext cx="2336256" cy="99822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336256">
                  <a:extLst>
                    <a:ext uri="{9D8B030D-6E8A-4147-A177-3AD203B41FA5}">
                      <a16:colId xmlns:a16="http://schemas.microsoft.com/office/drawing/2014/main" val="2391192812"/>
                    </a:ext>
                  </a:extLst>
                </a:gridCol>
              </a:tblGrid>
              <a:tr h="70284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Working Group 2</a:t>
                      </a:r>
                    </a:p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400" baseline="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Future of</a:t>
                      </a:r>
                      <a:br>
                        <a:rPr lang="en-US" sz="1400" baseline="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</a:br>
                      <a:r>
                        <a:rPr lang="en-US" sz="1400" baseline="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Nuclear Engineering Education </a:t>
                      </a:r>
                      <a:endParaRPr lang="fr-FR" sz="1400" dirty="0"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1" marB="34291"/>
                </a:tc>
                <a:extLst>
                  <a:ext uri="{0D108BD9-81ED-4DB2-BD59-A6C34878D82A}">
                    <a16:rowId xmlns:a16="http://schemas.microsoft.com/office/drawing/2014/main" val="108666657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21B3D21-5C91-3050-C341-7EB85AF22C59}"/>
              </a:ext>
            </a:extLst>
          </p:cNvPr>
          <p:cNvGraphicFramePr>
            <a:graphicFrameLocks noGrp="1"/>
          </p:cNvGraphicFramePr>
          <p:nvPr/>
        </p:nvGraphicFramePr>
        <p:xfrm>
          <a:off x="5519186" y="4527674"/>
          <a:ext cx="2294954" cy="103021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94954">
                  <a:extLst>
                    <a:ext uri="{9D8B030D-6E8A-4147-A177-3AD203B41FA5}">
                      <a16:colId xmlns:a16="http://schemas.microsoft.com/office/drawing/2014/main" val="2391192812"/>
                    </a:ext>
                  </a:extLst>
                </a:gridCol>
              </a:tblGrid>
              <a:tr h="10302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Working Group 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Re-Establishing Nuclear Law Education </a:t>
                      </a:r>
                      <a:r>
                        <a:rPr lang="en-US" sz="1400" dirty="0" err="1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Programme</a:t>
                      </a:r>
                      <a:endParaRPr lang="fr-FR" sz="14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71270" marR="71270" marT="35636" marB="35636"/>
                </a:tc>
                <a:extLst>
                  <a:ext uri="{0D108BD9-81ED-4DB2-BD59-A6C34878D82A}">
                    <a16:rowId xmlns:a16="http://schemas.microsoft.com/office/drawing/2014/main" val="108666657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9546EA-6695-D0CE-2297-2ACEBDD67359}"/>
              </a:ext>
            </a:extLst>
          </p:cNvPr>
          <p:cNvGraphicFramePr>
            <a:graphicFrameLocks noGrp="1"/>
          </p:cNvGraphicFramePr>
          <p:nvPr/>
        </p:nvGraphicFramePr>
        <p:xfrm>
          <a:off x="8305800" y="4543674"/>
          <a:ext cx="2294954" cy="103021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94954">
                  <a:extLst>
                    <a:ext uri="{9D8B030D-6E8A-4147-A177-3AD203B41FA5}">
                      <a16:colId xmlns:a16="http://schemas.microsoft.com/office/drawing/2014/main" val="2391192812"/>
                    </a:ext>
                  </a:extLst>
                </a:gridCol>
              </a:tblGrid>
              <a:tr h="10302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Working Group 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Building the pipeline of STEM professionals</a:t>
                      </a:r>
                      <a:endParaRPr lang="en-US" sz="1400" b="1" kern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1" marB="34291"/>
                </a:tc>
                <a:extLst>
                  <a:ext uri="{0D108BD9-81ED-4DB2-BD59-A6C34878D82A}">
                    <a16:rowId xmlns:a16="http://schemas.microsoft.com/office/drawing/2014/main" val="1086666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29305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44431-61C0-9C0E-B9E7-31EAB25E0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NEA Global Forum – Country Specific Workshop, Korea October 2023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6CCC5-7A45-8FD7-7D28-3F5D592C7F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" y="1219200"/>
            <a:ext cx="11658600" cy="51054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dirty="0"/>
              <a:t>NEA held a </a:t>
            </a:r>
            <a:r>
              <a:rPr lang="en-US" sz="2400" b="1" dirty="0"/>
              <a:t>Global Forum – Country Specific Workshop at Seoul National University (SNU) last October 2023 </a:t>
            </a:r>
            <a:r>
              <a:rPr lang="en-US" sz="2400" dirty="0"/>
              <a:t>with some key takeaways and recommendations for policy makers:</a:t>
            </a:r>
          </a:p>
          <a:p>
            <a:pPr lvl="1" algn="just"/>
            <a:r>
              <a:rPr lang="en-US" sz="2400" dirty="0"/>
              <a:t>Encourage clear communication on energy policy and the role of the nuclear sector at the national level;</a:t>
            </a:r>
          </a:p>
          <a:p>
            <a:pPr marL="216000" lvl="1" indent="0" algn="just">
              <a:buNone/>
            </a:pPr>
            <a:endParaRPr lang="en-US" sz="2400" dirty="0"/>
          </a:p>
          <a:p>
            <a:pPr lvl="1" algn="just"/>
            <a:r>
              <a:rPr lang="en-US" sz="2400" dirty="0"/>
              <a:t>Continue joint efforts of government, nuclear stakeholders and academia to rebuild the attractiveness of nuclear education and careers to </a:t>
            </a:r>
            <a:r>
              <a:rPr lang="en-US" sz="2400" dirty="0" err="1"/>
              <a:t>mobilise</a:t>
            </a:r>
            <a:r>
              <a:rPr lang="en-US" sz="2400" dirty="0"/>
              <a:t> new talents through investments, innovation and inclusion in the nuclear sector;</a:t>
            </a:r>
          </a:p>
          <a:p>
            <a:pPr marL="216000" lvl="1" indent="0" algn="just">
              <a:buNone/>
            </a:pPr>
            <a:endParaRPr lang="en-US" sz="2400" dirty="0"/>
          </a:p>
          <a:p>
            <a:pPr lvl="1" algn="just"/>
            <a:r>
              <a:rPr lang="en-US" sz="2400" dirty="0"/>
              <a:t>Through these joint efforts with key stakeholders, establish a comprehensive and innovative multidisciplinary curriculum;</a:t>
            </a:r>
          </a:p>
          <a:p>
            <a:pPr marL="216000" lvl="1" indent="0" algn="just">
              <a:buNone/>
            </a:pPr>
            <a:endParaRPr lang="en-US" sz="2400" dirty="0"/>
          </a:p>
          <a:p>
            <a:pPr lvl="1" algn="just"/>
            <a:r>
              <a:rPr lang="en-US" sz="2400" dirty="0"/>
              <a:t>Expand training and education in an international context as a means of leveraging resources, including experimental infrastructure and supporting a connected workforce.</a:t>
            </a:r>
          </a:p>
        </p:txBody>
      </p:sp>
    </p:spTree>
    <p:extLst>
      <p:ext uri="{BB962C8B-B14F-4D97-AF65-F5344CB8AC3E}">
        <p14:creationId xmlns:p14="http://schemas.microsoft.com/office/powerpoint/2010/main" val="423648765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dirty="0">
                <a:solidFill>
                  <a:schemeClr val="accent1"/>
                </a:solidFill>
              </a:rPr>
              <a:t>1</a:t>
            </a:r>
            <a:r>
              <a:rPr lang="en-US" sz="2700" baseline="30000" dirty="0">
                <a:solidFill>
                  <a:schemeClr val="accent1"/>
                </a:solidFill>
              </a:rPr>
              <a:t>st</a:t>
            </a:r>
            <a:r>
              <a:rPr lang="en-US" sz="2700" dirty="0">
                <a:solidFill>
                  <a:schemeClr val="accent1"/>
                </a:solidFill>
              </a:rPr>
              <a:t> Global Rising Stars Workshop 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264000" y="1219199"/>
            <a:ext cx="5374800" cy="5226897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b="1" dirty="0">
                <a:latin typeface="+mj-lt"/>
              </a:rPr>
              <a:t>Inaugural Annual Workshop at MIT:</a:t>
            </a:r>
          </a:p>
          <a:p>
            <a:pPr marL="80963" lvl="1" indent="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  <a:defRPr/>
            </a:pPr>
            <a:endParaRPr lang="en-US" sz="800" dirty="0">
              <a:latin typeface="+mj-lt"/>
            </a:endParaRPr>
          </a:p>
          <a:p>
            <a:pPr marL="458788" lvl="1" indent="-3778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September 20–21, 2023 at MIT.</a:t>
            </a:r>
          </a:p>
          <a:p>
            <a:pPr marL="458788" lvl="1" indent="-3778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endParaRPr lang="en-US" sz="800" dirty="0">
              <a:latin typeface="+mj-lt"/>
            </a:endParaRPr>
          </a:p>
          <a:p>
            <a:pPr marL="458788" lvl="1" indent="-3778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40 Rising Stars: international graduate students and early career postdocs</a:t>
            </a:r>
          </a:p>
          <a:p>
            <a:pPr marL="458788" lvl="1" indent="-3778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endParaRPr lang="en-US" sz="800" dirty="0">
              <a:latin typeface="+mj-lt"/>
            </a:endParaRPr>
          </a:p>
          <a:p>
            <a:pPr marL="458788" lvl="1" indent="-3778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b="0" i="0" u="none" strike="noStrike" dirty="0">
                <a:effectLst/>
                <a:latin typeface="+mj-lt"/>
              </a:rPr>
              <a:t>Participation of NEA Director General William D. </a:t>
            </a:r>
            <a:r>
              <a:rPr lang="en-US" sz="1800" b="0" i="0" u="none" strike="noStrike" dirty="0" err="1">
                <a:effectLst/>
                <a:latin typeface="+mj-lt"/>
              </a:rPr>
              <a:t>Magwood</a:t>
            </a:r>
            <a:r>
              <a:rPr lang="en-US" sz="1800" b="0" i="0" u="none" strike="noStrike">
                <a:effectLst/>
                <a:latin typeface="+mj-lt"/>
              </a:rPr>
              <a:t>, IV </a:t>
            </a:r>
            <a:endParaRPr lang="en-US" sz="1800" b="0" i="0" u="none" strike="noStrike" dirty="0">
              <a:effectLst/>
              <a:latin typeface="+mj-lt"/>
            </a:endParaRPr>
          </a:p>
          <a:p>
            <a:pPr marL="458788" lvl="1" indent="-3778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endParaRPr lang="en-US" sz="900" b="0" i="0" u="none" strike="noStrike" dirty="0">
              <a:effectLst/>
              <a:latin typeface="+mj-lt"/>
            </a:endParaRPr>
          </a:p>
          <a:p>
            <a:pPr marL="458788" lvl="1" indent="-3778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~</a:t>
            </a:r>
            <a:r>
              <a:rPr lang="en-US" sz="1800" b="0" i="0" u="none" strike="noStrike" dirty="0">
                <a:effectLst/>
                <a:latin typeface="+mj-lt"/>
              </a:rPr>
              <a:t>10 special guests, incl. NEA Global </a:t>
            </a:r>
            <a:r>
              <a:rPr lang="en-US" sz="1800" dirty="0">
                <a:latin typeface="+mj-lt"/>
              </a:rPr>
              <a:t>F</a:t>
            </a:r>
            <a:r>
              <a:rPr lang="en-US" sz="1800" b="0" i="0" u="none" strike="noStrike" dirty="0">
                <a:effectLst/>
                <a:latin typeface="+mj-lt"/>
              </a:rPr>
              <a:t>orum members, provided mentoring.</a:t>
            </a:r>
          </a:p>
          <a:p>
            <a:pPr marL="458788" lvl="1" indent="-3778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endParaRPr lang="en-US" sz="800" b="0" i="0" u="none" strike="noStrike" dirty="0">
              <a:effectLst/>
              <a:latin typeface="+mj-lt"/>
            </a:endParaRPr>
          </a:p>
          <a:p>
            <a:pPr marL="458788" lvl="1" indent="-377825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j-lt"/>
              </a:rPr>
              <a:t>Planning underway for special issue of </a:t>
            </a:r>
            <a:r>
              <a:rPr lang="en-US" sz="1800" i="1" dirty="0">
                <a:latin typeface="+mj-lt"/>
              </a:rPr>
              <a:t>Nuclear Technology</a:t>
            </a:r>
            <a:r>
              <a:rPr lang="en-US" sz="1800" dirty="0">
                <a:latin typeface="+mj-lt"/>
              </a:rPr>
              <a:t> in Q1 2025 featuring Rising Stars articles.</a:t>
            </a:r>
            <a:endParaRPr lang="en-US" sz="1800" b="0" i="0" u="none" strike="noStrike" dirty="0">
              <a:effectLst/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384" y="3709827"/>
            <a:ext cx="3492818" cy="2327689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192" y="4343400"/>
            <a:ext cx="3155206" cy="2102697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7" b="11832"/>
          <a:stretch/>
        </p:blipFill>
        <p:spPr>
          <a:xfrm>
            <a:off x="5686384" y="1268062"/>
            <a:ext cx="6241616" cy="2484225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62459544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28600" y="1147618"/>
            <a:ext cx="8148782" cy="5256802"/>
          </a:xfrm>
          <a:prstGeom prst="rect">
            <a:avLst/>
          </a:prstGeom>
          <a:ln w="19050">
            <a:noFill/>
          </a:ln>
          <a:effectLst/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spcBef>
                <a:spcPts val="800"/>
              </a:spcBef>
              <a:spcAft>
                <a:spcPts val="0"/>
              </a:spcAft>
            </a:pP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3</a:t>
            </a:r>
            <a:r>
              <a:rPr lang="en-GB" sz="1600" baseline="30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rd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 </a:t>
            </a:r>
            <a:r>
              <a:rPr lang="en-GB" sz="16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Annual Global Nuclear Science and Engineering Commencement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, theme “Nuclear technology in service  to Society”, virtual, 29 June 2022.</a:t>
            </a:r>
          </a:p>
          <a:p>
            <a:pPr marL="182880" indent="-182880">
              <a:spcBef>
                <a:spcPts val="800"/>
              </a:spcBef>
              <a:spcAft>
                <a:spcPts val="0"/>
              </a:spcAft>
            </a:pP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1</a:t>
            </a:r>
            <a:r>
              <a:rPr lang="en-GB" sz="1600" baseline="30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st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 </a:t>
            </a:r>
            <a:r>
              <a:rPr lang="en-GB" sz="16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Country-specific Workshop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 “Challenges of nuclear education”, co-organised with the University of Tokyo and </a:t>
            </a:r>
            <a:r>
              <a:rPr lang="en-US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Ministry of Education, Culture, Sports, Science and Technology (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MEXT), 19-20 July 2022, Tokyo, Japan. </a:t>
            </a:r>
          </a:p>
          <a:p>
            <a:pPr marL="182880" indent="-182880">
              <a:spcBef>
                <a:spcPts val="800"/>
              </a:spcBef>
              <a:spcAft>
                <a:spcPts val="0"/>
              </a:spcAft>
            </a:pP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1</a:t>
            </a:r>
            <a:r>
              <a:rPr lang="en-GB" sz="1600" baseline="30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st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 </a:t>
            </a:r>
            <a:r>
              <a:rPr lang="en-GB" sz="16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Rising Star Workshop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, co-organised with </a:t>
            </a:r>
            <a:r>
              <a:rPr lang="en-US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Massachusetts Institute of Technology (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MIT), </a:t>
            </a:r>
            <a:b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</a:b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20-21 September 2023, Boston, US.  </a:t>
            </a:r>
          </a:p>
          <a:p>
            <a:pPr marL="182880" indent="-182880">
              <a:spcBef>
                <a:spcPts val="800"/>
              </a:spcBef>
              <a:spcAft>
                <a:spcPts val="0"/>
              </a:spcAft>
            </a:pP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2</a:t>
            </a:r>
            <a:r>
              <a:rPr lang="en-GB" sz="1600" baseline="30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nd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 </a:t>
            </a:r>
            <a:r>
              <a:rPr lang="en-GB" sz="16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Rising Star Workshop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, being planned to take place in Fall 2024.</a:t>
            </a:r>
          </a:p>
          <a:p>
            <a:pPr marL="182880" indent="-182880">
              <a:spcBef>
                <a:spcPts val="800"/>
              </a:spcBef>
              <a:spcAft>
                <a:spcPts val="0"/>
              </a:spcAft>
            </a:pP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2</a:t>
            </a:r>
            <a:r>
              <a:rPr lang="en-GB" sz="1600" baseline="30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nd </a:t>
            </a:r>
            <a:r>
              <a:rPr lang="en-GB" sz="16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Country-specific Workshop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 “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Aligning high education and workforce needs in Romania”, co-organised with National University of Science and Technology </a:t>
            </a:r>
            <a:r>
              <a:rPr lang="en-GB" sz="1600" dirty="0" err="1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Politehnica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 Bucharest, 10-11 October 2023, Pitesti, Romania</a:t>
            </a:r>
            <a:endParaRPr lang="en-GB" sz="1600" dirty="0">
              <a:solidFill>
                <a:srgbClr val="006699"/>
              </a:solidFill>
              <a:latin typeface="+mn-lt"/>
              <a:ea typeface="Cambria" panose="02040503050406030204" pitchFamily="18" charset="0"/>
              <a:sym typeface="Cambria"/>
            </a:endParaRPr>
          </a:p>
          <a:p>
            <a:pPr marL="182880" indent="-182880">
              <a:spcBef>
                <a:spcPts val="800"/>
              </a:spcBef>
              <a:spcAft>
                <a:spcPts val="0"/>
              </a:spcAft>
            </a:pP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3</a:t>
            </a:r>
            <a:r>
              <a:rPr lang="en-GB" sz="1600" baseline="30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rd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 </a:t>
            </a:r>
            <a:r>
              <a:rPr lang="en-GB" sz="16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Country-specific Workshop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 “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Encouraging greater cohesion of social sciences and STEM to push the nuclear sector forward”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, 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co-organised with SNU and the Korea Radioactive Waste Agency (KORAD), 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16-17 October 2023, SNU, 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Korea.</a:t>
            </a:r>
          </a:p>
          <a:p>
            <a:pPr marL="182880" indent="-182880">
              <a:spcBef>
                <a:spcPts val="800"/>
              </a:spcBef>
              <a:spcAft>
                <a:spcPts val="0"/>
              </a:spcAft>
            </a:pP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1</a:t>
            </a:r>
            <a:r>
              <a:rPr lang="en-GB" sz="1600" baseline="300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st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 </a:t>
            </a:r>
            <a:r>
              <a:rPr lang="en-GB" sz="1600" b="1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Global Forum Symposium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, </a:t>
            </a:r>
            <a:r>
              <a:rPr lang="en-US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  <a:sym typeface="Cambria"/>
              </a:rPr>
              <a:t>planned for 2025</a:t>
            </a:r>
            <a:r>
              <a:rPr lang="en-GB" sz="1600" dirty="0">
                <a:solidFill>
                  <a:srgbClr val="006699"/>
                </a:solidFill>
                <a:latin typeface="+mn-lt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228600" y="152400"/>
            <a:ext cx="12192000" cy="77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1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SzPct val="25000"/>
              <a:defRPr/>
            </a:pPr>
            <a:r>
              <a:rPr lang="en-GB" sz="2700" dirty="0">
                <a:solidFill>
                  <a:srgbClr val="006699"/>
                </a:solidFill>
                <a:latin typeface="+mj-lt"/>
                <a:ea typeface="Cambria" panose="02040503050406030204" pitchFamily="18" charset="0"/>
              </a:rPr>
              <a:t>The NEA Global Forum: Recent and planned events </a:t>
            </a:r>
          </a:p>
        </p:txBody>
      </p:sp>
      <p:pic>
        <p:nvPicPr>
          <p:cNvPr id="4" name="Picture 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40BB46CE-FA56-BF5B-DC45-857566DEAA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4797273"/>
            <a:ext cx="2764362" cy="1602529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9B8FDD93-36F3-D0BC-17B8-C4C89BFE8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362" y="6389955"/>
            <a:ext cx="2754838" cy="21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9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Country-specific workshop in Romania, October 2023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81AC24B0-C4A6-6BD6-5BE3-48366AB8C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8796" y="4413707"/>
            <a:ext cx="1953019" cy="2610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900" i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9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Rising Stars Workshop at MIT, USA, September 2023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person in a white shirt&#10;&#10;Description automatically generated">
            <a:extLst>
              <a:ext uri="{FF2B5EF4-FFF2-40B4-BE49-F238E27FC236}">
                <a16:creationId xmlns:a16="http://schemas.microsoft.com/office/drawing/2014/main" id="{E6ED8F82-F9A3-B97A-CC0E-3DD51A440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879" y="1092646"/>
            <a:ext cx="1889626" cy="19086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32">
            <a:extLst>
              <a:ext uri="{FF2B5EF4-FFF2-40B4-BE49-F238E27FC236}">
                <a16:creationId xmlns:a16="http://schemas.microsoft.com/office/drawing/2014/main" id="{88B0FF7D-656E-990E-5185-89B2AA80F98E}"/>
              </a:ext>
            </a:extLst>
          </p:cNvPr>
          <p:cNvSpPr txBox="1"/>
          <p:nvPr/>
        </p:nvSpPr>
        <p:spPr>
          <a:xfrm>
            <a:off x="8229600" y="3021965"/>
            <a:ext cx="1936905" cy="40703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i="1" dirty="0">
                <a:effectLst/>
                <a:latin typeface="Univers LT Std 45 Light"/>
                <a:ea typeface="Univers LT Std 45 Light"/>
                <a:cs typeface="Univers LT Std 45 Light"/>
              </a:rPr>
              <a:t>Bill Gates keynote speech at the Third Global Nuclear Science and Engineering Commencement, June 2022</a:t>
            </a:r>
            <a:endParaRPr lang="en-US" sz="1200" dirty="0">
              <a:effectLst/>
              <a:latin typeface="Univers LT Std 45 Light"/>
              <a:ea typeface="Univers LT Std 45 Light"/>
              <a:cs typeface="Univers LT Std 45 Light"/>
            </a:endParaRPr>
          </a:p>
        </p:txBody>
      </p:sp>
      <p:pic>
        <p:nvPicPr>
          <p:cNvPr id="12" name="Picture 11" descr="A person and person holding a certificate&#10;&#10;Description automatically generated">
            <a:extLst>
              <a:ext uri="{FF2B5EF4-FFF2-40B4-BE49-F238E27FC236}">
                <a16:creationId xmlns:a16="http://schemas.microsoft.com/office/drawing/2014/main" id="{3CAB2CB0-0B5C-D5BC-02DD-B2FD7E7CE8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5394" r="4313" b="5928"/>
          <a:stretch/>
        </p:blipFill>
        <p:spPr>
          <a:xfrm>
            <a:off x="10277527" y="2247494"/>
            <a:ext cx="1681255" cy="214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45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9752F1D8-E29E-874B-595C-397DD55C3CA3}"/>
              </a:ext>
            </a:extLst>
          </p:cNvPr>
          <p:cNvSpPr/>
          <p:nvPr/>
        </p:nvSpPr>
        <p:spPr>
          <a:xfrm>
            <a:off x="1790700" y="1518791"/>
            <a:ext cx="8610600" cy="3657600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FA5CBC-DE81-DB05-67B8-93F1BBEACE05}"/>
              </a:ext>
            </a:extLst>
          </p:cNvPr>
          <p:cNvSpPr txBox="1"/>
          <p:nvPr/>
        </p:nvSpPr>
        <p:spPr>
          <a:xfrm>
            <a:off x="2209800" y="2808982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How can you get involved with the NEA / OECD?</a:t>
            </a:r>
          </a:p>
        </p:txBody>
      </p:sp>
    </p:spTree>
    <p:extLst>
      <p:ext uri="{BB962C8B-B14F-4D97-AF65-F5344CB8AC3E}">
        <p14:creationId xmlns:p14="http://schemas.microsoft.com/office/powerpoint/2010/main" val="161472326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AC0A-C1BE-BA0C-9938-B77658244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Courses &amp; networking opportunities offered by the NEA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C7D19-72C3-1190-6CDF-861F57B1F5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6700" y="1371600"/>
            <a:ext cx="11658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International School on Radiological Protection (IRPS)</a:t>
            </a:r>
          </a:p>
          <a:p>
            <a:pPr lvl="1"/>
            <a:r>
              <a:rPr lang="en-US" dirty="0"/>
              <a:t>12-16 August 2024 at Stockholm University in Sweden</a:t>
            </a:r>
          </a:p>
          <a:p>
            <a:pPr lvl="1"/>
            <a:r>
              <a:rPr lang="en-US" dirty="0"/>
              <a:t>Registration: </a:t>
            </a:r>
            <a:r>
              <a:rPr lang="en-US" dirty="0">
                <a:hlinkClick r:id="rId2"/>
              </a:rPr>
              <a:t>Nuclear Energy Agency (NEA) - International Radiological Protection School (IRPS) at Stockholm University – 2024 edition (oecd-nea.org)</a:t>
            </a:r>
            <a:endParaRPr lang="en-US" dirty="0"/>
          </a:p>
          <a:p>
            <a:pPr marL="216000" lvl="1" indent="0">
              <a:buNone/>
            </a:pPr>
            <a:endParaRPr lang="en-US" dirty="0"/>
          </a:p>
          <a:p>
            <a:r>
              <a:rPr lang="en-US" b="1" dirty="0"/>
              <a:t>International Nuclear Law Essentials (INLE)</a:t>
            </a:r>
          </a:p>
          <a:p>
            <a:pPr lvl="1"/>
            <a:r>
              <a:rPr lang="en-US" dirty="0"/>
              <a:t>3-7 March 2025 in Paris, France at the OECD</a:t>
            </a:r>
          </a:p>
          <a:p>
            <a:pPr lvl="1"/>
            <a:r>
              <a:rPr lang="en-US" dirty="0"/>
              <a:t>Applications will open September 2024: </a:t>
            </a:r>
            <a:r>
              <a:rPr lang="en-US" dirty="0">
                <a:hlinkClick r:id="rId3"/>
              </a:rPr>
              <a:t>Nuclear Energy Agency (NEA) - International Nuclear Law Essentials (INLE) (oecd-nea.org)</a:t>
            </a:r>
            <a:endParaRPr lang="en-US" dirty="0"/>
          </a:p>
          <a:p>
            <a:pPr marL="216000" lvl="1" indent="0">
              <a:buNone/>
            </a:pPr>
            <a:endParaRPr lang="en-US" dirty="0"/>
          </a:p>
          <a:p>
            <a:r>
              <a:rPr lang="en-US" b="1" dirty="0"/>
              <a:t>International Nuclear Law School (ISNL)</a:t>
            </a:r>
          </a:p>
          <a:p>
            <a:pPr lvl="1"/>
            <a:r>
              <a:rPr lang="en-US" dirty="0"/>
              <a:t>2024 application period is now closed (will be held from 26 August – 6 September), but will take place ~August 2025 in Montpellier, France</a:t>
            </a:r>
          </a:p>
          <a:p>
            <a:pPr lvl="1"/>
            <a:r>
              <a:rPr lang="en-US" dirty="0"/>
              <a:t>Information: </a:t>
            </a:r>
            <a:r>
              <a:rPr lang="en-US" dirty="0">
                <a:hlinkClick r:id="rId4"/>
              </a:rPr>
              <a:t>Nuclear Energy Agency (NEA) - International School of Nuclear Law (ISNL) (oecd-nea.org)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79464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AC0A-C1BE-BA0C-9938-B77658244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Participate in NEA Expert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C7D19-72C3-1190-6CDF-861F57B1F5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en-US" dirty="0"/>
              <a:t>While the NEA Secretariat remains separate from the official nomination process to serve on an Expert Group in order to ensure independence, Member Country Delegations to the OECD nominate on a formal basis experts to participate in NEA Expert Groups. 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dirty="0"/>
              <a:t>If you are interested in representing your country / </a:t>
            </a:r>
            <a:r>
              <a:rPr lang="en-US" dirty="0" err="1"/>
              <a:t>organisation</a:t>
            </a:r>
            <a:r>
              <a:rPr lang="en-US" dirty="0"/>
              <a:t> in a specific NEA Expert Group, reach out to your OECD national delegation directly for more information on the nomination process. </a:t>
            </a:r>
          </a:p>
        </p:txBody>
      </p:sp>
    </p:spTree>
    <p:extLst>
      <p:ext uri="{BB962C8B-B14F-4D97-AF65-F5344CB8AC3E}">
        <p14:creationId xmlns:p14="http://schemas.microsoft.com/office/powerpoint/2010/main" val="150095349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9752F1D8-E29E-874B-595C-397DD55C3CA3}"/>
              </a:ext>
            </a:extLst>
          </p:cNvPr>
          <p:cNvSpPr/>
          <p:nvPr/>
        </p:nvSpPr>
        <p:spPr>
          <a:xfrm>
            <a:off x="1790700" y="1518791"/>
            <a:ext cx="8610600" cy="3657600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FA5CBC-DE81-DB05-67B8-93F1BBEACE05}"/>
              </a:ext>
            </a:extLst>
          </p:cNvPr>
          <p:cNvSpPr txBox="1"/>
          <p:nvPr/>
        </p:nvSpPr>
        <p:spPr>
          <a:xfrm>
            <a:off x="2171700" y="3055203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What is the </a:t>
            </a:r>
            <a:r>
              <a:rPr lang="en-US" sz="3200" b="1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Nuclear Energy Agency</a:t>
            </a:r>
            <a:r>
              <a:rPr lang="en-US" sz="3200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135711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AC0A-C1BE-BA0C-9938-B77658244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Applying to positions at the OECD / NEA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C7D19-72C3-1190-6CDF-861F57B1F5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All vacancies and internships are through the OECD platform – Smart Recruiters</a:t>
            </a:r>
          </a:p>
          <a:p>
            <a:pPr lvl="1"/>
            <a:r>
              <a:rPr lang="en-US" dirty="0"/>
              <a:t>Apply here: </a:t>
            </a:r>
            <a:r>
              <a:rPr lang="en-US" dirty="0">
                <a:hlinkClick r:id="rId2"/>
              </a:rPr>
              <a:t>Careers at OECD (smartrecruiters.com)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b="1" dirty="0"/>
              <a:t>Two modes of recruitment at the OECD/NEA:</a:t>
            </a:r>
          </a:p>
          <a:p>
            <a:pPr lvl="2"/>
            <a:r>
              <a:rPr lang="en-US" dirty="0"/>
              <a:t>Staff on loan – appointment by your current employer to the OECD</a:t>
            </a:r>
          </a:p>
          <a:p>
            <a:pPr lvl="2"/>
            <a:r>
              <a:rPr lang="en-US" dirty="0"/>
              <a:t>OECD official – formal interview process (video interviews, written exam and panel interview)</a:t>
            </a:r>
          </a:p>
          <a:p>
            <a:pPr marL="432000" lvl="2" indent="0">
              <a:buNone/>
            </a:pPr>
            <a:endParaRPr lang="en-US" dirty="0"/>
          </a:p>
          <a:p>
            <a:r>
              <a:rPr lang="en-US" b="1" dirty="0"/>
              <a:t>Internships</a:t>
            </a:r>
            <a:r>
              <a:rPr lang="en-US" dirty="0"/>
              <a:t> require a Memorandum of Understanding (MOU) and a valid certificate of current enrolment in a higher education institution. </a:t>
            </a:r>
          </a:p>
        </p:txBody>
      </p:sp>
    </p:spTree>
    <p:extLst>
      <p:ext uri="{BB962C8B-B14F-4D97-AF65-F5344CB8AC3E}">
        <p14:creationId xmlns:p14="http://schemas.microsoft.com/office/powerpoint/2010/main" val="269931584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9752F1D8-E29E-874B-595C-397DD55C3CA3}"/>
              </a:ext>
            </a:extLst>
          </p:cNvPr>
          <p:cNvSpPr/>
          <p:nvPr/>
        </p:nvSpPr>
        <p:spPr>
          <a:xfrm>
            <a:off x="1790700" y="1518791"/>
            <a:ext cx="8610600" cy="3657600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FA5CBC-DE81-DB05-67B8-93F1BBEACE05}"/>
              </a:ext>
            </a:extLst>
          </p:cNvPr>
          <p:cNvSpPr txBox="1"/>
          <p:nvPr/>
        </p:nvSpPr>
        <p:spPr>
          <a:xfrm>
            <a:off x="2171700" y="2562761"/>
            <a:ext cx="7848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What can you do </a:t>
            </a:r>
            <a:r>
              <a:rPr lang="en-US" sz="3200" b="1" u="sng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this week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at ICGR-7 to push forward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your career in the nuclear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sector / RWM?</a:t>
            </a:r>
          </a:p>
        </p:txBody>
      </p:sp>
    </p:spTree>
    <p:extLst>
      <p:ext uri="{BB962C8B-B14F-4D97-AF65-F5344CB8AC3E}">
        <p14:creationId xmlns:p14="http://schemas.microsoft.com/office/powerpoint/2010/main" val="148931155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48600" y="2667000"/>
            <a:ext cx="4152900" cy="2667000"/>
          </a:xfrm>
        </p:spPr>
        <p:txBody>
          <a:bodyPr/>
          <a:lstStyle/>
          <a:p>
            <a:r>
              <a:rPr lang="en-US" sz="2000" b="1" dirty="0"/>
              <a:t>Thank you!</a:t>
            </a:r>
            <a:br>
              <a:rPr lang="en-US" sz="2000" b="1" dirty="0"/>
            </a:br>
            <a:br>
              <a:rPr lang="en-US" sz="2000" b="1" dirty="0"/>
            </a:br>
            <a:r>
              <a:rPr lang="en-US" sz="2000" b="1" dirty="0"/>
              <a:t>Questions?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Please email:</a:t>
            </a:r>
            <a:br>
              <a:rPr lang="en-US" sz="2000" dirty="0"/>
            </a:br>
            <a:r>
              <a:rPr lang="en-US" sz="2000" dirty="0"/>
              <a:t>morgan.packer@oecd-nea.org</a:t>
            </a:r>
            <a:br>
              <a:rPr lang="en-US" sz="2000" dirty="0"/>
            </a:br>
            <a:endParaRPr lang="en-GB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257800" y="6477000"/>
            <a:ext cx="6934200" cy="381000"/>
          </a:xfrm>
        </p:spPr>
        <p:txBody>
          <a:bodyPr/>
          <a:lstStyle/>
          <a:p>
            <a:r>
              <a:rPr lang="en-GB" dirty="0"/>
              <a:t>Title page photo: </a:t>
            </a:r>
            <a:r>
              <a:rPr lang="en-GB" dirty="0" err="1"/>
              <a:t>zffoto</a:t>
            </a:r>
            <a:r>
              <a:rPr lang="en-GB" dirty="0"/>
              <a:t>, </a:t>
            </a:r>
            <a:r>
              <a:rPr lang="en-GB" dirty="0" err="1"/>
              <a:t>ShutterStock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991622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18B24B43-6048-1414-16FA-CEAEAB3BB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the Nuclear Energy Agency (NEA)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DDE7C8F-B562-3F12-D772-3BACFC9A3E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6700" y="1942812"/>
            <a:ext cx="5048556" cy="315141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tabLst>
                <a:tab pos="5468938" algn="l"/>
              </a:tabLst>
            </a:pPr>
            <a:r>
              <a:rPr lang="en-GB" sz="1800" b="1" dirty="0">
                <a:latin typeface="+mj-lt"/>
                <a:cs typeface="Arial" charset="0"/>
              </a:rPr>
              <a:t>8 </a:t>
            </a:r>
            <a:r>
              <a:rPr lang="en-GB" sz="1800" dirty="0">
                <a:latin typeface="+mj-lt"/>
                <a:cs typeface="Arial" charset="0"/>
              </a:rPr>
              <a:t>standing committees</a:t>
            </a:r>
          </a:p>
          <a:p>
            <a:pPr>
              <a:spcBef>
                <a:spcPts val="0"/>
              </a:spcBef>
              <a:spcAft>
                <a:spcPts val="1800"/>
              </a:spcAft>
              <a:tabLst>
                <a:tab pos="5468938" algn="l"/>
              </a:tabLst>
            </a:pPr>
            <a:r>
              <a:rPr lang="en-GB" sz="1800" b="1" dirty="0">
                <a:latin typeface="+mj-lt"/>
                <a:cs typeface="Arial" charset="0"/>
              </a:rPr>
              <a:t>80 </a:t>
            </a:r>
            <a:r>
              <a:rPr lang="en-GB" sz="1800" dirty="0">
                <a:latin typeface="+mj-lt"/>
                <a:cs typeface="Arial" charset="0"/>
              </a:rPr>
              <a:t>working parties and expert groups</a:t>
            </a:r>
          </a:p>
          <a:p>
            <a:pPr>
              <a:spcBef>
                <a:spcPts val="0"/>
              </a:spcBef>
              <a:spcAft>
                <a:spcPts val="1800"/>
              </a:spcAft>
              <a:tabLst>
                <a:tab pos="5468938" algn="l"/>
              </a:tabLst>
            </a:pPr>
            <a:r>
              <a:rPr lang="en-GB" sz="1800" b="1" dirty="0">
                <a:latin typeface="+mj-lt"/>
              </a:rPr>
              <a:t>NEA Data Bank </a:t>
            </a:r>
            <a:r>
              <a:rPr lang="en-GB" sz="1800" dirty="0">
                <a:latin typeface="+mj-lt"/>
              </a:rPr>
              <a:t>- providing nuclear data, code, and verification services</a:t>
            </a:r>
          </a:p>
          <a:p>
            <a:pPr>
              <a:spcBef>
                <a:spcPts val="0"/>
              </a:spcBef>
              <a:spcAft>
                <a:spcPts val="1800"/>
              </a:spcAft>
              <a:tabLst>
                <a:tab pos="5468938" algn="l"/>
              </a:tabLst>
            </a:pPr>
            <a:r>
              <a:rPr lang="en-GB" sz="1800" b="1" dirty="0">
                <a:latin typeface="+mj-lt"/>
              </a:rPr>
              <a:t>23 </a:t>
            </a:r>
            <a:r>
              <a:rPr lang="en-GB" sz="1800" dirty="0">
                <a:latin typeface="+mj-lt"/>
              </a:rPr>
              <a:t>international joint projects</a:t>
            </a:r>
          </a:p>
          <a:p>
            <a:pPr>
              <a:spcBef>
                <a:spcPts val="0"/>
              </a:spcBef>
              <a:spcAft>
                <a:spcPts val="1800"/>
              </a:spcAft>
              <a:tabLst>
                <a:tab pos="5468938" algn="l"/>
              </a:tabLst>
            </a:pPr>
            <a:r>
              <a:rPr lang="en-US" sz="1800" dirty="0">
                <a:latin typeface="+mj-lt"/>
                <a:cs typeface="Arial" charset="0"/>
              </a:rPr>
              <a:t>Growing global relationships with </a:t>
            </a:r>
            <a:r>
              <a:rPr lang="en-US" sz="1800" b="1" dirty="0">
                <a:latin typeface="+mj-lt"/>
                <a:cs typeface="Arial" charset="0"/>
              </a:rPr>
              <a:t>industry</a:t>
            </a:r>
            <a:r>
              <a:rPr lang="en-US" sz="1800" dirty="0">
                <a:latin typeface="+mj-lt"/>
                <a:cs typeface="Arial" charset="0"/>
              </a:rPr>
              <a:t> and </a:t>
            </a:r>
            <a:r>
              <a:rPr lang="en-US" sz="1800" b="1" dirty="0">
                <a:latin typeface="+mj-lt"/>
                <a:cs typeface="Arial" charset="0"/>
              </a:rPr>
              <a:t>universities</a:t>
            </a:r>
            <a:endParaRPr lang="en-US" sz="1600" b="1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92DF40-700B-5735-057B-67EB286DBC8B}"/>
              </a:ext>
            </a:extLst>
          </p:cNvPr>
          <p:cNvSpPr txBox="1"/>
          <p:nvPr/>
        </p:nvSpPr>
        <p:spPr>
          <a:xfrm>
            <a:off x="335454" y="5356174"/>
            <a:ext cx="11521092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Together these 34 countries account for 82%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of the world's installed nuclear capacity</a:t>
            </a:r>
            <a:endParaRPr kumimoji="0" lang="en-GB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72E8CF-2D3F-C191-E829-A4615F5FC06F}"/>
              </a:ext>
            </a:extLst>
          </p:cNvPr>
          <p:cNvSpPr txBox="1"/>
          <p:nvPr/>
        </p:nvSpPr>
        <p:spPr>
          <a:xfrm>
            <a:off x="266700" y="1219200"/>
            <a:ext cx="11589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Verdana"/>
                <a:ea typeface="Verdana"/>
                <a:cs typeface="+mn-cs"/>
              </a:rPr>
              <a:t>34 Member Countries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D3F4B5-DEFB-3DDA-44CF-30BD4BB56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259" y="1948377"/>
            <a:ext cx="6491287" cy="296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167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09510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12596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689138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AC0A-C1BE-BA0C-9938-B77658244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NEA Radioactive Waste Management Division (RWMD)</a:t>
            </a:r>
            <a:br>
              <a:rPr lang="en-US" dirty="0"/>
            </a:br>
            <a:r>
              <a:rPr lang="en-US" dirty="0"/>
              <a:t>Young Generation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457EA9-FCC5-0A95-70F3-68457B6CE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3500">
            <a:off x="1003619" y="1394411"/>
            <a:ext cx="1682159" cy="2156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DC102F0-A0C5-8CD3-294B-E6365765B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905" y="2861150"/>
            <a:ext cx="1366837" cy="173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0B8D947-0E92-07BF-E700-441F27C57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447800"/>
            <a:ext cx="1785938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23E7D99-36ED-AD4D-CF38-E38F14679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2364">
            <a:off x="9797496" y="1132494"/>
            <a:ext cx="1700213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5A337AA-7820-A391-BF3C-F8D7ECB02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0"/>
            <a:ext cx="15621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8544E10-F9B2-5C6F-92EB-181068D88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292" y="4305803"/>
            <a:ext cx="1306620" cy="155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25E88DC5-20D9-28E9-B636-CE8B15024A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88" y="4419600"/>
            <a:ext cx="1676400" cy="1676400"/>
          </a:xfrm>
          <a:prstGeom prst="rect">
            <a:avLst/>
          </a:prstGeom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3B07CCD2-4DBE-CF62-89C0-63C0F5056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839" y="4270577"/>
            <a:ext cx="1515101" cy="182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73472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9752F1D8-E29E-874B-595C-397DD55C3CA3}"/>
              </a:ext>
            </a:extLst>
          </p:cNvPr>
          <p:cNvSpPr/>
          <p:nvPr/>
        </p:nvSpPr>
        <p:spPr>
          <a:xfrm>
            <a:off x="1790700" y="1518791"/>
            <a:ext cx="8610600" cy="3657600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FA5CBC-DE81-DB05-67B8-93F1BBEACE05}"/>
              </a:ext>
            </a:extLst>
          </p:cNvPr>
          <p:cNvSpPr txBox="1"/>
          <p:nvPr/>
        </p:nvSpPr>
        <p:spPr>
          <a:xfrm>
            <a:off x="2171700" y="2397948"/>
            <a:ext cx="7848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How does the NEA support the younger generation in the nuclear sector / radioactive waste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t>management?</a:t>
            </a:r>
          </a:p>
        </p:txBody>
      </p:sp>
    </p:spTree>
    <p:extLst>
      <p:ext uri="{BB962C8B-B14F-4D97-AF65-F5344CB8AC3E}">
        <p14:creationId xmlns:p14="http://schemas.microsoft.com/office/powerpoint/2010/main" val="12874484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CED8995-35E6-3BDC-9747-C7B46F1199CA}"/>
              </a:ext>
            </a:extLst>
          </p:cNvPr>
          <p:cNvSpPr txBox="1">
            <a:spLocks/>
          </p:cNvSpPr>
          <p:nvPr/>
        </p:nvSpPr>
        <p:spPr>
          <a:xfrm>
            <a:off x="187800" y="228600"/>
            <a:ext cx="11664000" cy="54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>
                <a:latin typeface="+mn-lt"/>
              </a:rPr>
              <a:t>Human Capacity Building for New Nuclear </a:t>
            </a:r>
            <a:endParaRPr lang="en-US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F24AB9FD-925A-D7CA-855F-232D47F77312}"/>
              </a:ext>
            </a:extLst>
          </p:cNvPr>
          <p:cNvSpPr txBox="1">
            <a:spLocks/>
          </p:cNvSpPr>
          <p:nvPr/>
        </p:nvSpPr>
        <p:spPr>
          <a:xfrm>
            <a:off x="637867" y="1377783"/>
            <a:ext cx="11074400" cy="1297516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The 2035 Project: Building a Diverse, Inclusive, and Gender-Balanced Nuclear Workforce</a:t>
            </a:r>
            <a:endParaRPr lang="en-US" sz="2400" dirty="0">
              <a:solidFill>
                <a:schemeClr val="bg1"/>
              </a:solidFill>
              <a:latin typeface="+mj-lt"/>
              <a:ea typeface="Cambria" panose="02040503050406030204" pitchFamily="18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89D5508-3F7F-4122-48A3-571052868E14}"/>
              </a:ext>
            </a:extLst>
          </p:cNvPr>
          <p:cNvSpPr txBox="1">
            <a:spLocks/>
          </p:cNvSpPr>
          <p:nvPr/>
        </p:nvSpPr>
        <p:spPr>
          <a:xfrm>
            <a:off x="990600" y="3429000"/>
            <a:ext cx="10591800" cy="190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kern="120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»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200"/>
              </a:spcBef>
              <a:defRPr/>
            </a:pPr>
            <a:r>
              <a:rPr lang="en-US" sz="2000" kern="100" dirty="0">
                <a:solidFill>
                  <a:srgbClr val="006699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Aligns with NEA’s strategic goal to build human capacity in the nuclear sector. </a:t>
            </a:r>
          </a:p>
          <a:p>
            <a:pPr algn="just">
              <a:spcBef>
                <a:spcPts val="1200"/>
              </a:spcBef>
              <a:defRPr/>
            </a:pPr>
            <a:r>
              <a:rPr lang="en-US" sz="2000" kern="100" dirty="0">
                <a:solidFill>
                  <a:srgbClr val="006699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Designed to enhance, accelerate and build upon existing NEA initiatives.</a:t>
            </a:r>
          </a:p>
          <a:p>
            <a:pPr algn="just">
              <a:spcBef>
                <a:spcPts val="1200"/>
              </a:spcBef>
              <a:defRPr/>
            </a:pPr>
            <a:r>
              <a:rPr lang="en-GB" sz="2000" kern="100" dirty="0">
                <a:solidFill>
                  <a:srgbClr val="006699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Will apply innovative approaches and platforms to support members efforts to build the needed nuclear workforce by no later than 2035.</a:t>
            </a:r>
          </a:p>
        </p:txBody>
      </p:sp>
    </p:spTree>
    <p:extLst>
      <p:ext uri="{BB962C8B-B14F-4D97-AF65-F5344CB8AC3E}">
        <p14:creationId xmlns:p14="http://schemas.microsoft.com/office/powerpoint/2010/main" val="71568114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NEA Slides">
  <a:themeElements>
    <a:clrScheme name="Custom 1">
      <a:dk1>
        <a:sysClr val="windowText" lastClr="000000"/>
      </a:dk1>
      <a:lt1>
        <a:sysClr val="window" lastClr="FFFFFF"/>
      </a:lt1>
      <a:dk2>
        <a:srgbClr val="22567C"/>
      </a:dk2>
      <a:lt2>
        <a:srgbClr val="00B0F0"/>
      </a:lt2>
      <a:accent1>
        <a:srgbClr val="006699"/>
      </a:accent1>
      <a:accent2>
        <a:srgbClr val="02889E"/>
      </a:accent2>
      <a:accent3>
        <a:srgbClr val="83CDE0"/>
      </a:accent3>
      <a:accent4>
        <a:srgbClr val="FBBC0E"/>
      </a:accent4>
      <a:accent5>
        <a:srgbClr val="D14648"/>
      </a:accent5>
      <a:accent6>
        <a:srgbClr val="EF7D00"/>
      </a:accent6>
      <a:hlink>
        <a:srgbClr val="0070C0"/>
      </a:hlink>
      <a:folHlink>
        <a:srgbClr val="90BEE0"/>
      </a:folHlink>
    </a:clrScheme>
    <a:fontScheme name="Custom 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006699"/>
            </a:solidFill>
            <a:latin typeface="+mn-lt" panose="020B0604030504040204" pitchFamily="34" charset="0"/>
            <a:ea typeface="+mn-lt" panose="020B060403050404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NEA cover and closing slides">
  <a:themeElements>
    <a:clrScheme name="NEA Slide colours">
      <a:dk1>
        <a:sysClr val="windowText" lastClr="000000"/>
      </a:dk1>
      <a:lt1>
        <a:sysClr val="window" lastClr="FFFFFF"/>
      </a:lt1>
      <a:dk2>
        <a:srgbClr val="0C68B0"/>
      </a:dk2>
      <a:lt2>
        <a:srgbClr val="00B0F0"/>
      </a:lt2>
      <a:accent1>
        <a:srgbClr val="02889E"/>
      </a:accent1>
      <a:accent2>
        <a:srgbClr val="83CDE0"/>
      </a:accent2>
      <a:accent3>
        <a:srgbClr val="FBBC0E"/>
      </a:accent3>
      <a:accent4>
        <a:srgbClr val="EF7D00"/>
      </a:accent4>
      <a:accent5>
        <a:srgbClr val="D14648"/>
      </a:accent5>
      <a:accent6>
        <a:srgbClr val="48AF54"/>
      </a:accent6>
      <a:hlink>
        <a:srgbClr val="22567C"/>
      </a:hlink>
      <a:folHlink>
        <a:srgbClr val="599ED1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NEA Slides">
  <a:themeElements>
    <a:clrScheme name="Custom 1">
      <a:dk1>
        <a:sysClr val="windowText" lastClr="000000"/>
      </a:dk1>
      <a:lt1>
        <a:sysClr val="window" lastClr="FFFFFF"/>
      </a:lt1>
      <a:dk2>
        <a:srgbClr val="22567C"/>
      </a:dk2>
      <a:lt2>
        <a:srgbClr val="00B0F0"/>
      </a:lt2>
      <a:accent1>
        <a:srgbClr val="006699"/>
      </a:accent1>
      <a:accent2>
        <a:srgbClr val="02889E"/>
      </a:accent2>
      <a:accent3>
        <a:srgbClr val="83CDE0"/>
      </a:accent3>
      <a:accent4>
        <a:srgbClr val="FBBC0E"/>
      </a:accent4>
      <a:accent5>
        <a:srgbClr val="D14648"/>
      </a:accent5>
      <a:accent6>
        <a:srgbClr val="EF7D00"/>
      </a:accent6>
      <a:hlink>
        <a:srgbClr val="0070C0"/>
      </a:hlink>
      <a:folHlink>
        <a:srgbClr val="90BEE0"/>
      </a:folHlink>
    </a:clrScheme>
    <a:fontScheme name="Custom 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006699"/>
            </a:solidFill>
            <a:latin typeface="+mn-lt" panose="020B0604030504040204" pitchFamily="34" charset="0"/>
            <a:ea typeface="+mn-lt" panose="020B0604030504040204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2_NEA Slides">
  <a:themeElements>
    <a:clrScheme name="Custom 5">
      <a:dk1>
        <a:sysClr val="windowText" lastClr="000000"/>
      </a:dk1>
      <a:lt1>
        <a:sysClr val="window" lastClr="FFFFFF"/>
      </a:lt1>
      <a:dk2>
        <a:srgbClr val="22567C"/>
      </a:dk2>
      <a:lt2>
        <a:srgbClr val="00B0F0"/>
      </a:lt2>
      <a:accent1>
        <a:srgbClr val="006699"/>
      </a:accent1>
      <a:accent2>
        <a:srgbClr val="02889E"/>
      </a:accent2>
      <a:accent3>
        <a:srgbClr val="83CDE0"/>
      </a:accent3>
      <a:accent4>
        <a:srgbClr val="FBBC0E"/>
      </a:accent4>
      <a:accent5>
        <a:srgbClr val="D14648"/>
      </a:accent5>
      <a:accent6>
        <a:srgbClr val="EF7D00"/>
      </a:accent6>
      <a:hlink>
        <a:srgbClr val="0070C0"/>
      </a:hlink>
      <a:folHlink>
        <a:srgbClr val="40AFFF"/>
      </a:folHlink>
    </a:clrScheme>
    <a:fontScheme name="Custom 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006699"/>
            </a:solidFill>
            <a:latin typeface="+mn-lt" panose="020B0604030504040204" pitchFamily="34" charset="0"/>
            <a:ea typeface="+mn-lt" panose="020B0604030504040204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+mn-lt"/>
        <a:font script="Hebr" typeface="+mn-l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+mn-lt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+mn-lt"/>
        <a:font script="Hebr" typeface="+mn-l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+mn-lt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719ca4d-c0d3-4a65-8b81-675873da6c1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D66340A19904418720AC1C9338BF08" ma:contentTypeVersion="16" ma:contentTypeDescription="Create a new document." ma:contentTypeScope="" ma:versionID="8ea5abeff232be1f93c5400f5760b4d6">
  <xsd:schema xmlns:xsd="http://www.w3.org/2001/XMLSchema" xmlns:xs="http://www.w3.org/2001/XMLSchema" xmlns:p="http://schemas.microsoft.com/office/2006/metadata/properties" xmlns:ns3="7719ca4d-c0d3-4a65-8b81-675873da6c17" xmlns:ns4="3fdbfb04-6da4-4261-9e03-c844d13912e3" targetNamespace="http://schemas.microsoft.com/office/2006/metadata/properties" ma:root="true" ma:fieldsID="d597b00d8653aeba0ffbc5f668c32b64" ns3:_="" ns4:_="">
    <xsd:import namespace="7719ca4d-c0d3-4a65-8b81-675873da6c17"/>
    <xsd:import namespace="3fdbfb04-6da4-4261-9e03-c844d13912e3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LengthInSecond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19ca4d-c0d3-4a65-8b81-675873da6c17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bfb04-6da4-4261-9e03-c844d13912e3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244DB7-C4E4-4627-AEA1-5E0C0D3E36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5F29FE-5F36-48AE-86BE-4EB6D6D186FC}">
  <ds:schemaRefs>
    <ds:schemaRef ds:uri="http://schemas.microsoft.com/office/2006/metadata/properties"/>
    <ds:schemaRef ds:uri="http://purl.org/dc/elements/1.1/"/>
    <ds:schemaRef ds:uri="7719ca4d-c0d3-4a65-8b81-675873da6c17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3fdbfb04-6da4-4261-9e03-c844d13912e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E68E59F-21F3-4349-BCC9-0C6B77AE2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19ca4d-c0d3-4a65-8b81-675873da6c17"/>
    <ds:schemaRef ds:uri="3fdbfb04-6da4-4261-9e03-c844d13912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19717</TotalTime>
  <Words>1535</Words>
  <Application>Microsoft Office PowerPoint</Application>
  <PresentationFormat>Widescreen</PresentationFormat>
  <Paragraphs>143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Cambria</vt:lpstr>
      <vt:lpstr>Myriad Pro</vt:lpstr>
      <vt:lpstr>Univers LT Std 45 Light</vt:lpstr>
      <vt:lpstr>Verdana</vt:lpstr>
      <vt:lpstr>NEA Slides</vt:lpstr>
      <vt:lpstr>NEA cover and closing slides</vt:lpstr>
      <vt:lpstr>1_NEA Slides</vt:lpstr>
      <vt:lpstr>2_NEA Slides</vt:lpstr>
      <vt:lpstr>7th International Conference on Geological Repositories</vt:lpstr>
      <vt:lpstr>PowerPoint Presentation</vt:lpstr>
      <vt:lpstr>Overview of the Nuclear Energy Agency (NEA)</vt:lpstr>
      <vt:lpstr>PowerPoint Presentation</vt:lpstr>
      <vt:lpstr>PowerPoint Presentation</vt:lpstr>
      <vt:lpstr>PowerPoint Presentation</vt:lpstr>
      <vt:lpstr>NEA Radioactive Waste Management Division (RWMD) Young Generation</vt:lpstr>
      <vt:lpstr>PowerPoint Presentation</vt:lpstr>
      <vt:lpstr>PowerPoint Presentation</vt:lpstr>
      <vt:lpstr>Nuclear Education, Skills and Technology (NEST) Framework</vt:lpstr>
      <vt:lpstr>PowerPoint Presentation</vt:lpstr>
      <vt:lpstr>PowerPoint Presentation</vt:lpstr>
      <vt:lpstr>PowerPoint Presentation</vt:lpstr>
      <vt:lpstr>NEA Global Forum – Country Specific Workshop, Korea October 2023</vt:lpstr>
      <vt:lpstr>1st Global Rising Stars Workshop </vt:lpstr>
      <vt:lpstr>PowerPoint Presentation</vt:lpstr>
      <vt:lpstr>PowerPoint Presentation</vt:lpstr>
      <vt:lpstr>Courses &amp; networking opportunities offered by the NEA</vt:lpstr>
      <vt:lpstr>Participate in NEA Expert Groups</vt:lpstr>
      <vt:lpstr>Applying to positions at the OECD / NEA</vt:lpstr>
      <vt:lpstr>PowerPoint Presentation</vt:lpstr>
      <vt:lpstr>Thank you!  Questions?  Please email: morgan.packer@oecd-nea.org 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client07</dc:creator>
  <cp:lastModifiedBy>PACKER Morgan, NEA/RWMD</cp:lastModifiedBy>
  <cp:revision>1115</cp:revision>
  <cp:lastPrinted>2014-06-17T14:24:23Z</cp:lastPrinted>
  <dcterms:created xsi:type="dcterms:W3CDTF">2011-02-16T10:53:39Z</dcterms:created>
  <dcterms:modified xsi:type="dcterms:W3CDTF">2024-07-08T08:59:17Z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0x01010040D66340A19904418720AC1C9338BF08</vt:lpwstr>
  </property>
</Properties>
</file>