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diagrams/data1.xml" ContentType="application/vnd.openxmlformats-officedocument.drawingml.diagramData+xml"/>
  <Override PartName="/ppt/slideMasters/slideMaster1.xml" ContentType="application/vnd.openxmlformats-officedocument.presentationml.slideMaster+xml"/>
  <Override PartName="/ppt/notesSlides/notesSlide3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8" r:id="rId1"/>
  </p:sldMasterIdLst>
  <p:notesMasterIdLst>
    <p:notesMasterId r:id="rId16"/>
  </p:notesMasterIdLst>
  <p:sldIdLst>
    <p:sldId id="259" r:id="rId2"/>
    <p:sldId id="291" r:id="rId3"/>
    <p:sldId id="292" r:id="rId4"/>
    <p:sldId id="256" r:id="rId5"/>
    <p:sldId id="280" r:id="rId6"/>
    <p:sldId id="281" r:id="rId7"/>
    <p:sldId id="282" r:id="rId8"/>
    <p:sldId id="287" r:id="rId9"/>
    <p:sldId id="283" r:id="rId10"/>
    <p:sldId id="285" r:id="rId11"/>
    <p:sldId id="284" r:id="rId12"/>
    <p:sldId id="286" r:id="rId13"/>
    <p:sldId id="289" r:id="rId14"/>
    <p:sldId id="290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022" autoAdjust="0"/>
    <p:restoredTop sz="94660"/>
  </p:normalViewPr>
  <p:slideViewPr>
    <p:cSldViewPr snapToGrid="0">
      <p:cViewPr varScale="1">
        <p:scale>
          <a:sx n="63" d="100"/>
          <a:sy n="63" d="100"/>
        </p:scale>
        <p:origin x="111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4759920-B82F-4D8C-BA0B-D9E1D670F633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6B645A7-1C77-40B8-9669-B012FC9D2AAC}">
      <dgm:prSet phldrT="[Text]"/>
      <dgm:spPr/>
      <dgm:t>
        <a:bodyPr/>
        <a:lstStyle/>
        <a:p>
          <a:r>
            <a:rPr lang="en-US" dirty="0"/>
            <a:t>Purchase NM LLC - $5,000</a:t>
          </a:r>
        </a:p>
      </dgm:t>
    </dgm:pt>
    <dgm:pt modelId="{9C978F9E-D515-4B0F-83ED-2A25C55BD899}" type="parTrans" cxnId="{4B72A5FB-10FA-450E-9889-9190A0558507}">
      <dgm:prSet/>
      <dgm:spPr/>
      <dgm:t>
        <a:bodyPr/>
        <a:lstStyle/>
        <a:p>
          <a:endParaRPr lang="en-US"/>
        </a:p>
      </dgm:t>
    </dgm:pt>
    <dgm:pt modelId="{1EAC9B41-0970-4A79-A7C4-304E7BD570AF}" type="sibTrans" cxnId="{4B72A5FB-10FA-450E-9889-9190A0558507}">
      <dgm:prSet/>
      <dgm:spPr/>
      <dgm:t>
        <a:bodyPr/>
        <a:lstStyle/>
        <a:p>
          <a:endParaRPr lang="en-US"/>
        </a:p>
      </dgm:t>
    </dgm:pt>
    <dgm:pt modelId="{45BB2206-F986-4118-8D39-1E2D03A96F97}">
      <dgm:prSet phldrT="[Text]"/>
      <dgm:spPr/>
      <dgm:t>
        <a:bodyPr/>
        <a:lstStyle/>
        <a:p>
          <a:r>
            <a:rPr lang="en-US" dirty="0"/>
            <a:t>Anonymity = tax-free living</a:t>
          </a:r>
        </a:p>
      </dgm:t>
    </dgm:pt>
    <dgm:pt modelId="{A496B739-C70E-4C58-BCB1-8DCF1236570D}" type="parTrans" cxnId="{61B70D25-04BF-4174-A743-04E2BB846E4F}">
      <dgm:prSet/>
      <dgm:spPr/>
      <dgm:t>
        <a:bodyPr/>
        <a:lstStyle/>
        <a:p>
          <a:endParaRPr lang="en-US"/>
        </a:p>
      </dgm:t>
    </dgm:pt>
    <dgm:pt modelId="{22B4DCB9-607A-40DF-80B2-622CF5B6FED1}" type="sibTrans" cxnId="{61B70D25-04BF-4174-A743-04E2BB846E4F}">
      <dgm:prSet/>
      <dgm:spPr/>
      <dgm:t>
        <a:bodyPr/>
        <a:lstStyle/>
        <a:p>
          <a:endParaRPr lang="en-US"/>
        </a:p>
      </dgm:t>
    </dgm:pt>
    <dgm:pt modelId="{22FF5796-6EE6-4269-8895-DED58B5A631A}">
      <dgm:prSet phldrT="[Text]"/>
      <dgm:spPr/>
      <dgm:t>
        <a:bodyPr/>
        <a:lstStyle/>
        <a:p>
          <a:r>
            <a:rPr lang="en-US" dirty="0"/>
            <a:t>Move retirement $$ out of tax system</a:t>
          </a:r>
        </a:p>
      </dgm:t>
    </dgm:pt>
    <dgm:pt modelId="{4F2A5D12-49C5-449C-A144-0F4DC63D0D09}" type="parTrans" cxnId="{51898A9E-5497-40A7-A1CC-1871FC5F77A9}">
      <dgm:prSet/>
      <dgm:spPr/>
      <dgm:t>
        <a:bodyPr/>
        <a:lstStyle/>
        <a:p>
          <a:endParaRPr lang="en-US"/>
        </a:p>
      </dgm:t>
    </dgm:pt>
    <dgm:pt modelId="{8A43D3CE-2128-4A95-94B4-2B4AEC846B80}" type="sibTrans" cxnId="{51898A9E-5497-40A7-A1CC-1871FC5F77A9}">
      <dgm:prSet/>
      <dgm:spPr/>
      <dgm:t>
        <a:bodyPr/>
        <a:lstStyle/>
        <a:p>
          <a:endParaRPr lang="en-US"/>
        </a:p>
      </dgm:t>
    </dgm:pt>
    <dgm:pt modelId="{EA965313-D552-401B-AA29-A8ED21DB3BD6}">
      <dgm:prSet phldrT="[Text]"/>
      <dgm:spPr/>
      <dgm:t>
        <a:bodyPr/>
        <a:lstStyle/>
        <a:p>
          <a:r>
            <a:rPr lang="en-US" dirty="0"/>
            <a:t>Purchase fractional shares in Mexican Property </a:t>
          </a:r>
        </a:p>
      </dgm:t>
    </dgm:pt>
    <dgm:pt modelId="{6699B21D-47BA-4530-AD5D-156C6B25A4A7}" type="parTrans" cxnId="{F37E0327-23B3-43F7-875C-BEE29498E878}">
      <dgm:prSet/>
      <dgm:spPr/>
      <dgm:t>
        <a:bodyPr/>
        <a:lstStyle/>
        <a:p>
          <a:endParaRPr lang="en-US"/>
        </a:p>
      </dgm:t>
    </dgm:pt>
    <dgm:pt modelId="{ECC60782-39D3-4EB1-9E1F-40F40E5208D8}" type="sibTrans" cxnId="{F37E0327-23B3-43F7-875C-BEE29498E878}">
      <dgm:prSet/>
      <dgm:spPr/>
      <dgm:t>
        <a:bodyPr/>
        <a:lstStyle/>
        <a:p>
          <a:endParaRPr lang="en-US"/>
        </a:p>
      </dgm:t>
    </dgm:pt>
    <dgm:pt modelId="{E053E18D-813F-4AF4-942B-9AA922C3D66E}">
      <dgm:prSet phldrT="[Text]"/>
      <dgm:spPr/>
      <dgm:t>
        <a:bodyPr/>
        <a:lstStyle/>
        <a:p>
          <a:r>
            <a:rPr lang="en-US" dirty="0"/>
            <a:t>Minimum $100k investment</a:t>
          </a:r>
        </a:p>
      </dgm:t>
    </dgm:pt>
    <dgm:pt modelId="{3C3AD7B3-F320-402D-8487-D91DD28A9EB4}" type="parTrans" cxnId="{3C28C026-F693-4520-8602-35D6F2B4F625}">
      <dgm:prSet/>
      <dgm:spPr/>
      <dgm:t>
        <a:bodyPr/>
        <a:lstStyle/>
        <a:p>
          <a:endParaRPr lang="en-US"/>
        </a:p>
      </dgm:t>
    </dgm:pt>
    <dgm:pt modelId="{5F23BD4F-A39C-4BD0-B6EE-9B51DC334C0F}" type="sibTrans" cxnId="{3C28C026-F693-4520-8602-35D6F2B4F625}">
      <dgm:prSet/>
      <dgm:spPr/>
      <dgm:t>
        <a:bodyPr/>
        <a:lstStyle/>
        <a:p>
          <a:endParaRPr lang="en-US"/>
        </a:p>
      </dgm:t>
    </dgm:pt>
    <dgm:pt modelId="{9C34967A-28D1-4788-B3E0-4DD2BFB351CF}">
      <dgm:prSet phldrT="[Text]"/>
      <dgm:spPr/>
      <dgm:t>
        <a:bodyPr/>
        <a:lstStyle/>
        <a:p>
          <a:r>
            <a:rPr lang="en-US" dirty="0"/>
            <a:t>Live happy in Mexico</a:t>
          </a:r>
        </a:p>
      </dgm:t>
    </dgm:pt>
    <dgm:pt modelId="{976C7B80-9194-44E2-95D8-61334E658C62}" type="parTrans" cxnId="{D8D58B7F-31F8-41D4-BB47-A85374B880A0}">
      <dgm:prSet/>
      <dgm:spPr/>
      <dgm:t>
        <a:bodyPr/>
        <a:lstStyle/>
        <a:p>
          <a:endParaRPr lang="en-US"/>
        </a:p>
      </dgm:t>
    </dgm:pt>
    <dgm:pt modelId="{7F27B9E9-F6F7-4E04-B9B6-FAEB2F8113CE}" type="sibTrans" cxnId="{D8D58B7F-31F8-41D4-BB47-A85374B880A0}">
      <dgm:prSet/>
      <dgm:spPr/>
      <dgm:t>
        <a:bodyPr/>
        <a:lstStyle/>
        <a:p>
          <a:endParaRPr lang="en-US"/>
        </a:p>
      </dgm:t>
    </dgm:pt>
    <dgm:pt modelId="{02BAA3C8-6AFA-4B17-81E1-5FD7DDC9A731}" type="pres">
      <dgm:prSet presAssocID="{04759920-B82F-4D8C-BA0B-D9E1D670F633}" presName="cycle" presStyleCnt="0">
        <dgm:presLayoutVars>
          <dgm:dir/>
          <dgm:resizeHandles val="exact"/>
        </dgm:presLayoutVars>
      </dgm:prSet>
      <dgm:spPr/>
    </dgm:pt>
    <dgm:pt modelId="{2ED2792F-51CA-4816-935C-B0C1D231A45C}" type="pres">
      <dgm:prSet presAssocID="{36B645A7-1C77-40B8-9669-B012FC9D2AAC}" presName="node" presStyleLbl="node1" presStyleIdx="0" presStyleCnt="6">
        <dgm:presLayoutVars>
          <dgm:bulletEnabled val="1"/>
        </dgm:presLayoutVars>
      </dgm:prSet>
      <dgm:spPr/>
    </dgm:pt>
    <dgm:pt modelId="{79CF4324-9F47-4B17-850E-BB26CED926ED}" type="pres">
      <dgm:prSet presAssocID="{1EAC9B41-0970-4A79-A7C4-304E7BD570AF}" presName="sibTrans" presStyleLbl="sibTrans2D1" presStyleIdx="0" presStyleCnt="6"/>
      <dgm:spPr/>
    </dgm:pt>
    <dgm:pt modelId="{8B4EFE6A-4AC5-4FA5-9FF5-08D02BEE63BE}" type="pres">
      <dgm:prSet presAssocID="{1EAC9B41-0970-4A79-A7C4-304E7BD570AF}" presName="connectorText" presStyleLbl="sibTrans2D1" presStyleIdx="0" presStyleCnt="6"/>
      <dgm:spPr/>
    </dgm:pt>
    <dgm:pt modelId="{612E1483-7AD5-42BB-ADDD-D8C20393664D}" type="pres">
      <dgm:prSet presAssocID="{45BB2206-F986-4118-8D39-1E2D03A96F97}" presName="node" presStyleLbl="node1" presStyleIdx="1" presStyleCnt="6">
        <dgm:presLayoutVars>
          <dgm:bulletEnabled val="1"/>
        </dgm:presLayoutVars>
      </dgm:prSet>
      <dgm:spPr/>
    </dgm:pt>
    <dgm:pt modelId="{953AC21F-E0B6-4AAC-BA66-757AF13D9ABE}" type="pres">
      <dgm:prSet presAssocID="{22B4DCB9-607A-40DF-80B2-622CF5B6FED1}" presName="sibTrans" presStyleLbl="sibTrans2D1" presStyleIdx="1" presStyleCnt="6"/>
      <dgm:spPr/>
    </dgm:pt>
    <dgm:pt modelId="{0D552694-A36E-402F-B3BA-6DCA35BCA926}" type="pres">
      <dgm:prSet presAssocID="{22B4DCB9-607A-40DF-80B2-622CF5B6FED1}" presName="connectorText" presStyleLbl="sibTrans2D1" presStyleIdx="1" presStyleCnt="6"/>
      <dgm:spPr/>
    </dgm:pt>
    <dgm:pt modelId="{7EE34911-A1A7-457B-BE6F-4D36B07D8522}" type="pres">
      <dgm:prSet presAssocID="{22FF5796-6EE6-4269-8895-DED58B5A631A}" presName="node" presStyleLbl="node1" presStyleIdx="2" presStyleCnt="6">
        <dgm:presLayoutVars>
          <dgm:bulletEnabled val="1"/>
        </dgm:presLayoutVars>
      </dgm:prSet>
      <dgm:spPr/>
    </dgm:pt>
    <dgm:pt modelId="{BC8EFA11-4B75-4E3A-8DDC-76D27CCD2139}" type="pres">
      <dgm:prSet presAssocID="{8A43D3CE-2128-4A95-94B4-2B4AEC846B80}" presName="sibTrans" presStyleLbl="sibTrans2D1" presStyleIdx="2" presStyleCnt="6"/>
      <dgm:spPr/>
    </dgm:pt>
    <dgm:pt modelId="{94200347-237B-469C-88E7-DC716AFE855C}" type="pres">
      <dgm:prSet presAssocID="{8A43D3CE-2128-4A95-94B4-2B4AEC846B80}" presName="connectorText" presStyleLbl="sibTrans2D1" presStyleIdx="2" presStyleCnt="6"/>
      <dgm:spPr/>
    </dgm:pt>
    <dgm:pt modelId="{D9A9337B-A124-406C-812E-8068A0753B0C}" type="pres">
      <dgm:prSet presAssocID="{EA965313-D552-401B-AA29-A8ED21DB3BD6}" presName="node" presStyleLbl="node1" presStyleIdx="3" presStyleCnt="6">
        <dgm:presLayoutVars>
          <dgm:bulletEnabled val="1"/>
        </dgm:presLayoutVars>
      </dgm:prSet>
      <dgm:spPr/>
    </dgm:pt>
    <dgm:pt modelId="{C31D570E-A650-41FD-8A6B-582BCA517CE0}" type="pres">
      <dgm:prSet presAssocID="{ECC60782-39D3-4EB1-9E1F-40F40E5208D8}" presName="sibTrans" presStyleLbl="sibTrans2D1" presStyleIdx="3" presStyleCnt="6"/>
      <dgm:spPr/>
    </dgm:pt>
    <dgm:pt modelId="{D03516C3-2C6B-4EB4-9A0D-65B1B763BA4C}" type="pres">
      <dgm:prSet presAssocID="{ECC60782-39D3-4EB1-9E1F-40F40E5208D8}" presName="connectorText" presStyleLbl="sibTrans2D1" presStyleIdx="3" presStyleCnt="6"/>
      <dgm:spPr/>
    </dgm:pt>
    <dgm:pt modelId="{49475280-0C79-48FB-8C64-B9B3CCACA873}" type="pres">
      <dgm:prSet presAssocID="{E053E18D-813F-4AF4-942B-9AA922C3D66E}" presName="node" presStyleLbl="node1" presStyleIdx="4" presStyleCnt="6">
        <dgm:presLayoutVars>
          <dgm:bulletEnabled val="1"/>
        </dgm:presLayoutVars>
      </dgm:prSet>
      <dgm:spPr/>
    </dgm:pt>
    <dgm:pt modelId="{4D6CCE84-5068-438A-A42E-589EE0E3FEA7}" type="pres">
      <dgm:prSet presAssocID="{5F23BD4F-A39C-4BD0-B6EE-9B51DC334C0F}" presName="sibTrans" presStyleLbl="sibTrans2D1" presStyleIdx="4" presStyleCnt="6"/>
      <dgm:spPr/>
    </dgm:pt>
    <dgm:pt modelId="{F29F35DC-E849-45BD-AA7D-A417B8229DC0}" type="pres">
      <dgm:prSet presAssocID="{5F23BD4F-A39C-4BD0-B6EE-9B51DC334C0F}" presName="connectorText" presStyleLbl="sibTrans2D1" presStyleIdx="4" presStyleCnt="6"/>
      <dgm:spPr/>
    </dgm:pt>
    <dgm:pt modelId="{3DC0C5C4-DD81-4A7F-B7AB-3AC8BC710A50}" type="pres">
      <dgm:prSet presAssocID="{9C34967A-28D1-4788-B3E0-4DD2BFB351CF}" presName="node" presStyleLbl="node1" presStyleIdx="5" presStyleCnt="6">
        <dgm:presLayoutVars>
          <dgm:bulletEnabled val="1"/>
        </dgm:presLayoutVars>
      </dgm:prSet>
      <dgm:spPr/>
    </dgm:pt>
    <dgm:pt modelId="{1D0E4FBD-0EBD-4CD5-BA1B-7684DD5C1376}" type="pres">
      <dgm:prSet presAssocID="{7F27B9E9-F6F7-4E04-B9B6-FAEB2F8113CE}" presName="sibTrans" presStyleLbl="sibTrans2D1" presStyleIdx="5" presStyleCnt="6"/>
      <dgm:spPr/>
    </dgm:pt>
    <dgm:pt modelId="{68A16FED-6A00-4D3A-9399-1104DF02308C}" type="pres">
      <dgm:prSet presAssocID="{7F27B9E9-F6F7-4E04-B9B6-FAEB2F8113CE}" presName="connectorText" presStyleLbl="sibTrans2D1" presStyleIdx="5" presStyleCnt="6"/>
      <dgm:spPr/>
    </dgm:pt>
  </dgm:ptLst>
  <dgm:cxnLst>
    <dgm:cxn modelId="{99290E0F-3BD0-492A-BE49-D7969BFD8A16}" type="presOf" srcId="{22B4DCB9-607A-40DF-80B2-622CF5B6FED1}" destId="{953AC21F-E0B6-4AAC-BA66-757AF13D9ABE}" srcOrd="0" destOrd="0" presId="urn:microsoft.com/office/officeart/2005/8/layout/cycle2"/>
    <dgm:cxn modelId="{61B70D25-04BF-4174-A743-04E2BB846E4F}" srcId="{04759920-B82F-4D8C-BA0B-D9E1D670F633}" destId="{45BB2206-F986-4118-8D39-1E2D03A96F97}" srcOrd="1" destOrd="0" parTransId="{A496B739-C70E-4C58-BCB1-8DCF1236570D}" sibTransId="{22B4DCB9-607A-40DF-80B2-622CF5B6FED1}"/>
    <dgm:cxn modelId="{3C28C026-F693-4520-8602-35D6F2B4F625}" srcId="{04759920-B82F-4D8C-BA0B-D9E1D670F633}" destId="{E053E18D-813F-4AF4-942B-9AA922C3D66E}" srcOrd="4" destOrd="0" parTransId="{3C3AD7B3-F320-402D-8487-D91DD28A9EB4}" sibTransId="{5F23BD4F-A39C-4BD0-B6EE-9B51DC334C0F}"/>
    <dgm:cxn modelId="{F37E0327-23B3-43F7-875C-BEE29498E878}" srcId="{04759920-B82F-4D8C-BA0B-D9E1D670F633}" destId="{EA965313-D552-401B-AA29-A8ED21DB3BD6}" srcOrd="3" destOrd="0" parTransId="{6699B21D-47BA-4530-AD5D-156C6B25A4A7}" sibTransId="{ECC60782-39D3-4EB1-9E1F-40F40E5208D8}"/>
    <dgm:cxn modelId="{704CDF33-0E6C-47A2-8AA5-6C0B4C2FFB56}" type="presOf" srcId="{36B645A7-1C77-40B8-9669-B012FC9D2AAC}" destId="{2ED2792F-51CA-4816-935C-B0C1D231A45C}" srcOrd="0" destOrd="0" presId="urn:microsoft.com/office/officeart/2005/8/layout/cycle2"/>
    <dgm:cxn modelId="{F48FD940-31EC-42DB-8970-EEA32F9AA273}" type="presOf" srcId="{8A43D3CE-2128-4A95-94B4-2B4AEC846B80}" destId="{BC8EFA11-4B75-4E3A-8DDC-76D27CCD2139}" srcOrd="0" destOrd="0" presId="urn:microsoft.com/office/officeart/2005/8/layout/cycle2"/>
    <dgm:cxn modelId="{A77D9D5D-02FA-4AB2-A615-09F63B786DA8}" type="presOf" srcId="{45BB2206-F986-4118-8D39-1E2D03A96F97}" destId="{612E1483-7AD5-42BB-ADDD-D8C20393664D}" srcOrd="0" destOrd="0" presId="urn:microsoft.com/office/officeart/2005/8/layout/cycle2"/>
    <dgm:cxn modelId="{0C998B45-388D-4E9F-860E-DF5FD5465970}" type="presOf" srcId="{5F23BD4F-A39C-4BD0-B6EE-9B51DC334C0F}" destId="{F29F35DC-E849-45BD-AA7D-A417B8229DC0}" srcOrd="1" destOrd="0" presId="urn:microsoft.com/office/officeart/2005/8/layout/cycle2"/>
    <dgm:cxn modelId="{6E92C868-05AA-476D-85AD-6F3CC0A352E1}" type="presOf" srcId="{8A43D3CE-2128-4A95-94B4-2B4AEC846B80}" destId="{94200347-237B-469C-88E7-DC716AFE855C}" srcOrd="1" destOrd="0" presId="urn:microsoft.com/office/officeart/2005/8/layout/cycle2"/>
    <dgm:cxn modelId="{2C532174-8171-4767-9002-59A874C768B0}" type="presOf" srcId="{7F27B9E9-F6F7-4E04-B9B6-FAEB2F8113CE}" destId="{68A16FED-6A00-4D3A-9399-1104DF02308C}" srcOrd="1" destOrd="0" presId="urn:microsoft.com/office/officeart/2005/8/layout/cycle2"/>
    <dgm:cxn modelId="{44BEEE75-538C-4639-9446-86DE1EFDCB21}" type="presOf" srcId="{E053E18D-813F-4AF4-942B-9AA922C3D66E}" destId="{49475280-0C79-48FB-8C64-B9B3CCACA873}" srcOrd="0" destOrd="0" presId="urn:microsoft.com/office/officeart/2005/8/layout/cycle2"/>
    <dgm:cxn modelId="{8696707C-C18E-411A-82C5-61EEC3C53C62}" type="presOf" srcId="{22FF5796-6EE6-4269-8895-DED58B5A631A}" destId="{7EE34911-A1A7-457B-BE6F-4D36B07D8522}" srcOrd="0" destOrd="0" presId="urn:microsoft.com/office/officeart/2005/8/layout/cycle2"/>
    <dgm:cxn modelId="{D8D58B7F-31F8-41D4-BB47-A85374B880A0}" srcId="{04759920-B82F-4D8C-BA0B-D9E1D670F633}" destId="{9C34967A-28D1-4788-B3E0-4DD2BFB351CF}" srcOrd="5" destOrd="0" parTransId="{976C7B80-9194-44E2-95D8-61334E658C62}" sibTransId="{7F27B9E9-F6F7-4E04-B9B6-FAEB2F8113CE}"/>
    <dgm:cxn modelId="{D3CFE084-6F22-4537-A566-7D782D4703DE}" type="presOf" srcId="{22B4DCB9-607A-40DF-80B2-622CF5B6FED1}" destId="{0D552694-A36E-402F-B3BA-6DCA35BCA926}" srcOrd="1" destOrd="0" presId="urn:microsoft.com/office/officeart/2005/8/layout/cycle2"/>
    <dgm:cxn modelId="{FD71678E-8C59-4F6B-A4DA-6C1C29D7ED06}" type="presOf" srcId="{5F23BD4F-A39C-4BD0-B6EE-9B51DC334C0F}" destId="{4D6CCE84-5068-438A-A42E-589EE0E3FEA7}" srcOrd="0" destOrd="0" presId="urn:microsoft.com/office/officeart/2005/8/layout/cycle2"/>
    <dgm:cxn modelId="{51898A9E-5497-40A7-A1CC-1871FC5F77A9}" srcId="{04759920-B82F-4D8C-BA0B-D9E1D670F633}" destId="{22FF5796-6EE6-4269-8895-DED58B5A631A}" srcOrd="2" destOrd="0" parTransId="{4F2A5D12-49C5-449C-A144-0F4DC63D0D09}" sibTransId="{8A43D3CE-2128-4A95-94B4-2B4AEC846B80}"/>
    <dgm:cxn modelId="{847005A8-EA5D-4883-9337-6F5783BC3264}" type="presOf" srcId="{EA965313-D552-401B-AA29-A8ED21DB3BD6}" destId="{D9A9337B-A124-406C-812E-8068A0753B0C}" srcOrd="0" destOrd="0" presId="urn:microsoft.com/office/officeart/2005/8/layout/cycle2"/>
    <dgm:cxn modelId="{FA494AAF-AB67-4F4E-959B-C6A00031C9B0}" type="presOf" srcId="{1EAC9B41-0970-4A79-A7C4-304E7BD570AF}" destId="{8B4EFE6A-4AC5-4FA5-9FF5-08D02BEE63BE}" srcOrd="1" destOrd="0" presId="urn:microsoft.com/office/officeart/2005/8/layout/cycle2"/>
    <dgm:cxn modelId="{DD897BCC-7BDB-4FC2-8FFD-9AD2E3F593F3}" type="presOf" srcId="{1EAC9B41-0970-4A79-A7C4-304E7BD570AF}" destId="{79CF4324-9F47-4B17-850E-BB26CED926ED}" srcOrd="0" destOrd="0" presId="urn:microsoft.com/office/officeart/2005/8/layout/cycle2"/>
    <dgm:cxn modelId="{6B8366DF-44A3-46CE-94CD-148327A35B03}" type="presOf" srcId="{04759920-B82F-4D8C-BA0B-D9E1D670F633}" destId="{02BAA3C8-6AFA-4B17-81E1-5FD7DDC9A731}" srcOrd="0" destOrd="0" presId="urn:microsoft.com/office/officeart/2005/8/layout/cycle2"/>
    <dgm:cxn modelId="{9B71D1E3-C7EE-47C6-8E77-191AB692644F}" type="presOf" srcId="{9C34967A-28D1-4788-B3E0-4DD2BFB351CF}" destId="{3DC0C5C4-DD81-4A7F-B7AB-3AC8BC710A50}" srcOrd="0" destOrd="0" presId="urn:microsoft.com/office/officeart/2005/8/layout/cycle2"/>
    <dgm:cxn modelId="{137A4DED-A617-4BE9-AB46-84E5FA629B72}" type="presOf" srcId="{7F27B9E9-F6F7-4E04-B9B6-FAEB2F8113CE}" destId="{1D0E4FBD-0EBD-4CD5-BA1B-7684DD5C1376}" srcOrd="0" destOrd="0" presId="urn:microsoft.com/office/officeart/2005/8/layout/cycle2"/>
    <dgm:cxn modelId="{E569BCF3-EB55-4AFD-B1F0-25243F4AA6C2}" type="presOf" srcId="{ECC60782-39D3-4EB1-9E1F-40F40E5208D8}" destId="{D03516C3-2C6B-4EB4-9A0D-65B1B763BA4C}" srcOrd="1" destOrd="0" presId="urn:microsoft.com/office/officeart/2005/8/layout/cycle2"/>
    <dgm:cxn modelId="{57E573F7-6A0A-40B8-B741-5419CC12661C}" type="presOf" srcId="{ECC60782-39D3-4EB1-9E1F-40F40E5208D8}" destId="{C31D570E-A650-41FD-8A6B-582BCA517CE0}" srcOrd="0" destOrd="0" presId="urn:microsoft.com/office/officeart/2005/8/layout/cycle2"/>
    <dgm:cxn modelId="{4B72A5FB-10FA-450E-9889-9190A0558507}" srcId="{04759920-B82F-4D8C-BA0B-D9E1D670F633}" destId="{36B645A7-1C77-40B8-9669-B012FC9D2AAC}" srcOrd="0" destOrd="0" parTransId="{9C978F9E-D515-4B0F-83ED-2A25C55BD899}" sibTransId="{1EAC9B41-0970-4A79-A7C4-304E7BD570AF}"/>
    <dgm:cxn modelId="{2E102BF7-CF31-44F3-9C6E-CA1AE58CEC44}" type="presParOf" srcId="{02BAA3C8-6AFA-4B17-81E1-5FD7DDC9A731}" destId="{2ED2792F-51CA-4816-935C-B0C1D231A45C}" srcOrd="0" destOrd="0" presId="urn:microsoft.com/office/officeart/2005/8/layout/cycle2"/>
    <dgm:cxn modelId="{7BC0B9C9-E1AD-4B9D-9228-ABE4D81B1997}" type="presParOf" srcId="{02BAA3C8-6AFA-4B17-81E1-5FD7DDC9A731}" destId="{79CF4324-9F47-4B17-850E-BB26CED926ED}" srcOrd="1" destOrd="0" presId="urn:microsoft.com/office/officeart/2005/8/layout/cycle2"/>
    <dgm:cxn modelId="{2533AADC-088A-449D-B94D-C1F93E9715C6}" type="presParOf" srcId="{79CF4324-9F47-4B17-850E-BB26CED926ED}" destId="{8B4EFE6A-4AC5-4FA5-9FF5-08D02BEE63BE}" srcOrd="0" destOrd="0" presId="urn:microsoft.com/office/officeart/2005/8/layout/cycle2"/>
    <dgm:cxn modelId="{72FD47E4-4E16-4912-81C0-E407E97BF11A}" type="presParOf" srcId="{02BAA3C8-6AFA-4B17-81E1-5FD7DDC9A731}" destId="{612E1483-7AD5-42BB-ADDD-D8C20393664D}" srcOrd="2" destOrd="0" presId="urn:microsoft.com/office/officeart/2005/8/layout/cycle2"/>
    <dgm:cxn modelId="{E61AC458-C23F-45F4-9350-55D528E81C62}" type="presParOf" srcId="{02BAA3C8-6AFA-4B17-81E1-5FD7DDC9A731}" destId="{953AC21F-E0B6-4AAC-BA66-757AF13D9ABE}" srcOrd="3" destOrd="0" presId="urn:microsoft.com/office/officeart/2005/8/layout/cycle2"/>
    <dgm:cxn modelId="{978A5D65-C9AA-43DB-AF38-3CF4B856FC00}" type="presParOf" srcId="{953AC21F-E0B6-4AAC-BA66-757AF13D9ABE}" destId="{0D552694-A36E-402F-B3BA-6DCA35BCA926}" srcOrd="0" destOrd="0" presId="urn:microsoft.com/office/officeart/2005/8/layout/cycle2"/>
    <dgm:cxn modelId="{2B8461FC-8DD6-4533-B84F-9780B68E88C7}" type="presParOf" srcId="{02BAA3C8-6AFA-4B17-81E1-5FD7DDC9A731}" destId="{7EE34911-A1A7-457B-BE6F-4D36B07D8522}" srcOrd="4" destOrd="0" presId="urn:microsoft.com/office/officeart/2005/8/layout/cycle2"/>
    <dgm:cxn modelId="{6B25C9C8-C0F9-4406-B90F-212B51723019}" type="presParOf" srcId="{02BAA3C8-6AFA-4B17-81E1-5FD7DDC9A731}" destId="{BC8EFA11-4B75-4E3A-8DDC-76D27CCD2139}" srcOrd="5" destOrd="0" presId="urn:microsoft.com/office/officeart/2005/8/layout/cycle2"/>
    <dgm:cxn modelId="{84396832-ADFB-4B8C-A35B-CA9DFB0611A4}" type="presParOf" srcId="{BC8EFA11-4B75-4E3A-8DDC-76D27CCD2139}" destId="{94200347-237B-469C-88E7-DC716AFE855C}" srcOrd="0" destOrd="0" presId="urn:microsoft.com/office/officeart/2005/8/layout/cycle2"/>
    <dgm:cxn modelId="{B55D1E37-2563-4392-B7DC-E3D99D5F3E11}" type="presParOf" srcId="{02BAA3C8-6AFA-4B17-81E1-5FD7DDC9A731}" destId="{D9A9337B-A124-406C-812E-8068A0753B0C}" srcOrd="6" destOrd="0" presId="urn:microsoft.com/office/officeart/2005/8/layout/cycle2"/>
    <dgm:cxn modelId="{419F9A1C-8A8D-44E3-BC45-41DF534D6651}" type="presParOf" srcId="{02BAA3C8-6AFA-4B17-81E1-5FD7DDC9A731}" destId="{C31D570E-A650-41FD-8A6B-582BCA517CE0}" srcOrd="7" destOrd="0" presId="urn:microsoft.com/office/officeart/2005/8/layout/cycle2"/>
    <dgm:cxn modelId="{6F93EDD9-9976-4C56-B569-C1B4E331623E}" type="presParOf" srcId="{C31D570E-A650-41FD-8A6B-582BCA517CE0}" destId="{D03516C3-2C6B-4EB4-9A0D-65B1B763BA4C}" srcOrd="0" destOrd="0" presId="urn:microsoft.com/office/officeart/2005/8/layout/cycle2"/>
    <dgm:cxn modelId="{71A1CEEF-0AB3-449A-93F6-A3C92BCBA740}" type="presParOf" srcId="{02BAA3C8-6AFA-4B17-81E1-5FD7DDC9A731}" destId="{49475280-0C79-48FB-8C64-B9B3CCACA873}" srcOrd="8" destOrd="0" presId="urn:microsoft.com/office/officeart/2005/8/layout/cycle2"/>
    <dgm:cxn modelId="{A7D740E6-0F99-433B-AE81-AD35D7FCEA8B}" type="presParOf" srcId="{02BAA3C8-6AFA-4B17-81E1-5FD7DDC9A731}" destId="{4D6CCE84-5068-438A-A42E-589EE0E3FEA7}" srcOrd="9" destOrd="0" presId="urn:microsoft.com/office/officeart/2005/8/layout/cycle2"/>
    <dgm:cxn modelId="{5C56AF3B-0E1B-4DE8-A8A9-A3F9108D1803}" type="presParOf" srcId="{4D6CCE84-5068-438A-A42E-589EE0E3FEA7}" destId="{F29F35DC-E849-45BD-AA7D-A417B8229DC0}" srcOrd="0" destOrd="0" presId="urn:microsoft.com/office/officeart/2005/8/layout/cycle2"/>
    <dgm:cxn modelId="{59D6AE80-5914-4EB1-95FD-1A08EAF908BA}" type="presParOf" srcId="{02BAA3C8-6AFA-4B17-81E1-5FD7DDC9A731}" destId="{3DC0C5C4-DD81-4A7F-B7AB-3AC8BC710A50}" srcOrd="10" destOrd="0" presId="urn:microsoft.com/office/officeart/2005/8/layout/cycle2"/>
    <dgm:cxn modelId="{EA990779-03A0-41CD-B2F0-C0A99C7734B2}" type="presParOf" srcId="{02BAA3C8-6AFA-4B17-81E1-5FD7DDC9A731}" destId="{1D0E4FBD-0EBD-4CD5-BA1B-7684DD5C1376}" srcOrd="11" destOrd="0" presId="urn:microsoft.com/office/officeart/2005/8/layout/cycle2"/>
    <dgm:cxn modelId="{981BA664-6294-4EE6-832B-3C3A55ACE556}" type="presParOf" srcId="{1D0E4FBD-0EBD-4CD5-BA1B-7684DD5C1376}" destId="{68A16FED-6A00-4D3A-9399-1104DF02308C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ED2792F-51CA-4816-935C-B0C1D231A45C}">
      <dsp:nvSpPr>
        <dsp:cNvPr id="0" name=""/>
        <dsp:cNvSpPr/>
      </dsp:nvSpPr>
      <dsp:spPr>
        <a:xfrm>
          <a:off x="4929977" y="1915"/>
          <a:ext cx="1584186" cy="158418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Purchase NM LLC - $5,000</a:t>
          </a:r>
        </a:p>
      </dsp:txBody>
      <dsp:txXfrm>
        <a:off x="5161976" y="233914"/>
        <a:ext cx="1120188" cy="1120188"/>
      </dsp:txXfrm>
    </dsp:sp>
    <dsp:sp modelId="{79CF4324-9F47-4B17-850E-BB26CED926ED}">
      <dsp:nvSpPr>
        <dsp:cNvPr id="0" name=""/>
        <dsp:cNvSpPr/>
      </dsp:nvSpPr>
      <dsp:spPr>
        <a:xfrm rot="1800000">
          <a:off x="6531119" y="1115250"/>
          <a:ext cx="420779" cy="53466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200" kern="1200"/>
        </a:p>
      </dsp:txBody>
      <dsp:txXfrm>
        <a:off x="6539575" y="1190624"/>
        <a:ext cx="294545" cy="320798"/>
      </dsp:txXfrm>
    </dsp:sp>
    <dsp:sp modelId="{612E1483-7AD5-42BB-ADDD-D8C20393664D}">
      <dsp:nvSpPr>
        <dsp:cNvPr id="0" name=""/>
        <dsp:cNvSpPr/>
      </dsp:nvSpPr>
      <dsp:spPr>
        <a:xfrm>
          <a:off x="6989481" y="1190970"/>
          <a:ext cx="1584186" cy="158418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Anonymity = tax-free living</a:t>
          </a:r>
        </a:p>
      </dsp:txBody>
      <dsp:txXfrm>
        <a:off x="7221480" y="1422969"/>
        <a:ext cx="1120188" cy="1120188"/>
      </dsp:txXfrm>
    </dsp:sp>
    <dsp:sp modelId="{953AC21F-E0B6-4AAC-BA66-757AF13D9ABE}">
      <dsp:nvSpPr>
        <dsp:cNvPr id="0" name=""/>
        <dsp:cNvSpPr/>
      </dsp:nvSpPr>
      <dsp:spPr>
        <a:xfrm rot="5400000">
          <a:off x="7571184" y="2892878"/>
          <a:ext cx="420779" cy="53466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200" kern="1200"/>
        </a:p>
      </dsp:txBody>
      <dsp:txXfrm>
        <a:off x="7634301" y="2936693"/>
        <a:ext cx="294545" cy="320798"/>
      </dsp:txXfrm>
    </dsp:sp>
    <dsp:sp modelId="{7EE34911-A1A7-457B-BE6F-4D36B07D8522}">
      <dsp:nvSpPr>
        <dsp:cNvPr id="0" name=""/>
        <dsp:cNvSpPr/>
      </dsp:nvSpPr>
      <dsp:spPr>
        <a:xfrm>
          <a:off x="6989481" y="3569080"/>
          <a:ext cx="1584186" cy="158418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Move retirement $$ out of tax system</a:t>
          </a:r>
        </a:p>
      </dsp:txBody>
      <dsp:txXfrm>
        <a:off x="7221480" y="3801079"/>
        <a:ext cx="1120188" cy="1120188"/>
      </dsp:txXfrm>
    </dsp:sp>
    <dsp:sp modelId="{BC8EFA11-4B75-4E3A-8DDC-76D27CCD2139}">
      <dsp:nvSpPr>
        <dsp:cNvPr id="0" name=""/>
        <dsp:cNvSpPr/>
      </dsp:nvSpPr>
      <dsp:spPr>
        <a:xfrm rot="9000000">
          <a:off x="6551746" y="4682415"/>
          <a:ext cx="420779" cy="53466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200" kern="1200"/>
        </a:p>
      </dsp:txBody>
      <dsp:txXfrm rot="10800000">
        <a:off x="6669524" y="4757789"/>
        <a:ext cx="294545" cy="320798"/>
      </dsp:txXfrm>
    </dsp:sp>
    <dsp:sp modelId="{D9A9337B-A124-406C-812E-8068A0753B0C}">
      <dsp:nvSpPr>
        <dsp:cNvPr id="0" name=""/>
        <dsp:cNvSpPr/>
      </dsp:nvSpPr>
      <dsp:spPr>
        <a:xfrm>
          <a:off x="4929977" y="4758136"/>
          <a:ext cx="1584186" cy="158418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Purchase fractional shares in Mexican Property </a:t>
          </a:r>
        </a:p>
      </dsp:txBody>
      <dsp:txXfrm>
        <a:off x="5161976" y="4990135"/>
        <a:ext cx="1120188" cy="1120188"/>
      </dsp:txXfrm>
    </dsp:sp>
    <dsp:sp modelId="{C31D570E-A650-41FD-8A6B-582BCA517CE0}">
      <dsp:nvSpPr>
        <dsp:cNvPr id="0" name=""/>
        <dsp:cNvSpPr/>
      </dsp:nvSpPr>
      <dsp:spPr>
        <a:xfrm rot="12600000">
          <a:off x="4492241" y="4694324"/>
          <a:ext cx="420779" cy="53466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200" kern="1200"/>
        </a:p>
      </dsp:txBody>
      <dsp:txXfrm rot="10800000">
        <a:off x="4610019" y="4832815"/>
        <a:ext cx="294545" cy="320798"/>
      </dsp:txXfrm>
    </dsp:sp>
    <dsp:sp modelId="{49475280-0C79-48FB-8C64-B9B3CCACA873}">
      <dsp:nvSpPr>
        <dsp:cNvPr id="0" name=""/>
        <dsp:cNvSpPr/>
      </dsp:nvSpPr>
      <dsp:spPr>
        <a:xfrm>
          <a:off x="2870473" y="3569080"/>
          <a:ext cx="1584186" cy="158418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Minimum $100k investment</a:t>
          </a:r>
        </a:p>
      </dsp:txBody>
      <dsp:txXfrm>
        <a:off x="3102472" y="3801079"/>
        <a:ext cx="1120188" cy="1120188"/>
      </dsp:txXfrm>
    </dsp:sp>
    <dsp:sp modelId="{4D6CCE84-5068-438A-A42E-589EE0E3FEA7}">
      <dsp:nvSpPr>
        <dsp:cNvPr id="0" name=""/>
        <dsp:cNvSpPr/>
      </dsp:nvSpPr>
      <dsp:spPr>
        <a:xfrm rot="16200000">
          <a:off x="3452176" y="2916696"/>
          <a:ext cx="420779" cy="53466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200" kern="1200"/>
        </a:p>
      </dsp:txBody>
      <dsp:txXfrm>
        <a:off x="3515293" y="3086745"/>
        <a:ext cx="294545" cy="320798"/>
      </dsp:txXfrm>
    </dsp:sp>
    <dsp:sp modelId="{3DC0C5C4-DD81-4A7F-B7AB-3AC8BC710A50}">
      <dsp:nvSpPr>
        <dsp:cNvPr id="0" name=""/>
        <dsp:cNvSpPr/>
      </dsp:nvSpPr>
      <dsp:spPr>
        <a:xfrm>
          <a:off x="2870473" y="1190970"/>
          <a:ext cx="1584186" cy="158418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Live happy in Mexico</a:t>
          </a:r>
        </a:p>
      </dsp:txBody>
      <dsp:txXfrm>
        <a:off x="3102472" y="1422969"/>
        <a:ext cx="1120188" cy="1120188"/>
      </dsp:txXfrm>
    </dsp:sp>
    <dsp:sp modelId="{1D0E4FBD-0EBD-4CD5-BA1B-7684DD5C1376}">
      <dsp:nvSpPr>
        <dsp:cNvPr id="0" name=""/>
        <dsp:cNvSpPr/>
      </dsp:nvSpPr>
      <dsp:spPr>
        <a:xfrm rot="19800000">
          <a:off x="4471615" y="1127159"/>
          <a:ext cx="420779" cy="53466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200" kern="1200"/>
        </a:p>
      </dsp:txBody>
      <dsp:txXfrm>
        <a:off x="4480071" y="1265650"/>
        <a:ext cx="294545" cy="32079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BF5219-8746-49B9-8231-8AD493DE887F}" type="datetimeFigureOut">
              <a:rPr lang="en-US" smtClean="0"/>
              <a:t>05/23/2023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50C919-8721-41AE-B123-E8D0C9D945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96115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Target general investigations of Attorneys, tax accountants, financial advisors; pick an industry</a:t>
            </a:r>
          </a:p>
          <a:p>
            <a:endParaRPr lang="en-US" dirty="0"/>
          </a:p>
          <a:p>
            <a:r>
              <a:rPr lang="en-US" dirty="0"/>
              <a:t>Find data sources to run anomalies (companies registered to professional, companies registered to a particular address)</a:t>
            </a:r>
          </a:p>
          <a:p>
            <a:endParaRPr lang="en-US" dirty="0"/>
          </a:p>
          <a:p>
            <a:r>
              <a:rPr lang="en-US" dirty="0"/>
              <a:t>Develop sources, attend seminars, perform an undercover at a seminar</a:t>
            </a:r>
          </a:p>
          <a:p>
            <a:endParaRPr lang="en-US" dirty="0"/>
          </a:p>
          <a:p>
            <a:r>
              <a:rPr lang="en-US" dirty="0"/>
              <a:t>Outreach to other agencies, make them aware of the situation.</a:t>
            </a:r>
          </a:p>
          <a:p>
            <a:endParaRPr lang="en-US" dirty="0"/>
          </a:p>
          <a:p>
            <a:r>
              <a:rPr lang="en-US" dirty="0"/>
              <a:t>Follow-up on spin-offs, use target to develop other targets</a:t>
            </a:r>
          </a:p>
          <a:p>
            <a:endParaRPr lang="en-US" dirty="0"/>
          </a:p>
          <a:p>
            <a:r>
              <a:rPr lang="en-US" dirty="0"/>
              <a:t>FINCEN will have database of UBOs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50C919-8721-41AE-B123-E8D0C9D9458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71492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50C919-8721-41AE-B123-E8D0C9D9458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0610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Bank Education on Know-your-customer rules/BSA Regulations</a:t>
            </a:r>
          </a:p>
          <a:p>
            <a:endParaRPr lang="en-US" dirty="0"/>
          </a:p>
          <a:p>
            <a:r>
              <a:rPr lang="en-US" dirty="0"/>
              <a:t>Stricter regulations on NM LLCs</a:t>
            </a:r>
          </a:p>
          <a:p>
            <a:endParaRPr lang="en-US" dirty="0"/>
          </a:p>
          <a:p>
            <a:r>
              <a:rPr lang="en-US" dirty="0"/>
              <a:t>Holding clients accountable for their part</a:t>
            </a:r>
          </a:p>
          <a:p>
            <a:endParaRPr lang="en-US" dirty="0"/>
          </a:p>
          <a:p>
            <a:r>
              <a:rPr lang="en-US" dirty="0"/>
              <a:t>Requiring a physical address for a registrant</a:t>
            </a:r>
          </a:p>
          <a:p>
            <a:endParaRPr lang="en-US" dirty="0"/>
          </a:p>
          <a:p>
            <a:r>
              <a:rPr lang="en-US" dirty="0"/>
              <a:t>Identifying Registered Agent/Proof of identity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50C919-8721-41AE-B123-E8D0C9D9458C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6290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ECDB9-16B3-4371-B38B-29E532276DB2}" type="datetimeFigureOut">
              <a:rPr lang="en-US" smtClean="0"/>
              <a:t>05/23/2023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5E564172-9979-47D3-9290-0E039A9FD8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94621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ECDB9-16B3-4371-B38B-29E532276DB2}" type="datetimeFigureOut">
              <a:rPr lang="en-US" smtClean="0"/>
              <a:t>05/23/2023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5E564172-9979-47D3-9290-0E039A9FD8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53985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ECDB9-16B3-4371-B38B-29E532276DB2}" type="datetimeFigureOut">
              <a:rPr lang="en-US" smtClean="0"/>
              <a:t>05/23/2023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5E564172-9979-47D3-9290-0E039A9FD8CD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77952161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ECDB9-16B3-4371-B38B-29E532276DB2}" type="datetimeFigureOut">
              <a:rPr lang="en-US" smtClean="0"/>
              <a:t>05/23/2023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E564172-9979-47D3-9290-0E039A9FD8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197836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ECDB9-16B3-4371-B38B-29E532276DB2}" type="datetimeFigureOut">
              <a:rPr lang="en-US" smtClean="0"/>
              <a:t>05/23/2023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E564172-9979-47D3-9290-0E039A9FD8CD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7126849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ECDB9-16B3-4371-B38B-29E532276DB2}" type="datetimeFigureOut">
              <a:rPr lang="en-US" smtClean="0"/>
              <a:t>05/23/2023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E564172-9979-47D3-9290-0E039A9FD8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67200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ECDB9-16B3-4371-B38B-29E532276DB2}" type="datetimeFigureOut">
              <a:rPr lang="en-US" smtClean="0"/>
              <a:t>05/23/2023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64172-9979-47D3-9290-0E039A9FD8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46093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ECDB9-16B3-4371-B38B-29E532276DB2}" type="datetimeFigureOut">
              <a:rPr lang="en-US" smtClean="0"/>
              <a:t>05/23/2023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64172-9979-47D3-9290-0E039A9FD8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10035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ECDB9-16B3-4371-B38B-29E532276DB2}" type="datetimeFigureOut">
              <a:rPr lang="en-US" smtClean="0"/>
              <a:t>05/23/2023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64172-9979-47D3-9290-0E039A9FD8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99512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ECDB9-16B3-4371-B38B-29E532276DB2}" type="datetimeFigureOut">
              <a:rPr lang="en-US" smtClean="0"/>
              <a:t>05/23/2023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5E564172-9979-47D3-9290-0E039A9FD8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42517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ECDB9-16B3-4371-B38B-29E532276DB2}" type="datetimeFigureOut">
              <a:rPr lang="en-US" smtClean="0"/>
              <a:t>05/23/2023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5E564172-9979-47D3-9290-0E039A9FD8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67632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ECDB9-16B3-4371-B38B-29E532276DB2}" type="datetimeFigureOut">
              <a:rPr lang="en-US" smtClean="0"/>
              <a:t>05/23/2023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5E564172-9979-47D3-9290-0E039A9FD8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53770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ECDB9-16B3-4371-B38B-29E532276DB2}" type="datetimeFigureOut">
              <a:rPr lang="en-US" smtClean="0"/>
              <a:t>05/23/2023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64172-9979-47D3-9290-0E039A9FD8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35601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ECDB9-16B3-4371-B38B-29E532276DB2}" type="datetimeFigureOut">
              <a:rPr lang="en-US" smtClean="0"/>
              <a:t>05/23/2023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64172-9979-47D3-9290-0E039A9FD8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38457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ECDB9-16B3-4371-B38B-29E532276DB2}" type="datetimeFigureOut">
              <a:rPr lang="en-US" smtClean="0"/>
              <a:t>05/23/2023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64172-9979-47D3-9290-0E039A9FD8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96404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ECDB9-16B3-4371-B38B-29E532276DB2}" type="datetimeFigureOut">
              <a:rPr lang="en-US" smtClean="0"/>
              <a:t>05/23/2023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E564172-9979-47D3-9290-0E039A9FD8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82598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6ECDB9-16B3-4371-B38B-29E532276DB2}" type="datetimeFigureOut">
              <a:rPr lang="en-US" smtClean="0"/>
              <a:t>05/23/2023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5E564172-9979-47D3-9290-0E039A9FD8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63366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9" r:id="rId1"/>
    <p:sldLayoutId id="2147483780" r:id="rId2"/>
    <p:sldLayoutId id="2147483781" r:id="rId3"/>
    <p:sldLayoutId id="2147483782" r:id="rId4"/>
    <p:sldLayoutId id="2147483783" r:id="rId5"/>
    <p:sldLayoutId id="2147483784" r:id="rId6"/>
    <p:sldLayoutId id="2147483785" r:id="rId7"/>
    <p:sldLayoutId id="2147483786" r:id="rId8"/>
    <p:sldLayoutId id="2147483787" r:id="rId9"/>
    <p:sldLayoutId id="2147483788" r:id="rId10"/>
    <p:sldLayoutId id="2147483789" r:id="rId11"/>
    <p:sldLayoutId id="2147483790" r:id="rId12"/>
    <p:sldLayoutId id="2147483791" r:id="rId13"/>
    <p:sldLayoutId id="2147483792" r:id="rId14"/>
    <p:sldLayoutId id="2147483793" r:id="rId15"/>
    <p:sldLayoutId id="214748379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jpeg"/><Relationship Id="rId4" Type="http://schemas.openxmlformats.org/officeDocument/2006/relationships/image" Target="../media/image16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8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kern="0"/>
            </a:defPPr>
            <a:lvl1pPr>
              <a:defRPr sz="1200" b="0" i="0">
                <a:solidFill>
                  <a:schemeClr val="bg1"/>
                </a:solidFill>
                <a:latin typeface="FilsonProMedium"/>
                <a:cs typeface="FilsonProMedium"/>
              </a:defRPr>
            </a:lvl1pPr>
          </a:lstStyle>
          <a:p>
            <a:pPr marL="38100">
              <a:spcBef>
                <a:spcPts val="190"/>
              </a:spcBef>
            </a:pPr>
            <a:fld id="{81D60167-4931-47E6-BA6A-407CBD079E47}" type="slidenum">
              <a:rPr lang="en-US" spc="20" smtClean="0"/>
              <a:pPr marL="38100">
                <a:spcBef>
                  <a:spcPts val="190"/>
                </a:spcBef>
              </a:pPr>
              <a:t>1</a:t>
            </a:fld>
            <a:endParaRPr spc="12" dirty="0"/>
          </a:p>
        </p:txBody>
      </p:sp>
      <p:sp>
        <p:nvSpPr>
          <p:cNvPr id="9" name="object 9"/>
          <p:cNvSpPr txBox="1"/>
          <p:nvPr/>
        </p:nvSpPr>
        <p:spPr>
          <a:xfrm>
            <a:off x="11903567" y="6688632"/>
            <a:ext cx="26955" cy="69990"/>
          </a:xfrm>
          <a:prstGeom prst="rect">
            <a:avLst/>
          </a:prstGeom>
        </p:spPr>
        <p:txBody>
          <a:bodyPr vert="horz" wrap="square" lIns="0" tIns="9242" rIns="0" bIns="0" rtlCol="0">
            <a:spAutoFit/>
          </a:bodyPr>
          <a:lstStyle/>
          <a:p>
            <a:pPr marL="7701">
              <a:spcBef>
                <a:spcPts val="73"/>
              </a:spcBef>
            </a:pPr>
            <a:r>
              <a:rPr sz="394" dirty="0">
                <a:solidFill>
                  <a:srgbClr val="FFFFFF"/>
                </a:solidFill>
                <a:latin typeface="FilsonProRegular"/>
                <a:cs typeface="FilsonProRegular"/>
              </a:rPr>
              <a:t>|</a:t>
            </a:r>
            <a:endParaRPr sz="394">
              <a:latin typeface="FilsonProRegular"/>
              <a:cs typeface="FilsonProRegular"/>
            </a:endParaRPr>
          </a:p>
        </p:txBody>
      </p:sp>
      <p:pic>
        <p:nvPicPr>
          <p:cNvPr id="2" name="Picture 3" descr="C:\Users\aacook54\AppData\Local\Microsoft\Windows\Temporary Internet Files\Content.IE5\L9TVAIJC\CI Badge.tiff">
            <a:extLst>
              <a:ext uri="{FF2B5EF4-FFF2-40B4-BE49-F238E27FC236}">
                <a16:creationId xmlns:a16="http://schemas.microsoft.com/office/drawing/2014/main" id="{E2CC5091-D82C-B7FE-00C2-82E4981173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8290" y="1979987"/>
            <a:ext cx="2910564" cy="36368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3F1AAE6-C62D-7465-A4B6-19FB88F88831}"/>
              </a:ext>
            </a:extLst>
          </p:cNvPr>
          <p:cNvSpPr txBox="1"/>
          <p:nvPr/>
        </p:nvSpPr>
        <p:spPr>
          <a:xfrm>
            <a:off x="2584056" y="133328"/>
            <a:ext cx="6559032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dirty="0"/>
              <a:t>Measuring the Threat of Professional Enablers</a:t>
            </a:r>
          </a:p>
          <a:p>
            <a:pPr algn="ctr"/>
            <a:endParaRPr lang="en-US" dirty="0">
              <a:solidFill>
                <a:schemeClr val="tx2"/>
              </a:solidFill>
            </a:endParaRPr>
          </a:p>
        </p:txBody>
      </p:sp>
      <p:pic>
        <p:nvPicPr>
          <p:cNvPr id="5" name="Picture 3">
            <a:extLst>
              <a:ext uri="{FF2B5EF4-FFF2-40B4-BE49-F238E27FC236}">
                <a16:creationId xmlns:a16="http://schemas.microsoft.com/office/drawing/2014/main" id="{FC1A1B3E-66B1-5E29-FD5B-553606B840FF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8136" y="2262931"/>
            <a:ext cx="2057400" cy="2868939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>
            <a:extLst>
              <a:ext uri="{FF2B5EF4-FFF2-40B4-BE49-F238E27FC236}">
                <a16:creationId xmlns:a16="http://schemas.microsoft.com/office/drawing/2014/main" id="{13228EB5-DBA2-D8B3-61FE-34B59F3A8406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361" y="2390412"/>
            <a:ext cx="3451018" cy="229638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018261E-DD23-FCC0-9722-4E3F5F0C7215}"/>
              </a:ext>
            </a:extLst>
          </p:cNvPr>
          <p:cNvSpPr txBox="1"/>
          <p:nvPr/>
        </p:nvSpPr>
        <p:spPr>
          <a:xfrm>
            <a:off x="2222206" y="6103089"/>
            <a:ext cx="72620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CASE STUDY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978A2BCB-3BB8-E579-31D4-C1B6898D81F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50230797"/>
              </p:ext>
            </p:extLst>
          </p:nvPr>
        </p:nvGraphicFramePr>
        <p:xfrm>
          <a:off x="414779" y="226244"/>
          <a:ext cx="11444141" cy="63442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108056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70C3ABB-4F26-ADC6-F346-935471CC859C}"/>
              </a:ext>
            </a:extLst>
          </p:cNvPr>
          <p:cNvSpPr txBox="1"/>
          <p:nvPr/>
        </p:nvSpPr>
        <p:spPr>
          <a:xfrm>
            <a:off x="5119394" y="142861"/>
            <a:ext cx="252344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u="sng" dirty="0"/>
              <a:t>PROBLEM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2525ED6-5FC5-6268-ADBE-1B03FEF09BB0}"/>
              </a:ext>
            </a:extLst>
          </p:cNvPr>
          <p:cNvSpPr txBox="1"/>
          <p:nvPr/>
        </p:nvSpPr>
        <p:spPr>
          <a:xfrm>
            <a:off x="3858085" y="5501386"/>
            <a:ext cx="486864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/>
              <a:t>All a Ponzi Scheme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D686DDB-DF48-3CBB-70A5-4CF3FA0CFF8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8111"/>
          <a:stretch/>
        </p:blipFill>
        <p:spPr>
          <a:xfrm>
            <a:off x="3190356" y="937352"/>
            <a:ext cx="6204098" cy="4477429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1700308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F2780DFF-3AF5-4F60-B2A3-AA766AD8B3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" y="228600"/>
            <a:ext cx="2851523" cy="6638625"/>
            <a:chOff x="2487613" y="285750"/>
            <a:chExt cx="2428875" cy="5654676"/>
          </a:xfrm>
        </p:grpSpPr>
        <p:sp>
          <p:nvSpPr>
            <p:cNvPr id="13" name="Freeform 11">
              <a:extLst>
                <a:ext uri="{FF2B5EF4-FFF2-40B4-BE49-F238E27FC236}">
                  <a16:creationId xmlns:a16="http://schemas.microsoft.com/office/drawing/2014/main" id="{1C79324C-CB0A-40CA-AE77-7CFA131A7C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4" name="Freeform 12">
              <a:extLst>
                <a:ext uri="{FF2B5EF4-FFF2-40B4-BE49-F238E27FC236}">
                  <a16:creationId xmlns:a16="http://schemas.microsoft.com/office/drawing/2014/main" id="{FE6F32A9-AD07-4A53-BA89-05D8AC1EB6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5" name="Freeform 13">
              <a:extLst>
                <a:ext uri="{FF2B5EF4-FFF2-40B4-BE49-F238E27FC236}">
                  <a16:creationId xmlns:a16="http://schemas.microsoft.com/office/drawing/2014/main" id="{BF108F4A-C3A5-42B2-9D7B-10D92D15CE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6" name="Freeform 14">
              <a:extLst>
                <a:ext uri="{FF2B5EF4-FFF2-40B4-BE49-F238E27FC236}">
                  <a16:creationId xmlns:a16="http://schemas.microsoft.com/office/drawing/2014/main" id="{8254BB4A-F14E-4DE6-94AE-3701198976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7" name="Freeform 15">
              <a:extLst>
                <a:ext uri="{FF2B5EF4-FFF2-40B4-BE49-F238E27FC236}">
                  <a16:creationId xmlns:a16="http://schemas.microsoft.com/office/drawing/2014/main" id="{37BE596F-4E67-44BA-99D0-37A64771FB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8" name="Freeform 16">
              <a:extLst>
                <a:ext uri="{FF2B5EF4-FFF2-40B4-BE49-F238E27FC236}">
                  <a16:creationId xmlns:a16="http://schemas.microsoft.com/office/drawing/2014/main" id="{9A48CE8A-2735-4764-AF04-D7679A3057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9" name="Freeform 17">
              <a:extLst>
                <a:ext uri="{FF2B5EF4-FFF2-40B4-BE49-F238E27FC236}">
                  <a16:creationId xmlns:a16="http://schemas.microsoft.com/office/drawing/2014/main" id="{7058C06C-28D8-4334-83E0-AEA77C4AF34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0" name="Freeform 18">
              <a:extLst>
                <a:ext uri="{FF2B5EF4-FFF2-40B4-BE49-F238E27FC236}">
                  <a16:creationId xmlns:a16="http://schemas.microsoft.com/office/drawing/2014/main" id="{530C5090-5A77-4DFC-8CDA-D6E2576ACC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1" name="Freeform 19">
              <a:extLst>
                <a:ext uri="{FF2B5EF4-FFF2-40B4-BE49-F238E27FC236}">
                  <a16:creationId xmlns:a16="http://schemas.microsoft.com/office/drawing/2014/main" id="{57EC1ECF-618E-4B07-B823-11316CE521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2" name="Freeform 20">
              <a:extLst>
                <a:ext uri="{FF2B5EF4-FFF2-40B4-BE49-F238E27FC236}">
                  <a16:creationId xmlns:a16="http://schemas.microsoft.com/office/drawing/2014/main" id="{7C8B4CFB-E7F6-4A2B-AA5B-CB910D23A21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3" name="Freeform 21">
              <a:extLst>
                <a:ext uri="{FF2B5EF4-FFF2-40B4-BE49-F238E27FC236}">
                  <a16:creationId xmlns:a16="http://schemas.microsoft.com/office/drawing/2014/main" id="{EBEADD2C-CA66-41C5-8622-31212959D4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4" name="Freeform 22">
              <a:extLst>
                <a:ext uri="{FF2B5EF4-FFF2-40B4-BE49-F238E27FC236}">
                  <a16:creationId xmlns:a16="http://schemas.microsoft.com/office/drawing/2014/main" id="{3CE06860-DDC5-4FC7-97D7-795F9CA9B1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BDA041F5-FB91-4FE3-8309-30F32C6A48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7224" y="-786"/>
            <a:ext cx="2356675" cy="6854040"/>
            <a:chOff x="6627813" y="194833"/>
            <a:chExt cx="1952625" cy="5678918"/>
          </a:xfrm>
        </p:grpSpPr>
        <p:sp>
          <p:nvSpPr>
            <p:cNvPr id="27" name="Freeform 27">
              <a:extLst>
                <a:ext uri="{FF2B5EF4-FFF2-40B4-BE49-F238E27FC236}">
                  <a16:creationId xmlns:a16="http://schemas.microsoft.com/office/drawing/2014/main" id="{17D7CDD7-7A0A-4EBD-A35A-5C77175F6F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8" name="Freeform 28">
              <a:extLst>
                <a:ext uri="{FF2B5EF4-FFF2-40B4-BE49-F238E27FC236}">
                  <a16:creationId xmlns:a16="http://schemas.microsoft.com/office/drawing/2014/main" id="{3535804A-BB84-44EB-9712-B96D7AEBA9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9" name="Freeform 29">
              <a:extLst>
                <a:ext uri="{FF2B5EF4-FFF2-40B4-BE49-F238E27FC236}">
                  <a16:creationId xmlns:a16="http://schemas.microsoft.com/office/drawing/2014/main" id="{2EA058FC-BE7B-40CC-A63E-8E646238FC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0" name="Freeform 30">
              <a:extLst>
                <a:ext uri="{FF2B5EF4-FFF2-40B4-BE49-F238E27FC236}">
                  <a16:creationId xmlns:a16="http://schemas.microsoft.com/office/drawing/2014/main" id="{0E8271EE-FB1E-459E-8E94-991CB538378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1" name="Freeform 31">
              <a:extLst>
                <a:ext uri="{FF2B5EF4-FFF2-40B4-BE49-F238E27FC236}">
                  <a16:creationId xmlns:a16="http://schemas.microsoft.com/office/drawing/2014/main" id="{928D4994-0177-4E02-B988-4786CF3B7D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2" name="Freeform 32">
              <a:extLst>
                <a:ext uri="{FF2B5EF4-FFF2-40B4-BE49-F238E27FC236}">
                  <a16:creationId xmlns:a16="http://schemas.microsoft.com/office/drawing/2014/main" id="{3A3FF466-04BF-4F8D-88E1-98C1A2CC7A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3" name="Freeform 33">
              <a:extLst>
                <a:ext uri="{FF2B5EF4-FFF2-40B4-BE49-F238E27FC236}">
                  <a16:creationId xmlns:a16="http://schemas.microsoft.com/office/drawing/2014/main" id="{2513E60D-9026-4A28-8D6E-03593D3A4D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4" name="Freeform 34">
              <a:extLst>
                <a:ext uri="{FF2B5EF4-FFF2-40B4-BE49-F238E27FC236}">
                  <a16:creationId xmlns:a16="http://schemas.microsoft.com/office/drawing/2014/main" id="{49D0D017-FE95-4B99-AD82-BE697DF1B9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5" name="Freeform 35">
              <a:extLst>
                <a:ext uri="{FF2B5EF4-FFF2-40B4-BE49-F238E27FC236}">
                  <a16:creationId xmlns:a16="http://schemas.microsoft.com/office/drawing/2014/main" id="{299ACBF5-2856-4022-AA4D-9E8F39989B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6" name="Freeform 36">
              <a:extLst>
                <a:ext uri="{FF2B5EF4-FFF2-40B4-BE49-F238E27FC236}">
                  <a16:creationId xmlns:a16="http://schemas.microsoft.com/office/drawing/2014/main" id="{6A150E2E-4FA2-4D3C-9FDD-E0ECFC8010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7" name="Freeform 37">
              <a:extLst>
                <a:ext uri="{FF2B5EF4-FFF2-40B4-BE49-F238E27FC236}">
                  <a16:creationId xmlns:a16="http://schemas.microsoft.com/office/drawing/2014/main" id="{00FF753A-252D-49AB-AE93-D92EBB4BFB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8" name="Freeform 38">
              <a:extLst>
                <a:ext uri="{FF2B5EF4-FFF2-40B4-BE49-F238E27FC236}">
                  <a16:creationId xmlns:a16="http://schemas.microsoft.com/office/drawing/2014/main" id="{8F689818-FACD-466B-B41E-51BA779D204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40" name="Rectangle 39">
            <a:extLst>
              <a:ext uri="{FF2B5EF4-FFF2-40B4-BE49-F238E27FC236}">
                <a16:creationId xmlns:a16="http://schemas.microsoft.com/office/drawing/2014/main" id="{57041BDD-619A-42E7-9D5B-D932A5FDFB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2" name="Freeform 11">
            <a:extLst>
              <a:ext uri="{FF2B5EF4-FFF2-40B4-BE49-F238E27FC236}">
                <a16:creationId xmlns:a16="http://schemas.microsoft.com/office/drawing/2014/main" id="{241A2EF5-5ECE-4EA6-A93F-1E2E86A896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8E5B3B3-A57A-D4E6-19B0-7F7D9BB90645}"/>
              </a:ext>
            </a:extLst>
          </p:cNvPr>
          <p:cNvSpPr txBox="1"/>
          <p:nvPr/>
        </p:nvSpPr>
        <p:spPr>
          <a:xfrm>
            <a:off x="1683956" y="2133600"/>
            <a:ext cx="4097302" cy="37776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571500" indent="-571500">
              <a:spcBef>
                <a:spcPts val="1000"/>
              </a:spcBef>
              <a:buClr>
                <a:schemeClr val="accent1"/>
              </a:buClr>
              <a:buFont typeface="Wingdings 3" charset="2"/>
              <a:buChar char=""/>
            </a:pPr>
            <a:r>
              <a:rPr lang="en-US" sz="2400" dirty="0"/>
              <a:t>Wire Fraud/Mail Fraud/Aiding and Abetting/Tax Charges</a:t>
            </a:r>
          </a:p>
          <a:p>
            <a:pPr marL="571500" indent="-571500">
              <a:spcBef>
                <a:spcPts val="1000"/>
              </a:spcBef>
              <a:buClr>
                <a:schemeClr val="accent1"/>
              </a:buClr>
              <a:buFont typeface="Wingdings 3" charset="2"/>
              <a:buChar char=""/>
            </a:pPr>
            <a:r>
              <a:rPr lang="en-US" sz="2400" dirty="0"/>
              <a:t>Prison Sentences</a:t>
            </a:r>
          </a:p>
          <a:p>
            <a:pPr marL="571500" indent="-571500">
              <a:spcBef>
                <a:spcPts val="1000"/>
              </a:spcBef>
              <a:buClr>
                <a:schemeClr val="accent1"/>
              </a:buClr>
              <a:buFont typeface="Wingdings 3" charset="2"/>
              <a:buChar char=""/>
            </a:pPr>
            <a:r>
              <a:rPr lang="en-US" sz="2400" dirty="0"/>
              <a:t>Everyone lost at the end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8352DAA-3AF5-A1F6-084F-3B244A44946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213" r="-2" b="215"/>
          <a:stretch/>
        </p:blipFill>
        <p:spPr>
          <a:xfrm>
            <a:off x="6091918" y="10"/>
            <a:ext cx="6100081" cy="338326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89686E1-5417-244E-086D-9CBDCE94295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880" r="-5" b="-5"/>
          <a:stretch/>
        </p:blipFill>
        <p:spPr>
          <a:xfrm>
            <a:off x="6091919" y="3474721"/>
            <a:ext cx="3004319" cy="338328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1128130-7138-7FC1-3B40-1E80EE7CD74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3072" r="37784" b="2"/>
          <a:stretch/>
        </p:blipFill>
        <p:spPr>
          <a:xfrm>
            <a:off x="9187677" y="3474720"/>
            <a:ext cx="3004322" cy="3383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99885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roup 10">
            <a:extLst>
              <a:ext uri="{FF2B5EF4-FFF2-40B4-BE49-F238E27FC236}">
                <a16:creationId xmlns:a16="http://schemas.microsoft.com/office/drawing/2014/main" id="{8D44E099-FC66-4167-A593-8F6FBB5EE0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" y="228600"/>
            <a:ext cx="2851523" cy="6638625"/>
            <a:chOff x="2487613" y="285750"/>
            <a:chExt cx="2428875" cy="5654676"/>
          </a:xfrm>
        </p:grpSpPr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47171E04-FEC4-4208-A619-A786E423488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>
              <a:extLst>
                <a:ext uri="{FF2B5EF4-FFF2-40B4-BE49-F238E27FC236}">
                  <a16:creationId xmlns:a16="http://schemas.microsoft.com/office/drawing/2014/main" id="{F3DE8019-884E-41C9-A54C-AC668CA526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462C1647-5880-4037-8FCE-16E1F646C0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C91082BE-FDAA-4A80-88B6-C5F5AD0C29D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059FE918-3CB9-43E6-8025-22A9C21C48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E30464D7-34FF-42C8-8686-C3A865E90C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07281894-7888-434B-BC17-FB67B4879C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7CDF6636-2EE5-4477-B1E7-136C9B4F3C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6A01C238-0F7D-4DF5-A879-3290200089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AA10B8D3-BE6D-40AB-BA54-12C4758E58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4CD8C1DF-88C2-4F11-AA23-36D5B5BD3B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id="{9AF01696-99FF-4093-938A-38D0C72232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629FAB3C-6A93-4306-8525-B9FC787B15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7224" y="-786"/>
            <a:ext cx="2356675" cy="6854040"/>
            <a:chOff x="6627813" y="194833"/>
            <a:chExt cx="1952625" cy="5678918"/>
          </a:xfrm>
        </p:grpSpPr>
        <p:sp>
          <p:nvSpPr>
            <p:cNvPr id="26" name="Freeform 27">
              <a:extLst>
                <a:ext uri="{FF2B5EF4-FFF2-40B4-BE49-F238E27FC236}">
                  <a16:creationId xmlns:a16="http://schemas.microsoft.com/office/drawing/2014/main" id="{8838005D-B3A9-4E56-9BFB-3DD99E4BBB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7" name="Freeform 28">
              <a:extLst>
                <a:ext uri="{FF2B5EF4-FFF2-40B4-BE49-F238E27FC236}">
                  <a16:creationId xmlns:a16="http://schemas.microsoft.com/office/drawing/2014/main" id="{6450237E-A2DE-4BA3-AF9F-06399E5CF1D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8" name="Freeform 29">
              <a:extLst>
                <a:ext uri="{FF2B5EF4-FFF2-40B4-BE49-F238E27FC236}">
                  <a16:creationId xmlns:a16="http://schemas.microsoft.com/office/drawing/2014/main" id="{A643E849-3FBA-4248-B0DF-9D6737E232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9" name="Freeform 30">
              <a:extLst>
                <a:ext uri="{FF2B5EF4-FFF2-40B4-BE49-F238E27FC236}">
                  <a16:creationId xmlns:a16="http://schemas.microsoft.com/office/drawing/2014/main" id="{231C0782-59AA-4C4F-8B86-85102F701A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0" name="Freeform 31">
              <a:extLst>
                <a:ext uri="{FF2B5EF4-FFF2-40B4-BE49-F238E27FC236}">
                  <a16:creationId xmlns:a16="http://schemas.microsoft.com/office/drawing/2014/main" id="{E19975F5-4F93-41BF-9A6D-1E6CFDFF1D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1" name="Freeform 32">
              <a:extLst>
                <a:ext uri="{FF2B5EF4-FFF2-40B4-BE49-F238E27FC236}">
                  <a16:creationId xmlns:a16="http://schemas.microsoft.com/office/drawing/2014/main" id="{AE6458FC-D3D9-469F-A8FB-0431BD156B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2" name="Freeform 33">
              <a:extLst>
                <a:ext uri="{FF2B5EF4-FFF2-40B4-BE49-F238E27FC236}">
                  <a16:creationId xmlns:a16="http://schemas.microsoft.com/office/drawing/2014/main" id="{90B9693F-2248-4DB8-A528-52C13C636F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3" name="Freeform 34">
              <a:extLst>
                <a:ext uri="{FF2B5EF4-FFF2-40B4-BE49-F238E27FC236}">
                  <a16:creationId xmlns:a16="http://schemas.microsoft.com/office/drawing/2014/main" id="{11CC5E15-09A8-41A0-930D-434F7D8D6F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4" name="Freeform 35">
              <a:extLst>
                <a:ext uri="{FF2B5EF4-FFF2-40B4-BE49-F238E27FC236}">
                  <a16:creationId xmlns:a16="http://schemas.microsoft.com/office/drawing/2014/main" id="{B5566C56-67EC-43D7-A3D2-3CCBEDAFC60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5" name="Freeform 36">
              <a:extLst>
                <a:ext uri="{FF2B5EF4-FFF2-40B4-BE49-F238E27FC236}">
                  <a16:creationId xmlns:a16="http://schemas.microsoft.com/office/drawing/2014/main" id="{CF74AC36-5E17-4D3B-A93B-1645741EBF8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6" name="Freeform 37">
              <a:extLst>
                <a:ext uri="{FF2B5EF4-FFF2-40B4-BE49-F238E27FC236}">
                  <a16:creationId xmlns:a16="http://schemas.microsoft.com/office/drawing/2014/main" id="{39818481-D2FB-4507-B11D-8C6342ACF4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7" name="Freeform 38">
              <a:extLst>
                <a:ext uri="{FF2B5EF4-FFF2-40B4-BE49-F238E27FC236}">
                  <a16:creationId xmlns:a16="http://schemas.microsoft.com/office/drawing/2014/main" id="{E996F5F0-3979-44D1-9AE3-1251DA5D2F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39" name="Rectangle 38">
            <a:extLst>
              <a:ext uri="{FF2B5EF4-FFF2-40B4-BE49-F238E27FC236}">
                <a16:creationId xmlns:a16="http://schemas.microsoft.com/office/drawing/2014/main" id="{05C469C2-FE8F-491E-9139-7E7F8BB381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1" name="Freeform 11">
            <a:extLst>
              <a:ext uri="{FF2B5EF4-FFF2-40B4-BE49-F238E27FC236}">
                <a16:creationId xmlns:a16="http://schemas.microsoft.com/office/drawing/2014/main" id="{0D31E63E-1DE1-4400-9D1A-FA0378B291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 useBgFill="1">
        <p:nvSpPr>
          <p:cNvPr id="43" name="Rectangle 42">
            <a:extLst>
              <a:ext uri="{FF2B5EF4-FFF2-40B4-BE49-F238E27FC236}">
                <a16:creationId xmlns:a16="http://schemas.microsoft.com/office/drawing/2014/main" id="{A7AF9E2D-8F98-4755-895E-D65689F2A1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7620" y="-1"/>
            <a:ext cx="12207240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94D3C8C4-8367-4524-B9C5-2B3ACA682C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836169" y="228600"/>
            <a:ext cx="2851523" cy="6638625"/>
            <a:chOff x="2487613" y="285750"/>
            <a:chExt cx="2428875" cy="5654676"/>
          </a:xfrm>
        </p:grpSpPr>
        <p:sp>
          <p:nvSpPr>
            <p:cNvPr id="46" name="Freeform 11">
              <a:extLst>
                <a:ext uri="{FF2B5EF4-FFF2-40B4-BE49-F238E27FC236}">
                  <a16:creationId xmlns:a16="http://schemas.microsoft.com/office/drawing/2014/main" id="{38BDB546-CAFB-429D-8D82-4F3AA28914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12">
              <a:extLst>
                <a:ext uri="{FF2B5EF4-FFF2-40B4-BE49-F238E27FC236}">
                  <a16:creationId xmlns:a16="http://schemas.microsoft.com/office/drawing/2014/main" id="{8F202AFF-3597-4A70-9149-0AA2AACBB9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13">
              <a:extLst>
                <a:ext uri="{FF2B5EF4-FFF2-40B4-BE49-F238E27FC236}">
                  <a16:creationId xmlns:a16="http://schemas.microsoft.com/office/drawing/2014/main" id="{5B91C985-1FBD-4FEE-8FB4-FBD47CF0A3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9" name="Freeform 14">
              <a:extLst>
                <a:ext uri="{FF2B5EF4-FFF2-40B4-BE49-F238E27FC236}">
                  <a16:creationId xmlns:a16="http://schemas.microsoft.com/office/drawing/2014/main" id="{E045B090-8B4D-4553-997E-D7A7A2B935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50" name="Freeform 15">
              <a:extLst>
                <a:ext uri="{FF2B5EF4-FFF2-40B4-BE49-F238E27FC236}">
                  <a16:creationId xmlns:a16="http://schemas.microsoft.com/office/drawing/2014/main" id="{79661459-591F-41BD-85A7-882DF2E548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51" name="Freeform 16">
              <a:extLst>
                <a:ext uri="{FF2B5EF4-FFF2-40B4-BE49-F238E27FC236}">
                  <a16:creationId xmlns:a16="http://schemas.microsoft.com/office/drawing/2014/main" id="{172E6458-D7F5-4E0B-8098-F3A9B744636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52" name="Freeform 17">
              <a:extLst>
                <a:ext uri="{FF2B5EF4-FFF2-40B4-BE49-F238E27FC236}">
                  <a16:creationId xmlns:a16="http://schemas.microsoft.com/office/drawing/2014/main" id="{5D1FE182-350A-4951-99FA-123B15A19E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53" name="Freeform 18">
              <a:extLst>
                <a:ext uri="{FF2B5EF4-FFF2-40B4-BE49-F238E27FC236}">
                  <a16:creationId xmlns:a16="http://schemas.microsoft.com/office/drawing/2014/main" id="{CBFDC3F8-18F5-41F0-9926-097682CEEA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54" name="Freeform 19">
              <a:extLst>
                <a:ext uri="{FF2B5EF4-FFF2-40B4-BE49-F238E27FC236}">
                  <a16:creationId xmlns:a16="http://schemas.microsoft.com/office/drawing/2014/main" id="{F4B5A695-E6ED-4C81-A965-0461489F8B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55" name="Freeform 20">
              <a:extLst>
                <a:ext uri="{FF2B5EF4-FFF2-40B4-BE49-F238E27FC236}">
                  <a16:creationId xmlns:a16="http://schemas.microsoft.com/office/drawing/2014/main" id="{CF31B175-CBC2-449D-8998-0BA7711EA3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56" name="Freeform 21">
              <a:extLst>
                <a:ext uri="{FF2B5EF4-FFF2-40B4-BE49-F238E27FC236}">
                  <a16:creationId xmlns:a16="http://schemas.microsoft.com/office/drawing/2014/main" id="{47A691C8-6328-4014-BB1A-CB4824DEB5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57" name="Freeform 22">
              <a:extLst>
                <a:ext uri="{FF2B5EF4-FFF2-40B4-BE49-F238E27FC236}">
                  <a16:creationId xmlns:a16="http://schemas.microsoft.com/office/drawing/2014/main" id="{94EADC73-ECA3-447E-8D07-AE215A3C43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CDA2558E-94AE-4C16-8CD0-DCF447C987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677117" y="-786"/>
            <a:ext cx="2356675" cy="6854040"/>
            <a:chOff x="6627813" y="194833"/>
            <a:chExt cx="1952625" cy="5678918"/>
          </a:xfrm>
        </p:grpSpPr>
        <p:sp>
          <p:nvSpPr>
            <p:cNvPr id="60" name="Freeform 27">
              <a:extLst>
                <a:ext uri="{FF2B5EF4-FFF2-40B4-BE49-F238E27FC236}">
                  <a16:creationId xmlns:a16="http://schemas.microsoft.com/office/drawing/2014/main" id="{6928DF6B-A616-4A71-B951-9D8EAA7756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28">
              <a:extLst>
                <a:ext uri="{FF2B5EF4-FFF2-40B4-BE49-F238E27FC236}">
                  <a16:creationId xmlns:a16="http://schemas.microsoft.com/office/drawing/2014/main" id="{CD6B4E15-CED4-45FA-874A-EA347C91203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2" name="Freeform 29">
              <a:extLst>
                <a:ext uri="{FF2B5EF4-FFF2-40B4-BE49-F238E27FC236}">
                  <a16:creationId xmlns:a16="http://schemas.microsoft.com/office/drawing/2014/main" id="{A4EE38F8-BF90-4D7F-8691-89ED516D76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3" name="Freeform 30">
              <a:extLst>
                <a:ext uri="{FF2B5EF4-FFF2-40B4-BE49-F238E27FC236}">
                  <a16:creationId xmlns:a16="http://schemas.microsoft.com/office/drawing/2014/main" id="{2889210F-D6E4-4311-8BF3-DAD3FF49A7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4" name="Freeform 31">
              <a:extLst>
                <a:ext uri="{FF2B5EF4-FFF2-40B4-BE49-F238E27FC236}">
                  <a16:creationId xmlns:a16="http://schemas.microsoft.com/office/drawing/2014/main" id="{44641BAA-087D-4656-8D6F-EA70FB67F0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5" name="Freeform 32">
              <a:extLst>
                <a:ext uri="{FF2B5EF4-FFF2-40B4-BE49-F238E27FC236}">
                  <a16:creationId xmlns:a16="http://schemas.microsoft.com/office/drawing/2014/main" id="{DCEB55E2-FCCA-48F5-917E-8B3F26EC83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6" name="Freeform 33">
              <a:extLst>
                <a:ext uri="{FF2B5EF4-FFF2-40B4-BE49-F238E27FC236}">
                  <a16:creationId xmlns:a16="http://schemas.microsoft.com/office/drawing/2014/main" id="{45869B9E-3378-49CB-8EE1-FECA7D7809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7" name="Freeform 34">
              <a:extLst>
                <a:ext uri="{FF2B5EF4-FFF2-40B4-BE49-F238E27FC236}">
                  <a16:creationId xmlns:a16="http://schemas.microsoft.com/office/drawing/2014/main" id="{3497B8C7-AB4A-40B7-A86E-112D90CC6A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8" name="Freeform 35">
              <a:extLst>
                <a:ext uri="{FF2B5EF4-FFF2-40B4-BE49-F238E27FC236}">
                  <a16:creationId xmlns:a16="http://schemas.microsoft.com/office/drawing/2014/main" id="{D5A7E348-C28C-4626-9026-59B6B9F7A2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9" name="Freeform 36">
              <a:extLst>
                <a:ext uri="{FF2B5EF4-FFF2-40B4-BE49-F238E27FC236}">
                  <a16:creationId xmlns:a16="http://schemas.microsoft.com/office/drawing/2014/main" id="{A4FF1CA0-E6B1-4861-A2CD-144E06299C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70" name="Freeform 37">
              <a:extLst>
                <a:ext uri="{FF2B5EF4-FFF2-40B4-BE49-F238E27FC236}">
                  <a16:creationId xmlns:a16="http://schemas.microsoft.com/office/drawing/2014/main" id="{774FF261-7109-4B0E-B24B-622F4209CE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71" name="Freeform 38">
              <a:extLst>
                <a:ext uri="{FF2B5EF4-FFF2-40B4-BE49-F238E27FC236}">
                  <a16:creationId xmlns:a16="http://schemas.microsoft.com/office/drawing/2014/main" id="{3ECECA25-954F-4011-ADFF-BBFC4A00D3D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53AE312C-9DC3-9FF3-D75F-17528B99F62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2240"/>
          <a:stretch/>
        </p:blipFill>
        <p:spPr>
          <a:xfrm>
            <a:off x="20" y="10"/>
            <a:ext cx="4646965" cy="3428990"/>
          </a:xfrm>
          <a:prstGeom prst="rect">
            <a:avLst/>
          </a:prstGeom>
        </p:spPr>
      </p:pic>
      <p:sp>
        <p:nvSpPr>
          <p:cNvPr id="73" name="Rectangle 72">
            <a:extLst>
              <a:ext uri="{FF2B5EF4-FFF2-40B4-BE49-F238E27FC236}">
                <a16:creationId xmlns:a16="http://schemas.microsoft.com/office/drawing/2014/main" id="{6D0FFBDB-89D1-4050-8FE5-AFC94C0765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45704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5" name="Freeform 11">
            <a:extLst>
              <a:ext uri="{FF2B5EF4-FFF2-40B4-BE49-F238E27FC236}">
                <a16:creationId xmlns:a16="http://schemas.microsoft.com/office/drawing/2014/main" id="{75823B85-53D1-46E0-BC58-872776B5A1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4645704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CA80D5A-1E00-C829-4BF5-34F1DD5E359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6759" r="-1" b="19451"/>
          <a:stretch/>
        </p:blipFill>
        <p:spPr>
          <a:xfrm>
            <a:off x="20" y="3429000"/>
            <a:ext cx="4646965" cy="3429000"/>
          </a:xfrm>
          <a:prstGeom prst="rect">
            <a:avLst/>
          </a:prstGeom>
        </p:spPr>
      </p:pic>
      <p:cxnSp>
        <p:nvCxnSpPr>
          <p:cNvPr id="77" name="Straight Connector 76">
            <a:extLst>
              <a:ext uri="{FF2B5EF4-FFF2-40B4-BE49-F238E27FC236}">
                <a16:creationId xmlns:a16="http://schemas.microsoft.com/office/drawing/2014/main" id="{81F86B2C-5FF7-48E0-B5B0-ABEA39A1E2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3429000"/>
            <a:ext cx="4662638" cy="0"/>
          </a:xfrm>
          <a:prstGeom prst="line">
            <a:avLst/>
          </a:prstGeom>
          <a:ln w="50800" cap="flat">
            <a:solidFill>
              <a:schemeClr val="tx2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8A73A9D-A24C-D137-1A7F-CC5359A98A06}"/>
              </a:ext>
            </a:extLst>
          </p:cNvPr>
          <p:cNvSpPr>
            <a:spLocks noGrp="1"/>
          </p:cNvSpPr>
          <p:nvPr>
            <p:ph type="body" sz="half" idx="4294967295"/>
          </p:nvPr>
        </p:nvSpPr>
        <p:spPr>
          <a:xfrm>
            <a:off x="6438191" y="2133600"/>
            <a:ext cx="5066419" cy="3777622"/>
          </a:xfrm>
        </p:spPr>
        <p:txBody>
          <a:bodyPr vert="horz" lIns="91440" tIns="45720" rIns="91440" bIns="45720" rtlCol="0">
            <a:normAutofit/>
          </a:bodyPr>
          <a:lstStyle/>
          <a:p>
            <a:pPr marL="571500" indent="-571500"/>
            <a:r>
              <a:rPr lang="en-US" sz="2800" dirty="0"/>
              <a:t>Spin-off Cases</a:t>
            </a:r>
          </a:p>
          <a:p>
            <a:pPr marL="571500" indent="-571500"/>
            <a:r>
              <a:rPr lang="en-US" sz="2800" dirty="0"/>
              <a:t>Lessons Learned</a:t>
            </a:r>
          </a:p>
          <a:p>
            <a:pPr marL="571500" indent="-571500"/>
            <a:r>
              <a:rPr lang="en-US" sz="2800" dirty="0"/>
              <a:t>Challenges</a:t>
            </a:r>
          </a:p>
          <a:p>
            <a:pPr marL="571500" indent="-57150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37559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36D72FD-CADD-739B-E1BF-72E01810FF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01042" y="1179381"/>
            <a:ext cx="5108891" cy="4499238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7533131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EDD21E1-BAF0-4314-AB31-82ECB8AC9E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786"/>
            <a:ext cx="12192000" cy="685403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C189C07-024D-7A9B-FB47-D8E777B333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9224" y="645106"/>
            <a:ext cx="5122652" cy="1259894"/>
          </a:xfrm>
        </p:spPr>
        <p:txBody>
          <a:bodyPr>
            <a:normAutofit/>
          </a:bodyPr>
          <a:lstStyle/>
          <a:p>
            <a:r>
              <a:rPr lang="en-US" b="1"/>
              <a:t>How do you find Professional Enablers?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DC8619C-F25D-468E-95FA-2A2151D7DD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4BE93F-E584-0707-8B41-F898761284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9225" y="2133600"/>
            <a:ext cx="5122652" cy="3759253"/>
          </a:xfrm>
        </p:spPr>
        <p:txBody>
          <a:bodyPr>
            <a:normAutofit/>
          </a:bodyPr>
          <a:lstStyle/>
          <a:p>
            <a:r>
              <a:rPr lang="en-US" sz="2200" dirty="0"/>
              <a:t>General Investigations</a:t>
            </a:r>
          </a:p>
          <a:p>
            <a:r>
              <a:rPr lang="en-US" sz="2200" dirty="0"/>
              <a:t>Informants/Sources</a:t>
            </a:r>
          </a:p>
          <a:p>
            <a:r>
              <a:rPr lang="en-US" sz="2200" dirty="0"/>
              <a:t>Other Agencies/Referrals</a:t>
            </a:r>
          </a:p>
          <a:p>
            <a:r>
              <a:rPr lang="en-US" sz="2200" dirty="0"/>
              <a:t>Data Analysis</a:t>
            </a:r>
          </a:p>
          <a:p>
            <a:r>
              <a:rPr lang="en-US" sz="2200" dirty="0"/>
              <a:t>FINCEN</a:t>
            </a:r>
          </a:p>
          <a:p>
            <a:r>
              <a:rPr lang="en-US" sz="2200" dirty="0"/>
              <a:t>Undercover Activity</a:t>
            </a:r>
          </a:p>
          <a:p>
            <a:r>
              <a:rPr lang="en-US" sz="2200" dirty="0"/>
              <a:t>Spin-offs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F19C15D-1B23-AC90-BB46-CFBB76B82D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1916" y="1570145"/>
            <a:ext cx="5451627" cy="3397668"/>
          </a:xfrm>
          <a:prstGeom prst="rect">
            <a:avLst/>
          </a:prstGeom>
        </p:spPr>
      </p:pic>
      <p:sp>
        <p:nvSpPr>
          <p:cNvPr id="13" name="Freeform 12">
            <a:extLst>
              <a:ext uri="{FF2B5EF4-FFF2-40B4-BE49-F238E27FC236}">
                <a16:creationId xmlns:a16="http://schemas.microsoft.com/office/drawing/2014/main" id="{7D9439D6-DEAD-4CEB-A61B-BE3D64D1B5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6061223"/>
            <a:ext cx="1038036" cy="506277"/>
          </a:xfrm>
          <a:custGeom>
            <a:avLst/>
            <a:gdLst>
              <a:gd name="connsiteX0" fmla="*/ 0 w 1038036"/>
              <a:gd name="connsiteY0" fmla="*/ 0 h 506277"/>
              <a:gd name="connsiteX1" fmla="*/ 182880 w 1038036"/>
              <a:gd name="connsiteY1" fmla="*/ 0 h 506277"/>
              <a:gd name="connsiteX2" fmla="*/ 291705 w 1038036"/>
              <a:gd name="connsiteY2" fmla="*/ 0 h 506277"/>
              <a:gd name="connsiteX3" fmla="*/ 291705 w 1038036"/>
              <a:gd name="connsiteY3" fmla="*/ 151 h 506277"/>
              <a:gd name="connsiteX4" fmla="*/ 692049 w 1038036"/>
              <a:gd name="connsiteY4" fmla="*/ 705 h 506277"/>
              <a:gd name="connsiteX5" fmla="*/ 782744 w 1038036"/>
              <a:gd name="connsiteY5" fmla="*/ 705 h 506277"/>
              <a:gd name="connsiteX6" fmla="*/ 797001 w 1038036"/>
              <a:gd name="connsiteY6" fmla="*/ 5473 h 506277"/>
              <a:gd name="connsiteX7" fmla="*/ 801982 w 1038036"/>
              <a:gd name="connsiteY7" fmla="*/ 10242 h 506277"/>
              <a:gd name="connsiteX8" fmla="*/ 1030951 w 1038036"/>
              <a:gd name="connsiteY8" fmla="*/ 239185 h 506277"/>
              <a:gd name="connsiteX9" fmla="*/ 1030951 w 1038036"/>
              <a:gd name="connsiteY9" fmla="*/ 267797 h 506277"/>
              <a:gd name="connsiteX10" fmla="*/ 801982 w 1038036"/>
              <a:gd name="connsiteY10" fmla="*/ 496740 h 506277"/>
              <a:gd name="connsiteX11" fmla="*/ 797001 w 1038036"/>
              <a:gd name="connsiteY11" fmla="*/ 501508 h 506277"/>
              <a:gd name="connsiteX12" fmla="*/ 782744 w 1038036"/>
              <a:gd name="connsiteY12" fmla="*/ 506277 h 506277"/>
              <a:gd name="connsiteX13" fmla="*/ 692049 w 1038036"/>
              <a:gd name="connsiteY13" fmla="*/ 506277 h 506277"/>
              <a:gd name="connsiteX14" fmla="*/ 291705 w 1038036"/>
              <a:gd name="connsiteY14" fmla="*/ 505140 h 506277"/>
              <a:gd name="connsiteX15" fmla="*/ 291705 w 1038036"/>
              <a:gd name="connsiteY15" fmla="*/ 506277 h 506277"/>
              <a:gd name="connsiteX16" fmla="*/ 0 w 1038036"/>
              <a:gd name="connsiteY16" fmla="*/ 506277 h 5062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038036" h="506277">
                <a:moveTo>
                  <a:pt x="0" y="0"/>
                </a:moveTo>
                <a:lnTo>
                  <a:pt x="182880" y="0"/>
                </a:lnTo>
                <a:lnTo>
                  <a:pt x="291705" y="0"/>
                </a:lnTo>
                <a:lnTo>
                  <a:pt x="291705" y="151"/>
                </a:lnTo>
                <a:lnTo>
                  <a:pt x="692049" y="705"/>
                </a:lnTo>
                <a:lnTo>
                  <a:pt x="782744" y="705"/>
                </a:lnTo>
                <a:cubicBezTo>
                  <a:pt x="787553" y="705"/>
                  <a:pt x="792363" y="5473"/>
                  <a:pt x="797001" y="5473"/>
                </a:cubicBezTo>
                <a:cubicBezTo>
                  <a:pt x="797001" y="10242"/>
                  <a:pt x="801982" y="10242"/>
                  <a:pt x="801982" y="10242"/>
                </a:cubicBezTo>
                <a:lnTo>
                  <a:pt x="1030951" y="239185"/>
                </a:lnTo>
                <a:cubicBezTo>
                  <a:pt x="1040398" y="248722"/>
                  <a:pt x="1040398" y="258259"/>
                  <a:pt x="1030951" y="267797"/>
                </a:cubicBezTo>
                <a:lnTo>
                  <a:pt x="801982" y="496740"/>
                </a:lnTo>
                <a:cubicBezTo>
                  <a:pt x="800436" y="498363"/>
                  <a:pt x="798547" y="499885"/>
                  <a:pt x="797001" y="501508"/>
                </a:cubicBezTo>
                <a:cubicBezTo>
                  <a:pt x="792363" y="506277"/>
                  <a:pt x="787553" y="506277"/>
                  <a:pt x="782744" y="506277"/>
                </a:cubicBezTo>
                <a:lnTo>
                  <a:pt x="692049" y="506277"/>
                </a:lnTo>
                <a:lnTo>
                  <a:pt x="291705" y="505140"/>
                </a:lnTo>
                <a:lnTo>
                  <a:pt x="291705" y="506277"/>
                </a:lnTo>
                <a:lnTo>
                  <a:pt x="0" y="506277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08264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2" name="Rectangle 47">
            <a:extLst>
              <a:ext uri="{FF2B5EF4-FFF2-40B4-BE49-F238E27FC236}">
                <a16:creationId xmlns:a16="http://schemas.microsoft.com/office/drawing/2014/main" id="{1A44C337-3893-4B29-A265-B1329150B6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7620" y="-1"/>
            <a:ext cx="12207240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grpSp>
        <p:nvGrpSpPr>
          <p:cNvPr id="83" name="Group 49">
            <a:extLst>
              <a:ext uri="{FF2B5EF4-FFF2-40B4-BE49-F238E27FC236}">
                <a16:creationId xmlns:a16="http://schemas.microsoft.com/office/drawing/2014/main" id="{81E0B358-1267-4844-8B3D-B7A279B417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836169" y="228600"/>
            <a:ext cx="2851523" cy="6638625"/>
            <a:chOff x="2487613" y="285750"/>
            <a:chExt cx="2428875" cy="5654676"/>
          </a:xfrm>
        </p:grpSpPr>
        <p:sp>
          <p:nvSpPr>
            <p:cNvPr id="51" name="Freeform 11">
              <a:extLst>
                <a:ext uri="{FF2B5EF4-FFF2-40B4-BE49-F238E27FC236}">
                  <a16:creationId xmlns:a16="http://schemas.microsoft.com/office/drawing/2014/main" id="{B24AA06A-F1A5-4BB3-9486-9AE7A53B3F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52" name="Freeform 12">
              <a:extLst>
                <a:ext uri="{FF2B5EF4-FFF2-40B4-BE49-F238E27FC236}">
                  <a16:creationId xmlns:a16="http://schemas.microsoft.com/office/drawing/2014/main" id="{BDF97590-C600-44CB-9303-4A3679F516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53" name="Freeform 13">
              <a:extLst>
                <a:ext uri="{FF2B5EF4-FFF2-40B4-BE49-F238E27FC236}">
                  <a16:creationId xmlns:a16="http://schemas.microsoft.com/office/drawing/2014/main" id="{A9BBE156-3FFA-4DC4-8468-35BD28DDC60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54" name="Freeform 14">
              <a:extLst>
                <a:ext uri="{FF2B5EF4-FFF2-40B4-BE49-F238E27FC236}">
                  <a16:creationId xmlns:a16="http://schemas.microsoft.com/office/drawing/2014/main" id="{F7960DE5-3810-4B1E-B1E2-3BAFEA91EDD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55" name="Freeform 15">
              <a:extLst>
                <a:ext uri="{FF2B5EF4-FFF2-40B4-BE49-F238E27FC236}">
                  <a16:creationId xmlns:a16="http://schemas.microsoft.com/office/drawing/2014/main" id="{359E957C-CE11-446F-8AA7-B3E98390B8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56" name="Freeform 16">
              <a:extLst>
                <a:ext uri="{FF2B5EF4-FFF2-40B4-BE49-F238E27FC236}">
                  <a16:creationId xmlns:a16="http://schemas.microsoft.com/office/drawing/2014/main" id="{A3E9FE34-CA9E-4443-BEBF-D1B9A1C6C24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57" name="Freeform 17">
              <a:extLst>
                <a:ext uri="{FF2B5EF4-FFF2-40B4-BE49-F238E27FC236}">
                  <a16:creationId xmlns:a16="http://schemas.microsoft.com/office/drawing/2014/main" id="{4F39D814-8A48-4509-BDEB-826F106591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58" name="Freeform 18">
              <a:extLst>
                <a:ext uri="{FF2B5EF4-FFF2-40B4-BE49-F238E27FC236}">
                  <a16:creationId xmlns:a16="http://schemas.microsoft.com/office/drawing/2014/main" id="{8C6D08C0-8C49-4B87-9CF4-A1F08714FA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59" name="Freeform 19">
              <a:extLst>
                <a:ext uri="{FF2B5EF4-FFF2-40B4-BE49-F238E27FC236}">
                  <a16:creationId xmlns:a16="http://schemas.microsoft.com/office/drawing/2014/main" id="{308C612B-4C0D-4863-B9CD-F86ABAA1B2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60" name="Freeform 20">
              <a:extLst>
                <a:ext uri="{FF2B5EF4-FFF2-40B4-BE49-F238E27FC236}">
                  <a16:creationId xmlns:a16="http://schemas.microsoft.com/office/drawing/2014/main" id="{600B1EC8-1B55-4390-A183-C33B5E2273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61" name="Freeform 21">
              <a:extLst>
                <a:ext uri="{FF2B5EF4-FFF2-40B4-BE49-F238E27FC236}">
                  <a16:creationId xmlns:a16="http://schemas.microsoft.com/office/drawing/2014/main" id="{1790A225-91E1-4BE5-A801-5F1E32721C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62" name="Freeform 22">
              <a:extLst>
                <a:ext uri="{FF2B5EF4-FFF2-40B4-BE49-F238E27FC236}">
                  <a16:creationId xmlns:a16="http://schemas.microsoft.com/office/drawing/2014/main" id="{DFFC46A2-6BBF-47FD-BC17-5EE1DF7CB9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84" name="Group 63">
            <a:extLst>
              <a:ext uri="{FF2B5EF4-FFF2-40B4-BE49-F238E27FC236}">
                <a16:creationId xmlns:a16="http://schemas.microsoft.com/office/drawing/2014/main" id="{AF44CA9C-80E8-44E1-A79C-D6EBFC73BC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677117" y="-786"/>
            <a:ext cx="2356675" cy="6854040"/>
            <a:chOff x="6627813" y="194833"/>
            <a:chExt cx="1952625" cy="5678918"/>
          </a:xfrm>
        </p:grpSpPr>
        <p:sp>
          <p:nvSpPr>
            <p:cNvPr id="65" name="Freeform 27">
              <a:extLst>
                <a:ext uri="{FF2B5EF4-FFF2-40B4-BE49-F238E27FC236}">
                  <a16:creationId xmlns:a16="http://schemas.microsoft.com/office/drawing/2014/main" id="{8CB9417F-98D9-4998-B00B-A5932E4C7D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6" name="Freeform 28">
              <a:extLst>
                <a:ext uri="{FF2B5EF4-FFF2-40B4-BE49-F238E27FC236}">
                  <a16:creationId xmlns:a16="http://schemas.microsoft.com/office/drawing/2014/main" id="{FA79AA3D-583E-4A1E-AF7E-CBD980F596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7" name="Freeform 29">
              <a:extLst>
                <a:ext uri="{FF2B5EF4-FFF2-40B4-BE49-F238E27FC236}">
                  <a16:creationId xmlns:a16="http://schemas.microsoft.com/office/drawing/2014/main" id="{D80C9F17-A6B2-4A12-BC77-F84264A669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8" name="Freeform 30">
              <a:extLst>
                <a:ext uri="{FF2B5EF4-FFF2-40B4-BE49-F238E27FC236}">
                  <a16:creationId xmlns:a16="http://schemas.microsoft.com/office/drawing/2014/main" id="{949C9A53-ED97-44CE-BDD5-ED24892116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9" name="Freeform 31">
              <a:extLst>
                <a:ext uri="{FF2B5EF4-FFF2-40B4-BE49-F238E27FC236}">
                  <a16:creationId xmlns:a16="http://schemas.microsoft.com/office/drawing/2014/main" id="{0F9FDAE7-225B-4072-8907-6EAA061744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70" name="Freeform 32">
              <a:extLst>
                <a:ext uri="{FF2B5EF4-FFF2-40B4-BE49-F238E27FC236}">
                  <a16:creationId xmlns:a16="http://schemas.microsoft.com/office/drawing/2014/main" id="{9D49818B-8EA3-4B41-9783-EFE0C618C3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71" name="Freeform 33">
              <a:extLst>
                <a:ext uri="{FF2B5EF4-FFF2-40B4-BE49-F238E27FC236}">
                  <a16:creationId xmlns:a16="http://schemas.microsoft.com/office/drawing/2014/main" id="{01903E65-D822-4457-B0A5-2F41682241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72" name="Freeform 34">
              <a:extLst>
                <a:ext uri="{FF2B5EF4-FFF2-40B4-BE49-F238E27FC236}">
                  <a16:creationId xmlns:a16="http://schemas.microsoft.com/office/drawing/2014/main" id="{A5CF9DAB-75BF-43D9-B1E7-817D1FAA000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73" name="Freeform 35">
              <a:extLst>
                <a:ext uri="{FF2B5EF4-FFF2-40B4-BE49-F238E27FC236}">
                  <a16:creationId xmlns:a16="http://schemas.microsoft.com/office/drawing/2014/main" id="{BB22916D-4BCF-4A4C-8714-A2564D34C3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74" name="Freeform 36">
              <a:extLst>
                <a:ext uri="{FF2B5EF4-FFF2-40B4-BE49-F238E27FC236}">
                  <a16:creationId xmlns:a16="http://schemas.microsoft.com/office/drawing/2014/main" id="{4CD9F734-569E-44E7-BD53-6214E0F18C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75" name="Freeform 37">
              <a:extLst>
                <a:ext uri="{FF2B5EF4-FFF2-40B4-BE49-F238E27FC236}">
                  <a16:creationId xmlns:a16="http://schemas.microsoft.com/office/drawing/2014/main" id="{7A5DAACB-2F42-40C8-BF6A-75B79299F9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76" name="Freeform 38">
              <a:extLst>
                <a:ext uri="{FF2B5EF4-FFF2-40B4-BE49-F238E27FC236}">
                  <a16:creationId xmlns:a16="http://schemas.microsoft.com/office/drawing/2014/main" id="{AD78E0F9-8568-4672-A22F-4ED5B1A96F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3D3CAC8D-F0D9-C37D-1B1E-E973CE6D3B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3096" y="624110"/>
            <a:ext cx="5021516" cy="1280890"/>
          </a:xfrm>
        </p:spPr>
        <p:txBody>
          <a:bodyPr>
            <a:normAutofit/>
          </a:bodyPr>
          <a:lstStyle/>
          <a:p>
            <a:r>
              <a:rPr lang="en-US" b="1" dirty="0"/>
              <a:t>How do you Measure the Threat?</a:t>
            </a:r>
          </a:p>
        </p:txBody>
      </p:sp>
      <p:sp>
        <p:nvSpPr>
          <p:cNvPr id="85" name="Rectangle 77">
            <a:extLst>
              <a:ext uri="{FF2B5EF4-FFF2-40B4-BE49-F238E27FC236}">
                <a16:creationId xmlns:a16="http://schemas.microsoft.com/office/drawing/2014/main" id="{AA5CD610-ED7C-4CED-A9A1-174432C88A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45704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6" name="Freeform 11">
            <a:extLst>
              <a:ext uri="{FF2B5EF4-FFF2-40B4-BE49-F238E27FC236}">
                <a16:creationId xmlns:a16="http://schemas.microsoft.com/office/drawing/2014/main" id="{0C4379BF-8C7A-480A-BC36-DA55D92A93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4645704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9285196-504C-670B-F21B-0D5A6E2C896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6041" r="-1" b="-1"/>
          <a:stretch/>
        </p:blipFill>
        <p:spPr>
          <a:xfrm>
            <a:off x="-1555" y="1731"/>
            <a:ext cx="4671091" cy="6858000"/>
          </a:xfrm>
          <a:prstGeom prst="rect">
            <a:avLst/>
          </a:prstGeom>
        </p:spPr>
      </p:pic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562EB9E7-3545-2480-AD0F-484E764956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38191" y="2133600"/>
            <a:ext cx="5066419" cy="3777622"/>
          </a:xfrm>
        </p:spPr>
        <p:txBody>
          <a:bodyPr>
            <a:normAutofit/>
          </a:bodyPr>
          <a:lstStyle/>
          <a:p>
            <a:r>
              <a:rPr lang="en-US" sz="2200" dirty="0"/>
              <a:t>Understand the scope </a:t>
            </a:r>
          </a:p>
          <a:p>
            <a:r>
              <a:rPr lang="en-US" sz="2200" dirty="0"/>
              <a:t>Understand the problem</a:t>
            </a:r>
          </a:p>
          <a:p>
            <a:r>
              <a:rPr lang="en-US" sz="2200" dirty="0"/>
              <a:t>Analyze data sets</a:t>
            </a:r>
          </a:p>
          <a:p>
            <a:r>
              <a:rPr lang="en-US" sz="2200" dirty="0"/>
              <a:t>Share information among agencies</a:t>
            </a:r>
          </a:p>
          <a:p>
            <a:r>
              <a:rPr lang="en-US" sz="2200" dirty="0"/>
              <a:t>Focus on a goal</a:t>
            </a:r>
          </a:p>
        </p:txBody>
      </p:sp>
    </p:spTree>
    <p:extLst>
      <p:ext uri="{BB962C8B-B14F-4D97-AF65-F5344CB8AC3E}">
        <p14:creationId xmlns:p14="http://schemas.microsoft.com/office/powerpoint/2010/main" val="35719883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D4409B4-7AD1-252B-77BC-3479C7352F9E}"/>
              </a:ext>
            </a:extLst>
          </p:cNvPr>
          <p:cNvSpPr txBox="1"/>
          <p:nvPr/>
        </p:nvSpPr>
        <p:spPr>
          <a:xfrm>
            <a:off x="414779" y="546754"/>
            <a:ext cx="493964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It all started with an informant…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E9AD00A3-DF13-903C-CB1A-7F60A99DFA37}"/>
              </a:ext>
            </a:extLst>
          </p:cNvPr>
          <p:cNvCxnSpPr/>
          <p:nvPr/>
        </p:nvCxnSpPr>
        <p:spPr>
          <a:xfrm>
            <a:off x="5669400" y="4054240"/>
            <a:ext cx="192024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A6325EE6-4717-BE36-69E5-76D721DA64A5}"/>
              </a:ext>
            </a:extLst>
          </p:cNvPr>
          <p:cNvSpPr txBox="1"/>
          <p:nvPr/>
        </p:nvSpPr>
        <p:spPr>
          <a:xfrm>
            <a:off x="7816392" y="5582239"/>
            <a:ext cx="393979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And a thumb drive.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F0A7F6E-EE59-9F2C-2A02-241A8CD199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4734" y="1959613"/>
            <a:ext cx="4534249" cy="340068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437F301-D382-2E0B-769B-3DD83CE244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16392" y="3462555"/>
            <a:ext cx="3631487" cy="189774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33756428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F2780DFF-3AF5-4F60-B2A3-AA766AD8B3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" y="228600"/>
            <a:ext cx="2851523" cy="6638625"/>
            <a:chOff x="2487613" y="285750"/>
            <a:chExt cx="2428875" cy="5654676"/>
          </a:xfrm>
        </p:grpSpPr>
        <p:sp>
          <p:nvSpPr>
            <p:cNvPr id="13" name="Freeform 11">
              <a:extLst>
                <a:ext uri="{FF2B5EF4-FFF2-40B4-BE49-F238E27FC236}">
                  <a16:creationId xmlns:a16="http://schemas.microsoft.com/office/drawing/2014/main" id="{1C79324C-CB0A-40CA-AE77-7CFA131A7C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4" name="Freeform 12">
              <a:extLst>
                <a:ext uri="{FF2B5EF4-FFF2-40B4-BE49-F238E27FC236}">
                  <a16:creationId xmlns:a16="http://schemas.microsoft.com/office/drawing/2014/main" id="{FE6F32A9-AD07-4A53-BA89-05D8AC1EB6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5" name="Freeform 13">
              <a:extLst>
                <a:ext uri="{FF2B5EF4-FFF2-40B4-BE49-F238E27FC236}">
                  <a16:creationId xmlns:a16="http://schemas.microsoft.com/office/drawing/2014/main" id="{BF108F4A-C3A5-42B2-9D7B-10D92D15CE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6" name="Freeform 14">
              <a:extLst>
                <a:ext uri="{FF2B5EF4-FFF2-40B4-BE49-F238E27FC236}">
                  <a16:creationId xmlns:a16="http://schemas.microsoft.com/office/drawing/2014/main" id="{8254BB4A-F14E-4DE6-94AE-3701198976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7" name="Freeform 15">
              <a:extLst>
                <a:ext uri="{FF2B5EF4-FFF2-40B4-BE49-F238E27FC236}">
                  <a16:creationId xmlns:a16="http://schemas.microsoft.com/office/drawing/2014/main" id="{37BE596F-4E67-44BA-99D0-37A64771FB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8" name="Freeform 16">
              <a:extLst>
                <a:ext uri="{FF2B5EF4-FFF2-40B4-BE49-F238E27FC236}">
                  <a16:creationId xmlns:a16="http://schemas.microsoft.com/office/drawing/2014/main" id="{9A48CE8A-2735-4764-AF04-D7679A3057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9" name="Freeform 17">
              <a:extLst>
                <a:ext uri="{FF2B5EF4-FFF2-40B4-BE49-F238E27FC236}">
                  <a16:creationId xmlns:a16="http://schemas.microsoft.com/office/drawing/2014/main" id="{7058C06C-28D8-4334-83E0-AEA77C4AF34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0" name="Freeform 18">
              <a:extLst>
                <a:ext uri="{FF2B5EF4-FFF2-40B4-BE49-F238E27FC236}">
                  <a16:creationId xmlns:a16="http://schemas.microsoft.com/office/drawing/2014/main" id="{530C5090-5A77-4DFC-8CDA-D6E2576ACC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1" name="Freeform 19">
              <a:extLst>
                <a:ext uri="{FF2B5EF4-FFF2-40B4-BE49-F238E27FC236}">
                  <a16:creationId xmlns:a16="http://schemas.microsoft.com/office/drawing/2014/main" id="{57EC1ECF-618E-4B07-B823-11316CE521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2" name="Freeform 20">
              <a:extLst>
                <a:ext uri="{FF2B5EF4-FFF2-40B4-BE49-F238E27FC236}">
                  <a16:creationId xmlns:a16="http://schemas.microsoft.com/office/drawing/2014/main" id="{7C8B4CFB-E7F6-4A2B-AA5B-CB910D23A21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3" name="Freeform 21">
              <a:extLst>
                <a:ext uri="{FF2B5EF4-FFF2-40B4-BE49-F238E27FC236}">
                  <a16:creationId xmlns:a16="http://schemas.microsoft.com/office/drawing/2014/main" id="{EBEADD2C-CA66-41C5-8622-31212959D4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4" name="Freeform 22">
              <a:extLst>
                <a:ext uri="{FF2B5EF4-FFF2-40B4-BE49-F238E27FC236}">
                  <a16:creationId xmlns:a16="http://schemas.microsoft.com/office/drawing/2014/main" id="{3CE06860-DDC5-4FC7-97D7-795F9CA9B1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BDA041F5-FB91-4FE3-8309-30F32C6A48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7224" y="-786"/>
            <a:ext cx="2356675" cy="6854040"/>
            <a:chOff x="6627813" y="194833"/>
            <a:chExt cx="1952625" cy="5678918"/>
          </a:xfrm>
        </p:grpSpPr>
        <p:sp>
          <p:nvSpPr>
            <p:cNvPr id="27" name="Freeform 27">
              <a:extLst>
                <a:ext uri="{FF2B5EF4-FFF2-40B4-BE49-F238E27FC236}">
                  <a16:creationId xmlns:a16="http://schemas.microsoft.com/office/drawing/2014/main" id="{17D7CDD7-7A0A-4EBD-A35A-5C77175F6F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8" name="Freeform 28">
              <a:extLst>
                <a:ext uri="{FF2B5EF4-FFF2-40B4-BE49-F238E27FC236}">
                  <a16:creationId xmlns:a16="http://schemas.microsoft.com/office/drawing/2014/main" id="{3535804A-BB84-44EB-9712-B96D7AEBA9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9" name="Freeform 29">
              <a:extLst>
                <a:ext uri="{FF2B5EF4-FFF2-40B4-BE49-F238E27FC236}">
                  <a16:creationId xmlns:a16="http://schemas.microsoft.com/office/drawing/2014/main" id="{2EA058FC-BE7B-40CC-A63E-8E646238FC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0" name="Freeform 30">
              <a:extLst>
                <a:ext uri="{FF2B5EF4-FFF2-40B4-BE49-F238E27FC236}">
                  <a16:creationId xmlns:a16="http://schemas.microsoft.com/office/drawing/2014/main" id="{0E8271EE-FB1E-459E-8E94-991CB538378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1" name="Freeform 31">
              <a:extLst>
                <a:ext uri="{FF2B5EF4-FFF2-40B4-BE49-F238E27FC236}">
                  <a16:creationId xmlns:a16="http://schemas.microsoft.com/office/drawing/2014/main" id="{928D4994-0177-4E02-B988-4786CF3B7D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2" name="Freeform 32">
              <a:extLst>
                <a:ext uri="{FF2B5EF4-FFF2-40B4-BE49-F238E27FC236}">
                  <a16:creationId xmlns:a16="http://schemas.microsoft.com/office/drawing/2014/main" id="{3A3FF466-04BF-4F8D-88E1-98C1A2CC7A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3" name="Freeform 33">
              <a:extLst>
                <a:ext uri="{FF2B5EF4-FFF2-40B4-BE49-F238E27FC236}">
                  <a16:creationId xmlns:a16="http://schemas.microsoft.com/office/drawing/2014/main" id="{2513E60D-9026-4A28-8D6E-03593D3A4D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4" name="Freeform 34">
              <a:extLst>
                <a:ext uri="{FF2B5EF4-FFF2-40B4-BE49-F238E27FC236}">
                  <a16:creationId xmlns:a16="http://schemas.microsoft.com/office/drawing/2014/main" id="{49D0D017-FE95-4B99-AD82-BE697DF1B9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5" name="Freeform 35">
              <a:extLst>
                <a:ext uri="{FF2B5EF4-FFF2-40B4-BE49-F238E27FC236}">
                  <a16:creationId xmlns:a16="http://schemas.microsoft.com/office/drawing/2014/main" id="{299ACBF5-2856-4022-AA4D-9E8F39989B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6" name="Freeform 36">
              <a:extLst>
                <a:ext uri="{FF2B5EF4-FFF2-40B4-BE49-F238E27FC236}">
                  <a16:creationId xmlns:a16="http://schemas.microsoft.com/office/drawing/2014/main" id="{6A150E2E-4FA2-4D3C-9FDD-E0ECFC8010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7" name="Freeform 37">
              <a:extLst>
                <a:ext uri="{FF2B5EF4-FFF2-40B4-BE49-F238E27FC236}">
                  <a16:creationId xmlns:a16="http://schemas.microsoft.com/office/drawing/2014/main" id="{00FF753A-252D-49AB-AE93-D92EBB4BFB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8" name="Freeform 38">
              <a:extLst>
                <a:ext uri="{FF2B5EF4-FFF2-40B4-BE49-F238E27FC236}">
                  <a16:creationId xmlns:a16="http://schemas.microsoft.com/office/drawing/2014/main" id="{8F689818-FACD-466B-B41E-51BA779D204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40" name="Rectangle 39">
            <a:extLst>
              <a:ext uri="{FF2B5EF4-FFF2-40B4-BE49-F238E27FC236}">
                <a16:creationId xmlns:a16="http://schemas.microsoft.com/office/drawing/2014/main" id="{57041BDD-619A-42E7-9D5B-D932A5FDFB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2" name="Freeform 11">
            <a:extLst>
              <a:ext uri="{FF2B5EF4-FFF2-40B4-BE49-F238E27FC236}">
                <a16:creationId xmlns:a16="http://schemas.microsoft.com/office/drawing/2014/main" id="{241A2EF5-5ECE-4EA6-A93F-1E2E86A896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 useBgFill="1">
        <p:nvSpPr>
          <p:cNvPr id="44" name="Rectangle 43">
            <a:extLst>
              <a:ext uri="{FF2B5EF4-FFF2-40B4-BE49-F238E27FC236}">
                <a16:creationId xmlns:a16="http://schemas.microsoft.com/office/drawing/2014/main" id="{CC783856-8461-4835-BA44-920E6C8696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7620" y="-1"/>
            <a:ext cx="12207240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E2E661FD-4AC2-4B06-96AD-4CFA2ECAC1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-1" y="0"/>
            <a:ext cx="12190758" cy="6858000"/>
          </a:xfrm>
          <a:prstGeom prst="rect">
            <a:avLst/>
          </a:prstGeom>
          <a:solidFill>
            <a:schemeClr val="bg2">
              <a:lumMod val="10000"/>
              <a:alpha val="9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DBA332A-7AE8-CC3C-CC7F-9840F42AC25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865" r="2" b="10652"/>
          <a:stretch/>
        </p:blipFill>
        <p:spPr>
          <a:xfrm>
            <a:off x="8229598" y="10"/>
            <a:ext cx="3962402" cy="2254042"/>
          </a:xfrm>
          <a:prstGeom prst="rect">
            <a:avLst/>
          </a:prstGeom>
        </p:spPr>
      </p:pic>
      <p:sp>
        <p:nvSpPr>
          <p:cNvPr id="48" name="Freeform 5">
            <a:extLst>
              <a:ext uri="{FF2B5EF4-FFF2-40B4-BE49-F238E27FC236}">
                <a16:creationId xmlns:a16="http://schemas.microsoft.com/office/drawing/2014/main" id="{0777AFAE-D40D-4FF8-B7D3-D653BD138E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1" y="659027"/>
            <a:ext cx="9042690" cy="1035152"/>
          </a:xfrm>
          <a:custGeom>
            <a:avLst/>
            <a:gdLst>
              <a:gd name="T0" fmla="*/ 1900 w 1902"/>
              <a:gd name="T1" fmla="*/ 77 h 163"/>
              <a:gd name="T2" fmla="*/ 1826 w 1902"/>
              <a:gd name="T3" fmla="*/ 3 h 163"/>
              <a:gd name="T4" fmla="*/ 1825 w 1902"/>
              <a:gd name="T5" fmla="*/ 2 h 163"/>
              <a:gd name="T6" fmla="*/ 1819 w 1902"/>
              <a:gd name="T7" fmla="*/ 0 h 163"/>
              <a:gd name="T8" fmla="*/ 1363 w 1902"/>
              <a:gd name="T9" fmla="*/ 0 h 163"/>
              <a:gd name="T10" fmla="*/ 1348 w 1902"/>
              <a:gd name="T11" fmla="*/ 0 h 163"/>
              <a:gd name="T12" fmla="*/ 1225 w 1902"/>
              <a:gd name="T13" fmla="*/ 0 h 163"/>
              <a:gd name="T14" fmla="*/ 1033 w 1902"/>
              <a:gd name="T15" fmla="*/ 0 h 163"/>
              <a:gd name="T16" fmla="*/ 892 w 1902"/>
              <a:gd name="T17" fmla="*/ 0 h 163"/>
              <a:gd name="T18" fmla="*/ 786 w 1902"/>
              <a:gd name="T19" fmla="*/ 0 h 163"/>
              <a:gd name="T20" fmla="*/ 577 w 1902"/>
              <a:gd name="T21" fmla="*/ 0 h 163"/>
              <a:gd name="T22" fmla="*/ 562 w 1902"/>
              <a:gd name="T23" fmla="*/ 0 h 163"/>
              <a:gd name="T24" fmla="*/ 439 w 1902"/>
              <a:gd name="T25" fmla="*/ 0 h 163"/>
              <a:gd name="T26" fmla="*/ 106 w 1902"/>
              <a:gd name="T27" fmla="*/ 0 h 163"/>
              <a:gd name="T28" fmla="*/ 0 w 1902"/>
              <a:gd name="T29" fmla="*/ 0 h 163"/>
              <a:gd name="T30" fmla="*/ 0 w 1902"/>
              <a:gd name="T31" fmla="*/ 163 h 163"/>
              <a:gd name="T32" fmla="*/ 106 w 1902"/>
              <a:gd name="T33" fmla="*/ 163 h 163"/>
              <a:gd name="T34" fmla="*/ 439 w 1902"/>
              <a:gd name="T35" fmla="*/ 163 h 163"/>
              <a:gd name="T36" fmla="*/ 562 w 1902"/>
              <a:gd name="T37" fmla="*/ 163 h 163"/>
              <a:gd name="T38" fmla="*/ 577 w 1902"/>
              <a:gd name="T39" fmla="*/ 163 h 163"/>
              <a:gd name="T40" fmla="*/ 786 w 1902"/>
              <a:gd name="T41" fmla="*/ 163 h 163"/>
              <a:gd name="T42" fmla="*/ 892 w 1902"/>
              <a:gd name="T43" fmla="*/ 163 h 163"/>
              <a:gd name="T44" fmla="*/ 1033 w 1902"/>
              <a:gd name="T45" fmla="*/ 163 h 163"/>
              <a:gd name="T46" fmla="*/ 1225 w 1902"/>
              <a:gd name="T47" fmla="*/ 163 h 163"/>
              <a:gd name="T48" fmla="*/ 1348 w 1902"/>
              <a:gd name="T49" fmla="*/ 163 h 163"/>
              <a:gd name="T50" fmla="*/ 1363 w 1902"/>
              <a:gd name="T51" fmla="*/ 163 h 163"/>
              <a:gd name="T52" fmla="*/ 1819 w 1902"/>
              <a:gd name="T53" fmla="*/ 163 h 163"/>
              <a:gd name="T54" fmla="*/ 1825 w 1902"/>
              <a:gd name="T55" fmla="*/ 161 h 163"/>
              <a:gd name="T56" fmla="*/ 1826 w 1902"/>
              <a:gd name="T57" fmla="*/ 160 h 163"/>
              <a:gd name="T58" fmla="*/ 1900 w 1902"/>
              <a:gd name="T59" fmla="*/ 86 h 163"/>
              <a:gd name="T60" fmla="*/ 1900 w 1902"/>
              <a:gd name="T61" fmla="*/ 77 h 1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1902" h="163">
                <a:moveTo>
                  <a:pt x="1900" y="77"/>
                </a:moveTo>
                <a:cubicBezTo>
                  <a:pt x="1826" y="3"/>
                  <a:pt x="1826" y="3"/>
                  <a:pt x="1826" y="3"/>
                </a:cubicBezTo>
                <a:cubicBezTo>
                  <a:pt x="1825" y="2"/>
                  <a:pt x="1825" y="2"/>
                  <a:pt x="1825" y="2"/>
                </a:cubicBezTo>
                <a:cubicBezTo>
                  <a:pt x="1823" y="1"/>
                  <a:pt x="1821" y="0"/>
                  <a:pt x="1819" y="0"/>
                </a:cubicBezTo>
                <a:cubicBezTo>
                  <a:pt x="1363" y="0"/>
                  <a:pt x="1363" y="0"/>
                  <a:pt x="1363" y="0"/>
                </a:cubicBezTo>
                <a:cubicBezTo>
                  <a:pt x="1348" y="0"/>
                  <a:pt x="1348" y="0"/>
                  <a:pt x="1348" y="0"/>
                </a:cubicBezTo>
                <a:cubicBezTo>
                  <a:pt x="1225" y="0"/>
                  <a:pt x="1225" y="0"/>
                  <a:pt x="1225" y="0"/>
                </a:cubicBezTo>
                <a:cubicBezTo>
                  <a:pt x="1033" y="0"/>
                  <a:pt x="1033" y="0"/>
                  <a:pt x="1033" y="0"/>
                </a:cubicBezTo>
                <a:cubicBezTo>
                  <a:pt x="892" y="0"/>
                  <a:pt x="892" y="0"/>
                  <a:pt x="892" y="0"/>
                </a:cubicBezTo>
                <a:cubicBezTo>
                  <a:pt x="786" y="0"/>
                  <a:pt x="786" y="0"/>
                  <a:pt x="786" y="0"/>
                </a:cubicBezTo>
                <a:cubicBezTo>
                  <a:pt x="577" y="0"/>
                  <a:pt x="577" y="0"/>
                  <a:pt x="577" y="0"/>
                </a:cubicBezTo>
                <a:cubicBezTo>
                  <a:pt x="562" y="0"/>
                  <a:pt x="562" y="0"/>
                  <a:pt x="562" y="0"/>
                </a:cubicBezTo>
                <a:cubicBezTo>
                  <a:pt x="439" y="0"/>
                  <a:pt x="439" y="0"/>
                  <a:pt x="439" y="0"/>
                </a:cubicBezTo>
                <a:cubicBezTo>
                  <a:pt x="106" y="0"/>
                  <a:pt x="106" y="0"/>
                  <a:pt x="106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3"/>
                  <a:pt x="0" y="163"/>
                  <a:pt x="0" y="163"/>
                </a:cubicBezTo>
                <a:cubicBezTo>
                  <a:pt x="106" y="163"/>
                  <a:pt x="106" y="163"/>
                  <a:pt x="106" y="163"/>
                </a:cubicBezTo>
                <a:cubicBezTo>
                  <a:pt x="439" y="163"/>
                  <a:pt x="439" y="163"/>
                  <a:pt x="439" y="163"/>
                </a:cubicBezTo>
                <a:cubicBezTo>
                  <a:pt x="562" y="163"/>
                  <a:pt x="562" y="163"/>
                  <a:pt x="562" y="163"/>
                </a:cubicBezTo>
                <a:cubicBezTo>
                  <a:pt x="577" y="163"/>
                  <a:pt x="577" y="163"/>
                  <a:pt x="577" y="163"/>
                </a:cubicBezTo>
                <a:cubicBezTo>
                  <a:pt x="786" y="163"/>
                  <a:pt x="786" y="163"/>
                  <a:pt x="786" y="163"/>
                </a:cubicBezTo>
                <a:cubicBezTo>
                  <a:pt x="892" y="163"/>
                  <a:pt x="892" y="163"/>
                  <a:pt x="892" y="163"/>
                </a:cubicBezTo>
                <a:cubicBezTo>
                  <a:pt x="1033" y="163"/>
                  <a:pt x="1033" y="163"/>
                  <a:pt x="1033" y="163"/>
                </a:cubicBezTo>
                <a:cubicBezTo>
                  <a:pt x="1225" y="163"/>
                  <a:pt x="1225" y="163"/>
                  <a:pt x="1225" y="163"/>
                </a:cubicBezTo>
                <a:cubicBezTo>
                  <a:pt x="1348" y="163"/>
                  <a:pt x="1348" y="163"/>
                  <a:pt x="1348" y="163"/>
                </a:cubicBezTo>
                <a:cubicBezTo>
                  <a:pt x="1363" y="163"/>
                  <a:pt x="1363" y="163"/>
                  <a:pt x="1363" y="163"/>
                </a:cubicBezTo>
                <a:cubicBezTo>
                  <a:pt x="1819" y="163"/>
                  <a:pt x="1819" y="163"/>
                  <a:pt x="1819" y="163"/>
                </a:cubicBezTo>
                <a:cubicBezTo>
                  <a:pt x="1821" y="163"/>
                  <a:pt x="1823" y="162"/>
                  <a:pt x="1825" y="161"/>
                </a:cubicBezTo>
                <a:cubicBezTo>
                  <a:pt x="1825" y="160"/>
                  <a:pt x="1825" y="160"/>
                  <a:pt x="1826" y="160"/>
                </a:cubicBezTo>
                <a:cubicBezTo>
                  <a:pt x="1900" y="86"/>
                  <a:pt x="1900" y="86"/>
                  <a:pt x="1900" y="86"/>
                </a:cubicBezTo>
                <a:cubicBezTo>
                  <a:pt x="1902" y="83"/>
                  <a:pt x="1902" y="79"/>
                  <a:pt x="1900" y="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7173A81-927D-EA95-F9D0-E09DC9194549}"/>
              </a:ext>
            </a:extLst>
          </p:cNvPr>
          <p:cNvSpPr txBox="1"/>
          <p:nvPr/>
        </p:nvSpPr>
        <p:spPr>
          <a:xfrm>
            <a:off x="541866" y="2032000"/>
            <a:ext cx="7145867" cy="38792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85750" indent="-285750">
              <a:spcBef>
                <a:spcPts val="1000"/>
              </a:spcBef>
              <a:buClr>
                <a:schemeClr val="accent1"/>
              </a:buClr>
              <a:buFont typeface="Wingdings 3" charset="2"/>
              <a:buChar char=""/>
            </a:pPr>
            <a:r>
              <a:rPr lang="en-US" sz="2400" dirty="0">
                <a:solidFill>
                  <a:srgbClr val="FEFFFF"/>
                </a:solidFill>
              </a:rPr>
              <a:t>No list of members</a:t>
            </a:r>
          </a:p>
          <a:p>
            <a:pPr marL="285750" indent="-285750">
              <a:spcBef>
                <a:spcPts val="1000"/>
              </a:spcBef>
              <a:buClr>
                <a:schemeClr val="accent1"/>
              </a:buClr>
              <a:buFont typeface="Wingdings 3" charset="2"/>
              <a:buChar char=""/>
            </a:pPr>
            <a:r>
              <a:rPr lang="en-US" sz="2400" dirty="0">
                <a:solidFill>
                  <a:srgbClr val="FEFFFF"/>
                </a:solidFill>
              </a:rPr>
              <a:t>No annual report</a:t>
            </a:r>
          </a:p>
          <a:p>
            <a:pPr marL="285750" indent="-285750">
              <a:spcBef>
                <a:spcPts val="1000"/>
              </a:spcBef>
              <a:buClr>
                <a:schemeClr val="accent1"/>
              </a:buClr>
              <a:buFont typeface="Wingdings 3" charset="2"/>
              <a:buChar char=""/>
            </a:pPr>
            <a:r>
              <a:rPr lang="en-US" sz="2400" dirty="0">
                <a:solidFill>
                  <a:srgbClr val="FEFFFF"/>
                </a:solidFill>
              </a:rPr>
              <a:t>No identity check for Registered Agent</a:t>
            </a:r>
          </a:p>
          <a:p>
            <a:pPr marL="285750" indent="-285750">
              <a:spcBef>
                <a:spcPts val="1000"/>
              </a:spcBef>
              <a:buClr>
                <a:schemeClr val="accent1"/>
              </a:buClr>
              <a:buFont typeface="Wingdings 3" charset="2"/>
              <a:buChar char=""/>
            </a:pPr>
            <a:r>
              <a:rPr lang="en-US" sz="2400" dirty="0">
                <a:solidFill>
                  <a:srgbClr val="FEFFFF"/>
                </a:solidFill>
              </a:rPr>
              <a:t>Registered Agent opens bank account</a:t>
            </a:r>
          </a:p>
          <a:p>
            <a:pPr marL="285750" indent="-285750">
              <a:spcBef>
                <a:spcPts val="1000"/>
              </a:spcBef>
              <a:buClr>
                <a:schemeClr val="accent1"/>
              </a:buClr>
              <a:buFont typeface="Wingdings 3" charset="2"/>
              <a:buChar char=""/>
            </a:pPr>
            <a:r>
              <a:rPr lang="en-US" sz="2400" dirty="0">
                <a:solidFill>
                  <a:srgbClr val="FEFFFF"/>
                </a:solidFill>
              </a:rPr>
              <a:t>Who are these people????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EE5A8EE-FBE1-EC23-48EB-3F617EECA2E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192" r="16315" b="-2"/>
          <a:stretch/>
        </p:blipFill>
        <p:spPr>
          <a:xfrm>
            <a:off x="8229598" y="2252669"/>
            <a:ext cx="3962402" cy="2339346"/>
          </a:xfrm>
          <a:prstGeom prst="rect">
            <a:avLst/>
          </a:prstGeom>
        </p:spPr>
      </p:pic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22D03238-5937-49EC-890A-BD6EC64229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8232648" y="2254053"/>
            <a:ext cx="3959352" cy="2766"/>
          </a:xfrm>
          <a:prstGeom prst="line">
            <a:avLst/>
          </a:prstGeom>
          <a:ln w="50800" cap="flat">
            <a:solidFill>
              <a:schemeClr val="bg2">
                <a:lumMod val="10000"/>
              </a:schemeClr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1">
            <a:extLst>
              <a:ext uri="{FF2B5EF4-FFF2-40B4-BE49-F238E27FC236}">
                <a16:creationId xmlns:a16="http://schemas.microsoft.com/office/drawing/2014/main" id="{0199DF79-EFE5-F4B1-BBFA-930AE4C60A3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5636" b="18207"/>
          <a:stretch/>
        </p:blipFill>
        <p:spPr>
          <a:xfrm>
            <a:off x="8229598" y="4594782"/>
            <a:ext cx="3962402" cy="2263218"/>
          </a:xfrm>
          <a:prstGeom prst="rect">
            <a:avLst/>
          </a:prstGeom>
        </p:spPr>
      </p:pic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61742E55-F170-46B9-AE1D-139B2C1EEB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8232648" y="4594782"/>
            <a:ext cx="3959352" cy="2766"/>
          </a:xfrm>
          <a:prstGeom prst="line">
            <a:avLst/>
          </a:prstGeom>
          <a:ln w="50800" cap="flat">
            <a:solidFill>
              <a:schemeClr val="bg2">
                <a:lumMod val="10000"/>
              </a:schemeClr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4428750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>
            <a:extLst>
              <a:ext uri="{FF2B5EF4-FFF2-40B4-BE49-F238E27FC236}">
                <a16:creationId xmlns:a16="http://schemas.microsoft.com/office/drawing/2014/main" id="{60CBDEC8-83E3-8BEC-0589-4A034D2506AF}"/>
              </a:ext>
            </a:extLst>
          </p:cNvPr>
          <p:cNvSpPr/>
          <p:nvPr/>
        </p:nvSpPr>
        <p:spPr>
          <a:xfrm>
            <a:off x="204651" y="2369890"/>
            <a:ext cx="2230749" cy="232701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P.O. Box </a:t>
            </a:r>
            <a:r>
              <a:rPr lang="en-US" dirty="0"/>
              <a:t>Address</a:t>
            </a:r>
          </a:p>
        </p:txBody>
      </p:sp>
      <p:sp>
        <p:nvSpPr>
          <p:cNvPr id="4" name="Plus Sign 3">
            <a:extLst>
              <a:ext uri="{FF2B5EF4-FFF2-40B4-BE49-F238E27FC236}">
                <a16:creationId xmlns:a16="http://schemas.microsoft.com/office/drawing/2014/main" id="{EC7F92CD-CC94-4189-DA06-2485F9CCBA23}"/>
              </a:ext>
            </a:extLst>
          </p:cNvPr>
          <p:cNvSpPr/>
          <p:nvPr/>
        </p:nvSpPr>
        <p:spPr>
          <a:xfrm>
            <a:off x="2468164" y="3116564"/>
            <a:ext cx="624862" cy="763634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Equals 4">
            <a:extLst>
              <a:ext uri="{FF2B5EF4-FFF2-40B4-BE49-F238E27FC236}">
                <a16:creationId xmlns:a16="http://schemas.microsoft.com/office/drawing/2014/main" id="{31AC698E-53E7-5DC5-36CA-8F4ECA4CB248}"/>
              </a:ext>
            </a:extLst>
          </p:cNvPr>
          <p:cNvSpPr/>
          <p:nvPr/>
        </p:nvSpPr>
        <p:spPr>
          <a:xfrm>
            <a:off x="8574833" y="3250210"/>
            <a:ext cx="690059" cy="775169"/>
          </a:xfrm>
          <a:prstGeom prst="math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9D29B7B6-68A9-AB09-121A-F186CE414A1C}"/>
              </a:ext>
            </a:extLst>
          </p:cNvPr>
          <p:cNvSpPr/>
          <p:nvPr/>
        </p:nvSpPr>
        <p:spPr>
          <a:xfrm>
            <a:off x="9310137" y="2369890"/>
            <a:ext cx="2677212" cy="2535810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Day of Action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88E0D38E-9560-DE3A-F3E7-FDDC8DF6A673}"/>
              </a:ext>
            </a:extLst>
          </p:cNvPr>
          <p:cNvSpPr/>
          <p:nvPr/>
        </p:nvSpPr>
        <p:spPr>
          <a:xfrm>
            <a:off x="3110245" y="2514365"/>
            <a:ext cx="2331778" cy="213570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PATIENCE</a:t>
            </a:r>
          </a:p>
        </p:txBody>
      </p:sp>
      <p:sp>
        <p:nvSpPr>
          <p:cNvPr id="9" name="Plus Sign 8">
            <a:extLst>
              <a:ext uri="{FF2B5EF4-FFF2-40B4-BE49-F238E27FC236}">
                <a16:creationId xmlns:a16="http://schemas.microsoft.com/office/drawing/2014/main" id="{B079C85D-7CA0-9D07-D248-8D8442EB23BE}"/>
              </a:ext>
            </a:extLst>
          </p:cNvPr>
          <p:cNvSpPr/>
          <p:nvPr/>
        </p:nvSpPr>
        <p:spPr>
          <a:xfrm>
            <a:off x="5487268" y="3170456"/>
            <a:ext cx="679327" cy="709742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6ADC018B-1C2C-D2A7-FF52-6544829649CC}"/>
              </a:ext>
            </a:extLst>
          </p:cNvPr>
          <p:cNvSpPr/>
          <p:nvPr/>
        </p:nvSpPr>
        <p:spPr>
          <a:xfrm>
            <a:off x="6238083" y="2467527"/>
            <a:ext cx="2230749" cy="222937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Several different investigative techniques</a:t>
            </a:r>
          </a:p>
        </p:txBody>
      </p:sp>
    </p:spTree>
    <p:extLst>
      <p:ext uri="{BB962C8B-B14F-4D97-AF65-F5344CB8AC3E}">
        <p14:creationId xmlns:p14="http://schemas.microsoft.com/office/powerpoint/2010/main" val="1162719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7B4C5DC-1DA8-B487-F82A-2E4000FF6608}"/>
              </a:ext>
            </a:extLst>
          </p:cNvPr>
          <p:cNvSpPr txBox="1"/>
          <p:nvPr/>
        </p:nvSpPr>
        <p:spPr>
          <a:xfrm>
            <a:off x="6241311" y="1659285"/>
            <a:ext cx="5273749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30+ Interviews of clients around the country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3 physical search warrants of professional enablers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Parallel tax audits from IRS Civil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5 Subject Interviews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b="1" dirty="0"/>
              <a:t>RESULTS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8028B57-C59F-D3B3-6BAC-580D249AE1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9814" y="449226"/>
            <a:ext cx="4015564" cy="301167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B1C3E5E-B27B-CA88-6FDD-C5A833FE8F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89814" y="3694813"/>
            <a:ext cx="4015563" cy="3011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37569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7398C59F-5A18-487B-91D6-B955AACF2E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" y="228600"/>
            <a:ext cx="2851523" cy="6638625"/>
            <a:chOff x="2487613" y="285750"/>
            <a:chExt cx="2428875" cy="5654676"/>
          </a:xfrm>
        </p:grpSpPr>
        <p:sp>
          <p:nvSpPr>
            <p:cNvPr id="15" name="Freeform 11">
              <a:extLst>
                <a:ext uri="{FF2B5EF4-FFF2-40B4-BE49-F238E27FC236}">
                  <a16:creationId xmlns:a16="http://schemas.microsoft.com/office/drawing/2014/main" id="{0557FAFE-C7C3-47EC-A4F5-9B21663192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6" name="Freeform 12">
              <a:extLst>
                <a:ext uri="{FF2B5EF4-FFF2-40B4-BE49-F238E27FC236}">
                  <a16:creationId xmlns:a16="http://schemas.microsoft.com/office/drawing/2014/main" id="{95BC28FB-3882-4674-9D79-EA58BEB7CE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7" name="Freeform 13">
              <a:extLst>
                <a:ext uri="{FF2B5EF4-FFF2-40B4-BE49-F238E27FC236}">
                  <a16:creationId xmlns:a16="http://schemas.microsoft.com/office/drawing/2014/main" id="{9C6EC892-83F9-402F-8552-0AD7C0556E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8" name="Freeform 14">
              <a:extLst>
                <a:ext uri="{FF2B5EF4-FFF2-40B4-BE49-F238E27FC236}">
                  <a16:creationId xmlns:a16="http://schemas.microsoft.com/office/drawing/2014/main" id="{18387766-037C-4EF0-8471-D19CBF2A43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9" name="Freeform 15">
              <a:extLst>
                <a:ext uri="{FF2B5EF4-FFF2-40B4-BE49-F238E27FC236}">
                  <a16:creationId xmlns:a16="http://schemas.microsoft.com/office/drawing/2014/main" id="{1E364F38-6F3A-476A-93E6-962EA817C4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0" name="Freeform 16">
              <a:extLst>
                <a:ext uri="{FF2B5EF4-FFF2-40B4-BE49-F238E27FC236}">
                  <a16:creationId xmlns:a16="http://schemas.microsoft.com/office/drawing/2014/main" id="{35C335A4-1E67-4293-8BE2-DFB085D4FB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1" name="Freeform 17">
              <a:extLst>
                <a:ext uri="{FF2B5EF4-FFF2-40B4-BE49-F238E27FC236}">
                  <a16:creationId xmlns:a16="http://schemas.microsoft.com/office/drawing/2014/main" id="{9A8A0F10-2C98-4297-9F92-5D95533927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2" name="Freeform 18">
              <a:extLst>
                <a:ext uri="{FF2B5EF4-FFF2-40B4-BE49-F238E27FC236}">
                  <a16:creationId xmlns:a16="http://schemas.microsoft.com/office/drawing/2014/main" id="{C3B112A3-006E-4008-A778-DB5F6A09D51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3" name="Freeform 19">
              <a:extLst>
                <a:ext uri="{FF2B5EF4-FFF2-40B4-BE49-F238E27FC236}">
                  <a16:creationId xmlns:a16="http://schemas.microsoft.com/office/drawing/2014/main" id="{E5E62767-5C25-4C49-9568-432433A3C5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4" name="Freeform 20">
              <a:extLst>
                <a:ext uri="{FF2B5EF4-FFF2-40B4-BE49-F238E27FC236}">
                  <a16:creationId xmlns:a16="http://schemas.microsoft.com/office/drawing/2014/main" id="{598EC006-77B1-42BA-B815-66CCB9B170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21">
              <a:extLst>
                <a:ext uri="{FF2B5EF4-FFF2-40B4-BE49-F238E27FC236}">
                  <a16:creationId xmlns:a16="http://schemas.microsoft.com/office/drawing/2014/main" id="{A144ED09-DA06-491D-95A8-AB3DED4329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22">
              <a:extLst>
                <a:ext uri="{FF2B5EF4-FFF2-40B4-BE49-F238E27FC236}">
                  <a16:creationId xmlns:a16="http://schemas.microsoft.com/office/drawing/2014/main" id="{1CB00BD2-11CD-4A38-8F38-02B0D1105E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520234FB-542E-4550-9C2F-1B56FD41A1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7224" y="-786"/>
            <a:ext cx="2356675" cy="6854040"/>
            <a:chOff x="6627813" y="194833"/>
            <a:chExt cx="1952625" cy="5678918"/>
          </a:xfrm>
        </p:grpSpPr>
        <p:sp>
          <p:nvSpPr>
            <p:cNvPr id="29" name="Freeform 27">
              <a:extLst>
                <a:ext uri="{FF2B5EF4-FFF2-40B4-BE49-F238E27FC236}">
                  <a16:creationId xmlns:a16="http://schemas.microsoft.com/office/drawing/2014/main" id="{41FCE1F3-DEB3-47CD-90FF-7DABB4AF45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0" name="Freeform 28">
              <a:extLst>
                <a:ext uri="{FF2B5EF4-FFF2-40B4-BE49-F238E27FC236}">
                  <a16:creationId xmlns:a16="http://schemas.microsoft.com/office/drawing/2014/main" id="{5708E488-C19B-452C-B197-6F1C34F6E7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1" name="Freeform 29">
              <a:extLst>
                <a:ext uri="{FF2B5EF4-FFF2-40B4-BE49-F238E27FC236}">
                  <a16:creationId xmlns:a16="http://schemas.microsoft.com/office/drawing/2014/main" id="{89D3FD25-890E-4981-A71D-EE796873D7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2" name="Freeform 30">
              <a:extLst>
                <a:ext uri="{FF2B5EF4-FFF2-40B4-BE49-F238E27FC236}">
                  <a16:creationId xmlns:a16="http://schemas.microsoft.com/office/drawing/2014/main" id="{51B5414C-556A-47CB-8EE2-974A85A7A4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3" name="Freeform 31">
              <a:extLst>
                <a:ext uri="{FF2B5EF4-FFF2-40B4-BE49-F238E27FC236}">
                  <a16:creationId xmlns:a16="http://schemas.microsoft.com/office/drawing/2014/main" id="{1C02B20C-2B27-4B75-8AEE-A5D2E2674B8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4" name="Freeform 32">
              <a:extLst>
                <a:ext uri="{FF2B5EF4-FFF2-40B4-BE49-F238E27FC236}">
                  <a16:creationId xmlns:a16="http://schemas.microsoft.com/office/drawing/2014/main" id="{54427714-F9AA-4F93-BD1D-400F1EA93F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5" name="Freeform 33">
              <a:extLst>
                <a:ext uri="{FF2B5EF4-FFF2-40B4-BE49-F238E27FC236}">
                  <a16:creationId xmlns:a16="http://schemas.microsoft.com/office/drawing/2014/main" id="{28A77D6A-9E81-497F-ABCC-2695BB5ADD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6" name="Freeform 34">
              <a:extLst>
                <a:ext uri="{FF2B5EF4-FFF2-40B4-BE49-F238E27FC236}">
                  <a16:creationId xmlns:a16="http://schemas.microsoft.com/office/drawing/2014/main" id="{2A1533BA-1478-4F7C-8E24-3F3E905050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7" name="Freeform 35">
              <a:extLst>
                <a:ext uri="{FF2B5EF4-FFF2-40B4-BE49-F238E27FC236}">
                  <a16:creationId xmlns:a16="http://schemas.microsoft.com/office/drawing/2014/main" id="{39686201-E633-40FD-A80A-1E28AD52E37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8" name="Freeform 36">
              <a:extLst>
                <a:ext uri="{FF2B5EF4-FFF2-40B4-BE49-F238E27FC236}">
                  <a16:creationId xmlns:a16="http://schemas.microsoft.com/office/drawing/2014/main" id="{76A215C2-F590-4938-810B-F8A79366CE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9" name="Freeform 37">
              <a:extLst>
                <a:ext uri="{FF2B5EF4-FFF2-40B4-BE49-F238E27FC236}">
                  <a16:creationId xmlns:a16="http://schemas.microsoft.com/office/drawing/2014/main" id="{85F418E7-330D-4002-8EC8-33C1A897FF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40" name="Freeform 38">
              <a:extLst>
                <a:ext uri="{FF2B5EF4-FFF2-40B4-BE49-F238E27FC236}">
                  <a16:creationId xmlns:a16="http://schemas.microsoft.com/office/drawing/2014/main" id="{8FFE669A-54C9-4436-9566-C5A90F16DB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42" name="Rectangle 41">
            <a:extLst>
              <a:ext uri="{FF2B5EF4-FFF2-40B4-BE49-F238E27FC236}">
                <a16:creationId xmlns:a16="http://schemas.microsoft.com/office/drawing/2014/main" id="{DE91395A-2D18-4AF6-A0AC-AAA7189FE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4" name="Freeform 6">
            <a:extLst>
              <a:ext uri="{FF2B5EF4-FFF2-40B4-BE49-F238E27FC236}">
                <a16:creationId xmlns:a16="http://schemas.microsoft.com/office/drawing/2014/main" id="{7BD08880-457D-4C62-A3B5-6A9B0878C7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 useBgFill="1">
        <p:nvSpPr>
          <p:cNvPr id="46" name="Rectangle 45">
            <a:extLst>
              <a:ext uri="{FF2B5EF4-FFF2-40B4-BE49-F238E27FC236}">
                <a16:creationId xmlns:a16="http://schemas.microsoft.com/office/drawing/2014/main" id="{FA94DED7-0A28-4AD9-8747-E941132250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952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 useBgFill="1">
        <p:nvSpPr>
          <p:cNvPr id="48" name="Rectangle 47">
            <a:extLst>
              <a:ext uri="{FF2B5EF4-FFF2-40B4-BE49-F238E27FC236}">
                <a16:creationId xmlns:a16="http://schemas.microsoft.com/office/drawing/2014/main" id="{6F175609-91A3-416E-BC3D-7548FDE029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7620" y="-1"/>
            <a:ext cx="12207240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57" name="Rectangle 49">
            <a:extLst>
              <a:ext uri="{FF2B5EF4-FFF2-40B4-BE49-F238E27FC236}">
                <a16:creationId xmlns:a16="http://schemas.microsoft.com/office/drawing/2014/main" id="{9A3B0D54-9DF0-4FF8-A0AA-B4234DF358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-1" y="0"/>
            <a:ext cx="4639734" cy="6858000"/>
          </a:xfrm>
          <a:prstGeom prst="rect">
            <a:avLst/>
          </a:prstGeom>
          <a:solidFill>
            <a:schemeClr val="bg2">
              <a:lumMod val="1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4135547-C8E7-197A-94FA-1C1AC04FC1D1}"/>
              </a:ext>
            </a:extLst>
          </p:cNvPr>
          <p:cNvSpPr txBox="1"/>
          <p:nvPr/>
        </p:nvSpPr>
        <p:spPr>
          <a:xfrm>
            <a:off x="540279" y="1795849"/>
            <a:ext cx="3778870" cy="311481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spcBef>
                <a:spcPct val="0"/>
              </a:spcBef>
              <a:spcAft>
                <a:spcPts val="600"/>
              </a:spcAft>
            </a:pPr>
            <a:r>
              <a:rPr lang="en-US" sz="4000" u="sng">
                <a:solidFill>
                  <a:srgbClr val="FEFFFF"/>
                </a:solidFill>
                <a:latin typeface="+mj-lt"/>
                <a:ea typeface="+mj-ea"/>
                <a:cs typeface="+mj-cs"/>
              </a:rPr>
              <a:t>Puerto Peñasco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B159F7A-40DD-BA08-2BBC-54354E48FEA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259" t="9091" r="1916"/>
          <a:stretch/>
        </p:blipFill>
        <p:spPr>
          <a:xfrm>
            <a:off x="4639732" y="10"/>
            <a:ext cx="7552267" cy="6857990"/>
          </a:xfrm>
          <a:prstGeom prst="rect">
            <a:avLst/>
          </a:prstGeom>
        </p:spPr>
      </p:pic>
      <p:sp>
        <p:nvSpPr>
          <p:cNvPr id="58" name="Freeform 5">
            <a:extLst>
              <a:ext uri="{FF2B5EF4-FFF2-40B4-BE49-F238E27FC236}">
                <a16:creationId xmlns:a16="http://schemas.microsoft.com/office/drawing/2014/main" id="{64D236DE-BD07-488F-B236-DDEEFFF720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0" y="5033007"/>
            <a:ext cx="5404022" cy="857047"/>
          </a:xfrm>
          <a:custGeom>
            <a:avLst/>
            <a:gdLst>
              <a:gd name="T0" fmla="*/ 1114 w 1117"/>
              <a:gd name="T1" fmla="*/ 77 h 163"/>
              <a:gd name="T2" fmla="*/ 1040 w 1117"/>
              <a:gd name="T3" fmla="*/ 3 h 163"/>
              <a:gd name="T4" fmla="*/ 1039 w 1117"/>
              <a:gd name="T5" fmla="*/ 2 h 163"/>
              <a:gd name="T6" fmla="*/ 1034 w 1117"/>
              <a:gd name="T7" fmla="*/ 0 h 163"/>
              <a:gd name="T8" fmla="*/ 578 w 1117"/>
              <a:gd name="T9" fmla="*/ 0 h 163"/>
              <a:gd name="T10" fmla="*/ 562 w 1117"/>
              <a:gd name="T11" fmla="*/ 0 h 163"/>
              <a:gd name="T12" fmla="*/ 440 w 1117"/>
              <a:gd name="T13" fmla="*/ 0 h 163"/>
              <a:gd name="T14" fmla="*/ 106 w 1117"/>
              <a:gd name="T15" fmla="*/ 0 h 163"/>
              <a:gd name="T16" fmla="*/ 0 w 1117"/>
              <a:gd name="T17" fmla="*/ 0 h 163"/>
              <a:gd name="T18" fmla="*/ 0 w 1117"/>
              <a:gd name="T19" fmla="*/ 163 h 163"/>
              <a:gd name="T20" fmla="*/ 106 w 1117"/>
              <a:gd name="T21" fmla="*/ 163 h 163"/>
              <a:gd name="T22" fmla="*/ 440 w 1117"/>
              <a:gd name="T23" fmla="*/ 163 h 163"/>
              <a:gd name="T24" fmla="*/ 562 w 1117"/>
              <a:gd name="T25" fmla="*/ 163 h 163"/>
              <a:gd name="T26" fmla="*/ 578 w 1117"/>
              <a:gd name="T27" fmla="*/ 163 h 163"/>
              <a:gd name="T28" fmla="*/ 1034 w 1117"/>
              <a:gd name="T29" fmla="*/ 163 h 163"/>
              <a:gd name="T30" fmla="*/ 1039 w 1117"/>
              <a:gd name="T31" fmla="*/ 161 h 163"/>
              <a:gd name="T32" fmla="*/ 1040 w 1117"/>
              <a:gd name="T33" fmla="*/ 160 h 163"/>
              <a:gd name="T34" fmla="*/ 1114 w 1117"/>
              <a:gd name="T35" fmla="*/ 86 h 163"/>
              <a:gd name="T36" fmla="*/ 1114 w 1117"/>
              <a:gd name="T37" fmla="*/ 77 h 1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117" h="163">
                <a:moveTo>
                  <a:pt x="1114" y="77"/>
                </a:moveTo>
                <a:cubicBezTo>
                  <a:pt x="1040" y="3"/>
                  <a:pt x="1040" y="3"/>
                  <a:pt x="1040" y="3"/>
                </a:cubicBezTo>
                <a:cubicBezTo>
                  <a:pt x="1040" y="2"/>
                  <a:pt x="1039" y="2"/>
                  <a:pt x="1039" y="2"/>
                </a:cubicBezTo>
                <a:cubicBezTo>
                  <a:pt x="1038" y="1"/>
                  <a:pt x="1036" y="0"/>
                  <a:pt x="1034" y="0"/>
                </a:cubicBezTo>
                <a:cubicBezTo>
                  <a:pt x="578" y="0"/>
                  <a:pt x="578" y="0"/>
                  <a:pt x="578" y="0"/>
                </a:cubicBezTo>
                <a:cubicBezTo>
                  <a:pt x="562" y="0"/>
                  <a:pt x="562" y="0"/>
                  <a:pt x="562" y="0"/>
                </a:cubicBezTo>
                <a:cubicBezTo>
                  <a:pt x="440" y="0"/>
                  <a:pt x="440" y="0"/>
                  <a:pt x="440" y="0"/>
                </a:cubicBezTo>
                <a:cubicBezTo>
                  <a:pt x="106" y="0"/>
                  <a:pt x="106" y="0"/>
                  <a:pt x="106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3"/>
                  <a:pt x="0" y="163"/>
                  <a:pt x="0" y="163"/>
                </a:cubicBezTo>
                <a:cubicBezTo>
                  <a:pt x="106" y="163"/>
                  <a:pt x="106" y="163"/>
                  <a:pt x="106" y="163"/>
                </a:cubicBezTo>
                <a:cubicBezTo>
                  <a:pt x="440" y="163"/>
                  <a:pt x="440" y="163"/>
                  <a:pt x="440" y="163"/>
                </a:cubicBezTo>
                <a:cubicBezTo>
                  <a:pt x="562" y="163"/>
                  <a:pt x="562" y="163"/>
                  <a:pt x="562" y="163"/>
                </a:cubicBezTo>
                <a:cubicBezTo>
                  <a:pt x="578" y="163"/>
                  <a:pt x="578" y="163"/>
                  <a:pt x="578" y="163"/>
                </a:cubicBezTo>
                <a:cubicBezTo>
                  <a:pt x="1034" y="163"/>
                  <a:pt x="1034" y="163"/>
                  <a:pt x="1034" y="163"/>
                </a:cubicBezTo>
                <a:cubicBezTo>
                  <a:pt x="1036" y="163"/>
                  <a:pt x="1038" y="162"/>
                  <a:pt x="1039" y="161"/>
                </a:cubicBezTo>
                <a:cubicBezTo>
                  <a:pt x="1039" y="160"/>
                  <a:pt x="1040" y="160"/>
                  <a:pt x="1040" y="160"/>
                </a:cubicBezTo>
                <a:cubicBezTo>
                  <a:pt x="1114" y="86"/>
                  <a:pt x="1114" y="86"/>
                  <a:pt x="1114" y="86"/>
                </a:cubicBezTo>
                <a:cubicBezTo>
                  <a:pt x="1117" y="83"/>
                  <a:pt x="1117" y="79"/>
                  <a:pt x="1114" y="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82362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>
            <a:extLst>
              <a:ext uri="{FF2B5EF4-FFF2-40B4-BE49-F238E27FC236}">
                <a16:creationId xmlns:a16="http://schemas.microsoft.com/office/drawing/2014/main" id="{F2780DFF-3AF5-4F60-B2A3-AA766AD8B3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" y="228600"/>
            <a:ext cx="2851523" cy="6638625"/>
            <a:chOff x="2487613" y="285750"/>
            <a:chExt cx="2428875" cy="5654676"/>
          </a:xfrm>
        </p:grpSpPr>
        <p:sp>
          <p:nvSpPr>
            <p:cNvPr id="17" name="Freeform 11">
              <a:extLst>
                <a:ext uri="{FF2B5EF4-FFF2-40B4-BE49-F238E27FC236}">
                  <a16:creationId xmlns:a16="http://schemas.microsoft.com/office/drawing/2014/main" id="{1C79324C-CB0A-40CA-AE77-7CFA131A7C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8" name="Freeform 12">
              <a:extLst>
                <a:ext uri="{FF2B5EF4-FFF2-40B4-BE49-F238E27FC236}">
                  <a16:creationId xmlns:a16="http://schemas.microsoft.com/office/drawing/2014/main" id="{FE6F32A9-AD07-4A53-BA89-05D8AC1EB6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9" name="Freeform 13">
              <a:extLst>
                <a:ext uri="{FF2B5EF4-FFF2-40B4-BE49-F238E27FC236}">
                  <a16:creationId xmlns:a16="http://schemas.microsoft.com/office/drawing/2014/main" id="{BF108F4A-C3A5-42B2-9D7B-10D92D15CE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0" name="Freeform 14">
              <a:extLst>
                <a:ext uri="{FF2B5EF4-FFF2-40B4-BE49-F238E27FC236}">
                  <a16:creationId xmlns:a16="http://schemas.microsoft.com/office/drawing/2014/main" id="{8254BB4A-F14E-4DE6-94AE-3701198976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1" name="Freeform 15">
              <a:extLst>
                <a:ext uri="{FF2B5EF4-FFF2-40B4-BE49-F238E27FC236}">
                  <a16:creationId xmlns:a16="http://schemas.microsoft.com/office/drawing/2014/main" id="{37BE596F-4E67-44BA-99D0-37A64771FB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2" name="Freeform 16">
              <a:extLst>
                <a:ext uri="{FF2B5EF4-FFF2-40B4-BE49-F238E27FC236}">
                  <a16:creationId xmlns:a16="http://schemas.microsoft.com/office/drawing/2014/main" id="{9A48CE8A-2735-4764-AF04-D7679A3057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3" name="Freeform 17">
              <a:extLst>
                <a:ext uri="{FF2B5EF4-FFF2-40B4-BE49-F238E27FC236}">
                  <a16:creationId xmlns:a16="http://schemas.microsoft.com/office/drawing/2014/main" id="{7058C06C-28D8-4334-83E0-AEA77C4AF34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4" name="Freeform 18">
              <a:extLst>
                <a:ext uri="{FF2B5EF4-FFF2-40B4-BE49-F238E27FC236}">
                  <a16:creationId xmlns:a16="http://schemas.microsoft.com/office/drawing/2014/main" id="{530C5090-5A77-4DFC-8CDA-D6E2576ACC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9">
              <a:extLst>
                <a:ext uri="{FF2B5EF4-FFF2-40B4-BE49-F238E27FC236}">
                  <a16:creationId xmlns:a16="http://schemas.microsoft.com/office/drawing/2014/main" id="{57EC1ECF-618E-4B07-B823-11316CE521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20">
              <a:extLst>
                <a:ext uri="{FF2B5EF4-FFF2-40B4-BE49-F238E27FC236}">
                  <a16:creationId xmlns:a16="http://schemas.microsoft.com/office/drawing/2014/main" id="{7C8B4CFB-E7F6-4A2B-AA5B-CB910D23A21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21">
              <a:extLst>
                <a:ext uri="{FF2B5EF4-FFF2-40B4-BE49-F238E27FC236}">
                  <a16:creationId xmlns:a16="http://schemas.microsoft.com/office/drawing/2014/main" id="{EBEADD2C-CA66-41C5-8622-31212959D4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22">
              <a:extLst>
                <a:ext uri="{FF2B5EF4-FFF2-40B4-BE49-F238E27FC236}">
                  <a16:creationId xmlns:a16="http://schemas.microsoft.com/office/drawing/2014/main" id="{3CE06860-DDC5-4FC7-97D7-795F9CA9B1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BDA041F5-FB91-4FE3-8309-30F32C6A48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7224" y="-786"/>
            <a:ext cx="2356675" cy="6854040"/>
            <a:chOff x="6627813" y="194833"/>
            <a:chExt cx="1952625" cy="5678918"/>
          </a:xfrm>
        </p:grpSpPr>
        <p:sp>
          <p:nvSpPr>
            <p:cNvPr id="31" name="Freeform 27">
              <a:extLst>
                <a:ext uri="{FF2B5EF4-FFF2-40B4-BE49-F238E27FC236}">
                  <a16:creationId xmlns:a16="http://schemas.microsoft.com/office/drawing/2014/main" id="{17D7CDD7-7A0A-4EBD-A35A-5C77175F6F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2" name="Freeform 28">
              <a:extLst>
                <a:ext uri="{FF2B5EF4-FFF2-40B4-BE49-F238E27FC236}">
                  <a16:creationId xmlns:a16="http://schemas.microsoft.com/office/drawing/2014/main" id="{3535804A-BB84-44EB-9712-B96D7AEBA9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3" name="Freeform 29">
              <a:extLst>
                <a:ext uri="{FF2B5EF4-FFF2-40B4-BE49-F238E27FC236}">
                  <a16:creationId xmlns:a16="http://schemas.microsoft.com/office/drawing/2014/main" id="{2EA058FC-BE7B-40CC-A63E-8E646238FC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4" name="Freeform 30">
              <a:extLst>
                <a:ext uri="{FF2B5EF4-FFF2-40B4-BE49-F238E27FC236}">
                  <a16:creationId xmlns:a16="http://schemas.microsoft.com/office/drawing/2014/main" id="{0E8271EE-FB1E-459E-8E94-991CB538378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5" name="Freeform 31">
              <a:extLst>
                <a:ext uri="{FF2B5EF4-FFF2-40B4-BE49-F238E27FC236}">
                  <a16:creationId xmlns:a16="http://schemas.microsoft.com/office/drawing/2014/main" id="{928D4994-0177-4E02-B988-4786CF3B7D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6" name="Freeform 32">
              <a:extLst>
                <a:ext uri="{FF2B5EF4-FFF2-40B4-BE49-F238E27FC236}">
                  <a16:creationId xmlns:a16="http://schemas.microsoft.com/office/drawing/2014/main" id="{3A3FF466-04BF-4F8D-88E1-98C1A2CC7A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7" name="Freeform 33">
              <a:extLst>
                <a:ext uri="{FF2B5EF4-FFF2-40B4-BE49-F238E27FC236}">
                  <a16:creationId xmlns:a16="http://schemas.microsoft.com/office/drawing/2014/main" id="{2513E60D-9026-4A28-8D6E-03593D3A4D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8" name="Freeform 34">
              <a:extLst>
                <a:ext uri="{FF2B5EF4-FFF2-40B4-BE49-F238E27FC236}">
                  <a16:creationId xmlns:a16="http://schemas.microsoft.com/office/drawing/2014/main" id="{49D0D017-FE95-4B99-AD82-BE697DF1B9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9" name="Freeform 35">
              <a:extLst>
                <a:ext uri="{FF2B5EF4-FFF2-40B4-BE49-F238E27FC236}">
                  <a16:creationId xmlns:a16="http://schemas.microsoft.com/office/drawing/2014/main" id="{299ACBF5-2856-4022-AA4D-9E8F39989B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40" name="Freeform 36">
              <a:extLst>
                <a:ext uri="{FF2B5EF4-FFF2-40B4-BE49-F238E27FC236}">
                  <a16:creationId xmlns:a16="http://schemas.microsoft.com/office/drawing/2014/main" id="{6A150E2E-4FA2-4D3C-9FDD-E0ECFC8010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41" name="Freeform 37">
              <a:extLst>
                <a:ext uri="{FF2B5EF4-FFF2-40B4-BE49-F238E27FC236}">
                  <a16:creationId xmlns:a16="http://schemas.microsoft.com/office/drawing/2014/main" id="{00FF753A-252D-49AB-AE93-D92EBB4BFB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42" name="Freeform 38">
              <a:extLst>
                <a:ext uri="{FF2B5EF4-FFF2-40B4-BE49-F238E27FC236}">
                  <a16:creationId xmlns:a16="http://schemas.microsoft.com/office/drawing/2014/main" id="{8F689818-FACD-466B-B41E-51BA779D204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44" name="Rectangle 43">
            <a:extLst>
              <a:ext uri="{FF2B5EF4-FFF2-40B4-BE49-F238E27FC236}">
                <a16:creationId xmlns:a16="http://schemas.microsoft.com/office/drawing/2014/main" id="{57041BDD-619A-42E7-9D5B-D932A5FDFB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6" name="Freeform 6">
            <a:extLst>
              <a:ext uri="{FF2B5EF4-FFF2-40B4-BE49-F238E27FC236}">
                <a16:creationId xmlns:a16="http://schemas.microsoft.com/office/drawing/2014/main" id="{439A26EA-7B06-4DFE-8108-86B3ED144E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F476A384-71E8-40F1-ABC7-D17AAAFA9F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-2" y="0"/>
            <a:ext cx="12195387" cy="6858000"/>
          </a:xfrm>
          <a:prstGeom prst="rect">
            <a:avLst/>
          </a:prstGeom>
          <a:solidFill>
            <a:schemeClr val="tx2">
              <a:lumMod val="1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3B9DF13-3A74-F350-AFB3-4A66B484E650}"/>
              </a:ext>
            </a:extLst>
          </p:cNvPr>
          <p:cNvSpPr txBox="1"/>
          <p:nvPr/>
        </p:nvSpPr>
        <p:spPr>
          <a:xfrm>
            <a:off x="1386438" y="3675529"/>
            <a:ext cx="6251490" cy="176903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spcBef>
                <a:spcPct val="0"/>
              </a:spcBef>
              <a:spcAft>
                <a:spcPts val="600"/>
              </a:spcAft>
            </a:pPr>
            <a:r>
              <a:rPr lang="en-US" sz="4000" b="1">
                <a:solidFill>
                  <a:srgbClr val="FEFFFF"/>
                </a:solidFill>
                <a:latin typeface="+mj-lt"/>
                <a:ea typeface="+mj-ea"/>
                <a:cs typeface="+mj-cs"/>
              </a:rPr>
              <a:t>Why not spend your tax savings here??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3E8A942-6F5A-253D-C067-0F74D0749F8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51" r="10727" b="3"/>
          <a:stretch/>
        </p:blipFill>
        <p:spPr>
          <a:xfrm>
            <a:off x="1" y="10"/>
            <a:ext cx="4060419" cy="341567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8B325D9-929E-7ADC-7708-96E2D8CC994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81" r="27895" b="-1"/>
          <a:stretch/>
        </p:blipFill>
        <p:spPr>
          <a:xfrm>
            <a:off x="8127829" y="10"/>
            <a:ext cx="4064170" cy="3415980"/>
          </a:xfrm>
          <a:prstGeom prst="rect">
            <a:avLst/>
          </a:prstGeom>
        </p:spPr>
      </p:pic>
      <p:sp>
        <p:nvSpPr>
          <p:cNvPr id="50" name="Freeform: Shape 49">
            <a:extLst>
              <a:ext uri="{FF2B5EF4-FFF2-40B4-BE49-F238E27FC236}">
                <a16:creationId xmlns:a16="http://schemas.microsoft.com/office/drawing/2014/main" id="{ACE683F7-3C14-437D-B517-5C204FAB1D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4740738"/>
            <a:ext cx="1230970" cy="778589"/>
          </a:xfrm>
          <a:custGeom>
            <a:avLst/>
            <a:gdLst>
              <a:gd name="connsiteX0" fmla="*/ 0 w 1230970"/>
              <a:gd name="connsiteY0" fmla="*/ 0 h 778589"/>
              <a:gd name="connsiteX1" fmla="*/ 56510 w 1230970"/>
              <a:gd name="connsiteY1" fmla="*/ 0 h 778589"/>
              <a:gd name="connsiteX2" fmla="*/ 834671 w 1230970"/>
              <a:gd name="connsiteY2" fmla="*/ 0 h 778589"/>
              <a:gd name="connsiteX3" fmla="*/ 862811 w 1230970"/>
              <a:gd name="connsiteY3" fmla="*/ 9381 h 778589"/>
              <a:gd name="connsiteX4" fmla="*/ 867501 w 1230970"/>
              <a:gd name="connsiteY4" fmla="*/ 14071 h 778589"/>
              <a:gd name="connsiteX5" fmla="*/ 1223935 w 1230970"/>
              <a:gd name="connsiteY5" fmla="*/ 365843 h 778589"/>
              <a:gd name="connsiteX6" fmla="*/ 1223935 w 1230970"/>
              <a:gd name="connsiteY6" fmla="*/ 408056 h 778589"/>
              <a:gd name="connsiteX7" fmla="*/ 867501 w 1230970"/>
              <a:gd name="connsiteY7" fmla="*/ 764518 h 778589"/>
              <a:gd name="connsiteX8" fmla="*/ 862811 w 1230970"/>
              <a:gd name="connsiteY8" fmla="*/ 769209 h 778589"/>
              <a:gd name="connsiteX9" fmla="*/ 834671 w 1230970"/>
              <a:gd name="connsiteY9" fmla="*/ 778589 h 778589"/>
              <a:gd name="connsiteX10" fmla="*/ 0 w 1230970"/>
              <a:gd name="connsiteY10" fmla="*/ 778589 h 7785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30970" h="778589">
                <a:moveTo>
                  <a:pt x="0" y="0"/>
                </a:moveTo>
                <a:lnTo>
                  <a:pt x="56510" y="0"/>
                </a:lnTo>
                <a:cubicBezTo>
                  <a:pt x="245793" y="0"/>
                  <a:pt x="498169" y="0"/>
                  <a:pt x="834671" y="0"/>
                </a:cubicBezTo>
                <a:cubicBezTo>
                  <a:pt x="848741" y="0"/>
                  <a:pt x="858121" y="4691"/>
                  <a:pt x="862811" y="9381"/>
                </a:cubicBezTo>
                <a:cubicBezTo>
                  <a:pt x="862811" y="9381"/>
                  <a:pt x="867501" y="9381"/>
                  <a:pt x="867501" y="14071"/>
                </a:cubicBezTo>
                <a:cubicBezTo>
                  <a:pt x="867501" y="14071"/>
                  <a:pt x="867501" y="14071"/>
                  <a:pt x="1223935" y="365843"/>
                </a:cubicBezTo>
                <a:cubicBezTo>
                  <a:pt x="1233315" y="379914"/>
                  <a:pt x="1233315" y="398675"/>
                  <a:pt x="1223935" y="408056"/>
                </a:cubicBezTo>
                <a:cubicBezTo>
                  <a:pt x="1223935" y="408056"/>
                  <a:pt x="1223935" y="408056"/>
                  <a:pt x="867501" y="764518"/>
                </a:cubicBezTo>
                <a:cubicBezTo>
                  <a:pt x="867501" y="764518"/>
                  <a:pt x="862811" y="764518"/>
                  <a:pt x="862811" y="769209"/>
                </a:cubicBezTo>
                <a:cubicBezTo>
                  <a:pt x="858121" y="773899"/>
                  <a:pt x="848741" y="778589"/>
                  <a:pt x="834671" y="778589"/>
                </a:cubicBezTo>
                <a:lnTo>
                  <a:pt x="0" y="77858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2D1ADB8-E983-E989-5BBB-9135FA6D175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529" r="17720" b="1"/>
          <a:stretch/>
        </p:blipFill>
        <p:spPr>
          <a:xfrm>
            <a:off x="8134966" y="3429305"/>
            <a:ext cx="4054323" cy="3428695"/>
          </a:xfrm>
          <a:prstGeom prst="rect">
            <a:avLst/>
          </a:prstGeom>
        </p:spPr>
      </p:pic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955CDA8F-EAE8-40F8-95DC-43202F0A9F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3429000"/>
            <a:ext cx="12188952" cy="0"/>
          </a:xfrm>
          <a:prstGeom prst="line">
            <a:avLst/>
          </a:prstGeom>
          <a:ln w="50800" cap="flat">
            <a:solidFill>
              <a:schemeClr val="tx2">
                <a:lumMod val="10000"/>
              </a:schemeClr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>
            <a:extLst>
              <a:ext uri="{FF2B5EF4-FFF2-40B4-BE49-F238E27FC236}">
                <a16:creationId xmlns:a16="http://schemas.microsoft.com/office/drawing/2014/main" id="{936D5B64-7B86-4D7F-6126-BEBB3D994C4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85" r="14590" b="2"/>
          <a:stretch/>
        </p:blipFill>
        <p:spPr>
          <a:xfrm>
            <a:off x="4067033" y="10"/>
            <a:ext cx="4057932" cy="3415673"/>
          </a:xfrm>
          <a:prstGeom prst="rect">
            <a:avLst/>
          </a:prstGeom>
        </p:spPr>
      </p:pic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2CCE3297-88A0-4543-ADF6-B4F01BDBF2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049752" y="0"/>
            <a:ext cx="0" cy="3419856"/>
          </a:xfrm>
          <a:prstGeom prst="line">
            <a:avLst/>
          </a:prstGeom>
          <a:ln w="50800" cap="flat">
            <a:solidFill>
              <a:schemeClr val="tx2">
                <a:lumMod val="10000"/>
              </a:schemeClr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0176213D-B053-46D9-9642-ED8E2F046D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110139" y="0"/>
            <a:ext cx="0" cy="6857694"/>
          </a:xfrm>
          <a:prstGeom prst="line">
            <a:avLst/>
          </a:prstGeom>
          <a:ln w="50800" cap="flat">
            <a:solidFill>
              <a:schemeClr val="tx2">
                <a:lumMod val="10000"/>
              </a:schemeClr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4051744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TM02892315[[fn=Wisp]]</Template>
  <TotalTime>362</TotalTime>
  <Words>310</Words>
  <Application>Microsoft Office PowerPoint</Application>
  <PresentationFormat>Widescreen</PresentationFormat>
  <Paragraphs>73</Paragraphs>
  <Slides>14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1" baseType="lpstr">
      <vt:lpstr>Arial</vt:lpstr>
      <vt:lpstr>Calibri</vt:lpstr>
      <vt:lpstr>Century Gothic</vt:lpstr>
      <vt:lpstr>FilsonProMedium</vt:lpstr>
      <vt:lpstr>FilsonProRegular</vt:lpstr>
      <vt:lpstr>Wingdings 3</vt:lpstr>
      <vt:lpstr>Wisp</vt:lpstr>
      <vt:lpstr>PowerPoint Presentation</vt:lpstr>
      <vt:lpstr>How do you find Professional Enablers?</vt:lpstr>
      <vt:lpstr>How do you Measure the Threat?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Anthony Cook</dc:creator>
  <cp:lastModifiedBy>Bott Rebekah J</cp:lastModifiedBy>
  <cp:revision>9</cp:revision>
  <dcterms:created xsi:type="dcterms:W3CDTF">2023-05-08T05:49:34Z</dcterms:created>
  <dcterms:modified xsi:type="dcterms:W3CDTF">2023-05-23T14:53:06Z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AdHocReviewCycleID">
    <vt:i4>-420326716</vt:i4>
  </property>
  <property fmtid="{D5CDD505-2E9C-101B-9397-08002B2CF9AE}" pid="3" name="_NewReviewCycle">
    <vt:lpwstr/>
  </property>
  <property fmtid="{D5CDD505-2E9C-101B-9397-08002B2CF9AE}" pid="4" name="_EmailSubject">
    <vt:lpwstr>[EXT]Fwd: Programme Schedule</vt:lpwstr>
  </property>
  <property fmtid="{D5CDD505-2E9C-101B-9397-08002B2CF9AE}" pid="5" name="_AuthorEmail">
    <vt:lpwstr>Rebekah.Bott@ci.irs.gov</vt:lpwstr>
  </property>
  <property fmtid="{D5CDD505-2E9C-101B-9397-08002B2CF9AE}" pid="6" name="_AuthorEmailDisplayName">
    <vt:lpwstr>Bott Rebekah J</vt:lpwstr>
  </property>
</Properties>
</file>