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svg"/><Relationship Id="rId4" Type="http://schemas.openxmlformats.org/officeDocument/2006/relationships/image" Target="../media/image-1-4.png"/><Relationship Id="rId5" Type="http://schemas.openxmlformats.org/officeDocument/2006/relationships/image" Target="../media/image-1-5.svg"/><Relationship Id="rId6" Type="http://schemas.openxmlformats.org/officeDocument/2006/relationships/image" Target="../media/image-1-6.png"/><Relationship Id="rId7" Type="http://schemas.openxmlformats.org/officeDocument/2006/relationships/image" Target="../media/image-1-7.svg"/><Relationship Id="rId8" Type="http://schemas.openxmlformats.org/officeDocument/2006/relationships/image" Target="../media/image-1-8.png"/><Relationship Id="rId9" Type="http://schemas.openxmlformats.org/officeDocument/2006/relationships/image" Target="../media/image-1-9.svg"/><Relationship Id="rId10" Type="http://schemas.openxmlformats.org/officeDocument/2006/relationships/image" Target="../media/image-1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1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00" y="792956"/>
            <a:ext cx="266700" cy="2667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52550" y="762000"/>
            <a:ext cx="1499347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105" kern="0" dirty="0">
                <a:solidFill>
                  <a:srgbClr val="EA660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FOCUS LILA</a:t>
            </a:r>
            <a:endParaRPr lang="en-US" sz="1725" dirty="0"/>
          </a:p>
        </p:txBody>
      </p:sp>
      <p:sp>
        <p:nvSpPr>
          <p:cNvPr id="4" name="Text 1"/>
          <p:cNvSpPr/>
          <p:nvPr/>
        </p:nvSpPr>
        <p:spPr>
          <a:xfrm>
            <a:off x="952500" y="1262063"/>
            <a:ext cx="11866505" cy="813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8667"/>
              </a:lnSpc>
              <a:buNone/>
            </a:pPr>
            <a:r>
              <a:rPr lang="en-US" sz="5550" b="1" dirty="0">
                <a:solidFill>
                  <a:srgbClr val="5837F3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L’évaluation sur trois niveaux</a:t>
            </a:r>
            <a:endParaRPr lang="en-US" sz="5550" dirty="0"/>
          </a:p>
        </p:txBody>
      </p:sp>
      <p:sp>
        <p:nvSpPr>
          <p:cNvPr id="5" name="Text 2"/>
          <p:cNvSpPr/>
          <p:nvPr/>
        </p:nvSpPr>
        <p:spPr>
          <a:xfrm>
            <a:off x="952500" y="2265983"/>
            <a:ext cx="9810750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175" dirty="0">
                <a:solidFill>
                  <a:srgbClr val="4A43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Chaque candidature est notée, testée et validée selon un parcours à trois étapes, entièrement paramétrable par le recruteur.</a:t>
            </a:r>
            <a:endParaRPr lang="en-US" sz="2175" dirty="0"/>
          </a:p>
        </p:txBody>
      </p:sp>
      <p:sp>
        <p:nvSpPr>
          <p:cNvPr id="6" name="Shape 3"/>
          <p:cNvSpPr/>
          <p:nvPr/>
        </p:nvSpPr>
        <p:spPr>
          <a:xfrm>
            <a:off x="13000434" y="857250"/>
            <a:ext cx="4335066" cy="8001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5837F3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3343334" y="1066800"/>
            <a:ext cx="381000" cy="381000"/>
          </a:xfrm>
          <a:prstGeom prst="ellipse">
            <a:avLst/>
          </a:prstGeom>
          <a:solidFill>
            <a:srgbClr val="F1EEFF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24297" y="1147763"/>
            <a:ext cx="219075" cy="2190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895784" y="1076325"/>
            <a:ext cx="3406497" cy="4000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241B4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Pondération › Réglages IA</a:t>
            </a:r>
            <a:endParaRPr lang="en-US" sz="1875" dirty="0"/>
          </a:p>
        </p:txBody>
      </p:sp>
      <p:sp>
        <p:nvSpPr>
          <p:cNvPr id="10" name="Shape 6"/>
          <p:cNvSpPr/>
          <p:nvPr/>
        </p:nvSpPr>
        <p:spPr>
          <a:xfrm>
            <a:off x="952500" y="3713783"/>
            <a:ext cx="5232350" cy="5104209"/>
          </a:xfrm>
          <a:prstGeom prst="roundRect">
            <a:avLst>
              <a:gd name="adj" fmla="val 597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5837F3">
                <a:alpha val="6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428750" y="4190033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F1EEFF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19250" y="4380533"/>
            <a:ext cx="342900" cy="3429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28750" y="5180633"/>
            <a:ext cx="4707835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241B4D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1er niveau</a:t>
            </a:r>
            <a:endParaRPr lang="en-US" sz="2550" dirty="0"/>
          </a:p>
        </p:txBody>
      </p:sp>
      <p:sp>
        <p:nvSpPr>
          <p:cNvPr id="14" name="Text 9"/>
          <p:cNvSpPr/>
          <p:nvPr/>
        </p:nvSpPr>
        <p:spPr>
          <a:xfrm>
            <a:off x="1428750" y="5809283"/>
            <a:ext cx="4408246" cy="16323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333"/>
              </a:lnSpc>
              <a:buNone/>
            </a:pPr>
            <a:r>
              <a:rPr lang="en-US" sz="2025" dirty="0">
                <a:solidFill>
                  <a:srgbClr val="4A43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L’IA attribue une </a:t>
            </a:r>
            <a:pPr algn="l" indent="0" marL="0">
              <a:lnSpc>
                <a:spcPct val="103333"/>
              </a:lnSpc>
              <a:buNone/>
            </a:pPr>
            <a:r>
              <a:rPr lang="en-US" sz="2025" b="1" dirty="0">
                <a:solidFill>
                  <a:srgbClr val="5837F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</a:t>
            </a:r>
            <a:pPr algn="l" indent="0" marL="0">
              <a:lnSpc>
                <a:spcPct val="103333"/>
              </a:lnSpc>
              <a:buNone/>
            </a:pPr>
            <a:r>
              <a:rPr lang="en-US" sz="2025" dirty="0">
                <a:solidFill>
                  <a:srgbClr val="4A43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fonction des informations présentes sur le CV du candidat vs le contenu de l’annonce.</a:t>
            </a:r>
            <a:endParaRPr lang="en-US" sz="2025" dirty="0"/>
          </a:p>
        </p:txBody>
      </p:sp>
      <p:sp>
        <p:nvSpPr>
          <p:cNvPr id="15" name="Shape 10"/>
          <p:cNvSpPr/>
          <p:nvPr/>
        </p:nvSpPr>
        <p:spPr>
          <a:xfrm>
            <a:off x="1428750" y="7803579"/>
            <a:ext cx="2118940" cy="538163"/>
          </a:xfrm>
          <a:prstGeom prst="roundRect">
            <a:avLst>
              <a:gd name="adj" fmla="val 50000"/>
            </a:avLst>
          </a:prstGeom>
          <a:solidFill>
            <a:srgbClr val="F1EEFF"/>
          </a:solidFill>
          <a:ln/>
        </p:spPr>
      </p:sp>
      <p:sp>
        <p:nvSpPr>
          <p:cNvPr id="16" name="Text 11"/>
          <p:cNvSpPr/>
          <p:nvPr/>
        </p:nvSpPr>
        <p:spPr>
          <a:xfrm>
            <a:off x="1666875" y="7908354"/>
            <a:ext cx="1718890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5837F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#Pondération1</a:t>
            </a:r>
            <a:endParaRPr lang="en-US" sz="1725" dirty="0"/>
          </a:p>
        </p:txBody>
      </p:sp>
      <p:sp>
        <p:nvSpPr>
          <p:cNvPr id="17" name="Shape 12"/>
          <p:cNvSpPr/>
          <p:nvPr/>
        </p:nvSpPr>
        <p:spPr>
          <a:xfrm>
            <a:off x="6527750" y="3713783"/>
            <a:ext cx="5232425" cy="5104209"/>
          </a:xfrm>
          <a:prstGeom prst="roundRect">
            <a:avLst>
              <a:gd name="adj" fmla="val 597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EC63B4">
                <a:alpha val="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004000" y="4190033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FBEAF6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94500" y="4380533"/>
            <a:ext cx="342900" cy="3429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004000" y="5180633"/>
            <a:ext cx="4707917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241B4D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2ème niveau</a:t>
            </a:r>
            <a:endParaRPr lang="en-US" sz="2550" dirty="0"/>
          </a:p>
        </p:txBody>
      </p:sp>
      <p:sp>
        <p:nvSpPr>
          <p:cNvPr id="21" name="Text 15"/>
          <p:cNvSpPr/>
          <p:nvPr/>
        </p:nvSpPr>
        <p:spPr>
          <a:xfrm>
            <a:off x="7004000" y="5809283"/>
            <a:ext cx="4408323" cy="16323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333"/>
              </a:lnSpc>
              <a:buNone/>
            </a:pPr>
            <a:r>
              <a:rPr lang="en-US" sz="2025" dirty="0">
                <a:solidFill>
                  <a:srgbClr val="4A43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option, un </a:t>
            </a:r>
            <a:pPr algn="l" indent="0" marL="0">
              <a:lnSpc>
                <a:spcPct val="103333"/>
              </a:lnSpc>
              <a:buNone/>
            </a:pPr>
            <a:r>
              <a:rPr lang="en-US" sz="2025" b="1" dirty="0">
                <a:solidFill>
                  <a:srgbClr val="EC63B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test de compétences </a:t>
            </a:r>
            <a:pPr algn="l" indent="0" marL="0">
              <a:lnSpc>
                <a:spcPct val="103333"/>
              </a:lnSpc>
              <a:buNone/>
            </a:pPr>
            <a:r>
              <a:rPr lang="en-US" sz="2025" dirty="0">
                <a:solidFill>
                  <a:srgbClr val="4A436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peut être proposé aux candidats, généré soit par l’IA, soit le recruteur.</a:t>
            </a:r>
            <a:endParaRPr lang="en-US" sz="2025" dirty="0"/>
          </a:p>
        </p:txBody>
      </p:sp>
      <p:sp>
        <p:nvSpPr>
          <p:cNvPr id="22" name="Shape 16"/>
          <p:cNvSpPr/>
          <p:nvPr/>
        </p:nvSpPr>
        <p:spPr>
          <a:xfrm>
            <a:off x="7004000" y="7803579"/>
            <a:ext cx="2165375" cy="538163"/>
          </a:xfrm>
          <a:prstGeom prst="roundRect">
            <a:avLst>
              <a:gd name="adj" fmla="val 50000"/>
            </a:avLst>
          </a:prstGeom>
          <a:solidFill>
            <a:srgbClr val="FBEAF6"/>
          </a:solidFill>
          <a:ln/>
        </p:spPr>
      </p:sp>
      <p:sp>
        <p:nvSpPr>
          <p:cNvPr id="23" name="Text 17"/>
          <p:cNvSpPr/>
          <p:nvPr/>
        </p:nvSpPr>
        <p:spPr>
          <a:xfrm>
            <a:off x="7242125" y="7908354"/>
            <a:ext cx="1765325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EC63B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#Pondération2</a:t>
            </a:r>
            <a:endParaRPr lang="en-US" sz="1725" dirty="0"/>
          </a:p>
        </p:txBody>
      </p:sp>
      <p:sp>
        <p:nvSpPr>
          <p:cNvPr id="24" name="Shape 18"/>
          <p:cNvSpPr/>
          <p:nvPr/>
        </p:nvSpPr>
        <p:spPr>
          <a:xfrm>
            <a:off x="12103075" y="3713783"/>
            <a:ext cx="5232350" cy="5104209"/>
          </a:xfrm>
          <a:prstGeom prst="roundRect">
            <a:avLst>
              <a:gd name="adj" fmla="val 5972"/>
            </a:avLst>
          </a:prstGeom>
          <a:solidFill>
            <a:srgbClr val="5837F3"/>
          </a:solidFill>
          <a:ln/>
          <a:effectLst>
            <a:outerShdw sx="100000" sy="100000" kx="0" ky="0" algn="bl" rotWithShape="0" blurRad="228600" dist="76200" dir="5400000">
              <a:srgbClr val="5837F3">
                <a:alpha val="25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12579325" y="4190033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FFFFFF">
              <a:alpha val="16000"/>
            </a:srgbClr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769825" y="4380533"/>
            <a:ext cx="342900" cy="34290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2579325" y="5180633"/>
            <a:ext cx="4707835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3ème niveau</a:t>
            </a:r>
            <a:endParaRPr lang="en-US" sz="2550" dirty="0"/>
          </a:p>
        </p:txBody>
      </p:sp>
      <p:sp>
        <p:nvSpPr>
          <p:cNvPr id="28" name="Text 21"/>
          <p:cNvSpPr/>
          <p:nvPr/>
        </p:nvSpPr>
        <p:spPr>
          <a:xfrm>
            <a:off x="12579325" y="5809283"/>
            <a:ext cx="4408246" cy="1233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3333"/>
              </a:lnSpc>
              <a:buNone/>
            </a:pPr>
            <a:r>
              <a:rPr lang="en-US" sz="2025" b="1" dirty="0">
                <a:solidFill>
                  <a:srgbClr val="FFE8D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Évaluation directe </a:t>
            </a:r>
            <a:pPr algn="l" indent="0" marL="0">
              <a:lnSpc>
                <a:spcPct val="103333"/>
              </a:lnSpc>
              <a:buNone/>
            </a:pPr>
            <a:r>
              <a:rPr lang="en-US" sz="2025" dirty="0">
                <a:solidFill>
                  <a:srgbClr val="FFFFFF">
                    <a:alpha val="9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profil du candidat par l’équipe de recrutement.</a:t>
            </a:r>
            <a:endParaRPr lang="en-US" sz="2025" dirty="0"/>
          </a:p>
        </p:txBody>
      </p:sp>
      <p:sp>
        <p:nvSpPr>
          <p:cNvPr id="29" name="Shape 22"/>
          <p:cNvSpPr/>
          <p:nvPr/>
        </p:nvSpPr>
        <p:spPr>
          <a:xfrm>
            <a:off x="12579325" y="7803579"/>
            <a:ext cx="2170807" cy="538163"/>
          </a:xfrm>
          <a:prstGeom prst="roundRect">
            <a:avLst>
              <a:gd name="adj" fmla="val 50000"/>
            </a:avLst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0" name="Text 23"/>
          <p:cNvSpPr/>
          <p:nvPr/>
        </p:nvSpPr>
        <p:spPr>
          <a:xfrm>
            <a:off x="12817450" y="7908354"/>
            <a:ext cx="1770757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#Pondération3</a:t>
            </a:r>
            <a:endParaRPr lang="en-US" sz="1725" dirty="0"/>
          </a:p>
        </p:txBody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7563" y="9351392"/>
            <a:ext cx="612874" cy="4095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2026-08-03T12:13:14Z</dcterms:created>
  <dcterms:modified xsi:type="dcterms:W3CDTF">2026-08-03T12:13:14Z</dcterms:modified>
</cp:coreProperties>
</file>